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02" y="-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3544-CCC0-41E4-9E45-9E352EE2CED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8EFB-03A2-48B3-92D0-E2AFD59A0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1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51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6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0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48EFB-03A2-48B3-92D0-E2AFD59A0F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A868-8EA2-4885-A6E7-9A05CC06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83DF6-4DF1-4DEE-BB77-21E6DB506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8DEB-4EAE-48E8-8CCE-BE7650CC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7048-1D90-42CB-A5AA-FDB2B344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1187-9496-49AB-BDB3-87F9B7D7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1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1B7B-B447-41EC-B5F0-9B445992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D9988-7536-4BD4-9898-BCC147955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BC28-2091-46CE-A47F-B5F0D69E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930A-0D8E-4B5A-803B-DFDF019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AF0-5BA9-4D73-AE48-D00EF20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D7D32-7799-4AEF-8A0B-8A837D117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888A7-8CB7-437F-9966-D2F1C2C0C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FECC-3F3B-4814-A9B7-7143A911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3C7C-4FA4-4E54-8FDF-35E216D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7B59-AE5E-4CA2-8402-B7B4C1FB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2833-A0C0-418C-A5A8-D830FFF0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BD31-4370-4C92-88C3-560752EB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37D4-D0BC-4B4A-9293-3FF982AD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CBBC-FFCB-4EAF-9311-E374B1BB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F250-129E-4523-B40B-B15C2206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8F45-3EE2-4A5D-904A-6EF3C76B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E84A-1516-4144-9647-EC54F84A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8866-F146-4069-812B-C401DAB2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590B-FB3E-47F2-AF6C-95E1DD8A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7B7F-943C-43C3-8DDF-6D63F427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969-BAD7-41D7-B5B4-50DC05D8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4F76-8ED5-4447-B61C-CEB4FD3C1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2B88-571C-4FF1-B0D9-EE68F712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4680-FD8F-4242-9045-EF877AEE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DA52-974D-4A57-AEE7-38AB0425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F7A52-3359-4ED6-AFE8-F5EF0890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6E79-3541-4F7F-8488-4D143600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A0E23-45C8-498A-9087-30393B3B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778F1-4C3C-41FC-A3C0-50F60FD5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CD4DF-0C62-4CDA-A611-13CC3178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CDEAC-B84C-4166-92FC-76F898DD8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ADF92-684C-4CF8-B61F-92F8CF5A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F4216-9308-413E-A169-BFE3A417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BD55A-43BA-427D-A94E-7BF368BF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D1E5-8621-4114-9411-75E67BC7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00258-3ED7-4A4C-BB5E-29067DE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F560C-6FA2-4F0C-9195-C2DCE753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8C31F-4B85-40B8-8167-FE9297D8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77CBC-C8CD-4675-8CEC-39CDE677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0AA38-9052-4021-9E0B-C7DF3D10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FBC18-6361-4144-B5FF-D1AF2395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65ED-4D99-44C8-B801-B2D21F0A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B41D-A732-4BAD-996E-C870662F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1FE6-7287-4BAA-944D-CFC6F003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79160-18D7-426A-8CFC-1D12BE69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C5E1E-333A-4256-977B-F66C9CFB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72635-AA1D-4A51-820D-2EE90621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B017-9CD8-4B6E-99F5-D15B2C85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D2EF8-1FC4-45A3-8DFC-FA02EC86B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048B1-3C83-4C12-96B9-7C4052DD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5DEE3-CED3-4B83-87A9-FF038AE8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62DD6-511C-4B0E-A770-8A4EB55E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9EFB3-C941-461A-BA1C-31A06E79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CDCE1-52E8-4374-B81A-9CED2BBC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DFAE-8E72-469E-85E6-1A421B93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5ED3-693A-43F3-91BF-B67AC81D4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602A-E2E7-4ED3-A61B-6C4938023CA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9F8E-2075-4139-B8A9-F084DD570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C880-CBF9-4347-8C81-A6A8300AF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92FA-C236-4EA3-8215-DA1BD10E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902B26A-B3BD-4C1A-B566-7D15990F0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09" y="1121262"/>
            <a:ext cx="3015071" cy="42876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–T (</a:t>
            </a:r>
            <a:r>
              <a:rPr lang="en-US" strike="sngStrike" dirty="0"/>
              <a:t>Miss one figure</a:t>
            </a:r>
            <a:r>
              <a:rPr lang="en-US" dirty="0"/>
              <a:t>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49A2D5-91DA-442B-8491-65CB5C93642E}"/>
              </a:ext>
            </a:extLst>
          </p:cNvPr>
          <p:cNvGrpSpPr/>
          <p:nvPr/>
        </p:nvGrpSpPr>
        <p:grpSpPr>
          <a:xfrm>
            <a:off x="276958" y="966652"/>
            <a:ext cx="5737181" cy="4535423"/>
            <a:chOff x="1875843" y="632243"/>
            <a:chExt cx="7396744" cy="5398344"/>
          </a:xfrm>
        </p:grpSpPr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4BCA5C80-6280-44E1-A07D-275195E4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567" y="682841"/>
              <a:ext cx="3613730" cy="261199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8" name="Picture 17" descr="Chart&#10;&#10;Description automatically generated">
              <a:extLst>
                <a:ext uri="{FF2B5EF4-FFF2-40B4-BE49-F238E27FC236}">
                  <a16:creationId xmlns:a16="http://schemas.microsoft.com/office/drawing/2014/main" id="{75CF09A3-6D72-47EB-A2F1-2678FDC56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843" y="3418591"/>
              <a:ext cx="3632454" cy="261199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20" name="Picture 19" descr="Chart&#10;&#10;Description automatically generated">
              <a:extLst>
                <a:ext uri="{FF2B5EF4-FFF2-40B4-BE49-F238E27FC236}">
                  <a16:creationId xmlns:a16="http://schemas.microsoft.com/office/drawing/2014/main" id="{12290934-38FE-415E-9265-18EF9EB37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324" y="682841"/>
              <a:ext cx="3613730" cy="261199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22" name="Picture 21" descr="Chart&#10;&#10;Description automatically generated">
              <a:extLst>
                <a:ext uri="{FF2B5EF4-FFF2-40B4-BE49-F238E27FC236}">
                  <a16:creationId xmlns:a16="http://schemas.microsoft.com/office/drawing/2014/main" id="{E9CFAC4D-B64F-4CBE-8EAE-1F4816822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324" y="3418591"/>
              <a:ext cx="3679263" cy="261199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7F226A-65D5-40B2-83DB-771FACA26202}"/>
                </a:ext>
              </a:extLst>
            </p:cNvPr>
            <p:cNvSpPr txBox="1"/>
            <p:nvPr/>
          </p:nvSpPr>
          <p:spPr>
            <a:xfrm>
              <a:off x="1954204" y="632243"/>
              <a:ext cx="323958" cy="31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26A01D-625B-4046-959B-7C33C3B0E8DD}"/>
                </a:ext>
              </a:extLst>
            </p:cNvPr>
            <p:cNvSpPr txBox="1"/>
            <p:nvPr/>
          </p:nvSpPr>
          <p:spPr>
            <a:xfrm>
              <a:off x="1894567" y="3367993"/>
              <a:ext cx="323958" cy="31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DC4357-DF97-444A-8D30-B7418253824C}"/>
                </a:ext>
              </a:extLst>
            </p:cNvPr>
            <p:cNvSpPr txBox="1"/>
            <p:nvPr/>
          </p:nvSpPr>
          <p:spPr>
            <a:xfrm>
              <a:off x="5647096" y="632243"/>
              <a:ext cx="323958" cy="31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03644A-DFF7-41D1-9176-0DC55004EF26}"/>
                </a:ext>
              </a:extLst>
            </p:cNvPr>
            <p:cNvSpPr txBox="1"/>
            <p:nvPr/>
          </p:nvSpPr>
          <p:spPr>
            <a:xfrm>
              <a:off x="5581584" y="3367993"/>
              <a:ext cx="323958" cy="31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</a:t>
              </a:r>
            </a:p>
          </p:txBody>
        </p:sp>
      </p:grp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C861E966-E6CC-4C66-8EC5-9028C15840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89" y="1121262"/>
            <a:ext cx="3015071" cy="42876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1BFA14-F4F9-471C-8AD2-CE96DDCCFD75}"/>
              </a:ext>
            </a:extLst>
          </p:cNvPr>
          <p:cNvSpPr txBox="1"/>
          <p:nvPr/>
        </p:nvSpPr>
        <p:spPr>
          <a:xfrm>
            <a:off x="6029259" y="1028114"/>
            <a:ext cx="25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6CA66E-7B09-4154-948B-CEF4A6DFD797}"/>
              </a:ext>
            </a:extLst>
          </p:cNvPr>
          <p:cNvSpPr txBox="1"/>
          <p:nvPr/>
        </p:nvSpPr>
        <p:spPr>
          <a:xfrm>
            <a:off x="9058819" y="1077964"/>
            <a:ext cx="25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2647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NN- B (</a:t>
            </a:r>
            <a:r>
              <a:rPr lang="en-US" dirty="0">
                <a:highlight>
                  <a:srgbClr val="FFFF00"/>
                </a:highlight>
              </a:rPr>
              <a:t>Miss feature imp??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2E1CA-A6B7-49C4-95B4-392BE30ABACB}"/>
              </a:ext>
            </a:extLst>
          </p:cNvPr>
          <p:cNvSpPr txBox="1"/>
          <p:nvPr/>
        </p:nvSpPr>
        <p:spPr>
          <a:xfrm>
            <a:off x="177655" y="519423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 (20 neuron LR)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8B462F-C9A1-41A2-B9A4-C74DFDB21338}"/>
              </a:ext>
            </a:extLst>
          </p:cNvPr>
          <p:cNvGrpSpPr/>
          <p:nvPr/>
        </p:nvGrpSpPr>
        <p:grpSpPr>
          <a:xfrm>
            <a:off x="8075964" y="1017142"/>
            <a:ext cx="3926344" cy="1904881"/>
            <a:chOff x="8075964" y="1017142"/>
            <a:chExt cx="3926344" cy="1904881"/>
          </a:xfrm>
        </p:grpSpPr>
        <p:pic>
          <p:nvPicPr>
            <p:cNvPr id="12" name="Picture 11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5CFDFF28-B49C-48AF-AD2B-64684AC20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964" y="1048698"/>
              <a:ext cx="3926344" cy="187332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97E927-DFCD-477D-B63C-2E2CC192A6AB}"/>
                </a:ext>
              </a:extLst>
            </p:cNvPr>
            <p:cNvSpPr txBox="1"/>
            <p:nvPr/>
          </p:nvSpPr>
          <p:spPr>
            <a:xfrm>
              <a:off x="8075964" y="1017142"/>
              <a:ext cx="181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77DF32-9E36-4FE7-B870-15CF9E10C667}"/>
              </a:ext>
            </a:extLst>
          </p:cNvPr>
          <p:cNvGrpSpPr/>
          <p:nvPr/>
        </p:nvGrpSpPr>
        <p:grpSpPr>
          <a:xfrm>
            <a:off x="4073485" y="1017141"/>
            <a:ext cx="3937867" cy="1915738"/>
            <a:chOff x="4073485" y="1017141"/>
            <a:chExt cx="3937867" cy="19157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CB83D6-4169-44DC-852D-A8F645B39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485" y="1054057"/>
              <a:ext cx="3937867" cy="187882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D482B0-DB34-46BB-AD61-3891085F9B2D}"/>
                </a:ext>
              </a:extLst>
            </p:cNvPr>
            <p:cNvSpPr txBox="1"/>
            <p:nvPr/>
          </p:nvSpPr>
          <p:spPr>
            <a:xfrm>
              <a:off x="4085008" y="1017141"/>
              <a:ext cx="181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7F00BE-D8C3-4079-804D-494C085340E1}"/>
              </a:ext>
            </a:extLst>
          </p:cNvPr>
          <p:cNvSpPr txBox="1"/>
          <p:nvPr/>
        </p:nvSpPr>
        <p:spPr>
          <a:xfrm>
            <a:off x="8842032" y="3803380"/>
            <a:ext cx="346574" cy="2150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sig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0162F0-E757-4FE0-9FDD-61717F61A691}"/>
              </a:ext>
            </a:extLst>
          </p:cNvPr>
          <p:cNvGrpSpPr/>
          <p:nvPr/>
        </p:nvGrpSpPr>
        <p:grpSpPr>
          <a:xfrm>
            <a:off x="104157" y="1017142"/>
            <a:ext cx="3904716" cy="1904881"/>
            <a:chOff x="104157" y="1017142"/>
            <a:chExt cx="3904716" cy="19048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6E68CE-8FB9-4BA7-8153-BA118CBF3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15" y="1064914"/>
              <a:ext cx="3892358" cy="185710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1BB8AF-A10D-4AA0-9892-E735F4FAB412}"/>
                </a:ext>
              </a:extLst>
            </p:cNvPr>
            <p:cNvSpPr txBox="1"/>
            <p:nvPr/>
          </p:nvSpPr>
          <p:spPr>
            <a:xfrm>
              <a:off x="104157" y="1017142"/>
              <a:ext cx="181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C3C20C-3EEA-45A2-B409-85D12E06C686}"/>
                </a:ext>
              </a:extLst>
            </p:cNvPr>
            <p:cNvSpPr/>
            <p:nvPr/>
          </p:nvSpPr>
          <p:spPr>
            <a:xfrm>
              <a:off x="1046525" y="1060855"/>
              <a:ext cx="1984917" cy="160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Neural Network (1 hidden layer/sig, 20 neurons, lr= 0.01)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4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performance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F00BE-D8C3-4079-804D-494C085340E1}"/>
              </a:ext>
            </a:extLst>
          </p:cNvPr>
          <p:cNvSpPr txBox="1"/>
          <p:nvPr/>
        </p:nvSpPr>
        <p:spPr>
          <a:xfrm>
            <a:off x="8842032" y="3803380"/>
            <a:ext cx="346574" cy="2150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sig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E91A2D27-25A4-44D2-9143-A459AC17D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23248"/>
              </p:ext>
            </p:extLst>
          </p:nvPr>
        </p:nvGraphicFramePr>
        <p:xfrm>
          <a:off x="439304" y="657542"/>
          <a:ext cx="11458529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589">
                  <a:extLst>
                    <a:ext uri="{9D8B030D-6E8A-4147-A177-3AD203B41FA5}">
                      <a16:colId xmlns:a16="http://schemas.microsoft.com/office/drawing/2014/main" val="613108183"/>
                    </a:ext>
                  </a:extLst>
                </a:gridCol>
                <a:gridCol w="2221154">
                  <a:extLst>
                    <a:ext uri="{9D8B030D-6E8A-4147-A177-3AD203B41FA5}">
                      <a16:colId xmlns:a16="http://schemas.microsoft.com/office/drawing/2014/main" val="290787495"/>
                    </a:ext>
                  </a:extLst>
                </a:gridCol>
                <a:gridCol w="1022284">
                  <a:extLst>
                    <a:ext uri="{9D8B030D-6E8A-4147-A177-3AD203B41FA5}">
                      <a16:colId xmlns:a16="http://schemas.microsoft.com/office/drawing/2014/main" val="1574636597"/>
                    </a:ext>
                  </a:extLst>
                </a:gridCol>
                <a:gridCol w="1022284">
                  <a:extLst>
                    <a:ext uri="{9D8B030D-6E8A-4147-A177-3AD203B41FA5}">
                      <a16:colId xmlns:a16="http://schemas.microsoft.com/office/drawing/2014/main" val="683152853"/>
                    </a:ext>
                  </a:extLst>
                </a:gridCol>
                <a:gridCol w="1022284">
                  <a:extLst>
                    <a:ext uri="{9D8B030D-6E8A-4147-A177-3AD203B41FA5}">
                      <a16:colId xmlns:a16="http://schemas.microsoft.com/office/drawing/2014/main" val="3638222400"/>
                    </a:ext>
                  </a:extLst>
                </a:gridCol>
                <a:gridCol w="1022284">
                  <a:extLst>
                    <a:ext uri="{9D8B030D-6E8A-4147-A177-3AD203B41FA5}">
                      <a16:colId xmlns:a16="http://schemas.microsoft.com/office/drawing/2014/main" val="183152807"/>
                    </a:ext>
                  </a:extLst>
                </a:gridCol>
                <a:gridCol w="1022284">
                  <a:extLst>
                    <a:ext uri="{9D8B030D-6E8A-4147-A177-3AD203B41FA5}">
                      <a16:colId xmlns:a16="http://schemas.microsoft.com/office/drawing/2014/main" val="3864781173"/>
                    </a:ext>
                  </a:extLst>
                </a:gridCol>
                <a:gridCol w="1022284">
                  <a:extLst>
                    <a:ext uri="{9D8B030D-6E8A-4147-A177-3AD203B41FA5}">
                      <a16:colId xmlns:a16="http://schemas.microsoft.com/office/drawing/2014/main" val="3625277071"/>
                    </a:ext>
                  </a:extLst>
                </a:gridCol>
                <a:gridCol w="1440082">
                  <a:extLst>
                    <a:ext uri="{9D8B030D-6E8A-4147-A177-3AD203B41FA5}">
                      <a16:colId xmlns:a16="http://schemas.microsoft.com/office/drawing/2014/main" val="103534735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Dataset (70%)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Dataset (30%)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Fitting Time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9006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03597"/>
                  </a:ext>
                </a:extLst>
              </a:tr>
              <a:tr h="45720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Telecom Churns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79.5%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62.8%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55.8%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79.1%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61.7%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56.7%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0.045s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0491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~0.55s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11288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~0.025s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16645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Boosted Decision Tree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81.2%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~0.65s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47633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25542"/>
                  </a:ext>
                </a:extLst>
              </a:tr>
              <a:tr h="45720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 Customer Churns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82.3%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75.8%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24.1%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65.1%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~0.025s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59604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41.2%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53127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69.6%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~0.025s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41562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Boosted Decision Tree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~0.45s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20559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344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0BEFF9F-5E32-449A-8893-721D9FD65322}"/>
              </a:ext>
            </a:extLst>
          </p:cNvPr>
          <p:cNvSpPr txBox="1"/>
          <p:nvPr/>
        </p:nvSpPr>
        <p:spPr>
          <a:xfrm>
            <a:off x="5330952" y="288210"/>
            <a:ext cx="609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Train: 4922 (neg 3614; pos:1308) </a:t>
            </a:r>
          </a:p>
        </p:txBody>
      </p:sp>
    </p:spTree>
    <p:extLst>
      <p:ext uri="{BB962C8B-B14F-4D97-AF65-F5344CB8AC3E}">
        <p14:creationId xmlns:p14="http://schemas.microsoft.com/office/powerpoint/2010/main" val="420442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5A4E2D-A676-421F-8445-70A1AA0F0F49}"/>
              </a:ext>
            </a:extLst>
          </p:cNvPr>
          <p:cNvGrpSpPr/>
          <p:nvPr/>
        </p:nvGrpSpPr>
        <p:grpSpPr>
          <a:xfrm>
            <a:off x="721067" y="237994"/>
            <a:ext cx="4244911" cy="3565386"/>
            <a:chOff x="721067" y="237994"/>
            <a:chExt cx="4244911" cy="35653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A966C4-9D76-417A-B0B4-9BACBBE1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3391" y="1410209"/>
              <a:ext cx="3453084" cy="239317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ACB771-0AAD-4DED-8A70-E268DA566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067" y="237994"/>
              <a:ext cx="4244911" cy="1381936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6796A3B-DF26-4D69-BB98-F8C371C2B8CE}"/>
                </a:ext>
              </a:extLst>
            </p:cNvPr>
            <p:cNvCxnSpPr/>
            <p:nvPr/>
          </p:nvCxnSpPr>
          <p:spPr>
            <a:xfrm flipV="1">
              <a:off x="3635298" y="1979341"/>
              <a:ext cx="0" cy="13102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B7087AC-D776-4A6B-A920-C1D390BE92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804" y="3122342"/>
              <a:ext cx="1936596" cy="13011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8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210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KNN_B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71E65-80DB-48BC-9ACF-D0DD48A51DC5}"/>
              </a:ext>
            </a:extLst>
          </p:cNvPr>
          <p:cNvGrpSpPr/>
          <p:nvPr/>
        </p:nvGrpSpPr>
        <p:grpSpPr>
          <a:xfrm>
            <a:off x="134729" y="966652"/>
            <a:ext cx="5755756" cy="4535423"/>
            <a:chOff x="291481" y="966652"/>
            <a:chExt cx="5755756" cy="4535423"/>
          </a:xfrm>
        </p:grpSpPr>
        <p:pic>
          <p:nvPicPr>
            <p:cNvPr id="10" name="Picture 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C0BA9C7A-F2E9-496D-A994-59680014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264" y="3307603"/>
              <a:ext cx="2895973" cy="219447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EA333553-E7B4-4130-A1AF-48890E943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08" y="1009162"/>
              <a:ext cx="2748678" cy="219447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DDD1C3-5838-496C-B449-8C02153C95A2}"/>
                </a:ext>
              </a:extLst>
            </p:cNvPr>
            <p:cNvGrpSpPr/>
            <p:nvPr/>
          </p:nvGrpSpPr>
          <p:grpSpPr>
            <a:xfrm>
              <a:off x="291481" y="966652"/>
              <a:ext cx="5746782" cy="4535423"/>
              <a:chOff x="291481" y="966652"/>
              <a:chExt cx="5746782" cy="4535423"/>
            </a:xfrm>
          </p:grpSpPr>
          <p:pic>
            <p:nvPicPr>
              <p:cNvPr id="8" name="Picture 7" descr="Chart&#10;&#10;Description automatically generated">
                <a:extLst>
                  <a:ext uri="{FF2B5EF4-FFF2-40B4-BE49-F238E27FC236}">
                    <a16:creationId xmlns:a16="http://schemas.microsoft.com/office/drawing/2014/main" id="{3290E13A-3E20-4B6C-B47B-9355BB87E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481" y="3307604"/>
                <a:ext cx="2779174" cy="2194471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9072C1-1098-4CD5-8955-AB7FF8DC7525}"/>
                  </a:ext>
                </a:extLst>
              </p:cNvPr>
              <p:cNvGrpSpPr/>
              <p:nvPr/>
            </p:nvGrpSpPr>
            <p:grpSpPr>
              <a:xfrm>
                <a:off x="291481" y="966652"/>
                <a:ext cx="5746782" cy="2559451"/>
                <a:chOff x="291481" y="966652"/>
                <a:chExt cx="5746782" cy="2559451"/>
              </a:xfrm>
            </p:grpSpPr>
            <p:pic>
              <p:nvPicPr>
                <p:cNvPr id="6" name="Picture 5" descr="Char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C825D4E-73CE-4588-9276-935F21E140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4493" y="1009162"/>
                  <a:ext cx="2853770" cy="2194471"/>
                </a:xfrm>
                <a:prstGeom prst="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</p:pic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949A2D5-91DA-442B-8491-65CB5C93642E}"/>
                    </a:ext>
                  </a:extLst>
                </p:cNvPr>
                <p:cNvGrpSpPr/>
                <p:nvPr/>
              </p:nvGrpSpPr>
              <p:grpSpPr>
                <a:xfrm>
                  <a:off x="291481" y="966652"/>
                  <a:ext cx="3161870" cy="2559451"/>
                  <a:chOff x="1894567" y="632243"/>
                  <a:chExt cx="4076487" cy="3046419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B7F226A-65D5-40B2-83DB-771FACA26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54204" y="632243"/>
                    <a:ext cx="323958" cy="310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a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626A01D-625B-4046-959B-7C33C3B0E8DD}"/>
                      </a:ext>
                    </a:extLst>
                  </p:cNvPr>
                  <p:cNvSpPr txBox="1"/>
                  <p:nvPr/>
                </p:nvSpPr>
                <p:spPr>
                  <a:xfrm>
                    <a:off x="1894567" y="3367993"/>
                    <a:ext cx="323958" cy="310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c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9DC4357-DF97-444A-8D30-B7418253824C}"/>
                      </a:ext>
                    </a:extLst>
                  </p:cNvPr>
                  <p:cNvSpPr txBox="1"/>
                  <p:nvPr/>
                </p:nvSpPr>
                <p:spPr>
                  <a:xfrm>
                    <a:off x="5647096" y="632243"/>
                    <a:ext cx="323958" cy="310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b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603644A-DFF7-41D1-9176-0DC55004EF26}"/>
                      </a:ext>
                    </a:extLst>
                  </p:cNvPr>
                  <p:cNvSpPr txBox="1"/>
                  <p:nvPr/>
                </p:nvSpPr>
                <p:spPr>
                  <a:xfrm>
                    <a:off x="5581584" y="3367993"/>
                    <a:ext cx="323958" cy="310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d</a:t>
                    </a:r>
                  </a:p>
                </p:txBody>
              </p:sp>
            </p:grp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882E31-5836-40D5-89C2-58F8359B831B}"/>
              </a:ext>
            </a:extLst>
          </p:cNvPr>
          <p:cNvGrpSpPr/>
          <p:nvPr/>
        </p:nvGrpSpPr>
        <p:grpSpPr>
          <a:xfrm>
            <a:off x="5856834" y="1028114"/>
            <a:ext cx="6214169" cy="4380812"/>
            <a:chOff x="6029259" y="1028114"/>
            <a:chExt cx="6214169" cy="4380812"/>
          </a:xfrm>
        </p:grpSpPr>
        <p:pic>
          <p:nvPicPr>
            <p:cNvPr id="14" name="Picture 13" descr="Chart, line chart&#10;&#10;Description automatically generated">
              <a:extLst>
                <a:ext uri="{FF2B5EF4-FFF2-40B4-BE49-F238E27FC236}">
                  <a16:creationId xmlns:a16="http://schemas.microsoft.com/office/drawing/2014/main" id="{BC1F51C2-BC60-4597-B194-BCF18D5A9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096" y="1121261"/>
              <a:ext cx="3049332" cy="428766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D6680A27-B1ED-4E3C-93E7-54F2C7A3C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121261"/>
              <a:ext cx="3049333" cy="428766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1BFA14-F4F9-471C-8AD2-CE96DDCCFD75}"/>
                </a:ext>
              </a:extLst>
            </p:cNvPr>
            <p:cNvSpPr txBox="1"/>
            <p:nvPr/>
          </p:nvSpPr>
          <p:spPr>
            <a:xfrm>
              <a:off x="6029259" y="1028114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6CA66E-7B09-4154-948B-CEF4A6DFD797}"/>
                </a:ext>
              </a:extLst>
            </p:cNvPr>
            <p:cNvSpPr txBox="1"/>
            <p:nvPr/>
          </p:nvSpPr>
          <p:spPr>
            <a:xfrm>
              <a:off x="9116294" y="1088414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52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- T (</a:t>
            </a:r>
            <a:r>
              <a:rPr lang="en-US" dirty="0">
                <a:highlight>
                  <a:srgbClr val="FFFF00"/>
                </a:highlight>
              </a:rPr>
              <a:t>Miss feature imp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227E0F-3B06-46E1-9052-3D91C79F66AC}"/>
              </a:ext>
            </a:extLst>
          </p:cNvPr>
          <p:cNvGrpSpPr/>
          <p:nvPr/>
        </p:nvGrpSpPr>
        <p:grpSpPr>
          <a:xfrm>
            <a:off x="228742" y="381437"/>
            <a:ext cx="11462039" cy="4576182"/>
            <a:chOff x="228742" y="966653"/>
            <a:chExt cx="11462039" cy="4576182"/>
          </a:xfrm>
        </p:grpSpPr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E5B10AC4-15BE-4530-9CA8-000B6BBCD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42" y="3323697"/>
              <a:ext cx="2865678" cy="221913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763EEBF1-638D-4944-B1CA-F19A5031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990" y="993377"/>
              <a:ext cx="2795791" cy="221913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8459152D-BA47-49DE-A206-FDC52316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07" y="1015780"/>
              <a:ext cx="2796888" cy="220725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470FBDCA-AA73-4C59-ABCF-D8DEEC023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082" y="1015780"/>
              <a:ext cx="2796888" cy="220725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701311EB-08A7-4F04-8D3C-2BB683A9B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32" y="1028114"/>
              <a:ext cx="2796888" cy="219447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49A2D5-91DA-442B-8491-65CB5C93642E}"/>
                </a:ext>
              </a:extLst>
            </p:cNvPr>
            <p:cNvGrpSpPr/>
            <p:nvPr/>
          </p:nvGrpSpPr>
          <p:grpSpPr>
            <a:xfrm>
              <a:off x="337738" y="966653"/>
              <a:ext cx="8829585" cy="296660"/>
              <a:chOff x="1954204" y="632243"/>
              <a:chExt cx="11383671" cy="35310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7F226A-65D5-40B2-83DB-771FACA26202}"/>
                  </a:ext>
                </a:extLst>
              </p:cNvPr>
              <p:cNvSpPr txBox="1"/>
              <p:nvPr/>
            </p:nvSpPr>
            <p:spPr>
              <a:xfrm>
                <a:off x="1954204" y="632243"/>
                <a:ext cx="323958" cy="31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A01D-625B-4046-959B-7C33C3B0E8DD}"/>
                  </a:ext>
                </a:extLst>
              </p:cNvPr>
              <p:cNvSpPr txBox="1"/>
              <p:nvPr/>
            </p:nvSpPr>
            <p:spPr>
              <a:xfrm>
                <a:off x="9294431" y="668160"/>
                <a:ext cx="323957" cy="31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DC4357-DF97-444A-8D30-B7418253824C}"/>
                  </a:ext>
                </a:extLst>
              </p:cNvPr>
              <p:cNvSpPr txBox="1"/>
              <p:nvPr/>
            </p:nvSpPr>
            <p:spPr>
              <a:xfrm>
                <a:off x="5647096" y="632243"/>
                <a:ext cx="323958" cy="31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03644A-DFF7-41D1-9176-0DC55004EF26}"/>
                  </a:ext>
                </a:extLst>
              </p:cNvPr>
              <p:cNvSpPr txBox="1"/>
              <p:nvPr/>
            </p:nvSpPr>
            <p:spPr>
              <a:xfrm>
                <a:off x="13021818" y="655646"/>
                <a:ext cx="316057" cy="32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1BFA14-F4F9-471C-8AD2-CE96DDCCFD75}"/>
                </a:ext>
              </a:extLst>
            </p:cNvPr>
            <p:cNvSpPr txBox="1"/>
            <p:nvPr/>
          </p:nvSpPr>
          <p:spPr>
            <a:xfrm>
              <a:off x="228742" y="3254315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71F297-8EF7-490F-9EB1-C7DA1CDA3648}"/>
              </a:ext>
            </a:extLst>
          </p:cNvPr>
          <p:cNvGrpSpPr/>
          <p:nvPr/>
        </p:nvGrpSpPr>
        <p:grpSpPr>
          <a:xfrm>
            <a:off x="3099645" y="2639691"/>
            <a:ext cx="8581572" cy="4110076"/>
            <a:chOff x="3103248" y="2687835"/>
            <a:chExt cx="8581572" cy="4110076"/>
          </a:xfrm>
        </p:grpSpPr>
        <p:pic>
          <p:nvPicPr>
            <p:cNvPr id="15" name="Picture 14" descr="Chart, line chart&#10;&#10;Description automatically generated">
              <a:extLst>
                <a:ext uri="{FF2B5EF4-FFF2-40B4-BE49-F238E27FC236}">
                  <a16:creationId xmlns:a16="http://schemas.microsoft.com/office/drawing/2014/main" id="{8F2AD0E4-EB89-4F56-8ECF-D54D6E027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029" y="2775057"/>
              <a:ext cx="2795791" cy="401493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9" name="Picture 18" descr="Chart, line chart&#10;&#10;Description automatically generated">
              <a:extLst>
                <a:ext uri="{FF2B5EF4-FFF2-40B4-BE49-F238E27FC236}">
                  <a16:creationId xmlns:a16="http://schemas.microsoft.com/office/drawing/2014/main" id="{5ABA9DB6-EB38-4ED2-973F-AE4E5D899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6668" y="2775057"/>
              <a:ext cx="2801302" cy="402285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23" name="Picture 22" descr="Chart, line chart&#10;&#10;Description automatically generated">
              <a:extLst>
                <a:ext uri="{FF2B5EF4-FFF2-40B4-BE49-F238E27FC236}">
                  <a16:creationId xmlns:a16="http://schemas.microsoft.com/office/drawing/2014/main" id="{6422D55F-0709-4694-AD38-334E8272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07" y="2775057"/>
              <a:ext cx="2801302" cy="402285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600B9D-4863-4214-BA29-AAFEB5FC1BD1}"/>
                </a:ext>
              </a:extLst>
            </p:cNvPr>
            <p:cNvSpPr txBox="1"/>
            <p:nvPr/>
          </p:nvSpPr>
          <p:spPr>
            <a:xfrm>
              <a:off x="3103248" y="2713960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95C8F5-D7A1-470B-842E-E9729E8BE0D4}"/>
                </a:ext>
              </a:extLst>
            </p:cNvPr>
            <p:cNvSpPr txBox="1"/>
            <p:nvPr/>
          </p:nvSpPr>
          <p:spPr>
            <a:xfrm>
              <a:off x="5985657" y="2710697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5CE400-B042-4F13-9471-6649DD0CED53}"/>
                </a:ext>
              </a:extLst>
            </p:cNvPr>
            <p:cNvSpPr txBox="1"/>
            <p:nvPr/>
          </p:nvSpPr>
          <p:spPr>
            <a:xfrm>
              <a:off x="8827970" y="2687835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13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96DBAD75-F6DC-4C79-8CBB-CA6980ADC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97" y="2700789"/>
            <a:ext cx="2820209" cy="40105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2FAFAC7D-4B19-4960-AFD3-1F379A81A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67" y="2700788"/>
            <a:ext cx="2820209" cy="40105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5A3A5933-B11F-44F4-AB9A-F33F70813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27" y="2700788"/>
            <a:ext cx="2792739" cy="40105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2F3C32D-8B1E-4397-B7BF-711A29D67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86" y="401099"/>
            <a:ext cx="2783171" cy="2237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150D16F-B1C2-4E71-88B8-B20F3BD98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5" y="2726913"/>
            <a:ext cx="2815640" cy="2237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74D22-F96D-46A1-8142-5D74D2735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41" y="416410"/>
            <a:ext cx="2827613" cy="22191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C76EA1-BB27-4774-A4E9-8F81333092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5" y="416410"/>
            <a:ext cx="2827613" cy="22191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9E1A4-CCCF-49F6-8FB7-D7ACD4389E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91" y="408161"/>
            <a:ext cx="2827613" cy="22191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- B (</a:t>
            </a:r>
            <a:r>
              <a:rPr lang="en-US" dirty="0">
                <a:highlight>
                  <a:srgbClr val="FFFF00"/>
                </a:highlight>
              </a:rPr>
              <a:t>Miss feature imp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227E0F-3B06-46E1-9052-3D91C79F66AC}"/>
              </a:ext>
            </a:extLst>
          </p:cNvPr>
          <p:cNvGrpSpPr/>
          <p:nvPr/>
        </p:nvGrpSpPr>
        <p:grpSpPr>
          <a:xfrm>
            <a:off x="228742" y="381437"/>
            <a:ext cx="8938581" cy="2564661"/>
            <a:chOff x="228742" y="966653"/>
            <a:chExt cx="8938581" cy="256466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49A2D5-91DA-442B-8491-65CB5C93642E}"/>
                </a:ext>
              </a:extLst>
            </p:cNvPr>
            <p:cNvGrpSpPr/>
            <p:nvPr/>
          </p:nvGrpSpPr>
          <p:grpSpPr>
            <a:xfrm>
              <a:off x="337738" y="966653"/>
              <a:ext cx="8829585" cy="296660"/>
              <a:chOff x="1954204" y="632243"/>
              <a:chExt cx="11383671" cy="35310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7F226A-65D5-40B2-83DB-771FACA26202}"/>
                  </a:ext>
                </a:extLst>
              </p:cNvPr>
              <p:cNvSpPr txBox="1"/>
              <p:nvPr/>
            </p:nvSpPr>
            <p:spPr>
              <a:xfrm>
                <a:off x="1954204" y="632243"/>
                <a:ext cx="323958" cy="31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A01D-625B-4046-959B-7C33C3B0E8DD}"/>
                  </a:ext>
                </a:extLst>
              </p:cNvPr>
              <p:cNvSpPr txBox="1"/>
              <p:nvPr/>
            </p:nvSpPr>
            <p:spPr>
              <a:xfrm>
                <a:off x="9294431" y="668160"/>
                <a:ext cx="323957" cy="31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DC4357-DF97-444A-8D30-B7418253824C}"/>
                  </a:ext>
                </a:extLst>
              </p:cNvPr>
              <p:cNvSpPr txBox="1"/>
              <p:nvPr/>
            </p:nvSpPr>
            <p:spPr>
              <a:xfrm>
                <a:off x="5647096" y="632243"/>
                <a:ext cx="323958" cy="31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03644A-DFF7-41D1-9176-0DC55004EF26}"/>
                  </a:ext>
                </a:extLst>
              </p:cNvPr>
              <p:cNvSpPr txBox="1"/>
              <p:nvPr/>
            </p:nvSpPr>
            <p:spPr>
              <a:xfrm>
                <a:off x="13021818" y="655646"/>
                <a:ext cx="316057" cy="32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1BFA14-F4F9-471C-8AD2-CE96DDCCFD75}"/>
                </a:ext>
              </a:extLst>
            </p:cNvPr>
            <p:cNvSpPr txBox="1"/>
            <p:nvPr/>
          </p:nvSpPr>
          <p:spPr>
            <a:xfrm>
              <a:off x="228742" y="3254315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71F297-8EF7-490F-9EB1-C7DA1CDA3648}"/>
              </a:ext>
            </a:extLst>
          </p:cNvPr>
          <p:cNvGrpSpPr/>
          <p:nvPr/>
        </p:nvGrpSpPr>
        <p:grpSpPr>
          <a:xfrm>
            <a:off x="3099645" y="2639691"/>
            <a:ext cx="5975995" cy="303124"/>
            <a:chOff x="3103248" y="2687835"/>
            <a:chExt cx="5975995" cy="3031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600B9D-4863-4214-BA29-AAFEB5FC1BD1}"/>
                </a:ext>
              </a:extLst>
            </p:cNvPr>
            <p:cNvSpPr txBox="1"/>
            <p:nvPr/>
          </p:nvSpPr>
          <p:spPr>
            <a:xfrm>
              <a:off x="3103248" y="2713960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95C8F5-D7A1-470B-842E-E9729E8BE0D4}"/>
                </a:ext>
              </a:extLst>
            </p:cNvPr>
            <p:cNvSpPr txBox="1"/>
            <p:nvPr/>
          </p:nvSpPr>
          <p:spPr>
            <a:xfrm>
              <a:off x="5985657" y="2710697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5CE400-B042-4F13-9471-6649DD0CED53}"/>
                </a:ext>
              </a:extLst>
            </p:cNvPr>
            <p:cNvSpPr txBox="1"/>
            <p:nvPr/>
          </p:nvSpPr>
          <p:spPr>
            <a:xfrm>
              <a:off x="8827970" y="2687835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3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034D9A5-0118-41C0-BE14-6BADDB59750B}"/>
              </a:ext>
            </a:extLst>
          </p:cNvPr>
          <p:cNvGrpSpPr/>
          <p:nvPr/>
        </p:nvGrpSpPr>
        <p:grpSpPr>
          <a:xfrm>
            <a:off x="3165502" y="397111"/>
            <a:ext cx="8706436" cy="6279415"/>
            <a:chOff x="3165502" y="397111"/>
            <a:chExt cx="8706436" cy="6279415"/>
          </a:xfrm>
        </p:grpSpPr>
        <p:pic>
          <p:nvPicPr>
            <p:cNvPr id="17" name="Picture 16" descr="Chart&#10;&#10;Description automatically generated">
              <a:extLst>
                <a:ext uri="{FF2B5EF4-FFF2-40B4-BE49-F238E27FC236}">
                  <a16:creationId xmlns:a16="http://schemas.microsoft.com/office/drawing/2014/main" id="{5908D252-9C34-427C-B432-C6ADE5B7C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732" y="460465"/>
              <a:ext cx="2827613" cy="220863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20" name="Picture 1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CE9A28-0246-4F71-BEB3-38A8F909E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49961"/>
              <a:ext cx="2842264" cy="22165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22" name="Picture 2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E12B481-D1EA-4E6D-BE09-1713C0D8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325" y="456493"/>
              <a:ext cx="2827613" cy="22165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445491-AE38-49B2-ABBE-184E30C7E783}"/>
                </a:ext>
              </a:extLst>
            </p:cNvPr>
            <p:cNvSpPr txBox="1"/>
            <p:nvPr/>
          </p:nvSpPr>
          <p:spPr>
            <a:xfrm>
              <a:off x="6137399" y="406562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848F46-5BBD-4802-9E74-0F95072BA38A}"/>
                </a:ext>
              </a:extLst>
            </p:cNvPr>
            <p:cNvSpPr txBox="1"/>
            <p:nvPr/>
          </p:nvSpPr>
          <p:spPr>
            <a:xfrm>
              <a:off x="9109212" y="397111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</a:t>
              </a:r>
            </a:p>
          </p:txBody>
        </p:sp>
        <p:pic>
          <p:nvPicPr>
            <p:cNvPr id="32" name="Picture 31" descr="Chart, line chart&#10;&#10;Description automatically generated">
              <a:extLst>
                <a:ext uri="{FF2B5EF4-FFF2-40B4-BE49-F238E27FC236}">
                  <a16:creationId xmlns:a16="http://schemas.microsoft.com/office/drawing/2014/main" id="{788CC330-7A36-4906-8A56-3EF1872CA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732" y="2736553"/>
              <a:ext cx="2827612" cy="393997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BE23EA-801C-4AE4-B2FB-DA68D5681B50}"/>
                </a:ext>
              </a:extLst>
            </p:cNvPr>
            <p:cNvSpPr txBox="1"/>
            <p:nvPr/>
          </p:nvSpPr>
          <p:spPr>
            <a:xfrm>
              <a:off x="3165502" y="2711552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</a:t>
              </a:r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B0A467-EF98-447C-BBA0-630D1B6F4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5" y="449961"/>
            <a:ext cx="2827613" cy="22191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 &amp;BDT - T (</a:t>
            </a:r>
            <a:r>
              <a:rPr lang="en-US" dirty="0">
                <a:highlight>
                  <a:srgbClr val="FFFF00"/>
                </a:highlight>
              </a:rPr>
              <a:t>Miss feature imp</a:t>
            </a:r>
            <a:r>
              <a:rPr lang="en-US" dirty="0"/>
              <a:t>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74A0EA-500A-43EF-B0FE-3EAC5619CC6C}"/>
              </a:ext>
            </a:extLst>
          </p:cNvPr>
          <p:cNvGrpSpPr/>
          <p:nvPr/>
        </p:nvGrpSpPr>
        <p:grpSpPr>
          <a:xfrm>
            <a:off x="228742" y="381437"/>
            <a:ext cx="3224609" cy="6304828"/>
            <a:chOff x="228742" y="381437"/>
            <a:chExt cx="3224609" cy="6304828"/>
          </a:xfrm>
        </p:grpSpPr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659D3E35-EFD4-49C0-A91B-DA74ABFE2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20" y="2737623"/>
              <a:ext cx="2827613" cy="394864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227E0F-3B06-46E1-9052-3D91C79F66AC}"/>
                </a:ext>
              </a:extLst>
            </p:cNvPr>
            <p:cNvGrpSpPr/>
            <p:nvPr/>
          </p:nvGrpSpPr>
          <p:grpSpPr>
            <a:xfrm>
              <a:off x="228742" y="381437"/>
              <a:ext cx="3224609" cy="2564661"/>
              <a:chOff x="228742" y="966653"/>
              <a:chExt cx="3224609" cy="256466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949A2D5-91DA-442B-8491-65CB5C93642E}"/>
                  </a:ext>
                </a:extLst>
              </p:cNvPr>
              <p:cNvGrpSpPr/>
              <p:nvPr/>
            </p:nvGrpSpPr>
            <p:grpSpPr>
              <a:xfrm>
                <a:off x="337738" y="966653"/>
                <a:ext cx="3115613" cy="292674"/>
                <a:chOff x="1954204" y="632243"/>
                <a:chExt cx="4016849" cy="348359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B7F226A-65D5-40B2-83DB-771FACA26202}"/>
                    </a:ext>
                  </a:extLst>
                </p:cNvPr>
                <p:cNvSpPr txBox="1"/>
                <p:nvPr/>
              </p:nvSpPr>
              <p:spPr>
                <a:xfrm>
                  <a:off x="1954204" y="632243"/>
                  <a:ext cx="323958" cy="310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a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9DC4357-DF97-444A-8D30-B7418253824C}"/>
                    </a:ext>
                  </a:extLst>
                </p:cNvPr>
                <p:cNvSpPr txBox="1"/>
                <p:nvPr/>
              </p:nvSpPr>
              <p:spPr>
                <a:xfrm>
                  <a:off x="5647096" y="650900"/>
                  <a:ext cx="323957" cy="329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A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1BFA14-F4F9-471C-8AD2-CE96DDCCFD75}"/>
                  </a:ext>
                </a:extLst>
              </p:cNvPr>
              <p:cNvSpPr txBox="1"/>
              <p:nvPr/>
            </p:nvSpPr>
            <p:spPr>
              <a:xfrm>
                <a:off x="228742" y="3254315"/>
                <a:ext cx="251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92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Chart, line chart&#10;&#10;Description automatically generated">
            <a:extLst>
              <a:ext uri="{FF2B5EF4-FFF2-40B4-BE49-F238E27FC236}">
                <a16:creationId xmlns:a16="http://schemas.microsoft.com/office/drawing/2014/main" id="{D7A6F5FC-4A68-4A30-9289-ECD627947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3" y="2737623"/>
            <a:ext cx="2887874" cy="40606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6" name="Picture 55" descr="Chart, line chart&#10;&#10;Description automatically generated">
            <a:extLst>
              <a:ext uri="{FF2B5EF4-FFF2-40B4-BE49-F238E27FC236}">
                <a16:creationId xmlns:a16="http://schemas.microsoft.com/office/drawing/2014/main" id="{6E089B80-B697-4335-B3E0-45CBFE5ED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6" y="463814"/>
            <a:ext cx="2842263" cy="22052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4" name="Picture 53" descr="Chart, line chart&#10;&#10;Description automatically generated">
            <a:extLst>
              <a:ext uri="{FF2B5EF4-FFF2-40B4-BE49-F238E27FC236}">
                <a16:creationId xmlns:a16="http://schemas.microsoft.com/office/drawing/2014/main" id="{98E3D26A-AA07-4709-852E-5E8335691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29" y="2737623"/>
            <a:ext cx="2827613" cy="40606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2" name="Picture 51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A9763D-904F-4531-87C9-94400C919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60" y="406562"/>
            <a:ext cx="2842263" cy="22132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8" name="Picture 47" descr="Chart&#10;&#10;Description automatically generated">
            <a:extLst>
              <a:ext uri="{FF2B5EF4-FFF2-40B4-BE49-F238E27FC236}">
                <a16:creationId xmlns:a16="http://schemas.microsoft.com/office/drawing/2014/main" id="{3C4F151F-C434-4515-91CE-20A144840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7" y="437939"/>
            <a:ext cx="2827613" cy="22052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0" name="Picture 49" descr="Chart&#10;&#10;Description automatically generated with medium confidence">
            <a:extLst>
              <a:ext uri="{FF2B5EF4-FFF2-40B4-BE49-F238E27FC236}">
                <a16:creationId xmlns:a16="http://schemas.microsoft.com/office/drawing/2014/main" id="{75BA23E7-BA5B-42F2-B646-F4462BF45E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89" y="430007"/>
            <a:ext cx="2827613" cy="22132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034D9A5-0118-41C0-BE14-6BADDB59750B}"/>
              </a:ext>
            </a:extLst>
          </p:cNvPr>
          <p:cNvGrpSpPr/>
          <p:nvPr/>
        </p:nvGrpSpPr>
        <p:grpSpPr>
          <a:xfrm>
            <a:off x="3165502" y="391640"/>
            <a:ext cx="6050783" cy="2539436"/>
            <a:chOff x="3165502" y="391640"/>
            <a:chExt cx="6050783" cy="25394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445491-AE38-49B2-ABBE-184E30C7E783}"/>
                </a:ext>
              </a:extLst>
            </p:cNvPr>
            <p:cNvSpPr txBox="1"/>
            <p:nvPr/>
          </p:nvSpPr>
          <p:spPr>
            <a:xfrm>
              <a:off x="6137399" y="406562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848F46-5BBD-4802-9E74-0F95072BA38A}"/>
                </a:ext>
              </a:extLst>
            </p:cNvPr>
            <p:cNvSpPr txBox="1"/>
            <p:nvPr/>
          </p:nvSpPr>
          <p:spPr>
            <a:xfrm>
              <a:off x="8965012" y="391640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BE23EA-801C-4AE4-B2FB-DA68D5681B50}"/>
                </a:ext>
              </a:extLst>
            </p:cNvPr>
            <p:cNvSpPr txBox="1"/>
            <p:nvPr/>
          </p:nvSpPr>
          <p:spPr>
            <a:xfrm>
              <a:off x="3165502" y="2654077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 &amp;BDT - B (</a:t>
            </a:r>
            <a:r>
              <a:rPr lang="en-US" dirty="0">
                <a:highlight>
                  <a:srgbClr val="FFFF00"/>
                </a:highlight>
              </a:rPr>
              <a:t>Miss feature imp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227E0F-3B06-46E1-9052-3D91C79F66AC}"/>
              </a:ext>
            </a:extLst>
          </p:cNvPr>
          <p:cNvGrpSpPr/>
          <p:nvPr/>
        </p:nvGrpSpPr>
        <p:grpSpPr>
          <a:xfrm>
            <a:off x="228742" y="381437"/>
            <a:ext cx="3224609" cy="2585561"/>
            <a:chOff x="228742" y="966653"/>
            <a:chExt cx="3224609" cy="258556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49A2D5-91DA-442B-8491-65CB5C93642E}"/>
                </a:ext>
              </a:extLst>
            </p:cNvPr>
            <p:cNvGrpSpPr/>
            <p:nvPr/>
          </p:nvGrpSpPr>
          <p:grpSpPr>
            <a:xfrm>
              <a:off x="337738" y="966653"/>
              <a:ext cx="3115613" cy="292674"/>
              <a:chOff x="1954204" y="632243"/>
              <a:chExt cx="4016849" cy="34835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7F226A-65D5-40B2-83DB-771FACA26202}"/>
                  </a:ext>
                </a:extLst>
              </p:cNvPr>
              <p:cNvSpPr txBox="1"/>
              <p:nvPr/>
            </p:nvSpPr>
            <p:spPr>
              <a:xfrm>
                <a:off x="1954204" y="632243"/>
                <a:ext cx="323958" cy="31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DC4357-DF97-444A-8D30-B7418253824C}"/>
                  </a:ext>
                </a:extLst>
              </p:cNvPr>
              <p:cNvSpPr txBox="1"/>
              <p:nvPr/>
            </p:nvSpPr>
            <p:spPr>
              <a:xfrm>
                <a:off x="5647096" y="650900"/>
                <a:ext cx="323957" cy="329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1BFA14-F4F9-471C-8AD2-CE96DDCCFD75}"/>
                </a:ext>
              </a:extLst>
            </p:cNvPr>
            <p:cNvSpPr txBox="1"/>
            <p:nvPr/>
          </p:nvSpPr>
          <p:spPr>
            <a:xfrm>
              <a:off x="228742" y="3275215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5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DCFFFD-4527-472E-821E-B31314C8993A}"/>
              </a:ext>
            </a:extLst>
          </p:cNvPr>
          <p:cNvGrpSpPr/>
          <p:nvPr/>
        </p:nvGrpSpPr>
        <p:grpSpPr>
          <a:xfrm>
            <a:off x="4056505" y="1056841"/>
            <a:ext cx="3949120" cy="1982392"/>
            <a:chOff x="5771008" y="940398"/>
            <a:chExt cx="5347396" cy="2587036"/>
          </a:xfrm>
        </p:grpSpPr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BCC20510-3FB9-4B8F-B0A5-9564A0FC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008" y="976102"/>
              <a:ext cx="5347396" cy="255133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445491-AE38-49B2-ABBE-184E30C7E783}"/>
                </a:ext>
              </a:extLst>
            </p:cNvPr>
            <p:cNvSpPr txBox="1"/>
            <p:nvPr/>
          </p:nvSpPr>
          <p:spPr>
            <a:xfrm>
              <a:off x="5771008" y="940398"/>
              <a:ext cx="25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NN- T (</a:t>
            </a:r>
            <a:r>
              <a:rPr lang="en-US" dirty="0">
                <a:highlight>
                  <a:srgbClr val="FFFF00"/>
                </a:highlight>
              </a:rPr>
              <a:t>Miss feature imp??</a:t>
            </a:r>
            <a:r>
              <a:rPr lang="en-US" dirty="0"/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FD6B45-7162-4099-AD04-0F269F6FE167}"/>
              </a:ext>
            </a:extLst>
          </p:cNvPr>
          <p:cNvGrpSpPr/>
          <p:nvPr/>
        </p:nvGrpSpPr>
        <p:grpSpPr>
          <a:xfrm>
            <a:off x="71008" y="1056841"/>
            <a:ext cx="3949120" cy="1974286"/>
            <a:chOff x="287434" y="950977"/>
            <a:chExt cx="5347396" cy="2576457"/>
          </a:xfrm>
        </p:grpSpPr>
        <p:pic>
          <p:nvPicPr>
            <p:cNvPr id="6" name="Picture 5" descr="Graphical user interface, chart, application&#10;&#10;Description automatically generated">
              <a:extLst>
                <a:ext uri="{FF2B5EF4-FFF2-40B4-BE49-F238E27FC236}">
                  <a16:creationId xmlns:a16="http://schemas.microsoft.com/office/drawing/2014/main" id="{CB4CBCCB-FB26-4CEF-AD9B-D549569F0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34" y="976102"/>
              <a:ext cx="5347396" cy="255133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7F226A-65D5-40B2-83DB-771FACA26202}"/>
                </a:ext>
              </a:extLst>
            </p:cNvPr>
            <p:cNvSpPr txBox="1"/>
            <p:nvPr/>
          </p:nvSpPr>
          <p:spPr>
            <a:xfrm>
              <a:off x="337738" y="950977"/>
              <a:ext cx="251274" cy="261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C2E1CA-A6B7-49C4-95B4-392BE30ABACB}"/>
              </a:ext>
            </a:extLst>
          </p:cNvPr>
          <p:cNvSpPr txBox="1"/>
          <p:nvPr/>
        </p:nvSpPr>
        <p:spPr>
          <a:xfrm>
            <a:off x="177655" y="519423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(neuron size 25, 50, 128, 0.01 lr)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F4BC4F9-677E-4680-AC5F-C1F65E0B2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05" y="1084200"/>
            <a:ext cx="3904717" cy="1946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297E927-DFCD-477D-B63C-2E2CC192A6AB}"/>
              </a:ext>
            </a:extLst>
          </p:cNvPr>
          <p:cNvSpPr txBox="1"/>
          <p:nvPr/>
        </p:nvSpPr>
        <p:spPr>
          <a:xfrm>
            <a:off x="8075964" y="1017142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7CC162-129F-4301-B18E-B2D54760C69F}"/>
              </a:ext>
            </a:extLst>
          </p:cNvPr>
          <p:cNvGrpSpPr/>
          <p:nvPr/>
        </p:nvGrpSpPr>
        <p:grpSpPr>
          <a:xfrm>
            <a:off x="25664" y="3066963"/>
            <a:ext cx="3983210" cy="1946832"/>
            <a:chOff x="25664" y="3191411"/>
            <a:chExt cx="3983210" cy="1946832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1CEF43CF-850C-4C12-A95A-628E13F82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" y="3259422"/>
              <a:ext cx="3937866" cy="187882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04245C-1C86-4934-9366-86FAD71A2421}"/>
                </a:ext>
              </a:extLst>
            </p:cNvPr>
            <p:cNvSpPr txBox="1"/>
            <p:nvPr/>
          </p:nvSpPr>
          <p:spPr>
            <a:xfrm>
              <a:off x="25664" y="3191411"/>
              <a:ext cx="181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B06E3B-2AC4-433A-A429-B4A2825733A8}"/>
              </a:ext>
            </a:extLst>
          </p:cNvPr>
          <p:cNvGrpSpPr/>
          <p:nvPr/>
        </p:nvGrpSpPr>
        <p:grpSpPr>
          <a:xfrm>
            <a:off x="4044146" y="3066963"/>
            <a:ext cx="3955688" cy="1946832"/>
            <a:chOff x="4130717" y="3191411"/>
            <a:chExt cx="3955688" cy="1946832"/>
          </a:xfrm>
        </p:grpSpPr>
        <p:pic>
          <p:nvPicPr>
            <p:cNvPr id="12" name="Picture 11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6C576CE2-48F3-4B9F-A7EF-0EF94C8E7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539" y="3259422"/>
              <a:ext cx="3937866" cy="187882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87F2A-7557-451B-8BCC-64A0ABA32A48}"/>
                </a:ext>
              </a:extLst>
            </p:cNvPr>
            <p:cNvSpPr txBox="1"/>
            <p:nvPr/>
          </p:nvSpPr>
          <p:spPr>
            <a:xfrm>
              <a:off x="4130717" y="3191411"/>
              <a:ext cx="181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7D52964-ED05-4CF3-8CD6-95867FD886FA}"/>
              </a:ext>
            </a:extLst>
          </p:cNvPr>
          <p:cNvSpPr txBox="1"/>
          <p:nvPr/>
        </p:nvSpPr>
        <p:spPr>
          <a:xfrm>
            <a:off x="2395728" y="5671349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(two layers lr=0.01)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155C8D-2990-4D18-8B3D-7B9B5BDA1D93}"/>
              </a:ext>
            </a:extLst>
          </p:cNvPr>
          <p:cNvGrpSpPr/>
          <p:nvPr/>
        </p:nvGrpSpPr>
        <p:grpSpPr>
          <a:xfrm>
            <a:off x="8075964" y="3113130"/>
            <a:ext cx="3915158" cy="1900666"/>
            <a:chOff x="544835" y="721014"/>
            <a:chExt cx="11102329" cy="5356539"/>
          </a:xfrm>
        </p:grpSpPr>
        <p:pic>
          <p:nvPicPr>
            <p:cNvPr id="22" name="Picture 21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7024C204-D017-481A-AB8F-F230ACE6D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35" y="780446"/>
              <a:ext cx="11102329" cy="529710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184051-7ED3-47D0-9795-3825DBC7985C}"/>
                </a:ext>
              </a:extLst>
            </p:cNvPr>
            <p:cNvSpPr txBox="1"/>
            <p:nvPr/>
          </p:nvSpPr>
          <p:spPr>
            <a:xfrm>
              <a:off x="3065523" y="721014"/>
              <a:ext cx="6331089" cy="5024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Neural Network (1 hidden layer, 25 neurons, lr = 0.001</a:t>
              </a:r>
              <a:r>
                <a:rPr lang="en-US" sz="500" dirty="0"/>
                <a:t>) 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A55BED4-56D1-4CCA-94E8-9FCC0FFD92D2}"/>
              </a:ext>
            </a:extLst>
          </p:cNvPr>
          <p:cNvSpPr txBox="1"/>
          <p:nvPr/>
        </p:nvSpPr>
        <p:spPr>
          <a:xfrm>
            <a:off x="8052928" y="3098185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52AF61-B899-45BA-AB13-F0E467675D24}"/>
              </a:ext>
            </a:extLst>
          </p:cNvPr>
          <p:cNvSpPr txBox="1"/>
          <p:nvPr/>
        </p:nvSpPr>
        <p:spPr>
          <a:xfrm>
            <a:off x="7940475" y="5282403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(25/0.001)</a:t>
            </a:r>
          </a:p>
        </p:txBody>
      </p:sp>
    </p:spTree>
    <p:extLst>
      <p:ext uri="{BB962C8B-B14F-4D97-AF65-F5344CB8AC3E}">
        <p14:creationId xmlns:p14="http://schemas.microsoft.com/office/powerpoint/2010/main" val="145529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0EF0D1D-A80D-495D-972C-A030A244C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29" y="3098184"/>
            <a:ext cx="3953401" cy="1886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5CDEC200-AFBB-4164-A462-E0F94C072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" y="3098183"/>
            <a:ext cx="3904717" cy="19156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5380507-A894-4C29-BD42-D4703535A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64" y="1086427"/>
            <a:ext cx="3937866" cy="1944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NN- T (</a:t>
            </a:r>
            <a:r>
              <a:rPr lang="en-US" dirty="0">
                <a:highlight>
                  <a:srgbClr val="FFFF00"/>
                </a:highlight>
              </a:rPr>
              <a:t>Miss feature imp??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2E1CA-A6B7-49C4-95B4-392BE30ABACB}"/>
              </a:ext>
            </a:extLst>
          </p:cNvPr>
          <p:cNvSpPr txBox="1"/>
          <p:nvPr/>
        </p:nvSpPr>
        <p:spPr>
          <a:xfrm>
            <a:off x="177655" y="519423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 (25 neuron LR, e: 50 NN 0.001 vs. 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7E927-DFCD-477D-B63C-2E2CC192A6AB}"/>
              </a:ext>
            </a:extLst>
          </p:cNvPr>
          <p:cNvSpPr txBox="1"/>
          <p:nvPr/>
        </p:nvSpPr>
        <p:spPr>
          <a:xfrm>
            <a:off x="8075964" y="1017142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4245C-1C86-4934-9366-86FAD71A2421}"/>
              </a:ext>
            </a:extLst>
          </p:cNvPr>
          <p:cNvSpPr txBox="1"/>
          <p:nvPr/>
        </p:nvSpPr>
        <p:spPr>
          <a:xfrm>
            <a:off x="25664" y="3066963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087F2A-7557-451B-8BCC-64A0ABA32A48}"/>
              </a:ext>
            </a:extLst>
          </p:cNvPr>
          <p:cNvSpPr txBox="1"/>
          <p:nvPr/>
        </p:nvSpPr>
        <p:spPr>
          <a:xfrm>
            <a:off x="4044145" y="3066963"/>
            <a:ext cx="194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 (remove??)</a:t>
            </a:r>
          </a:p>
        </p:txBody>
      </p:sp>
      <p:pic>
        <p:nvPicPr>
          <p:cNvPr id="20" name="Picture 1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9592B24-0121-44F5-A2D8-2139B107E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7" y="1084199"/>
            <a:ext cx="3904717" cy="1946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1BB8AF-A10D-4AA0-9892-E735F4FAB412}"/>
              </a:ext>
            </a:extLst>
          </p:cNvPr>
          <p:cNvSpPr txBox="1"/>
          <p:nvPr/>
        </p:nvSpPr>
        <p:spPr>
          <a:xfrm>
            <a:off x="104157" y="1017142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pic>
        <p:nvPicPr>
          <p:cNvPr id="22" name="Picture 2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8D84F34-E0A7-4396-B75F-7DECC84D6C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68" y="1084199"/>
            <a:ext cx="3937862" cy="19469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5D482B0-DB34-46BB-AD61-3891085F9B2D}"/>
              </a:ext>
            </a:extLst>
          </p:cNvPr>
          <p:cNvSpPr txBox="1"/>
          <p:nvPr/>
        </p:nvSpPr>
        <p:spPr>
          <a:xfrm>
            <a:off x="4085008" y="1017141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9CA4B-A556-4B3C-B241-BF34AD502776}"/>
              </a:ext>
            </a:extLst>
          </p:cNvPr>
          <p:cNvSpPr txBox="1"/>
          <p:nvPr/>
        </p:nvSpPr>
        <p:spPr>
          <a:xfrm>
            <a:off x="2792627" y="3062346"/>
            <a:ext cx="586063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0" dirty="0"/>
              <a:t>0.0001)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3401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EB3056F7-2091-429F-8A74-FB14C6C61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28" y="3118008"/>
            <a:ext cx="4042753" cy="19288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B76C4FBF-545C-4701-9079-A87C8B3CF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61" y="3118008"/>
            <a:ext cx="3973427" cy="18957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" name="Picture 2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FE7AC0A-7A17-43C3-B4AF-89DD2FC80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" y="3113099"/>
            <a:ext cx="3897008" cy="18593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8565CB-2761-4865-B410-4B7F43C4F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64" y="1099390"/>
            <a:ext cx="4042752" cy="19288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EAD7940-8D43-4FDD-B8F5-BC8123DB6665}"/>
              </a:ext>
            </a:extLst>
          </p:cNvPr>
          <p:cNvGrpSpPr/>
          <p:nvPr/>
        </p:nvGrpSpPr>
        <p:grpSpPr>
          <a:xfrm>
            <a:off x="4005166" y="1082199"/>
            <a:ext cx="3994668" cy="1948927"/>
            <a:chOff x="4005166" y="1056841"/>
            <a:chExt cx="4095353" cy="1974285"/>
          </a:xfrm>
        </p:grpSpPr>
        <p:pic>
          <p:nvPicPr>
            <p:cNvPr id="13" name="Picture 12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8048DFE5-F358-4A5F-97CC-7D75D2D3C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66" y="1077164"/>
              <a:ext cx="4095353" cy="195396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445491-AE38-49B2-ABBE-184E30C7E783}"/>
                </a:ext>
              </a:extLst>
            </p:cNvPr>
            <p:cNvSpPr txBox="1"/>
            <p:nvPr/>
          </p:nvSpPr>
          <p:spPr>
            <a:xfrm>
              <a:off x="4056505" y="1056841"/>
              <a:ext cx="185568" cy="21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C35326-899F-40E3-A448-F54ACDC6FB28}"/>
              </a:ext>
            </a:extLst>
          </p:cNvPr>
          <p:cNvSpPr txBox="1"/>
          <p:nvPr/>
        </p:nvSpPr>
        <p:spPr>
          <a:xfrm>
            <a:off x="177655" y="103544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NN- B (</a:t>
            </a:r>
            <a:r>
              <a:rPr lang="en-US" dirty="0">
                <a:highlight>
                  <a:srgbClr val="FFFF00"/>
                </a:highlight>
              </a:rPr>
              <a:t>Miss feature imp??</a:t>
            </a:r>
            <a:r>
              <a:rPr lang="en-US" dirty="0"/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7EF0F-3265-49A6-93B4-5C4AC01156BB}"/>
              </a:ext>
            </a:extLst>
          </p:cNvPr>
          <p:cNvGrpSpPr/>
          <p:nvPr/>
        </p:nvGrpSpPr>
        <p:grpSpPr>
          <a:xfrm>
            <a:off x="71008" y="1056841"/>
            <a:ext cx="3897008" cy="1974285"/>
            <a:chOff x="71008" y="1056841"/>
            <a:chExt cx="3897008" cy="19742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1D3A6D-F79F-4815-8F92-B5717DF4C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" y="1082199"/>
              <a:ext cx="3897008" cy="194892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7F226A-65D5-40B2-83DB-771FACA26202}"/>
                </a:ext>
              </a:extLst>
            </p:cNvPr>
            <p:cNvSpPr txBox="1"/>
            <p:nvPr/>
          </p:nvSpPr>
          <p:spPr>
            <a:xfrm>
              <a:off x="108158" y="1056841"/>
              <a:ext cx="185569" cy="20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C2E1CA-A6B7-49C4-95B4-392BE30ABACB}"/>
              </a:ext>
            </a:extLst>
          </p:cNvPr>
          <p:cNvSpPr txBox="1"/>
          <p:nvPr/>
        </p:nvSpPr>
        <p:spPr>
          <a:xfrm>
            <a:off x="177654" y="519423"/>
            <a:ext cx="863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(neuron size 10, 20, 50, 0.01 lr; 25 128 also tested but not present)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7E927-DFCD-477D-B63C-2E2CC192A6AB}"/>
              </a:ext>
            </a:extLst>
          </p:cNvPr>
          <p:cNvSpPr txBox="1"/>
          <p:nvPr/>
        </p:nvSpPr>
        <p:spPr>
          <a:xfrm>
            <a:off x="8075964" y="1017142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4245C-1C86-4934-9366-86FAD71A2421}"/>
              </a:ext>
            </a:extLst>
          </p:cNvPr>
          <p:cNvSpPr txBox="1"/>
          <p:nvPr/>
        </p:nvSpPr>
        <p:spPr>
          <a:xfrm>
            <a:off x="25664" y="3066963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087F2A-7557-451B-8BCC-64A0ABA32A48}"/>
              </a:ext>
            </a:extLst>
          </p:cNvPr>
          <p:cNvSpPr txBox="1"/>
          <p:nvPr/>
        </p:nvSpPr>
        <p:spPr>
          <a:xfrm>
            <a:off x="4044146" y="3066963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D52964-ED05-4CF3-8CD6-95867FD886FA}"/>
              </a:ext>
            </a:extLst>
          </p:cNvPr>
          <p:cNvSpPr txBox="1"/>
          <p:nvPr/>
        </p:nvSpPr>
        <p:spPr>
          <a:xfrm>
            <a:off x="2395728" y="5671349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(two layers lr=0.01)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55BED4-56D1-4CCA-94E8-9FCC0FFD92D2}"/>
              </a:ext>
            </a:extLst>
          </p:cNvPr>
          <p:cNvSpPr txBox="1"/>
          <p:nvPr/>
        </p:nvSpPr>
        <p:spPr>
          <a:xfrm>
            <a:off x="8052928" y="3098185"/>
            <a:ext cx="18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52AF61-B899-45BA-AB13-F0E467675D24}"/>
              </a:ext>
            </a:extLst>
          </p:cNvPr>
          <p:cNvSpPr txBox="1"/>
          <p:nvPr/>
        </p:nvSpPr>
        <p:spPr>
          <a:xfrm>
            <a:off x="7940475" y="5282403"/>
            <a:ext cx="4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(20/0.001)</a:t>
            </a:r>
          </a:p>
        </p:txBody>
      </p:sp>
    </p:spTree>
    <p:extLst>
      <p:ext uri="{BB962C8B-B14F-4D97-AF65-F5344CB8AC3E}">
        <p14:creationId xmlns:p14="http://schemas.microsoft.com/office/powerpoint/2010/main" val="196063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459</Words>
  <Application>Microsoft Office PowerPoint</Application>
  <PresentationFormat>Widescreen</PresentationFormat>
  <Paragraphs>189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Wang</dc:creator>
  <cp:lastModifiedBy>Chelsea Wang</cp:lastModifiedBy>
  <cp:revision>72</cp:revision>
  <dcterms:created xsi:type="dcterms:W3CDTF">2022-01-25T19:43:50Z</dcterms:created>
  <dcterms:modified xsi:type="dcterms:W3CDTF">2022-02-11T05:34:32Z</dcterms:modified>
</cp:coreProperties>
</file>