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60" r:id="rId5"/>
    <p:sldId id="258" r:id="rId6"/>
    <p:sldId id="261" r:id="rId7"/>
    <p:sldId id="262" r:id="rId8"/>
    <p:sldId id="263" r:id="rId9"/>
    <p:sldId id="267" r:id="rId10"/>
    <p:sldId id="269" r:id="rId11"/>
    <p:sldId id="266" r:id="rId12"/>
    <p:sldId id="265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DDCA1C5-D513-49CC-879F-3E09212456D4}" type="datetimeFigureOut">
              <a:rPr lang="en-US" smtClean="0"/>
              <a:pPr/>
              <a:t>4/22/2009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5F64D47-1DB9-40C6-B141-487E21AE5D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hmidling.com/seeing.htm" TargetMode="External"/><Relationship Id="rId2" Type="http://schemas.openxmlformats.org/officeDocument/2006/relationships/hyperlink" Target="http://www.enchantedlearning.com/subjects/astronomy/stars/twinkle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pider.ipac.caltech.edu/staff/kaspar/obs_mishaps/images/badsee.radial.html" TargetMode="External"/><Relationship Id="rId4" Type="http://schemas.openxmlformats.org/officeDocument/2006/relationships/hyperlink" Target="http://www.coseti.org/9101-001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Chimera - Seeing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Twinkle, twinkle, little star,</a:t>
            </a:r>
            <a:br>
              <a:rPr lang="en-US" b="1" dirty="0" smtClean="0"/>
            </a:br>
            <a:r>
              <a:rPr lang="en-US" b="1" dirty="0" smtClean="0"/>
              <a:t>How I wonder 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Seeing.py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Seeing.py is a python module which configures </a:t>
            </a:r>
            <a:r>
              <a:rPr lang="en-US" dirty="0" err="1" smtClean="0"/>
              <a:t>SExtractor</a:t>
            </a:r>
            <a:r>
              <a:rPr lang="en-US" dirty="0" smtClean="0"/>
              <a:t> to perform different operations based on the needs of the user.</a:t>
            </a:r>
          </a:p>
          <a:p>
            <a:r>
              <a:rPr lang="en-US" dirty="0" smtClean="0"/>
              <a:t>The seeing.py module is able to:</a:t>
            </a:r>
          </a:p>
          <a:p>
            <a:pPr lvl="1"/>
            <a:r>
              <a:rPr lang="en-US" dirty="0" smtClean="0"/>
              <a:t>Find a star in a fits images based on its RA/DEC</a:t>
            </a:r>
          </a:p>
          <a:p>
            <a:pPr lvl="1"/>
            <a:r>
              <a:rPr lang="en-US" dirty="0" smtClean="0"/>
              <a:t>Find the brightest stars in a fits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Our module will write the brightest stars in the image to the database.</a:t>
            </a:r>
          </a:p>
          <a:p>
            <a:pPr lvl="1"/>
            <a:r>
              <a:rPr lang="en-US" sz="4400" dirty="0" smtClean="0"/>
              <a:t>10 stars are found unless otherwise specified by the user.</a:t>
            </a:r>
          </a:p>
          <a:p>
            <a:r>
              <a:rPr lang="en-US" sz="4400" dirty="0" smtClean="0"/>
              <a:t>Seeing.py runs through the catalog of stars output by </a:t>
            </a:r>
            <a:r>
              <a:rPr lang="en-US" sz="4400" dirty="0" err="1" smtClean="0"/>
              <a:t>SExtractor</a:t>
            </a:r>
            <a:r>
              <a:rPr lang="en-US" sz="4400" dirty="0" smtClean="0"/>
              <a:t>.</a:t>
            </a:r>
          </a:p>
          <a:p>
            <a:r>
              <a:rPr lang="en-US" sz="4400" dirty="0" smtClean="0"/>
              <a:t>It keeps a list of the brightest stars which is overwritten each time a brighter star is found.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def __</a:t>
            </a:r>
            <a:r>
              <a:rPr lang="en-US" dirty="0" err="1" smtClean="0"/>
              <a:t>getBrightestStars</a:t>
            </a:r>
            <a:r>
              <a:rPr lang="en-US" dirty="0" smtClean="0"/>
              <a:t>(self, </a:t>
            </a:r>
            <a:r>
              <a:rPr lang="en-US" dirty="0" err="1" smtClean="0"/>
              <a:t>nStars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    for star in </a:t>
            </a:r>
            <a:r>
              <a:rPr lang="en-US" dirty="0" err="1" smtClean="0"/>
              <a:t>self.catalog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smtClean="0"/>
              <a:t>            for </a:t>
            </a:r>
            <a:r>
              <a:rPr lang="en-US" dirty="0" err="1" smtClean="0"/>
              <a:t>storedStar</a:t>
            </a:r>
            <a:r>
              <a:rPr lang="en-US" dirty="0" smtClean="0"/>
              <a:t> in </a:t>
            </a:r>
            <a:r>
              <a:rPr lang="en-US" dirty="0" err="1" smtClean="0"/>
              <a:t>self.brightestStars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if star['MAG_BEST'] &lt;=                   </a:t>
            </a:r>
          </a:p>
          <a:p>
            <a:pPr>
              <a:buNone/>
            </a:pPr>
            <a:r>
              <a:rPr lang="en-US" dirty="0" smtClean="0"/>
              <a:t>                                    stored['MAG_BEST']: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self.brightestStars.insert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star)</a:t>
            </a:r>
          </a:p>
          <a:p>
            <a:pPr>
              <a:buNone/>
            </a:pPr>
            <a:r>
              <a:rPr lang="en-US" dirty="0" smtClean="0"/>
              <a:t>                    if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self.brightestStars</a:t>
            </a:r>
            <a:r>
              <a:rPr lang="en-US" dirty="0" smtClean="0"/>
              <a:t>) &gt; </a:t>
            </a:r>
            <a:r>
              <a:rPr lang="en-US" dirty="0" err="1" smtClean="0"/>
              <a:t>nStars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self.brightestStars.pop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        break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if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self.brightestStars</a:t>
            </a:r>
            <a:r>
              <a:rPr lang="en-US" dirty="0" smtClean="0"/>
              <a:t>) &lt; </a:t>
            </a:r>
            <a:r>
              <a:rPr lang="en-US" dirty="0" err="1" smtClean="0"/>
              <a:t>nStars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self.brightestStars.append</a:t>
            </a:r>
            <a:r>
              <a:rPr lang="en-US" dirty="0" smtClean="0"/>
              <a:t>(star)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star by RA/DEC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 RA/DEC of a requested star is supplied to our module.</a:t>
            </a:r>
          </a:p>
          <a:p>
            <a:r>
              <a:rPr lang="en-US" sz="2200" dirty="0" smtClean="0"/>
              <a:t>After </a:t>
            </a:r>
            <a:r>
              <a:rPr lang="en-US" sz="2200" dirty="0" err="1" smtClean="0"/>
              <a:t>SExtractor</a:t>
            </a:r>
            <a:r>
              <a:rPr lang="en-US" sz="2200" dirty="0" smtClean="0"/>
              <a:t> identifies the RA/DEC of each star in the fits image, our module iterates through the catalog of found stars and finds the closest star to the supplied RA/DEC.  </a:t>
            </a:r>
          </a:p>
          <a:p>
            <a:r>
              <a:rPr lang="en-US" sz="2200" dirty="0" smtClean="0"/>
              <a:t>The closest star is written to the database.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def __</a:t>
            </a:r>
            <a:r>
              <a:rPr lang="en-US" dirty="0" err="1" smtClean="0"/>
              <a:t>getStarClosestTo</a:t>
            </a:r>
            <a:r>
              <a:rPr lang="en-US" dirty="0" smtClean="0"/>
              <a:t>(self, RA, DEC):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minDistance</a:t>
            </a:r>
            <a:r>
              <a:rPr lang="en-US" dirty="0" smtClean="0"/>
              <a:t> = 100000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closestStar</a:t>
            </a:r>
            <a:r>
              <a:rPr lang="en-US" dirty="0" smtClean="0"/>
              <a:t> = None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self.catalog</a:t>
            </a:r>
            <a:r>
              <a:rPr lang="en-US" dirty="0" smtClean="0"/>
              <a:t> = </a:t>
            </a:r>
            <a:r>
              <a:rPr lang="en-US" dirty="0" err="1" smtClean="0"/>
              <a:t>SExtractorfile</a:t>
            </a:r>
            <a:r>
              <a:rPr lang="en-US" dirty="0" smtClean="0"/>
              <a:t>("test.cat")</a:t>
            </a:r>
          </a:p>
          <a:p>
            <a:pPr>
              <a:buNone/>
            </a:pPr>
            <a:r>
              <a:rPr lang="en-US" dirty="0" smtClean="0"/>
              <a:t>        for star in </a:t>
            </a:r>
            <a:r>
              <a:rPr lang="en-US" dirty="0" err="1" smtClean="0"/>
              <a:t>self.catalog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currentDistance</a:t>
            </a:r>
            <a:r>
              <a:rPr lang="en-US" dirty="0" smtClean="0"/>
              <a:t> = </a:t>
            </a:r>
            <a:r>
              <a:rPr lang="en-US" dirty="0" err="1" smtClean="0"/>
              <a:t>self.__distanceBetween</a:t>
            </a:r>
            <a:r>
              <a:rPr lang="en-US" dirty="0" smtClean="0"/>
              <a:t> (star[‘X_WORLD'] , star['Y_WORLD'], RA, DEC)</a:t>
            </a:r>
          </a:p>
          <a:p>
            <a:pPr>
              <a:buNone/>
            </a:pPr>
            <a:r>
              <a:rPr lang="en-US" dirty="0" smtClean="0"/>
              <a:t>            if(</a:t>
            </a:r>
            <a:r>
              <a:rPr lang="en-US" dirty="0" err="1" smtClean="0"/>
              <a:t>minDistance</a:t>
            </a:r>
            <a:r>
              <a:rPr lang="en-US" dirty="0" smtClean="0"/>
              <a:t> &gt; </a:t>
            </a:r>
            <a:r>
              <a:rPr lang="en-US" dirty="0" err="1" smtClean="0"/>
              <a:t>currentDistance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minDistance</a:t>
            </a:r>
            <a:r>
              <a:rPr lang="en-US" dirty="0" smtClean="0"/>
              <a:t> = </a:t>
            </a:r>
            <a:r>
              <a:rPr lang="en-US" dirty="0" err="1" smtClean="0"/>
              <a:t>currentDistance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closestStar</a:t>
            </a:r>
            <a:r>
              <a:rPr lang="en-US" dirty="0" smtClean="0"/>
              <a:t> = star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closestStar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seeing.py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559840"/>
          </a:xfrm>
        </p:spPr>
        <p:txBody>
          <a:bodyPr/>
          <a:lstStyle/>
          <a:p>
            <a:r>
              <a:rPr lang="en-US" dirty="0" smtClean="0"/>
              <a:t>Example code to run our module:</a:t>
            </a:r>
          </a:p>
          <a:p>
            <a:r>
              <a:rPr lang="en-US" dirty="0" smtClean="0"/>
              <a:t>seeing.py runs </a:t>
            </a:r>
            <a:r>
              <a:rPr lang="en-US" dirty="0" err="1" smtClean="0"/>
              <a:t>SExtractor</a:t>
            </a:r>
            <a:r>
              <a:rPr lang="en-US" dirty="0" smtClean="0"/>
              <a:t> with our configuration.</a:t>
            </a:r>
          </a:p>
          <a:p>
            <a:r>
              <a:rPr lang="en-US" dirty="0" err="1" smtClean="0"/>
              <a:t>dss_search.fits</a:t>
            </a:r>
            <a:r>
              <a:rPr lang="en-US" dirty="0" smtClean="0"/>
              <a:t> is the image which is run through </a:t>
            </a:r>
            <a:r>
              <a:rPr lang="en-US" dirty="0" err="1" smtClean="0"/>
              <a:t>SExtractor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3434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import seeing</a:t>
            </a:r>
          </a:p>
          <a:p>
            <a:r>
              <a:rPr lang="en-US" dirty="0" smtClean="0"/>
              <a:t>        see = </a:t>
            </a:r>
            <a:r>
              <a:rPr lang="en-US" dirty="0" err="1" smtClean="0"/>
              <a:t>seeing.Seeing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see.writeBrightestStars</a:t>
            </a:r>
            <a:r>
              <a:rPr lang="en-US" dirty="0" smtClean="0"/>
              <a:t>(</a:t>
            </a:r>
            <a:r>
              <a:rPr lang="en-US" dirty="0" err="1" smtClean="0"/>
              <a:t>starID</a:t>
            </a:r>
            <a:r>
              <a:rPr lang="en-US" dirty="0" smtClean="0"/>
              <a:t>, </a:t>
            </a:r>
            <a:r>
              <a:rPr lang="en-US" dirty="0" err="1" smtClean="0"/>
              <a:t>filepath</a:t>
            </a:r>
            <a:r>
              <a:rPr lang="en-US" dirty="0" smtClean="0"/>
              <a:t>, </a:t>
            </a:r>
            <a:r>
              <a:rPr lang="en-US" dirty="0" err="1" smtClean="0"/>
              <a:t>nStars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see.writeStarClosestTo</a:t>
            </a:r>
            <a:r>
              <a:rPr lang="en-US" dirty="0" smtClean="0"/>
              <a:t>(</a:t>
            </a:r>
            <a:r>
              <a:rPr lang="en-US" dirty="0" err="1" smtClean="0"/>
              <a:t>starID</a:t>
            </a:r>
            <a:r>
              <a:rPr lang="en-US" dirty="0" smtClean="0"/>
              <a:t>, </a:t>
            </a:r>
            <a:r>
              <a:rPr lang="en-US" dirty="0" err="1" smtClean="0"/>
              <a:t>filepath</a:t>
            </a:r>
            <a:r>
              <a:rPr lang="en-US" dirty="0" smtClean="0"/>
              <a:t>, RA, DEC)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Top 3 brightest stars and closest star to RA/DEC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18160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----------------------------------------</a:t>
            </a:r>
          </a:p>
          <a:p>
            <a:r>
              <a:rPr lang="en-US" dirty="0" smtClean="0"/>
              <a:t>Running </a:t>
            </a:r>
            <a:r>
              <a:rPr lang="en-US" dirty="0" err="1" smtClean="0"/>
              <a:t>SExtractor</a:t>
            </a:r>
            <a:r>
              <a:rPr lang="en-US" dirty="0" smtClean="0"/>
              <a:t> on .fits image: images/</a:t>
            </a:r>
            <a:r>
              <a:rPr lang="en-US" dirty="0" err="1" smtClean="0"/>
              <a:t>dss_search.fits</a:t>
            </a:r>
            <a:endParaRPr lang="en-US" dirty="0" smtClean="0"/>
          </a:p>
          <a:p>
            <a:r>
              <a:rPr lang="en-US" dirty="0" smtClean="0"/>
              <a:t>Generated command line: sex -c seeing.sex images/</a:t>
            </a:r>
            <a:r>
              <a:rPr lang="en-US" dirty="0" err="1" smtClean="0"/>
              <a:t>dss_search.fits</a:t>
            </a:r>
            <a:endParaRPr lang="en-US" dirty="0" smtClean="0"/>
          </a:p>
          <a:p>
            <a:r>
              <a:rPr lang="en-US" dirty="0" smtClean="0"/>
              <a:t>========================================</a:t>
            </a:r>
          </a:p>
          <a:p>
            <a:r>
              <a:rPr lang="en-US" dirty="0" smtClean="0"/>
              <a:t>Finished running </a:t>
            </a:r>
            <a:r>
              <a:rPr lang="en-US" dirty="0" err="1" smtClean="0"/>
              <a:t>sextractor</a:t>
            </a:r>
            <a:r>
              <a:rPr lang="en-US" dirty="0" smtClean="0"/>
              <a:t>...</a:t>
            </a:r>
          </a:p>
          <a:p>
            <a:r>
              <a:rPr lang="en-US" dirty="0" smtClean="0"/>
              <a:t>========================================</a:t>
            </a:r>
          </a:p>
          <a:p>
            <a:r>
              <a:rPr lang="en-US" dirty="0" smtClean="0"/>
              <a:t>Writing the following star to the database...</a:t>
            </a:r>
          </a:p>
          <a:p>
            <a:r>
              <a:rPr lang="en-US" dirty="0" smtClean="0"/>
              <a:t>----------------------------------------</a:t>
            </a:r>
          </a:p>
          <a:p>
            <a:r>
              <a:rPr lang="en-US" dirty="0" smtClean="0"/>
              <a:t>Star # 1324</a:t>
            </a:r>
          </a:p>
          <a:p>
            <a:r>
              <a:rPr lang="en-US" dirty="0" smtClean="0"/>
              <a:t>X/Y Position = ( 493.507 , 491.658 )</a:t>
            </a:r>
          </a:p>
          <a:p>
            <a:r>
              <a:rPr lang="en-US" dirty="0" smtClean="0"/>
              <a:t>RA/DEC = ( 299:52:29 , -29:53:39 )</a:t>
            </a:r>
          </a:p>
          <a:p>
            <a:r>
              <a:rPr lang="en-US" dirty="0" smtClean="0"/>
              <a:t>RA/DEC = ( 299.87474451 , -29.894287547 )</a:t>
            </a:r>
          </a:p>
          <a:p>
            <a:r>
              <a:rPr lang="en-US" dirty="0" smtClean="0"/>
              <a:t>MAG_BEST = -15.3995</a:t>
            </a:r>
          </a:p>
          <a:p>
            <a:r>
              <a:rPr lang="en-US" dirty="0" smtClean="0"/>
              <a:t>FLUX_BEST =  1444808.0</a:t>
            </a:r>
          </a:p>
          <a:p>
            <a:r>
              <a:rPr lang="en-US" dirty="0" smtClean="0"/>
              <a:t>FWHM_WORLD = 0.003009378</a:t>
            </a:r>
          </a:p>
          <a:p>
            <a:r>
              <a:rPr lang="en-US" dirty="0" smtClean="0"/>
              <a:t>========================================</a:t>
            </a:r>
          </a:p>
          <a:p>
            <a:r>
              <a:rPr lang="en-US" dirty="0" smtClean="0"/>
              <a:t>Writing the following star to the database...</a:t>
            </a:r>
          </a:p>
          <a:p>
            <a:r>
              <a:rPr lang="en-US" dirty="0" smtClean="0"/>
              <a:t>----------------------------------------</a:t>
            </a:r>
          </a:p>
          <a:p>
            <a:r>
              <a:rPr lang="en-US" dirty="0" smtClean="0"/>
              <a:t>Star # 1011</a:t>
            </a:r>
          </a:p>
          <a:p>
            <a:r>
              <a:rPr lang="en-US" dirty="0" smtClean="0"/>
              <a:t>X/Y Position = ( 201.891 , 123.45 )</a:t>
            </a:r>
          </a:p>
          <a:p>
            <a:r>
              <a:rPr lang="en-US" dirty="0" smtClean="0"/>
              <a:t>RA/DEC = ( 300:02:07 , -30:04:01 )</a:t>
            </a:r>
          </a:p>
          <a:p>
            <a:r>
              <a:rPr lang="en-US" dirty="0" smtClean="0"/>
              <a:t>RA/DEC = ( 300.03538815 , -30.066988792 )</a:t>
            </a:r>
          </a:p>
          <a:p>
            <a:r>
              <a:rPr lang="en-US" dirty="0" smtClean="0"/>
              <a:t>MAG_BEST = -15.0459</a:t>
            </a:r>
          </a:p>
          <a:p>
            <a:r>
              <a:rPr lang="en-US" dirty="0" smtClean="0"/>
              <a:t>FLUX_BEST =  1043206.0</a:t>
            </a:r>
          </a:p>
          <a:p>
            <a:r>
              <a:rPr lang="en-US" dirty="0" smtClean="0"/>
              <a:t>FWHM_WORLD = 0.003148303</a:t>
            </a:r>
          </a:p>
          <a:p>
            <a:r>
              <a:rPr lang="en-US" dirty="0" smtClean="0"/>
              <a:t>========================================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Writing the following star to the database...</a:t>
            </a:r>
          </a:p>
          <a:p>
            <a:r>
              <a:rPr lang="en-US" dirty="0" smtClean="0"/>
              <a:t>----------------------------------------</a:t>
            </a:r>
          </a:p>
          <a:p>
            <a:r>
              <a:rPr lang="en-US" dirty="0" smtClean="0"/>
              <a:t>Star # 1041</a:t>
            </a:r>
          </a:p>
          <a:p>
            <a:r>
              <a:rPr lang="en-US" dirty="0" smtClean="0"/>
              <a:t>X/Y Position = ( 394.986 , 119.258 )</a:t>
            </a:r>
          </a:p>
          <a:p>
            <a:r>
              <a:rPr lang="en-US" dirty="0" smtClean="0"/>
              <a:t>RA/DEC = ( 299:55:48 , -30:04:11 )</a:t>
            </a:r>
          </a:p>
          <a:p>
            <a:r>
              <a:rPr lang="en-US" dirty="0" smtClean="0"/>
              <a:t>RA/DEC = ( 299.93006903 , -30.069746035 )</a:t>
            </a:r>
          </a:p>
          <a:p>
            <a:r>
              <a:rPr lang="en-US" dirty="0" smtClean="0"/>
              <a:t>MAG_BEST = -14.8487</a:t>
            </a:r>
          </a:p>
          <a:p>
            <a:r>
              <a:rPr lang="en-US" dirty="0" smtClean="0"/>
              <a:t>FLUX_BEST =  869936.3</a:t>
            </a:r>
          </a:p>
          <a:p>
            <a:r>
              <a:rPr lang="en-US" dirty="0" smtClean="0"/>
              <a:t>FWHM_WORLD = 0.002427142</a:t>
            </a:r>
          </a:p>
          <a:p>
            <a:r>
              <a:rPr lang="en-US" dirty="0" smtClean="0"/>
              <a:t>========================================</a:t>
            </a:r>
          </a:p>
          <a:p>
            <a:endParaRPr lang="en-US" dirty="0" smtClean="0"/>
          </a:p>
          <a:p>
            <a:r>
              <a:rPr lang="en-US" dirty="0" smtClean="0"/>
              <a:t>Searching for the closest star to RA = 300.04456 and DEC = -30.01189</a:t>
            </a:r>
          </a:p>
          <a:p>
            <a:r>
              <a:rPr lang="en-US" dirty="0" smtClean="0"/>
              <a:t>Found star at RA = 300.04303062 , DEC = -30.011222375</a:t>
            </a:r>
          </a:p>
          <a:p>
            <a:r>
              <a:rPr lang="en-US" dirty="0" smtClean="0"/>
              <a:t>----------------------------------------</a:t>
            </a:r>
          </a:p>
          <a:p>
            <a:r>
              <a:rPr lang="en-US" dirty="0" smtClean="0"/>
              <a:t>Writing the following star to the database...</a:t>
            </a:r>
          </a:p>
          <a:p>
            <a:r>
              <a:rPr lang="en-US" dirty="0" smtClean="0"/>
              <a:t>----------------------------------------</a:t>
            </a:r>
          </a:p>
          <a:p>
            <a:r>
              <a:rPr lang="en-US" dirty="0" smtClean="0"/>
              <a:t>Star # 748</a:t>
            </a:r>
          </a:p>
          <a:p>
            <a:r>
              <a:rPr lang="en-US" dirty="0" smtClean="0"/>
              <a:t>X/Y Position = ( 186.793 , 241.43 )</a:t>
            </a:r>
          </a:p>
          <a:p>
            <a:r>
              <a:rPr lang="en-US" dirty="0" smtClean="0"/>
              <a:t>RA/DEC = ( 300:02:34 , -30:00:40 )</a:t>
            </a:r>
          </a:p>
          <a:p>
            <a:r>
              <a:rPr lang="en-US" dirty="0" smtClean="0"/>
              <a:t>RA/DEC = ( 300.04303062 , -30.011222375 )</a:t>
            </a:r>
          </a:p>
          <a:p>
            <a:r>
              <a:rPr lang="en-US" dirty="0" smtClean="0"/>
              <a:t>MAG_BEST = -13.8926</a:t>
            </a:r>
          </a:p>
          <a:p>
            <a:r>
              <a:rPr lang="en-US" dirty="0" smtClean="0"/>
              <a:t>FLUX_BEST =  360617.0</a:t>
            </a:r>
          </a:p>
          <a:p>
            <a:r>
              <a:rPr lang="en-US" dirty="0" smtClean="0"/>
              <a:t>FWHM_WORLD = 0.001355666</a:t>
            </a:r>
          </a:p>
          <a:p>
            <a:r>
              <a:rPr lang="en-US" dirty="0" smtClean="0"/>
              <a:t>========================================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400" dirty="0" smtClean="0"/>
          </a:p>
          <a:p>
            <a:r>
              <a:rPr lang="en-US" sz="2000" dirty="0" smtClean="0"/>
              <a:t>Image 1 -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www.enchantedlearning.com/subjects/astronomy/stars/twinkle.shtml</a:t>
            </a:r>
            <a:endParaRPr lang="en-US" sz="2000" dirty="0" smtClean="0"/>
          </a:p>
          <a:p>
            <a:r>
              <a:rPr lang="en-US" sz="2000" dirty="0" smtClean="0"/>
              <a:t>Image </a:t>
            </a:r>
            <a:r>
              <a:rPr lang="en-US" sz="2000" dirty="0" smtClean="0"/>
              <a:t>2 </a:t>
            </a:r>
            <a:r>
              <a:rPr lang="en-US" sz="2000" dirty="0" smtClean="0"/>
              <a:t>-	http</a:t>
            </a:r>
            <a:r>
              <a:rPr lang="en-US" sz="2000" dirty="0" smtClean="0"/>
              <a:t>://upload.wikimedia.org/wikipedia/commons/thumb/f/f0/Thermal_column.svg/369px-Thermal_column.svg.png</a:t>
            </a:r>
          </a:p>
          <a:p>
            <a:r>
              <a:rPr lang="en-US" sz="2000" dirty="0" smtClean="0"/>
              <a:t>Image 3 -  http</a:t>
            </a:r>
            <a:r>
              <a:rPr lang="en-US" sz="2000" dirty="0" smtClean="0"/>
              <a:t>://en.wikipedia.org/wiki/Astronomical_seeing</a:t>
            </a:r>
            <a:endParaRPr lang="en-US" sz="2000" dirty="0" smtClean="0"/>
          </a:p>
          <a:p>
            <a:r>
              <a:rPr lang="en-US" sz="2000" dirty="0" smtClean="0"/>
              <a:t>Images </a:t>
            </a:r>
            <a:r>
              <a:rPr lang="en-US" sz="2000" dirty="0" smtClean="0"/>
              <a:t>4,5 - </a:t>
            </a:r>
            <a:r>
              <a:rPr lang="en-US" sz="2000" dirty="0" smtClean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schmidling.com/seeing.htm</a:t>
            </a:r>
            <a:endParaRPr lang="en-US" sz="2000" dirty="0" smtClean="0"/>
          </a:p>
          <a:p>
            <a:r>
              <a:rPr lang="en-US" sz="2000" dirty="0" smtClean="0"/>
              <a:t>Image 6 - </a:t>
            </a:r>
            <a:r>
              <a:rPr lang="en-US" sz="2000" dirty="0" smtClean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www.coseti.org/9101-001.htm</a:t>
            </a:r>
            <a:endParaRPr lang="en-US" sz="2000" dirty="0" smtClean="0"/>
          </a:p>
          <a:p>
            <a:r>
              <a:rPr lang="en-US" sz="2000" dirty="0" smtClean="0"/>
              <a:t>Image </a:t>
            </a:r>
            <a:r>
              <a:rPr lang="en-US" sz="2000" dirty="0" smtClean="0"/>
              <a:t>7 - </a:t>
            </a:r>
            <a:r>
              <a:rPr lang="en-US" sz="2000" dirty="0" smtClean="0"/>
              <a:t>	http</a:t>
            </a:r>
            <a:r>
              <a:rPr lang="en-US" sz="2000" dirty="0" smtClean="0"/>
              <a:t>://www.cse.cuhk.edu.hk/~csc5280/project1/project1/NG_WONG/Project1.files/image002.gif</a:t>
            </a:r>
            <a:endParaRPr lang="en-US" sz="2000" dirty="0" smtClean="0"/>
          </a:p>
          <a:p>
            <a:r>
              <a:rPr lang="en-US" sz="2000" dirty="0" smtClean="0"/>
              <a:t>Images </a:t>
            </a:r>
            <a:r>
              <a:rPr lang="en-US" sz="2000" dirty="0" smtClean="0"/>
              <a:t>8,9 -	http</a:t>
            </a:r>
            <a:r>
              <a:rPr lang="en-US" sz="2000" dirty="0" smtClean="0"/>
              <a:t>://</a:t>
            </a:r>
            <a:r>
              <a:rPr lang="en-US" sz="2000" dirty="0" smtClean="0"/>
              <a:t>spider.ipac.caltech.edu/staff/kaspar/obs_mishaps/images/seeing.comp.html</a:t>
            </a:r>
          </a:p>
          <a:p>
            <a:r>
              <a:rPr lang="en-US" sz="2000" dirty="0" smtClean="0"/>
              <a:t>Image  10 </a:t>
            </a:r>
            <a:r>
              <a:rPr lang="en-US" sz="2000" dirty="0" smtClean="0"/>
              <a:t>- </a:t>
            </a:r>
            <a:r>
              <a:rPr lang="en-US" sz="2000" dirty="0" smtClean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spider.ipac.caltech.edu/staff/kaspar/obs_mishaps/images/badsee.radial.html</a:t>
            </a:r>
            <a:endParaRPr lang="en-US" sz="2000" dirty="0" smtClean="0"/>
          </a:p>
          <a:p>
            <a:r>
              <a:rPr lang="en-US" sz="2000" dirty="0" smtClean="0"/>
              <a:t>Image 11 </a:t>
            </a:r>
            <a:r>
              <a:rPr lang="en-US" sz="2000" dirty="0" smtClean="0"/>
              <a:t>- http://spider.ipac.caltech.edu/staff/kaspar/obs_mishaps/images/goodsee.radial.html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stars twinkle?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83560"/>
            <a:ext cx="4114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The twinkling of stars (stellar scintillation) is caused by the refraction of light as it passes through the Earth’s atmosphere.</a:t>
            </a:r>
          </a:p>
          <a:p>
            <a:r>
              <a:rPr lang="en-US" dirty="0" smtClean="0"/>
              <a:t>The light is refracted due to the movement of air.</a:t>
            </a:r>
          </a:p>
        </p:txBody>
      </p:sp>
      <p:pic>
        <p:nvPicPr>
          <p:cNvPr id="6146" name="Picture 2" descr="C:\Documents and Settings\Joe\My Documents\school\csc480\Quest\Twinkl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3857672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Seeing  is, essentially, a measure of the steadiness of the air.</a:t>
            </a:r>
          </a:p>
          <a:p>
            <a:r>
              <a:rPr lang="en-US" dirty="0" smtClean="0"/>
              <a:t>It is a value which describes the quality of the atmospheric conditions at the time of observation.</a:t>
            </a:r>
          </a:p>
          <a:p>
            <a:r>
              <a:rPr lang="en-US" dirty="0" smtClean="0"/>
              <a:t>Seeing, measured in arc-seconds, is a determinate in the resolution of the images observed by a telescope.  Lower seeing values implies better resolution which results in clearer pictures.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seeing?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783560"/>
            <a:ext cx="41910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Variations in the seeing are caused by rapid, small scale turbulences within the atmosphere.</a:t>
            </a:r>
          </a:p>
          <a:p>
            <a:r>
              <a:rPr lang="en-US" dirty="0" smtClean="0"/>
              <a:t>These turbulences are caused by thermals, wind gusts, suspended air particles, air moisture etc.</a:t>
            </a:r>
          </a:p>
          <a:p>
            <a:r>
              <a:rPr lang="en-US" dirty="0" smtClean="0"/>
              <a:t>Best conditions for seeing are clear, cold nights without wind gusts.</a:t>
            </a:r>
          </a:p>
          <a:p>
            <a:r>
              <a:rPr lang="en-US" dirty="0" smtClean="0"/>
              <a:t>The best seeing values are obtained from observatories on mountain tops.</a:t>
            </a:r>
          </a:p>
          <a:p>
            <a:endParaRPr lang="en-US" dirty="0"/>
          </a:p>
        </p:txBody>
      </p:sp>
      <p:pic>
        <p:nvPicPr>
          <p:cNvPr id="7173" name="Picture 5" descr="C:\Documents and Settings\Joe\My Documents\school\csc480\Quest\therm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788" y="2457450"/>
            <a:ext cx="3514725" cy="257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seeing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371600"/>
            <a:ext cx="4419600" cy="4983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Poor seeing will result in small, erratic movements of the observed object. Creating a fuzzy or blurred image.</a:t>
            </a:r>
          </a:p>
          <a:p>
            <a:r>
              <a:rPr lang="en-US" dirty="0" smtClean="0"/>
              <a:t>These slight movements may be significant enough to void an entire night of captured images.</a:t>
            </a:r>
            <a:endParaRPr lang="en-US" dirty="0"/>
          </a:p>
        </p:txBody>
      </p:sp>
      <p:pic>
        <p:nvPicPr>
          <p:cNvPr id="1030" name="Picture 6" descr="C:\Documents and Settings\Joe\My Documents\school\csc480\Quest\Eps_aql_movie_not_200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83560"/>
            <a:ext cx="4114800" cy="4572000"/>
          </a:xfrm>
        </p:spPr>
        <p:txBody>
          <a:bodyPr/>
          <a:lstStyle/>
          <a:p>
            <a:r>
              <a:rPr lang="en-US" dirty="0" smtClean="0"/>
              <a:t>The effects of poor seeing are more apparent when observing near by objects, such as planets or moons.</a:t>
            </a:r>
            <a:endParaRPr lang="en-US" dirty="0"/>
          </a:p>
        </p:txBody>
      </p:sp>
      <p:pic>
        <p:nvPicPr>
          <p:cNvPr id="2050" name="Picture 2" descr="C:\Documents and Settings\Joe\My Documents\school\csc480\Quest\p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2362200" cy="1771650"/>
          </a:xfrm>
          <a:prstGeom prst="rect">
            <a:avLst/>
          </a:prstGeom>
          <a:noFill/>
        </p:spPr>
      </p:pic>
      <p:pic>
        <p:nvPicPr>
          <p:cNvPr id="2051" name="Picture 3" descr="C:\Documents and Settings\Joe\My Documents\school\csc480\Quest\p-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800"/>
            <a:ext cx="23368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C:\Documents and Settings\Joe\My Documents\school\csc480\Quest\9101-0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3505200" cy="25303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066800"/>
            <a:ext cx="3124200" cy="52887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flux of a point source (star) is naturally mapped as a Gaussian Distribution.</a:t>
            </a:r>
          </a:p>
          <a:p>
            <a:r>
              <a:rPr lang="en-US" dirty="0" smtClean="0"/>
              <a:t>The seeing is determined by the radius of the Full Width at Half Maximum (FWHM) of the flux of a point source.  </a:t>
            </a:r>
          </a:p>
        </p:txBody>
      </p:sp>
      <p:pic>
        <p:nvPicPr>
          <p:cNvPr id="1027" name="Picture 3" descr="C:\Documents and Settings\Joe\My Documents\school\csc480\Quest\guas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14800"/>
            <a:ext cx="3461921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Joe\My Documents\school\csc480\Quest\badse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2590800" cy="2590800"/>
          </a:xfrm>
          <a:prstGeom prst="rect">
            <a:avLst/>
          </a:prstGeom>
          <a:noFill/>
        </p:spPr>
      </p:pic>
      <p:pic>
        <p:nvPicPr>
          <p:cNvPr id="5123" name="Picture 3" descr="C:\Documents and Settings\Joe\My Documents\school\csc480\Quest\goodse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038600"/>
            <a:ext cx="2590800" cy="2590800"/>
          </a:xfrm>
          <a:prstGeom prst="rect">
            <a:avLst/>
          </a:prstGeom>
          <a:noFill/>
        </p:spPr>
      </p:pic>
      <p:pic>
        <p:nvPicPr>
          <p:cNvPr id="5124" name="Picture 4" descr="C:\Documents and Settings\Joe\My Documents\school\csc480\Quest\badsee.radial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143000"/>
            <a:ext cx="3484749" cy="2734187"/>
          </a:xfrm>
          <a:prstGeom prst="rect">
            <a:avLst/>
          </a:prstGeom>
          <a:noFill/>
        </p:spPr>
      </p:pic>
      <p:pic>
        <p:nvPicPr>
          <p:cNvPr id="5125" name="Picture 5" descr="C:\Documents and Settings\Joe\My Documents\school\csc480\Quest\goodsee.radial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4006436"/>
            <a:ext cx="3505200" cy="2750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SExtractor</a:t>
            </a:r>
            <a:r>
              <a:rPr lang="en-US" dirty="0" smtClean="0"/>
              <a:t> is a program which extracts point sources from a fits file.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SExtractor</a:t>
            </a:r>
            <a:r>
              <a:rPr lang="en-US" dirty="0" smtClean="0"/>
              <a:t> to calculate  the following:</a:t>
            </a:r>
          </a:p>
          <a:p>
            <a:pPr lvl="1"/>
            <a:r>
              <a:rPr lang="en-US" dirty="0" smtClean="0"/>
              <a:t>RA/DEC of individual stars in an image</a:t>
            </a:r>
          </a:p>
          <a:p>
            <a:pPr lvl="1"/>
            <a:r>
              <a:rPr lang="en-US" dirty="0" smtClean="0"/>
              <a:t>Instrumental Magnitude</a:t>
            </a:r>
          </a:p>
          <a:p>
            <a:pPr lvl="1"/>
            <a:r>
              <a:rPr lang="en-US" dirty="0" smtClean="0"/>
              <a:t>Star flux</a:t>
            </a:r>
          </a:p>
          <a:p>
            <a:pPr lvl="1"/>
            <a:r>
              <a:rPr lang="en-US" dirty="0" smtClean="0"/>
              <a:t>Seeing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1131</TotalTime>
  <Words>918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Chimera - Seeing</vt:lpstr>
      <vt:lpstr>Why do stars twinkle?</vt:lpstr>
      <vt:lpstr>Seeing</vt:lpstr>
      <vt:lpstr>What affects seeing?</vt:lpstr>
      <vt:lpstr>Why is seeing important?</vt:lpstr>
      <vt:lpstr>Slide 6</vt:lpstr>
      <vt:lpstr>Measurement</vt:lpstr>
      <vt:lpstr>Examples</vt:lpstr>
      <vt:lpstr>SExtractor</vt:lpstr>
      <vt:lpstr>Seeing.py </vt:lpstr>
      <vt:lpstr>Default operations</vt:lpstr>
      <vt:lpstr>Finding a star by RA/DEC</vt:lpstr>
      <vt:lpstr>Using seeing.py</vt:lpstr>
      <vt:lpstr>Top 3 brightest stars and closest star to RA/DEC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Chimera - Seeing</dc:title>
  <dc:creator>Joe</dc:creator>
  <cp:lastModifiedBy>Joe</cp:lastModifiedBy>
  <cp:revision>111</cp:revision>
  <dcterms:created xsi:type="dcterms:W3CDTF">2009-04-13T15:23:47Z</dcterms:created>
  <dcterms:modified xsi:type="dcterms:W3CDTF">2009-04-22T15:39:15Z</dcterms:modified>
</cp:coreProperties>
</file>