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7"/>
    <p:restoredTop sz="94570"/>
  </p:normalViewPr>
  <p:slideViewPr>
    <p:cSldViewPr snapToGrid="0" snapToObjects="1">
      <p:cViewPr varScale="1">
        <p:scale>
          <a:sx n="146" d="100"/>
          <a:sy n="146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DFF12-EB33-2140-8AE9-2A4CE0AF23B0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969A-2517-BD48-98A7-2E0BC08E1F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BF902-3435-6746-8771-776DD6E26390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F8ED6-B2D2-394B-A53A-6261CD33E7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4406-DC22-9342-B7E1-0A25B582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EF098-A218-5542-B302-8D60BE467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8693-33A3-564C-8FE6-0B9605D4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32B0-02C2-764C-B944-3B3C542A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35593-8D6D-F549-A127-997A491E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59F8-5262-4141-AA13-AC77CE7B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9985-72E6-0A44-8AF6-D8F304DF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A174-EB43-FF45-9CBC-DC4104CF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67CF-BF1D-CD4A-B762-EEC0ABC2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39A9-3BD6-1941-8FCA-3631DE37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1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AE62-F559-B841-BC06-F5B6E48C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1C368-EB38-2C44-B1D0-6C4CF573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9C07-F302-E944-B627-87E463FC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8D0B-1B3A-174A-AA8F-24AEC932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5BB0-AC90-2441-8CF7-35BB917D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4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32EB-5438-ED41-A3F2-671A034A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2DA8-C267-3444-A083-79F4C478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3DF1A-5AC0-3143-AFA4-B04E070B0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14F1-2E22-E641-AD63-CE1A5FE6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AAFE-243C-1B41-B0AC-BD7E79C7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9B2E6-8CD7-E54E-92F0-7A79892F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3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10CD-48A0-3648-AEC2-FAD5BEB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BF2E8-2560-4640-BA87-2C20DCD20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E8A02-A8CB-7C4A-A9E6-5F1FD403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1C875-0639-7A44-99BE-E041161D4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24A54-23A0-C145-A3A5-722A7AA79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E9FF-1B11-184D-85EE-3EA7314A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CABB5-235E-B547-A5E7-69D9093E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987D3-FA20-7D49-AC7D-54A8F454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7C9C-9EB4-2042-8FF4-08AA2A45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AF9BC-EA6A-0641-B587-C780481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42C93-DFF7-FE4D-9EF3-17C630D7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C8EFF-9BAB-834B-80E5-3808A1C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2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8FDBD-67DC-D84B-A48C-7EDA23A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670C0-0E7E-CA4A-B754-DF85F139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182FE-D0E1-424B-98BD-10ABF7BE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1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5C0E-3CB5-054B-B3D3-9DB1D750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9B88-9BA7-5B4E-A15E-0DA99394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05B33-8642-374A-B6D1-53FD29161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385AB-22EB-0840-B0A3-7F3E6767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19999-6A32-5148-A213-5F8805F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38A7E-829B-BA42-AD3B-20833C84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6F64-A5E4-4C4D-9B7C-722127FC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9E171-6FE8-2142-8DA5-D98BA6E96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A3A43-004F-1F47-AF1A-AD4842C14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6E4A-BEA5-EB42-BCCB-15BF6890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D86C-CA12-6B45-B2EC-AC2459EE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25246-D09A-9C47-A787-84B0E370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5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78CB-5885-4D45-B2BC-82A7799D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0C7E8-B93B-A641-9ACC-F6FE1EDE0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7656-5A86-C649-95B5-F5DAE13A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3F7F-124F-D34F-8A25-FAF09AE0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2828-8C4A-4F41-A279-73905EFB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2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EA26-9F37-C741-B11F-A29D49509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5257F-B72C-D94C-975B-0D2363E41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2903-A955-FC49-8A27-FC374E19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700D-003C-0F4B-8036-759933D6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1D497-BCF4-764E-A52D-BAD1881A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C79C-0A51-A949-BD6F-47FD5923C9C0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8E23-142B-4F4E-B670-337902CB78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alphaModFix amt="40000"/>
          </a:blip>
          <a:stretch>
            <a:fillRect/>
          </a:stretch>
        </p:blipFill>
        <p:spPr>
          <a:xfrm>
            <a:off x="0" y="0"/>
            <a:ext cx="1097280" cy="10972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659F1-D97F-524E-9C9F-E4BFDA7E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9A5C8-2039-A142-B9C8-C46B5C14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D7B2-3AE8-934D-9ADD-BBA2663EE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8FC7-3CAC-274E-A231-C6C422C6397B}" type="datetimeFigureOut"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559A-E89F-C446-9A07-F8BE78863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9AF6-CCE6-8B42-96CA-7F2B36A7D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D732-CEFB-EB47-BF38-BF8B5FF278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9401" y="1603100"/>
            <a:ext cx="55931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宋体" panose="02010600030101010101" pitchFamily="2" charset="-122"/>
                <a:ea typeface="宋体" panose="02010600030101010101" pitchFamily="2" charset="-122"/>
              </a:rPr>
              <a:t>微观经济</a:t>
            </a:r>
            <a:r>
              <a:rPr lang="ja-JP" altLang="en-US" sz="6000" b="1" dirty="0">
                <a:latin typeface="宋体" panose="02010600030101010101" pitchFamily="2" charset="-122"/>
                <a:ea typeface="宋体" panose="02010600030101010101" pitchFamily="2" charset="-122"/>
              </a:rPr>
              <a:t>学原理</a:t>
            </a:r>
            <a:endParaRPr lang="en-US" altLang="ja-JP" sz="6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7840" y="3105834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经济学十大原理</a:t>
            </a:r>
            <a:endParaRPr lang="en-US" altLang="ja-JP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B93E9-97D0-B444-A290-7F62C1F611E1}"/>
              </a:ext>
            </a:extLst>
          </p:cNvPr>
          <p:cNvSpPr txBox="1"/>
          <p:nvPr/>
        </p:nvSpPr>
        <p:spPr>
          <a:xfrm>
            <a:off x="1438874" y="173575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原理七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政府有时可以改善市场结果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4574-F410-3A41-9F89-2204C79798B3}"/>
              </a:ext>
            </a:extLst>
          </p:cNvPr>
          <p:cNvSpPr txBox="1"/>
          <p:nvPr/>
        </p:nvSpPr>
        <p:spPr>
          <a:xfrm>
            <a:off x="1438874" y="96599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产权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(property rights):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个人拥有并控制稀缺资源的能力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0C55B-F806-D04A-9CDC-9385DBF40FB2}"/>
              </a:ext>
            </a:extLst>
          </p:cNvPr>
          <p:cNvSpPr txBox="1"/>
          <p:nvPr/>
        </p:nvSpPr>
        <p:spPr>
          <a:xfrm>
            <a:off x="1438874" y="2197496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市场失灵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(market failure):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市场本身不能有效配置资源的情况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16ACA-3F55-AA42-B29A-209A33918877}"/>
              </a:ext>
            </a:extLst>
          </p:cNvPr>
          <p:cNvSpPr txBox="1"/>
          <p:nvPr/>
        </p:nvSpPr>
        <p:spPr>
          <a:xfrm>
            <a:off x="1438874" y="281324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外部性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(externality):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一个人的行为对旁观者福利的影响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比如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污染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AA833-110A-7E49-8998-FC1BF19C4A33}"/>
              </a:ext>
            </a:extLst>
          </p:cNvPr>
          <p:cNvSpPr txBox="1"/>
          <p:nvPr/>
        </p:nvSpPr>
        <p:spPr>
          <a:xfrm>
            <a:off x="1438874" y="3429000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市场势力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(market power):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单个经济活动者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小群体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对市场价有显著影响的能力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垄断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27A26-A426-2241-AAF5-9A4F4DF3C3D9}"/>
              </a:ext>
            </a:extLst>
          </p:cNvPr>
          <p:cNvSpPr txBox="1"/>
          <p:nvPr/>
        </p:nvSpPr>
        <p:spPr>
          <a:xfrm>
            <a:off x="1438874" y="1581744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市场经济需要实施产权的制度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以便个人可以拥有和控制稀缺资源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8865C-D7FC-EF43-89F0-BAC859F0BDCA}"/>
              </a:ext>
            </a:extLst>
          </p:cNvPr>
          <p:cNvSpPr txBox="1"/>
          <p:nvPr/>
        </p:nvSpPr>
        <p:spPr>
          <a:xfrm>
            <a:off x="1438874" y="4044754"/>
            <a:ext cx="861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EX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一个农民预见到他的谷物会被偷走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他就不会种庄稼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如果有太多的人通过非法复制逃避付费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一家唱片公司就不会生产影音产品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66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E3483-1D12-664B-AE80-3887FB7B3EC8}"/>
              </a:ext>
            </a:extLst>
          </p:cNvPr>
          <p:cNvSpPr txBox="1"/>
          <p:nvPr/>
        </p:nvSpPr>
        <p:spPr>
          <a:xfrm>
            <a:off x="1404040" y="242434"/>
            <a:ext cx="772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原理八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一国的生活水平取决于它生产物品与服务的能力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5944E-9000-9441-9FF3-29ABCBAF6570}"/>
              </a:ext>
            </a:extLst>
          </p:cNvPr>
          <p:cNvSpPr txBox="1"/>
          <p:nvPr/>
        </p:nvSpPr>
        <p:spPr>
          <a:xfrm>
            <a:off x="1404040" y="1011467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生产率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(productivity):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每单位劳动投入所生产的物品与服务数量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0261B-A868-F843-A658-59DC2D95402E}"/>
              </a:ext>
            </a:extLst>
          </p:cNvPr>
          <p:cNvSpPr txBox="1"/>
          <p:nvPr/>
        </p:nvSpPr>
        <p:spPr>
          <a:xfrm>
            <a:off x="1404040" y="166076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几乎所有生活水平的差别都可以归因于各国生产率的差别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23BC4-8C26-354A-98AA-E153654D2234}"/>
              </a:ext>
            </a:extLst>
          </p:cNvPr>
          <p:cNvSpPr txBox="1"/>
          <p:nvPr/>
        </p:nvSpPr>
        <p:spPr>
          <a:xfrm>
            <a:off x="1404040" y="2337468"/>
            <a:ext cx="1024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在考虑任何一项政策如何影响生活水平时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关键问题时这项政策如何影响我们生产物品与服务能力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BAB488-E989-344D-BDE4-7021D0363D8B}"/>
              </a:ext>
            </a:extLst>
          </p:cNvPr>
          <p:cNvSpPr txBox="1"/>
          <p:nvPr/>
        </p:nvSpPr>
        <p:spPr>
          <a:xfrm>
            <a:off x="1576034" y="173736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原理九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当政府发行了过多货币时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物价上升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A8D93-7B52-4449-B0C5-76143CAF618B}"/>
              </a:ext>
            </a:extLst>
          </p:cNvPr>
          <p:cNvSpPr txBox="1"/>
          <p:nvPr/>
        </p:nvSpPr>
        <p:spPr>
          <a:xfrm>
            <a:off x="1481328" y="11887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通货膨胀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(inflation):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经济中物价总水平的上升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91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BDEA03-6CF7-1047-BFBA-366897AE1658}"/>
              </a:ext>
            </a:extLst>
          </p:cNvPr>
          <p:cNvSpPr txBox="1"/>
          <p:nvPr/>
        </p:nvSpPr>
        <p:spPr>
          <a:xfrm>
            <a:off x="1602159" y="127600"/>
            <a:ext cx="741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原理十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社会面临通货膨胀与失业之间的短期权衡取舍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C0A65-0F57-414D-A21E-684EB05A7E69}"/>
              </a:ext>
            </a:extLst>
          </p:cNvPr>
          <p:cNvSpPr txBox="1"/>
          <p:nvPr/>
        </p:nvSpPr>
        <p:spPr>
          <a:xfrm>
            <a:off x="1602159" y="101890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货币注入的短期效应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811F8-97E7-B640-9FA3-821B00C455F2}"/>
              </a:ext>
            </a:extLst>
          </p:cNvPr>
          <p:cNvSpPr txBox="1"/>
          <p:nvPr/>
        </p:nvSpPr>
        <p:spPr>
          <a:xfrm>
            <a:off x="2182501" y="1388235"/>
            <a:ext cx="977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、经济中货币量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增加刺激了社会的整体支出水平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从而增加了对物品与服务的需求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需求的增加随着时间推移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会引起企业提高物价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但同时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它也鼓励企业雇佣更多的工人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并生产更多的物品与服务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雇佣更多的工人意味着更少的失业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B608-4472-AD41-9775-D877A2098E8C}"/>
              </a:ext>
            </a:extLst>
          </p:cNvPr>
          <p:cNvSpPr txBox="1"/>
          <p:nvPr/>
        </p:nvSpPr>
        <p:spPr>
          <a:xfrm>
            <a:off x="1610868" y="2790648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经济周期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(business cycle):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就业和生产等经济活动的波动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50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4055D-DBE3-FB4A-84B1-F85A6B3AC7B3}"/>
              </a:ext>
            </a:extLst>
          </p:cNvPr>
          <p:cNvSpPr/>
          <p:nvPr/>
        </p:nvSpPr>
        <p:spPr>
          <a:xfrm>
            <a:off x="5490705" y="2882124"/>
            <a:ext cx="1210589" cy="10937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8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完</a:t>
            </a:r>
            <a:endParaRPr lang="en-US" sz="8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700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5CADC8-1C6C-B04B-8747-B49268AA6358}"/>
              </a:ext>
            </a:extLst>
          </p:cNvPr>
          <p:cNvSpPr txBox="1"/>
          <p:nvPr/>
        </p:nvSpPr>
        <p:spPr>
          <a:xfrm>
            <a:off x="2537559" y="58981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原理一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人们面临权衡取舍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CD029-D747-E143-BA7B-FAC189784936}"/>
              </a:ext>
            </a:extLst>
          </p:cNvPr>
          <p:cNvSpPr txBox="1"/>
          <p:nvPr/>
        </p:nvSpPr>
        <p:spPr>
          <a:xfrm>
            <a:off x="2537559" y="1069171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原理二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某种东西的成本是为了得到它所放弃的东西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CE9C0-5521-F847-97C8-54499BE9D7CF}"/>
              </a:ext>
            </a:extLst>
          </p:cNvPr>
          <p:cNvSpPr txBox="1"/>
          <p:nvPr/>
        </p:nvSpPr>
        <p:spPr>
          <a:xfrm>
            <a:off x="2537559" y="154852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原理三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理性人考虑边际量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B81FD-92FC-904B-BF34-D1754D3693DE}"/>
              </a:ext>
            </a:extLst>
          </p:cNvPr>
          <p:cNvSpPr txBox="1"/>
          <p:nvPr/>
        </p:nvSpPr>
        <p:spPr>
          <a:xfrm>
            <a:off x="2537559" y="2027875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原理四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人们会对激励做出反应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91002-E899-EA46-95B4-59E8CA48D09C}"/>
              </a:ext>
            </a:extLst>
          </p:cNvPr>
          <p:cNvSpPr txBox="1"/>
          <p:nvPr/>
        </p:nvSpPr>
        <p:spPr>
          <a:xfrm>
            <a:off x="2537559" y="2986579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原理五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贸易可以使每个人的状况都变得更好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1974F-E971-EF43-A3CB-988D4A1ABE62}"/>
              </a:ext>
            </a:extLst>
          </p:cNvPr>
          <p:cNvSpPr txBox="1"/>
          <p:nvPr/>
        </p:nvSpPr>
        <p:spPr>
          <a:xfrm>
            <a:off x="2537559" y="346593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原理六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市场通常是组织经济活动的一种好方法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896BE-B102-1D47-B1BA-82EB931DF599}"/>
              </a:ext>
            </a:extLst>
          </p:cNvPr>
          <p:cNvSpPr txBox="1"/>
          <p:nvPr/>
        </p:nvSpPr>
        <p:spPr>
          <a:xfrm>
            <a:off x="2537559" y="394528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原理七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政府有时可以改善市场结果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EC20F-F03F-1F41-BEF2-31048E3A9771}"/>
              </a:ext>
            </a:extLst>
          </p:cNvPr>
          <p:cNvSpPr txBox="1"/>
          <p:nvPr/>
        </p:nvSpPr>
        <p:spPr>
          <a:xfrm>
            <a:off x="2537559" y="490398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原理八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一国的生活水平取决于它生产物品与服务的能力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6B284-3C79-1C46-AFEC-F20B597CC5C5}"/>
              </a:ext>
            </a:extLst>
          </p:cNvPr>
          <p:cNvSpPr txBox="1"/>
          <p:nvPr/>
        </p:nvSpPr>
        <p:spPr>
          <a:xfrm>
            <a:off x="2537559" y="5383339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原理九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当政府发行了过多货币时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物价上升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F884C-4C1F-9B49-AC84-4EB02CEC1967}"/>
              </a:ext>
            </a:extLst>
          </p:cNvPr>
          <p:cNvSpPr txBox="1"/>
          <p:nvPr/>
        </p:nvSpPr>
        <p:spPr>
          <a:xfrm>
            <a:off x="2532385" y="5862687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原理十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社会面临通货膨胀与失业之间的短期权衡取舍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0701D-C94A-984C-92A1-1E20DED5297F}"/>
              </a:ext>
            </a:extLst>
          </p:cNvPr>
          <p:cNvSpPr txBox="1"/>
          <p:nvPr/>
        </p:nvSpPr>
        <p:spPr>
          <a:xfrm>
            <a:off x="1673352" y="110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人们如何做出决策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6166D-EFB3-CD4E-8FC6-9AA395783613}"/>
              </a:ext>
            </a:extLst>
          </p:cNvPr>
          <p:cNvSpPr txBox="1"/>
          <p:nvPr/>
        </p:nvSpPr>
        <p:spPr>
          <a:xfrm>
            <a:off x="1673352" y="250722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人们如何互相影响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16C84-0923-E74E-A9C6-757A6345FFE3}"/>
              </a:ext>
            </a:extLst>
          </p:cNvPr>
          <p:cNvSpPr txBox="1"/>
          <p:nvPr/>
        </p:nvSpPr>
        <p:spPr>
          <a:xfrm>
            <a:off x="1673352" y="44246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整体经济如何运行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2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761EE0-FF0B-FE44-9028-F4B28A0D683E}"/>
              </a:ext>
            </a:extLst>
          </p:cNvPr>
          <p:cNvSpPr txBox="1"/>
          <p:nvPr/>
        </p:nvSpPr>
        <p:spPr>
          <a:xfrm>
            <a:off x="1684891" y="16973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原理一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人们面临权衡取舍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A340E-5E7A-5B45-9DDB-AEEE6C720200}"/>
              </a:ext>
            </a:extLst>
          </p:cNvPr>
          <p:cNvSpPr txBox="1"/>
          <p:nvPr/>
        </p:nvSpPr>
        <p:spPr>
          <a:xfrm>
            <a:off x="1684891" y="216502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一个学生必须决定如何分配他的宝贵资源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5C451-6A1D-B841-888D-3A7BFCDAF474}"/>
              </a:ext>
            </a:extLst>
          </p:cNvPr>
          <p:cNvSpPr txBox="1"/>
          <p:nvPr/>
        </p:nvSpPr>
        <p:spPr>
          <a:xfrm>
            <a:off x="1684891" y="286090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一个家庭如何使用他们的家庭收入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E3B02-5F85-3248-B577-8ABB1C8DF294}"/>
              </a:ext>
            </a:extLst>
          </p:cNvPr>
          <p:cNvSpPr txBox="1"/>
          <p:nvPr/>
        </p:nvSpPr>
        <p:spPr>
          <a:xfrm>
            <a:off x="1684891" y="3556778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社会的支出更多地用于保卫其海岸免受外国入侵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用在提高国内生活水平的消费品上的支出就少了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C4DAE-2B5D-7644-9045-C700B9B0B21E}"/>
              </a:ext>
            </a:extLst>
          </p:cNvPr>
          <p:cNvSpPr txBox="1"/>
          <p:nvPr/>
        </p:nvSpPr>
        <p:spPr>
          <a:xfrm>
            <a:off x="1569720" y="773274"/>
            <a:ext cx="722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效率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(efficiency):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稀缺资源中得到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最大的利益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即经济蛋糕的大小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A4369-0F59-7E4D-8AED-2F2E85AD9F38}"/>
              </a:ext>
            </a:extLst>
          </p:cNvPr>
          <p:cNvSpPr txBox="1"/>
          <p:nvPr/>
        </p:nvSpPr>
        <p:spPr>
          <a:xfrm>
            <a:off x="1569720" y="1469149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平等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(equality):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将利益平均地分配给成员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即如何分配这块蛋糕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AC595-FAC2-4843-858C-6A2080020E66}"/>
              </a:ext>
            </a:extLst>
          </p:cNvPr>
          <p:cNvSpPr txBox="1"/>
          <p:nvPr/>
        </p:nvSpPr>
        <p:spPr>
          <a:xfrm>
            <a:off x="1684891" y="522553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人们只有了解他们面临的选择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才有可能作出良好的决策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783A8-F658-F24C-96B1-27DF195754F4}"/>
              </a:ext>
            </a:extLst>
          </p:cNvPr>
          <p:cNvSpPr txBox="1"/>
          <p:nvPr/>
        </p:nvSpPr>
        <p:spPr>
          <a:xfrm>
            <a:off x="1684891" y="4529654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个人所得税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虽然实现了大程度的平等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但降低了效率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0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E8AB97-1C47-2246-9B85-C96A1331D5C8}"/>
              </a:ext>
            </a:extLst>
          </p:cNvPr>
          <p:cNvSpPr txBox="1"/>
          <p:nvPr/>
        </p:nvSpPr>
        <p:spPr>
          <a:xfrm>
            <a:off x="1565148" y="171097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原理二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某种东西的成本是为了得到它所放弃的东西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ja-JP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8549A-F230-9C42-92B8-D22F06236E33}"/>
              </a:ext>
            </a:extLst>
          </p:cNvPr>
          <p:cNvSpPr txBox="1"/>
          <p:nvPr/>
        </p:nvSpPr>
        <p:spPr>
          <a:xfrm>
            <a:off x="1460645" y="1604387"/>
            <a:ext cx="8610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上大学的成本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必要的花费项目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在大学里比其他地方贵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贵的部分才是大学的成本之一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上大学所用的时间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你不能把这段时间用于工作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为了上学而不得不放弃的收入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B9D3F-06D1-674F-AD61-09F1F9448C80}"/>
              </a:ext>
            </a:extLst>
          </p:cNvPr>
          <p:cNvSpPr txBox="1"/>
          <p:nvPr/>
        </p:nvSpPr>
        <p:spPr>
          <a:xfrm>
            <a:off x="1565148" y="1084496"/>
            <a:ext cx="722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机会成本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(opportunity cost):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为了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得到某种东西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所必须放弃的东西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2462E-F0C9-7044-A12A-3C57DA808335}"/>
              </a:ext>
            </a:extLst>
          </p:cNvPr>
          <p:cNvSpPr txBox="1"/>
          <p:nvPr/>
        </p:nvSpPr>
        <p:spPr>
          <a:xfrm>
            <a:off x="1565148" y="3105834"/>
            <a:ext cx="898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大学里的运动员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艺人如果退学转而从事职业运动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演出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就能每年赚取很多收入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他们通常决定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不值得花费这种成本来获得上大学的收益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57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70F79-2BA5-3A4B-84CA-617B88FE312A}"/>
              </a:ext>
            </a:extLst>
          </p:cNvPr>
          <p:cNvSpPr txBox="1"/>
          <p:nvPr/>
        </p:nvSpPr>
        <p:spPr>
          <a:xfrm>
            <a:off x="1613046" y="26390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原理三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理性人考虑边际量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1F8D2-6166-8D47-BE3B-B431E2581A65}"/>
              </a:ext>
            </a:extLst>
          </p:cNvPr>
          <p:cNvSpPr txBox="1"/>
          <p:nvPr/>
        </p:nvSpPr>
        <p:spPr>
          <a:xfrm>
            <a:off x="1613044" y="816574"/>
            <a:ext cx="9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理性人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(rational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people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系统且有目的地尽最大努力实现其目标的人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。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  <a:sym typeface="Wingdings" pitchFamily="2" charset="2"/>
              </a:rPr>
              <a:t>通过比较边际收益和边际成本来做决策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EA57D-C5CA-1745-8A0E-BA1569D9422B}"/>
              </a:ext>
            </a:extLst>
          </p:cNvPr>
          <p:cNvSpPr txBox="1"/>
          <p:nvPr/>
        </p:nvSpPr>
        <p:spPr>
          <a:xfrm>
            <a:off x="1613044" y="2320576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生活中的许多决策很少是黑与白的选择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而往往是介于其间的灰色地带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45147-C539-344A-B2D5-FE6CCDAABAD0}"/>
              </a:ext>
            </a:extLst>
          </p:cNvPr>
          <p:cNvSpPr txBox="1"/>
          <p:nvPr/>
        </p:nvSpPr>
        <p:spPr>
          <a:xfrm>
            <a:off x="1613044" y="2828835"/>
            <a:ext cx="8447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当到了吃午饭的时间时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你面临的决策不是在完全不吃一顿之间的选择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更可能是你将问己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是否再多吃一点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当考试临近时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你的决策不是在放弃考试和一天学习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小时抱佛脚之间的选择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而是是否多花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小时时间复习而不是刷手机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46FA7-1DB1-8746-8FF3-ECF40232B9FB}"/>
              </a:ext>
            </a:extLst>
          </p:cNvPr>
          <p:cNvSpPr txBox="1"/>
          <p:nvPr/>
        </p:nvSpPr>
        <p:spPr>
          <a:xfrm>
            <a:off x="1613044" y="1506633"/>
            <a:ext cx="952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边际变动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(marginal change):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对行动计划的微笑增量调整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边际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指的是边缘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所以边际变动是围绕你</a:t>
            </a:r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所做的事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的边缘的调整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45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92FAB-DA0D-BF4F-8F6B-ED6CA48B5CA6}"/>
              </a:ext>
            </a:extLst>
          </p:cNvPr>
          <p:cNvSpPr txBox="1"/>
          <p:nvPr/>
        </p:nvSpPr>
        <p:spPr>
          <a:xfrm>
            <a:off x="1613046" y="3831772"/>
            <a:ext cx="952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EX: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一个月的电话月租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每打一个电话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一分钟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毛钱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一个月打十个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一个月话费总共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边际成本不是每个电话五元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而是一元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一架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座位的飞机一次飞行成本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每个座位的成本平均是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但边际成本是飞机上的飞机餐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只要乘客所支付的钱大于边际成本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卖给他机票就有利可图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水是不可缺少的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因为水太多了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增加一杯水的边际收益微不足道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与此相反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钻石稀少且不是必需品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人们认为额外增加一颗钻石的边际收益很大的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A9172-6961-CA4E-8A65-7F9193F31DE1}"/>
              </a:ext>
            </a:extLst>
          </p:cNvPr>
          <p:cNvSpPr txBox="1"/>
          <p:nvPr/>
        </p:nvSpPr>
        <p:spPr>
          <a:xfrm>
            <a:off x="1613046" y="1341176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人对于任何一种物品的支付意愿都给予增加一单位该物品所获得的</a:t>
            </a:r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边际收益</a:t>
            </a:r>
            <a:endParaRPr 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DCE79-7592-A244-9531-5AB7980C27BE}"/>
              </a:ext>
            </a:extLst>
          </p:cNvPr>
          <p:cNvSpPr txBox="1"/>
          <p:nvPr/>
        </p:nvSpPr>
        <p:spPr>
          <a:xfrm>
            <a:off x="1613046" y="258647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边际收益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取决于一个人已经拥有多少这种物品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5A23-6272-5C41-92A0-54297603773B}"/>
              </a:ext>
            </a:extLst>
          </p:cNvPr>
          <p:cNvSpPr txBox="1"/>
          <p:nvPr/>
        </p:nvSpPr>
        <p:spPr>
          <a:xfrm>
            <a:off x="1613046" y="26390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原理三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理性人考虑边际量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09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F6A28-2B12-594D-9EDA-D7C737B18780}"/>
              </a:ext>
            </a:extLst>
          </p:cNvPr>
          <p:cNvSpPr txBox="1"/>
          <p:nvPr/>
        </p:nvSpPr>
        <p:spPr>
          <a:xfrm>
            <a:off x="1473708" y="158590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原理四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人们会对激励做出反应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D06F4-626C-7F46-BF82-6D4992DBD858}"/>
              </a:ext>
            </a:extLst>
          </p:cNvPr>
          <p:cNvSpPr txBox="1"/>
          <p:nvPr/>
        </p:nvSpPr>
        <p:spPr>
          <a:xfrm>
            <a:off x="1473708" y="98406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激励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(incentive):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引起一个人做出某种行为的某种东西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E32AE-A6D5-A440-A340-BEF2750CDBA7}"/>
              </a:ext>
            </a:extLst>
          </p:cNvPr>
          <p:cNvSpPr txBox="1"/>
          <p:nvPr/>
        </p:nvSpPr>
        <p:spPr>
          <a:xfrm>
            <a:off x="1473708" y="1567543"/>
            <a:ext cx="977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有经济学家提出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整个经济学的内容可以简单概括为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人们会对激励做出反应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其余内容都是对此的解释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20A8D-48A8-EB42-9582-86C1DD996DCC}"/>
              </a:ext>
            </a:extLst>
          </p:cNvPr>
          <p:cNvSpPr txBox="1"/>
          <p:nvPr/>
        </p:nvSpPr>
        <p:spPr>
          <a:xfrm>
            <a:off x="1473708" y="2587752"/>
            <a:ext cx="872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EX: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苹果价格上升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人们决定少吃苹果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同时苹果园主决定雇佣更多的人多摘苹果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随着汽油价格的飙升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人们偏向于小排量车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少开车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涌入公共交通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汽油价格上升使学生去上网络课程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66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9D673-82C7-DA4A-A987-C87DA11747F1}"/>
              </a:ext>
            </a:extLst>
          </p:cNvPr>
          <p:cNvSpPr txBox="1"/>
          <p:nvPr/>
        </p:nvSpPr>
        <p:spPr>
          <a:xfrm>
            <a:off x="1543377" y="197839"/>
            <a:ext cx="6186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原理五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贸易可以使每个人的状况都变得更好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CE816-2831-164A-8298-9D505836E895}"/>
              </a:ext>
            </a:extLst>
          </p:cNvPr>
          <p:cNvSpPr txBox="1"/>
          <p:nvPr/>
        </p:nvSpPr>
        <p:spPr>
          <a:xfrm>
            <a:off x="1543377" y="96301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经济中每个人都在与所有其他人相竞争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23F2C-D17E-5440-A6A9-2B5699D06F03}"/>
              </a:ext>
            </a:extLst>
          </p:cNvPr>
          <p:cNvSpPr txBox="1"/>
          <p:nvPr/>
        </p:nvSpPr>
        <p:spPr>
          <a:xfrm>
            <a:off x="1543377" y="173434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当你在找工作时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要与也在找工作的其他人竞争</a:t>
            </a:r>
            <a:endParaRPr lang="en-US" altLang="ja-JP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当你在购物时也会遇到竞争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因为每个人都想以最低的价格购买最好的东西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CAC85-4CD2-3A48-89BC-1FACC87E0394}"/>
              </a:ext>
            </a:extLst>
          </p:cNvPr>
          <p:cNvSpPr txBox="1"/>
          <p:nvPr/>
        </p:nvSpPr>
        <p:spPr>
          <a:xfrm>
            <a:off x="1543377" y="2782669"/>
            <a:ext cx="918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贸易使每个人都可以专门从事自己擅长的活动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通过与他人贸易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人们可以以较低成本获得各种各样的物品与服务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92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5C6C5-5DAF-0D4E-AA92-CFBE6FB280FA}"/>
              </a:ext>
            </a:extLst>
          </p:cNvPr>
          <p:cNvSpPr txBox="1"/>
          <p:nvPr/>
        </p:nvSpPr>
        <p:spPr>
          <a:xfrm>
            <a:off x="1734965" y="305015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原理六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市场通常是组织经济活动的一种好方法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244B4-C29B-0048-968A-54E0B6268D25}"/>
              </a:ext>
            </a:extLst>
          </p:cNvPr>
          <p:cNvSpPr txBox="1"/>
          <p:nvPr/>
        </p:nvSpPr>
        <p:spPr>
          <a:xfrm>
            <a:off x="1734965" y="949235"/>
            <a:ext cx="976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市场经济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(market economy):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当许多企业与家庭在物品与服务市场上相互交易时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通过他们的分散决策配置资源的经济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E67AC-859D-6D48-A98F-88B99A228B2B}"/>
              </a:ext>
            </a:extLst>
          </p:cNvPr>
          <p:cNvSpPr txBox="1"/>
          <p:nvPr/>
        </p:nvSpPr>
        <p:spPr>
          <a:xfrm>
            <a:off x="1734965" y="1933302"/>
            <a:ext cx="9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在市场经济中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中央计划者的决策被千万企业和家庭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个人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的决策所取代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企业决定雇佣谁和生产什么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家庭决定为哪家企业工作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以及用自己的收入购买什么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这些企业和家庭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个人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在市场上互相交易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价格和利己引导着他们的决策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B64E5-0431-8746-967E-7A380C3D7511}"/>
              </a:ext>
            </a:extLst>
          </p:cNvPr>
          <p:cNvSpPr txBox="1"/>
          <p:nvPr/>
        </p:nvSpPr>
        <p:spPr>
          <a:xfrm>
            <a:off x="1734965" y="3309257"/>
            <a:ext cx="9642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家庭和企业在市场上互相交易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他们仿佛被一只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看不见的手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所指引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并导致了合意的市场结果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——《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国民财富的性质和原因研究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》Adam Smith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36B11-17B7-204D-9733-672E3F541C00}"/>
              </a:ext>
            </a:extLst>
          </p:cNvPr>
          <p:cNvSpPr txBox="1"/>
          <p:nvPr/>
        </p:nvSpPr>
        <p:spPr>
          <a:xfrm>
            <a:off x="1736285" y="4570323"/>
            <a:ext cx="976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作为买卖者决策的结果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市场价格反映了一种物品的社会价值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也反映了生产该物品的社会成本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价格会自发调整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在大多数情况下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指引这些单个买卖者达到实现整个社会福利的最大化的结果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0B9E6-1469-904B-AFC0-6288153A686E}"/>
              </a:ext>
            </a:extLst>
          </p:cNvPr>
          <p:cNvSpPr txBox="1"/>
          <p:nvPr/>
        </p:nvSpPr>
        <p:spPr>
          <a:xfrm>
            <a:off x="1734965" y="5831389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交易的通义</a:t>
            </a:r>
            <a:r>
              <a:rPr lang="en-US" altLang="ja-JP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请给我们我所要的东西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同时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ja-JP" altLang="en-US">
                <a:latin typeface="宋体" panose="02010600030101010101" pitchFamily="2" charset="-122"/>
                <a:ea typeface="宋体" panose="02010600030101010101" pitchFamily="2" charset="-122"/>
              </a:rPr>
              <a:t>你也可以得到你所想要的东西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50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780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ai</dc:creator>
  <cp:lastModifiedBy>s ai</cp:lastModifiedBy>
  <cp:revision>262</cp:revision>
  <dcterms:created xsi:type="dcterms:W3CDTF">2019-04-21T00:36:00Z</dcterms:created>
  <dcterms:modified xsi:type="dcterms:W3CDTF">2019-05-02T02:54:29Z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