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67" r:id="rId2"/>
    <p:sldId id="268" r:id="rId3"/>
    <p:sldId id="269" r:id="rId4"/>
    <p:sldId id="270" r:id="rId5"/>
    <p:sldId id="283" r:id="rId6"/>
    <p:sldId id="271" r:id="rId7"/>
    <p:sldId id="272" r:id="rId8"/>
    <p:sldId id="273" r:id="rId9"/>
    <p:sldId id="274" r:id="rId10"/>
    <p:sldId id="275" r:id="rId11"/>
    <p:sldId id="278" r:id="rId12"/>
    <p:sldId id="284" r:id="rId13"/>
    <p:sldId id="279" r:id="rId14"/>
    <p:sldId id="276" r:id="rId15"/>
    <p:sldId id="280" r:id="rId16"/>
    <p:sldId id="285" r:id="rId17"/>
    <p:sldId id="282" r:id="rId18"/>
    <p:sldId id="281" r:id="rId19"/>
    <p:sldId id="286" r:id="rId20"/>
    <p:sldId id="277" r:id="rId21"/>
    <p:sldId id="288" r:id="rId22"/>
    <p:sldId id="287" r:id="rId23"/>
    <p:sldId id="289" r:id="rId24"/>
    <p:sldId id="290" r:id="rId25"/>
    <p:sldId id="293" r:id="rId26"/>
    <p:sldId id="291" r:id="rId27"/>
    <p:sldId id="29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7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20C89-F741-4A60-8725-24F669448BA8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451984-16E8-4207-A516-AF7DF573BF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00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2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451984-16E8-4207-A516-AF7DF573BF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56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20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7EEB98-0393-480B-8E60-2A9EAD09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D36B5DF-C4C3-4A77-8ACF-13B26664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DE0ECAC-A3F9-42BE-BF00-901B87DA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1B573EA-E7CA-4CD3-976F-3BA86072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F2393C-774F-4C61-B26E-7E31793F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DD4389D-1F5C-49F4-A396-E863F331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68EED7C-014A-412F-A030-FEEF20057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52C2468-D58E-409B-B5B9-B259BA5D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217E4D-8B68-498A-880E-43D3611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196A66A-5635-42D4-9D99-87FD1433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80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D60D8C-16FE-4A0F-8162-224CE033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5FA777C-D381-45B9-8DE4-5B22917C8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005A1B-C957-4703-9672-D38D7F0D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3B04B88-D41A-4688-9279-72DDE1B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3906B67-1FC3-45D1-809F-1D068B01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829A10-6E5B-407F-B75D-F81C28EC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CE05E73-EB18-44B9-86FB-CE40702FD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DC7E8F-AA26-44A7-86A1-15FAC051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E53C6DD-ACA2-46A2-977E-CACA41DF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4C0A770-B5C2-49A1-B551-FEBFEA49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11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0E86134-4E94-4A0C-A15D-B83812318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6D7E77-2F48-4544-A1CD-9E86FCC5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78EF259-984C-4612-9697-1B614C457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4FF540F-8520-4FB4-ACA3-49897EC3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93EAA31E-3C16-4F4D-B614-85753F02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72D8E7C-60B4-42A0-AD00-D18A2C69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59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DAA7673-F055-48BB-BC0D-B50A12E1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2565607-4068-4C48-8E05-1F84A51D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8D95BEA-0F84-49F2-BC33-24F0EFB4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ADB7FA0-9F9C-47EB-ADEC-362EE55BD9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7248ACC-75CB-41AA-817D-12AE2F3C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0DB29D8F-F426-4E51-A0A5-3C4CEC90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88F9B0E-30F6-457F-85F2-E6491458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3E9E7FD-B0B2-4B59-94D3-CAF66405D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71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8B22ED-2DBF-4A5A-8181-C8D94BB0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90CA4E6A-2A2F-4177-93FD-19E26096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21446D4-BE62-44A4-9C63-2BFF9045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8A11A11-70A6-45E2-944D-56FD596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35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44D6401-666C-4E1E-B427-A901A7B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C1141513-744D-4DB4-B4DB-10C84D94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0451892-D0AF-4AB1-A8B6-D32ECDC5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DA1B03-EEB6-449F-B587-D8A250E3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39C6ED7-0309-4F98-8E8C-1407596D4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8397134F-D875-45C7-8414-A1348E2A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CF02891-F26E-4C77-849A-A789958A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0F794DC-9C23-41AA-871C-1B1F276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FE8E85E-3D90-4BF4-BD34-8097D272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478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F319B2-F2EA-495A-82D3-E6EB39D4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DC669108-E9E2-412C-92F4-801DAD27A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644806A-9C87-4B48-9471-9E8D8BC12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BE6CDDA-FE39-4DB3-A68F-E1EBE86A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E0E17C6-1E15-4A08-99C9-CE3214A5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5EF518D-DE11-4978-A147-1D9DC5E1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5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8EBF438-41A3-4937-996D-FA6764742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A3404A1-F618-4B83-9FE9-069EC716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C8E792F-4EBC-413C-A243-D97C66D1E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947ED-5EF2-47D5-99F5-5EE8E4B8CE26}" type="datetimeFigureOut">
              <a:rPr lang="zh-CN" altLang="en-US" smtClean="0"/>
              <a:t>2018/8/20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5A4C37-2E6F-4F77-B247-ED9AAB07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65BB5BD-B023-490B-8DCF-87B72E474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0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emf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6B06F0D-1228-4443-B0F7-36556C7ECDBC}"/>
              </a:ext>
            </a:extLst>
          </p:cNvPr>
          <p:cNvSpPr txBox="1"/>
          <p:nvPr/>
        </p:nvSpPr>
        <p:spPr>
          <a:xfrm>
            <a:off x="4100902" y="420823"/>
            <a:ext cx="3990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/>
              <a:t>常用集合源码分析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F809FAF-1B62-4718-9A34-5E411051246F}"/>
              </a:ext>
            </a:extLst>
          </p:cNvPr>
          <p:cNvSpPr txBox="1"/>
          <p:nvPr/>
        </p:nvSpPr>
        <p:spPr>
          <a:xfrm>
            <a:off x="5479769" y="1935627"/>
            <a:ext cx="170110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AFDFA8-40DE-48CA-AF8F-EC62E6EDCE29}"/>
              </a:ext>
            </a:extLst>
          </p:cNvPr>
          <p:cNvSpPr txBox="1"/>
          <p:nvPr/>
        </p:nvSpPr>
        <p:spPr>
          <a:xfrm>
            <a:off x="5479769" y="2520402"/>
            <a:ext cx="19111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A32A5490-6048-430C-A38C-32B504C2FAB1}"/>
              </a:ext>
            </a:extLst>
          </p:cNvPr>
          <p:cNvSpPr txBox="1"/>
          <p:nvPr/>
        </p:nvSpPr>
        <p:spPr>
          <a:xfrm>
            <a:off x="5451715" y="4545637"/>
            <a:ext cx="175721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TreeMap</a:t>
            </a:r>
            <a:endParaRPr lang="zh-CN" altLang="en-US" sz="3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6EEC58BD-E0B4-4135-AD7B-22FF640B64BB}"/>
              </a:ext>
            </a:extLst>
          </p:cNvPr>
          <p:cNvSpPr txBox="1"/>
          <p:nvPr/>
        </p:nvSpPr>
        <p:spPr>
          <a:xfrm>
            <a:off x="5494712" y="3170555"/>
            <a:ext cx="186461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CD587B2-0662-4350-9ECB-2153752A1222}"/>
              </a:ext>
            </a:extLst>
          </p:cNvPr>
          <p:cNvSpPr txBox="1"/>
          <p:nvPr/>
        </p:nvSpPr>
        <p:spPr>
          <a:xfrm>
            <a:off x="5519843" y="5195790"/>
            <a:ext cx="1620957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HashSet</a:t>
            </a:r>
            <a:endParaRPr lang="zh-CN" altLang="en-US"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32A5490-6048-430C-A38C-32B504C2FAB1}"/>
              </a:ext>
            </a:extLst>
          </p:cNvPr>
          <p:cNvSpPr txBox="1"/>
          <p:nvPr/>
        </p:nvSpPr>
        <p:spPr>
          <a:xfrm>
            <a:off x="5479769" y="3820708"/>
            <a:ext cx="395172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3200" dirty="0" err="1"/>
              <a:t>ConcurrentHashMap</a:t>
            </a:r>
            <a:r>
              <a:rPr lang="en-US" altLang="zh-CN" sz="32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ADC338D-2A42-4214-AF1E-E893ABC84C3A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A30A2C-2D5E-4743-A6F3-ECE697C6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615" y="0"/>
            <a:ext cx="376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E8F243-5DCE-4B6B-B182-3A83785914E5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4570B9F7-5484-40ED-92EF-5D0990460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1" y="0"/>
            <a:ext cx="11881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0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FD6668A-FCFA-4750-9810-10E65F53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2" y="918693"/>
            <a:ext cx="7170976" cy="286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8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7C3A55E-ACA6-468B-8EE2-F79CC155B43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EE2C36E-41C4-4812-B2C7-6D3DA3A05C81}"/>
              </a:ext>
            </a:extLst>
          </p:cNvPr>
          <p:cNvSpPr/>
          <p:nvPr/>
        </p:nvSpPr>
        <p:spPr>
          <a:xfrm>
            <a:off x="187530" y="684014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linkedList.iterator();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4DA7838D-466F-4DD2-B7A1-2616B47D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4" y="0"/>
            <a:ext cx="10655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4E60C45-1274-4BDF-BC43-94EAA77545BA}"/>
              </a:ext>
            </a:extLst>
          </p:cNvPr>
          <p:cNvSpPr/>
          <p:nvPr/>
        </p:nvSpPr>
        <p:spPr>
          <a:xfrm>
            <a:off x="0" y="0"/>
            <a:ext cx="37353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ArrayList&amp;LinkedList</a:t>
            </a:r>
            <a:endParaRPr lang="zh-CN" altLang="en-US" sz="3200"/>
          </a:p>
        </p:txBody>
      </p:sp>
      <p:pic>
        <p:nvPicPr>
          <p:cNvPr id="3" name="Picture 2" descr="https://images2015.cnblogs.com/blog/406535/201606/406535-20160601172257399-1416926928.png">
            <a:extLst>
              <a:ext uri="{FF2B5EF4-FFF2-40B4-BE49-F238E27FC236}">
                <a16:creationId xmlns:a16="http://schemas.microsoft.com/office/drawing/2014/main" xmlns="" id="{BF4BEE9A-A291-4CD8-A8F6-D98A727EF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663" y="1357347"/>
            <a:ext cx="32099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DF72FFF-0DAF-4686-B844-A92CEEF45642}"/>
              </a:ext>
            </a:extLst>
          </p:cNvPr>
          <p:cNvSpPr/>
          <p:nvPr/>
        </p:nvSpPr>
        <p:spPr>
          <a:xfrm>
            <a:off x="1643149" y="273667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ArrayList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内部是使用可増长数组实现的，所以是用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和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set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方法是花费常数时间的，但是如果插入元素和删除元素，除非插入和删除的位置都在表末尾，否则代码开销会很大，因为里面需要数组的移动。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LinkedList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是使用双链表实现的，所以</a:t>
            </a:r>
            <a:r>
              <a:rPr lang="en-US" altLang="zh-CN">
                <a:solidFill>
                  <a:srgbClr val="393939"/>
                </a:solidFill>
                <a:latin typeface="verdana" panose="020B0604030504040204" pitchFamily="34" charset="0"/>
              </a:rPr>
              <a:t>get</a:t>
            </a:r>
            <a:r>
              <a:rPr lang="zh-CN" altLang="en-US">
                <a:solidFill>
                  <a:srgbClr val="393939"/>
                </a:solidFill>
                <a:latin typeface="verdana" panose="020B0604030504040204" pitchFamily="34" charset="0"/>
              </a:rPr>
              <a:t>会非常消耗资源，除非位置离头部很近。但是插入和删除元素花费常数时间。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8541D66C-F8B9-4365-A941-3D0ED71A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449" y="1425107"/>
            <a:ext cx="3477010" cy="51535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9B6054CF-A77E-4E7F-AA2D-C9C8EF02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591572"/>
            <a:ext cx="4236357" cy="333295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686E41A-9C10-4E1D-94C6-C784BE48F0CC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0C4371D2-F3DF-4F01-90B6-3477DAA91942}"/>
              </a:ext>
            </a:extLst>
          </p:cNvPr>
          <p:cNvCxnSpPr>
            <a:cxnSpLocks/>
          </p:cNvCxnSpPr>
          <p:nvPr/>
        </p:nvCxnSpPr>
        <p:spPr>
          <a:xfrm flipV="1">
            <a:off x="1953732" y="2267363"/>
            <a:ext cx="41422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E25F210-4A83-4C9A-B699-E753E4584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515" y="525097"/>
            <a:ext cx="4619048" cy="30476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A5055F5-2C11-4670-9021-E6FF25D8C017}"/>
              </a:ext>
            </a:extLst>
          </p:cNvPr>
          <p:cNvSpPr txBox="1"/>
          <p:nvPr/>
        </p:nvSpPr>
        <p:spPr>
          <a:xfrm>
            <a:off x="7780469" y="1669058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>
                <a:solidFill>
                  <a:srgbClr val="FF0000"/>
                </a:solidFill>
              </a:rPr>
              <a:t>内部类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FE0AB037-F91F-47A5-B6CA-774630B70B09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2533815" y="677478"/>
            <a:ext cx="2250700" cy="125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16250" y="152357"/>
            <a:ext cx="40991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http://www.importnew.com/28263.html</a:t>
            </a:r>
          </a:p>
        </p:txBody>
      </p:sp>
    </p:spTree>
    <p:extLst>
      <p:ext uri="{BB962C8B-B14F-4D97-AF65-F5344CB8AC3E}">
        <p14:creationId xmlns:p14="http://schemas.microsoft.com/office/powerpoint/2010/main" val="371805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>
            <a:extLst>
              <a:ext uri="{FF2B5EF4-FFF2-40B4-BE49-F238E27FC236}">
                <a16:creationId xmlns:a16="http://schemas.microsoft.com/office/drawing/2014/main" xmlns="" id="{F4130D34-576C-4F7A-9021-79D21F13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7" y="842415"/>
            <a:ext cx="6209524" cy="2533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A5D0982-D20C-40ED-8519-739F2B028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11" y="58643"/>
            <a:ext cx="6362747" cy="66342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D638218-ADE2-4AD2-AD25-176E53A67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48" y="842417"/>
            <a:ext cx="6209524" cy="25333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BA504C82-5F9E-48C3-8986-62A67742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16" y="3649200"/>
            <a:ext cx="5239019" cy="184794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A3FAE2A-727D-45E3-B4D5-53945535E49C}"/>
              </a:ext>
            </a:extLst>
          </p:cNvPr>
          <p:cNvSpPr/>
          <p:nvPr/>
        </p:nvSpPr>
        <p:spPr>
          <a:xfrm>
            <a:off x="1685892" y="3963314"/>
            <a:ext cx="27510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找到大于等于</a:t>
            </a:r>
            <a:r>
              <a:rPr lang="en-US" altLang="zh-CN" sz="1100" dirty="0" err="1">
                <a:solidFill>
                  <a:srgbClr val="FF0000"/>
                </a:solidFill>
                <a:latin typeface="-apple-system"/>
              </a:rPr>
              <a:t>initialCapacity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的最小的</a:t>
            </a:r>
            <a:r>
              <a:rPr lang="en-US" altLang="zh-CN" sz="1100" dirty="0">
                <a:solidFill>
                  <a:srgbClr val="FF0000"/>
                </a:solidFill>
                <a:latin typeface="-apple-system"/>
              </a:rPr>
              <a:t>2</a:t>
            </a:r>
            <a:r>
              <a:rPr lang="zh-CN" altLang="en-US" sz="1100" dirty="0">
                <a:solidFill>
                  <a:srgbClr val="FF0000"/>
                </a:solidFill>
                <a:latin typeface="-apple-system"/>
              </a:rPr>
              <a:t>的幂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56A558E-151A-4372-994F-DEAD1A4F127A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45615441-D71E-42F9-BCBE-834C64F42E3F}"/>
              </a:ext>
            </a:extLst>
          </p:cNvPr>
          <p:cNvCxnSpPr/>
          <p:nvPr/>
        </p:nvCxnSpPr>
        <p:spPr>
          <a:xfrm flipH="1">
            <a:off x="1240403" y="421419"/>
            <a:ext cx="1260282" cy="60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EA168E1-BFB3-41CD-BFF5-2EE638AF794F}"/>
              </a:ext>
            </a:extLst>
          </p:cNvPr>
          <p:cNvSpPr txBox="1"/>
          <p:nvPr/>
        </p:nvSpPr>
        <p:spPr>
          <a:xfrm>
            <a:off x="2454974" y="2623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table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CBFD6EC9-0FB8-43A9-8B79-E85A26123A71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932308" y="2079267"/>
            <a:ext cx="348010" cy="6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86F08652-CE8E-4229-ABEF-F8328B3ED002}"/>
              </a:ext>
            </a:extLst>
          </p:cNvPr>
          <p:cNvSpPr txBox="1"/>
          <p:nvPr/>
        </p:nvSpPr>
        <p:spPr>
          <a:xfrm>
            <a:off x="932306" y="275334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node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3B81E4C-EF02-4349-B146-868B06C4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206" y="5497145"/>
            <a:ext cx="4976553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hash(Object key) {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(key == </a:t>
            </a:r>
            <a:r>
              <a:rPr kumimoji="0" lang="zh-CN" altLang="zh-CN" sz="105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?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(h = key.hashCode()) ^ (h &gt;&gt;&gt; 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F7936145-19B8-43F1-861E-7ABDFCB52FFF}"/>
              </a:ext>
            </a:extLst>
          </p:cNvPr>
          <p:cNvSpPr/>
          <p:nvPr/>
        </p:nvSpPr>
        <p:spPr>
          <a:xfrm>
            <a:off x="418519" y="6283907"/>
            <a:ext cx="5426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https://www.cnblogs.com/liujinhong/p/6576543.html</a:t>
            </a:r>
          </a:p>
        </p:txBody>
      </p:sp>
    </p:spTree>
    <p:extLst>
      <p:ext uri="{BB962C8B-B14F-4D97-AF65-F5344CB8AC3E}">
        <p14:creationId xmlns:p14="http://schemas.microsoft.com/office/powerpoint/2010/main" val="315856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DE9DD378-45A5-4001-A3B8-50837D02A6DF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11B5C592-F94A-4DCC-8C7F-82B4A259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30" y="749654"/>
            <a:ext cx="5458163" cy="112843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75AA593-31A2-4DA7-BAB4-56D218C8D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330" y="2832280"/>
            <a:ext cx="3762478" cy="11284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CD33F91-7DBB-4FCC-98DD-7050367D9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4" y="704894"/>
            <a:ext cx="4114286" cy="3600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6007EA4-99C6-4F05-877E-E89C6C3AE256}"/>
              </a:ext>
            </a:extLst>
          </p:cNvPr>
          <p:cNvSpPr/>
          <p:nvPr/>
        </p:nvSpPr>
        <p:spPr>
          <a:xfrm>
            <a:off x="145774" y="4748427"/>
            <a:ext cx="6314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如果移动的位数超过了该类型的最大位数，那么编译器会对移动的位数取模。如对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int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型移动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33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位，实际上只移动了</a:t>
            </a:r>
            <a:r>
              <a:rPr lang="en-US" altLang="zh-CN">
                <a:solidFill>
                  <a:srgbClr val="000000"/>
                </a:solidFill>
                <a:latin typeface="Verdana" panose="020B0604030504040204" pitchFamily="34" charset="0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Verdana" panose="020B0604030504040204" pitchFamily="34" charset="0"/>
              </a:rPr>
              <a:t>位。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8F22018-0A85-4270-A4AA-46C72219303D}"/>
              </a:ext>
            </a:extLst>
          </p:cNvPr>
          <p:cNvSpPr/>
          <p:nvPr/>
        </p:nvSpPr>
        <p:spPr>
          <a:xfrm>
            <a:off x="7321826" y="4334715"/>
            <a:ext cx="19573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100&gt;&gt;32:   100</a:t>
            </a:r>
          </a:p>
          <a:p>
            <a:r>
              <a:rPr lang="zh-CN" altLang="en-US"/>
              <a:t>100&gt;&gt;0:   100</a:t>
            </a:r>
          </a:p>
          <a:p>
            <a:r>
              <a:rPr lang="zh-CN" altLang="en-US"/>
              <a:t>100&gt;&gt;33:   50</a:t>
            </a:r>
          </a:p>
          <a:p>
            <a:r>
              <a:rPr lang="zh-CN" altLang="en-US"/>
              <a:t>100&gt;&gt;1:   50</a:t>
            </a:r>
          </a:p>
          <a:p>
            <a:r>
              <a:rPr lang="zh-CN" altLang="en-US"/>
              <a:t>100&gt;&gt;34:   25</a:t>
            </a:r>
          </a:p>
          <a:p>
            <a:r>
              <a:rPr lang="zh-CN" altLang="en-US"/>
              <a:t>100&gt;&gt;2:   25</a:t>
            </a:r>
          </a:p>
          <a:p>
            <a:r>
              <a:rPr lang="zh-CN" altLang="en-US"/>
              <a:t>100&gt;&gt;35:   12</a:t>
            </a:r>
          </a:p>
          <a:p>
            <a:r>
              <a:rPr lang="zh-CN" altLang="en-US"/>
              <a:t>100&gt;&gt;3:   12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xmlns="" id="{AF9B2D61-EE29-4DFA-96C5-0664D2DD9A49}"/>
              </a:ext>
            </a:extLst>
          </p:cNvPr>
          <p:cNvSpPr/>
          <p:nvPr/>
        </p:nvSpPr>
        <p:spPr>
          <a:xfrm>
            <a:off x="6627412" y="4902626"/>
            <a:ext cx="659958" cy="337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34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69131F11-8A89-4879-8859-AA182789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70" y="4777089"/>
            <a:ext cx="4099332" cy="13843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E8A2B54-3F30-41F0-ABB8-0D815726FD82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3A46FB1-2489-4F34-A991-A0A72082F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" y="974638"/>
            <a:ext cx="5024250" cy="599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3E6B8C9-09C7-44EA-8D22-DF87F7FCD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" y="1795251"/>
            <a:ext cx="3534103" cy="7619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F0B77830-B77C-4C47-A968-B1DFFE8BC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92" y="2972470"/>
            <a:ext cx="4379091" cy="2082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CFF1A19B-DB4F-42C8-955D-43BC1C10E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1078" y="926411"/>
            <a:ext cx="3105900" cy="65728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6472812-F516-4BFF-9A49-CAF487E417F0}"/>
              </a:ext>
            </a:extLst>
          </p:cNvPr>
          <p:cNvSpPr/>
          <p:nvPr/>
        </p:nvSpPr>
        <p:spPr>
          <a:xfrm>
            <a:off x="2970069" y="3722501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F4F4F"/>
                </a:solidFill>
                <a:latin typeface="-apple-system"/>
              </a:rPr>
              <a:t>Not a Number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xmlns="" id="{1EF3CA87-29D4-4F1C-9BA8-C8125E1848CA}"/>
              </a:ext>
            </a:extLst>
          </p:cNvPr>
          <p:cNvCxnSpPr>
            <a:cxnSpLocks/>
          </p:cNvCxnSpPr>
          <p:nvPr/>
        </p:nvCxnSpPr>
        <p:spPr>
          <a:xfrm flipH="1">
            <a:off x="2695492" y="3848665"/>
            <a:ext cx="303033" cy="197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10D33DDD-0297-4161-929F-3B28878A0A07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889194" y="4837424"/>
            <a:ext cx="3483776" cy="631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42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4BB2E5F0-37A9-4C2A-84E5-B14E551B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74" y="687246"/>
            <a:ext cx="6209524" cy="2533333"/>
          </a:xfrm>
          <a:prstGeom prst="rect">
            <a:avLst/>
          </a:prstGeom>
        </p:spPr>
      </p:pic>
      <p:pic>
        <p:nvPicPr>
          <p:cNvPr id="4" name="图片 2">
            <a:extLst>
              <a:ext uri="{FF2B5EF4-FFF2-40B4-BE49-F238E27FC236}">
                <a16:creationId xmlns:a16="http://schemas.microsoft.com/office/drawing/2014/main" xmlns="" id="{AF7FB1F2-9F38-4A20-874E-05F240D8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015" y="0"/>
            <a:ext cx="2957456" cy="628200"/>
          </a:xfrm>
          <a:prstGeom prst="rect">
            <a:avLst/>
          </a:prstGeom>
        </p:spPr>
      </p:pic>
      <p:sp>
        <p:nvSpPr>
          <p:cNvPr id="5" name="矩形 3">
            <a:extLst>
              <a:ext uri="{FF2B5EF4-FFF2-40B4-BE49-F238E27FC236}">
                <a16:creationId xmlns:a16="http://schemas.microsoft.com/office/drawing/2014/main" xmlns="" id="{234C32AB-7B6F-45D5-AE3E-46DE252921D1}"/>
              </a:ext>
            </a:extLst>
          </p:cNvPr>
          <p:cNvSpPr/>
          <p:nvPr/>
        </p:nvSpPr>
        <p:spPr>
          <a:xfrm>
            <a:off x="0" y="0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HashMap</a:t>
            </a:r>
            <a:endParaRPr lang="zh-CN" alt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19391FE-D974-4DD3-9FB3-5C8CD095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7" y="3355833"/>
            <a:ext cx="5665666" cy="33857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CE207F1-47EC-4DDF-8CE9-D1A639366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200" y="0"/>
            <a:ext cx="3541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7DA04801-F599-4551-8745-5A355DA55921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6FD37D9-3803-4319-83EB-19F790B68397}"/>
              </a:ext>
            </a:extLst>
          </p:cNvPr>
          <p:cNvSpPr/>
          <p:nvPr/>
        </p:nvSpPr>
        <p:spPr>
          <a:xfrm>
            <a:off x="151644" y="798022"/>
            <a:ext cx="3098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ArrayList </a:t>
            </a:r>
            <a:r>
              <a:rPr lang="en-US" altLang="zh-CN"/>
              <a:t>list</a:t>
            </a:r>
            <a:r>
              <a:rPr lang="zh-CN" altLang="en-US"/>
              <a:t> =new ArrayList();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ACBE816-EB61-49F4-89A7-296DED44B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86" y="1352091"/>
            <a:ext cx="4342857" cy="6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1B5222A-5751-4D32-948E-ADA4A41E030D}"/>
              </a:ext>
            </a:extLst>
          </p:cNvPr>
          <p:cNvSpPr/>
          <p:nvPr/>
        </p:nvSpPr>
        <p:spPr>
          <a:xfrm>
            <a:off x="213360" y="2773632"/>
            <a:ext cx="6623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ArrayList list =new ArrayList(Arrays.asList(new Integer[]{1,2,3}));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D8226A40-DEAB-4352-9C17-9074D992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86" y="2440299"/>
            <a:ext cx="6142857" cy="266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C88286F-A500-439B-9803-0E713BC10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86" y="2062861"/>
            <a:ext cx="6990476" cy="29523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FE8D7E59-A703-4517-9AA8-8642D221B14D}"/>
              </a:ext>
            </a:extLst>
          </p:cNvPr>
          <p:cNvSpPr/>
          <p:nvPr/>
        </p:nvSpPr>
        <p:spPr>
          <a:xfrm>
            <a:off x="7948353" y="2878878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ArrayList list =new ArrayList(20);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A576655E-88DB-4FF0-869D-01FA45C3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637" y="3539741"/>
            <a:ext cx="4419048" cy="18857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C5BB7FB-6D52-4629-8BA0-336CC0D3C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429000"/>
            <a:ext cx="4914286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7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C233EB1-2B8A-4B5C-8B6A-90947D46B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1331846"/>
            <a:ext cx="519882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//this: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当前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hashMap</a:t>
            </a:r>
            <a:r>
              <a:rPr kumimoji="0" lang="zh-CN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实例，</a:t>
            </a:r>
            <a:r>
              <a:rPr kumimoji="0" lang="en-US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tab: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主容器数组，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：新元素的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key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hash</a:t>
            </a:r>
            <a:r>
              <a:rPr lang="zh-CN" altLang="en-US" sz="8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endParaRPr kumimoji="0" lang="en-US" altLang="zh-CN" sz="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 = ((TreeNode&lt;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&gt;)p).putTreeVal(</a:t>
            </a:r>
            <a:r>
              <a:rPr kumimoji="0" lang="zh-CN" altLang="zh-CN" sz="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tab, hash, key, value);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F492BE-A8D7-4B74-BF6C-7CE81E1F1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69" y="564956"/>
            <a:ext cx="5361830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final class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extends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LinkedHashMap.Entry&lt;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red-black tree links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left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right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prev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    </a:t>
            </a: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 needed to unlink next upon deletion</a:t>
            </a:r>
            <a:b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A63C07C-0AD4-43C5-9A21-13C237FD8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06" y="1738509"/>
            <a:ext cx="3437614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root() {</a:t>
            </a:r>
            <a:endParaRPr kumimoji="0" lang="en-US" altLang="zh-CN" sz="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//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从当前节点，逐步向上遍历，如果父节点为空，则将当前节点设置为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root</a:t>
            </a:r>
            <a:r>
              <a:rPr kumimoji="0" lang="zh-CN" altLang="en-US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节点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for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(TreeNode&lt;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20999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 r 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this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p;;) {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((p = r.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660E7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parent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==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6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r = p;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b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35A82F1-773F-4809-8FDD-48F0DEFDD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" y="2637615"/>
            <a:ext cx="3348163" cy="23791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25BFF2B3-51FA-482D-BA50-3290723B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7170" y="0"/>
            <a:ext cx="4094830" cy="6858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F629791C-0ED1-4A1F-8111-4434C2BC3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36" y="1389656"/>
            <a:ext cx="3732461" cy="365942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CEA2EAD8-BD56-4F00-9E17-D67147B851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9" y="5154045"/>
            <a:ext cx="3027062" cy="1020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0918DB73-D43E-48B0-B4DD-23717469D2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380" y="5468344"/>
            <a:ext cx="3311438" cy="6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D73F8802-A23E-4B0C-BECB-B9B780D1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874" y="0"/>
            <a:ext cx="2847702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HashMap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43802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5113C7A-21DA-4269-8292-5B50F2C36C1F}"/>
              </a:ext>
            </a:extLst>
          </p:cNvPr>
          <p:cNvSpPr/>
          <p:nvPr/>
        </p:nvSpPr>
        <p:spPr>
          <a:xfrm>
            <a:off x="0" y="3976"/>
            <a:ext cx="1864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HashMap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8FFB8B5-6BC6-4F8E-96CD-FD927F93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4" y="1791086"/>
            <a:ext cx="6255277" cy="45381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F07D2A7C-DC5E-4CA9-A7F0-120E4F19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4" y="647330"/>
            <a:ext cx="5509547" cy="1047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A8031F4-B0CD-4355-904D-9913E7B3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748" y="647330"/>
            <a:ext cx="5509547" cy="75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4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1028" name="Picture 4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39" y="748672"/>
            <a:ext cx="5260996" cy="381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 rot="10800000">
            <a:off x="4950939" y="988850"/>
            <a:ext cx="1713811" cy="7362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722323" y="1095869"/>
            <a:ext cx="471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注意，这是</a:t>
            </a:r>
            <a:r>
              <a:rPr lang="en-US" altLang="zh-CN" dirty="0" smtClean="0">
                <a:solidFill>
                  <a:srgbClr val="FF0000"/>
                </a:solidFill>
              </a:rPr>
              <a:t>1.7</a:t>
            </a:r>
            <a:r>
              <a:rPr lang="zh-CN" altLang="en-US" dirty="0" smtClean="0">
                <a:solidFill>
                  <a:srgbClr val="FF0000"/>
                </a:solidFill>
              </a:rPr>
              <a:t>的结构，后续源码是</a:t>
            </a:r>
            <a:r>
              <a:rPr lang="en-US" altLang="zh-CN" dirty="0" smtClean="0">
                <a:solidFill>
                  <a:srgbClr val="FF0000"/>
                </a:solidFill>
              </a:rPr>
              <a:t>1.8</a:t>
            </a:r>
            <a:r>
              <a:rPr lang="zh-CN" altLang="en-US" dirty="0" smtClean="0">
                <a:solidFill>
                  <a:srgbClr val="FF0000"/>
                </a:solidFill>
              </a:rPr>
              <a:t>版本的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30" name="Picture 6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116" y="3256460"/>
            <a:ext cx="7546884" cy="334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29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61" y="588751"/>
            <a:ext cx="8043796" cy="62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98" y="0"/>
            <a:ext cx="3253323" cy="677150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8" y="881898"/>
            <a:ext cx="3639236" cy="7300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860" y="204175"/>
            <a:ext cx="4572140" cy="4046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96" y="2227449"/>
            <a:ext cx="3678417" cy="3786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38" y="2992843"/>
            <a:ext cx="3739375" cy="6070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9" y="3986719"/>
            <a:ext cx="3739374" cy="9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2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33571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3610F07-852C-463A-8107-F77C37896FD8}"/>
              </a:ext>
            </a:extLst>
          </p:cNvPr>
          <p:cNvSpPr/>
          <p:nvPr/>
        </p:nvSpPr>
        <p:spPr>
          <a:xfrm>
            <a:off x="0" y="3976"/>
            <a:ext cx="3839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err="1"/>
              <a:t>ConcurrentHashMap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6299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0121B0F3-2A2A-456C-B6CB-DC8E6C73E366}"/>
              </a:ext>
            </a:extLst>
          </p:cNvPr>
          <p:cNvSpPr/>
          <p:nvPr/>
        </p:nvSpPr>
        <p:spPr>
          <a:xfrm>
            <a:off x="0" y="-51997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BE457DB-7447-43BB-A9A3-29E3157B2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745" y="0"/>
            <a:ext cx="10530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F83A1AB-83A6-431F-B860-D70267A819A0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AFAA403-E90F-41E9-B603-8F7FA2C2A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2" y="524409"/>
            <a:ext cx="12192000" cy="620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6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0E059787-601E-4559-8474-B232F7BF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86" y="1138490"/>
            <a:ext cx="4379091" cy="2477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4FD79C78-9900-416A-9B55-E96D493A95D4}"/>
              </a:ext>
            </a:extLst>
          </p:cNvPr>
          <p:cNvSpPr txBox="1"/>
          <p:nvPr/>
        </p:nvSpPr>
        <p:spPr>
          <a:xfrm>
            <a:off x="793865" y="444731"/>
            <a:ext cx="394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ArrayList.add(e)</a:t>
            </a:r>
            <a:r>
              <a:rPr lang="zh-CN" altLang="en-US"/>
              <a:t>，当队列已满的情况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E188D6B1-F65C-4303-B0A1-DB5FD4B5E476}"/>
              </a:ext>
            </a:extLst>
          </p:cNvPr>
          <p:cNvSpPr txBox="1"/>
          <p:nvPr/>
        </p:nvSpPr>
        <p:spPr>
          <a:xfrm>
            <a:off x="6500553" y="492237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ArrayList.add(index</a:t>
            </a:r>
            <a:r>
              <a:rPr lang="zh-CN" altLang="en-US"/>
              <a:t>，</a:t>
            </a:r>
            <a:r>
              <a:rPr lang="en-US" altLang="zh-CN"/>
              <a:t>e), </a:t>
            </a:r>
            <a:r>
              <a:rPr lang="zh-CN" altLang="en-US"/>
              <a:t>当队列已满情况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E87B60D8-FF6C-41F3-BCDD-7E2161F96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87" y="1433883"/>
            <a:ext cx="2797594" cy="39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3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9AC4A6B-3FE4-4AE7-B564-879E0034C1B8}"/>
              </a:ext>
            </a:extLst>
          </p:cNvPr>
          <p:cNvSpPr/>
          <p:nvPr/>
        </p:nvSpPr>
        <p:spPr>
          <a:xfrm>
            <a:off x="0" y="0"/>
            <a:ext cx="17011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ArrayList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A4CF27D-28CB-488B-B307-223F682CE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29" y="177483"/>
            <a:ext cx="10864941" cy="65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7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A05B3F-D8BE-4915-A149-396E33D7E183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AB84466-254D-47FB-8FA5-B9BC82239344}"/>
              </a:ext>
            </a:extLst>
          </p:cNvPr>
          <p:cNvSpPr/>
          <p:nvPr/>
        </p:nvSpPr>
        <p:spPr>
          <a:xfrm>
            <a:off x="635295" y="708953"/>
            <a:ext cx="2242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transient int size = 0;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992E0B2A-979E-4760-883A-80B884513AC5}"/>
              </a:ext>
            </a:extLst>
          </p:cNvPr>
          <p:cNvSpPr/>
          <p:nvPr/>
        </p:nvSpPr>
        <p:spPr>
          <a:xfrm>
            <a:off x="630141" y="1365657"/>
            <a:ext cx="2561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first;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DC5A2B13-B596-404A-9B2E-AD6E8A6894FF}"/>
              </a:ext>
            </a:extLst>
          </p:cNvPr>
          <p:cNvSpPr/>
          <p:nvPr/>
        </p:nvSpPr>
        <p:spPr>
          <a:xfrm>
            <a:off x="630141" y="2022361"/>
            <a:ext cx="2531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transient Node&lt;E&gt; last;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3E24AA1-82A0-44C4-876B-1F3777CD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49" y="649713"/>
            <a:ext cx="3533333" cy="85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D6054DB-0352-4A81-8533-6FAD84A1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949" y="2140828"/>
            <a:ext cx="3638095" cy="6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458F0245-F124-48AF-BFAC-B2AE0E0C9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702" y="450323"/>
            <a:ext cx="3323809" cy="2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1051AF13-2DEB-405A-844C-02CE2F5FA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01" y="12477"/>
            <a:ext cx="460517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9A90253A-0395-4A15-BCC5-BC8BA69D8B8B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B15CA16-4656-44B0-8FFB-70C0F95CA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241" y="46680"/>
            <a:ext cx="4685714" cy="10761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1C1782E-891F-46EA-AB6A-B76410303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241" y="1562574"/>
            <a:ext cx="3133333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4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66C6482-9EAB-4617-BAD3-6D0C5FEF2ABC}"/>
              </a:ext>
            </a:extLst>
          </p:cNvPr>
          <p:cNvSpPr/>
          <p:nvPr/>
        </p:nvSpPr>
        <p:spPr>
          <a:xfrm>
            <a:off x="0" y="0"/>
            <a:ext cx="19111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/>
              <a:t>LinkedList</a:t>
            </a:r>
            <a:endParaRPr lang="zh-CN" altLang="en-US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9A83C1B-9158-429B-B468-E619A6862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98" y="862133"/>
            <a:ext cx="8958010" cy="48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8831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745B0530-1145-4523-BF83-35FCAED7FE10}" vid="{531429DD-6862-4E03-B621-64C918B1FB5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155</TotalTime>
  <Words>403</Words>
  <Application>Microsoft Office PowerPoint</Application>
  <PresentationFormat>宽屏</PresentationFormat>
  <Paragraphs>66</Paragraphs>
  <Slides>27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等线</vt:lpstr>
      <vt:lpstr>等线 Light</vt:lpstr>
      <vt:lpstr>宋体</vt:lpstr>
      <vt:lpstr>Arial</vt:lpstr>
      <vt:lpstr>Verdana</vt:lpstr>
      <vt:lpstr>Verdana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Administrator</cp:lastModifiedBy>
  <cp:revision>176</cp:revision>
  <dcterms:created xsi:type="dcterms:W3CDTF">2018-08-05T12:56:00Z</dcterms:created>
  <dcterms:modified xsi:type="dcterms:W3CDTF">2018-08-20T01:19:30Z</dcterms:modified>
</cp:coreProperties>
</file>