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67" r:id="rId2"/>
    <p:sldId id="312" r:id="rId3"/>
    <p:sldId id="280" r:id="rId4"/>
    <p:sldId id="281" r:id="rId5"/>
    <p:sldId id="282" r:id="rId6"/>
    <p:sldId id="277"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9" autoAdjust="0"/>
    <p:restoredTop sz="94660"/>
  </p:normalViewPr>
  <p:slideViewPr>
    <p:cSldViewPr snapToGrid="0">
      <p:cViewPr varScale="1">
        <p:scale>
          <a:sx n="153" d="100"/>
          <a:sy n="153" d="100"/>
        </p:scale>
        <p:origin x="824" y="100"/>
      </p:cViewPr>
      <p:guideLst/>
    </p:cSldViewPr>
  </p:slideViewPr>
  <p:notesTextViewPr>
    <p:cViewPr>
      <p:scale>
        <a:sx n="1" d="1"/>
        <a:sy n="1" d="1"/>
      </p:scale>
      <p:origin x="0" y="0"/>
    </p:cViewPr>
  </p:notesTextViewPr>
  <p:notesViewPr>
    <p:cSldViewPr snapToGrid="0">
      <p:cViewPr varScale="1">
        <p:scale>
          <a:sx n="123" d="100"/>
          <a:sy n="123" d="100"/>
        </p:scale>
        <p:origin x="490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20C89-F741-4A60-8725-24F669448BA8}" type="datetimeFigureOut">
              <a:rPr lang="zh-CN" altLang="en-US" smtClean="0"/>
              <a:t>2018/8/26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51984-16E8-4207-A516-AF7DF573BF1B}" type="slidenum">
              <a:rPr lang="zh-CN" altLang="en-US" smtClean="0"/>
              <a:t>‹#›</a:t>
            </a:fld>
            <a:endParaRPr lang="zh-CN" altLang="en-US"/>
          </a:p>
        </p:txBody>
      </p:sp>
    </p:spTree>
    <p:extLst>
      <p:ext uri="{BB962C8B-B14F-4D97-AF65-F5344CB8AC3E}">
        <p14:creationId xmlns:p14="http://schemas.microsoft.com/office/powerpoint/2010/main" val="25146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C88C80-19D1-4BDB-93D6-01C8B5D57E2B}"/>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5" name="页脚占位符 4">
            <a:extLst>
              <a:ext uri="{FF2B5EF4-FFF2-40B4-BE49-F238E27FC236}">
                <a16:creationId xmlns:a16="http://schemas.microsoft.com/office/drawing/2014/main" id="{DD2AB6A0-788E-44A1-9AE0-27A6133864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0BFCAA-9D3B-477B-A442-619BF31A71E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
        <p:nvSpPr>
          <p:cNvPr id="9" name="矩形 8">
            <a:extLst>
              <a:ext uri="{FF2B5EF4-FFF2-40B4-BE49-F238E27FC236}">
                <a16:creationId xmlns:a16="http://schemas.microsoft.com/office/drawing/2014/main" id="{6C26513F-A3B8-4E41-B279-80D4C37DF881}"/>
              </a:ext>
            </a:extLst>
          </p:cNvPr>
          <p:cNvSpPr/>
          <p:nvPr/>
        </p:nvSpPr>
        <p:spPr>
          <a:xfrm>
            <a:off x="-8834" y="0"/>
            <a:ext cx="12192000" cy="6858000"/>
          </a:xfrm>
          <a:prstGeom prst="rect">
            <a:avLst/>
          </a:prstGeom>
          <a:blipFill dpi="0" rotWithShape="1">
            <a:blip r:embed="rId2">
              <a:alphaModFix amt="8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920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EEB98-0393-480B-8E60-2A9EAD097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36B5DF-C4C3-4A77-8ACF-13B266642A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E0ECAC-A3F9-42BE-BF00-901B87DA701C}"/>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5" name="页脚占位符 4">
            <a:extLst>
              <a:ext uri="{FF2B5EF4-FFF2-40B4-BE49-F238E27FC236}">
                <a16:creationId xmlns:a16="http://schemas.microsoft.com/office/drawing/2014/main" id="{D1B573EA-E7CA-4CD3-976F-3BA860725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2393C-774F-4C61-B26E-7E31793FF25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79978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D4389D-1F5C-49F4-A396-E863F331C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8EED7C-014A-412F-A030-FEEF200577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2C2468-D58E-409B-B5B9-B259BA5D47C5}"/>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5" name="页脚占位符 4">
            <a:extLst>
              <a:ext uri="{FF2B5EF4-FFF2-40B4-BE49-F238E27FC236}">
                <a16:creationId xmlns:a16="http://schemas.microsoft.com/office/drawing/2014/main" id="{39217E4D-8B68-498A-880E-43D36112B6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96A66A-5635-42D4-9D99-87FD143353B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73580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60D8C-16FE-4A0F-8162-224CE033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FA777C-D381-45B9-8DE4-5B22917C81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05A1B-C957-4703-9672-D38D7F0D42DE}"/>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5" name="页脚占位符 4">
            <a:extLst>
              <a:ext uri="{FF2B5EF4-FFF2-40B4-BE49-F238E27FC236}">
                <a16:creationId xmlns:a16="http://schemas.microsoft.com/office/drawing/2014/main" id="{13B04B88-D41A-4688-9279-72DDE1B03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906B67-1FC3-45D1-809F-1D068B01C2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49022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29A10-6E5B-407F-B75D-F81C28EC3C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E05E73-EB18-44B9-86FB-CE40702F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DC7E8F-AA26-44A7-86A1-15FAC0515E8B}"/>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5" name="页脚占位符 4">
            <a:extLst>
              <a:ext uri="{FF2B5EF4-FFF2-40B4-BE49-F238E27FC236}">
                <a16:creationId xmlns:a16="http://schemas.microsoft.com/office/drawing/2014/main" id="{5E53C6DD-ACA2-46A2-977E-CACA41DF4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C0A770-B5C2-49A1-B551-FEBFEA495C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54911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86134-4E94-4A0C-A15D-B83812318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6D7E77-2F48-4544-A1CD-9E86FCC555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8EF259-984C-4612-9697-1B614C4572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4FF540F-8520-4FB4-ACA3-49897EC342D8}"/>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6" name="页脚占位符 5">
            <a:extLst>
              <a:ext uri="{FF2B5EF4-FFF2-40B4-BE49-F238E27FC236}">
                <a16:creationId xmlns:a16="http://schemas.microsoft.com/office/drawing/2014/main" id="{93EAA31E-3C16-4F4D-B614-85753F02F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D8E7C-60B4-42A0-AD00-D18A2C69FA3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92859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A7673-F055-48BB-BC0D-B50A12E1D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565607-4068-4C48-8E05-1F84A51D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D95BEA-0F84-49F2-BC33-24F0EFB4FF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DB7FA0-9F9C-47EB-ADEC-362EE55BD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7248ACC-75CB-41AA-817D-12AE2F3C6FF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DB29D8F-F426-4E51-A0A5-3C4CEC90EC5D}"/>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8" name="页脚占位符 7">
            <a:extLst>
              <a:ext uri="{FF2B5EF4-FFF2-40B4-BE49-F238E27FC236}">
                <a16:creationId xmlns:a16="http://schemas.microsoft.com/office/drawing/2014/main" id="{A88F9B0E-30F6-457F-85F2-E64914582D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E9E7FD-B0B2-4B59-94D3-CAF66405DB56}"/>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81247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B22ED-2DBF-4A5A-8181-C8D94BB0A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CA4E6A-2A2F-4177-93FD-19E26096B93E}"/>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4" name="页脚占位符 3">
            <a:extLst>
              <a:ext uri="{FF2B5EF4-FFF2-40B4-BE49-F238E27FC236}">
                <a16:creationId xmlns:a16="http://schemas.microsoft.com/office/drawing/2014/main" id="{621446D4-BE62-44A4-9C63-2BFF904550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A11A11-70A6-45E2-944D-56FD59670EB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25535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4D6401-666C-4E1E-B427-A901A7B2A96C}"/>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3" name="页脚占位符 2">
            <a:extLst>
              <a:ext uri="{FF2B5EF4-FFF2-40B4-BE49-F238E27FC236}">
                <a16:creationId xmlns:a16="http://schemas.microsoft.com/office/drawing/2014/main" id="{C1141513-744D-4DB4-B4DB-10C84D946A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451892-D0AF-4AB1-A8B6-D32ECDC5BAD2}"/>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1720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A1B03-EEB6-449F-B587-D8A250E3F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9C6ED7-0309-4F98-8E8C-1407596D4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97134F-D875-45C7-8414-A1348E2A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CF02891-F26E-4C77-849A-A789958A3991}"/>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6" name="页脚占位符 5">
            <a:extLst>
              <a:ext uri="{FF2B5EF4-FFF2-40B4-BE49-F238E27FC236}">
                <a16:creationId xmlns:a16="http://schemas.microsoft.com/office/drawing/2014/main" id="{10F794DC-9C23-41AA-871C-1B1F276F55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8E85E-3D90-4BF4-BD34-8097D272FE2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18947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19B2-F2EA-495A-82D3-E6EB39D4A3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669108-E9E2-412C-92F4-801DAD2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F644806A-9C87-4B48-9471-9E8D8BC1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6CDDA-FE39-4DB3-A68F-E1EBE86A321D}"/>
              </a:ext>
            </a:extLst>
          </p:cNvPr>
          <p:cNvSpPr>
            <a:spLocks noGrp="1"/>
          </p:cNvSpPr>
          <p:nvPr>
            <p:ph type="dt" sz="half" idx="10"/>
          </p:nvPr>
        </p:nvSpPr>
        <p:spPr/>
        <p:txBody>
          <a:bodyPr/>
          <a:lstStyle/>
          <a:p>
            <a:fld id="{E13947ED-5EF2-47D5-99F5-5EE8E4B8CE26}" type="datetimeFigureOut">
              <a:rPr lang="zh-CN" altLang="en-US" smtClean="0"/>
              <a:t>2018/8/26</a:t>
            </a:fld>
            <a:endParaRPr lang="zh-CN" altLang="en-US"/>
          </a:p>
        </p:txBody>
      </p:sp>
      <p:sp>
        <p:nvSpPr>
          <p:cNvPr id="6" name="页脚占位符 5">
            <a:extLst>
              <a:ext uri="{FF2B5EF4-FFF2-40B4-BE49-F238E27FC236}">
                <a16:creationId xmlns:a16="http://schemas.microsoft.com/office/drawing/2014/main" id="{EE0E17C6-1E15-4A08-99C9-CE3214A5B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F518D-DE11-4978-A147-1D9DC5E1AEAA}"/>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5068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EBF438-41A3-4937-996D-FA676474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3404A1-F618-4B83-9FE9-069EC716D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8E792F-4EBC-413C-A243-D97C66D1E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47ED-5EF2-47D5-99F5-5EE8E4B8CE26}" type="datetimeFigureOut">
              <a:rPr lang="zh-CN" altLang="en-US" smtClean="0"/>
              <a:t>2018/8/26</a:t>
            </a:fld>
            <a:endParaRPr lang="zh-CN" altLang="en-US"/>
          </a:p>
        </p:txBody>
      </p:sp>
      <p:sp>
        <p:nvSpPr>
          <p:cNvPr id="5" name="页脚占位符 4">
            <a:extLst>
              <a:ext uri="{FF2B5EF4-FFF2-40B4-BE49-F238E27FC236}">
                <a16:creationId xmlns:a16="http://schemas.microsoft.com/office/drawing/2014/main" id="{8D5A4C37-2E6F-4F77-B247-ED9AAB07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5BB5BD-B023-490B-8DCF-87B72E47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2624101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B06F0D-1228-4443-B0F7-36556C7ECDBC}"/>
              </a:ext>
            </a:extLst>
          </p:cNvPr>
          <p:cNvSpPr txBox="1"/>
          <p:nvPr/>
        </p:nvSpPr>
        <p:spPr>
          <a:xfrm>
            <a:off x="4849505" y="566325"/>
            <a:ext cx="2492990" cy="646331"/>
          </a:xfrm>
          <a:prstGeom prst="rect">
            <a:avLst/>
          </a:prstGeom>
          <a:noFill/>
        </p:spPr>
        <p:txBody>
          <a:bodyPr wrap="none" rtlCol="0">
            <a:spAutoFit/>
          </a:bodyPr>
          <a:lstStyle/>
          <a:p>
            <a:r>
              <a:rPr lang="zh-CN" altLang="en-US" sz="3600"/>
              <a:t>分布式事务</a:t>
            </a:r>
          </a:p>
        </p:txBody>
      </p:sp>
      <p:sp>
        <p:nvSpPr>
          <p:cNvPr id="5" name="矩形 4">
            <a:extLst>
              <a:ext uri="{FF2B5EF4-FFF2-40B4-BE49-F238E27FC236}">
                <a16:creationId xmlns:a16="http://schemas.microsoft.com/office/drawing/2014/main" id="{8F3E2D81-F3B6-489B-BB5A-81CBC2B7D660}"/>
              </a:ext>
            </a:extLst>
          </p:cNvPr>
          <p:cNvSpPr/>
          <p:nvPr/>
        </p:nvSpPr>
        <p:spPr>
          <a:xfrm>
            <a:off x="1953102" y="2787133"/>
            <a:ext cx="601447" cy="369332"/>
          </a:xfrm>
          <a:prstGeom prst="rect">
            <a:avLst/>
          </a:prstGeom>
        </p:spPr>
        <p:txBody>
          <a:bodyPr wrap="none">
            <a:spAutoFit/>
          </a:bodyPr>
          <a:lstStyle/>
          <a:p>
            <a:r>
              <a:rPr lang="en-US" altLang="zh-CN"/>
              <a:t>CAP</a:t>
            </a:r>
            <a:endParaRPr lang="zh-CN" altLang="en-US"/>
          </a:p>
        </p:txBody>
      </p:sp>
      <p:sp>
        <p:nvSpPr>
          <p:cNvPr id="7" name="矩形 6">
            <a:extLst>
              <a:ext uri="{FF2B5EF4-FFF2-40B4-BE49-F238E27FC236}">
                <a16:creationId xmlns:a16="http://schemas.microsoft.com/office/drawing/2014/main" id="{69E99431-42A9-4A72-B9AA-6808A5C3DC70}"/>
              </a:ext>
            </a:extLst>
          </p:cNvPr>
          <p:cNvSpPr/>
          <p:nvPr/>
        </p:nvSpPr>
        <p:spPr>
          <a:xfrm>
            <a:off x="3309807" y="2775371"/>
            <a:ext cx="694421" cy="369332"/>
          </a:xfrm>
          <a:prstGeom prst="rect">
            <a:avLst/>
          </a:prstGeom>
        </p:spPr>
        <p:txBody>
          <a:bodyPr wrap="none">
            <a:spAutoFit/>
          </a:bodyPr>
          <a:lstStyle/>
          <a:p>
            <a:r>
              <a:rPr lang="en-US" altLang="zh-CN"/>
              <a:t>BASE</a:t>
            </a:r>
            <a:endParaRPr lang="zh-CN" altLang="en-US"/>
          </a:p>
        </p:txBody>
      </p:sp>
      <p:sp>
        <p:nvSpPr>
          <p:cNvPr id="11" name="矩形 10">
            <a:extLst>
              <a:ext uri="{FF2B5EF4-FFF2-40B4-BE49-F238E27FC236}">
                <a16:creationId xmlns:a16="http://schemas.microsoft.com/office/drawing/2014/main" id="{453B76A7-A50B-4E04-B88B-AA97B9A732DC}"/>
              </a:ext>
            </a:extLst>
          </p:cNvPr>
          <p:cNvSpPr/>
          <p:nvPr/>
        </p:nvSpPr>
        <p:spPr>
          <a:xfrm>
            <a:off x="2828663" y="3244333"/>
            <a:ext cx="575799" cy="369332"/>
          </a:xfrm>
          <a:prstGeom prst="rect">
            <a:avLst/>
          </a:prstGeom>
        </p:spPr>
        <p:txBody>
          <a:bodyPr wrap="none">
            <a:spAutoFit/>
          </a:bodyPr>
          <a:lstStyle/>
          <a:p>
            <a:r>
              <a:rPr lang="en-US" altLang="zh-CN"/>
              <a:t>2PC</a:t>
            </a:r>
            <a:endParaRPr lang="zh-CN" altLang="en-US"/>
          </a:p>
        </p:txBody>
      </p:sp>
      <p:sp>
        <p:nvSpPr>
          <p:cNvPr id="13" name="矩形 12">
            <a:extLst>
              <a:ext uri="{FF2B5EF4-FFF2-40B4-BE49-F238E27FC236}">
                <a16:creationId xmlns:a16="http://schemas.microsoft.com/office/drawing/2014/main" id="{A89F3F1B-1390-4CA4-AE31-9CC62A134234}"/>
              </a:ext>
            </a:extLst>
          </p:cNvPr>
          <p:cNvSpPr/>
          <p:nvPr/>
        </p:nvSpPr>
        <p:spPr>
          <a:xfrm>
            <a:off x="3404462" y="3251525"/>
            <a:ext cx="575799" cy="369332"/>
          </a:xfrm>
          <a:prstGeom prst="rect">
            <a:avLst/>
          </a:prstGeom>
        </p:spPr>
        <p:txBody>
          <a:bodyPr wrap="none">
            <a:spAutoFit/>
          </a:bodyPr>
          <a:lstStyle/>
          <a:p>
            <a:r>
              <a:rPr lang="en-US" altLang="zh-CN"/>
              <a:t>3PC</a:t>
            </a:r>
            <a:endParaRPr lang="zh-CN" altLang="en-US"/>
          </a:p>
        </p:txBody>
      </p:sp>
      <p:sp>
        <p:nvSpPr>
          <p:cNvPr id="15" name="矩形 14">
            <a:extLst>
              <a:ext uri="{FF2B5EF4-FFF2-40B4-BE49-F238E27FC236}">
                <a16:creationId xmlns:a16="http://schemas.microsoft.com/office/drawing/2014/main" id="{6AF7CB93-40D4-467D-8B5E-EC12E983241D}"/>
              </a:ext>
            </a:extLst>
          </p:cNvPr>
          <p:cNvSpPr/>
          <p:nvPr/>
        </p:nvSpPr>
        <p:spPr>
          <a:xfrm>
            <a:off x="2641996" y="2787133"/>
            <a:ext cx="753732" cy="369332"/>
          </a:xfrm>
          <a:prstGeom prst="rect">
            <a:avLst/>
          </a:prstGeom>
        </p:spPr>
        <p:txBody>
          <a:bodyPr wrap="none">
            <a:spAutoFit/>
          </a:bodyPr>
          <a:lstStyle/>
          <a:p>
            <a:r>
              <a:rPr lang="en-US" altLang="zh-CN"/>
              <a:t>ACID </a:t>
            </a:r>
            <a:endParaRPr lang="zh-CN" altLang="en-US"/>
          </a:p>
        </p:txBody>
      </p:sp>
      <p:sp>
        <p:nvSpPr>
          <p:cNvPr id="17" name="矩形 16">
            <a:extLst>
              <a:ext uri="{FF2B5EF4-FFF2-40B4-BE49-F238E27FC236}">
                <a16:creationId xmlns:a16="http://schemas.microsoft.com/office/drawing/2014/main" id="{CCD0F8A9-C776-423E-9F31-85714DF53637}"/>
              </a:ext>
            </a:extLst>
          </p:cNvPr>
          <p:cNvSpPr/>
          <p:nvPr/>
        </p:nvSpPr>
        <p:spPr>
          <a:xfrm>
            <a:off x="4094041" y="3683948"/>
            <a:ext cx="590226" cy="369332"/>
          </a:xfrm>
          <a:prstGeom prst="rect">
            <a:avLst/>
          </a:prstGeom>
        </p:spPr>
        <p:txBody>
          <a:bodyPr wrap="square">
            <a:spAutoFit/>
          </a:bodyPr>
          <a:lstStyle/>
          <a:p>
            <a:r>
              <a:rPr lang="en-US" altLang="zh-CN"/>
              <a:t>TCC</a:t>
            </a:r>
            <a:endParaRPr lang="zh-CN" altLang="en-US"/>
          </a:p>
        </p:txBody>
      </p:sp>
      <p:sp>
        <p:nvSpPr>
          <p:cNvPr id="23" name="矩形 22">
            <a:extLst>
              <a:ext uri="{FF2B5EF4-FFF2-40B4-BE49-F238E27FC236}">
                <a16:creationId xmlns:a16="http://schemas.microsoft.com/office/drawing/2014/main" id="{42C20B26-19AA-4EC9-9A1B-D68195FD554B}"/>
              </a:ext>
            </a:extLst>
          </p:cNvPr>
          <p:cNvSpPr/>
          <p:nvPr/>
        </p:nvSpPr>
        <p:spPr>
          <a:xfrm>
            <a:off x="1943484" y="3244334"/>
            <a:ext cx="885179" cy="369332"/>
          </a:xfrm>
          <a:prstGeom prst="rect">
            <a:avLst/>
          </a:prstGeom>
        </p:spPr>
        <p:txBody>
          <a:bodyPr wrap="none">
            <a:spAutoFit/>
          </a:bodyPr>
          <a:lstStyle/>
          <a:p>
            <a:r>
              <a:rPr lang="en-US" altLang="zh-CN"/>
              <a:t>PAXOS</a:t>
            </a:r>
            <a:endParaRPr lang="zh-CN" altLang="en-US"/>
          </a:p>
        </p:txBody>
      </p:sp>
      <p:sp>
        <p:nvSpPr>
          <p:cNvPr id="29" name="矩形 28">
            <a:extLst>
              <a:ext uri="{FF2B5EF4-FFF2-40B4-BE49-F238E27FC236}">
                <a16:creationId xmlns:a16="http://schemas.microsoft.com/office/drawing/2014/main" id="{3B10DD44-AF0A-4E5B-A3B5-A69A1676A9F2}"/>
              </a:ext>
            </a:extLst>
          </p:cNvPr>
          <p:cNvSpPr/>
          <p:nvPr/>
        </p:nvSpPr>
        <p:spPr>
          <a:xfrm>
            <a:off x="1953102" y="3713295"/>
            <a:ext cx="926857" cy="369332"/>
          </a:xfrm>
          <a:prstGeom prst="rect">
            <a:avLst/>
          </a:prstGeom>
        </p:spPr>
        <p:txBody>
          <a:bodyPr wrap="none">
            <a:spAutoFit/>
          </a:bodyPr>
          <a:lstStyle/>
          <a:p>
            <a:r>
              <a:rPr lang="en-US" altLang="zh-CN"/>
              <a:t>XA</a:t>
            </a:r>
            <a:r>
              <a:rPr lang="zh-CN" altLang="en-US"/>
              <a:t>事务</a:t>
            </a:r>
          </a:p>
        </p:txBody>
      </p:sp>
      <p:sp>
        <p:nvSpPr>
          <p:cNvPr id="31" name="矩形 30">
            <a:extLst>
              <a:ext uri="{FF2B5EF4-FFF2-40B4-BE49-F238E27FC236}">
                <a16:creationId xmlns:a16="http://schemas.microsoft.com/office/drawing/2014/main" id="{82401534-3E5C-4598-988F-0E23E96B2E46}"/>
              </a:ext>
            </a:extLst>
          </p:cNvPr>
          <p:cNvSpPr/>
          <p:nvPr/>
        </p:nvSpPr>
        <p:spPr>
          <a:xfrm>
            <a:off x="3340309" y="3689770"/>
            <a:ext cx="753732" cy="369332"/>
          </a:xfrm>
          <a:prstGeom prst="rect">
            <a:avLst/>
          </a:prstGeom>
        </p:spPr>
        <p:txBody>
          <a:bodyPr wrap="none">
            <a:spAutoFit/>
          </a:bodyPr>
          <a:lstStyle/>
          <a:p>
            <a:r>
              <a:rPr lang="en-US" altLang="zh-CN"/>
              <a:t>SAGA</a:t>
            </a:r>
            <a:endParaRPr lang="zh-CN" altLang="en-US"/>
          </a:p>
        </p:txBody>
      </p:sp>
      <p:sp>
        <p:nvSpPr>
          <p:cNvPr id="34" name="矩形 33">
            <a:extLst>
              <a:ext uri="{FF2B5EF4-FFF2-40B4-BE49-F238E27FC236}">
                <a16:creationId xmlns:a16="http://schemas.microsoft.com/office/drawing/2014/main" id="{452C42E8-508B-4E4F-B92B-F3C335C07A7C}"/>
              </a:ext>
            </a:extLst>
          </p:cNvPr>
          <p:cNvSpPr/>
          <p:nvPr/>
        </p:nvSpPr>
        <p:spPr>
          <a:xfrm>
            <a:off x="2856715" y="3689770"/>
            <a:ext cx="519694" cy="369332"/>
          </a:xfrm>
          <a:prstGeom prst="rect">
            <a:avLst/>
          </a:prstGeom>
        </p:spPr>
        <p:txBody>
          <a:bodyPr wrap="none">
            <a:spAutoFit/>
          </a:bodyPr>
          <a:lstStyle/>
          <a:p>
            <a:r>
              <a:rPr lang="en-US" altLang="zh-CN"/>
              <a:t>LLT</a:t>
            </a:r>
            <a:endParaRPr lang="zh-CN" altLang="en-US"/>
          </a:p>
        </p:txBody>
      </p:sp>
      <p:sp>
        <p:nvSpPr>
          <p:cNvPr id="36" name="矩形 35">
            <a:extLst>
              <a:ext uri="{FF2B5EF4-FFF2-40B4-BE49-F238E27FC236}">
                <a16:creationId xmlns:a16="http://schemas.microsoft.com/office/drawing/2014/main" id="{590DC3C2-AB85-4AB6-A90A-EC9EA7066500}"/>
              </a:ext>
            </a:extLst>
          </p:cNvPr>
          <p:cNvSpPr/>
          <p:nvPr/>
        </p:nvSpPr>
        <p:spPr>
          <a:xfrm>
            <a:off x="1953102" y="4158732"/>
            <a:ext cx="591829" cy="369332"/>
          </a:xfrm>
          <a:prstGeom prst="rect">
            <a:avLst/>
          </a:prstGeom>
        </p:spPr>
        <p:txBody>
          <a:bodyPr wrap="none">
            <a:spAutoFit/>
          </a:bodyPr>
          <a:lstStyle/>
          <a:p>
            <a:r>
              <a:rPr lang="en-US" altLang="zh-CN"/>
              <a:t>ZAB</a:t>
            </a:r>
            <a:endParaRPr lang="zh-CN" altLang="en-US"/>
          </a:p>
        </p:txBody>
      </p:sp>
      <p:sp>
        <p:nvSpPr>
          <p:cNvPr id="38" name="矩形 37">
            <a:extLst>
              <a:ext uri="{FF2B5EF4-FFF2-40B4-BE49-F238E27FC236}">
                <a16:creationId xmlns:a16="http://schemas.microsoft.com/office/drawing/2014/main" id="{C060AD7E-43C4-40AC-9313-48C907BE8059}"/>
              </a:ext>
            </a:extLst>
          </p:cNvPr>
          <p:cNvSpPr/>
          <p:nvPr/>
        </p:nvSpPr>
        <p:spPr>
          <a:xfrm>
            <a:off x="2613783" y="4158732"/>
            <a:ext cx="696024" cy="369332"/>
          </a:xfrm>
          <a:prstGeom prst="rect">
            <a:avLst/>
          </a:prstGeom>
        </p:spPr>
        <p:txBody>
          <a:bodyPr wrap="none">
            <a:spAutoFit/>
          </a:bodyPr>
          <a:lstStyle/>
          <a:p>
            <a:r>
              <a:rPr lang="en-US" altLang="zh-CN"/>
              <a:t>RAFT</a:t>
            </a:r>
          </a:p>
        </p:txBody>
      </p:sp>
      <p:sp>
        <p:nvSpPr>
          <p:cNvPr id="40" name="矩形 39">
            <a:extLst>
              <a:ext uri="{FF2B5EF4-FFF2-40B4-BE49-F238E27FC236}">
                <a16:creationId xmlns:a16="http://schemas.microsoft.com/office/drawing/2014/main" id="{CE4B126E-95F1-4EAE-A73C-C2D4FB25698B}"/>
              </a:ext>
            </a:extLst>
          </p:cNvPr>
          <p:cNvSpPr/>
          <p:nvPr/>
        </p:nvSpPr>
        <p:spPr>
          <a:xfrm>
            <a:off x="1953102" y="2373867"/>
            <a:ext cx="2262158" cy="369332"/>
          </a:xfrm>
          <a:prstGeom prst="rect">
            <a:avLst/>
          </a:prstGeom>
        </p:spPr>
        <p:txBody>
          <a:bodyPr wrap="none">
            <a:spAutoFit/>
          </a:bodyPr>
          <a:lstStyle/>
          <a:p>
            <a:r>
              <a:rPr lang="zh-CN" altLang="en-US"/>
              <a:t>并发事务带来的问题</a:t>
            </a:r>
          </a:p>
        </p:txBody>
      </p:sp>
    </p:spTree>
    <p:extLst>
      <p:ext uri="{BB962C8B-B14F-4D97-AF65-F5344CB8AC3E}">
        <p14:creationId xmlns:p14="http://schemas.microsoft.com/office/powerpoint/2010/main" val="57637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7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34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39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20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31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940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715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693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45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2F2904D-5E7C-4356-A7CE-D9E808C6138E}"/>
              </a:ext>
            </a:extLst>
          </p:cNvPr>
          <p:cNvSpPr/>
          <p:nvPr/>
        </p:nvSpPr>
        <p:spPr>
          <a:xfrm>
            <a:off x="153834" y="43769"/>
            <a:ext cx="2262158" cy="369332"/>
          </a:xfrm>
          <a:prstGeom prst="rect">
            <a:avLst/>
          </a:prstGeom>
        </p:spPr>
        <p:txBody>
          <a:bodyPr wrap="none">
            <a:spAutoFit/>
          </a:bodyPr>
          <a:lstStyle/>
          <a:p>
            <a:r>
              <a:rPr lang="zh-CN" altLang="en-US"/>
              <a:t>并发事务带来的问题</a:t>
            </a:r>
          </a:p>
        </p:txBody>
      </p:sp>
      <p:sp>
        <p:nvSpPr>
          <p:cNvPr id="6" name="矩形 5">
            <a:extLst>
              <a:ext uri="{FF2B5EF4-FFF2-40B4-BE49-F238E27FC236}">
                <a16:creationId xmlns:a16="http://schemas.microsoft.com/office/drawing/2014/main" id="{44F58473-CAAA-4E78-81D0-72352E7C4CB5}"/>
              </a:ext>
            </a:extLst>
          </p:cNvPr>
          <p:cNvSpPr/>
          <p:nvPr/>
        </p:nvSpPr>
        <p:spPr>
          <a:xfrm>
            <a:off x="2448186" y="620260"/>
            <a:ext cx="9208317" cy="5262979"/>
          </a:xfrm>
          <a:prstGeom prst="rect">
            <a:avLst/>
          </a:prstGeom>
        </p:spPr>
        <p:txBody>
          <a:bodyPr wrap="square">
            <a:spAutoFit/>
          </a:bodyPr>
          <a:lstStyle/>
          <a:p>
            <a:pPr>
              <a:buFont typeface="Arial" panose="020B0604020202020204" pitchFamily="34" charset="0"/>
              <a:buChar char="•"/>
            </a:pPr>
            <a:r>
              <a:rPr lang="zh-CN" altLang="en-US" sz="1600" b="1"/>
              <a:t>脏读（</a:t>
            </a:r>
            <a:r>
              <a:rPr lang="en-US" altLang="zh-CN" sz="1600" b="1"/>
              <a:t>Dirty read</a:t>
            </a:r>
            <a:r>
              <a:rPr lang="zh-CN" altLang="en-US" sz="1600" b="1"/>
              <a:t>）</a:t>
            </a:r>
            <a:r>
              <a:rPr lang="en-US" altLang="zh-CN" sz="1600" b="1"/>
              <a:t>:</a:t>
            </a:r>
            <a:r>
              <a:rPr lang="zh-CN" altLang="en-US" sz="1600"/>
              <a:t> 当一个事务正在访问数据并且对数据进行了修改，而这种修改还没有提交到数据库中，这时另外一个事务也访问了这个数据，然后使用了这个数据。因为这个数据是还没有提交的数据，那么另外一个事务读到的这个数据是“脏数据”，依据“脏数据”所做的操作可能是不正确的。</a:t>
            </a:r>
            <a:endParaRPr lang="en-US" altLang="zh-CN" sz="1600"/>
          </a:p>
          <a:p>
            <a:pPr>
              <a:buFont typeface="Arial" panose="020B0604020202020204" pitchFamily="34" charset="0"/>
              <a:buChar char="•"/>
            </a:pPr>
            <a:endParaRPr lang="zh-CN" altLang="en-US" sz="1600"/>
          </a:p>
          <a:p>
            <a:pPr>
              <a:buFont typeface="Arial" panose="020B0604020202020204" pitchFamily="34" charset="0"/>
              <a:buChar char="•"/>
            </a:pPr>
            <a:r>
              <a:rPr lang="zh-CN" altLang="en-US" sz="1600" b="1"/>
              <a:t>丢失修改（</a:t>
            </a:r>
            <a:r>
              <a:rPr lang="en-US" altLang="zh-CN" sz="1600" b="1"/>
              <a:t>Lost to modify</a:t>
            </a:r>
            <a:r>
              <a:rPr lang="zh-CN" altLang="en-US" sz="1600" b="1"/>
              <a:t>）</a:t>
            </a:r>
            <a:r>
              <a:rPr lang="en-US" altLang="zh-CN" sz="1600" b="1"/>
              <a:t>:</a:t>
            </a:r>
            <a:r>
              <a:rPr lang="zh-CN" altLang="en-US" sz="1600"/>
              <a:t> 指在一个事务读取一个数据时，另外一个事务也访问了该数据，那么在第一个事务中修改了这个数据后，第二个事务也修改了这个数据。这样第一个事务内的修改结果就被丢失，因此称为丢失修改。</a:t>
            </a:r>
          </a:p>
          <a:p>
            <a:pPr>
              <a:buFont typeface="Arial" panose="020B0604020202020204" pitchFamily="34" charset="0"/>
              <a:buChar char="•"/>
            </a:pPr>
            <a:r>
              <a:rPr lang="zh-CN" altLang="en-US" sz="1600"/>
              <a:t>例如：事务</a:t>
            </a:r>
            <a:r>
              <a:rPr lang="en-US" altLang="zh-CN" sz="1600"/>
              <a:t>1</a:t>
            </a:r>
            <a:r>
              <a:rPr lang="zh-CN" altLang="en-US" sz="1600"/>
              <a:t>读取某表中的数据</a:t>
            </a:r>
            <a:r>
              <a:rPr lang="en-US" altLang="zh-CN" sz="1600"/>
              <a:t>A=20</a:t>
            </a:r>
            <a:r>
              <a:rPr lang="zh-CN" altLang="en-US" sz="1600"/>
              <a:t>，事务</a:t>
            </a:r>
            <a:r>
              <a:rPr lang="en-US" altLang="zh-CN" sz="1600"/>
              <a:t>2</a:t>
            </a:r>
            <a:r>
              <a:rPr lang="zh-CN" altLang="en-US" sz="1600"/>
              <a:t>也读取</a:t>
            </a:r>
            <a:r>
              <a:rPr lang="en-US" altLang="zh-CN" sz="1600"/>
              <a:t>A=20</a:t>
            </a:r>
            <a:r>
              <a:rPr lang="zh-CN" altLang="en-US" sz="1600"/>
              <a:t>，事务</a:t>
            </a:r>
            <a:r>
              <a:rPr lang="en-US" altLang="zh-CN" sz="1600"/>
              <a:t>1</a:t>
            </a:r>
            <a:r>
              <a:rPr lang="zh-CN" altLang="en-US" sz="1600"/>
              <a:t>修改</a:t>
            </a:r>
            <a:r>
              <a:rPr lang="en-US" altLang="zh-CN" sz="1600"/>
              <a:t>A=A-1</a:t>
            </a:r>
            <a:r>
              <a:rPr lang="zh-CN" altLang="en-US" sz="1600"/>
              <a:t>，事务</a:t>
            </a:r>
            <a:r>
              <a:rPr lang="en-US" altLang="zh-CN" sz="1600"/>
              <a:t>2</a:t>
            </a:r>
            <a:r>
              <a:rPr lang="zh-CN" altLang="en-US" sz="1600"/>
              <a:t>也修改</a:t>
            </a:r>
            <a:r>
              <a:rPr lang="en-US" altLang="zh-CN" sz="1600"/>
              <a:t>A=A-1</a:t>
            </a:r>
            <a:r>
              <a:rPr lang="zh-CN" altLang="en-US" sz="1600"/>
              <a:t>，最终结果</a:t>
            </a:r>
            <a:r>
              <a:rPr lang="en-US" altLang="zh-CN" sz="1600"/>
              <a:t>A=19</a:t>
            </a:r>
            <a:r>
              <a:rPr lang="zh-CN" altLang="en-US" sz="1600"/>
              <a:t>，事务</a:t>
            </a:r>
            <a:r>
              <a:rPr lang="en-US" altLang="zh-CN" sz="1600"/>
              <a:t>1</a:t>
            </a:r>
            <a:r>
              <a:rPr lang="zh-CN" altLang="en-US" sz="1600"/>
              <a:t>的修改被丢失。</a:t>
            </a:r>
          </a:p>
          <a:p>
            <a:pPr>
              <a:buFont typeface="Arial" panose="020B0604020202020204" pitchFamily="34" charset="0"/>
              <a:buChar char="•"/>
            </a:pPr>
            <a:endParaRPr lang="en-US" altLang="zh-CN" sz="1600" b="1"/>
          </a:p>
          <a:p>
            <a:pPr>
              <a:buFont typeface="Arial" panose="020B0604020202020204" pitchFamily="34" charset="0"/>
              <a:buChar char="•"/>
            </a:pPr>
            <a:r>
              <a:rPr lang="zh-CN" altLang="en-US" sz="1600" b="1"/>
              <a:t>不可重复读（</a:t>
            </a:r>
            <a:r>
              <a:rPr lang="en-US" altLang="zh-CN" sz="1600" b="1"/>
              <a:t>Unrepeatableread</a:t>
            </a:r>
            <a:r>
              <a:rPr lang="zh-CN" altLang="en-US" sz="1600" b="1"/>
              <a:t>）</a:t>
            </a:r>
            <a:r>
              <a:rPr lang="en-US" altLang="zh-CN" sz="1600" b="1"/>
              <a:t>:</a:t>
            </a:r>
            <a:r>
              <a:rPr lang="zh-CN" altLang="en-US" sz="1600"/>
              <a:t> 指在一个事务内多次读同一数据。在这个事务还没有结束时，另一个事务也访问该数据。那么，在第一个事务中的两次读数据之间，由于第二个事务的修改导致第一个事务两次读取的数据可能不太一样。这就发生了在一个事务内两次读到的数据是不一样的情况，因此称为不可重复读。</a:t>
            </a:r>
          </a:p>
          <a:p>
            <a:pPr>
              <a:buFont typeface="Arial" panose="020B0604020202020204" pitchFamily="34" charset="0"/>
              <a:buChar char="•"/>
            </a:pPr>
            <a:endParaRPr lang="en-US" altLang="zh-CN" sz="1600" b="1"/>
          </a:p>
          <a:p>
            <a:pPr>
              <a:buFont typeface="Arial" panose="020B0604020202020204" pitchFamily="34" charset="0"/>
              <a:buChar char="•"/>
            </a:pPr>
            <a:r>
              <a:rPr lang="zh-CN" altLang="en-US" sz="1600" b="1"/>
              <a:t>幻读（</a:t>
            </a:r>
            <a:r>
              <a:rPr lang="en-US" altLang="zh-CN" sz="1600" b="1"/>
              <a:t>Phantom read</a:t>
            </a:r>
            <a:r>
              <a:rPr lang="zh-CN" altLang="en-US" sz="1600" b="1"/>
              <a:t>）</a:t>
            </a:r>
            <a:r>
              <a:rPr lang="en-US" altLang="zh-CN" sz="1600" b="1"/>
              <a:t>:</a:t>
            </a:r>
            <a:r>
              <a:rPr lang="zh-CN" altLang="en-US" sz="1600"/>
              <a:t> 幻读与不可重复读类似。它发生在一个事务（</a:t>
            </a:r>
            <a:r>
              <a:rPr lang="en-US" altLang="zh-CN" sz="1600"/>
              <a:t>T1</a:t>
            </a:r>
            <a:r>
              <a:rPr lang="zh-CN" altLang="en-US" sz="1600"/>
              <a:t>）读取了几行数据，接着另一个并发事务（</a:t>
            </a:r>
            <a:r>
              <a:rPr lang="en-US" altLang="zh-CN" sz="1600"/>
              <a:t>T2</a:t>
            </a:r>
            <a:r>
              <a:rPr lang="zh-CN" altLang="en-US" sz="1600"/>
              <a:t>）插入了一些数据时。在随后的查询中，第一个事务（</a:t>
            </a:r>
            <a:r>
              <a:rPr lang="en-US" altLang="zh-CN" sz="1600"/>
              <a:t>T1</a:t>
            </a:r>
            <a:r>
              <a:rPr lang="zh-CN" altLang="en-US" sz="1600"/>
              <a:t>）就会发现多了一些原本不存在的记录，就好像发生了幻觉一样，所以称为幻读。</a:t>
            </a:r>
          </a:p>
          <a:p>
            <a:endParaRPr lang="en-US" altLang="zh-CN" sz="1600" b="1"/>
          </a:p>
          <a:p>
            <a:r>
              <a:rPr lang="zh-CN" altLang="en-US" sz="1600" b="1">
                <a:solidFill>
                  <a:srgbClr val="FF0000"/>
                </a:solidFill>
              </a:rPr>
              <a:t>不可重复度和幻读区别</a:t>
            </a:r>
            <a:r>
              <a:rPr lang="zh-CN" altLang="en-US" sz="1600" b="1"/>
              <a:t>：</a:t>
            </a:r>
            <a:endParaRPr lang="zh-CN" altLang="en-US" sz="1600"/>
          </a:p>
          <a:p>
            <a:r>
              <a:rPr lang="zh-CN" altLang="en-US" sz="1600"/>
              <a:t>不可重复读的重点是修改，幻读的重点在于新增或者删除。</a:t>
            </a:r>
          </a:p>
        </p:txBody>
      </p:sp>
      <p:sp>
        <p:nvSpPr>
          <p:cNvPr id="7" name="矩形 6">
            <a:extLst>
              <a:ext uri="{FF2B5EF4-FFF2-40B4-BE49-F238E27FC236}">
                <a16:creationId xmlns:a16="http://schemas.microsoft.com/office/drawing/2014/main" id="{6CE39DEA-2151-428B-B32E-5C9C19AC5829}"/>
              </a:ext>
            </a:extLst>
          </p:cNvPr>
          <p:cNvSpPr/>
          <p:nvPr/>
        </p:nvSpPr>
        <p:spPr>
          <a:xfrm>
            <a:off x="7019518" y="6432151"/>
            <a:ext cx="5216493" cy="369332"/>
          </a:xfrm>
          <a:prstGeom prst="rect">
            <a:avLst/>
          </a:prstGeom>
        </p:spPr>
        <p:txBody>
          <a:bodyPr wrap="none">
            <a:spAutoFit/>
          </a:bodyPr>
          <a:lstStyle/>
          <a:p>
            <a:r>
              <a:rPr lang="zh-CN" altLang="en-US"/>
              <a:t>https://juejin.im/post/5b00c52ef265da0b95276091</a:t>
            </a:r>
          </a:p>
        </p:txBody>
      </p:sp>
    </p:spTree>
    <p:extLst>
      <p:ext uri="{BB962C8B-B14F-4D97-AF65-F5344CB8AC3E}">
        <p14:creationId xmlns:p14="http://schemas.microsoft.com/office/powerpoint/2010/main" val="255625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12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3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570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818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542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3609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442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154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233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72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6E2F75-3A6F-46C5-A735-0027F6FDA679}"/>
              </a:ext>
            </a:extLst>
          </p:cNvPr>
          <p:cNvSpPr/>
          <p:nvPr/>
        </p:nvSpPr>
        <p:spPr>
          <a:xfrm>
            <a:off x="239375" y="62043"/>
            <a:ext cx="7943200" cy="523220"/>
          </a:xfrm>
          <a:prstGeom prst="rect">
            <a:avLst/>
          </a:prstGeom>
        </p:spPr>
        <p:txBody>
          <a:bodyPr wrap="none">
            <a:spAutoFit/>
          </a:bodyPr>
          <a:lstStyle/>
          <a:p>
            <a:r>
              <a:rPr lang="en-US" altLang="zh-CN" sz="2800">
                <a:latin typeface="宋体" panose="02010600030101010101" pitchFamily="2" charset="-122"/>
                <a:ea typeface="宋体" panose="02010600030101010101" pitchFamily="2" charset="-122"/>
              </a:rPr>
              <a:t>CAP(</a:t>
            </a:r>
            <a:r>
              <a:rPr lang="en-US" altLang="zh-CN" sz="2800"/>
              <a:t>CAP theorem/</a:t>
            </a:r>
            <a:r>
              <a:rPr lang="zh-CN" altLang="en-US" sz="2800">
                <a:solidFill>
                  <a:srgbClr val="222222"/>
                </a:solidFill>
                <a:latin typeface="宋体" panose="02010600030101010101" pitchFamily="2" charset="-122"/>
                <a:ea typeface="宋体" panose="02010600030101010101" pitchFamily="2" charset="-122"/>
              </a:rPr>
              <a:t>布鲁尔定理</a:t>
            </a:r>
            <a:r>
              <a:rPr lang="en-US" altLang="zh-CN" sz="2800">
                <a:latin typeface="宋体" panose="02010600030101010101" pitchFamily="2" charset="-122"/>
                <a:ea typeface="宋体" panose="02010600030101010101" pitchFamily="2" charset="-122"/>
              </a:rPr>
              <a:t>Brewer's theorem)</a:t>
            </a:r>
            <a:endParaRPr lang="zh-CN" altLang="en-US" sz="280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F2344A1E-B11E-40E9-91D8-65DCA73B7FEE}"/>
              </a:ext>
            </a:extLst>
          </p:cNvPr>
          <p:cNvSpPr/>
          <p:nvPr/>
        </p:nvSpPr>
        <p:spPr>
          <a:xfrm>
            <a:off x="3466902" y="5913862"/>
            <a:ext cx="5665333" cy="369332"/>
          </a:xfrm>
          <a:prstGeom prst="rect">
            <a:avLst/>
          </a:prstGeom>
        </p:spPr>
        <p:txBody>
          <a:bodyPr wrap="none">
            <a:spAutoFit/>
          </a:bodyPr>
          <a:lstStyle/>
          <a:p>
            <a:r>
              <a:rPr lang="en-US" altLang="zh-CN"/>
              <a:t>https://zh.wikipedia.org/wiki/CAP%E5%AE%9A%E7%90%86</a:t>
            </a:r>
          </a:p>
        </p:txBody>
      </p:sp>
      <p:sp>
        <p:nvSpPr>
          <p:cNvPr id="11" name="矩形 10">
            <a:extLst>
              <a:ext uri="{FF2B5EF4-FFF2-40B4-BE49-F238E27FC236}">
                <a16:creationId xmlns:a16="http://schemas.microsoft.com/office/drawing/2014/main" id="{1B578B2E-E142-48DD-A101-EF8900110942}"/>
              </a:ext>
            </a:extLst>
          </p:cNvPr>
          <p:cNvSpPr/>
          <p:nvPr/>
        </p:nvSpPr>
        <p:spPr>
          <a:xfrm>
            <a:off x="423080" y="698561"/>
            <a:ext cx="2185214" cy="369332"/>
          </a:xfrm>
          <a:prstGeom prst="rect">
            <a:avLst/>
          </a:prstGeom>
        </p:spPr>
        <p:txBody>
          <a:bodyPr wrap="none">
            <a:spAutoFit/>
          </a:bodyPr>
          <a:lstStyle/>
          <a:p>
            <a:r>
              <a:rPr lang="zh-CN" altLang="en-US"/>
              <a:t>一致性</a:t>
            </a:r>
            <a:r>
              <a:rPr lang="en-US" altLang="zh-CN"/>
              <a:t>(Consistency)</a:t>
            </a:r>
            <a:endParaRPr lang="zh-CN" altLang="en-US"/>
          </a:p>
        </p:txBody>
      </p:sp>
      <p:sp>
        <p:nvSpPr>
          <p:cNvPr id="14" name="矩形 13">
            <a:extLst>
              <a:ext uri="{FF2B5EF4-FFF2-40B4-BE49-F238E27FC236}">
                <a16:creationId xmlns:a16="http://schemas.microsoft.com/office/drawing/2014/main" id="{4A3AB1A4-73CE-4D42-A97A-25023A8C43F2}"/>
              </a:ext>
            </a:extLst>
          </p:cNvPr>
          <p:cNvSpPr/>
          <p:nvPr/>
        </p:nvSpPr>
        <p:spPr>
          <a:xfrm>
            <a:off x="741034" y="1081479"/>
            <a:ext cx="3877985" cy="369332"/>
          </a:xfrm>
          <a:prstGeom prst="rect">
            <a:avLst/>
          </a:prstGeom>
        </p:spPr>
        <p:txBody>
          <a:bodyPr wrap="none">
            <a:spAutoFit/>
          </a:bodyPr>
          <a:lstStyle/>
          <a:p>
            <a:r>
              <a:rPr lang="zh-CN" altLang="en-US"/>
              <a:t>所有节点访问同一份最新的数据副本</a:t>
            </a:r>
          </a:p>
        </p:txBody>
      </p:sp>
      <p:sp>
        <p:nvSpPr>
          <p:cNvPr id="16" name="矩形 15">
            <a:extLst>
              <a:ext uri="{FF2B5EF4-FFF2-40B4-BE49-F238E27FC236}">
                <a16:creationId xmlns:a16="http://schemas.microsoft.com/office/drawing/2014/main" id="{40FFEF80-E54A-4FEB-AF44-1040E9512AB9}"/>
              </a:ext>
            </a:extLst>
          </p:cNvPr>
          <p:cNvSpPr/>
          <p:nvPr/>
        </p:nvSpPr>
        <p:spPr>
          <a:xfrm>
            <a:off x="461390" y="2795409"/>
            <a:ext cx="2395207" cy="369332"/>
          </a:xfrm>
          <a:prstGeom prst="rect">
            <a:avLst/>
          </a:prstGeom>
        </p:spPr>
        <p:txBody>
          <a:bodyPr wrap="none">
            <a:spAutoFit/>
          </a:bodyPr>
          <a:lstStyle/>
          <a:p>
            <a:r>
              <a:rPr lang="zh-CN" altLang="en-US"/>
              <a:t>可用性（</a:t>
            </a:r>
            <a:r>
              <a:rPr lang="en-US" altLang="zh-CN"/>
              <a:t>Availability</a:t>
            </a:r>
            <a:r>
              <a:rPr lang="zh-CN" altLang="en-US"/>
              <a:t>）</a:t>
            </a:r>
          </a:p>
        </p:txBody>
      </p:sp>
      <p:sp>
        <p:nvSpPr>
          <p:cNvPr id="17" name="矩形 16">
            <a:extLst>
              <a:ext uri="{FF2B5EF4-FFF2-40B4-BE49-F238E27FC236}">
                <a16:creationId xmlns:a16="http://schemas.microsoft.com/office/drawing/2014/main" id="{B4206209-E208-40D9-A7B5-7ACDCE274CB1}"/>
              </a:ext>
            </a:extLst>
          </p:cNvPr>
          <p:cNvSpPr/>
          <p:nvPr/>
        </p:nvSpPr>
        <p:spPr>
          <a:xfrm>
            <a:off x="699470" y="3141921"/>
            <a:ext cx="9034549" cy="369332"/>
          </a:xfrm>
          <a:prstGeom prst="rect">
            <a:avLst/>
          </a:prstGeom>
        </p:spPr>
        <p:txBody>
          <a:bodyPr wrap="square">
            <a:spAutoFit/>
          </a:bodyPr>
          <a:lstStyle/>
          <a:p>
            <a:r>
              <a:rPr lang="zh-CN" altLang="en-US">
                <a:solidFill>
                  <a:srgbClr val="222222"/>
                </a:solidFill>
                <a:latin typeface="Arial" panose="020B0604020202020204" pitchFamily="34" charset="0"/>
              </a:rPr>
              <a:t>每次请求都能获取到非错的响应</a:t>
            </a:r>
            <a:r>
              <a:rPr lang="en-US" altLang="zh-CN">
                <a:solidFill>
                  <a:srgbClr val="222222"/>
                </a:solidFill>
                <a:latin typeface="Arial" panose="020B0604020202020204" pitchFamily="34" charset="0"/>
              </a:rPr>
              <a:t>——</a:t>
            </a:r>
            <a:r>
              <a:rPr lang="zh-CN" altLang="en-US">
                <a:solidFill>
                  <a:srgbClr val="222222"/>
                </a:solidFill>
                <a:latin typeface="Arial" panose="020B0604020202020204" pitchFamily="34" charset="0"/>
              </a:rPr>
              <a:t>但是不保证获取的数据为最新数据</a:t>
            </a:r>
            <a:endParaRPr lang="zh-CN" altLang="en-US"/>
          </a:p>
        </p:txBody>
      </p:sp>
      <p:sp>
        <p:nvSpPr>
          <p:cNvPr id="19" name="矩形 18">
            <a:extLst>
              <a:ext uri="{FF2B5EF4-FFF2-40B4-BE49-F238E27FC236}">
                <a16:creationId xmlns:a16="http://schemas.microsoft.com/office/drawing/2014/main" id="{1B5EB602-A927-4B27-8A8F-43C06F292DDE}"/>
              </a:ext>
            </a:extLst>
          </p:cNvPr>
          <p:cNvSpPr/>
          <p:nvPr/>
        </p:nvSpPr>
        <p:spPr>
          <a:xfrm>
            <a:off x="423080" y="4108951"/>
            <a:ext cx="3613490" cy="369332"/>
          </a:xfrm>
          <a:prstGeom prst="rect">
            <a:avLst/>
          </a:prstGeom>
        </p:spPr>
        <p:txBody>
          <a:bodyPr wrap="none">
            <a:spAutoFit/>
          </a:bodyPr>
          <a:lstStyle/>
          <a:p>
            <a:r>
              <a:rPr lang="zh-CN" altLang="en-US">
                <a:solidFill>
                  <a:srgbClr val="FF0000"/>
                </a:solidFill>
              </a:rPr>
              <a:t>分区容错性（</a:t>
            </a:r>
            <a:r>
              <a:rPr lang="en-US" altLang="zh-CN">
                <a:solidFill>
                  <a:srgbClr val="FF0000"/>
                </a:solidFill>
              </a:rPr>
              <a:t>Partition tolerance</a:t>
            </a:r>
            <a:r>
              <a:rPr lang="zh-CN" altLang="en-US">
                <a:solidFill>
                  <a:srgbClr val="FF0000"/>
                </a:solidFill>
              </a:rPr>
              <a:t>）</a:t>
            </a:r>
          </a:p>
        </p:txBody>
      </p:sp>
      <p:sp>
        <p:nvSpPr>
          <p:cNvPr id="21" name="矩形 20">
            <a:extLst>
              <a:ext uri="{FF2B5EF4-FFF2-40B4-BE49-F238E27FC236}">
                <a16:creationId xmlns:a16="http://schemas.microsoft.com/office/drawing/2014/main" id="{5E6BBB64-CCF9-4254-8B8F-32A3CC62144A}"/>
              </a:ext>
            </a:extLst>
          </p:cNvPr>
          <p:cNvSpPr/>
          <p:nvPr/>
        </p:nvSpPr>
        <p:spPr>
          <a:xfrm>
            <a:off x="699470" y="3511253"/>
            <a:ext cx="8922327" cy="369332"/>
          </a:xfrm>
          <a:prstGeom prst="rect">
            <a:avLst/>
          </a:prstGeom>
        </p:spPr>
        <p:txBody>
          <a:bodyPr wrap="square">
            <a:spAutoFit/>
          </a:bodyPr>
          <a:lstStyle/>
          <a:p>
            <a:r>
              <a:rPr lang="en-US" altLang="zh-CN"/>
              <a:t>Availability means just that - the service is available (to operate fully or not as above)</a:t>
            </a:r>
            <a:endParaRPr lang="zh-CN" altLang="en-US"/>
          </a:p>
        </p:txBody>
      </p:sp>
      <p:sp>
        <p:nvSpPr>
          <p:cNvPr id="23" name="矩形 22">
            <a:extLst>
              <a:ext uri="{FF2B5EF4-FFF2-40B4-BE49-F238E27FC236}">
                <a16:creationId xmlns:a16="http://schemas.microsoft.com/office/drawing/2014/main" id="{0D305A8A-7D39-4018-A2E1-FB5210A930C6}"/>
              </a:ext>
            </a:extLst>
          </p:cNvPr>
          <p:cNvSpPr/>
          <p:nvPr/>
        </p:nvSpPr>
        <p:spPr>
          <a:xfrm>
            <a:off x="741034" y="1456387"/>
            <a:ext cx="11117071" cy="923330"/>
          </a:xfrm>
          <a:prstGeom prst="rect">
            <a:avLst/>
          </a:prstGeom>
        </p:spPr>
        <p:txBody>
          <a:bodyPr wrap="square">
            <a:spAutoFit/>
          </a:bodyPr>
          <a:lstStyle/>
          <a:p>
            <a:r>
              <a:rPr lang="en-US" altLang="zh-CN"/>
              <a:t>A fully Consistent system is one where the system can guarantee that once you store a state (lets say X=Y) in the system, it will report the same state in every subsequent operation until the imagestate is explicitly changed by something outside the system.</a:t>
            </a:r>
            <a:endParaRPr lang="zh-CN" altLang="en-US"/>
          </a:p>
        </p:txBody>
      </p:sp>
      <p:sp>
        <p:nvSpPr>
          <p:cNvPr id="26" name="矩形 25">
            <a:extLst>
              <a:ext uri="{FF2B5EF4-FFF2-40B4-BE49-F238E27FC236}">
                <a16:creationId xmlns:a16="http://schemas.microsoft.com/office/drawing/2014/main" id="{5E1CA580-DDCF-4622-9056-5A8583DE296E}"/>
              </a:ext>
            </a:extLst>
          </p:cNvPr>
          <p:cNvSpPr/>
          <p:nvPr/>
        </p:nvSpPr>
        <p:spPr>
          <a:xfrm>
            <a:off x="741034" y="2313096"/>
            <a:ext cx="4650632" cy="369332"/>
          </a:xfrm>
          <a:prstGeom prst="rect">
            <a:avLst/>
          </a:prstGeom>
        </p:spPr>
        <p:txBody>
          <a:bodyPr wrap="none">
            <a:spAutoFit/>
          </a:bodyPr>
          <a:lstStyle/>
          <a:p>
            <a:r>
              <a:rPr lang="en-US" altLang="zh-CN"/>
              <a:t>All nodes see the same data at the same time</a:t>
            </a:r>
            <a:endParaRPr lang="zh-CN" altLang="en-US"/>
          </a:p>
        </p:txBody>
      </p:sp>
      <p:sp>
        <p:nvSpPr>
          <p:cNvPr id="29" name="矩形 28">
            <a:extLst>
              <a:ext uri="{FF2B5EF4-FFF2-40B4-BE49-F238E27FC236}">
                <a16:creationId xmlns:a16="http://schemas.microsoft.com/office/drawing/2014/main" id="{7CFAEA2A-E79D-4600-8CCC-29F6C64B798B}"/>
              </a:ext>
            </a:extLst>
          </p:cNvPr>
          <p:cNvSpPr/>
          <p:nvPr/>
        </p:nvSpPr>
        <p:spPr>
          <a:xfrm>
            <a:off x="741034" y="4801448"/>
            <a:ext cx="8720920" cy="1200329"/>
          </a:xfrm>
          <a:prstGeom prst="rect">
            <a:avLst/>
          </a:prstGeom>
        </p:spPr>
        <p:txBody>
          <a:bodyPr wrap="square">
            <a:spAutoFit/>
          </a:bodyPr>
          <a:lstStyle/>
          <a:p>
            <a:r>
              <a:rPr lang="en-US" altLang="zh-CN"/>
              <a:t>If your application and database runs on one box then (ignoring scale issues and assuming all your code is perfect) your server acts as a kind of atomic processor in that it either works or doesn’t (i.e. if it has crashed it’s not available, but it won’t cause data inconsistency either).</a:t>
            </a:r>
            <a:endParaRPr lang="zh-CN" altLang="en-US"/>
          </a:p>
        </p:txBody>
      </p:sp>
      <p:sp>
        <p:nvSpPr>
          <p:cNvPr id="31" name="矩形 30">
            <a:extLst>
              <a:ext uri="{FF2B5EF4-FFF2-40B4-BE49-F238E27FC236}">
                <a16:creationId xmlns:a16="http://schemas.microsoft.com/office/drawing/2014/main" id="{D0ADDBB1-031C-470E-9E5F-BD34EC194759}"/>
              </a:ext>
            </a:extLst>
          </p:cNvPr>
          <p:cNvSpPr/>
          <p:nvPr/>
        </p:nvSpPr>
        <p:spPr>
          <a:xfrm>
            <a:off x="741034" y="4507945"/>
            <a:ext cx="5724644" cy="369332"/>
          </a:xfrm>
          <a:prstGeom prst="rect">
            <a:avLst/>
          </a:prstGeom>
        </p:spPr>
        <p:txBody>
          <a:bodyPr wrap="none">
            <a:spAutoFit/>
          </a:bodyPr>
          <a:lstStyle/>
          <a:p>
            <a:r>
              <a:rPr lang="zh-CN" altLang="en-US"/>
              <a:t>网络中即使出现单个组件无法可用，操作依然可以完成</a:t>
            </a:r>
          </a:p>
        </p:txBody>
      </p:sp>
      <p:sp>
        <p:nvSpPr>
          <p:cNvPr id="32" name="矩形 31">
            <a:extLst>
              <a:ext uri="{FF2B5EF4-FFF2-40B4-BE49-F238E27FC236}">
                <a16:creationId xmlns:a16="http://schemas.microsoft.com/office/drawing/2014/main" id="{127C057D-D835-4313-AF19-E3883A4411A1}"/>
              </a:ext>
            </a:extLst>
          </p:cNvPr>
          <p:cNvSpPr/>
          <p:nvPr/>
        </p:nvSpPr>
        <p:spPr>
          <a:xfrm>
            <a:off x="2608294" y="6488668"/>
            <a:ext cx="9943751" cy="369332"/>
          </a:xfrm>
          <a:prstGeom prst="rect">
            <a:avLst/>
          </a:prstGeom>
        </p:spPr>
        <p:txBody>
          <a:bodyPr wrap="square">
            <a:spAutoFit/>
          </a:bodyPr>
          <a:lstStyle/>
          <a:p>
            <a:r>
              <a:rPr lang="zh-CN" altLang="en-US"/>
              <a:t>翻译： http://www.infoq.com/cn/articles/cap-twelve-years-later-how-the-rules-have-changed</a:t>
            </a:r>
          </a:p>
        </p:txBody>
      </p:sp>
      <p:sp>
        <p:nvSpPr>
          <p:cNvPr id="33" name="矩形 32">
            <a:extLst>
              <a:ext uri="{FF2B5EF4-FFF2-40B4-BE49-F238E27FC236}">
                <a16:creationId xmlns:a16="http://schemas.microsoft.com/office/drawing/2014/main" id="{A30D7EA6-9823-4652-A89C-54628B699305}"/>
              </a:ext>
            </a:extLst>
          </p:cNvPr>
          <p:cNvSpPr/>
          <p:nvPr/>
        </p:nvSpPr>
        <p:spPr>
          <a:xfrm>
            <a:off x="7877818" y="4301810"/>
            <a:ext cx="1040670" cy="369332"/>
          </a:xfrm>
          <a:prstGeom prst="rect">
            <a:avLst/>
          </a:prstGeom>
        </p:spPr>
        <p:txBody>
          <a:bodyPr wrap="none">
            <a:spAutoFit/>
          </a:bodyPr>
          <a:lstStyle/>
          <a:p>
            <a:r>
              <a:rPr lang="zh-CN" altLang="en-US">
                <a:solidFill>
                  <a:srgbClr val="FF0000"/>
                </a:solidFill>
                <a:latin typeface="Helvetica" panose="020B0604020202020204" pitchFamily="34" charset="0"/>
              </a:rPr>
              <a:t>“三选二”</a:t>
            </a:r>
            <a:endParaRPr lang="zh-CN" altLang="en-US">
              <a:solidFill>
                <a:srgbClr val="FF0000"/>
              </a:solidFill>
            </a:endParaRPr>
          </a:p>
        </p:txBody>
      </p:sp>
      <p:cxnSp>
        <p:nvCxnSpPr>
          <p:cNvPr id="36" name="直接连接符 35">
            <a:extLst>
              <a:ext uri="{FF2B5EF4-FFF2-40B4-BE49-F238E27FC236}">
                <a16:creationId xmlns:a16="http://schemas.microsoft.com/office/drawing/2014/main" id="{DAA51DF1-60F3-4270-8DE5-DC02AB6A8806}"/>
              </a:ext>
            </a:extLst>
          </p:cNvPr>
          <p:cNvCxnSpPr/>
          <p:nvPr/>
        </p:nvCxnSpPr>
        <p:spPr>
          <a:xfrm>
            <a:off x="7867211" y="4323279"/>
            <a:ext cx="1061884" cy="31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BEF5A64-0CB9-4391-9996-5FA1F6AF2FD4}"/>
              </a:ext>
            </a:extLst>
          </p:cNvPr>
          <p:cNvCxnSpPr/>
          <p:nvPr/>
        </p:nvCxnSpPr>
        <p:spPr>
          <a:xfrm flipH="1">
            <a:off x="7943060" y="4301810"/>
            <a:ext cx="809054" cy="333397"/>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61F7516F-734E-4038-A147-86862AC90FAF}"/>
              </a:ext>
            </a:extLst>
          </p:cNvPr>
          <p:cNvSpPr/>
          <p:nvPr/>
        </p:nvSpPr>
        <p:spPr>
          <a:xfrm>
            <a:off x="3466902" y="6182979"/>
            <a:ext cx="8922326" cy="369332"/>
          </a:xfrm>
          <a:prstGeom prst="rect">
            <a:avLst/>
          </a:prstGeom>
        </p:spPr>
        <p:txBody>
          <a:bodyPr wrap="square">
            <a:spAutoFit/>
          </a:bodyPr>
          <a:lstStyle/>
          <a:p>
            <a:r>
              <a:rPr lang="zh-CN" altLang="en-US"/>
              <a:t>https://www.infoq.com/articles/cap-twelve-years-later-how-the-rules-have-changed</a:t>
            </a:r>
          </a:p>
        </p:txBody>
      </p:sp>
    </p:spTree>
    <p:extLst>
      <p:ext uri="{BB962C8B-B14F-4D97-AF65-F5344CB8AC3E}">
        <p14:creationId xmlns:p14="http://schemas.microsoft.com/office/powerpoint/2010/main" val="3718053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832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68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035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320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621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2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CB9A8A1-EF3E-4040-9DBB-1F9B8E171C5C}"/>
              </a:ext>
            </a:extLst>
          </p:cNvPr>
          <p:cNvSpPr/>
          <p:nvPr/>
        </p:nvSpPr>
        <p:spPr>
          <a:xfrm>
            <a:off x="239375" y="62043"/>
            <a:ext cx="7943200" cy="523220"/>
          </a:xfrm>
          <a:prstGeom prst="rect">
            <a:avLst/>
          </a:prstGeom>
        </p:spPr>
        <p:txBody>
          <a:bodyPr wrap="none">
            <a:spAutoFit/>
          </a:bodyPr>
          <a:lstStyle/>
          <a:p>
            <a:r>
              <a:rPr lang="en-US" altLang="zh-CN" sz="2800">
                <a:latin typeface="宋体" panose="02010600030101010101" pitchFamily="2" charset="-122"/>
                <a:ea typeface="宋体" panose="02010600030101010101" pitchFamily="2" charset="-122"/>
              </a:rPr>
              <a:t>CAP(</a:t>
            </a:r>
            <a:r>
              <a:rPr lang="en-US" altLang="zh-CN" sz="2800"/>
              <a:t>CAP theorem/</a:t>
            </a:r>
            <a:r>
              <a:rPr lang="zh-CN" altLang="en-US" sz="2800">
                <a:solidFill>
                  <a:srgbClr val="222222"/>
                </a:solidFill>
                <a:latin typeface="宋体" panose="02010600030101010101" pitchFamily="2" charset="-122"/>
                <a:ea typeface="宋体" panose="02010600030101010101" pitchFamily="2" charset="-122"/>
              </a:rPr>
              <a:t>布鲁尔定理</a:t>
            </a:r>
            <a:r>
              <a:rPr lang="en-US" altLang="zh-CN" sz="2800">
                <a:latin typeface="宋体" panose="02010600030101010101" pitchFamily="2" charset="-122"/>
                <a:ea typeface="宋体" panose="02010600030101010101" pitchFamily="2" charset="-122"/>
              </a:rPr>
              <a:t>Brewer's theorem)</a:t>
            </a:r>
            <a:endParaRPr lang="zh-CN" altLang="en-US" sz="28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EA15A08-F454-44B1-A00D-3FF2E979AF74}"/>
              </a:ext>
            </a:extLst>
          </p:cNvPr>
          <p:cNvPicPr>
            <a:picLocks noChangeAspect="1"/>
          </p:cNvPicPr>
          <p:nvPr/>
        </p:nvPicPr>
        <p:blipFill>
          <a:blip r:embed="rId2"/>
          <a:stretch>
            <a:fillRect/>
          </a:stretch>
        </p:blipFill>
        <p:spPr>
          <a:xfrm>
            <a:off x="1471113" y="961777"/>
            <a:ext cx="7055213" cy="5175516"/>
          </a:xfrm>
          <a:prstGeom prst="rect">
            <a:avLst/>
          </a:prstGeom>
        </p:spPr>
      </p:pic>
    </p:spTree>
    <p:extLst>
      <p:ext uri="{BB962C8B-B14F-4D97-AF65-F5344CB8AC3E}">
        <p14:creationId xmlns:p14="http://schemas.microsoft.com/office/powerpoint/2010/main" val="48824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41AC79-E86D-4DE5-B53C-5A8EB605D212}"/>
              </a:ext>
            </a:extLst>
          </p:cNvPr>
          <p:cNvSpPr/>
          <p:nvPr/>
        </p:nvSpPr>
        <p:spPr>
          <a:xfrm>
            <a:off x="146546" y="0"/>
            <a:ext cx="4102405" cy="523220"/>
          </a:xfrm>
          <a:prstGeom prst="rect">
            <a:avLst/>
          </a:prstGeom>
        </p:spPr>
        <p:txBody>
          <a:bodyPr wrap="none">
            <a:spAutoFit/>
          </a:bodyPr>
          <a:lstStyle/>
          <a:p>
            <a:r>
              <a:rPr lang="en-US" altLang="zh-CN" sz="2800"/>
              <a:t>ACID </a:t>
            </a:r>
            <a:r>
              <a:rPr lang="zh-CN" altLang="en-US" sz="1400"/>
              <a:t>注重一致性，是数据库的传统设计思路</a:t>
            </a:r>
            <a:endParaRPr lang="zh-CN" altLang="en-US" sz="2800"/>
          </a:p>
        </p:txBody>
      </p:sp>
      <p:sp>
        <p:nvSpPr>
          <p:cNvPr id="5" name="矩形 4">
            <a:extLst>
              <a:ext uri="{FF2B5EF4-FFF2-40B4-BE49-F238E27FC236}">
                <a16:creationId xmlns:a16="http://schemas.microsoft.com/office/drawing/2014/main" id="{085F2817-FC6E-4D77-9655-20CF7DF15A68}"/>
              </a:ext>
            </a:extLst>
          </p:cNvPr>
          <p:cNvSpPr/>
          <p:nvPr/>
        </p:nvSpPr>
        <p:spPr>
          <a:xfrm>
            <a:off x="559742" y="650350"/>
            <a:ext cx="2095374" cy="369332"/>
          </a:xfrm>
          <a:prstGeom prst="rect">
            <a:avLst/>
          </a:prstGeom>
        </p:spPr>
        <p:txBody>
          <a:bodyPr wrap="square">
            <a:spAutoFit/>
          </a:bodyPr>
          <a:lstStyle/>
          <a:p>
            <a:r>
              <a:rPr lang="zh-CN" altLang="en-US">
                <a:solidFill>
                  <a:srgbClr val="222222"/>
                </a:solidFill>
                <a:latin typeface="Arial" panose="020B0604020202020204" pitchFamily="34" charset="0"/>
              </a:rPr>
              <a:t>原子性</a:t>
            </a:r>
            <a:r>
              <a:rPr lang="en-US" altLang="zh-CN">
                <a:solidFill>
                  <a:srgbClr val="222222"/>
                </a:solidFill>
                <a:latin typeface="Arial" panose="020B0604020202020204" pitchFamily="34" charset="0"/>
              </a:rPr>
              <a:t>(Atomicity)</a:t>
            </a:r>
            <a:endParaRPr lang="zh-CN" altLang="en-US">
              <a:solidFill>
                <a:srgbClr val="222222"/>
              </a:solidFill>
              <a:latin typeface="Arial" panose="020B0604020202020204" pitchFamily="34" charset="0"/>
            </a:endParaRPr>
          </a:p>
        </p:txBody>
      </p:sp>
      <p:sp>
        <p:nvSpPr>
          <p:cNvPr id="7" name="矩形 6">
            <a:extLst>
              <a:ext uri="{FF2B5EF4-FFF2-40B4-BE49-F238E27FC236}">
                <a16:creationId xmlns:a16="http://schemas.microsoft.com/office/drawing/2014/main" id="{B849817B-378C-4B08-841E-3ADA016CF9CD}"/>
              </a:ext>
            </a:extLst>
          </p:cNvPr>
          <p:cNvSpPr/>
          <p:nvPr/>
        </p:nvSpPr>
        <p:spPr>
          <a:xfrm>
            <a:off x="559742" y="3059668"/>
            <a:ext cx="2185214" cy="369332"/>
          </a:xfrm>
          <a:prstGeom prst="rect">
            <a:avLst/>
          </a:prstGeom>
        </p:spPr>
        <p:txBody>
          <a:bodyPr wrap="none">
            <a:spAutoFit/>
          </a:bodyPr>
          <a:lstStyle/>
          <a:p>
            <a:r>
              <a:rPr lang="zh-CN" altLang="en-US"/>
              <a:t>一致性</a:t>
            </a:r>
            <a:r>
              <a:rPr lang="en-US" altLang="zh-CN"/>
              <a:t>(Consistency)</a:t>
            </a:r>
            <a:endParaRPr lang="zh-CN" altLang="en-US"/>
          </a:p>
        </p:txBody>
      </p:sp>
      <p:sp>
        <p:nvSpPr>
          <p:cNvPr id="8" name="矩形 7">
            <a:extLst>
              <a:ext uri="{FF2B5EF4-FFF2-40B4-BE49-F238E27FC236}">
                <a16:creationId xmlns:a16="http://schemas.microsoft.com/office/drawing/2014/main" id="{568848D8-002C-4489-9E0F-8B7667AA824E}"/>
              </a:ext>
            </a:extLst>
          </p:cNvPr>
          <p:cNvSpPr/>
          <p:nvPr/>
        </p:nvSpPr>
        <p:spPr>
          <a:xfrm>
            <a:off x="8539749" y="6381817"/>
            <a:ext cx="3568606" cy="369332"/>
          </a:xfrm>
          <a:prstGeom prst="rect">
            <a:avLst/>
          </a:prstGeom>
        </p:spPr>
        <p:txBody>
          <a:bodyPr wrap="none">
            <a:spAutoFit/>
          </a:bodyPr>
          <a:lstStyle/>
          <a:p>
            <a:r>
              <a:rPr lang="zh-CN" altLang="en-US"/>
              <a:t>https://zh.wikipedia.org/wiki/ACID</a:t>
            </a:r>
          </a:p>
        </p:txBody>
      </p:sp>
      <p:sp>
        <p:nvSpPr>
          <p:cNvPr id="19" name="矩形 18">
            <a:extLst>
              <a:ext uri="{FF2B5EF4-FFF2-40B4-BE49-F238E27FC236}">
                <a16:creationId xmlns:a16="http://schemas.microsoft.com/office/drawing/2014/main" id="{CAE31612-9179-4575-BC3B-CCF441509436}"/>
              </a:ext>
            </a:extLst>
          </p:cNvPr>
          <p:cNvSpPr/>
          <p:nvPr/>
        </p:nvSpPr>
        <p:spPr>
          <a:xfrm>
            <a:off x="1118287" y="962146"/>
            <a:ext cx="10110460" cy="369332"/>
          </a:xfrm>
          <a:prstGeom prst="rect">
            <a:avLst/>
          </a:prstGeom>
        </p:spPr>
        <p:txBody>
          <a:bodyPr wrap="none">
            <a:spAutoFit/>
          </a:bodyPr>
          <a:lstStyle/>
          <a:p>
            <a:r>
              <a:rPr lang="zh-CN" altLang="en-US"/>
              <a:t>事务是最小的执行单位，不允许分割。事务的原子性确保动作要么全部完成，要么完全不起作用；</a:t>
            </a:r>
          </a:p>
        </p:txBody>
      </p:sp>
      <p:sp>
        <p:nvSpPr>
          <p:cNvPr id="21" name="矩形 20">
            <a:extLst>
              <a:ext uri="{FF2B5EF4-FFF2-40B4-BE49-F238E27FC236}">
                <a16:creationId xmlns:a16="http://schemas.microsoft.com/office/drawing/2014/main" id="{0FBFE0AE-0934-47F9-AE0D-E59683D081C2}"/>
              </a:ext>
            </a:extLst>
          </p:cNvPr>
          <p:cNvSpPr/>
          <p:nvPr/>
        </p:nvSpPr>
        <p:spPr>
          <a:xfrm>
            <a:off x="1118287" y="1270544"/>
            <a:ext cx="10936693" cy="1477328"/>
          </a:xfrm>
          <a:prstGeom prst="rect">
            <a:avLst/>
          </a:prstGeom>
        </p:spPr>
        <p:txBody>
          <a:bodyPr wrap="square">
            <a:spAutoFit/>
          </a:bodyPr>
          <a:lstStyle/>
          <a:p>
            <a:r>
              <a:rPr lang="en-US" altLang="zh-CN"/>
              <a:t>Transactions are often composed of multiple statements. Atomicity guarantees that each transaction is treated as a single "unit", which either succeeds completely, or fails completely: if any of the statements constituting a transaction fails to complete, the entire transaction fails and the database is left unchanged. An atomic system must guarantee atomicity in each and every situation, including power failures, errors and crashes.</a:t>
            </a:r>
            <a:endParaRPr lang="zh-CN" altLang="en-US"/>
          </a:p>
        </p:txBody>
      </p:sp>
      <p:sp>
        <p:nvSpPr>
          <p:cNvPr id="23" name="矩形 22">
            <a:extLst>
              <a:ext uri="{FF2B5EF4-FFF2-40B4-BE49-F238E27FC236}">
                <a16:creationId xmlns:a16="http://schemas.microsoft.com/office/drawing/2014/main" id="{DDD69587-D065-412C-9E50-8005FDD0167F}"/>
              </a:ext>
            </a:extLst>
          </p:cNvPr>
          <p:cNvSpPr/>
          <p:nvPr/>
        </p:nvSpPr>
        <p:spPr>
          <a:xfrm>
            <a:off x="1017619" y="3371464"/>
            <a:ext cx="10936693" cy="646331"/>
          </a:xfrm>
          <a:prstGeom prst="rect">
            <a:avLst/>
          </a:prstGeom>
        </p:spPr>
        <p:txBody>
          <a:bodyPr wrap="square">
            <a:spAutoFit/>
          </a:bodyPr>
          <a:lstStyle/>
          <a:p>
            <a:r>
              <a:rPr lang="zh-CN" altLang="en-US"/>
              <a:t>在事务开始之前和事务结束以后，数据库的完整性没有被破坏。这表示写入的资料必须完全符合所有的预设规则，这包含资料的精确度、串联性以及后续数据库可以自发性地完成预定的工作。</a:t>
            </a:r>
          </a:p>
        </p:txBody>
      </p:sp>
      <p:sp>
        <p:nvSpPr>
          <p:cNvPr id="24" name="矩形 23">
            <a:extLst>
              <a:ext uri="{FF2B5EF4-FFF2-40B4-BE49-F238E27FC236}">
                <a16:creationId xmlns:a16="http://schemas.microsoft.com/office/drawing/2014/main" id="{04DB3355-9E0C-4382-9586-9B9C19D5855A}"/>
              </a:ext>
            </a:extLst>
          </p:cNvPr>
          <p:cNvSpPr/>
          <p:nvPr/>
        </p:nvSpPr>
        <p:spPr>
          <a:xfrm>
            <a:off x="979869" y="4017795"/>
            <a:ext cx="10936693" cy="1200329"/>
          </a:xfrm>
          <a:prstGeom prst="rect">
            <a:avLst/>
          </a:prstGeom>
        </p:spPr>
        <p:txBody>
          <a:bodyPr wrap="square">
            <a:spAutoFit/>
          </a:bodyPr>
          <a:lstStyle/>
          <a:p>
            <a:r>
              <a:rPr lang="zh-CN" altLang="en-US"/>
              <a:t>Consistency ensures that a transaction can only bring the database from one valid state to another, maintaining database invariants: any data written to the database must be valid according to all defined rules, including constraints, cascades, triggers, and any combination thereof. This prevents database corruption by an illegal transaction, but does not guarantee that a transaction is correct.</a:t>
            </a:r>
          </a:p>
        </p:txBody>
      </p:sp>
    </p:spTree>
    <p:extLst>
      <p:ext uri="{BB962C8B-B14F-4D97-AF65-F5344CB8AC3E}">
        <p14:creationId xmlns:p14="http://schemas.microsoft.com/office/powerpoint/2010/main" val="278734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309DE9-CCE7-4D04-912D-B8E336054123}"/>
              </a:ext>
            </a:extLst>
          </p:cNvPr>
          <p:cNvSpPr/>
          <p:nvPr/>
        </p:nvSpPr>
        <p:spPr>
          <a:xfrm>
            <a:off x="471657" y="619977"/>
            <a:ext cx="1848583" cy="369332"/>
          </a:xfrm>
          <a:prstGeom prst="rect">
            <a:avLst/>
          </a:prstGeom>
        </p:spPr>
        <p:txBody>
          <a:bodyPr wrap="none">
            <a:spAutoFit/>
          </a:bodyPr>
          <a:lstStyle/>
          <a:p>
            <a:r>
              <a:rPr lang="zh-CN" altLang="en-US"/>
              <a:t>隔离性</a:t>
            </a:r>
            <a:r>
              <a:rPr lang="en-US" altLang="zh-CN"/>
              <a:t>(Isolation)</a:t>
            </a:r>
            <a:endParaRPr lang="zh-CN" altLang="en-US"/>
          </a:p>
        </p:txBody>
      </p:sp>
      <p:sp>
        <p:nvSpPr>
          <p:cNvPr id="3" name="矩形 2">
            <a:extLst>
              <a:ext uri="{FF2B5EF4-FFF2-40B4-BE49-F238E27FC236}">
                <a16:creationId xmlns:a16="http://schemas.microsoft.com/office/drawing/2014/main" id="{9A72B5A7-AC35-4D17-97E5-4027C3DE44FC}"/>
              </a:ext>
            </a:extLst>
          </p:cNvPr>
          <p:cNvSpPr/>
          <p:nvPr/>
        </p:nvSpPr>
        <p:spPr>
          <a:xfrm>
            <a:off x="471657" y="3020587"/>
            <a:ext cx="1959191" cy="369332"/>
          </a:xfrm>
          <a:prstGeom prst="rect">
            <a:avLst/>
          </a:prstGeom>
        </p:spPr>
        <p:txBody>
          <a:bodyPr wrap="none">
            <a:spAutoFit/>
          </a:bodyPr>
          <a:lstStyle/>
          <a:p>
            <a:r>
              <a:rPr lang="zh-CN" altLang="en-US"/>
              <a:t>持久性</a:t>
            </a:r>
            <a:r>
              <a:rPr lang="en-US" altLang="zh-CN"/>
              <a:t>(Durability)</a:t>
            </a:r>
            <a:endParaRPr lang="zh-CN" altLang="en-US"/>
          </a:p>
        </p:txBody>
      </p:sp>
      <p:sp>
        <p:nvSpPr>
          <p:cNvPr id="4" name="矩形 3">
            <a:extLst>
              <a:ext uri="{FF2B5EF4-FFF2-40B4-BE49-F238E27FC236}">
                <a16:creationId xmlns:a16="http://schemas.microsoft.com/office/drawing/2014/main" id="{7DE593F2-A223-48E5-8F08-6C017DF7B7BB}"/>
              </a:ext>
            </a:extLst>
          </p:cNvPr>
          <p:cNvSpPr/>
          <p:nvPr/>
        </p:nvSpPr>
        <p:spPr>
          <a:xfrm>
            <a:off x="908524" y="3468082"/>
            <a:ext cx="11024532" cy="369332"/>
          </a:xfrm>
          <a:prstGeom prst="rect">
            <a:avLst/>
          </a:prstGeom>
        </p:spPr>
        <p:txBody>
          <a:bodyPr wrap="square">
            <a:spAutoFit/>
          </a:bodyPr>
          <a:lstStyle/>
          <a:p>
            <a:r>
              <a:rPr lang="zh-CN" altLang="en-US"/>
              <a:t>一个事务被提交之后。它对数据库中数据的改变是持久的，即使数据库发生故障也不应该对其有任何影响。</a:t>
            </a:r>
          </a:p>
        </p:txBody>
      </p:sp>
      <p:sp>
        <p:nvSpPr>
          <p:cNvPr id="5" name="矩形 4">
            <a:extLst>
              <a:ext uri="{FF2B5EF4-FFF2-40B4-BE49-F238E27FC236}">
                <a16:creationId xmlns:a16="http://schemas.microsoft.com/office/drawing/2014/main" id="{B2D98E49-14D3-4D75-973A-220A1907602A}"/>
              </a:ext>
            </a:extLst>
          </p:cNvPr>
          <p:cNvSpPr/>
          <p:nvPr/>
        </p:nvSpPr>
        <p:spPr>
          <a:xfrm>
            <a:off x="908525" y="989309"/>
            <a:ext cx="11082102" cy="369332"/>
          </a:xfrm>
          <a:prstGeom prst="rect">
            <a:avLst/>
          </a:prstGeom>
        </p:spPr>
        <p:txBody>
          <a:bodyPr wrap="square">
            <a:spAutoFit/>
          </a:bodyPr>
          <a:lstStyle/>
          <a:p>
            <a:r>
              <a:rPr lang="zh-CN" altLang="en-US">
                <a:solidFill>
                  <a:srgbClr val="333333"/>
                </a:solidFill>
                <a:latin typeface="-apple-system-font"/>
              </a:rPr>
              <a:t>并发访问数据库时，一个用户的事务不被其他事务所干扰，各并发事务之间数据是独立的；</a:t>
            </a:r>
            <a:endParaRPr lang="zh-CN" altLang="en-US"/>
          </a:p>
        </p:txBody>
      </p:sp>
      <p:sp>
        <p:nvSpPr>
          <p:cNvPr id="6" name="矩形 5">
            <a:extLst>
              <a:ext uri="{FF2B5EF4-FFF2-40B4-BE49-F238E27FC236}">
                <a16:creationId xmlns:a16="http://schemas.microsoft.com/office/drawing/2014/main" id="{7D0A1055-6BB1-4E9F-9F13-72190CFFD980}"/>
              </a:ext>
            </a:extLst>
          </p:cNvPr>
          <p:cNvSpPr/>
          <p:nvPr/>
        </p:nvSpPr>
        <p:spPr>
          <a:xfrm>
            <a:off x="908525" y="1270683"/>
            <a:ext cx="11024531" cy="1200329"/>
          </a:xfrm>
          <a:prstGeom prst="rect">
            <a:avLst/>
          </a:prstGeom>
        </p:spPr>
        <p:txBody>
          <a:bodyPr wrap="square">
            <a:spAutoFit/>
          </a:bodyPr>
          <a:lstStyle/>
          <a:p>
            <a:r>
              <a:rPr lang="en-US" altLang="zh-CN"/>
              <a:t>Isolation ensures that concurrent execution of transactions leaves the database in the same state that would have been obtained if the transactions were executed sequentially. Isolation is the main goal of concurrency control; depending on the method used, the effects of an incomplete transaction might not even be visible to other transactions.</a:t>
            </a:r>
            <a:endParaRPr lang="zh-CN" altLang="en-US"/>
          </a:p>
        </p:txBody>
      </p:sp>
      <p:sp>
        <p:nvSpPr>
          <p:cNvPr id="7" name="矩形 6">
            <a:extLst>
              <a:ext uri="{FF2B5EF4-FFF2-40B4-BE49-F238E27FC236}">
                <a16:creationId xmlns:a16="http://schemas.microsoft.com/office/drawing/2014/main" id="{A99A53B1-4C1F-4C9B-A5DD-095DF3201B37}"/>
              </a:ext>
            </a:extLst>
          </p:cNvPr>
          <p:cNvSpPr/>
          <p:nvPr/>
        </p:nvSpPr>
        <p:spPr>
          <a:xfrm>
            <a:off x="146546" y="0"/>
            <a:ext cx="971741" cy="523220"/>
          </a:xfrm>
          <a:prstGeom prst="rect">
            <a:avLst/>
          </a:prstGeom>
        </p:spPr>
        <p:txBody>
          <a:bodyPr wrap="none">
            <a:spAutoFit/>
          </a:bodyPr>
          <a:lstStyle/>
          <a:p>
            <a:r>
              <a:rPr lang="en-US" altLang="zh-CN" sz="2800"/>
              <a:t>ACID</a:t>
            </a:r>
            <a:endParaRPr lang="zh-CN" altLang="en-US" sz="2800"/>
          </a:p>
        </p:txBody>
      </p:sp>
      <p:sp>
        <p:nvSpPr>
          <p:cNvPr id="9" name="矩形 8">
            <a:extLst>
              <a:ext uri="{FF2B5EF4-FFF2-40B4-BE49-F238E27FC236}">
                <a16:creationId xmlns:a16="http://schemas.microsoft.com/office/drawing/2014/main" id="{1DFC4DDE-A059-4C03-BE20-86A07A51F18C}"/>
              </a:ext>
            </a:extLst>
          </p:cNvPr>
          <p:cNvSpPr/>
          <p:nvPr/>
        </p:nvSpPr>
        <p:spPr>
          <a:xfrm>
            <a:off x="908523" y="3837414"/>
            <a:ext cx="11082101" cy="923330"/>
          </a:xfrm>
          <a:prstGeom prst="rect">
            <a:avLst/>
          </a:prstGeom>
        </p:spPr>
        <p:txBody>
          <a:bodyPr wrap="square">
            <a:spAutoFit/>
          </a:bodyPr>
          <a:lstStyle/>
          <a:p>
            <a:r>
              <a:rPr lang="en-US" altLang="zh-CN"/>
              <a:t>Durability guarantees that once a transaction has been committed, it will remain committed even in the case of a system failure (e.g., power outage or crash). This usually means that completed transactions (or their effects) are recorded in non-volatile memory.</a:t>
            </a:r>
            <a:endParaRPr lang="zh-CN" altLang="en-US"/>
          </a:p>
        </p:txBody>
      </p:sp>
    </p:spTree>
    <p:extLst>
      <p:ext uri="{BB962C8B-B14F-4D97-AF65-F5344CB8AC3E}">
        <p14:creationId xmlns:p14="http://schemas.microsoft.com/office/powerpoint/2010/main" val="27624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D1C50E-2B69-4988-97B4-79690D7C4D25}"/>
              </a:ext>
            </a:extLst>
          </p:cNvPr>
          <p:cNvSpPr/>
          <p:nvPr/>
        </p:nvSpPr>
        <p:spPr>
          <a:xfrm>
            <a:off x="52664" y="0"/>
            <a:ext cx="1877437" cy="523220"/>
          </a:xfrm>
          <a:prstGeom prst="rect">
            <a:avLst/>
          </a:prstGeom>
        </p:spPr>
        <p:txBody>
          <a:bodyPr wrap="none">
            <a:spAutoFit/>
          </a:bodyPr>
          <a:lstStyle/>
          <a:p>
            <a:r>
              <a:rPr lang="en-US" altLang="zh-CN" sz="2800"/>
              <a:t>BASE</a:t>
            </a:r>
            <a:r>
              <a:rPr lang="zh-CN" altLang="en-US" sz="1400"/>
              <a:t>注重可用性</a:t>
            </a:r>
            <a:endParaRPr lang="zh-CN" altLang="en-US" sz="2800"/>
          </a:p>
        </p:txBody>
      </p:sp>
      <p:sp>
        <p:nvSpPr>
          <p:cNvPr id="4" name="矩形 3">
            <a:extLst>
              <a:ext uri="{FF2B5EF4-FFF2-40B4-BE49-F238E27FC236}">
                <a16:creationId xmlns:a16="http://schemas.microsoft.com/office/drawing/2014/main" id="{54A5969E-9DAA-474C-AF31-04A54C35EE3D}"/>
              </a:ext>
            </a:extLst>
          </p:cNvPr>
          <p:cNvSpPr/>
          <p:nvPr/>
        </p:nvSpPr>
        <p:spPr>
          <a:xfrm>
            <a:off x="546358" y="811526"/>
            <a:ext cx="3021981" cy="369332"/>
          </a:xfrm>
          <a:prstGeom prst="rect">
            <a:avLst/>
          </a:prstGeom>
        </p:spPr>
        <p:txBody>
          <a:bodyPr wrap="none">
            <a:spAutoFit/>
          </a:bodyPr>
          <a:lstStyle/>
          <a:p>
            <a:r>
              <a:rPr lang="zh-CN" altLang="en-US">
                <a:solidFill>
                  <a:srgbClr val="333333"/>
                </a:solidFill>
                <a:latin typeface="-apple-system-font"/>
              </a:rPr>
              <a:t>基本可用</a:t>
            </a:r>
            <a:r>
              <a:rPr lang="en-US" altLang="zh-CN">
                <a:solidFill>
                  <a:srgbClr val="333333"/>
                </a:solidFill>
                <a:latin typeface="-apple-system-font"/>
              </a:rPr>
              <a:t>(</a:t>
            </a:r>
            <a:r>
              <a:rPr lang="en-US" altLang="zh-CN"/>
              <a:t>Basically Available</a:t>
            </a:r>
            <a:r>
              <a:rPr lang="en-US" altLang="zh-CN">
                <a:solidFill>
                  <a:srgbClr val="333333"/>
                </a:solidFill>
                <a:latin typeface="-apple-system-font"/>
              </a:rPr>
              <a:t>)</a:t>
            </a:r>
            <a:endParaRPr lang="zh-CN" altLang="en-US"/>
          </a:p>
        </p:txBody>
      </p:sp>
      <p:sp>
        <p:nvSpPr>
          <p:cNvPr id="5" name="矩形 4">
            <a:extLst>
              <a:ext uri="{FF2B5EF4-FFF2-40B4-BE49-F238E27FC236}">
                <a16:creationId xmlns:a16="http://schemas.microsoft.com/office/drawing/2014/main" id="{DB0C2A86-B36C-4521-A994-A7EDAE10802C}"/>
              </a:ext>
            </a:extLst>
          </p:cNvPr>
          <p:cNvSpPr/>
          <p:nvPr/>
        </p:nvSpPr>
        <p:spPr>
          <a:xfrm>
            <a:off x="546358" y="2077974"/>
            <a:ext cx="1905906" cy="369332"/>
          </a:xfrm>
          <a:prstGeom prst="rect">
            <a:avLst/>
          </a:prstGeom>
        </p:spPr>
        <p:txBody>
          <a:bodyPr wrap="none">
            <a:spAutoFit/>
          </a:bodyPr>
          <a:lstStyle/>
          <a:p>
            <a:r>
              <a:rPr lang="zh-CN" altLang="en-US">
                <a:solidFill>
                  <a:srgbClr val="333333"/>
                </a:solidFill>
                <a:latin typeface="-apple-system-font"/>
              </a:rPr>
              <a:t>软状态</a:t>
            </a:r>
            <a:r>
              <a:rPr lang="en-US" altLang="zh-CN">
                <a:solidFill>
                  <a:srgbClr val="333333"/>
                </a:solidFill>
                <a:latin typeface="-apple-system-font"/>
              </a:rPr>
              <a:t>(Soft state)</a:t>
            </a:r>
            <a:endParaRPr lang="zh-CN" altLang="en-US"/>
          </a:p>
        </p:txBody>
      </p:sp>
      <p:sp>
        <p:nvSpPr>
          <p:cNvPr id="6" name="矩形 5">
            <a:extLst>
              <a:ext uri="{FF2B5EF4-FFF2-40B4-BE49-F238E27FC236}">
                <a16:creationId xmlns:a16="http://schemas.microsoft.com/office/drawing/2014/main" id="{810BBEA0-60BF-4A4A-B741-ED4E30CB4919}"/>
              </a:ext>
            </a:extLst>
          </p:cNvPr>
          <p:cNvSpPr/>
          <p:nvPr/>
        </p:nvSpPr>
        <p:spPr>
          <a:xfrm>
            <a:off x="546358" y="2814150"/>
            <a:ext cx="3451971" cy="369332"/>
          </a:xfrm>
          <a:prstGeom prst="rect">
            <a:avLst/>
          </a:prstGeom>
        </p:spPr>
        <p:txBody>
          <a:bodyPr wrap="none">
            <a:spAutoFit/>
          </a:bodyPr>
          <a:lstStyle/>
          <a:p>
            <a:r>
              <a:rPr lang="zh-CN" altLang="en-US">
                <a:solidFill>
                  <a:srgbClr val="333333"/>
                </a:solidFill>
                <a:latin typeface="-apple-system-font"/>
              </a:rPr>
              <a:t>最终一致性</a:t>
            </a:r>
            <a:r>
              <a:rPr lang="en-US" altLang="zh-CN">
                <a:solidFill>
                  <a:srgbClr val="333333"/>
                </a:solidFill>
                <a:latin typeface="-apple-system-font"/>
              </a:rPr>
              <a:t>(Eventually consistent)</a:t>
            </a:r>
            <a:endParaRPr lang="zh-CN" altLang="en-US"/>
          </a:p>
        </p:txBody>
      </p:sp>
      <p:sp>
        <p:nvSpPr>
          <p:cNvPr id="8" name="矩形 7">
            <a:extLst>
              <a:ext uri="{FF2B5EF4-FFF2-40B4-BE49-F238E27FC236}">
                <a16:creationId xmlns:a16="http://schemas.microsoft.com/office/drawing/2014/main" id="{F1C4F811-75BF-4A10-BA95-7E714062967E}"/>
              </a:ext>
            </a:extLst>
          </p:cNvPr>
          <p:cNvSpPr/>
          <p:nvPr/>
        </p:nvSpPr>
        <p:spPr>
          <a:xfrm>
            <a:off x="7065276" y="6488668"/>
            <a:ext cx="4552849" cy="369332"/>
          </a:xfrm>
          <a:prstGeom prst="rect">
            <a:avLst/>
          </a:prstGeom>
        </p:spPr>
        <p:txBody>
          <a:bodyPr wrap="none">
            <a:spAutoFit/>
          </a:bodyPr>
          <a:lstStyle/>
          <a:p>
            <a:r>
              <a:rPr lang="zh-CN" altLang="en-US"/>
              <a:t>https://my.oschina.net/foodon/blog/372703</a:t>
            </a:r>
          </a:p>
        </p:txBody>
      </p:sp>
      <p:sp>
        <p:nvSpPr>
          <p:cNvPr id="9" name="矩形 8">
            <a:extLst>
              <a:ext uri="{FF2B5EF4-FFF2-40B4-BE49-F238E27FC236}">
                <a16:creationId xmlns:a16="http://schemas.microsoft.com/office/drawing/2014/main" id="{06D9CD95-E255-40B5-8385-A06EFDFC0463}"/>
              </a:ext>
            </a:extLst>
          </p:cNvPr>
          <p:cNvSpPr/>
          <p:nvPr/>
        </p:nvSpPr>
        <p:spPr>
          <a:xfrm>
            <a:off x="991382" y="1251868"/>
            <a:ext cx="9095064" cy="646331"/>
          </a:xfrm>
          <a:prstGeom prst="rect">
            <a:avLst/>
          </a:prstGeom>
        </p:spPr>
        <p:txBody>
          <a:bodyPr wrap="square">
            <a:spAutoFit/>
          </a:bodyPr>
          <a:lstStyle/>
          <a:p>
            <a:r>
              <a:rPr lang="zh-CN" altLang="en-US">
                <a:solidFill>
                  <a:srgbClr val="3D464D"/>
                </a:solidFill>
                <a:latin typeface="Pingfang SC"/>
              </a:rPr>
              <a:t>分布式系统在出现故障的时候，允许损失部分可用性，即保证核心可用。注意，这绝不等价于系统不可用</a:t>
            </a:r>
            <a:endParaRPr lang="zh-CN" altLang="en-US"/>
          </a:p>
        </p:txBody>
      </p:sp>
      <p:sp>
        <p:nvSpPr>
          <p:cNvPr id="10" name="矩形 9">
            <a:extLst>
              <a:ext uri="{FF2B5EF4-FFF2-40B4-BE49-F238E27FC236}">
                <a16:creationId xmlns:a16="http://schemas.microsoft.com/office/drawing/2014/main" id="{D062870C-AC77-444D-A17B-0FCA87A1CF66}"/>
              </a:ext>
            </a:extLst>
          </p:cNvPr>
          <p:cNvSpPr/>
          <p:nvPr/>
        </p:nvSpPr>
        <p:spPr>
          <a:xfrm>
            <a:off x="991381" y="2451825"/>
            <a:ext cx="8965035" cy="369332"/>
          </a:xfrm>
          <a:prstGeom prst="rect">
            <a:avLst/>
          </a:prstGeom>
        </p:spPr>
        <p:txBody>
          <a:bodyPr wrap="square">
            <a:spAutoFit/>
          </a:bodyPr>
          <a:lstStyle/>
          <a:p>
            <a:r>
              <a:rPr lang="zh-CN" altLang="en-US">
                <a:solidFill>
                  <a:srgbClr val="3D464D"/>
                </a:solidFill>
                <a:latin typeface="Pingfang SC"/>
              </a:rPr>
              <a:t>允许系统存在中间状态，而该中间状态不会影响系统整体可用性</a:t>
            </a:r>
            <a:endParaRPr lang="zh-CN" altLang="en-US"/>
          </a:p>
        </p:txBody>
      </p:sp>
      <p:sp>
        <p:nvSpPr>
          <p:cNvPr id="11" name="矩形 10">
            <a:extLst>
              <a:ext uri="{FF2B5EF4-FFF2-40B4-BE49-F238E27FC236}">
                <a16:creationId xmlns:a16="http://schemas.microsoft.com/office/drawing/2014/main" id="{F00EFE81-BA25-4EF5-85D5-B3886913CABB}"/>
              </a:ext>
            </a:extLst>
          </p:cNvPr>
          <p:cNvSpPr/>
          <p:nvPr/>
        </p:nvSpPr>
        <p:spPr>
          <a:xfrm>
            <a:off x="991381" y="3244334"/>
            <a:ext cx="9197047" cy="369332"/>
          </a:xfrm>
          <a:prstGeom prst="rect">
            <a:avLst/>
          </a:prstGeom>
        </p:spPr>
        <p:txBody>
          <a:bodyPr wrap="square">
            <a:spAutoFit/>
          </a:bodyPr>
          <a:lstStyle/>
          <a:p>
            <a:r>
              <a:rPr lang="zh-CN" altLang="en-US">
                <a:solidFill>
                  <a:srgbClr val="3D464D"/>
                </a:solidFill>
                <a:latin typeface="Pingfang SC"/>
              </a:rPr>
              <a:t>系统中的所有数据副本经过一定时间后，最终能够达到一致的状态</a:t>
            </a:r>
            <a:endParaRPr lang="zh-CN" altLang="en-US"/>
          </a:p>
        </p:txBody>
      </p:sp>
      <p:sp>
        <p:nvSpPr>
          <p:cNvPr id="13" name="矩形 12">
            <a:extLst>
              <a:ext uri="{FF2B5EF4-FFF2-40B4-BE49-F238E27FC236}">
                <a16:creationId xmlns:a16="http://schemas.microsoft.com/office/drawing/2014/main" id="{2A1955FF-8F56-4F9F-B2CA-15A2E380CCDB}"/>
              </a:ext>
            </a:extLst>
          </p:cNvPr>
          <p:cNvSpPr/>
          <p:nvPr/>
        </p:nvSpPr>
        <p:spPr>
          <a:xfrm>
            <a:off x="991381" y="3613666"/>
            <a:ext cx="11021653" cy="1384995"/>
          </a:xfrm>
          <a:prstGeom prst="rect">
            <a:avLst/>
          </a:prstGeom>
        </p:spPr>
        <p:txBody>
          <a:bodyPr wrap="square">
            <a:spAutoFit/>
          </a:bodyPr>
          <a:lstStyle/>
          <a:p>
            <a:r>
              <a:rPr lang="en-US" altLang="zh-CN" sz="1200"/>
              <a:t>Eventual consistency is a consistency model used in distributed computing to achieve high availability that informally guarantees that, if no new updates are made to a given data item, eventually all accesses to that item will return the last updated value. Eventual consistency, also called optimistic replication, is widely deployed in distributed systems, and has origins in early mobile computing projects. A system that has achieved eventual consistency is often said to have converged, or achieved replica convergence. Eventual consistency is a weak guarantee – most stronger models, like linearizability are trivially eventually consistent, but a system that is merely eventually consistent does not usually fulfill these stronger constraints.</a:t>
            </a:r>
          </a:p>
          <a:p>
            <a:r>
              <a:rPr lang="en-US" altLang="zh-CN" sz="1200">
                <a:solidFill>
                  <a:srgbClr val="FF0000"/>
                </a:solidFill>
              </a:rPr>
              <a:t>Eventual consistency is purely a liveness guarantee (reads eventually return the same value) and does not make safety guarantees: an eventually consistent system can return any value before it converges.</a:t>
            </a:r>
            <a:endParaRPr lang="zh-CN" altLang="en-US" sz="1200">
              <a:solidFill>
                <a:srgbClr val="FF0000"/>
              </a:solidFill>
            </a:endParaRPr>
          </a:p>
        </p:txBody>
      </p:sp>
      <p:sp>
        <p:nvSpPr>
          <p:cNvPr id="14" name="矩形 13">
            <a:extLst>
              <a:ext uri="{FF2B5EF4-FFF2-40B4-BE49-F238E27FC236}">
                <a16:creationId xmlns:a16="http://schemas.microsoft.com/office/drawing/2014/main" id="{15551D96-2544-498D-B6D0-7AA23ADA375E}"/>
              </a:ext>
            </a:extLst>
          </p:cNvPr>
          <p:cNvSpPr/>
          <p:nvPr/>
        </p:nvSpPr>
        <p:spPr>
          <a:xfrm>
            <a:off x="7065276" y="5750004"/>
            <a:ext cx="5141151" cy="369332"/>
          </a:xfrm>
          <a:prstGeom prst="rect">
            <a:avLst/>
          </a:prstGeom>
        </p:spPr>
        <p:txBody>
          <a:bodyPr wrap="none">
            <a:spAutoFit/>
          </a:bodyPr>
          <a:lstStyle/>
          <a:p>
            <a:r>
              <a:rPr lang="zh-CN" altLang="en-US"/>
              <a:t>https://en.wikipedia.org/wiki/Eventual_consistency</a:t>
            </a:r>
          </a:p>
        </p:txBody>
      </p:sp>
      <p:sp>
        <p:nvSpPr>
          <p:cNvPr id="15" name="矩形 14">
            <a:extLst>
              <a:ext uri="{FF2B5EF4-FFF2-40B4-BE49-F238E27FC236}">
                <a16:creationId xmlns:a16="http://schemas.microsoft.com/office/drawing/2014/main" id="{821CE1C8-D7DE-4104-9CA5-317D32C3A39B}"/>
              </a:ext>
            </a:extLst>
          </p:cNvPr>
          <p:cNvSpPr/>
          <p:nvPr/>
        </p:nvSpPr>
        <p:spPr>
          <a:xfrm>
            <a:off x="7065276" y="6119336"/>
            <a:ext cx="5126724" cy="369332"/>
          </a:xfrm>
          <a:prstGeom prst="rect">
            <a:avLst/>
          </a:prstGeom>
        </p:spPr>
        <p:txBody>
          <a:bodyPr wrap="none">
            <a:spAutoFit/>
          </a:bodyPr>
          <a:lstStyle/>
          <a:p>
            <a:r>
              <a:rPr lang="zh-CN" altLang="en-US"/>
              <a:t>https://www.cnblogs.com/xrq730/p/4944768.html</a:t>
            </a:r>
          </a:p>
        </p:txBody>
      </p:sp>
      <p:pic>
        <p:nvPicPr>
          <p:cNvPr id="16" name="图片 15">
            <a:extLst>
              <a:ext uri="{FF2B5EF4-FFF2-40B4-BE49-F238E27FC236}">
                <a16:creationId xmlns:a16="http://schemas.microsoft.com/office/drawing/2014/main" id="{AC3F6FC8-A97B-4EE6-86BC-1908868AE66B}"/>
              </a:ext>
            </a:extLst>
          </p:cNvPr>
          <p:cNvPicPr>
            <a:picLocks noChangeAspect="1"/>
          </p:cNvPicPr>
          <p:nvPr/>
        </p:nvPicPr>
        <p:blipFill>
          <a:blip r:embed="rId2"/>
          <a:stretch>
            <a:fillRect/>
          </a:stretch>
        </p:blipFill>
        <p:spPr>
          <a:xfrm>
            <a:off x="991381" y="5045293"/>
            <a:ext cx="2337541" cy="1771000"/>
          </a:xfrm>
          <a:prstGeom prst="rect">
            <a:avLst/>
          </a:prstGeom>
        </p:spPr>
      </p:pic>
    </p:spTree>
    <p:extLst>
      <p:ext uri="{BB962C8B-B14F-4D97-AF65-F5344CB8AC3E}">
        <p14:creationId xmlns:p14="http://schemas.microsoft.com/office/powerpoint/2010/main" val="113777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31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67187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745B0530-1145-4523-BF83-35FCAED7FE10}" vid="{531429DD-6862-4E03-B621-64C918B1FB5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1441</Words>
  <Application>Microsoft Office PowerPoint</Application>
  <PresentationFormat>宽屏</PresentationFormat>
  <Paragraphs>70</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-apple-system-font</vt:lpstr>
      <vt:lpstr>Pingfang SC</vt:lpstr>
      <vt:lpstr>等线</vt:lpstr>
      <vt:lpstr>等线 Light</vt:lpstr>
      <vt:lpstr>宋体</vt:lpstr>
      <vt:lpstr>Arial</vt:lpstr>
      <vt:lpstr>Helvetica</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ai</dc:creator>
  <cp:lastModifiedBy>s ai</cp:lastModifiedBy>
  <cp:revision>185</cp:revision>
  <dcterms:created xsi:type="dcterms:W3CDTF">2018-08-05T12:56:00Z</dcterms:created>
  <dcterms:modified xsi:type="dcterms:W3CDTF">2018-08-26T12:21:36Z</dcterms:modified>
</cp:coreProperties>
</file>