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77" d="100"/>
          <a:sy n="77" d="100"/>
        </p:scale>
        <p:origin x="100" y="19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C88C80-19D1-4BDB-93D6-01C8B5D57E2B}"/>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5" name="页脚占位符 4">
            <a:extLst>
              <a:ext uri="{FF2B5EF4-FFF2-40B4-BE49-F238E27FC236}">
                <a16:creationId xmlns:a16="http://schemas.microsoft.com/office/drawing/2014/main" id="{DD2AB6A0-788E-44A1-9AE0-27A61338646E}"/>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990BFCAA-9D3B-477B-A442-619BF31A71E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
        <p:nvSpPr>
          <p:cNvPr id="9" name="矩形 8">
            <a:extLst>
              <a:ext uri="{FF2B5EF4-FFF2-40B4-BE49-F238E27FC236}">
                <a16:creationId xmlns:a16="http://schemas.microsoft.com/office/drawing/2014/main" id="{6C26513F-A3B8-4E41-B279-80D4C37DF881}"/>
              </a:ext>
            </a:extLst>
          </p:cNvPr>
          <p:cNvSpPr/>
          <p:nvPr userDrawn="1"/>
        </p:nvSpPr>
        <p:spPr>
          <a:xfrm>
            <a:off x="-8834" y="0"/>
            <a:ext cx="12192000" cy="6858000"/>
          </a:xfrm>
          <a:prstGeom prst="rect">
            <a:avLst/>
          </a:prstGeom>
          <a:blipFill dpi="0" rotWithShape="1">
            <a:blip r:embed="rId2">
              <a:alphaModFix amt="1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623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E0ECAC-A3F9-42BE-BF00-901B87DA701C}"/>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5" name="页脚占位符 4">
            <a:extLst>
              <a:ext uri="{FF2B5EF4-FFF2-40B4-BE49-F238E27FC236}">
                <a16:creationId xmlns:a16="http://schemas.microsoft.com/office/drawing/2014/main"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2393C-774F-4C61-B26E-7E31793FF25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337795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C2468-D58E-409B-B5B9-B259BA5D47C5}"/>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5" name="页脚占位符 4">
            <a:extLst>
              <a:ext uri="{FF2B5EF4-FFF2-40B4-BE49-F238E27FC236}">
                <a16:creationId xmlns:a16="http://schemas.microsoft.com/office/drawing/2014/main"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6A66A-5635-42D4-9D99-87FD143353B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88629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05A1B-C957-4703-9672-D38D7F0D42DE}"/>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5" name="页脚占位符 4">
            <a:extLst>
              <a:ext uri="{FF2B5EF4-FFF2-40B4-BE49-F238E27FC236}">
                <a16:creationId xmlns:a16="http://schemas.microsoft.com/office/drawing/2014/main"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06B67-1FC3-45D1-809F-1D068B01C2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438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DC7E8F-AA26-44A7-86A1-15FAC0515E8B}"/>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5" name="页脚占位符 4">
            <a:extLst>
              <a:ext uri="{FF2B5EF4-FFF2-40B4-BE49-F238E27FC236}">
                <a16:creationId xmlns:a16="http://schemas.microsoft.com/office/drawing/2014/main"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0A770-B5C2-49A1-B551-FEBFEA495C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9239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F540F-8520-4FB4-ACA3-49897EC342D8}"/>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6" name="页脚占位符 5">
            <a:extLst>
              <a:ext uri="{FF2B5EF4-FFF2-40B4-BE49-F238E27FC236}">
                <a16:creationId xmlns:a16="http://schemas.microsoft.com/office/drawing/2014/main"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D8E7C-60B4-42A0-AD00-D18A2C69FA3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71440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B29D8F-F426-4E51-A0A5-3C4CEC90EC5D}"/>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8" name="页脚占位符 7">
            <a:extLst>
              <a:ext uri="{FF2B5EF4-FFF2-40B4-BE49-F238E27FC236}">
                <a16:creationId xmlns:a16="http://schemas.microsoft.com/office/drawing/2014/main"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E9E7FD-B0B2-4B59-94D3-CAF66405DB56}"/>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1000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A4E6A-2A2F-4177-93FD-19E26096B93E}"/>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4" name="页脚占位符 3">
            <a:extLst>
              <a:ext uri="{FF2B5EF4-FFF2-40B4-BE49-F238E27FC236}">
                <a16:creationId xmlns:a16="http://schemas.microsoft.com/office/drawing/2014/main"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11A11-70A6-45E2-944D-56FD59670EB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3408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4D6401-666C-4E1E-B427-A901A7B2A96C}"/>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3" name="页脚占位符 2">
            <a:extLst>
              <a:ext uri="{FF2B5EF4-FFF2-40B4-BE49-F238E27FC236}">
                <a16:creationId xmlns:a16="http://schemas.microsoft.com/office/drawing/2014/main"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451892-D0AF-4AB1-A8B6-D32ECDC5BAD2}"/>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8555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F02891-F26E-4C77-849A-A789958A3991}"/>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6" name="页脚占位符 5">
            <a:extLst>
              <a:ext uri="{FF2B5EF4-FFF2-40B4-BE49-F238E27FC236}">
                <a16:creationId xmlns:a16="http://schemas.microsoft.com/office/drawing/2014/main"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8E85E-3D90-4BF4-BD34-8097D272FE2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1643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6CDDA-FE39-4DB3-A68F-E1EBE86A321D}"/>
              </a:ext>
            </a:extLst>
          </p:cNvPr>
          <p:cNvSpPr>
            <a:spLocks noGrp="1"/>
          </p:cNvSpPr>
          <p:nvPr>
            <p:ph type="dt" sz="half" idx="10"/>
          </p:nvPr>
        </p:nvSpPr>
        <p:spPr/>
        <p:txBody>
          <a:bodyPr/>
          <a:lstStyle/>
          <a:p>
            <a:fld id="{D3B685CF-05DD-4658-9B06-06845ED9451B}" type="datetimeFigureOut">
              <a:rPr lang="zh-CN" altLang="en-US" smtClean="0"/>
              <a:t>2018/7/22</a:t>
            </a:fld>
            <a:endParaRPr lang="zh-CN" altLang="en-US"/>
          </a:p>
        </p:txBody>
      </p:sp>
      <p:sp>
        <p:nvSpPr>
          <p:cNvPr id="6" name="页脚占位符 5">
            <a:extLst>
              <a:ext uri="{FF2B5EF4-FFF2-40B4-BE49-F238E27FC236}">
                <a16:creationId xmlns:a16="http://schemas.microsoft.com/office/drawing/2014/main"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F518D-DE11-4978-A147-1D9DC5E1AEAA}"/>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9408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85CF-05DD-4658-9B06-06845ED9451B}" type="datetimeFigureOut">
              <a:rPr lang="zh-CN" altLang="en-US" smtClean="0"/>
              <a:t>2018/7/22</a:t>
            </a:fld>
            <a:endParaRPr lang="zh-CN" altLang="en-US"/>
          </a:p>
        </p:txBody>
      </p:sp>
      <p:sp>
        <p:nvSpPr>
          <p:cNvPr id="5" name="页脚占位符 4">
            <a:extLst>
              <a:ext uri="{FF2B5EF4-FFF2-40B4-BE49-F238E27FC236}">
                <a16:creationId xmlns:a16="http://schemas.microsoft.com/office/drawing/2014/main"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512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F9A482E-16EC-486F-9826-66494BC347A6}"/>
              </a:ext>
            </a:extLst>
          </p:cNvPr>
          <p:cNvSpPr txBox="1"/>
          <p:nvPr/>
        </p:nvSpPr>
        <p:spPr>
          <a:xfrm>
            <a:off x="4264408" y="1166934"/>
            <a:ext cx="3890810" cy="1015663"/>
          </a:xfrm>
          <a:prstGeom prst="rect">
            <a:avLst/>
          </a:prstGeom>
          <a:noFill/>
        </p:spPr>
        <p:txBody>
          <a:bodyPr wrap="none" rtlCol="0" anchor="ctr">
            <a:spAutoFit/>
          </a:bodyPr>
          <a:lstStyle/>
          <a:p>
            <a:pPr algn="ctr"/>
            <a:r>
              <a:rPr lang="en-US" altLang="zh-CN" sz="6000" dirty="0"/>
              <a:t>JVM</a:t>
            </a:r>
            <a:r>
              <a:rPr lang="zh-CN" altLang="en-US" sz="6000" dirty="0"/>
              <a:t>虚拟机</a:t>
            </a:r>
          </a:p>
        </p:txBody>
      </p:sp>
      <p:sp>
        <p:nvSpPr>
          <p:cNvPr id="2" name="文本框 1">
            <a:extLst>
              <a:ext uri="{FF2B5EF4-FFF2-40B4-BE49-F238E27FC236}">
                <a16:creationId xmlns:a16="http://schemas.microsoft.com/office/drawing/2014/main" id="{A2D70462-C063-4807-A5D8-B3CF3584F8C6}"/>
              </a:ext>
            </a:extLst>
          </p:cNvPr>
          <p:cNvSpPr txBox="1"/>
          <p:nvPr/>
        </p:nvSpPr>
        <p:spPr>
          <a:xfrm>
            <a:off x="4681189" y="3190588"/>
            <a:ext cx="3057247" cy="584775"/>
          </a:xfrm>
          <a:prstGeom prst="rect">
            <a:avLst/>
          </a:prstGeom>
          <a:noFill/>
        </p:spPr>
        <p:txBody>
          <a:bodyPr wrap="none" rtlCol="0">
            <a:spAutoFit/>
          </a:bodyPr>
          <a:lstStyle/>
          <a:p>
            <a:r>
              <a:rPr lang="zh-CN" altLang="en-US" sz="3200" dirty="0"/>
              <a:t>虚拟机内存区域</a:t>
            </a:r>
          </a:p>
        </p:txBody>
      </p:sp>
    </p:spTree>
    <p:extLst>
      <p:ext uri="{BB962C8B-B14F-4D97-AF65-F5344CB8AC3E}">
        <p14:creationId xmlns:p14="http://schemas.microsoft.com/office/powerpoint/2010/main" val="3207909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D11C739-B461-4D43-A941-1A0BFD925806}"/>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Tree>
    <p:extLst>
      <p:ext uri="{BB962C8B-B14F-4D97-AF65-F5344CB8AC3E}">
        <p14:creationId xmlns:p14="http://schemas.microsoft.com/office/powerpoint/2010/main" val="98665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282B59-59F0-4C97-A74C-9E75F42BE92C}"/>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Tree>
    <p:extLst>
      <p:ext uri="{BB962C8B-B14F-4D97-AF65-F5344CB8AC3E}">
        <p14:creationId xmlns:p14="http://schemas.microsoft.com/office/powerpoint/2010/main" val="43990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8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08DC2D-4A9D-402D-B53E-308B8BF537D9}"/>
              </a:ext>
            </a:extLst>
          </p:cNvPr>
          <p:cNvSpPr txBox="1"/>
          <p:nvPr/>
        </p:nvSpPr>
        <p:spPr>
          <a:xfrm>
            <a:off x="5989982" y="803965"/>
            <a:ext cx="902811" cy="523220"/>
          </a:xfrm>
          <a:prstGeom prst="rect">
            <a:avLst/>
          </a:prstGeom>
          <a:noFill/>
        </p:spPr>
        <p:txBody>
          <a:bodyPr wrap="none" rtlCol="0">
            <a:spAutoFit/>
          </a:bodyPr>
          <a:lstStyle/>
          <a:p>
            <a:r>
              <a:rPr lang="zh-CN" altLang="en-US" sz="2800" dirty="0"/>
              <a:t>目录</a:t>
            </a:r>
          </a:p>
        </p:txBody>
      </p:sp>
      <p:sp>
        <p:nvSpPr>
          <p:cNvPr id="3" name="文本框 2">
            <a:extLst>
              <a:ext uri="{FF2B5EF4-FFF2-40B4-BE49-F238E27FC236}">
                <a16:creationId xmlns:a16="http://schemas.microsoft.com/office/drawing/2014/main" id="{97BCC2E6-AA59-4920-88BD-12CDDB0879BB}"/>
              </a:ext>
            </a:extLst>
          </p:cNvPr>
          <p:cNvSpPr txBox="1"/>
          <p:nvPr/>
        </p:nvSpPr>
        <p:spPr>
          <a:xfrm>
            <a:off x="1965739" y="1771374"/>
            <a:ext cx="2188420" cy="400110"/>
          </a:xfrm>
          <a:prstGeom prst="rect">
            <a:avLst/>
          </a:prstGeom>
          <a:noFill/>
        </p:spPr>
        <p:txBody>
          <a:bodyPr wrap="none" rtlCol="0">
            <a:spAutoFit/>
          </a:bodyPr>
          <a:lstStyle/>
          <a:p>
            <a:r>
              <a:rPr lang="zh-CN" altLang="en-US" sz="2000" dirty="0"/>
              <a:t>一、</a:t>
            </a:r>
            <a:r>
              <a:rPr lang="en-US" altLang="zh-CN" sz="2000" dirty="0"/>
              <a:t>JVM</a:t>
            </a:r>
            <a:r>
              <a:rPr lang="zh-CN" altLang="en-US" sz="2000" dirty="0"/>
              <a:t>内存模型</a:t>
            </a:r>
          </a:p>
        </p:txBody>
      </p:sp>
      <p:sp>
        <p:nvSpPr>
          <p:cNvPr id="4" name="文本框 3">
            <a:extLst>
              <a:ext uri="{FF2B5EF4-FFF2-40B4-BE49-F238E27FC236}">
                <a16:creationId xmlns:a16="http://schemas.microsoft.com/office/drawing/2014/main" id="{F60ECEE6-35DC-4045-97DB-8B8A5EFFF671}"/>
              </a:ext>
            </a:extLst>
          </p:cNvPr>
          <p:cNvSpPr txBox="1"/>
          <p:nvPr/>
        </p:nvSpPr>
        <p:spPr>
          <a:xfrm>
            <a:off x="1965739" y="2355574"/>
            <a:ext cx="2188420" cy="400110"/>
          </a:xfrm>
          <a:prstGeom prst="rect">
            <a:avLst/>
          </a:prstGeom>
          <a:noFill/>
        </p:spPr>
        <p:txBody>
          <a:bodyPr wrap="none" rtlCol="0">
            <a:spAutoFit/>
          </a:bodyPr>
          <a:lstStyle/>
          <a:p>
            <a:r>
              <a:rPr lang="zh-CN" altLang="en-US" sz="2000" dirty="0"/>
              <a:t>二、</a:t>
            </a:r>
            <a:r>
              <a:rPr lang="en-US" altLang="zh-CN" sz="2000" dirty="0"/>
              <a:t>JVM</a:t>
            </a:r>
            <a:r>
              <a:rPr lang="zh-CN" altLang="en-US" sz="2000" dirty="0"/>
              <a:t>内存结构</a:t>
            </a:r>
          </a:p>
        </p:txBody>
      </p:sp>
      <p:sp>
        <p:nvSpPr>
          <p:cNvPr id="5" name="文本框 4">
            <a:extLst>
              <a:ext uri="{FF2B5EF4-FFF2-40B4-BE49-F238E27FC236}">
                <a16:creationId xmlns:a16="http://schemas.microsoft.com/office/drawing/2014/main" id="{F617076A-BE5B-437F-9936-04D6C904C5C0}"/>
              </a:ext>
            </a:extLst>
          </p:cNvPr>
          <p:cNvSpPr txBox="1"/>
          <p:nvPr/>
        </p:nvSpPr>
        <p:spPr>
          <a:xfrm>
            <a:off x="1965739" y="2939774"/>
            <a:ext cx="2701381" cy="400110"/>
          </a:xfrm>
          <a:prstGeom prst="rect">
            <a:avLst/>
          </a:prstGeom>
          <a:noFill/>
        </p:spPr>
        <p:txBody>
          <a:bodyPr wrap="none" rtlCol="0">
            <a:spAutoFit/>
          </a:bodyPr>
          <a:lstStyle/>
          <a:p>
            <a:r>
              <a:rPr lang="zh-CN" altLang="en-US" sz="2000" dirty="0"/>
              <a:t>三、对象在</a:t>
            </a:r>
            <a:r>
              <a:rPr lang="en-US" altLang="zh-CN" sz="2000" dirty="0"/>
              <a:t>JVM</a:t>
            </a:r>
            <a:r>
              <a:rPr lang="zh-CN" altLang="en-US" sz="2000" dirty="0"/>
              <a:t>内存中</a:t>
            </a:r>
          </a:p>
        </p:txBody>
      </p:sp>
      <p:sp>
        <p:nvSpPr>
          <p:cNvPr id="6" name="文本框 5">
            <a:extLst>
              <a:ext uri="{FF2B5EF4-FFF2-40B4-BE49-F238E27FC236}">
                <a16:creationId xmlns:a16="http://schemas.microsoft.com/office/drawing/2014/main" id="{E6228F95-F047-424A-8B37-64DA5955CDAD}"/>
              </a:ext>
            </a:extLst>
          </p:cNvPr>
          <p:cNvSpPr txBox="1"/>
          <p:nvPr/>
        </p:nvSpPr>
        <p:spPr>
          <a:xfrm>
            <a:off x="1958983" y="3518117"/>
            <a:ext cx="2842445" cy="400110"/>
          </a:xfrm>
          <a:prstGeom prst="rect">
            <a:avLst/>
          </a:prstGeom>
          <a:noFill/>
        </p:spPr>
        <p:txBody>
          <a:bodyPr wrap="none" rtlCol="0">
            <a:spAutoFit/>
          </a:bodyPr>
          <a:lstStyle/>
          <a:p>
            <a:r>
              <a:rPr lang="zh-CN" altLang="en-US" sz="2000" dirty="0"/>
              <a:t>四、</a:t>
            </a:r>
            <a:r>
              <a:rPr lang="en-US" altLang="zh-CN" sz="2000" dirty="0" err="1"/>
              <a:t>OutOfMemoryError</a:t>
            </a:r>
            <a:endParaRPr lang="zh-CN" altLang="en-US" sz="2000" dirty="0"/>
          </a:p>
        </p:txBody>
      </p:sp>
      <p:sp>
        <p:nvSpPr>
          <p:cNvPr id="7" name="文本框 6">
            <a:extLst>
              <a:ext uri="{FF2B5EF4-FFF2-40B4-BE49-F238E27FC236}">
                <a16:creationId xmlns:a16="http://schemas.microsoft.com/office/drawing/2014/main" id="{2723524A-386E-4D2D-91FF-AFB54D0B789E}"/>
              </a:ext>
            </a:extLst>
          </p:cNvPr>
          <p:cNvSpPr txBox="1"/>
          <p:nvPr/>
        </p:nvSpPr>
        <p:spPr>
          <a:xfrm>
            <a:off x="1958983" y="4096460"/>
            <a:ext cx="1107996" cy="369332"/>
          </a:xfrm>
          <a:prstGeom prst="rect">
            <a:avLst/>
          </a:prstGeom>
          <a:noFill/>
        </p:spPr>
        <p:txBody>
          <a:bodyPr wrap="none" rtlCol="0">
            <a:spAutoFit/>
          </a:bodyPr>
          <a:lstStyle/>
          <a:p>
            <a:r>
              <a:rPr lang="zh-CN" altLang="en-US" dirty="0"/>
              <a:t>五、预告</a:t>
            </a:r>
          </a:p>
        </p:txBody>
      </p:sp>
    </p:spTree>
    <p:extLst>
      <p:ext uri="{BB962C8B-B14F-4D97-AF65-F5344CB8AC3E}">
        <p14:creationId xmlns:p14="http://schemas.microsoft.com/office/powerpoint/2010/main" val="7500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07AAB7-8B3E-4158-A919-8B56D56A31CA}"/>
              </a:ext>
            </a:extLst>
          </p:cNvPr>
          <p:cNvSpPr/>
          <p:nvPr/>
        </p:nvSpPr>
        <p:spPr>
          <a:xfrm>
            <a:off x="152138" y="227256"/>
            <a:ext cx="1989647" cy="369332"/>
          </a:xfrm>
          <a:prstGeom prst="rect">
            <a:avLst/>
          </a:prstGeom>
        </p:spPr>
        <p:txBody>
          <a:bodyPr wrap="none">
            <a:spAutoFit/>
          </a:bodyPr>
          <a:lstStyle/>
          <a:p>
            <a:r>
              <a:rPr lang="zh-CN" altLang="en-US" dirty="0"/>
              <a:t>一、</a:t>
            </a:r>
            <a:r>
              <a:rPr lang="en-US" altLang="zh-CN" dirty="0"/>
              <a:t>JVM</a:t>
            </a:r>
            <a:r>
              <a:rPr lang="zh-CN" altLang="en-US" dirty="0"/>
              <a:t>内存模型</a:t>
            </a:r>
          </a:p>
        </p:txBody>
      </p:sp>
      <p:sp>
        <p:nvSpPr>
          <p:cNvPr id="5" name="矩形 4">
            <a:extLst>
              <a:ext uri="{FF2B5EF4-FFF2-40B4-BE49-F238E27FC236}">
                <a16:creationId xmlns:a16="http://schemas.microsoft.com/office/drawing/2014/main" id="{57DFF98B-5F8F-46C2-856A-EDD782C631D4}"/>
              </a:ext>
            </a:extLst>
          </p:cNvPr>
          <p:cNvSpPr/>
          <p:nvPr/>
        </p:nvSpPr>
        <p:spPr>
          <a:xfrm>
            <a:off x="9564779" y="3110610"/>
            <a:ext cx="161233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007850F-2A32-4A11-BF1F-3786300964EA}"/>
              </a:ext>
            </a:extLst>
          </p:cNvPr>
          <p:cNvSpPr/>
          <p:nvPr/>
        </p:nvSpPr>
        <p:spPr>
          <a:xfrm>
            <a:off x="6231939" y="3166165"/>
            <a:ext cx="167545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8F9A1174-C279-4F37-8ECF-72073258577C}"/>
              </a:ext>
            </a:extLst>
          </p:cNvPr>
          <p:cNvSpPr/>
          <p:nvPr/>
        </p:nvSpPr>
        <p:spPr>
          <a:xfrm>
            <a:off x="6543920" y="5726355"/>
            <a:ext cx="4393095" cy="787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40A27A9-CB91-4C9D-96FE-E4065F1EC633}"/>
              </a:ext>
            </a:extLst>
          </p:cNvPr>
          <p:cNvSpPr/>
          <p:nvPr/>
        </p:nvSpPr>
        <p:spPr>
          <a:xfrm>
            <a:off x="6510172"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59688D8-9A34-4C3A-9F66-696B546C908B}"/>
              </a:ext>
            </a:extLst>
          </p:cNvPr>
          <p:cNvSpPr/>
          <p:nvPr/>
        </p:nvSpPr>
        <p:spPr>
          <a:xfrm>
            <a:off x="9868007"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E90851B-1A8F-42CC-BF01-8D50457F1672}"/>
              </a:ext>
            </a:extLst>
          </p:cNvPr>
          <p:cNvSpPr txBox="1"/>
          <p:nvPr/>
        </p:nvSpPr>
        <p:spPr>
          <a:xfrm>
            <a:off x="6647772" y="1502512"/>
            <a:ext cx="793807" cy="369332"/>
          </a:xfrm>
          <a:prstGeom prst="rect">
            <a:avLst/>
          </a:prstGeom>
          <a:noFill/>
        </p:spPr>
        <p:txBody>
          <a:bodyPr wrap="none" rtlCol="0">
            <a:spAutoFit/>
          </a:bodyPr>
          <a:lstStyle/>
          <a:p>
            <a:r>
              <a:rPr lang="zh-CN" altLang="en-US" dirty="0"/>
              <a:t>线程</a:t>
            </a:r>
            <a:r>
              <a:rPr lang="en-US" altLang="zh-CN" dirty="0"/>
              <a:t>A</a:t>
            </a:r>
            <a:endParaRPr lang="zh-CN" altLang="en-US" dirty="0"/>
          </a:p>
        </p:txBody>
      </p:sp>
      <p:sp>
        <p:nvSpPr>
          <p:cNvPr id="11" name="箭头: 上下 10">
            <a:extLst>
              <a:ext uri="{FF2B5EF4-FFF2-40B4-BE49-F238E27FC236}">
                <a16:creationId xmlns:a16="http://schemas.microsoft.com/office/drawing/2014/main" id="{852008AC-045F-4832-A62A-43F5CA7798E9}"/>
              </a:ext>
            </a:extLst>
          </p:cNvPr>
          <p:cNvSpPr/>
          <p:nvPr/>
        </p:nvSpPr>
        <p:spPr>
          <a:xfrm>
            <a:off x="6802360" y="3691833"/>
            <a:ext cx="484632" cy="198814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上下 11">
            <a:extLst>
              <a:ext uri="{FF2B5EF4-FFF2-40B4-BE49-F238E27FC236}">
                <a16:creationId xmlns:a16="http://schemas.microsoft.com/office/drawing/2014/main" id="{C25A8858-7DBB-4C4D-A293-61478901AEBE}"/>
              </a:ext>
            </a:extLst>
          </p:cNvPr>
          <p:cNvSpPr/>
          <p:nvPr/>
        </p:nvSpPr>
        <p:spPr>
          <a:xfrm>
            <a:off x="10160194" y="3691833"/>
            <a:ext cx="484632" cy="203452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2C6C5C6-A3A9-4628-A15B-EFAB884B5BAA}"/>
              </a:ext>
            </a:extLst>
          </p:cNvPr>
          <p:cNvSpPr/>
          <p:nvPr/>
        </p:nvSpPr>
        <p:spPr>
          <a:xfrm>
            <a:off x="6543920" y="4479532"/>
            <a:ext cx="4633198" cy="63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1BB0E39-E3F8-4B2D-9CAF-3BFE114383CA}"/>
              </a:ext>
            </a:extLst>
          </p:cNvPr>
          <p:cNvSpPr txBox="1"/>
          <p:nvPr/>
        </p:nvSpPr>
        <p:spPr>
          <a:xfrm>
            <a:off x="8297704" y="4613364"/>
            <a:ext cx="1125629" cy="369332"/>
          </a:xfrm>
          <a:prstGeom prst="rect">
            <a:avLst/>
          </a:prstGeom>
          <a:noFill/>
        </p:spPr>
        <p:txBody>
          <a:bodyPr wrap="none" rtlCol="0">
            <a:spAutoFit/>
          </a:bodyPr>
          <a:lstStyle/>
          <a:p>
            <a:r>
              <a:rPr lang="en-US" altLang="zh-CN" dirty="0"/>
              <a:t>JMM</a:t>
            </a:r>
            <a:r>
              <a:rPr lang="zh-CN" altLang="en-US" dirty="0"/>
              <a:t>控制</a:t>
            </a:r>
          </a:p>
        </p:txBody>
      </p:sp>
      <p:sp>
        <p:nvSpPr>
          <p:cNvPr id="15" name="文本框 14">
            <a:extLst>
              <a:ext uri="{FF2B5EF4-FFF2-40B4-BE49-F238E27FC236}">
                <a16:creationId xmlns:a16="http://schemas.microsoft.com/office/drawing/2014/main" id="{AD454BDB-7E2D-4E76-B201-C963926E79A1}"/>
              </a:ext>
            </a:extLst>
          </p:cNvPr>
          <p:cNvSpPr txBox="1"/>
          <p:nvPr/>
        </p:nvSpPr>
        <p:spPr>
          <a:xfrm>
            <a:off x="8417301" y="5935537"/>
            <a:ext cx="646331" cy="369332"/>
          </a:xfrm>
          <a:prstGeom prst="rect">
            <a:avLst/>
          </a:prstGeom>
          <a:noFill/>
        </p:spPr>
        <p:txBody>
          <a:bodyPr wrap="none" rtlCol="0">
            <a:spAutoFit/>
          </a:bodyPr>
          <a:lstStyle/>
          <a:p>
            <a:r>
              <a:rPr lang="zh-CN" altLang="en-US" dirty="0"/>
              <a:t>主存</a:t>
            </a:r>
          </a:p>
        </p:txBody>
      </p:sp>
      <p:sp>
        <p:nvSpPr>
          <p:cNvPr id="16" name="文本框 15">
            <a:extLst>
              <a:ext uri="{FF2B5EF4-FFF2-40B4-BE49-F238E27FC236}">
                <a16:creationId xmlns:a16="http://schemas.microsoft.com/office/drawing/2014/main" id="{F140876A-7AB6-4A8F-99F4-153A9D8F526E}"/>
              </a:ext>
            </a:extLst>
          </p:cNvPr>
          <p:cNvSpPr txBox="1"/>
          <p:nvPr/>
        </p:nvSpPr>
        <p:spPr>
          <a:xfrm>
            <a:off x="6231940" y="3191751"/>
            <a:ext cx="1822728" cy="369332"/>
          </a:xfrm>
          <a:prstGeom prst="rect">
            <a:avLst/>
          </a:prstGeom>
          <a:noFill/>
        </p:spPr>
        <p:txBody>
          <a:bodyPr wrap="square" rtlCol="0">
            <a:spAutoFit/>
          </a:bodyPr>
          <a:lstStyle/>
          <a:p>
            <a:r>
              <a:rPr lang="zh-CN" altLang="en-US" dirty="0"/>
              <a:t>线程本地内存</a:t>
            </a:r>
            <a:r>
              <a:rPr lang="en-US" altLang="zh-CN" dirty="0"/>
              <a:t>A</a:t>
            </a:r>
            <a:endParaRPr lang="zh-CN" altLang="en-US" dirty="0"/>
          </a:p>
        </p:txBody>
      </p:sp>
      <p:sp>
        <p:nvSpPr>
          <p:cNvPr id="17" name="文本框 16">
            <a:extLst>
              <a:ext uri="{FF2B5EF4-FFF2-40B4-BE49-F238E27FC236}">
                <a16:creationId xmlns:a16="http://schemas.microsoft.com/office/drawing/2014/main" id="{B3BF9DB4-7D87-4853-9CAA-C73EE515736E}"/>
              </a:ext>
            </a:extLst>
          </p:cNvPr>
          <p:cNvSpPr txBox="1"/>
          <p:nvPr/>
        </p:nvSpPr>
        <p:spPr>
          <a:xfrm>
            <a:off x="9564778" y="3193301"/>
            <a:ext cx="1697901" cy="369332"/>
          </a:xfrm>
          <a:prstGeom prst="rect">
            <a:avLst/>
          </a:prstGeom>
          <a:noFill/>
        </p:spPr>
        <p:txBody>
          <a:bodyPr wrap="none" rtlCol="0">
            <a:spAutoFit/>
          </a:bodyPr>
          <a:lstStyle/>
          <a:p>
            <a:r>
              <a:rPr lang="zh-CN" altLang="en-US" dirty="0"/>
              <a:t>线程本地内存</a:t>
            </a:r>
            <a:r>
              <a:rPr lang="en-US" altLang="zh-CN" dirty="0"/>
              <a:t>B</a:t>
            </a:r>
            <a:endParaRPr lang="zh-CN" altLang="en-US" dirty="0"/>
          </a:p>
        </p:txBody>
      </p:sp>
      <p:sp>
        <p:nvSpPr>
          <p:cNvPr id="18" name="文本框 17">
            <a:extLst>
              <a:ext uri="{FF2B5EF4-FFF2-40B4-BE49-F238E27FC236}">
                <a16:creationId xmlns:a16="http://schemas.microsoft.com/office/drawing/2014/main" id="{0E253371-F6D9-4D2C-B738-38B04BDB6607}"/>
              </a:ext>
            </a:extLst>
          </p:cNvPr>
          <p:cNvSpPr txBox="1"/>
          <p:nvPr/>
        </p:nvSpPr>
        <p:spPr>
          <a:xfrm>
            <a:off x="10005605" y="1528644"/>
            <a:ext cx="793807" cy="369332"/>
          </a:xfrm>
          <a:prstGeom prst="rect">
            <a:avLst/>
          </a:prstGeom>
          <a:noFill/>
        </p:spPr>
        <p:txBody>
          <a:bodyPr wrap="none" rtlCol="0">
            <a:spAutoFit/>
          </a:bodyPr>
          <a:lstStyle/>
          <a:p>
            <a:r>
              <a:rPr lang="zh-CN" altLang="en-US" dirty="0"/>
              <a:t>线程</a:t>
            </a:r>
            <a:r>
              <a:rPr lang="en-US" altLang="zh-CN" dirty="0"/>
              <a:t>B</a:t>
            </a:r>
            <a:endParaRPr lang="zh-CN" altLang="en-US" dirty="0"/>
          </a:p>
        </p:txBody>
      </p:sp>
      <p:sp>
        <p:nvSpPr>
          <p:cNvPr id="19" name="箭头: 上下 18">
            <a:extLst>
              <a:ext uri="{FF2B5EF4-FFF2-40B4-BE49-F238E27FC236}">
                <a16:creationId xmlns:a16="http://schemas.microsoft.com/office/drawing/2014/main" id="{B8C12048-62AA-4403-BA5E-2C5EC1B951B1}"/>
              </a:ext>
            </a:extLst>
          </p:cNvPr>
          <p:cNvSpPr/>
          <p:nvPr/>
        </p:nvSpPr>
        <p:spPr>
          <a:xfrm>
            <a:off x="10183950" y="1961481"/>
            <a:ext cx="484632" cy="1120526"/>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上下 19">
            <a:extLst>
              <a:ext uri="{FF2B5EF4-FFF2-40B4-BE49-F238E27FC236}">
                <a16:creationId xmlns:a16="http://schemas.microsoft.com/office/drawing/2014/main" id="{3F4E0DAE-DE9C-465D-BCC1-241CA6905389}"/>
              </a:ext>
            </a:extLst>
          </p:cNvPr>
          <p:cNvSpPr/>
          <p:nvPr/>
        </p:nvSpPr>
        <p:spPr>
          <a:xfrm>
            <a:off x="6802360" y="1950013"/>
            <a:ext cx="484632" cy="121254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CC13642-7A30-45F8-B3C9-2620514AD52E}"/>
              </a:ext>
            </a:extLst>
          </p:cNvPr>
          <p:cNvSpPr txBox="1"/>
          <p:nvPr/>
        </p:nvSpPr>
        <p:spPr>
          <a:xfrm>
            <a:off x="621505" y="883563"/>
            <a:ext cx="4314908" cy="2308324"/>
          </a:xfrm>
          <a:prstGeom prst="rect">
            <a:avLst/>
          </a:prstGeom>
          <a:noFill/>
        </p:spPr>
        <p:txBody>
          <a:bodyPr wrap="square" rtlCol="0">
            <a:spAutoFit/>
          </a:bodyPr>
          <a:lstStyle/>
          <a:p>
            <a:r>
              <a:rPr lang="en-US" altLang="zh-CN" dirty="0"/>
              <a:t>JMM(Java Memory Model)</a:t>
            </a:r>
            <a:r>
              <a:rPr lang="zh-CN" altLang="en-US" dirty="0"/>
              <a:t>规定了</a:t>
            </a:r>
            <a:r>
              <a:rPr lang="en-US" altLang="zh-CN" dirty="0"/>
              <a:t>JVM</a:t>
            </a:r>
            <a:r>
              <a:rPr lang="zh-CN" altLang="en-US" dirty="0"/>
              <a:t>必须遵循一组最小保证，这组保证规定了对变量的写入操作在何时将处于其他线程可见。 </a:t>
            </a:r>
            <a:r>
              <a:rPr lang="en-US" altLang="zh-CN" dirty="0"/>
              <a:t>JMM</a:t>
            </a:r>
            <a:r>
              <a:rPr lang="zh-CN" altLang="en-US" dirty="0"/>
              <a:t>定义了一些语法集，这些语法集映射到</a:t>
            </a:r>
            <a:r>
              <a:rPr lang="en-US" altLang="zh-CN" dirty="0"/>
              <a:t>Java</a:t>
            </a:r>
            <a:r>
              <a:rPr lang="zh-CN" altLang="en-US" dirty="0"/>
              <a:t>语言中就是</a:t>
            </a:r>
            <a:r>
              <a:rPr lang="en-US" altLang="zh-CN" dirty="0"/>
              <a:t>volatile</a:t>
            </a:r>
            <a:r>
              <a:rPr lang="zh-CN" altLang="en-US" dirty="0"/>
              <a:t>、</a:t>
            </a:r>
            <a:r>
              <a:rPr lang="en-US" altLang="zh-CN" dirty="0"/>
              <a:t>synchronized</a:t>
            </a:r>
            <a:r>
              <a:rPr lang="zh-CN" altLang="en-US" dirty="0"/>
              <a:t>等关键字。</a:t>
            </a:r>
            <a:r>
              <a:rPr lang="en-US" altLang="zh-CN" dirty="0"/>
              <a:t>JMM</a:t>
            </a:r>
            <a:r>
              <a:rPr lang="zh-CN" altLang="en-US" dirty="0"/>
              <a:t>为程序中所有的操作定义了一个偏序关系，称之为</a:t>
            </a:r>
            <a:r>
              <a:rPr lang="en-US" altLang="zh-CN" dirty="0"/>
              <a:t>Happens-before</a:t>
            </a:r>
            <a:r>
              <a:rPr lang="zh-CN" altLang="en-US" dirty="0"/>
              <a:t>。</a:t>
            </a:r>
          </a:p>
        </p:txBody>
      </p:sp>
      <p:sp>
        <p:nvSpPr>
          <p:cNvPr id="22" name="文本框 21">
            <a:extLst>
              <a:ext uri="{FF2B5EF4-FFF2-40B4-BE49-F238E27FC236}">
                <a16:creationId xmlns:a16="http://schemas.microsoft.com/office/drawing/2014/main" id="{C9BA9FCA-18F1-432E-A867-7AD0211D4C50}"/>
              </a:ext>
            </a:extLst>
          </p:cNvPr>
          <p:cNvSpPr txBox="1"/>
          <p:nvPr/>
        </p:nvSpPr>
        <p:spPr>
          <a:xfrm>
            <a:off x="1762969" y="3507167"/>
            <a:ext cx="3007555" cy="369332"/>
          </a:xfrm>
          <a:prstGeom prst="rect">
            <a:avLst/>
          </a:prstGeom>
          <a:noFill/>
        </p:spPr>
        <p:txBody>
          <a:bodyPr wrap="none" rtlCol="0">
            <a:spAutoFit/>
          </a:bodyPr>
          <a:lstStyle/>
          <a:p>
            <a:r>
              <a:rPr lang="en-US" altLang="zh-CN" dirty="0"/>
              <a:t>——《JAVA</a:t>
            </a:r>
            <a:r>
              <a:rPr lang="zh-CN" altLang="en-US" dirty="0"/>
              <a:t>并发编程实战</a:t>
            </a:r>
            <a:r>
              <a:rPr lang="en-US" altLang="zh-CN" dirty="0"/>
              <a:t>》</a:t>
            </a:r>
            <a:endParaRPr lang="zh-CN" altLang="en-US" dirty="0"/>
          </a:p>
        </p:txBody>
      </p:sp>
    </p:spTree>
    <p:extLst>
      <p:ext uri="{BB962C8B-B14F-4D97-AF65-F5344CB8AC3E}">
        <p14:creationId xmlns:p14="http://schemas.microsoft.com/office/powerpoint/2010/main" val="398428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8EB3E5E-0CC1-4ABE-8642-2921415D4D95}"/>
              </a:ext>
            </a:extLst>
          </p:cNvPr>
          <p:cNvSpPr/>
          <p:nvPr/>
        </p:nvSpPr>
        <p:spPr>
          <a:xfrm>
            <a:off x="92503" y="167622"/>
            <a:ext cx="1989647" cy="369332"/>
          </a:xfrm>
          <a:prstGeom prst="rect">
            <a:avLst/>
          </a:prstGeom>
        </p:spPr>
        <p:txBody>
          <a:bodyPr wrap="square">
            <a:spAutoFit/>
          </a:bodyPr>
          <a:lstStyle/>
          <a:p>
            <a:r>
              <a:rPr lang="zh-CN" altLang="en-US" dirty="0"/>
              <a:t>二、</a:t>
            </a:r>
            <a:r>
              <a:rPr lang="en-US" altLang="zh-CN" dirty="0"/>
              <a:t>JVM</a:t>
            </a:r>
            <a:r>
              <a:rPr lang="zh-CN" altLang="en-US" dirty="0"/>
              <a:t>内存结构</a:t>
            </a:r>
          </a:p>
        </p:txBody>
      </p:sp>
      <p:sp>
        <p:nvSpPr>
          <p:cNvPr id="5" name="文本框 4">
            <a:extLst>
              <a:ext uri="{FF2B5EF4-FFF2-40B4-BE49-F238E27FC236}">
                <a16:creationId xmlns:a16="http://schemas.microsoft.com/office/drawing/2014/main" id="{435F4BC5-B731-48E8-A3E1-FA2CEF8C66EC}"/>
              </a:ext>
            </a:extLst>
          </p:cNvPr>
          <p:cNvSpPr txBox="1"/>
          <p:nvPr/>
        </p:nvSpPr>
        <p:spPr>
          <a:xfrm>
            <a:off x="866693" y="1081377"/>
            <a:ext cx="5120640" cy="1477328"/>
          </a:xfrm>
          <a:prstGeom prst="rect">
            <a:avLst/>
          </a:prstGeom>
          <a:noFill/>
        </p:spPr>
        <p:txBody>
          <a:bodyPr wrap="square" rtlCol="0">
            <a:spAutoFit/>
          </a:bodyPr>
          <a:lstStyle/>
          <a:p>
            <a:r>
              <a:rPr lang="zh-CN" altLang="en-US" dirty="0"/>
              <a:t>虚拟机在执行</a:t>
            </a:r>
            <a:r>
              <a:rPr lang="en-US" altLang="zh-CN" dirty="0"/>
              <a:t>Java</a:t>
            </a:r>
            <a:r>
              <a:rPr lang="zh-CN" altLang="en-US" dirty="0"/>
              <a:t>程序的过程中会把所管理的内存划分为若干个不同的数据区域，这些区域都有各自的用途，以及创建和销毁的时间，其中有些区域随着虚拟机进程的启动而存在，而有些区域则依赖用户线程的启动和结束而建立和销毁。</a:t>
            </a:r>
          </a:p>
        </p:txBody>
      </p:sp>
      <p:sp>
        <p:nvSpPr>
          <p:cNvPr id="6" name="矩形 5">
            <a:extLst>
              <a:ext uri="{FF2B5EF4-FFF2-40B4-BE49-F238E27FC236}">
                <a16:creationId xmlns:a16="http://schemas.microsoft.com/office/drawing/2014/main" id="{59CF6EAA-C237-44C5-A03C-B21EC908BD53}"/>
              </a:ext>
            </a:extLst>
          </p:cNvPr>
          <p:cNvSpPr/>
          <p:nvPr/>
        </p:nvSpPr>
        <p:spPr>
          <a:xfrm>
            <a:off x="6338350" y="1280011"/>
            <a:ext cx="5621573" cy="4349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7403AE56-E91C-4129-B5F1-E45251A0EDF6}"/>
              </a:ext>
            </a:extLst>
          </p:cNvPr>
          <p:cNvSpPr/>
          <p:nvPr/>
        </p:nvSpPr>
        <p:spPr>
          <a:xfrm>
            <a:off x="6498503" y="1971220"/>
            <a:ext cx="127512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r>
              <a:rPr lang="zh-CN" altLang="en-US" dirty="0">
                <a:solidFill>
                  <a:schemeClr val="tx1"/>
                </a:solidFill>
              </a:rPr>
              <a:t>寄存器</a:t>
            </a:r>
            <a:endParaRPr lang="en-US" altLang="zh-CN" dirty="0">
              <a:solidFill>
                <a:schemeClr val="tx1"/>
              </a:solidFill>
            </a:endParaRPr>
          </a:p>
          <a:p>
            <a:pPr algn="ctr"/>
            <a:r>
              <a:rPr lang="en-US" altLang="zh-CN" sz="1200" dirty="0">
                <a:solidFill>
                  <a:schemeClr val="tx1"/>
                </a:solidFill>
              </a:rPr>
              <a:t>(PC Register)</a:t>
            </a:r>
            <a:endParaRPr lang="zh-CN" altLang="en-US" dirty="0">
              <a:solidFill>
                <a:schemeClr val="tx1"/>
              </a:solidFill>
            </a:endParaRPr>
          </a:p>
        </p:txBody>
      </p:sp>
      <p:sp>
        <p:nvSpPr>
          <p:cNvPr id="28" name="文本框 27">
            <a:extLst>
              <a:ext uri="{FF2B5EF4-FFF2-40B4-BE49-F238E27FC236}">
                <a16:creationId xmlns:a16="http://schemas.microsoft.com/office/drawing/2014/main" id="{79BE910A-B775-46C2-9D66-A3D71FE4C936}"/>
              </a:ext>
            </a:extLst>
          </p:cNvPr>
          <p:cNvSpPr txBox="1"/>
          <p:nvPr/>
        </p:nvSpPr>
        <p:spPr>
          <a:xfrm>
            <a:off x="7873962" y="1415332"/>
            <a:ext cx="2983509" cy="369332"/>
          </a:xfrm>
          <a:prstGeom prst="rect">
            <a:avLst/>
          </a:prstGeom>
          <a:noFill/>
        </p:spPr>
        <p:txBody>
          <a:bodyPr wrap="none" rtlCol="0">
            <a:spAutoFit/>
          </a:bodyPr>
          <a:lstStyle/>
          <a:p>
            <a:r>
              <a:rPr lang="en-US" altLang="zh-CN" dirty="0"/>
              <a:t>JAVA</a:t>
            </a:r>
            <a:r>
              <a:rPr lang="zh-CN" altLang="en-US" dirty="0"/>
              <a:t>虚拟机规范</a:t>
            </a:r>
            <a:r>
              <a:rPr lang="en-US" altLang="zh-CN" dirty="0"/>
              <a:t>(JAVA SE 8)</a:t>
            </a:r>
            <a:endParaRPr lang="zh-CN" altLang="en-US" dirty="0"/>
          </a:p>
        </p:txBody>
      </p:sp>
      <p:sp>
        <p:nvSpPr>
          <p:cNvPr id="38" name="矩形 37">
            <a:extLst>
              <a:ext uri="{FF2B5EF4-FFF2-40B4-BE49-F238E27FC236}">
                <a16:creationId xmlns:a16="http://schemas.microsoft.com/office/drawing/2014/main" id="{AF63298A-E8E9-4906-A46D-533EE8E30780}"/>
              </a:ext>
            </a:extLst>
          </p:cNvPr>
          <p:cNvSpPr/>
          <p:nvPr/>
        </p:nvSpPr>
        <p:spPr>
          <a:xfrm>
            <a:off x="7956089" y="1967396"/>
            <a:ext cx="2028488"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虚拟机栈</a:t>
            </a:r>
            <a:endParaRPr lang="en-US" altLang="zh-CN" dirty="0">
              <a:solidFill>
                <a:schemeClr val="tx1"/>
              </a:solidFill>
            </a:endParaRPr>
          </a:p>
          <a:p>
            <a:pPr algn="ctr"/>
            <a:r>
              <a:rPr lang="en-US" altLang="zh-CN" sz="1200" dirty="0">
                <a:solidFill>
                  <a:schemeClr val="tx1"/>
                </a:solidFill>
              </a:rPr>
              <a:t>(Java Virtual Machine Stacks)</a:t>
            </a:r>
            <a:endParaRPr lang="zh-CN" altLang="en-US" sz="1200" dirty="0">
              <a:solidFill>
                <a:schemeClr val="tx1"/>
              </a:solidFill>
            </a:endParaRPr>
          </a:p>
        </p:txBody>
      </p:sp>
      <p:sp>
        <p:nvSpPr>
          <p:cNvPr id="39" name="矩形 38">
            <a:extLst>
              <a:ext uri="{FF2B5EF4-FFF2-40B4-BE49-F238E27FC236}">
                <a16:creationId xmlns:a16="http://schemas.microsoft.com/office/drawing/2014/main" id="{90DF6EBB-4AB5-4E9B-8097-189B9D55C41A}"/>
              </a:ext>
            </a:extLst>
          </p:cNvPr>
          <p:cNvSpPr/>
          <p:nvPr/>
        </p:nvSpPr>
        <p:spPr>
          <a:xfrm>
            <a:off x="10167044" y="1971220"/>
            <a:ext cx="167640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本地方法栈</a:t>
            </a:r>
            <a:endParaRPr lang="en-US" altLang="zh-CN" dirty="0">
              <a:solidFill>
                <a:schemeClr val="tx1"/>
              </a:solidFill>
            </a:endParaRPr>
          </a:p>
          <a:p>
            <a:pPr algn="ctr"/>
            <a:r>
              <a:rPr lang="en-US" altLang="zh-CN" sz="1200" dirty="0">
                <a:solidFill>
                  <a:schemeClr val="tx1"/>
                </a:solidFill>
              </a:rPr>
              <a:t>(Native Method Stacks)</a:t>
            </a:r>
            <a:endParaRPr lang="zh-CN" altLang="en-US" sz="1200" dirty="0">
              <a:solidFill>
                <a:schemeClr val="tx1"/>
              </a:solidFill>
            </a:endParaRPr>
          </a:p>
        </p:txBody>
      </p:sp>
      <p:sp>
        <p:nvSpPr>
          <p:cNvPr id="40" name="矩形 39">
            <a:extLst>
              <a:ext uri="{FF2B5EF4-FFF2-40B4-BE49-F238E27FC236}">
                <a16:creationId xmlns:a16="http://schemas.microsoft.com/office/drawing/2014/main" id="{E4EC09E9-11B4-43F3-9D5D-ADE78B46F2FB}"/>
              </a:ext>
            </a:extLst>
          </p:cNvPr>
          <p:cNvSpPr/>
          <p:nvPr/>
        </p:nvSpPr>
        <p:spPr>
          <a:xfrm>
            <a:off x="6675620" y="3330293"/>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堆</a:t>
            </a:r>
            <a:endParaRPr lang="en-US" altLang="zh-CN" dirty="0">
              <a:solidFill>
                <a:schemeClr val="tx1"/>
              </a:solidFill>
            </a:endParaRPr>
          </a:p>
          <a:p>
            <a:pPr algn="ctr"/>
            <a:r>
              <a:rPr lang="en-US" altLang="zh-CN" dirty="0">
                <a:solidFill>
                  <a:schemeClr val="tx1"/>
                </a:solidFill>
              </a:rPr>
              <a:t>(Heap)</a:t>
            </a:r>
            <a:endParaRPr lang="zh-CN" altLang="en-US" dirty="0">
              <a:solidFill>
                <a:schemeClr val="tx1"/>
              </a:solidFill>
            </a:endParaRPr>
          </a:p>
        </p:txBody>
      </p:sp>
      <p:sp>
        <p:nvSpPr>
          <p:cNvPr id="41" name="矩形 40">
            <a:extLst>
              <a:ext uri="{FF2B5EF4-FFF2-40B4-BE49-F238E27FC236}">
                <a16:creationId xmlns:a16="http://schemas.microsoft.com/office/drawing/2014/main" id="{6E90B86F-E749-4FCC-A98E-4BF1119C477D}"/>
              </a:ext>
            </a:extLst>
          </p:cNvPr>
          <p:cNvSpPr/>
          <p:nvPr/>
        </p:nvSpPr>
        <p:spPr>
          <a:xfrm>
            <a:off x="9490978" y="3330292"/>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rPr>
              <a:t>方法区</a:t>
            </a:r>
            <a:endParaRPr lang="en-US" altLang="zh-CN" dirty="0">
              <a:solidFill>
                <a:schemeClr val="tx1"/>
              </a:solidFill>
            </a:endParaRPr>
          </a:p>
          <a:p>
            <a:pPr algn="ctr"/>
            <a:r>
              <a:rPr lang="en-US" altLang="zh-CN" dirty="0">
                <a:solidFill>
                  <a:schemeClr val="tx1"/>
                </a:solidFill>
              </a:rPr>
              <a:t>(Method Area)</a:t>
            </a:r>
            <a:endParaRPr lang="zh-CN" altLang="en-US" dirty="0">
              <a:solidFill>
                <a:schemeClr val="tx1"/>
              </a:solidFill>
            </a:endParaRPr>
          </a:p>
        </p:txBody>
      </p:sp>
      <p:sp>
        <p:nvSpPr>
          <p:cNvPr id="43" name="矩形 42">
            <a:extLst>
              <a:ext uri="{FF2B5EF4-FFF2-40B4-BE49-F238E27FC236}">
                <a16:creationId xmlns:a16="http://schemas.microsoft.com/office/drawing/2014/main" id="{E16A3E5B-2A94-44DB-A50D-D8370339C89F}"/>
              </a:ext>
            </a:extLst>
          </p:cNvPr>
          <p:cNvSpPr/>
          <p:nvPr/>
        </p:nvSpPr>
        <p:spPr>
          <a:xfrm>
            <a:off x="9647022" y="4121033"/>
            <a:ext cx="1889981" cy="1151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运行时常量池</a:t>
            </a:r>
            <a:endParaRPr lang="en-US" altLang="zh-CN" dirty="0">
              <a:solidFill>
                <a:schemeClr val="tx1"/>
              </a:solidFill>
            </a:endParaRPr>
          </a:p>
          <a:p>
            <a:pPr algn="ctr"/>
            <a:r>
              <a:rPr lang="en-US" altLang="zh-CN" sz="1200" dirty="0">
                <a:solidFill>
                  <a:schemeClr val="tx1"/>
                </a:solidFill>
              </a:rPr>
              <a:t>(Runtime Constant Pool)</a:t>
            </a:r>
            <a:endParaRPr lang="zh-CN" altLang="en-US" dirty="0">
              <a:solidFill>
                <a:schemeClr val="tx1"/>
              </a:solidFill>
            </a:endParaRPr>
          </a:p>
        </p:txBody>
      </p:sp>
    </p:spTree>
    <p:extLst>
      <p:ext uri="{BB962C8B-B14F-4D97-AF65-F5344CB8AC3E}">
        <p14:creationId xmlns:p14="http://schemas.microsoft.com/office/powerpoint/2010/main" val="96782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E67BE76-9ECB-4AC0-84E1-BF9F8D109FA0}"/>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id="{0EA5ABF7-6D70-46C8-A62C-95DD95BD881F}"/>
              </a:ext>
            </a:extLst>
          </p:cNvPr>
          <p:cNvSpPr txBox="1"/>
          <p:nvPr/>
        </p:nvSpPr>
        <p:spPr>
          <a:xfrm>
            <a:off x="480813" y="906909"/>
            <a:ext cx="1672253" cy="369332"/>
          </a:xfrm>
          <a:prstGeom prst="rect">
            <a:avLst/>
          </a:prstGeom>
          <a:noFill/>
        </p:spPr>
        <p:txBody>
          <a:bodyPr wrap="none" rtlCol="0">
            <a:spAutoFit/>
          </a:bodyPr>
          <a:lstStyle/>
          <a:p>
            <a:r>
              <a:rPr lang="en-US" altLang="zh-CN" dirty="0"/>
              <a:t>2.1</a:t>
            </a:r>
            <a:r>
              <a:rPr lang="zh-CN" altLang="en-US" dirty="0"/>
              <a:t>、</a:t>
            </a:r>
            <a:r>
              <a:rPr lang="en-US" altLang="zh-CN" dirty="0"/>
              <a:t>PC</a:t>
            </a:r>
            <a:r>
              <a:rPr lang="zh-CN" altLang="en-US" dirty="0"/>
              <a:t>寄存器</a:t>
            </a:r>
          </a:p>
        </p:txBody>
      </p:sp>
      <p:sp>
        <p:nvSpPr>
          <p:cNvPr id="7" name="文本框 6">
            <a:extLst>
              <a:ext uri="{FF2B5EF4-FFF2-40B4-BE49-F238E27FC236}">
                <a16:creationId xmlns:a16="http://schemas.microsoft.com/office/drawing/2014/main" id="{B14388D5-D585-458A-99BA-D00F1C1478B0}"/>
              </a:ext>
            </a:extLst>
          </p:cNvPr>
          <p:cNvSpPr txBox="1"/>
          <p:nvPr/>
        </p:nvSpPr>
        <p:spPr>
          <a:xfrm>
            <a:off x="2527068" y="906909"/>
            <a:ext cx="7622772" cy="1477328"/>
          </a:xfrm>
          <a:prstGeom prst="rect">
            <a:avLst/>
          </a:prstGeom>
          <a:noFill/>
        </p:spPr>
        <p:txBody>
          <a:bodyPr wrap="square" rtlCol="0">
            <a:spAutoFit/>
          </a:bodyPr>
          <a:lstStyle/>
          <a:p>
            <a:r>
              <a:rPr lang="en-US" altLang="zh-CN" dirty="0"/>
              <a:t>(</a:t>
            </a:r>
            <a:r>
              <a:rPr lang="zh-CN" altLang="en-US" dirty="0"/>
              <a:t>程序计数器</a:t>
            </a:r>
            <a:r>
              <a:rPr lang="en-US" altLang="zh-CN" dirty="0"/>
              <a:t>)</a:t>
            </a:r>
            <a:r>
              <a:rPr lang="zh-CN" altLang="en-US" dirty="0"/>
              <a:t>每条线程都有自己的</a:t>
            </a:r>
            <a:r>
              <a:rPr lang="en-US" altLang="zh-CN" dirty="0"/>
              <a:t>PC</a:t>
            </a:r>
            <a:r>
              <a:rPr lang="zh-CN" altLang="en-US" dirty="0"/>
              <a:t>寄存器，各个线程之前互不影响。可以看作当前线程所执行的字节码的行号指示器。在任意时刻，一条线程只会执行一个方法的代码。如果这个方法不是</a:t>
            </a:r>
            <a:r>
              <a:rPr lang="en-US" altLang="zh-CN" dirty="0"/>
              <a:t>native</a:t>
            </a:r>
            <a:r>
              <a:rPr lang="zh-CN" altLang="en-US" dirty="0"/>
              <a:t>的，</a:t>
            </a:r>
            <a:r>
              <a:rPr lang="en-US" altLang="zh-CN" dirty="0"/>
              <a:t>PC</a:t>
            </a:r>
            <a:r>
              <a:rPr lang="zh-CN" altLang="en-US" dirty="0"/>
              <a:t>寄存器保存正在执行的字节码指令的地址。如果正在执行</a:t>
            </a:r>
            <a:r>
              <a:rPr lang="en-US" altLang="zh-CN" dirty="0"/>
              <a:t>Native</a:t>
            </a:r>
            <a:r>
              <a:rPr lang="zh-CN" altLang="en-US" dirty="0"/>
              <a:t>方法，寄存器的值则为</a:t>
            </a:r>
            <a:r>
              <a:rPr lang="en-US" altLang="zh-CN" dirty="0"/>
              <a:t>undefined(</a:t>
            </a:r>
            <a:r>
              <a:rPr lang="zh-CN" altLang="en-US" dirty="0"/>
              <a:t>空</a:t>
            </a:r>
            <a:r>
              <a:rPr lang="en-US" altLang="zh-CN" dirty="0"/>
              <a:t>)</a:t>
            </a:r>
            <a:r>
              <a:rPr lang="zh-CN" altLang="en-US" dirty="0"/>
              <a:t>。是唯一一个在</a:t>
            </a:r>
            <a:r>
              <a:rPr lang="en-US" altLang="zh-CN" dirty="0"/>
              <a:t>JVM</a:t>
            </a:r>
            <a:r>
              <a:rPr lang="zh-CN" altLang="en-US" dirty="0"/>
              <a:t>规范中没有规定任何</a:t>
            </a:r>
            <a:r>
              <a:rPr lang="en-US" altLang="zh-CN" dirty="0"/>
              <a:t>OOM</a:t>
            </a:r>
            <a:r>
              <a:rPr lang="zh-CN" altLang="en-US" dirty="0"/>
              <a:t>情况的区域。</a:t>
            </a:r>
          </a:p>
        </p:txBody>
      </p:sp>
    </p:spTree>
    <p:extLst>
      <p:ext uri="{BB962C8B-B14F-4D97-AF65-F5344CB8AC3E}">
        <p14:creationId xmlns:p14="http://schemas.microsoft.com/office/powerpoint/2010/main" val="362128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1EB159-E89D-44EB-9B2A-6C9B0756A967}"/>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id="{928FCD62-AD93-4DAD-A657-B1959D7AD798}"/>
              </a:ext>
            </a:extLst>
          </p:cNvPr>
          <p:cNvSpPr txBox="1"/>
          <p:nvPr/>
        </p:nvSpPr>
        <p:spPr>
          <a:xfrm>
            <a:off x="337279" y="897774"/>
            <a:ext cx="2164852" cy="369332"/>
          </a:xfrm>
          <a:prstGeom prst="rect">
            <a:avLst/>
          </a:prstGeom>
          <a:noFill/>
        </p:spPr>
        <p:txBody>
          <a:bodyPr wrap="square" rtlCol="0">
            <a:spAutoFit/>
          </a:bodyPr>
          <a:lstStyle/>
          <a:p>
            <a:r>
              <a:rPr lang="en-US" altLang="zh-CN" dirty="0"/>
              <a:t>2.2</a:t>
            </a:r>
            <a:r>
              <a:rPr lang="zh-CN" altLang="en-US" dirty="0"/>
              <a:t>、</a:t>
            </a:r>
            <a:r>
              <a:rPr lang="en-US" altLang="zh-CN" dirty="0"/>
              <a:t>JAVA</a:t>
            </a:r>
            <a:r>
              <a:rPr lang="zh-CN" altLang="en-US" dirty="0"/>
              <a:t>虚拟机栈</a:t>
            </a:r>
            <a:endParaRPr lang="en-US" altLang="zh-CN" dirty="0"/>
          </a:p>
        </p:txBody>
      </p:sp>
      <p:sp>
        <p:nvSpPr>
          <p:cNvPr id="5" name="文本框 4">
            <a:extLst>
              <a:ext uri="{FF2B5EF4-FFF2-40B4-BE49-F238E27FC236}">
                <a16:creationId xmlns:a16="http://schemas.microsoft.com/office/drawing/2014/main" id="{ED63FF54-EBE0-4DAE-B386-1C4648AF83E5}"/>
              </a:ext>
            </a:extLst>
          </p:cNvPr>
          <p:cNvSpPr txBox="1"/>
          <p:nvPr/>
        </p:nvSpPr>
        <p:spPr>
          <a:xfrm>
            <a:off x="2685011" y="897774"/>
            <a:ext cx="8271164" cy="923330"/>
          </a:xfrm>
          <a:prstGeom prst="rect">
            <a:avLst/>
          </a:prstGeom>
          <a:noFill/>
        </p:spPr>
        <p:txBody>
          <a:bodyPr wrap="square" rtlCol="0">
            <a:spAutoFit/>
          </a:bodyPr>
          <a:lstStyle/>
          <a:p>
            <a:r>
              <a:rPr lang="zh-CN" altLang="en-US" dirty="0"/>
              <a:t>每个线程都有自己私有的</a:t>
            </a:r>
            <a:r>
              <a:rPr lang="en-US" altLang="zh-CN" dirty="0"/>
              <a:t>JVM</a:t>
            </a:r>
            <a:r>
              <a:rPr lang="zh-CN" altLang="en-US" dirty="0"/>
              <a:t>栈，与线程同时创建，用于存储栈帧</a:t>
            </a:r>
            <a:r>
              <a:rPr lang="en-US" altLang="zh-CN" dirty="0"/>
              <a:t>(Frame)</a:t>
            </a:r>
            <a:r>
              <a:rPr lang="zh-CN" altLang="en-US" dirty="0"/>
              <a:t>，作用是存储局部变量表、操作数栈、动态链表、方法出口等信息。每个方法从调用到执行完成的过程，就对应着一个栈帧在</a:t>
            </a:r>
            <a:r>
              <a:rPr lang="en-US" altLang="zh-CN" dirty="0"/>
              <a:t>JVM</a:t>
            </a:r>
            <a:r>
              <a:rPr lang="zh-CN" altLang="en-US" dirty="0"/>
              <a:t>栈中从入栈到出栈的过程。</a:t>
            </a:r>
          </a:p>
        </p:txBody>
      </p:sp>
      <p:sp>
        <p:nvSpPr>
          <p:cNvPr id="6" name="文本框 5">
            <a:extLst>
              <a:ext uri="{FF2B5EF4-FFF2-40B4-BE49-F238E27FC236}">
                <a16:creationId xmlns:a16="http://schemas.microsoft.com/office/drawing/2014/main" id="{6E5147B3-5162-4B84-9419-D44769980425}"/>
              </a:ext>
            </a:extLst>
          </p:cNvPr>
          <p:cNvSpPr txBox="1"/>
          <p:nvPr/>
        </p:nvSpPr>
        <p:spPr>
          <a:xfrm>
            <a:off x="337279" y="2458180"/>
            <a:ext cx="2097049" cy="369332"/>
          </a:xfrm>
          <a:prstGeom prst="rect">
            <a:avLst/>
          </a:prstGeom>
          <a:noFill/>
        </p:spPr>
        <p:txBody>
          <a:bodyPr wrap="none" rtlCol="0">
            <a:spAutoFit/>
          </a:bodyPr>
          <a:lstStyle/>
          <a:p>
            <a:r>
              <a:rPr lang="en-US" altLang="zh-CN" dirty="0"/>
              <a:t>2.2.1</a:t>
            </a:r>
            <a:r>
              <a:rPr lang="zh-CN" altLang="en-US" dirty="0"/>
              <a:t>、栈帧</a:t>
            </a:r>
            <a:r>
              <a:rPr lang="en-US" altLang="zh-CN" dirty="0"/>
              <a:t>(Frame)</a:t>
            </a:r>
            <a:endParaRPr lang="zh-CN" altLang="en-US" dirty="0"/>
          </a:p>
        </p:txBody>
      </p:sp>
      <p:sp>
        <p:nvSpPr>
          <p:cNvPr id="7" name="文本框 6">
            <a:extLst>
              <a:ext uri="{FF2B5EF4-FFF2-40B4-BE49-F238E27FC236}">
                <a16:creationId xmlns:a16="http://schemas.microsoft.com/office/drawing/2014/main" id="{FF2C71F4-9F75-461E-8B29-AB1128D82EC3}"/>
              </a:ext>
            </a:extLst>
          </p:cNvPr>
          <p:cNvSpPr txBox="1"/>
          <p:nvPr/>
        </p:nvSpPr>
        <p:spPr>
          <a:xfrm>
            <a:off x="2685010" y="2365847"/>
            <a:ext cx="8271163" cy="923330"/>
          </a:xfrm>
          <a:prstGeom prst="rect">
            <a:avLst/>
          </a:prstGeom>
          <a:noFill/>
        </p:spPr>
        <p:txBody>
          <a:bodyPr wrap="square" rtlCol="0">
            <a:spAutoFit/>
          </a:bodyPr>
          <a:lstStyle/>
          <a:p>
            <a:r>
              <a:rPr lang="zh-CN" altLang="en-US" dirty="0"/>
              <a:t>用来存储数据和部分过程结果的数据结构，同时也用来处理动态链接、方法返回值和异常分派。每个栈帧都有自己的本地变量表</a:t>
            </a:r>
            <a:r>
              <a:rPr lang="en-US" altLang="zh-CN" dirty="0"/>
              <a:t>(</a:t>
            </a:r>
            <a:r>
              <a:rPr lang="zh-CN" altLang="en-US" dirty="0"/>
              <a:t>局部变量表</a:t>
            </a:r>
            <a:r>
              <a:rPr lang="en-US" altLang="zh-CN" dirty="0"/>
              <a:t>)</a:t>
            </a:r>
            <a:r>
              <a:rPr lang="zh-CN" altLang="en-US" dirty="0"/>
              <a:t>，操作数栈和指向当前方法所属的类的运行时常量池的引用。</a:t>
            </a:r>
          </a:p>
        </p:txBody>
      </p:sp>
      <p:sp>
        <p:nvSpPr>
          <p:cNvPr id="8" name="矩形 7">
            <a:extLst>
              <a:ext uri="{FF2B5EF4-FFF2-40B4-BE49-F238E27FC236}">
                <a16:creationId xmlns:a16="http://schemas.microsoft.com/office/drawing/2014/main" id="{16E9DC24-4233-49FC-B948-A42C30D32028}"/>
              </a:ext>
            </a:extLst>
          </p:cNvPr>
          <p:cNvSpPr/>
          <p:nvPr/>
        </p:nvSpPr>
        <p:spPr>
          <a:xfrm>
            <a:off x="337279" y="3773945"/>
            <a:ext cx="2037737" cy="369332"/>
          </a:xfrm>
          <a:prstGeom prst="rect">
            <a:avLst/>
          </a:prstGeom>
        </p:spPr>
        <p:txBody>
          <a:bodyPr wrap="none">
            <a:spAutoFit/>
          </a:bodyPr>
          <a:lstStyle/>
          <a:p>
            <a:r>
              <a:rPr lang="en-US" altLang="zh-CN" dirty="0"/>
              <a:t>2.2.2</a:t>
            </a:r>
            <a:r>
              <a:rPr lang="zh-CN" altLang="en-US" dirty="0"/>
              <a:t>、局部变量表</a:t>
            </a:r>
          </a:p>
        </p:txBody>
      </p:sp>
      <p:sp>
        <p:nvSpPr>
          <p:cNvPr id="9" name="文本框 8">
            <a:extLst>
              <a:ext uri="{FF2B5EF4-FFF2-40B4-BE49-F238E27FC236}">
                <a16:creationId xmlns:a16="http://schemas.microsoft.com/office/drawing/2014/main" id="{EA1BBF67-D5A3-404D-8A3F-8BC3210C1090}"/>
              </a:ext>
            </a:extLst>
          </p:cNvPr>
          <p:cNvSpPr txBox="1"/>
          <p:nvPr/>
        </p:nvSpPr>
        <p:spPr>
          <a:xfrm>
            <a:off x="2685011" y="3752547"/>
            <a:ext cx="8271163" cy="1200329"/>
          </a:xfrm>
          <a:prstGeom prst="rect">
            <a:avLst/>
          </a:prstGeom>
          <a:noFill/>
        </p:spPr>
        <p:txBody>
          <a:bodyPr wrap="square" rtlCol="0">
            <a:spAutoFit/>
          </a:bodyPr>
          <a:lstStyle/>
          <a:p>
            <a:r>
              <a:rPr lang="zh-CN" altLang="en-US" dirty="0"/>
              <a:t>存放了编译期可知的各种基本数据类型，对象引用</a:t>
            </a:r>
            <a:r>
              <a:rPr lang="en-US" altLang="zh-CN" dirty="0"/>
              <a:t>(reference</a:t>
            </a:r>
            <a:r>
              <a:rPr lang="zh-CN" altLang="en-US" dirty="0"/>
              <a:t>类型，它不等同于对象本身，可能是个只想对象起始地址的引用指针，也可能是指向一个代表对象的句柄或其他与此对象相关的位置地址</a:t>
            </a:r>
            <a:r>
              <a:rPr lang="en-US" altLang="zh-CN" dirty="0"/>
              <a:t>)</a:t>
            </a:r>
            <a:r>
              <a:rPr lang="zh-CN" altLang="en-US" dirty="0"/>
              <a:t>，</a:t>
            </a:r>
            <a:r>
              <a:rPr lang="en-US" altLang="zh-CN" dirty="0" err="1"/>
              <a:t>returnAddress</a:t>
            </a:r>
            <a:r>
              <a:rPr lang="zh-CN" altLang="en-US" dirty="0"/>
              <a:t>类型</a:t>
            </a:r>
            <a:r>
              <a:rPr lang="en-US" altLang="zh-CN" dirty="0"/>
              <a:t>(</a:t>
            </a:r>
            <a:r>
              <a:rPr lang="zh-CN" altLang="en-US" dirty="0"/>
              <a:t>指向了一条字节码指令地址</a:t>
            </a:r>
            <a:r>
              <a:rPr lang="en-US" altLang="zh-CN" dirty="0"/>
              <a:t>)</a:t>
            </a:r>
            <a:endParaRPr lang="zh-CN" altLang="en-US" dirty="0"/>
          </a:p>
        </p:txBody>
      </p:sp>
      <p:sp>
        <p:nvSpPr>
          <p:cNvPr id="10" name="文本框 9">
            <a:extLst>
              <a:ext uri="{FF2B5EF4-FFF2-40B4-BE49-F238E27FC236}">
                <a16:creationId xmlns:a16="http://schemas.microsoft.com/office/drawing/2014/main" id="{8F0427EE-5878-4266-BAE8-BDAC8415DF08}"/>
              </a:ext>
            </a:extLst>
          </p:cNvPr>
          <p:cNvSpPr txBox="1"/>
          <p:nvPr/>
        </p:nvSpPr>
        <p:spPr>
          <a:xfrm>
            <a:off x="337279" y="5334351"/>
            <a:ext cx="1806905" cy="369332"/>
          </a:xfrm>
          <a:prstGeom prst="rect">
            <a:avLst/>
          </a:prstGeom>
          <a:noFill/>
        </p:spPr>
        <p:txBody>
          <a:bodyPr wrap="none" rtlCol="0">
            <a:spAutoFit/>
          </a:bodyPr>
          <a:lstStyle/>
          <a:p>
            <a:r>
              <a:rPr lang="en-US" altLang="zh-CN" dirty="0"/>
              <a:t>2.2.3</a:t>
            </a:r>
            <a:r>
              <a:rPr lang="zh-CN" altLang="en-US" dirty="0"/>
              <a:t>、操作数栈</a:t>
            </a:r>
          </a:p>
        </p:txBody>
      </p:sp>
      <p:sp>
        <p:nvSpPr>
          <p:cNvPr id="11" name="文本框 10">
            <a:extLst>
              <a:ext uri="{FF2B5EF4-FFF2-40B4-BE49-F238E27FC236}">
                <a16:creationId xmlns:a16="http://schemas.microsoft.com/office/drawing/2014/main" id="{5DF6A1FA-4048-4053-B14C-709D3DDBC4C0}"/>
              </a:ext>
            </a:extLst>
          </p:cNvPr>
          <p:cNvSpPr txBox="1"/>
          <p:nvPr/>
        </p:nvSpPr>
        <p:spPr>
          <a:xfrm>
            <a:off x="2685010" y="5334351"/>
            <a:ext cx="8271163" cy="1200329"/>
          </a:xfrm>
          <a:prstGeom prst="rect">
            <a:avLst/>
          </a:prstGeom>
          <a:noFill/>
        </p:spPr>
        <p:txBody>
          <a:bodyPr wrap="square" rtlCol="0">
            <a:spAutoFit/>
          </a:bodyPr>
          <a:lstStyle/>
          <a:p>
            <a:r>
              <a:rPr lang="en-US" altLang="zh-CN" dirty="0"/>
              <a:t>JVM</a:t>
            </a:r>
            <a:r>
              <a:rPr lang="zh-CN" altLang="en-US" dirty="0"/>
              <a:t>提供一些字节码指令从局部变量表或者对象实例的字段中复制常量或变量值到操作数栈中，也提供了一些指令用于从操作数栈取走数据、操作数据以及把操作结果重新入栈。在调用方法时，操作数栈也用来准备调用方法的参数以及接受方法返回结果。</a:t>
            </a:r>
          </a:p>
        </p:txBody>
      </p:sp>
    </p:spTree>
    <p:extLst>
      <p:ext uri="{BB962C8B-B14F-4D97-AF65-F5344CB8AC3E}">
        <p14:creationId xmlns:p14="http://schemas.microsoft.com/office/powerpoint/2010/main" val="162790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CB4F7C-B52A-4D5E-B114-8C69DBD6C0DF}"/>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a:extLst>
              <a:ext uri="{FF2B5EF4-FFF2-40B4-BE49-F238E27FC236}">
                <a16:creationId xmlns:a16="http://schemas.microsoft.com/office/drawing/2014/main" id="{A7769E2D-4BD2-4D65-B4CF-C8F168DDB187}"/>
              </a:ext>
            </a:extLst>
          </p:cNvPr>
          <p:cNvSpPr txBox="1"/>
          <p:nvPr/>
        </p:nvSpPr>
        <p:spPr>
          <a:xfrm>
            <a:off x="670287" y="922713"/>
            <a:ext cx="1806905" cy="369332"/>
          </a:xfrm>
          <a:prstGeom prst="rect">
            <a:avLst/>
          </a:prstGeom>
          <a:noFill/>
        </p:spPr>
        <p:txBody>
          <a:bodyPr wrap="none" rtlCol="0">
            <a:spAutoFit/>
          </a:bodyPr>
          <a:lstStyle/>
          <a:p>
            <a:r>
              <a:rPr lang="en-US" altLang="zh-CN" dirty="0"/>
              <a:t>2.2.4</a:t>
            </a:r>
            <a:r>
              <a:rPr lang="zh-CN" altLang="en-US" dirty="0"/>
              <a:t>、动态链接</a:t>
            </a:r>
          </a:p>
        </p:txBody>
      </p:sp>
      <p:sp>
        <p:nvSpPr>
          <p:cNvPr id="4" name="文本框 3">
            <a:extLst>
              <a:ext uri="{FF2B5EF4-FFF2-40B4-BE49-F238E27FC236}">
                <a16:creationId xmlns:a16="http://schemas.microsoft.com/office/drawing/2014/main" id="{628D04AF-BCFF-41FF-8FF9-A57DAAFD9D1C}"/>
              </a:ext>
            </a:extLst>
          </p:cNvPr>
          <p:cNvSpPr txBox="1"/>
          <p:nvPr/>
        </p:nvSpPr>
        <p:spPr>
          <a:xfrm>
            <a:off x="2892829" y="922713"/>
            <a:ext cx="8229600" cy="923330"/>
          </a:xfrm>
          <a:prstGeom prst="rect">
            <a:avLst/>
          </a:prstGeom>
          <a:noFill/>
        </p:spPr>
        <p:txBody>
          <a:bodyPr wrap="square" rtlCol="0">
            <a:spAutoFit/>
          </a:bodyPr>
          <a:lstStyle/>
          <a:p>
            <a:r>
              <a:rPr lang="zh-CN" altLang="en-US" dirty="0"/>
              <a:t>在</a:t>
            </a:r>
            <a:r>
              <a:rPr lang="en-US" altLang="zh-CN" dirty="0"/>
              <a:t>class</a:t>
            </a:r>
            <a:r>
              <a:rPr lang="zh-CN" altLang="en-US" dirty="0"/>
              <a:t>文件中，一个方法若要调用其他方法，或者访问成员变量，则需要通过符号引用来表示，动态链接的作用就是将这些以符号引用所表示的方法转换为对实际方法的直接引用。</a:t>
            </a:r>
          </a:p>
        </p:txBody>
      </p:sp>
      <p:sp>
        <p:nvSpPr>
          <p:cNvPr id="6" name="文本框 5">
            <a:extLst>
              <a:ext uri="{FF2B5EF4-FFF2-40B4-BE49-F238E27FC236}">
                <a16:creationId xmlns:a16="http://schemas.microsoft.com/office/drawing/2014/main" id="{D970D1A9-527C-4F68-A990-AEE8248EDEF6}"/>
              </a:ext>
            </a:extLst>
          </p:cNvPr>
          <p:cNvSpPr txBox="1"/>
          <p:nvPr/>
        </p:nvSpPr>
        <p:spPr>
          <a:xfrm>
            <a:off x="670287" y="2427316"/>
            <a:ext cx="2058577" cy="369332"/>
          </a:xfrm>
          <a:prstGeom prst="rect">
            <a:avLst/>
          </a:prstGeom>
          <a:noFill/>
        </p:spPr>
        <p:txBody>
          <a:bodyPr wrap="none" rtlCol="0">
            <a:spAutoFit/>
          </a:bodyPr>
          <a:lstStyle/>
          <a:p>
            <a:r>
              <a:rPr lang="en-US" altLang="zh-CN" dirty="0"/>
              <a:t>2.2.5</a:t>
            </a:r>
            <a:r>
              <a:rPr lang="zh-CN" altLang="en-US" dirty="0"/>
              <a:t>、</a:t>
            </a:r>
            <a:r>
              <a:rPr lang="en-US" altLang="zh-CN" dirty="0"/>
              <a:t>JVM</a:t>
            </a:r>
            <a:r>
              <a:rPr lang="zh-CN" altLang="en-US" dirty="0"/>
              <a:t>栈异常</a:t>
            </a:r>
          </a:p>
        </p:txBody>
      </p:sp>
      <p:sp>
        <p:nvSpPr>
          <p:cNvPr id="7" name="文本框 6">
            <a:extLst>
              <a:ext uri="{FF2B5EF4-FFF2-40B4-BE49-F238E27FC236}">
                <a16:creationId xmlns:a16="http://schemas.microsoft.com/office/drawing/2014/main" id="{57219A2E-A9E2-4CC1-96E1-BCC5A70F977E}"/>
              </a:ext>
            </a:extLst>
          </p:cNvPr>
          <p:cNvSpPr txBox="1"/>
          <p:nvPr/>
        </p:nvSpPr>
        <p:spPr>
          <a:xfrm>
            <a:off x="2892829" y="2427316"/>
            <a:ext cx="8229600" cy="646331"/>
          </a:xfrm>
          <a:prstGeom prst="rect">
            <a:avLst/>
          </a:prstGeom>
          <a:noFill/>
        </p:spPr>
        <p:txBody>
          <a:bodyPr wrap="square" rtlCol="0">
            <a:spAutoFit/>
          </a:bodyPr>
          <a:lstStyle/>
          <a:p>
            <a:r>
              <a:rPr lang="zh-CN" altLang="en-US" dirty="0"/>
              <a:t>如果线程请求分配的栈容量超过允许大小，抛出</a:t>
            </a:r>
            <a:r>
              <a:rPr lang="en-US" altLang="zh-CN" dirty="0" err="1"/>
              <a:t>StackOverflowError</a:t>
            </a:r>
            <a:r>
              <a:rPr lang="zh-CN" altLang="en-US" dirty="0"/>
              <a:t>异常</a:t>
            </a:r>
            <a:endParaRPr lang="en-US" altLang="zh-CN" dirty="0"/>
          </a:p>
          <a:p>
            <a:r>
              <a:rPr lang="zh-CN" altLang="en-US" dirty="0"/>
              <a:t>如果</a:t>
            </a:r>
            <a:r>
              <a:rPr lang="en-US" altLang="zh-CN" dirty="0"/>
              <a:t>JVM</a:t>
            </a:r>
            <a:r>
              <a:rPr lang="zh-CN" altLang="en-US" dirty="0"/>
              <a:t>允许栈可以动态扩展，在尝试扩展后，仍没有足够空间，抛出</a:t>
            </a:r>
            <a:r>
              <a:rPr lang="en-US" altLang="zh-CN" dirty="0"/>
              <a:t>OOM</a:t>
            </a:r>
            <a:endParaRPr lang="zh-CN" altLang="en-US" dirty="0"/>
          </a:p>
        </p:txBody>
      </p:sp>
    </p:spTree>
    <p:extLst>
      <p:ext uri="{BB962C8B-B14F-4D97-AF65-F5344CB8AC3E}">
        <p14:creationId xmlns:p14="http://schemas.microsoft.com/office/powerpoint/2010/main" val="326644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9DFEA49-A2FC-4FBA-9DBB-021BC61094FD}"/>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Tree>
    <p:extLst>
      <p:ext uri="{BB962C8B-B14F-4D97-AF65-F5344CB8AC3E}">
        <p14:creationId xmlns:p14="http://schemas.microsoft.com/office/powerpoint/2010/main" val="223115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D3B5B92-279F-454F-9CD7-2B1C90580976}"/>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Tree>
    <p:extLst>
      <p:ext uri="{BB962C8B-B14F-4D97-AF65-F5344CB8AC3E}">
        <p14:creationId xmlns:p14="http://schemas.microsoft.com/office/powerpoint/2010/main" val="15730167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Words>
  <Application>Microsoft Office PowerPoint</Application>
  <PresentationFormat>宽屏</PresentationFormat>
  <Paragraphs>54</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s ai</cp:lastModifiedBy>
  <cp:revision>48</cp:revision>
  <dcterms:created xsi:type="dcterms:W3CDTF">2018-07-22T11:53:08Z</dcterms:created>
  <dcterms:modified xsi:type="dcterms:W3CDTF">2018-07-22T15:53:23Z</dcterms:modified>
</cp:coreProperties>
</file>