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60" d="100"/>
          <a:sy n="160" d="100"/>
        </p:scale>
        <p:origin x="108" y="1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3C88C80-19D1-4BDB-93D6-01C8B5D57E2B}"/>
              </a:ext>
            </a:extLst>
          </p:cNvPr>
          <p:cNvSpPr>
            <a:spLocks noGrp="1"/>
          </p:cNvSpPr>
          <p:nvPr>
            <p:ph type="dt" sz="half" idx="10"/>
          </p:nvPr>
        </p:nvSpPr>
        <p:spPr/>
        <p:txBody>
          <a:bodyPr/>
          <a:lstStyle/>
          <a:p>
            <a:fld id="{D3B685CF-05DD-4658-9B06-06845ED9451B}" type="datetimeFigureOut">
              <a:rPr lang="zh-CN" altLang="en-US" smtClean="0"/>
              <a:t>2018/7/30</a:t>
            </a:fld>
            <a:endParaRPr lang="zh-CN" altLang="en-US"/>
          </a:p>
        </p:txBody>
      </p:sp>
      <p:sp>
        <p:nvSpPr>
          <p:cNvPr id="5" name="页脚占位符 4">
            <a:extLst>
              <a:ext uri="{FF2B5EF4-FFF2-40B4-BE49-F238E27FC236}">
                <a16:creationId xmlns:a16="http://schemas.microsoft.com/office/drawing/2014/main" id="{DD2AB6A0-788E-44A1-9AE0-27A61338646E}"/>
              </a:ext>
            </a:extLst>
          </p:cNvPr>
          <p:cNvSpPr>
            <a:spLocks noGrp="1"/>
          </p:cNvSpPr>
          <p:nvPr>
            <p:ph type="ftr" sz="quarter" idx="11"/>
          </p:nvPr>
        </p:nvSpPr>
        <p:spPr/>
        <p:txBody>
          <a:bodyPr/>
          <a:lstStyle/>
          <a:p>
            <a:endParaRPr lang="zh-CN" altLang="en-US" dirty="0"/>
          </a:p>
        </p:txBody>
      </p:sp>
      <p:sp>
        <p:nvSpPr>
          <p:cNvPr id="6" name="灯片编号占位符 5">
            <a:extLst>
              <a:ext uri="{FF2B5EF4-FFF2-40B4-BE49-F238E27FC236}">
                <a16:creationId xmlns:a16="http://schemas.microsoft.com/office/drawing/2014/main" id="{990BFCAA-9D3B-477B-A442-619BF31A71E5}"/>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
        <p:nvSpPr>
          <p:cNvPr id="9" name="矩形 8">
            <a:extLst>
              <a:ext uri="{FF2B5EF4-FFF2-40B4-BE49-F238E27FC236}">
                <a16:creationId xmlns:a16="http://schemas.microsoft.com/office/drawing/2014/main" id="{6C26513F-A3B8-4E41-B279-80D4C37DF881}"/>
              </a:ext>
            </a:extLst>
          </p:cNvPr>
          <p:cNvSpPr/>
          <p:nvPr userDrawn="1"/>
        </p:nvSpPr>
        <p:spPr>
          <a:xfrm>
            <a:off x="-8834" y="0"/>
            <a:ext cx="12192000" cy="6858000"/>
          </a:xfrm>
          <a:prstGeom prst="rect">
            <a:avLst/>
          </a:prstGeom>
          <a:blipFill dpi="0" rotWithShape="1">
            <a:blip r:embed="rId2">
              <a:alphaModFix amt="8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46233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EEB98-0393-480B-8E60-2A9EAD0978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36B5DF-C4C3-4A77-8ACF-13B266642A8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E0ECAC-A3F9-42BE-BF00-901B87DA701C}"/>
              </a:ext>
            </a:extLst>
          </p:cNvPr>
          <p:cNvSpPr>
            <a:spLocks noGrp="1"/>
          </p:cNvSpPr>
          <p:nvPr>
            <p:ph type="dt" sz="half" idx="10"/>
          </p:nvPr>
        </p:nvSpPr>
        <p:spPr/>
        <p:txBody>
          <a:bodyPr/>
          <a:lstStyle/>
          <a:p>
            <a:fld id="{D3B685CF-05DD-4658-9B06-06845ED9451B}" type="datetimeFigureOut">
              <a:rPr lang="zh-CN" altLang="en-US" smtClean="0"/>
              <a:t>2018/7/30</a:t>
            </a:fld>
            <a:endParaRPr lang="zh-CN" altLang="en-US"/>
          </a:p>
        </p:txBody>
      </p:sp>
      <p:sp>
        <p:nvSpPr>
          <p:cNvPr id="5" name="页脚占位符 4">
            <a:extLst>
              <a:ext uri="{FF2B5EF4-FFF2-40B4-BE49-F238E27FC236}">
                <a16:creationId xmlns:a16="http://schemas.microsoft.com/office/drawing/2014/main" id="{D1B573EA-E7CA-4CD3-976F-3BA8607257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F2393C-774F-4C61-B26E-7E31793FF25B}"/>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337795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DD4389D-1F5C-49F4-A396-E863F331CF9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8EED7C-014A-412F-A030-FEEF200577A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2C2468-D58E-409B-B5B9-B259BA5D47C5}"/>
              </a:ext>
            </a:extLst>
          </p:cNvPr>
          <p:cNvSpPr>
            <a:spLocks noGrp="1"/>
          </p:cNvSpPr>
          <p:nvPr>
            <p:ph type="dt" sz="half" idx="10"/>
          </p:nvPr>
        </p:nvSpPr>
        <p:spPr/>
        <p:txBody>
          <a:bodyPr/>
          <a:lstStyle/>
          <a:p>
            <a:fld id="{D3B685CF-05DD-4658-9B06-06845ED9451B}" type="datetimeFigureOut">
              <a:rPr lang="zh-CN" altLang="en-US" smtClean="0"/>
              <a:t>2018/7/30</a:t>
            </a:fld>
            <a:endParaRPr lang="zh-CN" altLang="en-US"/>
          </a:p>
        </p:txBody>
      </p:sp>
      <p:sp>
        <p:nvSpPr>
          <p:cNvPr id="5" name="页脚占位符 4">
            <a:extLst>
              <a:ext uri="{FF2B5EF4-FFF2-40B4-BE49-F238E27FC236}">
                <a16:creationId xmlns:a16="http://schemas.microsoft.com/office/drawing/2014/main" id="{39217E4D-8B68-498A-880E-43D36112B6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96A66A-5635-42D4-9D99-87FD143353B1}"/>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886293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60D8C-16FE-4A0F-8162-224CE033DB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FA777C-D381-45B9-8DE4-5B22917C81B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005A1B-C957-4703-9672-D38D7F0D42DE}"/>
              </a:ext>
            </a:extLst>
          </p:cNvPr>
          <p:cNvSpPr>
            <a:spLocks noGrp="1"/>
          </p:cNvSpPr>
          <p:nvPr>
            <p:ph type="dt" sz="half" idx="10"/>
          </p:nvPr>
        </p:nvSpPr>
        <p:spPr/>
        <p:txBody>
          <a:bodyPr/>
          <a:lstStyle/>
          <a:p>
            <a:fld id="{D3B685CF-05DD-4658-9B06-06845ED9451B}" type="datetimeFigureOut">
              <a:rPr lang="zh-CN" altLang="en-US" smtClean="0"/>
              <a:t>2018/7/30</a:t>
            </a:fld>
            <a:endParaRPr lang="zh-CN" altLang="en-US"/>
          </a:p>
        </p:txBody>
      </p:sp>
      <p:sp>
        <p:nvSpPr>
          <p:cNvPr id="5" name="页脚占位符 4">
            <a:extLst>
              <a:ext uri="{FF2B5EF4-FFF2-40B4-BE49-F238E27FC236}">
                <a16:creationId xmlns:a16="http://schemas.microsoft.com/office/drawing/2014/main" id="{13B04B88-D41A-4688-9279-72DDE1B03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906B67-1FC3-45D1-809F-1D068B01C2CC}"/>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404382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829A10-6E5B-407F-B75D-F81C28EC3C9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CE05E73-EB18-44B9-86FB-CE40702FDF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6DC7E8F-AA26-44A7-86A1-15FAC0515E8B}"/>
              </a:ext>
            </a:extLst>
          </p:cNvPr>
          <p:cNvSpPr>
            <a:spLocks noGrp="1"/>
          </p:cNvSpPr>
          <p:nvPr>
            <p:ph type="dt" sz="half" idx="10"/>
          </p:nvPr>
        </p:nvSpPr>
        <p:spPr/>
        <p:txBody>
          <a:bodyPr/>
          <a:lstStyle/>
          <a:p>
            <a:fld id="{D3B685CF-05DD-4658-9B06-06845ED9451B}" type="datetimeFigureOut">
              <a:rPr lang="zh-CN" altLang="en-US" smtClean="0"/>
              <a:t>2018/7/30</a:t>
            </a:fld>
            <a:endParaRPr lang="zh-CN" altLang="en-US"/>
          </a:p>
        </p:txBody>
      </p:sp>
      <p:sp>
        <p:nvSpPr>
          <p:cNvPr id="5" name="页脚占位符 4">
            <a:extLst>
              <a:ext uri="{FF2B5EF4-FFF2-40B4-BE49-F238E27FC236}">
                <a16:creationId xmlns:a16="http://schemas.microsoft.com/office/drawing/2014/main" id="{5E53C6DD-ACA2-46A2-977E-CACA41DF41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C0A770-B5C2-49A1-B551-FEBFEA495CCC}"/>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2492390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86134-4E94-4A0C-A15D-B83812318D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6D7E77-2F48-4544-A1CD-9E86FCC5557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78EF259-984C-4612-9697-1B614C45721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4FF540F-8520-4FB4-ACA3-49897EC342D8}"/>
              </a:ext>
            </a:extLst>
          </p:cNvPr>
          <p:cNvSpPr>
            <a:spLocks noGrp="1"/>
          </p:cNvSpPr>
          <p:nvPr>
            <p:ph type="dt" sz="half" idx="10"/>
          </p:nvPr>
        </p:nvSpPr>
        <p:spPr/>
        <p:txBody>
          <a:bodyPr/>
          <a:lstStyle/>
          <a:p>
            <a:fld id="{D3B685CF-05DD-4658-9B06-06845ED9451B}" type="datetimeFigureOut">
              <a:rPr lang="zh-CN" altLang="en-US" smtClean="0"/>
              <a:t>2018/7/30</a:t>
            </a:fld>
            <a:endParaRPr lang="zh-CN" altLang="en-US"/>
          </a:p>
        </p:txBody>
      </p:sp>
      <p:sp>
        <p:nvSpPr>
          <p:cNvPr id="6" name="页脚占位符 5">
            <a:extLst>
              <a:ext uri="{FF2B5EF4-FFF2-40B4-BE49-F238E27FC236}">
                <a16:creationId xmlns:a16="http://schemas.microsoft.com/office/drawing/2014/main" id="{93EAA31E-3C16-4F4D-B614-85753F02F6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2D8E7C-60B4-42A0-AD00-D18A2C69FA31}"/>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714408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AA7673-F055-48BB-BC0D-B50A12E1DFA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565607-4068-4C48-8E05-1F84A51D96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8D95BEA-0F84-49F2-BC33-24F0EFB4FF5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ADB7FA0-9F9C-47EB-ADEC-362EE55BD9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7248ACC-75CB-41AA-817D-12AE2F3C6FF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DB29D8F-F426-4E51-A0A5-3C4CEC90EC5D}"/>
              </a:ext>
            </a:extLst>
          </p:cNvPr>
          <p:cNvSpPr>
            <a:spLocks noGrp="1"/>
          </p:cNvSpPr>
          <p:nvPr>
            <p:ph type="dt" sz="half" idx="10"/>
          </p:nvPr>
        </p:nvSpPr>
        <p:spPr/>
        <p:txBody>
          <a:bodyPr/>
          <a:lstStyle/>
          <a:p>
            <a:fld id="{D3B685CF-05DD-4658-9B06-06845ED9451B}" type="datetimeFigureOut">
              <a:rPr lang="zh-CN" altLang="en-US" smtClean="0"/>
              <a:t>2018/7/30</a:t>
            </a:fld>
            <a:endParaRPr lang="zh-CN" altLang="en-US"/>
          </a:p>
        </p:txBody>
      </p:sp>
      <p:sp>
        <p:nvSpPr>
          <p:cNvPr id="8" name="页脚占位符 7">
            <a:extLst>
              <a:ext uri="{FF2B5EF4-FFF2-40B4-BE49-F238E27FC236}">
                <a16:creationId xmlns:a16="http://schemas.microsoft.com/office/drawing/2014/main" id="{A88F9B0E-30F6-457F-85F2-E64914582D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3E9E7FD-B0B2-4B59-94D3-CAF66405DB56}"/>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241000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B22ED-2DBF-4A5A-8181-C8D94BB0A72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CA4E6A-2A2F-4177-93FD-19E26096B93E}"/>
              </a:ext>
            </a:extLst>
          </p:cNvPr>
          <p:cNvSpPr>
            <a:spLocks noGrp="1"/>
          </p:cNvSpPr>
          <p:nvPr>
            <p:ph type="dt" sz="half" idx="10"/>
          </p:nvPr>
        </p:nvSpPr>
        <p:spPr/>
        <p:txBody>
          <a:bodyPr/>
          <a:lstStyle/>
          <a:p>
            <a:fld id="{D3B685CF-05DD-4658-9B06-06845ED9451B}" type="datetimeFigureOut">
              <a:rPr lang="zh-CN" altLang="en-US" smtClean="0"/>
              <a:t>2018/7/30</a:t>
            </a:fld>
            <a:endParaRPr lang="zh-CN" altLang="en-US"/>
          </a:p>
        </p:txBody>
      </p:sp>
      <p:sp>
        <p:nvSpPr>
          <p:cNvPr id="4" name="页脚占位符 3">
            <a:extLst>
              <a:ext uri="{FF2B5EF4-FFF2-40B4-BE49-F238E27FC236}">
                <a16:creationId xmlns:a16="http://schemas.microsoft.com/office/drawing/2014/main" id="{621446D4-BE62-44A4-9C63-2BFF904550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A11A11-70A6-45E2-944D-56FD59670EBB}"/>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2834088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4D6401-666C-4E1E-B427-A901A7B2A96C}"/>
              </a:ext>
            </a:extLst>
          </p:cNvPr>
          <p:cNvSpPr>
            <a:spLocks noGrp="1"/>
          </p:cNvSpPr>
          <p:nvPr>
            <p:ph type="dt" sz="half" idx="10"/>
          </p:nvPr>
        </p:nvSpPr>
        <p:spPr/>
        <p:txBody>
          <a:bodyPr/>
          <a:lstStyle/>
          <a:p>
            <a:fld id="{D3B685CF-05DD-4658-9B06-06845ED9451B}" type="datetimeFigureOut">
              <a:rPr lang="zh-CN" altLang="en-US" smtClean="0"/>
              <a:t>2018/7/30</a:t>
            </a:fld>
            <a:endParaRPr lang="zh-CN" altLang="en-US"/>
          </a:p>
        </p:txBody>
      </p:sp>
      <p:sp>
        <p:nvSpPr>
          <p:cNvPr id="3" name="页脚占位符 2">
            <a:extLst>
              <a:ext uri="{FF2B5EF4-FFF2-40B4-BE49-F238E27FC236}">
                <a16:creationId xmlns:a16="http://schemas.microsoft.com/office/drawing/2014/main" id="{C1141513-744D-4DB4-B4DB-10C84D946A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0451892-D0AF-4AB1-A8B6-D32ECDC5BAD2}"/>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4085559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A1B03-EEB6-449F-B587-D8A250E3F4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39C6ED7-0309-4F98-8E8C-1407596D46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397134F-D875-45C7-8414-A1348E2A2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CF02891-F26E-4C77-849A-A789958A3991}"/>
              </a:ext>
            </a:extLst>
          </p:cNvPr>
          <p:cNvSpPr>
            <a:spLocks noGrp="1"/>
          </p:cNvSpPr>
          <p:nvPr>
            <p:ph type="dt" sz="half" idx="10"/>
          </p:nvPr>
        </p:nvSpPr>
        <p:spPr/>
        <p:txBody>
          <a:bodyPr/>
          <a:lstStyle/>
          <a:p>
            <a:fld id="{D3B685CF-05DD-4658-9B06-06845ED9451B}" type="datetimeFigureOut">
              <a:rPr lang="zh-CN" altLang="en-US" smtClean="0"/>
              <a:t>2018/7/30</a:t>
            </a:fld>
            <a:endParaRPr lang="zh-CN" altLang="en-US"/>
          </a:p>
        </p:txBody>
      </p:sp>
      <p:sp>
        <p:nvSpPr>
          <p:cNvPr id="6" name="页脚占位符 5">
            <a:extLst>
              <a:ext uri="{FF2B5EF4-FFF2-40B4-BE49-F238E27FC236}">
                <a16:creationId xmlns:a16="http://schemas.microsoft.com/office/drawing/2014/main" id="{10F794DC-9C23-41AA-871C-1B1F276F55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E8E85E-3D90-4BF4-BD34-8097D272FE25}"/>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616430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319B2-F2EA-495A-82D3-E6EB39D4A3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C669108-E9E2-412C-92F4-801DAD27A8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644806A-9C87-4B48-9471-9E8D8BC12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BE6CDDA-FE39-4DB3-A68F-E1EBE86A321D}"/>
              </a:ext>
            </a:extLst>
          </p:cNvPr>
          <p:cNvSpPr>
            <a:spLocks noGrp="1"/>
          </p:cNvSpPr>
          <p:nvPr>
            <p:ph type="dt" sz="half" idx="10"/>
          </p:nvPr>
        </p:nvSpPr>
        <p:spPr/>
        <p:txBody>
          <a:bodyPr/>
          <a:lstStyle/>
          <a:p>
            <a:fld id="{D3B685CF-05DD-4658-9B06-06845ED9451B}" type="datetimeFigureOut">
              <a:rPr lang="zh-CN" altLang="en-US" smtClean="0"/>
              <a:t>2018/7/30</a:t>
            </a:fld>
            <a:endParaRPr lang="zh-CN" altLang="en-US"/>
          </a:p>
        </p:txBody>
      </p:sp>
      <p:sp>
        <p:nvSpPr>
          <p:cNvPr id="6" name="页脚占位符 5">
            <a:extLst>
              <a:ext uri="{FF2B5EF4-FFF2-40B4-BE49-F238E27FC236}">
                <a16:creationId xmlns:a16="http://schemas.microsoft.com/office/drawing/2014/main" id="{EE0E17C6-1E15-4A08-99C9-CE3214A5BD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EF518D-DE11-4978-A147-1D9DC5E1AEAA}"/>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69408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8EBF438-41A3-4937-996D-FA6764742B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A3404A1-F618-4B83-9FE9-069EC716D1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C8E792F-4EBC-413C-A243-D97C66D1E2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685CF-05DD-4658-9B06-06845ED9451B}" type="datetimeFigureOut">
              <a:rPr lang="zh-CN" altLang="en-US" smtClean="0"/>
              <a:t>2018/7/30</a:t>
            </a:fld>
            <a:endParaRPr lang="zh-CN" altLang="en-US"/>
          </a:p>
        </p:txBody>
      </p:sp>
      <p:sp>
        <p:nvSpPr>
          <p:cNvPr id="5" name="页脚占位符 4">
            <a:extLst>
              <a:ext uri="{FF2B5EF4-FFF2-40B4-BE49-F238E27FC236}">
                <a16:creationId xmlns:a16="http://schemas.microsoft.com/office/drawing/2014/main" id="{8D5A4C37-2E6F-4F77-B247-ED9AAB0718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5BB5BD-B023-490B-8DCF-87B72E474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2851280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F9A482E-16EC-486F-9826-66494BC347A6}"/>
              </a:ext>
            </a:extLst>
          </p:cNvPr>
          <p:cNvSpPr txBox="1"/>
          <p:nvPr/>
        </p:nvSpPr>
        <p:spPr>
          <a:xfrm>
            <a:off x="4264408" y="1166934"/>
            <a:ext cx="3890810" cy="1015663"/>
          </a:xfrm>
          <a:prstGeom prst="rect">
            <a:avLst/>
          </a:prstGeom>
          <a:noFill/>
        </p:spPr>
        <p:txBody>
          <a:bodyPr wrap="none" rtlCol="0" anchor="ctr">
            <a:spAutoFit/>
          </a:bodyPr>
          <a:lstStyle/>
          <a:p>
            <a:pPr algn="ctr"/>
            <a:r>
              <a:rPr lang="en-US" altLang="zh-CN" sz="6000" dirty="0"/>
              <a:t>JVM</a:t>
            </a:r>
            <a:r>
              <a:rPr lang="zh-CN" altLang="en-US" sz="6000" dirty="0"/>
              <a:t>虚拟机</a:t>
            </a:r>
          </a:p>
        </p:txBody>
      </p:sp>
      <p:sp>
        <p:nvSpPr>
          <p:cNvPr id="2" name="文本框 1">
            <a:extLst>
              <a:ext uri="{FF2B5EF4-FFF2-40B4-BE49-F238E27FC236}">
                <a16:creationId xmlns:a16="http://schemas.microsoft.com/office/drawing/2014/main" id="{A2D70462-C063-4807-A5D8-B3CF3584F8C6}"/>
              </a:ext>
            </a:extLst>
          </p:cNvPr>
          <p:cNvSpPr txBox="1"/>
          <p:nvPr/>
        </p:nvSpPr>
        <p:spPr>
          <a:xfrm>
            <a:off x="4681189" y="3190588"/>
            <a:ext cx="3057247" cy="584775"/>
          </a:xfrm>
          <a:prstGeom prst="rect">
            <a:avLst/>
          </a:prstGeom>
          <a:noFill/>
        </p:spPr>
        <p:txBody>
          <a:bodyPr wrap="none" rtlCol="0">
            <a:spAutoFit/>
          </a:bodyPr>
          <a:lstStyle/>
          <a:p>
            <a:r>
              <a:rPr lang="zh-CN" altLang="en-US" sz="3200" dirty="0"/>
              <a:t>虚拟机内存区域</a:t>
            </a:r>
          </a:p>
        </p:txBody>
      </p:sp>
    </p:spTree>
    <p:extLst>
      <p:ext uri="{BB962C8B-B14F-4D97-AF65-F5344CB8AC3E}">
        <p14:creationId xmlns:p14="http://schemas.microsoft.com/office/powerpoint/2010/main" val="3207909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D11C739-B461-4D43-A941-1A0BFD925806}"/>
              </a:ext>
            </a:extLst>
          </p:cNvPr>
          <p:cNvSpPr/>
          <p:nvPr/>
        </p:nvSpPr>
        <p:spPr>
          <a:xfrm>
            <a:off x="75849" y="208881"/>
            <a:ext cx="2451312" cy="369332"/>
          </a:xfrm>
          <a:prstGeom prst="rect">
            <a:avLst/>
          </a:prstGeom>
        </p:spPr>
        <p:txBody>
          <a:bodyPr wrap="none">
            <a:spAutoFit/>
          </a:bodyPr>
          <a:lstStyle/>
          <a:p>
            <a:r>
              <a:rPr lang="zh-CN" altLang="en-US" dirty="0"/>
              <a:t>三、对象在</a:t>
            </a:r>
            <a:r>
              <a:rPr lang="en-US" altLang="zh-CN" dirty="0"/>
              <a:t>JVM</a:t>
            </a:r>
            <a:r>
              <a:rPr lang="zh-CN" altLang="en-US" dirty="0"/>
              <a:t>内存中</a:t>
            </a:r>
          </a:p>
        </p:txBody>
      </p:sp>
      <p:sp>
        <p:nvSpPr>
          <p:cNvPr id="3" name="文本框 2">
            <a:extLst>
              <a:ext uri="{FF2B5EF4-FFF2-40B4-BE49-F238E27FC236}">
                <a16:creationId xmlns:a16="http://schemas.microsoft.com/office/drawing/2014/main" id="{3CE3C6CE-63E3-4611-8265-B95D4C0143E4}"/>
              </a:ext>
            </a:extLst>
          </p:cNvPr>
          <p:cNvSpPr txBox="1"/>
          <p:nvPr/>
        </p:nvSpPr>
        <p:spPr>
          <a:xfrm>
            <a:off x="279871" y="751802"/>
            <a:ext cx="1864613" cy="369332"/>
          </a:xfrm>
          <a:prstGeom prst="rect">
            <a:avLst/>
          </a:prstGeom>
          <a:noFill/>
        </p:spPr>
        <p:txBody>
          <a:bodyPr wrap="none" rtlCol="0">
            <a:spAutoFit/>
          </a:bodyPr>
          <a:lstStyle/>
          <a:p>
            <a:r>
              <a:rPr lang="en-US" altLang="zh-CN" dirty="0"/>
              <a:t>3.1</a:t>
            </a:r>
            <a:r>
              <a:rPr lang="zh-CN" altLang="en-US" dirty="0"/>
              <a:t>、对象的表示</a:t>
            </a:r>
          </a:p>
        </p:txBody>
      </p:sp>
      <p:sp>
        <p:nvSpPr>
          <p:cNvPr id="4" name="文本框 3">
            <a:extLst>
              <a:ext uri="{FF2B5EF4-FFF2-40B4-BE49-F238E27FC236}">
                <a16:creationId xmlns:a16="http://schemas.microsoft.com/office/drawing/2014/main" id="{03CE9708-58DF-4ACA-8778-29D3D1FA8315}"/>
              </a:ext>
            </a:extLst>
          </p:cNvPr>
          <p:cNvSpPr txBox="1"/>
          <p:nvPr/>
        </p:nvSpPr>
        <p:spPr>
          <a:xfrm>
            <a:off x="2429124" y="751802"/>
            <a:ext cx="7565666" cy="923330"/>
          </a:xfrm>
          <a:prstGeom prst="rect">
            <a:avLst/>
          </a:prstGeom>
          <a:noFill/>
        </p:spPr>
        <p:txBody>
          <a:bodyPr wrap="square" rtlCol="0">
            <a:spAutoFit/>
          </a:bodyPr>
          <a:lstStyle/>
          <a:p>
            <a:r>
              <a:rPr lang="en-US" altLang="zh-CN" dirty="0"/>
              <a:t>JVM</a:t>
            </a:r>
            <a:r>
              <a:rPr lang="zh-CN" altLang="en-US" dirty="0"/>
              <a:t>规范不强制规定对象的内部结构应当如何表示，各个</a:t>
            </a:r>
            <a:r>
              <a:rPr lang="en-US" altLang="zh-CN" dirty="0"/>
              <a:t>JVM</a:t>
            </a:r>
            <a:r>
              <a:rPr lang="zh-CN" altLang="en-US" dirty="0"/>
              <a:t>实现方式不同。这里以</a:t>
            </a:r>
            <a:r>
              <a:rPr lang="en-US" altLang="zh-CN" dirty="0" err="1"/>
              <a:t>HotSpot</a:t>
            </a:r>
            <a:r>
              <a:rPr lang="zh-CN" altLang="en-US" dirty="0"/>
              <a:t>虚拟机和常用的内存区域</a:t>
            </a:r>
            <a:r>
              <a:rPr lang="en-US" altLang="zh-CN" dirty="0"/>
              <a:t>java</a:t>
            </a:r>
            <a:r>
              <a:rPr lang="zh-CN" altLang="en-US" dirty="0"/>
              <a:t>堆为例，讨论对象分配、布局和访问的全过程。</a:t>
            </a:r>
          </a:p>
        </p:txBody>
      </p:sp>
      <p:sp>
        <p:nvSpPr>
          <p:cNvPr id="5" name="文本框 4">
            <a:extLst>
              <a:ext uri="{FF2B5EF4-FFF2-40B4-BE49-F238E27FC236}">
                <a16:creationId xmlns:a16="http://schemas.microsoft.com/office/drawing/2014/main" id="{85E98BCA-F078-4D9C-91D4-D95EAC9124F4}"/>
              </a:ext>
            </a:extLst>
          </p:cNvPr>
          <p:cNvSpPr txBox="1"/>
          <p:nvPr/>
        </p:nvSpPr>
        <p:spPr>
          <a:xfrm>
            <a:off x="279871" y="2202512"/>
            <a:ext cx="1633781" cy="369332"/>
          </a:xfrm>
          <a:prstGeom prst="rect">
            <a:avLst/>
          </a:prstGeom>
          <a:noFill/>
        </p:spPr>
        <p:txBody>
          <a:bodyPr wrap="none" rtlCol="0">
            <a:spAutoFit/>
          </a:bodyPr>
          <a:lstStyle/>
          <a:p>
            <a:r>
              <a:rPr lang="en-US" altLang="zh-CN" dirty="0"/>
              <a:t>3.2</a:t>
            </a:r>
            <a:r>
              <a:rPr lang="zh-CN" altLang="en-US" dirty="0"/>
              <a:t>、对象结构</a:t>
            </a:r>
          </a:p>
        </p:txBody>
      </p:sp>
      <p:sp>
        <p:nvSpPr>
          <p:cNvPr id="6" name="文本框 5">
            <a:extLst>
              <a:ext uri="{FF2B5EF4-FFF2-40B4-BE49-F238E27FC236}">
                <a16:creationId xmlns:a16="http://schemas.microsoft.com/office/drawing/2014/main" id="{4ED55963-C395-42A3-B59D-E2949F13B44D}"/>
              </a:ext>
            </a:extLst>
          </p:cNvPr>
          <p:cNvSpPr txBox="1"/>
          <p:nvPr/>
        </p:nvSpPr>
        <p:spPr>
          <a:xfrm>
            <a:off x="2429124" y="2202512"/>
            <a:ext cx="8738484" cy="646331"/>
          </a:xfrm>
          <a:prstGeom prst="rect">
            <a:avLst/>
          </a:prstGeom>
          <a:noFill/>
        </p:spPr>
        <p:txBody>
          <a:bodyPr wrap="square" rtlCol="0">
            <a:spAutoFit/>
          </a:bodyPr>
          <a:lstStyle/>
          <a:p>
            <a:r>
              <a:rPr lang="zh-CN" altLang="en-US" dirty="0"/>
              <a:t>对象在内存中的结构可以分为三块区域：对象头</a:t>
            </a:r>
            <a:r>
              <a:rPr lang="en-US" altLang="zh-CN" dirty="0"/>
              <a:t>(Header)</a:t>
            </a:r>
            <a:r>
              <a:rPr lang="zh-CN" altLang="en-US" dirty="0"/>
              <a:t>、实例数据</a:t>
            </a:r>
            <a:r>
              <a:rPr lang="en-US" altLang="zh-CN" dirty="0"/>
              <a:t>(Instance Data)</a:t>
            </a:r>
            <a:r>
              <a:rPr lang="zh-CN" altLang="en-US" dirty="0"/>
              <a:t>和对齐填充</a:t>
            </a:r>
            <a:r>
              <a:rPr lang="en-US" altLang="zh-CN" dirty="0"/>
              <a:t>(Padding)</a:t>
            </a:r>
            <a:r>
              <a:rPr lang="zh-CN" altLang="en-US" dirty="0"/>
              <a:t>。</a:t>
            </a:r>
          </a:p>
        </p:txBody>
      </p:sp>
      <p:sp>
        <p:nvSpPr>
          <p:cNvPr id="7" name="文本框 6">
            <a:extLst>
              <a:ext uri="{FF2B5EF4-FFF2-40B4-BE49-F238E27FC236}">
                <a16:creationId xmlns:a16="http://schemas.microsoft.com/office/drawing/2014/main" id="{C4B94CF5-78B6-425A-AF3A-5E031F765196}"/>
              </a:ext>
            </a:extLst>
          </p:cNvPr>
          <p:cNvSpPr txBox="1"/>
          <p:nvPr/>
        </p:nvSpPr>
        <p:spPr>
          <a:xfrm>
            <a:off x="279871" y="3502550"/>
            <a:ext cx="2068195" cy="369332"/>
          </a:xfrm>
          <a:prstGeom prst="rect">
            <a:avLst/>
          </a:prstGeom>
          <a:noFill/>
        </p:spPr>
        <p:txBody>
          <a:bodyPr wrap="none" rtlCol="0">
            <a:spAutoFit/>
          </a:bodyPr>
          <a:lstStyle/>
          <a:p>
            <a:r>
              <a:rPr lang="en-US" altLang="zh-CN" dirty="0"/>
              <a:t>3.2.1</a:t>
            </a:r>
            <a:r>
              <a:rPr lang="zh-CN" altLang="en-US" dirty="0"/>
              <a:t>、</a:t>
            </a:r>
            <a:r>
              <a:rPr lang="en-US" altLang="zh-CN" dirty="0"/>
              <a:t> Mark Word</a:t>
            </a:r>
          </a:p>
        </p:txBody>
      </p:sp>
      <p:sp>
        <p:nvSpPr>
          <p:cNvPr id="8" name="文本框 7">
            <a:extLst>
              <a:ext uri="{FF2B5EF4-FFF2-40B4-BE49-F238E27FC236}">
                <a16:creationId xmlns:a16="http://schemas.microsoft.com/office/drawing/2014/main" id="{46BACB41-E382-404A-BA43-8719BA91A5B9}"/>
              </a:ext>
            </a:extLst>
          </p:cNvPr>
          <p:cNvSpPr txBox="1"/>
          <p:nvPr/>
        </p:nvSpPr>
        <p:spPr>
          <a:xfrm>
            <a:off x="2429124" y="3502550"/>
            <a:ext cx="8130209" cy="1200329"/>
          </a:xfrm>
          <a:prstGeom prst="rect">
            <a:avLst/>
          </a:prstGeom>
          <a:noFill/>
        </p:spPr>
        <p:txBody>
          <a:bodyPr wrap="square" rtlCol="0">
            <a:spAutoFit/>
          </a:bodyPr>
          <a:lstStyle/>
          <a:p>
            <a:r>
              <a:rPr lang="zh-CN" altLang="en-US" dirty="0"/>
              <a:t>对象头第一部分，用于存储对象自身的运行时数据，这部分数据的长度在</a:t>
            </a:r>
            <a:r>
              <a:rPr lang="en-US" altLang="zh-CN" dirty="0"/>
              <a:t>32</a:t>
            </a:r>
            <a:r>
              <a:rPr lang="zh-CN" altLang="en-US" dirty="0"/>
              <a:t>位和</a:t>
            </a:r>
            <a:r>
              <a:rPr lang="en-US" altLang="zh-CN" dirty="0"/>
              <a:t>64</a:t>
            </a:r>
            <a:r>
              <a:rPr lang="zh-CN" altLang="en-US" dirty="0"/>
              <a:t>位</a:t>
            </a:r>
            <a:r>
              <a:rPr lang="en-US" altLang="zh-CN" dirty="0"/>
              <a:t>JVM</a:t>
            </a:r>
            <a:r>
              <a:rPr lang="zh-CN" altLang="en-US" dirty="0"/>
              <a:t>中分别为</a:t>
            </a:r>
            <a:r>
              <a:rPr lang="en-US" altLang="zh-CN" dirty="0"/>
              <a:t>32bit</a:t>
            </a:r>
            <a:r>
              <a:rPr lang="zh-CN" altLang="en-US" dirty="0"/>
              <a:t>和</a:t>
            </a:r>
            <a:r>
              <a:rPr lang="en-US" altLang="zh-CN" dirty="0"/>
              <a:t>64bit</a:t>
            </a:r>
            <a:r>
              <a:rPr lang="zh-CN" altLang="en-US" dirty="0"/>
              <a:t>。考虑到</a:t>
            </a:r>
            <a:r>
              <a:rPr lang="en-US" altLang="zh-CN" dirty="0"/>
              <a:t>JVM</a:t>
            </a:r>
            <a:r>
              <a:rPr lang="zh-CN" altLang="en-US" dirty="0"/>
              <a:t>的空间效率，</a:t>
            </a:r>
            <a:r>
              <a:rPr lang="en-US" altLang="zh-CN" dirty="0"/>
              <a:t> Mark Word</a:t>
            </a:r>
            <a:r>
              <a:rPr lang="zh-CN" altLang="en-US" dirty="0"/>
              <a:t>被设计成一个非固定的数据结构，以便在极小的空间内存储尽量多的信息，它会根据对象的状态复用自己的存储空间。</a:t>
            </a:r>
          </a:p>
        </p:txBody>
      </p:sp>
      <p:graphicFrame>
        <p:nvGraphicFramePr>
          <p:cNvPr id="9" name="表格 8">
            <a:extLst>
              <a:ext uri="{FF2B5EF4-FFF2-40B4-BE49-F238E27FC236}">
                <a16:creationId xmlns:a16="http://schemas.microsoft.com/office/drawing/2014/main" id="{8C7264C3-EF8E-40E7-B47C-C9F8474B40A8}"/>
              </a:ext>
            </a:extLst>
          </p:cNvPr>
          <p:cNvGraphicFramePr>
            <a:graphicFrameLocks noGrp="1"/>
          </p:cNvGraphicFramePr>
          <p:nvPr>
            <p:extLst>
              <p:ext uri="{D42A27DB-BD31-4B8C-83A1-F6EECF244321}">
                <p14:modId xmlns:p14="http://schemas.microsoft.com/office/powerpoint/2010/main" val="726323122"/>
              </p:ext>
            </p:extLst>
          </p:nvPr>
        </p:nvGraphicFramePr>
        <p:xfrm>
          <a:off x="2527161" y="4778194"/>
          <a:ext cx="7698267" cy="1832226"/>
        </p:xfrm>
        <a:graphic>
          <a:graphicData uri="http://schemas.openxmlformats.org/drawingml/2006/table">
            <a:tbl>
              <a:tblPr firstRow="1" bandRow="1">
                <a:tableStyleId>{5C22544A-7EE6-4342-B048-85BDC9FD1C3A}</a:tableStyleId>
              </a:tblPr>
              <a:tblGrid>
                <a:gridCol w="3263152">
                  <a:extLst>
                    <a:ext uri="{9D8B030D-6E8A-4147-A177-3AD203B41FA5}">
                      <a16:colId xmlns:a16="http://schemas.microsoft.com/office/drawing/2014/main" val="398078932"/>
                    </a:ext>
                  </a:extLst>
                </a:gridCol>
                <a:gridCol w="1281953">
                  <a:extLst>
                    <a:ext uri="{9D8B030D-6E8A-4147-A177-3AD203B41FA5}">
                      <a16:colId xmlns:a16="http://schemas.microsoft.com/office/drawing/2014/main" val="850375041"/>
                    </a:ext>
                  </a:extLst>
                </a:gridCol>
                <a:gridCol w="3153162">
                  <a:extLst>
                    <a:ext uri="{9D8B030D-6E8A-4147-A177-3AD203B41FA5}">
                      <a16:colId xmlns:a16="http://schemas.microsoft.com/office/drawing/2014/main" val="3122848370"/>
                    </a:ext>
                  </a:extLst>
                </a:gridCol>
              </a:tblGrid>
              <a:tr h="305371">
                <a:tc>
                  <a:txBody>
                    <a:bodyPr/>
                    <a:lstStyle/>
                    <a:p>
                      <a:pPr algn="ctr"/>
                      <a:r>
                        <a:rPr lang="zh-CN" altLang="en-US" sz="1100" dirty="0"/>
                        <a:t>存储内容</a:t>
                      </a:r>
                    </a:p>
                  </a:txBody>
                  <a:tcPr marL="86384" marR="86384" marT="43192" marB="43192" anchor="ctr"/>
                </a:tc>
                <a:tc>
                  <a:txBody>
                    <a:bodyPr/>
                    <a:lstStyle/>
                    <a:p>
                      <a:pPr algn="ctr"/>
                      <a:r>
                        <a:rPr lang="zh-CN" altLang="en-US" sz="1100" dirty="0"/>
                        <a:t>标志位</a:t>
                      </a:r>
                    </a:p>
                  </a:txBody>
                  <a:tcPr marL="86384" marR="86384" marT="43192" marB="43192" anchor="ctr"/>
                </a:tc>
                <a:tc>
                  <a:txBody>
                    <a:bodyPr/>
                    <a:lstStyle/>
                    <a:p>
                      <a:pPr algn="ctr"/>
                      <a:r>
                        <a:rPr lang="zh-CN" altLang="en-US" sz="1100" dirty="0"/>
                        <a:t>状态</a:t>
                      </a:r>
                    </a:p>
                  </a:txBody>
                  <a:tcPr marL="86384" marR="86384" marT="43192" marB="43192" anchor="ctr"/>
                </a:tc>
                <a:extLst>
                  <a:ext uri="{0D108BD9-81ED-4DB2-BD59-A6C34878D82A}">
                    <a16:rowId xmlns:a16="http://schemas.microsoft.com/office/drawing/2014/main" val="3441575816"/>
                  </a:ext>
                </a:extLst>
              </a:tr>
              <a:tr h="305371">
                <a:tc>
                  <a:txBody>
                    <a:bodyPr/>
                    <a:lstStyle/>
                    <a:p>
                      <a:pPr algn="ctr"/>
                      <a:r>
                        <a:rPr lang="zh-CN" altLang="en-US" sz="1100" dirty="0"/>
                        <a:t>对象哈希码、对象分代年龄</a:t>
                      </a:r>
                    </a:p>
                  </a:txBody>
                  <a:tcPr marL="86384" marR="86384" marT="43192" marB="43192" anchor="ctr"/>
                </a:tc>
                <a:tc>
                  <a:txBody>
                    <a:bodyPr/>
                    <a:lstStyle/>
                    <a:p>
                      <a:pPr algn="ctr"/>
                      <a:r>
                        <a:rPr lang="en-US" altLang="zh-CN" sz="1100" dirty="0"/>
                        <a:t>01</a:t>
                      </a:r>
                      <a:endParaRPr lang="zh-CN" altLang="en-US" sz="1100" dirty="0"/>
                    </a:p>
                  </a:txBody>
                  <a:tcPr marL="86384" marR="86384" marT="43192" marB="43192" anchor="ctr"/>
                </a:tc>
                <a:tc>
                  <a:txBody>
                    <a:bodyPr/>
                    <a:lstStyle/>
                    <a:p>
                      <a:pPr algn="ctr"/>
                      <a:r>
                        <a:rPr lang="zh-CN" altLang="en-US" sz="1100" dirty="0"/>
                        <a:t>未锁定</a:t>
                      </a:r>
                    </a:p>
                  </a:txBody>
                  <a:tcPr marL="86384" marR="86384" marT="43192" marB="43192" anchor="ctr"/>
                </a:tc>
                <a:extLst>
                  <a:ext uri="{0D108BD9-81ED-4DB2-BD59-A6C34878D82A}">
                    <a16:rowId xmlns:a16="http://schemas.microsoft.com/office/drawing/2014/main" val="1940009901"/>
                  </a:ext>
                </a:extLst>
              </a:tr>
              <a:tr h="305371">
                <a:tc>
                  <a:txBody>
                    <a:bodyPr/>
                    <a:lstStyle/>
                    <a:p>
                      <a:pPr algn="ctr"/>
                      <a:r>
                        <a:rPr lang="zh-CN" altLang="en-US" sz="1100" dirty="0"/>
                        <a:t>指向锁记录的指针</a:t>
                      </a:r>
                    </a:p>
                  </a:txBody>
                  <a:tcPr marL="86384" marR="86384" marT="43192" marB="43192" anchor="ctr"/>
                </a:tc>
                <a:tc>
                  <a:txBody>
                    <a:bodyPr/>
                    <a:lstStyle/>
                    <a:p>
                      <a:pPr algn="ctr"/>
                      <a:r>
                        <a:rPr lang="en-US" altLang="zh-CN" sz="1100" dirty="0"/>
                        <a:t>00</a:t>
                      </a:r>
                      <a:endParaRPr lang="zh-CN" altLang="en-US" sz="1100" dirty="0"/>
                    </a:p>
                  </a:txBody>
                  <a:tcPr marL="86384" marR="86384" marT="43192" marB="43192" anchor="ctr"/>
                </a:tc>
                <a:tc>
                  <a:txBody>
                    <a:bodyPr/>
                    <a:lstStyle/>
                    <a:p>
                      <a:pPr algn="ctr"/>
                      <a:r>
                        <a:rPr lang="zh-CN" altLang="en-US" sz="1100" dirty="0"/>
                        <a:t>轻量级锁定</a:t>
                      </a:r>
                    </a:p>
                  </a:txBody>
                  <a:tcPr marL="86384" marR="86384" marT="43192" marB="43192" anchor="ctr"/>
                </a:tc>
                <a:extLst>
                  <a:ext uri="{0D108BD9-81ED-4DB2-BD59-A6C34878D82A}">
                    <a16:rowId xmlns:a16="http://schemas.microsoft.com/office/drawing/2014/main" val="3460300317"/>
                  </a:ext>
                </a:extLst>
              </a:tr>
              <a:tr h="305371">
                <a:tc>
                  <a:txBody>
                    <a:bodyPr/>
                    <a:lstStyle/>
                    <a:p>
                      <a:pPr algn="ctr"/>
                      <a:r>
                        <a:rPr lang="zh-CN" altLang="en-US" sz="1100" dirty="0"/>
                        <a:t>指向重量级锁的指针</a:t>
                      </a:r>
                    </a:p>
                  </a:txBody>
                  <a:tcPr marL="86384" marR="86384" marT="43192" marB="43192" anchor="ctr"/>
                </a:tc>
                <a:tc>
                  <a:txBody>
                    <a:bodyPr/>
                    <a:lstStyle/>
                    <a:p>
                      <a:pPr algn="ctr"/>
                      <a:r>
                        <a:rPr lang="en-US" altLang="zh-CN" sz="1100" dirty="0"/>
                        <a:t>10</a:t>
                      </a:r>
                      <a:endParaRPr lang="zh-CN" altLang="en-US" sz="1100" dirty="0"/>
                    </a:p>
                  </a:txBody>
                  <a:tcPr marL="86384" marR="86384" marT="43192" marB="43192" anchor="ctr"/>
                </a:tc>
                <a:tc>
                  <a:txBody>
                    <a:bodyPr/>
                    <a:lstStyle/>
                    <a:p>
                      <a:pPr algn="ctr"/>
                      <a:r>
                        <a:rPr lang="zh-CN" altLang="en-US" sz="1100" dirty="0"/>
                        <a:t>膨胀</a:t>
                      </a:r>
                      <a:r>
                        <a:rPr lang="en-US" altLang="zh-CN" sz="1100" dirty="0"/>
                        <a:t>(</a:t>
                      </a:r>
                      <a:r>
                        <a:rPr lang="zh-CN" altLang="en-US" sz="1100" dirty="0"/>
                        <a:t>重量级锁定</a:t>
                      </a:r>
                      <a:r>
                        <a:rPr lang="en-US" altLang="zh-CN" sz="1100" dirty="0"/>
                        <a:t>)</a:t>
                      </a:r>
                      <a:endParaRPr lang="zh-CN" altLang="en-US" sz="1100" dirty="0"/>
                    </a:p>
                  </a:txBody>
                  <a:tcPr marL="86384" marR="86384" marT="43192" marB="43192" anchor="ctr"/>
                </a:tc>
                <a:extLst>
                  <a:ext uri="{0D108BD9-81ED-4DB2-BD59-A6C34878D82A}">
                    <a16:rowId xmlns:a16="http://schemas.microsoft.com/office/drawing/2014/main" val="3424884313"/>
                  </a:ext>
                </a:extLst>
              </a:tr>
              <a:tr h="305371">
                <a:tc>
                  <a:txBody>
                    <a:bodyPr/>
                    <a:lstStyle/>
                    <a:p>
                      <a:pPr algn="ctr"/>
                      <a:r>
                        <a:rPr lang="zh-CN" altLang="en-US" sz="1100" dirty="0"/>
                        <a:t>空，不需要记录信息</a:t>
                      </a:r>
                    </a:p>
                  </a:txBody>
                  <a:tcPr marL="86384" marR="86384" marT="43192" marB="43192" anchor="ctr"/>
                </a:tc>
                <a:tc>
                  <a:txBody>
                    <a:bodyPr/>
                    <a:lstStyle/>
                    <a:p>
                      <a:pPr algn="ctr"/>
                      <a:r>
                        <a:rPr lang="en-US" altLang="zh-CN" sz="1100" dirty="0"/>
                        <a:t>11</a:t>
                      </a:r>
                      <a:endParaRPr lang="zh-CN" altLang="en-US" sz="1100" dirty="0"/>
                    </a:p>
                  </a:txBody>
                  <a:tcPr marL="86384" marR="86384" marT="43192" marB="43192" anchor="ctr"/>
                </a:tc>
                <a:tc>
                  <a:txBody>
                    <a:bodyPr/>
                    <a:lstStyle/>
                    <a:p>
                      <a:pPr algn="ctr"/>
                      <a:r>
                        <a:rPr lang="en-US" altLang="zh-CN" sz="1100" dirty="0"/>
                        <a:t>GC</a:t>
                      </a:r>
                      <a:r>
                        <a:rPr lang="zh-CN" altLang="en-US" sz="1100" dirty="0"/>
                        <a:t>标记</a:t>
                      </a:r>
                    </a:p>
                  </a:txBody>
                  <a:tcPr marL="86384" marR="86384" marT="43192" marB="43192" anchor="ctr"/>
                </a:tc>
                <a:extLst>
                  <a:ext uri="{0D108BD9-81ED-4DB2-BD59-A6C34878D82A}">
                    <a16:rowId xmlns:a16="http://schemas.microsoft.com/office/drawing/2014/main" val="657617255"/>
                  </a:ext>
                </a:extLst>
              </a:tr>
              <a:tr h="305371">
                <a:tc>
                  <a:txBody>
                    <a:bodyPr/>
                    <a:lstStyle/>
                    <a:p>
                      <a:pPr algn="ctr"/>
                      <a:r>
                        <a:rPr lang="zh-CN" altLang="en-US" sz="1100" dirty="0"/>
                        <a:t>偏向线程</a:t>
                      </a:r>
                      <a:r>
                        <a:rPr lang="en-US" altLang="zh-CN" sz="1100" dirty="0"/>
                        <a:t>ID</a:t>
                      </a:r>
                      <a:r>
                        <a:rPr lang="zh-CN" altLang="en-US" sz="1100" dirty="0"/>
                        <a:t>、偏向时间戳、对象分代年龄</a:t>
                      </a:r>
                      <a:endParaRPr lang="en-US" altLang="zh-CN" sz="1100" dirty="0"/>
                    </a:p>
                  </a:txBody>
                  <a:tcPr marL="86384" marR="86384" marT="43192" marB="43192" anchor="ctr"/>
                </a:tc>
                <a:tc>
                  <a:txBody>
                    <a:bodyPr/>
                    <a:lstStyle/>
                    <a:p>
                      <a:pPr algn="ctr"/>
                      <a:r>
                        <a:rPr lang="en-US" altLang="zh-CN" sz="1100" dirty="0"/>
                        <a:t>01</a:t>
                      </a:r>
                      <a:endParaRPr lang="zh-CN" altLang="en-US" sz="1100" dirty="0"/>
                    </a:p>
                  </a:txBody>
                  <a:tcPr marL="86384" marR="86384" marT="43192" marB="43192" anchor="ctr"/>
                </a:tc>
                <a:tc>
                  <a:txBody>
                    <a:bodyPr/>
                    <a:lstStyle/>
                    <a:p>
                      <a:pPr algn="ctr"/>
                      <a:r>
                        <a:rPr lang="zh-CN" altLang="en-US" sz="1100" dirty="0"/>
                        <a:t>可偏向</a:t>
                      </a:r>
                    </a:p>
                  </a:txBody>
                  <a:tcPr marL="86384" marR="86384" marT="43192" marB="43192" anchor="ctr"/>
                </a:tc>
                <a:extLst>
                  <a:ext uri="{0D108BD9-81ED-4DB2-BD59-A6C34878D82A}">
                    <a16:rowId xmlns:a16="http://schemas.microsoft.com/office/drawing/2014/main" val="846300043"/>
                  </a:ext>
                </a:extLst>
              </a:tr>
            </a:tbl>
          </a:graphicData>
        </a:graphic>
      </p:graphicFrame>
    </p:spTree>
    <p:extLst>
      <p:ext uri="{BB962C8B-B14F-4D97-AF65-F5344CB8AC3E}">
        <p14:creationId xmlns:p14="http://schemas.microsoft.com/office/powerpoint/2010/main" val="98665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0282B59-59F0-4C97-A74C-9E75F42BE92C}"/>
              </a:ext>
            </a:extLst>
          </p:cNvPr>
          <p:cNvSpPr/>
          <p:nvPr/>
        </p:nvSpPr>
        <p:spPr>
          <a:xfrm>
            <a:off x="75849" y="208881"/>
            <a:ext cx="2451312" cy="369332"/>
          </a:xfrm>
          <a:prstGeom prst="rect">
            <a:avLst/>
          </a:prstGeom>
        </p:spPr>
        <p:txBody>
          <a:bodyPr wrap="none">
            <a:spAutoFit/>
          </a:bodyPr>
          <a:lstStyle/>
          <a:p>
            <a:r>
              <a:rPr lang="zh-CN" altLang="en-US" dirty="0"/>
              <a:t>三、对象在</a:t>
            </a:r>
            <a:r>
              <a:rPr lang="en-US" altLang="zh-CN" dirty="0"/>
              <a:t>JVM</a:t>
            </a:r>
            <a:r>
              <a:rPr lang="zh-CN" altLang="en-US" dirty="0"/>
              <a:t>内存中</a:t>
            </a:r>
          </a:p>
        </p:txBody>
      </p:sp>
      <p:sp>
        <p:nvSpPr>
          <p:cNvPr id="4" name="文本框 3">
            <a:extLst>
              <a:ext uri="{FF2B5EF4-FFF2-40B4-BE49-F238E27FC236}">
                <a16:creationId xmlns:a16="http://schemas.microsoft.com/office/drawing/2014/main" id="{D729752F-43CA-4755-9AB9-85681A60E4D3}"/>
              </a:ext>
            </a:extLst>
          </p:cNvPr>
          <p:cNvSpPr txBox="1"/>
          <p:nvPr/>
        </p:nvSpPr>
        <p:spPr>
          <a:xfrm>
            <a:off x="484094" y="963706"/>
            <a:ext cx="1576072" cy="369332"/>
          </a:xfrm>
          <a:prstGeom prst="rect">
            <a:avLst/>
          </a:prstGeom>
          <a:noFill/>
        </p:spPr>
        <p:txBody>
          <a:bodyPr wrap="none" rtlCol="0">
            <a:spAutoFit/>
          </a:bodyPr>
          <a:lstStyle/>
          <a:p>
            <a:r>
              <a:rPr lang="en-US" altLang="zh-CN" dirty="0"/>
              <a:t>3.2.2</a:t>
            </a:r>
            <a:r>
              <a:rPr lang="zh-CN" altLang="en-US" dirty="0"/>
              <a:t>类型指针</a:t>
            </a:r>
          </a:p>
        </p:txBody>
      </p:sp>
      <p:sp>
        <p:nvSpPr>
          <p:cNvPr id="5" name="文本框 4">
            <a:extLst>
              <a:ext uri="{FF2B5EF4-FFF2-40B4-BE49-F238E27FC236}">
                <a16:creationId xmlns:a16="http://schemas.microsoft.com/office/drawing/2014/main" id="{B411A470-8761-4D6A-A43E-7685F1F767F0}"/>
              </a:ext>
            </a:extLst>
          </p:cNvPr>
          <p:cNvSpPr txBox="1"/>
          <p:nvPr/>
        </p:nvSpPr>
        <p:spPr>
          <a:xfrm>
            <a:off x="2434796" y="963706"/>
            <a:ext cx="8394570" cy="923330"/>
          </a:xfrm>
          <a:prstGeom prst="rect">
            <a:avLst/>
          </a:prstGeom>
          <a:noFill/>
        </p:spPr>
        <p:txBody>
          <a:bodyPr wrap="square" rtlCol="0">
            <a:spAutoFit/>
          </a:bodyPr>
          <a:lstStyle/>
          <a:p>
            <a:r>
              <a:rPr lang="zh-CN" altLang="en-US" dirty="0"/>
              <a:t>对象头第二部分，即对象指向它的类元数据的指针。但不是所有</a:t>
            </a:r>
            <a:r>
              <a:rPr lang="en-US" altLang="zh-CN" dirty="0"/>
              <a:t>JVM</a:t>
            </a:r>
            <a:r>
              <a:rPr lang="zh-CN" altLang="en-US" dirty="0"/>
              <a:t>实现必须在对象数据上保留类型。另外，如果对象是一个</a:t>
            </a:r>
            <a:r>
              <a:rPr lang="en-US" altLang="zh-CN" dirty="0"/>
              <a:t>java</a:t>
            </a:r>
            <a:r>
              <a:rPr lang="zh-CN" altLang="en-US" dirty="0"/>
              <a:t>数组，那在对象头中需要记录数组长度。</a:t>
            </a:r>
          </a:p>
        </p:txBody>
      </p:sp>
      <p:sp>
        <p:nvSpPr>
          <p:cNvPr id="6" name="文本框 5">
            <a:extLst>
              <a:ext uri="{FF2B5EF4-FFF2-40B4-BE49-F238E27FC236}">
                <a16:creationId xmlns:a16="http://schemas.microsoft.com/office/drawing/2014/main" id="{6569C66C-7320-4027-9293-4B815F0A425E}"/>
              </a:ext>
            </a:extLst>
          </p:cNvPr>
          <p:cNvSpPr txBox="1"/>
          <p:nvPr/>
        </p:nvSpPr>
        <p:spPr>
          <a:xfrm>
            <a:off x="484094" y="2232212"/>
            <a:ext cx="1806905" cy="369332"/>
          </a:xfrm>
          <a:prstGeom prst="rect">
            <a:avLst/>
          </a:prstGeom>
          <a:noFill/>
        </p:spPr>
        <p:txBody>
          <a:bodyPr wrap="none" rtlCol="0">
            <a:spAutoFit/>
          </a:bodyPr>
          <a:lstStyle/>
          <a:p>
            <a:r>
              <a:rPr lang="en-US" altLang="zh-CN" dirty="0"/>
              <a:t>3.2.3</a:t>
            </a:r>
            <a:r>
              <a:rPr lang="zh-CN" altLang="en-US" dirty="0"/>
              <a:t>、实例数据</a:t>
            </a:r>
            <a:endParaRPr lang="en-US" altLang="zh-CN" dirty="0"/>
          </a:p>
        </p:txBody>
      </p:sp>
      <p:sp>
        <p:nvSpPr>
          <p:cNvPr id="7" name="文本框 6">
            <a:extLst>
              <a:ext uri="{FF2B5EF4-FFF2-40B4-BE49-F238E27FC236}">
                <a16:creationId xmlns:a16="http://schemas.microsoft.com/office/drawing/2014/main" id="{CB7FDFC5-5314-46C5-9E27-27FADBF356ED}"/>
              </a:ext>
            </a:extLst>
          </p:cNvPr>
          <p:cNvSpPr txBox="1"/>
          <p:nvPr/>
        </p:nvSpPr>
        <p:spPr>
          <a:xfrm>
            <a:off x="2434796" y="2232212"/>
            <a:ext cx="9045388" cy="923330"/>
          </a:xfrm>
          <a:prstGeom prst="rect">
            <a:avLst/>
          </a:prstGeom>
          <a:noFill/>
        </p:spPr>
        <p:txBody>
          <a:bodyPr wrap="square" rtlCol="0">
            <a:spAutoFit/>
          </a:bodyPr>
          <a:lstStyle/>
          <a:p>
            <a:r>
              <a:rPr lang="zh-CN" altLang="en-US" dirty="0"/>
              <a:t>对象的有效信息存储在这块。无论是从父类继承的，还是子类定义的，都需要记录起来。存储顺序受</a:t>
            </a:r>
            <a:r>
              <a:rPr lang="en-US" altLang="zh-CN" dirty="0"/>
              <a:t>JVM</a:t>
            </a:r>
            <a:r>
              <a:rPr lang="zh-CN" altLang="en-US" dirty="0"/>
              <a:t>分配策略参数和字段在</a:t>
            </a:r>
            <a:r>
              <a:rPr lang="en-US" altLang="zh-CN" dirty="0"/>
              <a:t>java</a:t>
            </a:r>
            <a:r>
              <a:rPr lang="zh-CN" altLang="en-US" dirty="0"/>
              <a:t>源码中定义顺序的影响。默认的分配策略为</a:t>
            </a:r>
            <a:r>
              <a:rPr lang="en-US" altLang="zh-CN" dirty="0"/>
              <a:t>longs/doubles</a:t>
            </a:r>
            <a:r>
              <a:rPr lang="zh-CN" altLang="en-US" dirty="0"/>
              <a:t>，</a:t>
            </a:r>
            <a:r>
              <a:rPr lang="en-US" altLang="zh-CN" dirty="0" err="1"/>
              <a:t>ints</a:t>
            </a:r>
            <a:r>
              <a:rPr lang="zh-CN" altLang="en-US" dirty="0"/>
              <a:t>，</a:t>
            </a:r>
            <a:r>
              <a:rPr lang="en-US" altLang="zh-CN" dirty="0"/>
              <a:t>shorts/chars</a:t>
            </a:r>
            <a:r>
              <a:rPr lang="zh-CN" altLang="en-US" dirty="0"/>
              <a:t>，</a:t>
            </a:r>
            <a:r>
              <a:rPr lang="en-US" altLang="zh-CN" dirty="0"/>
              <a:t>bytes/</a:t>
            </a:r>
            <a:r>
              <a:rPr lang="en-US" altLang="zh-CN" dirty="0" err="1"/>
              <a:t>booleans</a:t>
            </a:r>
            <a:r>
              <a:rPr lang="zh-CN" altLang="en-US" dirty="0"/>
              <a:t>，</a:t>
            </a:r>
            <a:r>
              <a:rPr lang="en-US" altLang="zh-CN" dirty="0" err="1"/>
              <a:t>oop</a:t>
            </a:r>
            <a:r>
              <a:rPr lang="zh-CN" altLang="en-US" dirty="0"/>
              <a:t>。</a:t>
            </a:r>
          </a:p>
        </p:txBody>
      </p:sp>
      <p:sp>
        <p:nvSpPr>
          <p:cNvPr id="8" name="文本框 7">
            <a:extLst>
              <a:ext uri="{FF2B5EF4-FFF2-40B4-BE49-F238E27FC236}">
                <a16:creationId xmlns:a16="http://schemas.microsoft.com/office/drawing/2014/main" id="{B155AF42-B995-47A7-8A7A-B923D1B6927F}"/>
              </a:ext>
            </a:extLst>
          </p:cNvPr>
          <p:cNvSpPr txBox="1"/>
          <p:nvPr/>
        </p:nvSpPr>
        <p:spPr>
          <a:xfrm>
            <a:off x="484094" y="3675530"/>
            <a:ext cx="1867819" cy="369332"/>
          </a:xfrm>
          <a:prstGeom prst="rect">
            <a:avLst/>
          </a:prstGeom>
          <a:noFill/>
        </p:spPr>
        <p:txBody>
          <a:bodyPr wrap="none" rtlCol="0">
            <a:spAutoFit/>
          </a:bodyPr>
          <a:lstStyle/>
          <a:p>
            <a:r>
              <a:rPr lang="en-US" altLang="zh-CN" dirty="0"/>
              <a:t>3.2.4</a:t>
            </a:r>
            <a:r>
              <a:rPr lang="zh-CN" altLang="en-US" dirty="0"/>
              <a:t>、对齐填充</a:t>
            </a:r>
          </a:p>
        </p:txBody>
      </p:sp>
      <p:sp>
        <p:nvSpPr>
          <p:cNvPr id="10" name="文本框 9">
            <a:extLst>
              <a:ext uri="{FF2B5EF4-FFF2-40B4-BE49-F238E27FC236}">
                <a16:creationId xmlns:a16="http://schemas.microsoft.com/office/drawing/2014/main" id="{48B08708-F8E9-4F88-838A-82197A3C2E0E}"/>
              </a:ext>
            </a:extLst>
          </p:cNvPr>
          <p:cNvSpPr txBox="1"/>
          <p:nvPr/>
        </p:nvSpPr>
        <p:spPr>
          <a:xfrm>
            <a:off x="2434796" y="3675530"/>
            <a:ext cx="8296835" cy="923330"/>
          </a:xfrm>
          <a:prstGeom prst="rect">
            <a:avLst/>
          </a:prstGeom>
          <a:noFill/>
        </p:spPr>
        <p:txBody>
          <a:bodyPr wrap="square" rtlCol="0">
            <a:spAutoFit/>
          </a:bodyPr>
          <a:lstStyle/>
          <a:p>
            <a:r>
              <a:rPr lang="zh-CN" altLang="en-US" dirty="0"/>
              <a:t>这部分不是必然存在，也没特别含义，仅仅起着占位符的作用。因为</a:t>
            </a:r>
            <a:r>
              <a:rPr lang="en-US" altLang="zh-CN" dirty="0"/>
              <a:t>JVM</a:t>
            </a:r>
            <a:r>
              <a:rPr lang="zh-CN" altLang="en-US" dirty="0"/>
              <a:t>的自动内存管理系统要求对象起始地址必须是</a:t>
            </a:r>
            <a:r>
              <a:rPr lang="en-US" altLang="zh-CN" dirty="0"/>
              <a:t>8</a:t>
            </a:r>
            <a:r>
              <a:rPr lang="zh-CN" altLang="en-US" dirty="0"/>
              <a:t>字节的整数倍，即对象的大小必须是</a:t>
            </a:r>
            <a:r>
              <a:rPr lang="en-US" altLang="zh-CN" dirty="0"/>
              <a:t>8</a:t>
            </a:r>
            <a:r>
              <a:rPr lang="zh-CN" altLang="en-US" dirty="0"/>
              <a:t>字节的整数倍。</a:t>
            </a:r>
          </a:p>
        </p:txBody>
      </p:sp>
    </p:spTree>
    <p:extLst>
      <p:ext uri="{BB962C8B-B14F-4D97-AF65-F5344CB8AC3E}">
        <p14:creationId xmlns:p14="http://schemas.microsoft.com/office/powerpoint/2010/main" val="439900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D7952D-0D55-45FB-8B6A-8D800D4C6823}"/>
              </a:ext>
            </a:extLst>
          </p:cNvPr>
          <p:cNvSpPr/>
          <p:nvPr/>
        </p:nvSpPr>
        <p:spPr>
          <a:xfrm>
            <a:off x="244556" y="294946"/>
            <a:ext cx="2451312" cy="369332"/>
          </a:xfrm>
          <a:prstGeom prst="rect">
            <a:avLst/>
          </a:prstGeom>
        </p:spPr>
        <p:txBody>
          <a:bodyPr wrap="none">
            <a:spAutoFit/>
          </a:bodyPr>
          <a:lstStyle/>
          <a:p>
            <a:r>
              <a:rPr lang="zh-CN" altLang="en-US" dirty="0"/>
              <a:t>三、对象在</a:t>
            </a:r>
            <a:r>
              <a:rPr lang="en-US" altLang="zh-CN" dirty="0"/>
              <a:t>JVM</a:t>
            </a:r>
            <a:r>
              <a:rPr lang="zh-CN" altLang="en-US" dirty="0"/>
              <a:t>内存中</a:t>
            </a:r>
          </a:p>
        </p:txBody>
      </p:sp>
      <p:sp>
        <p:nvSpPr>
          <p:cNvPr id="4" name="文本框 3">
            <a:extLst>
              <a:ext uri="{FF2B5EF4-FFF2-40B4-BE49-F238E27FC236}">
                <a16:creationId xmlns:a16="http://schemas.microsoft.com/office/drawing/2014/main" id="{4E2FA07B-0388-4B8B-B4CE-ADBD7D3FA6F4}"/>
              </a:ext>
            </a:extLst>
          </p:cNvPr>
          <p:cNvSpPr txBox="1"/>
          <p:nvPr/>
        </p:nvSpPr>
        <p:spPr>
          <a:xfrm>
            <a:off x="434788" y="675056"/>
            <a:ext cx="2326278" cy="369332"/>
          </a:xfrm>
          <a:prstGeom prst="rect">
            <a:avLst/>
          </a:prstGeom>
          <a:noFill/>
        </p:spPr>
        <p:txBody>
          <a:bodyPr wrap="none" rtlCol="0">
            <a:spAutoFit/>
          </a:bodyPr>
          <a:lstStyle/>
          <a:p>
            <a:r>
              <a:rPr lang="en-US" altLang="zh-CN" dirty="0"/>
              <a:t>3.3</a:t>
            </a:r>
            <a:r>
              <a:rPr lang="zh-CN" altLang="en-US" dirty="0"/>
              <a:t>、对象访问的定位</a:t>
            </a:r>
          </a:p>
        </p:txBody>
      </p:sp>
      <p:sp>
        <p:nvSpPr>
          <p:cNvPr id="5" name="文本框 4">
            <a:extLst>
              <a:ext uri="{FF2B5EF4-FFF2-40B4-BE49-F238E27FC236}">
                <a16:creationId xmlns:a16="http://schemas.microsoft.com/office/drawing/2014/main" id="{D6988CEF-E658-4D67-9304-DD4C4627AF0E}"/>
              </a:ext>
            </a:extLst>
          </p:cNvPr>
          <p:cNvSpPr txBox="1"/>
          <p:nvPr/>
        </p:nvSpPr>
        <p:spPr>
          <a:xfrm>
            <a:off x="2819399" y="675056"/>
            <a:ext cx="8063753" cy="923330"/>
          </a:xfrm>
          <a:prstGeom prst="rect">
            <a:avLst/>
          </a:prstGeom>
          <a:noFill/>
        </p:spPr>
        <p:txBody>
          <a:bodyPr wrap="square" rtlCol="0">
            <a:spAutoFit/>
          </a:bodyPr>
          <a:lstStyle/>
          <a:p>
            <a:r>
              <a:rPr lang="zh-CN" altLang="en-US" dirty="0"/>
              <a:t>由于</a:t>
            </a:r>
            <a:r>
              <a:rPr lang="en-US" altLang="zh-CN" dirty="0"/>
              <a:t>reference</a:t>
            </a:r>
            <a:r>
              <a:rPr lang="zh-CN" altLang="en-US" dirty="0"/>
              <a:t>类型在</a:t>
            </a:r>
            <a:r>
              <a:rPr lang="en-US" altLang="zh-CN" dirty="0"/>
              <a:t>java</a:t>
            </a:r>
            <a:r>
              <a:rPr lang="zh-CN" altLang="en-US" dirty="0"/>
              <a:t>虚拟机规范中只规定了一个指向对象的引用，并没有定义这个引用应该通过何种方式去定位、访问堆中的对象的具体位置。目前主流访问方式有使用句柄和直接指针两种。</a:t>
            </a:r>
          </a:p>
        </p:txBody>
      </p:sp>
      <p:sp>
        <p:nvSpPr>
          <p:cNvPr id="6" name="矩形 5">
            <a:extLst>
              <a:ext uri="{FF2B5EF4-FFF2-40B4-BE49-F238E27FC236}">
                <a16:creationId xmlns:a16="http://schemas.microsoft.com/office/drawing/2014/main" id="{604E5F54-6716-42A4-9A91-8C8C64E2B977}"/>
              </a:ext>
            </a:extLst>
          </p:cNvPr>
          <p:cNvSpPr/>
          <p:nvPr/>
        </p:nvSpPr>
        <p:spPr>
          <a:xfrm>
            <a:off x="986118" y="1597958"/>
            <a:ext cx="9964270" cy="2398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2DA19C9E-BA11-4F6C-AA31-BDB6B17C1788}"/>
              </a:ext>
            </a:extLst>
          </p:cNvPr>
          <p:cNvSpPr/>
          <p:nvPr/>
        </p:nvSpPr>
        <p:spPr>
          <a:xfrm>
            <a:off x="986118" y="4244788"/>
            <a:ext cx="9964270" cy="2398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BE3B97F-9B33-4A1A-970A-9E7F9060BDCB}"/>
              </a:ext>
            </a:extLst>
          </p:cNvPr>
          <p:cNvSpPr txBox="1"/>
          <p:nvPr/>
        </p:nvSpPr>
        <p:spPr>
          <a:xfrm>
            <a:off x="986118" y="1587180"/>
            <a:ext cx="2031325" cy="369332"/>
          </a:xfrm>
          <a:prstGeom prst="rect">
            <a:avLst/>
          </a:prstGeom>
          <a:noFill/>
        </p:spPr>
        <p:txBody>
          <a:bodyPr wrap="none" rtlCol="0">
            <a:spAutoFit/>
          </a:bodyPr>
          <a:lstStyle/>
          <a:p>
            <a:r>
              <a:rPr lang="zh-CN" altLang="en-US" dirty="0"/>
              <a:t>通过句柄访问对象</a:t>
            </a:r>
          </a:p>
        </p:txBody>
      </p:sp>
      <p:sp>
        <p:nvSpPr>
          <p:cNvPr id="9" name="文本框 8">
            <a:extLst>
              <a:ext uri="{FF2B5EF4-FFF2-40B4-BE49-F238E27FC236}">
                <a16:creationId xmlns:a16="http://schemas.microsoft.com/office/drawing/2014/main" id="{3B902597-B030-4237-9237-BD859AF99C5F}"/>
              </a:ext>
            </a:extLst>
          </p:cNvPr>
          <p:cNvSpPr txBox="1"/>
          <p:nvPr/>
        </p:nvSpPr>
        <p:spPr>
          <a:xfrm>
            <a:off x="986118" y="4244788"/>
            <a:ext cx="2560316" cy="369332"/>
          </a:xfrm>
          <a:prstGeom prst="rect">
            <a:avLst/>
          </a:prstGeom>
          <a:noFill/>
        </p:spPr>
        <p:txBody>
          <a:bodyPr wrap="none" rtlCol="0">
            <a:spAutoFit/>
          </a:bodyPr>
          <a:lstStyle/>
          <a:p>
            <a:r>
              <a:rPr lang="zh-CN" altLang="en-US" dirty="0"/>
              <a:t>通过直接指针访问对象</a:t>
            </a:r>
          </a:p>
        </p:txBody>
      </p:sp>
      <p:graphicFrame>
        <p:nvGraphicFramePr>
          <p:cNvPr id="10" name="表格 9">
            <a:extLst>
              <a:ext uri="{FF2B5EF4-FFF2-40B4-BE49-F238E27FC236}">
                <a16:creationId xmlns:a16="http://schemas.microsoft.com/office/drawing/2014/main" id="{F91C5D87-98DA-4039-ACEA-65CD915D725E}"/>
              </a:ext>
            </a:extLst>
          </p:cNvPr>
          <p:cNvGraphicFramePr>
            <a:graphicFrameLocks noGrp="1"/>
          </p:cNvGraphicFramePr>
          <p:nvPr>
            <p:extLst>
              <p:ext uri="{D42A27DB-BD31-4B8C-83A1-F6EECF244321}">
                <p14:modId xmlns:p14="http://schemas.microsoft.com/office/powerpoint/2010/main" val="1579795075"/>
              </p:ext>
            </p:extLst>
          </p:nvPr>
        </p:nvGraphicFramePr>
        <p:xfrm>
          <a:off x="2855258" y="1922358"/>
          <a:ext cx="891989" cy="1914112"/>
        </p:xfrm>
        <a:graphic>
          <a:graphicData uri="http://schemas.openxmlformats.org/drawingml/2006/table">
            <a:tbl>
              <a:tblPr firstRow="1" bandRow="1">
                <a:tableStyleId>{5C22544A-7EE6-4342-B048-85BDC9FD1C3A}</a:tableStyleId>
              </a:tblPr>
              <a:tblGrid>
                <a:gridCol w="891989">
                  <a:extLst>
                    <a:ext uri="{9D8B030D-6E8A-4147-A177-3AD203B41FA5}">
                      <a16:colId xmlns:a16="http://schemas.microsoft.com/office/drawing/2014/main" val="2275018847"/>
                    </a:ext>
                  </a:extLst>
                </a:gridCol>
              </a:tblGrid>
              <a:tr h="239264">
                <a:tc>
                  <a:txBody>
                    <a:bodyPr/>
                    <a:lstStyle/>
                    <a:p>
                      <a:r>
                        <a:rPr lang="zh-CN" altLang="en-US" sz="1100" dirty="0"/>
                        <a:t>本地变量表</a:t>
                      </a:r>
                    </a:p>
                  </a:txBody>
                  <a:tcPr marL="60462" marR="60462" marT="30231" marB="30231"/>
                </a:tc>
                <a:extLst>
                  <a:ext uri="{0D108BD9-81ED-4DB2-BD59-A6C34878D82A}">
                    <a16:rowId xmlns:a16="http://schemas.microsoft.com/office/drawing/2014/main" val="2467569243"/>
                  </a:ext>
                </a:extLst>
              </a:tr>
              <a:tr h="239264">
                <a:tc>
                  <a:txBody>
                    <a:bodyPr/>
                    <a:lstStyle/>
                    <a:p>
                      <a:r>
                        <a:rPr lang="en-US" altLang="zh-CN" sz="1100" dirty="0"/>
                        <a:t>Int</a:t>
                      </a:r>
                      <a:endParaRPr lang="zh-CN" altLang="en-US" sz="1100" dirty="0"/>
                    </a:p>
                  </a:txBody>
                  <a:tcPr marL="60462" marR="60462" marT="30231" marB="30231"/>
                </a:tc>
                <a:extLst>
                  <a:ext uri="{0D108BD9-81ED-4DB2-BD59-A6C34878D82A}">
                    <a16:rowId xmlns:a16="http://schemas.microsoft.com/office/drawing/2014/main" val="3742645867"/>
                  </a:ext>
                </a:extLst>
              </a:tr>
              <a:tr h="239264">
                <a:tc>
                  <a:txBody>
                    <a:bodyPr/>
                    <a:lstStyle/>
                    <a:p>
                      <a:r>
                        <a:rPr lang="en-US" altLang="zh-CN" sz="1100" dirty="0"/>
                        <a:t>short</a:t>
                      </a:r>
                      <a:endParaRPr lang="zh-CN" altLang="en-US" sz="1100" dirty="0"/>
                    </a:p>
                  </a:txBody>
                  <a:tcPr marL="60462" marR="60462" marT="30231" marB="30231"/>
                </a:tc>
                <a:extLst>
                  <a:ext uri="{0D108BD9-81ED-4DB2-BD59-A6C34878D82A}">
                    <a16:rowId xmlns:a16="http://schemas.microsoft.com/office/drawing/2014/main" val="2483115152"/>
                  </a:ext>
                </a:extLst>
              </a:tr>
              <a:tr h="239264">
                <a:tc>
                  <a:txBody>
                    <a:bodyPr/>
                    <a:lstStyle/>
                    <a:p>
                      <a:r>
                        <a:rPr lang="en-US" altLang="zh-CN" sz="1100" dirty="0"/>
                        <a:t>reference</a:t>
                      </a:r>
                      <a:endParaRPr lang="zh-CN" altLang="en-US" sz="1100" dirty="0"/>
                    </a:p>
                  </a:txBody>
                  <a:tcPr marL="60462" marR="60462" marT="30231" marB="30231"/>
                </a:tc>
                <a:extLst>
                  <a:ext uri="{0D108BD9-81ED-4DB2-BD59-A6C34878D82A}">
                    <a16:rowId xmlns:a16="http://schemas.microsoft.com/office/drawing/2014/main" val="4050285855"/>
                  </a:ext>
                </a:extLst>
              </a:tr>
              <a:tr h="239264">
                <a:tc>
                  <a:txBody>
                    <a:bodyPr/>
                    <a:lstStyle/>
                    <a:p>
                      <a:r>
                        <a:rPr lang="zh-CN" altLang="en-US" sz="1100" dirty="0"/>
                        <a:t>。。。。</a:t>
                      </a:r>
                    </a:p>
                  </a:txBody>
                  <a:tcPr marL="60462" marR="60462" marT="30231" marB="30231"/>
                </a:tc>
                <a:extLst>
                  <a:ext uri="{0D108BD9-81ED-4DB2-BD59-A6C34878D82A}">
                    <a16:rowId xmlns:a16="http://schemas.microsoft.com/office/drawing/2014/main" val="745688596"/>
                  </a:ext>
                </a:extLst>
              </a:tr>
              <a:tr h="239264">
                <a:tc>
                  <a:txBody>
                    <a:bodyPr/>
                    <a:lstStyle/>
                    <a:p>
                      <a:endParaRPr lang="zh-CN" altLang="en-US" sz="1100"/>
                    </a:p>
                  </a:txBody>
                  <a:tcPr marL="60462" marR="60462" marT="30231" marB="30231"/>
                </a:tc>
                <a:extLst>
                  <a:ext uri="{0D108BD9-81ED-4DB2-BD59-A6C34878D82A}">
                    <a16:rowId xmlns:a16="http://schemas.microsoft.com/office/drawing/2014/main" val="1198656897"/>
                  </a:ext>
                </a:extLst>
              </a:tr>
              <a:tr h="239264">
                <a:tc>
                  <a:txBody>
                    <a:bodyPr/>
                    <a:lstStyle/>
                    <a:p>
                      <a:endParaRPr lang="zh-CN" altLang="en-US" sz="1100" dirty="0"/>
                    </a:p>
                  </a:txBody>
                  <a:tcPr marL="60462" marR="60462" marT="30231" marB="30231"/>
                </a:tc>
                <a:extLst>
                  <a:ext uri="{0D108BD9-81ED-4DB2-BD59-A6C34878D82A}">
                    <a16:rowId xmlns:a16="http://schemas.microsoft.com/office/drawing/2014/main" val="2987639292"/>
                  </a:ext>
                </a:extLst>
              </a:tr>
              <a:tr h="239264">
                <a:tc>
                  <a:txBody>
                    <a:bodyPr/>
                    <a:lstStyle/>
                    <a:p>
                      <a:endParaRPr lang="zh-CN" altLang="en-US" sz="1100" dirty="0"/>
                    </a:p>
                  </a:txBody>
                  <a:tcPr marL="60462" marR="60462" marT="30231" marB="30231"/>
                </a:tc>
                <a:extLst>
                  <a:ext uri="{0D108BD9-81ED-4DB2-BD59-A6C34878D82A}">
                    <a16:rowId xmlns:a16="http://schemas.microsoft.com/office/drawing/2014/main" val="268538533"/>
                  </a:ext>
                </a:extLst>
              </a:tr>
            </a:tbl>
          </a:graphicData>
        </a:graphic>
      </p:graphicFrame>
      <p:sp>
        <p:nvSpPr>
          <p:cNvPr id="11" name="矩形 10">
            <a:extLst>
              <a:ext uri="{FF2B5EF4-FFF2-40B4-BE49-F238E27FC236}">
                <a16:creationId xmlns:a16="http://schemas.microsoft.com/office/drawing/2014/main" id="{4BEE6BDA-6FEC-471C-9DD7-7A680E383731}"/>
              </a:ext>
            </a:extLst>
          </p:cNvPr>
          <p:cNvSpPr/>
          <p:nvPr/>
        </p:nvSpPr>
        <p:spPr>
          <a:xfrm>
            <a:off x="4926105" y="1685365"/>
            <a:ext cx="4455459"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6AB18FBE-455B-48B2-8517-A8371EACE46A}"/>
              </a:ext>
            </a:extLst>
          </p:cNvPr>
          <p:cNvSpPr/>
          <p:nvPr/>
        </p:nvSpPr>
        <p:spPr>
          <a:xfrm>
            <a:off x="4926105" y="2840691"/>
            <a:ext cx="4455459"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095114B0-3278-45BD-83DA-F8820EA4A583}"/>
              </a:ext>
            </a:extLst>
          </p:cNvPr>
          <p:cNvSpPr/>
          <p:nvPr/>
        </p:nvSpPr>
        <p:spPr>
          <a:xfrm>
            <a:off x="4926105" y="4374777"/>
            <a:ext cx="4455459"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2C3CA776-62EF-40D1-8526-1E61A2D95157}"/>
              </a:ext>
            </a:extLst>
          </p:cNvPr>
          <p:cNvSpPr/>
          <p:nvPr/>
        </p:nvSpPr>
        <p:spPr>
          <a:xfrm>
            <a:off x="4926105" y="5530103"/>
            <a:ext cx="4455459"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表格 14">
            <a:extLst>
              <a:ext uri="{FF2B5EF4-FFF2-40B4-BE49-F238E27FC236}">
                <a16:creationId xmlns:a16="http://schemas.microsoft.com/office/drawing/2014/main" id="{341354A9-BC32-44CE-A956-EAC6EAE022AE}"/>
              </a:ext>
            </a:extLst>
          </p:cNvPr>
          <p:cNvGraphicFramePr>
            <a:graphicFrameLocks noGrp="1"/>
          </p:cNvGraphicFramePr>
          <p:nvPr>
            <p:extLst>
              <p:ext uri="{D42A27DB-BD31-4B8C-83A1-F6EECF244321}">
                <p14:modId xmlns:p14="http://schemas.microsoft.com/office/powerpoint/2010/main" val="1407580675"/>
              </p:ext>
            </p:extLst>
          </p:nvPr>
        </p:nvGraphicFramePr>
        <p:xfrm>
          <a:off x="2868705" y="4614120"/>
          <a:ext cx="891989" cy="1914112"/>
        </p:xfrm>
        <a:graphic>
          <a:graphicData uri="http://schemas.openxmlformats.org/drawingml/2006/table">
            <a:tbl>
              <a:tblPr firstRow="1" bandRow="1">
                <a:tableStyleId>{5C22544A-7EE6-4342-B048-85BDC9FD1C3A}</a:tableStyleId>
              </a:tblPr>
              <a:tblGrid>
                <a:gridCol w="891989">
                  <a:extLst>
                    <a:ext uri="{9D8B030D-6E8A-4147-A177-3AD203B41FA5}">
                      <a16:colId xmlns:a16="http://schemas.microsoft.com/office/drawing/2014/main" val="2275018847"/>
                    </a:ext>
                  </a:extLst>
                </a:gridCol>
              </a:tblGrid>
              <a:tr h="239264">
                <a:tc>
                  <a:txBody>
                    <a:bodyPr/>
                    <a:lstStyle/>
                    <a:p>
                      <a:r>
                        <a:rPr lang="zh-CN" altLang="en-US" sz="1100" dirty="0"/>
                        <a:t>本地变量表</a:t>
                      </a:r>
                    </a:p>
                  </a:txBody>
                  <a:tcPr marL="60462" marR="60462" marT="30231" marB="30231"/>
                </a:tc>
                <a:extLst>
                  <a:ext uri="{0D108BD9-81ED-4DB2-BD59-A6C34878D82A}">
                    <a16:rowId xmlns:a16="http://schemas.microsoft.com/office/drawing/2014/main" val="2467569243"/>
                  </a:ext>
                </a:extLst>
              </a:tr>
              <a:tr h="239264">
                <a:tc>
                  <a:txBody>
                    <a:bodyPr/>
                    <a:lstStyle/>
                    <a:p>
                      <a:r>
                        <a:rPr lang="en-US" altLang="zh-CN" sz="1100" dirty="0"/>
                        <a:t>Int</a:t>
                      </a:r>
                      <a:endParaRPr lang="zh-CN" altLang="en-US" sz="1100" dirty="0"/>
                    </a:p>
                  </a:txBody>
                  <a:tcPr marL="60462" marR="60462" marT="30231" marB="30231"/>
                </a:tc>
                <a:extLst>
                  <a:ext uri="{0D108BD9-81ED-4DB2-BD59-A6C34878D82A}">
                    <a16:rowId xmlns:a16="http://schemas.microsoft.com/office/drawing/2014/main" val="3742645867"/>
                  </a:ext>
                </a:extLst>
              </a:tr>
              <a:tr h="239264">
                <a:tc>
                  <a:txBody>
                    <a:bodyPr/>
                    <a:lstStyle/>
                    <a:p>
                      <a:r>
                        <a:rPr lang="en-US" altLang="zh-CN" sz="1100" dirty="0"/>
                        <a:t>short</a:t>
                      </a:r>
                      <a:endParaRPr lang="zh-CN" altLang="en-US" sz="1100" dirty="0"/>
                    </a:p>
                  </a:txBody>
                  <a:tcPr marL="60462" marR="60462" marT="30231" marB="30231"/>
                </a:tc>
                <a:extLst>
                  <a:ext uri="{0D108BD9-81ED-4DB2-BD59-A6C34878D82A}">
                    <a16:rowId xmlns:a16="http://schemas.microsoft.com/office/drawing/2014/main" val="2483115152"/>
                  </a:ext>
                </a:extLst>
              </a:tr>
              <a:tr h="239264">
                <a:tc>
                  <a:txBody>
                    <a:bodyPr/>
                    <a:lstStyle/>
                    <a:p>
                      <a:r>
                        <a:rPr lang="en-US" altLang="zh-CN" sz="1100" dirty="0"/>
                        <a:t>reference</a:t>
                      </a:r>
                      <a:endParaRPr lang="zh-CN" altLang="en-US" sz="1100" dirty="0"/>
                    </a:p>
                  </a:txBody>
                  <a:tcPr marL="60462" marR="60462" marT="30231" marB="30231"/>
                </a:tc>
                <a:extLst>
                  <a:ext uri="{0D108BD9-81ED-4DB2-BD59-A6C34878D82A}">
                    <a16:rowId xmlns:a16="http://schemas.microsoft.com/office/drawing/2014/main" val="4050285855"/>
                  </a:ext>
                </a:extLst>
              </a:tr>
              <a:tr h="239264">
                <a:tc>
                  <a:txBody>
                    <a:bodyPr/>
                    <a:lstStyle/>
                    <a:p>
                      <a:r>
                        <a:rPr lang="zh-CN" altLang="en-US" sz="1100" dirty="0"/>
                        <a:t>。。。。</a:t>
                      </a:r>
                    </a:p>
                  </a:txBody>
                  <a:tcPr marL="60462" marR="60462" marT="30231" marB="30231"/>
                </a:tc>
                <a:extLst>
                  <a:ext uri="{0D108BD9-81ED-4DB2-BD59-A6C34878D82A}">
                    <a16:rowId xmlns:a16="http://schemas.microsoft.com/office/drawing/2014/main" val="745688596"/>
                  </a:ext>
                </a:extLst>
              </a:tr>
              <a:tr h="239264">
                <a:tc>
                  <a:txBody>
                    <a:bodyPr/>
                    <a:lstStyle/>
                    <a:p>
                      <a:endParaRPr lang="zh-CN" altLang="en-US" sz="1100"/>
                    </a:p>
                  </a:txBody>
                  <a:tcPr marL="60462" marR="60462" marT="30231" marB="30231"/>
                </a:tc>
                <a:extLst>
                  <a:ext uri="{0D108BD9-81ED-4DB2-BD59-A6C34878D82A}">
                    <a16:rowId xmlns:a16="http://schemas.microsoft.com/office/drawing/2014/main" val="1198656897"/>
                  </a:ext>
                </a:extLst>
              </a:tr>
              <a:tr h="239264">
                <a:tc>
                  <a:txBody>
                    <a:bodyPr/>
                    <a:lstStyle/>
                    <a:p>
                      <a:endParaRPr lang="zh-CN" altLang="en-US" sz="1100" dirty="0"/>
                    </a:p>
                  </a:txBody>
                  <a:tcPr marL="60462" marR="60462" marT="30231" marB="30231"/>
                </a:tc>
                <a:extLst>
                  <a:ext uri="{0D108BD9-81ED-4DB2-BD59-A6C34878D82A}">
                    <a16:rowId xmlns:a16="http://schemas.microsoft.com/office/drawing/2014/main" val="2987639292"/>
                  </a:ext>
                </a:extLst>
              </a:tr>
              <a:tr h="239264">
                <a:tc>
                  <a:txBody>
                    <a:bodyPr/>
                    <a:lstStyle/>
                    <a:p>
                      <a:endParaRPr lang="zh-CN" altLang="en-US" sz="1100" dirty="0"/>
                    </a:p>
                  </a:txBody>
                  <a:tcPr marL="60462" marR="60462" marT="30231" marB="30231"/>
                </a:tc>
                <a:extLst>
                  <a:ext uri="{0D108BD9-81ED-4DB2-BD59-A6C34878D82A}">
                    <a16:rowId xmlns:a16="http://schemas.microsoft.com/office/drawing/2014/main" val="268538533"/>
                  </a:ext>
                </a:extLst>
              </a:tr>
            </a:tbl>
          </a:graphicData>
        </a:graphic>
      </p:graphicFrame>
      <p:sp>
        <p:nvSpPr>
          <p:cNvPr id="16" name="文本框 15">
            <a:extLst>
              <a:ext uri="{FF2B5EF4-FFF2-40B4-BE49-F238E27FC236}">
                <a16:creationId xmlns:a16="http://schemas.microsoft.com/office/drawing/2014/main" id="{FFDA91AD-EDF8-4BBD-B686-895F471C6DE3}"/>
              </a:ext>
            </a:extLst>
          </p:cNvPr>
          <p:cNvSpPr txBox="1"/>
          <p:nvPr/>
        </p:nvSpPr>
        <p:spPr>
          <a:xfrm>
            <a:off x="6917231" y="1664124"/>
            <a:ext cx="473206" cy="215444"/>
          </a:xfrm>
          <a:prstGeom prst="rect">
            <a:avLst/>
          </a:prstGeom>
          <a:noFill/>
        </p:spPr>
        <p:txBody>
          <a:bodyPr wrap="none" rtlCol="0">
            <a:spAutoFit/>
          </a:bodyPr>
          <a:lstStyle/>
          <a:p>
            <a:r>
              <a:rPr lang="en-US" altLang="zh-CN" sz="800" dirty="0"/>
              <a:t>Java</a:t>
            </a:r>
            <a:r>
              <a:rPr lang="zh-CN" altLang="en-US" sz="800" dirty="0"/>
              <a:t>堆</a:t>
            </a:r>
          </a:p>
        </p:txBody>
      </p:sp>
      <p:sp>
        <p:nvSpPr>
          <p:cNvPr id="17" name="文本框 16">
            <a:extLst>
              <a:ext uri="{FF2B5EF4-FFF2-40B4-BE49-F238E27FC236}">
                <a16:creationId xmlns:a16="http://schemas.microsoft.com/office/drawing/2014/main" id="{04166541-F235-47A6-A978-0C0014F96A61}"/>
              </a:ext>
            </a:extLst>
          </p:cNvPr>
          <p:cNvSpPr txBox="1"/>
          <p:nvPr/>
        </p:nvSpPr>
        <p:spPr>
          <a:xfrm>
            <a:off x="6917231" y="4429454"/>
            <a:ext cx="473206" cy="215444"/>
          </a:xfrm>
          <a:prstGeom prst="rect">
            <a:avLst/>
          </a:prstGeom>
          <a:noFill/>
        </p:spPr>
        <p:txBody>
          <a:bodyPr wrap="none" rtlCol="0">
            <a:spAutoFit/>
          </a:bodyPr>
          <a:lstStyle/>
          <a:p>
            <a:r>
              <a:rPr lang="en-US" altLang="zh-CN" sz="800" dirty="0"/>
              <a:t>Java</a:t>
            </a:r>
            <a:r>
              <a:rPr lang="zh-CN" altLang="en-US" sz="800" dirty="0"/>
              <a:t>堆</a:t>
            </a:r>
          </a:p>
        </p:txBody>
      </p:sp>
      <p:sp>
        <p:nvSpPr>
          <p:cNvPr id="18" name="矩形 17">
            <a:extLst>
              <a:ext uri="{FF2B5EF4-FFF2-40B4-BE49-F238E27FC236}">
                <a16:creationId xmlns:a16="http://schemas.microsoft.com/office/drawing/2014/main" id="{5A635806-9679-4B93-8AEB-9DB0EF5087BC}"/>
              </a:ext>
            </a:extLst>
          </p:cNvPr>
          <p:cNvSpPr/>
          <p:nvPr/>
        </p:nvSpPr>
        <p:spPr>
          <a:xfrm>
            <a:off x="5239871" y="2157559"/>
            <a:ext cx="1281953" cy="144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0C66DA8A-4A66-4EA5-9B31-00D059C53F0F}"/>
              </a:ext>
            </a:extLst>
          </p:cNvPr>
          <p:cNvSpPr/>
          <p:nvPr/>
        </p:nvSpPr>
        <p:spPr>
          <a:xfrm>
            <a:off x="5239871" y="2297705"/>
            <a:ext cx="1281953" cy="144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5BED0038-A352-4E77-A5C0-58BEDF2C06D2}"/>
              </a:ext>
            </a:extLst>
          </p:cNvPr>
          <p:cNvSpPr txBox="1"/>
          <p:nvPr/>
        </p:nvSpPr>
        <p:spPr>
          <a:xfrm>
            <a:off x="5326849" y="2111816"/>
            <a:ext cx="1107996" cy="215444"/>
          </a:xfrm>
          <a:prstGeom prst="rect">
            <a:avLst/>
          </a:prstGeom>
          <a:noFill/>
        </p:spPr>
        <p:txBody>
          <a:bodyPr wrap="none" rtlCol="0">
            <a:spAutoFit/>
          </a:bodyPr>
          <a:lstStyle/>
          <a:p>
            <a:r>
              <a:rPr lang="zh-CN" altLang="en-US" sz="800" dirty="0"/>
              <a:t>对象实例数据的指针</a:t>
            </a:r>
          </a:p>
        </p:txBody>
      </p:sp>
      <p:sp>
        <p:nvSpPr>
          <p:cNvPr id="21" name="文本框 20">
            <a:extLst>
              <a:ext uri="{FF2B5EF4-FFF2-40B4-BE49-F238E27FC236}">
                <a16:creationId xmlns:a16="http://schemas.microsoft.com/office/drawing/2014/main" id="{5AC97E26-F999-40BE-B5A5-3AF840D7ACDD}"/>
              </a:ext>
            </a:extLst>
          </p:cNvPr>
          <p:cNvSpPr txBox="1"/>
          <p:nvPr/>
        </p:nvSpPr>
        <p:spPr>
          <a:xfrm>
            <a:off x="5326849" y="2263917"/>
            <a:ext cx="1107996" cy="215444"/>
          </a:xfrm>
          <a:prstGeom prst="rect">
            <a:avLst/>
          </a:prstGeom>
          <a:noFill/>
        </p:spPr>
        <p:txBody>
          <a:bodyPr wrap="none" rtlCol="0">
            <a:spAutoFit/>
          </a:bodyPr>
          <a:lstStyle/>
          <a:p>
            <a:r>
              <a:rPr lang="zh-CN" altLang="en-US" sz="800" dirty="0"/>
              <a:t>对象类型数据的指针</a:t>
            </a:r>
          </a:p>
        </p:txBody>
      </p:sp>
      <p:cxnSp>
        <p:nvCxnSpPr>
          <p:cNvPr id="23" name="直接连接符 22">
            <a:extLst>
              <a:ext uri="{FF2B5EF4-FFF2-40B4-BE49-F238E27FC236}">
                <a16:creationId xmlns:a16="http://schemas.microsoft.com/office/drawing/2014/main" id="{001FFA6D-F4C6-48C6-96CD-14650754B557}"/>
              </a:ext>
            </a:extLst>
          </p:cNvPr>
          <p:cNvCxnSpPr/>
          <p:nvPr/>
        </p:nvCxnSpPr>
        <p:spPr>
          <a:xfrm>
            <a:off x="7064188" y="2043953"/>
            <a:ext cx="0" cy="475129"/>
          </a:xfrm>
          <a:prstGeom prst="line">
            <a:avLst/>
          </a:prstGeom>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2670BC8F-5059-42A2-AABA-2465A83FED2B}"/>
              </a:ext>
            </a:extLst>
          </p:cNvPr>
          <p:cNvSpPr/>
          <p:nvPr/>
        </p:nvSpPr>
        <p:spPr>
          <a:xfrm>
            <a:off x="7597588" y="2043953"/>
            <a:ext cx="1438836" cy="4354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chemeClr val="tx1"/>
                </a:solidFill>
              </a:rPr>
              <a:t>对象实例数据</a:t>
            </a:r>
          </a:p>
        </p:txBody>
      </p:sp>
      <p:sp>
        <p:nvSpPr>
          <p:cNvPr id="25" name="椭圆 24">
            <a:extLst>
              <a:ext uri="{FF2B5EF4-FFF2-40B4-BE49-F238E27FC236}">
                <a16:creationId xmlns:a16="http://schemas.microsoft.com/office/drawing/2014/main" id="{59ED4BD3-2699-43E5-8E45-84DE412AF289}"/>
              </a:ext>
            </a:extLst>
          </p:cNvPr>
          <p:cNvSpPr/>
          <p:nvPr/>
        </p:nvSpPr>
        <p:spPr>
          <a:xfrm>
            <a:off x="7310718" y="3016624"/>
            <a:ext cx="1658470" cy="5838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chemeClr val="tx1"/>
                </a:solidFill>
              </a:rPr>
              <a:t>对象类型数据</a:t>
            </a:r>
          </a:p>
        </p:txBody>
      </p:sp>
      <p:sp>
        <p:nvSpPr>
          <p:cNvPr id="26" name="椭圆 25">
            <a:extLst>
              <a:ext uri="{FF2B5EF4-FFF2-40B4-BE49-F238E27FC236}">
                <a16:creationId xmlns:a16="http://schemas.microsoft.com/office/drawing/2014/main" id="{D96F45B3-3E16-41DB-8F4D-78F56792418D}"/>
              </a:ext>
            </a:extLst>
          </p:cNvPr>
          <p:cNvSpPr/>
          <p:nvPr/>
        </p:nvSpPr>
        <p:spPr>
          <a:xfrm>
            <a:off x="5195047" y="4540215"/>
            <a:ext cx="1519518" cy="6324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4463DC81-AE83-4A23-A804-5C7C325754AC}"/>
              </a:ext>
            </a:extLst>
          </p:cNvPr>
          <p:cNvSpPr/>
          <p:nvPr/>
        </p:nvSpPr>
        <p:spPr>
          <a:xfrm>
            <a:off x="7342094" y="5674659"/>
            <a:ext cx="1766047" cy="6544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对象类型数据</a:t>
            </a:r>
          </a:p>
        </p:txBody>
      </p:sp>
      <p:sp>
        <p:nvSpPr>
          <p:cNvPr id="30" name="文本框 29">
            <a:extLst>
              <a:ext uri="{FF2B5EF4-FFF2-40B4-BE49-F238E27FC236}">
                <a16:creationId xmlns:a16="http://schemas.microsoft.com/office/drawing/2014/main" id="{CEA3AA77-78B0-4B23-B33D-D8381D76D1AB}"/>
              </a:ext>
            </a:extLst>
          </p:cNvPr>
          <p:cNvSpPr txBox="1"/>
          <p:nvPr/>
        </p:nvSpPr>
        <p:spPr>
          <a:xfrm>
            <a:off x="8013076" y="1758595"/>
            <a:ext cx="607859" cy="261610"/>
          </a:xfrm>
          <a:prstGeom prst="rect">
            <a:avLst/>
          </a:prstGeom>
          <a:noFill/>
        </p:spPr>
        <p:txBody>
          <a:bodyPr wrap="none" rtlCol="0">
            <a:spAutoFit/>
          </a:bodyPr>
          <a:lstStyle/>
          <a:p>
            <a:r>
              <a:rPr lang="zh-CN" altLang="en-US" sz="1050" dirty="0"/>
              <a:t>实例池</a:t>
            </a:r>
          </a:p>
        </p:txBody>
      </p:sp>
      <p:sp>
        <p:nvSpPr>
          <p:cNvPr id="31" name="文本框 30">
            <a:extLst>
              <a:ext uri="{FF2B5EF4-FFF2-40B4-BE49-F238E27FC236}">
                <a16:creationId xmlns:a16="http://schemas.microsoft.com/office/drawing/2014/main" id="{133945E4-E134-4A68-A60B-9AD465EB394A}"/>
              </a:ext>
            </a:extLst>
          </p:cNvPr>
          <p:cNvSpPr txBox="1"/>
          <p:nvPr/>
        </p:nvSpPr>
        <p:spPr>
          <a:xfrm>
            <a:off x="5556294" y="1742804"/>
            <a:ext cx="607859" cy="261610"/>
          </a:xfrm>
          <a:prstGeom prst="rect">
            <a:avLst/>
          </a:prstGeom>
          <a:noFill/>
        </p:spPr>
        <p:txBody>
          <a:bodyPr wrap="none" rtlCol="0">
            <a:spAutoFit/>
          </a:bodyPr>
          <a:lstStyle/>
          <a:p>
            <a:r>
              <a:rPr lang="zh-CN" altLang="en-US" sz="1100" dirty="0"/>
              <a:t>句柄池</a:t>
            </a:r>
          </a:p>
        </p:txBody>
      </p:sp>
      <p:sp>
        <p:nvSpPr>
          <p:cNvPr id="32" name="文本框 31">
            <a:extLst>
              <a:ext uri="{FF2B5EF4-FFF2-40B4-BE49-F238E27FC236}">
                <a16:creationId xmlns:a16="http://schemas.microsoft.com/office/drawing/2014/main" id="{FB276F5A-D6B9-4FEE-818E-34F0F7E9E021}"/>
              </a:ext>
            </a:extLst>
          </p:cNvPr>
          <p:cNvSpPr txBox="1"/>
          <p:nvPr/>
        </p:nvSpPr>
        <p:spPr>
          <a:xfrm>
            <a:off x="5968253" y="2855136"/>
            <a:ext cx="607859" cy="261610"/>
          </a:xfrm>
          <a:prstGeom prst="rect">
            <a:avLst/>
          </a:prstGeom>
          <a:noFill/>
        </p:spPr>
        <p:txBody>
          <a:bodyPr wrap="none" rtlCol="0">
            <a:spAutoFit/>
          </a:bodyPr>
          <a:lstStyle/>
          <a:p>
            <a:r>
              <a:rPr lang="zh-CN" altLang="en-US" sz="1100" dirty="0"/>
              <a:t>方法区</a:t>
            </a:r>
          </a:p>
        </p:txBody>
      </p:sp>
      <p:cxnSp>
        <p:nvCxnSpPr>
          <p:cNvPr id="34" name="直接箭头连接符 33">
            <a:extLst>
              <a:ext uri="{FF2B5EF4-FFF2-40B4-BE49-F238E27FC236}">
                <a16:creationId xmlns:a16="http://schemas.microsoft.com/office/drawing/2014/main" id="{2992167D-D15F-4E64-8B1D-A1BCCA20D7F7}"/>
              </a:ext>
            </a:extLst>
          </p:cNvPr>
          <p:cNvCxnSpPr>
            <a:stCxn id="18" idx="3"/>
            <a:endCxn id="24" idx="2"/>
          </p:cNvCxnSpPr>
          <p:nvPr/>
        </p:nvCxnSpPr>
        <p:spPr>
          <a:xfrm>
            <a:off x="6521824" y="2229563"/>
            <a:ext cx="1075764" cy="32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A4899338-EC81-4D76-A18C-8729FBA983D7}"/>
              </a:ext>
            </a:extLst>
          </p:cNvPr>
          <p:cNvCxnSpPr>
            <a:stCxn id="19" idx="3"/>
            <a:endCxn id="25" idx="1"/>
          </p:cNvCxnSpPr>
          <p:nvPr/>
        </p:nvCxnSpPr>
        <p:spPr>
          <a:xfrm>
            <a:off x="6521824" y="2369709"/>
            <a:ext cx="1031771" cy="732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ED8CD7A5-155B-4343-9C73-F34787218A0F}"/>
              </a:ext>
            </a:extLst>
          </p:cNvPr>
          <p:cNvSpPr txBox="1"/>
          <p:nvPr/>
        </p:nvSpPr>
        <p:spPr>
          <a:xfrm>
            <a:off x="6175432" y="5571176"/>
            <a:ext cx="607859" cy="261610"/>
          </a:xfrm>
          <a:prstGeom prst="rect">
            <a:avLst/>
          </a:prstGeom>
          <a:noFill/>
        </p:spPr>
        <p:txBody>
          <a:bodyPr wrap="none" rtlCol="0">
            <a:spAutoFit/>
          </a:bodyPr>
          <a:lstStyle/>
          <a:p>
            <a:r>
              <a:rPr lang="zh-CN" altLang="en-US" sz="1100" dirty="0"/>
              <a:t>方法区</a:t>
            </a:r>
          </a:p>
        </p:txBody>
      </p:sp>
      <p:sp>
        <p:nvSpPr>
          <p:cNvPr id="39" name="文本框 38">
            <a:extLst>
              <a:ext uri="{FF2B5EF4-FFF2-40B4-BE49-F238E27FC236}">
                <a16:creationId xmlns:a16="http://schemas.microsoft.com/office/drawing/2014/main" id="{54A7D6D0-8C92-410B-8CBC-217CBDC9AE30}"/>
              </a:ext>
            </a:extLst>
          </p:cNvPr>
          <p:cNvSpPr txBox="1"/>
          <p:nvPr/>
        </p:nvSpPr>
        <p:spPr>
          <a:xfrm>
            <a:off x="5480738" y="4902476"/>
            <a:ext cx="954107" cy="246221"/>
          </a:xfrm>
          <a:prstGeom prst="rect">
            <a:avLst/>
          </a:prstGeom>
          <a:noFill/>
        </p:spPr>
        <p:txBody>
          <a:bodyPr wrap="none" rtlCol="0">
            <a:spAutoFit/>
          </a:bodyPr>
          <a:lstStyle/>
          <a:p>
            <a:r>
              <a:rPr lang="zh-CN" altLang="en-US" sz="1000" dirty="0"/>
              <a:t>对象实例数据</a:t>
            </a:r>
          </a:p>
        </p:txBody>
      </p:sp>
      <p:sp>
        <p:nvSpPr>
          <p:cNvPr id="40" name="矩形 39">
            <a:extLst>
              <a:ext uri="{FF2B5EF4-FFF2-40B4-BE49-F238E27FC236}">
                <a16:creationId xmlns:a16="http://schemas.microsoft.com/office/drawing/2014/main" id="{D8D85CEF-89CF-425A-B4F0-4B4E6DA6133F}"/>
              </a:ext>
            </a:extLst>
          </p:cNvPr>
          <p:cNvSpPr/>
          <p:nvPr/>
        </p:nvSpPr>
        <p:spPr>
          <a:xfrm>
            <a:off x="5412514" y="4705839"/>
            <a:ext cx="1163598" cy="1601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对象类型数据的指针</a:t>
            </a:r>
          </a:p>
        </p:txBody>
      </p:sp>
      <p:cxnSp>
        <p:nvCxnSpPr>
          <p:cNvPr id="42" name="直接箭头连接符 41">
            <a:extLst>
              <a:ext uri="{FF2B5EF4-FFF2-40B4-BE49-F238E27FC236}">
                <a16:creationId xmlns:a16="http://schemas.microsoft.com/office/drawing/2014/main" id="{DEE88C10-4EEB-4A1B-A478-60B02DB895D0}"/>
              </a:ext>
            </a:extLst>
          </p:cNvPr>
          <p:cNvCxnSpPr>
            <a:cxnSpLocks/>
            <a:stCxn id="40" idx="3"/>
            <a:endCxn id="27" idx="1"/>
          </p:cNvCxnSpPr>
          <p:nvPr/>
        </p:nvCxnSpPr>
        <p:spPr>
          <a:xfrm>
            <a:off x="6576112" y="4785934"/>
            <a:ext cx="1024614" cy="984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CA583E32-4B31-48CB-8FC0-ABFED48D8B9E}"/>
              </a:ext>
            </a:extLst>
          </p:cNvPr>
          <p:cNvCxnSpPr>
            <a:cxnSpLocks/>
            <a:endCxn id="18" idx="1"/>
          </p:cNvCxnSpPr>
          <p:nvPr/>
        </p:nvCxnSpPr>
        <p:spPr>
          <a:xfrm flipV="1">
            <a:off x="3723963" y="2229563"/>
            <a:ext cx="1515908" cy="608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9DF5A52F-7F77-4EA3-BA69-1B794B14628D}"/>
              </a:ext>
            </a:extLst>
          </p:cNvPr>
          <p:cNvCxnSpPr>
            <a:endCxn id="26" idx="2"/>
          </p:cNvCxnSpPr>
          <p:nvPr/>
        </p:nvCxnSpPr>
        <p:spPr>
          <a:xfrm flipV="1">
            <a:off x="3723963" y="4856425"/>
            <a:ext cx="1471084" cy="673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86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5945EC54-8A51-4292-8A56-DDC058EBCD91}"/>
              </a:ext>
            </a:extLst>
          </p:cNvPr>
          <p:cNvSpPr>
            <a:spLocks noChangeArrowheads="1"/>
          </p:cNvSpPr>
          <p:nvPr/>
        </p:nvSpPr>
        <p:spPr bwMode="auto">
          <a:xfrm>
            <a:off x="914400" y="1421378"/>
            <a:ext cx="9354671"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900" b="1" dirty="0">
                <a:solidFill>
                  <a:srgbClr val="000080"/>
                </a:solidFill>
                <a:latin typeface="宋体" panose="02010600030101010101" pitchFamily="2" charset="-122"/>
                <a:ea typeface="宋体" panose="02010600030101010101" pitchFamily="2" charset="-122"/>
              </a:rPr>
              <a:t>//-Xms10m -Xmx10m -XX:+</a:t>
            </a:r>
            <a:r>
              <a:rPr lang="en-US" altLang="zh-CN" sz="900" b="1" dirty="0" err="1">
                <a:solidFill>
                  <a:srgbClr val="000080"/>
                </a:solidFill>
                <a:latin typeface="宋体" panose="02010600030101010101" pitchFamily="2" charset="-122"/>
                <a:ea typeface="宋体" panose="02010600030101010101" pitchFamily="2" charset="-122"/>
              </a:rPr>
              <a:t>HeapDumpOnOutOfMemoryError</a:t>
            </a:r>
            <a:endParaRPr lang="en-US" altLang="zh-CN" sz="900" b="1" dirty="0">
              <a:solidFill>
                <a:srgbClr val="000080"/>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zh-CN" altLang="zh-CN" sz="900" b="1" dirty="0">
                <a:solidFill>
                  <a:srgbClr val="000080"/>
                </a:solidFill>
                <a:latin typeface="宋体" panose="02010600030101010101" pitchFamily="2" charset="-122"/>
                <a:ea typeface="宋体" panose="02010600030101010101" pitchFamily="2" charset="-122"/>
              </a:rPr>
              <a:t>static class </a:t>
            </a:r>
            <a:r>
              <a:rPr lang="zh-CN" altLang="zh-CN" sz="900" dirty="0">
                <a:solidFill>
                  <a:srgbClr val="000000"/>
                </a:solidFill>
                <a:latin typeface="宋体" panose="02010600030101010101" pitchFamily="2" charset="-122"/>
                <a:ea typeface="宋体" panose="02010600030101010101" pitchFamily="2" charset="-122"/>
              </a:rPr>
              <a:t>TestObj{}</a:t>
            </a:r>
            <a:endParaRPr kumimoji="0" lang="en-US"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main(String[] arg)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throws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Exception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List&lt;TestObj&gt; list =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ArrayList&lt;&gt;();</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while</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true</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list.add(</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TestObj());</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4879DD97-D62B-4470-91BE-0C1AA504AA87}"/>
              </a:ext>
            </a:extLst>
          </p:cNvPr>
          <p:cNvSpPr txBox="1"/>
          <p:nvPr/>
        </p:nvSpPr>
        <p:spPr>
          <a:xfrm>
            <a:off x="381000" y="174812"/>
            <a:ext cx="2579552" cy="369332"/>
          </a:xfrm>
          <a:prstGeom prst="rect">
            <a:avLst/>
          </a:prstGeom>
          <a:noFill/>
        </p:spPr>
        <p:txBody>
          <a:bodyPr wrap="none" rtlCol="0">
            <a:spAutoFit/>
          </a:bodyPr>
          <a:lstStyle/>
          <a:p>
            <a:r>
              <a:rPr lang="zh-CN" altLang="en-US" dirty="0"/>
              <a:t>四、</a:t>
            </a:r>
            <a:r>
              <a:rPr lang="en-US" altLang="zh-CN" dirty="0" err="1"/>
              <a:t>OutOfMemoryError</a:t>
            </a:r>
            <a:endParaRPr lang="zh-CN" altLang="en-US" dirty="0"/>
          </a:p>
        </p:txBody>
      </p:sp>
      <p:sp>
        <p:nvSpPr>
          <p:cNvPr id="8" name="文本框 7">
            <a:extLst>
              <a:ext uri="{FF2B5EF4-FFF2-40B4-BE49-F238E27FC236}">
                <a16:creationId xmlns:a16="http://schemas.microsoft.com/office/drawing/2014/main" id="{6A5EFE78-C191-41BB-A4C0-E8AAD6853CEB}"/>
              </a:ext>
            </a:extLst>
          </p:cNvPr>
          <p:cNvSpPr txBox="1"/>
          <p:nvPr/>
        </p:nvSpPr>
        <p:spPr>
          <a:xfrm>
            <a:off x="874059" y="918882"/>
            <a:ext cx="1172116" cy="369332"/>
          </a:xfrm>
          <a:prstGeom prst="rect">
            <a:avLst/>
          </a:prstGeom>
          <a:noFill/>
        </p:spPr>
        <p:txBody>
          <a:bodyPr wrap="none" rtlCol="0">
            <a:spAutoFit/>
          </a:bodyPr>
          <a:lstStyle/>
          <a:p>
            <a:r>
              <a:rPr lang="en-US" altLang="zh-CN" dirty="0"/>
              <a:t>4.1</a:t>
            </a:r>
            <a:r>
              <a:rPr lang="zh-CN" altLang="en-US" dirty="0"/>
              <a:t>堆溢出</a:t>
            </a:r>
          </a:p>
        </p:txBody>
      </p:sp>
      <p:pic>
        <p:nvPicPr>
          <p:cNvPr id="9" name="图片 8">
            <a:extLst>
              <a:ext uri="{FF2B5EF4-FFF2-40B4-BE49-F238E27FC236}">
                <a16:creationId xmlns:a16="http://schemas.microsoft.com/office/drawing/2014/main" id="{1DE7FBDE-9CE8-4454-B1C2-3AF3788A36AF}"/>
              </a:ext>
            </a:extLst>
          </p:cNvPr>
          <p:cNvPicPr>
            <a:picLocks noChangeAspect="1"/>
          </p:cNvPicPr>
          <p:nvPr/>
        </p:nvPicPr>
        <p:blipFill>
          <a:blip r:embed="rId2"/>
          <a:stretch>
            <a:fillRect/>
          </a:stretch>
        </p:blipFill>
        <p:spPr>
          <a:xfrm>
            <a:off x="640976" y="3241815"/>
            <a:ext cx="5034109" cy="2235620"/>
          </a:xfrm>
          <a:prstGeom prst="rect">
            <a:avLst/>
          </a:prstGeom>
        </p:spPr>
      </p:pic>
      <p:sp>
        <p:nvSpPr>
          <p:cNvPr id="10" name="文本框 9">
            <a:extLst>
              <a:ext uri="{FF2B5EF4-FFF2-40B4-BE49-F238E27FC236}">
                <a16:creationId xmlns:a16="http://schemas.microsoft.com/office/drawing/2014/main" id="{38F8F7DE-34EA-4E77-B8C6-0A27D7011EE3}"/>
              </a:ext>
            </a:extLst>
          </p:cNvPr>
          <p:cNvSpPr txBox="1"/>
          <p:nvPr/>
        </p:nvSpPr>
        <p:spPr>
          <a:xfrm>
            <a:off x="6131859" y="3209365"/>
            <a:ext cx="5419165" cy="2585323"/>
          </a:xfrm>
          <a:prstGeom prst="rect">
            <a:avLst/>
          </a:prstGeom>
          <a:noFill/>
        </p:spPr>
        <p:txBody>
          <a:bodyPr wrap="square" rtlCol="0">
            <a:spAutoFit/>
          </a:bodyPr>
          <a:lstStyle/>
          <a:p>
            <a:r>
              <a:rPr lang="zh-CN" altLang="en-US" dirty="0"/>
              <a:t>解决这块区域的异常，一般的手段是先通过内存映像分析工具，对</a:t>
            </a:r>
            <a:r>
              <a:rPr lang="en-US" altLang="zh-CN" dirty="0"/>
              <a:t>Dump</a:t>
            </a:r>
            <a:r>
              <a:rPr lang="zh-CN" altLang="en-US" dirty="0"/>
              <a:t>出来的堆转储快照进行分析，重点是确认内存中的对象是否必要的，也就是先要分清楚到底是出现了内存泄漏</a:t>
            </a:r>
            <a:r>
              <a:rPr lang="en-US" altLang="zh-CN" dirty="0"/>
              <a:t>(Memory Leak)</a:t>
            </a:r>
            <a:r>
              <a:rPr lang="zh-CN" altLang="en-US" dirty="0"/>
              <a:t>还是内存溢出。</a:t>
            </a:r>
            <a:endParaRPr lang="en-US" altLang="zh-CN" dirty="0"/>
          </a:p>
          <a:p>
            <a:r>
              <a:rPr lang="zh-CN" altLang="en-US" dirty="0"/>
              <a:t>如果内存泄漏，可以通过工具查看泄漏对象到</a:t>
            </a:r>
            <a:r>
              <a:rPr lang="en-US" altLang="zh-CN" dirty="0"/>
              <a:t>GC Roots</a:t>
            </a:r>
            <a:r>
              <a:rPr lang="zh-CN" altLang="en-US" dirty="0"/>
              <a:t>引用链。</a:t>
            </a:r>
            <a:endParaRPr lang="en-US" altLang="zh-CN" dirty="0"/>
          </a:p>
          <a:p>
            <a:r>
              <a:rPr lang="zh-CN" altLang="en-US" dirty="0"/>
              <a:t>如果不存在内存泄漏，试着调大参数，并从代码层面减少程序运行期间的内存消耗。</a:t>
            </a:r>
            <a:endParaRPr lang="en-US" altLang="zh-CN" dirty="0"/>
          </a:p>
        </p:txBody>
      </p:sp>
    </p:spTree>
    <p:extLst>
      <p:ext uri="{BB962C8B-B14F-4D97-AF65-F5344CB8AC3E}">
        <p14:creationId xmlns:p14="http://schemas.microsoft.com/office/powerpoint/2010/main" val="236789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FD4A343-6BD1-4891-A7EA-6FC7A62393FF}"/>
              </a:ext>
            </a:extLst>
          </p:cNvPr>
          <p:cNvSpPr txBox="1"/>
          <p:nvPr/>
        </p:nvSpPr>
        <p:spPr>
          <a:xfrm>
            <a:off x="381000" y="174812"/>
            <a:ext cx="2579552" cy="369332"/>
          </a:xfrm>
          <a:prstGeom prst="rect">
            <a:avLst/>
          </a:prstGeom>
          <a:noFill/>
        </p:spPr>
        <p:txBody>
          <a:bodyPr wrap="none" rtlCol="0">
            <a:spAutoFit/>
          </a:bodyPr>
          <a:lstStyle/>
          <a:p>
            <a:r>
              <a:rPr lang="zh-CN" altLang="en-US" dirty="0"/>
              <a:t>四、</a:t>
            </a:r>
            <a:r>
              <a:rPr lang="en-US" altLang="zh-CN" dirty="0" err="1"/>
              <a:t>OutOfMemoryError</a:t>
            </a:r>
            <a:endParaRPr lang="zh-CN" altLang="en-US" dirty="0"/>
          </a:p>
        </p:txBody>
      </p:sp>
      <p:sp>
        <p:nvSpPr>
          <p:cNvPr id="3" name="文本框 2">
            <a:extLst>
              <a:ext uri="{FF2B5EF4-FFF2-40B4-BE49-F238E27FC236}">
                <a16:creationId xmlns:a16="http://schemas.microsoft.com/office/drawing/2014/main" id="{4C440139-592E-4E01-8D20-3DAF12465700}"/>
              </a:ext>
            </a:extLst>
          </p:cNvPr>
          <p:cNvSpPr txBox="1"/>
          <p:nvPr/>
        </p:nvSpPr>
        <p:spPr>
          <a:xfrm>
            <a:off x="381000" y="618564"/>
            <a:ext cx="3082895" cy="369332"/>
          </a:xfrm>
          <a:prstGeom prst="rect">
            <a:avLst/>
          </a:prstGeom>
          <a:noFill/>
        </p:spPr>
        <p:txBody>
          <a:bodyPr wrap="none" rtlCol="0">
            <a:spAutoFit/>
          </a:bodyPr>
          <a:lstStyle/>
          <a:p>
            <a:r>
              <a:rPr lang="en-US" altLang="zh-CN" dirty="0"/>
              <a:t>4.2</a:t>
            </a:r>
            <a:r>
              <a:rPr lang="zh-CN" altLang="en-US" dirty="0"/>
              <a:t>、</a:t>
            </a:r>
            <a:r>
              <a:rPr lang="en-US" altLang="zh-CN" dirty="0"/>
              <a:t>JVM</a:t>
            </a:r>
            <a:r>
              <a:rPr lang="zh-CN" altLang="en-US" dirty="0"/>
              <a:t>栈和本地方法溢出</a:t>
            </a:r>
            <a:endParaRPr lang="en-US" altLang="zh-CN" dirty="0"/>
          </a:p>
        </p:txBody>
      </p:sp>
      <p:sp>
        <p:nvSpPr>
          <p:cNvPr id="4" name="文本框 3">
            <a:extLst>
              <a:ext uri="{FF2B5EF4-FFF2-40B4-BE49-F238E27FC236}">
                <a16:creationId xmlns:a16="http://schemas.microsoft.com/office/drawing/2014/main" id="{ECFF59F0-8C81-4D57-B806-BE3B8B238E75}"/>
              </a:ext>
            </a:extLst>
          </p:cNvPr>
          <p:cNvSpPr txBox="1"/>
          <p:nvPr/>
        </p:nvSpPr>
        <p:spPr>
          <a:xfrm>
            <a:off x="381000" y="1024766"/>
            <a:ext cx="1576072" cy="369332"/>
          </a:xfrm>
          <a:prstGeom prst="rect">
            <a:avLst/>
          </a:prstGeom>
          <a:noFill/>
        </p:spPr>
        <p:txBody>
          <a:bodyPr wrap="none" rtlCol="0">
            <a:spAutoFit/>
          </a:bodyPr>
          <a:lstStyle/>
          <a:p>
            <a:r>
              <a:rPr lang="en-US" altLang="zh-CN" dirty="0"/>
              <a:t>4.2.1</a:t>
            </a:r>
            <a:r>
              <a:rPr lang="zh-CN" altLang="en-US" dirty="0"/>
              <a:t>、单线程</a:t>
            </a:r>
          </a:p>
        </p:txBody>
      </p:sp>
      <p:sp>
        <p:nvSpPr>
          <p:cNvPr id="5" name="Rectangle 1">
            <a:extLst>
              <a:ext uri="{FF2B5EF4-FFF2-40B4-BE49-F238E27FC236}">
                <a16:creationId xmlns:a16="http://schemas.microsoft.com/office/drawing/2014/main" id="{875B7C3C-9926-436E-A7F8-6309A5B3E9AB}"/>
              </a:ext>
            </a:extLst>
          </p:cNvPr>
          <p:cNvSpPr>
            <a:spLocks noChangeArrowheads="1"/>
          </p:cNvSpPr>
          <p:nvPr/>
        </p:nvSpPr>
        <p:spPr bwMode="auto">
          <a:xfrm>
            <a:off x="560295" y="1561833"/>
            <a:ext cx="9982199" cy="24468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//-Xss128k</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int </a:t>
            </a:r>
            <a:r>
              <a:rPr kumimoji="0" lang="zh-CN" altLang="zh-CN" sz="9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test</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stackLeak(){</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9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test</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stackLeak();</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main(String[] arg)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throws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Exception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SchedulerApplicationTests applicationTests =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SchedulerApplicationTests();</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try</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applicationTests.stackLeak();</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catch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(Throwable e){</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System.</a:t>
            </a:r>
            <a:r>
              <a:rPr kumimoji="0" lang="zh-CN" altLang="zh-CN" sz="9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.println(</a:t>
            </a:r>
            <a:r>
              <a:rPr kumimoji="0" lang="zh-CN" altLang="zh-CN" sz="9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"testNum"</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+applicationTests.</a:t>
            </a:r>
            <a:r>
              <a:rPr kumimoji="0" lang="zh-CN" altLang="zh-CN" sz="9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test</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throw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088C5117-1889-475D-B86E-C29148D0B9C0}"/>
              </a:ext>
            </a:extLst>
          </p:cNvPr>
          <p:cNvPicPr>
            <a:picLocks noChangeAspect="1"/>
          </p:cNvPicPr>
          <p:nvPr/>
        </p:nvPicPr>
        <p:blipFill>
          <a:blip r:embed="rId2"/>
          <a:stretch>
            <a:fillRect/>
          </a:stretch>
        </p:blipFill>
        <p:spPr>
          <a:xfrm>
            <a:off x="560295" y="4315287"/>
            <a:ext cx="4407126" cy="1924149"/>
          </a:xfrm>
          <a:prstGeom prst="rect">
            <a:avLst/>
          </a:prstGeom>
        </p:spPr>
      </p:pic>
      <p:sp>
        <p:nvSpPr>
          <p:cNvPr id="7" name="文本框 6">
            <a:extLst>
              <a:ext uri="{FF2B5EF4-FFF2-40B4-BE49-F238E27FC236}">
                <a16:creationId xmlns:a16="http://schemas.microsoft.com/office/drawing/2014/main" id="{D5909058-F13D-4F7F-9854-9FBFA23C8C22}"/>
              </a:ext>
            </a:extLst>
          </p:cNvPr>
          <p:cNvSpPr txBox="1"/>
          <p:nvPr/>
        </p:nvSpPr>
        <p:spPr>
          <a:xfrm>
            <a:off x="6288741" y="4764741"/>
            <a:ext cx="5091953" cy="646331"/>
          </a:xfrm>
          <a:prstGeom prst="rect">
            <a:avLst/>
          </a:prstGeom>
          <a:noFill/>
        </p:spPr>
        <p:txBody>
          <a:bodyPr wrap="square" rtlCol="0">
            <a:spAutoFit/>
          </a:bodyPr>
          <a:lstStyle/>
          <a:p>
            <a:r>
              <a:rPr lang="zh-CN" altLang="en-US" dirty="0"/>
              <a:t>在单线程下，无论由于栈帧太大还是</a:t>
            </a:r>
            <a:r>
              <a:rPr lang="en-US" altLang="zh-CN" dirty="0"/>
              <a:t>JVM</a:t>
            </a:r>
            <a:r>
              <a:rPr lang="zh-CN" altLang="en-US" dirty="0"/>
              <a:t>栈容量太小，当内存不足时，均抛出</a:t>
            </a:r>
            <a:r>
              <a:rPr lang="en-US" altLang="zh-CN" dirty="0" err="1"/>
              <a:t>StackOverflowError</a:t>
            </a:r>
            <a:endParaRPr lang="zh-CN" altLang="en-US" dirty="0"/>
          </a:p>
        </p:txBody>
      </p:sp>
    </p:spTree>
    <p:extLst>
      <p:ext uri="{BB962C8B-B14F-4D97-AF65-F5344CB8AC3E}">
        <p14:creationId xmlns:p14="http://schemas.microsoft.com/office/powerpoint/2010/main" val="240239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5C2B6A-B405-487A-AE71-3D6EBD101893}"/>
              </a:ext>
            </a:extLst>
          </p:cNvPr>
          <p:cNvSpPr txBox="1"/>
          <p:nvPr/>
        </p:nvSpPr>
        <p:spPr>
          <a:xfrm>
            <a:off x="381000" y="174812"/>
            <a:ext cx="2579552" cy="369332"/>
          </a:xfrm>
          <a:prstGeom prst="rect">
            <a:avLst/>
          </a:prstGeom>
          <a:noFill/>
        </p:spPr>
        <p:txBody>
          <a:bodyPr wrap="none" rtlCol="0">
            <a:spAutoFit/>
          </a:bodyPr>
          <a:lstStyle/>
          <a:p>
            <a:r>
              <a:rPr lang="zh-CN" altLang="en-US" dirty="0"/>
              <a:t>四、</a:t>
            </a:r>
            <a:r>
              <a:rPr lang="en-US" altLang="zh-CN" dirty="0" err="1"/>
              <a:t>OutOfMemoryError</a:t>
            </a:r>
            <a:endParaRPr lang="zh-CN" altLang="en-US" dirty="0"/>
          </a:p>
        </p:txBody>
      </p:sp>
      <p:sp>
        <p:nvSpPr>
          <p:cNvPr id="3" name="文本框 2">
            <a:extLst>
              <a:ext uri="{FF2B5EF4-FFF2-40B4-BE49-F238E27FC236}">
                <a16:creationId xmlns:a16="http://schemas.microsoft.com/office/drawing/2014/main" id="{6AC11BD9-E165-4113-A5DA-9E84BEE1C877}"/>
              </a:ext>
            </a:extLst>
          </p:cNvPr>
          <p:cNvSpPr txBox="1"/>
          <p:nvPr/>
        </p:nvSpPr>
        <p:spPr>
          <a:xfrm>
            <a:off x="381000" y="618564"/>
            <a:ext cx="3082895" cy="369332"/>
          </a:xfrm>
          <a:prstGeom prst="rect">
            <a:avLst/>
          </a:prstGeom>
          <a:noFill/>
        </p:spPr>
        <p:txBody>
          <a:bodyPr wrap="none" rtlCol="0">
            <a:spAutoFit/>
          </a:bodyPr>
          <a:lstStyle/>
          <a:p>
            <a:r>
              <a:rPr lang="en-US" altLang="zh-CN" dirty="0"/>
              <a:t>4.2</a:t>
            </a:r>
            <a:r>
              <a:rPr lang="zh-CN" altLang="en-US" dirty="0"/>
              <a:t>、</a:t>
            </a:r>
            <a:r>
              <a:rPr lang="en-US" altLang="zh-CN" dirty="0"/>
              <a:t>JVM</a:t>
            </a:r>
            <a:r>
              <a:rPr lang="zh-CN" altLang="en-US" dirty="0"/>
              <a:t>栈和本地方法溢出</a:t>
            </a:r>
            <a:endParaRPr lang="en-US" altLang="zh-CN" dirty="0"/>
          </a:p>
        </p:txBody>
      </p:sp>
      <p:sp>
        <p:nvSpPr>
          <p:cNvPr id="4" name="文本框 3">
            <a:extLst>
              <a:ext uri="{FF2B5EF4-FFF2-40B4-BE49-F238E27FC236}">
                <a16:creationId xmlns:a16="http://schemas.microsoft.com/office/drawing/2014/main" id="{891EC48F-6EF9-4226-A1B1-32E3B2A12721}"/>
              </a:ext>
            </a:extLst>
          </p:cNvPr>
          <p:cNvSpPr txBox="1"/>
          <p:nvPr/>
        </p:nvSpPr>
        <p:spPr>
          <a:xfrm>
            <a:off x="753035" y="1156447"/>
            <a:ext cx="1576072" cy="369332"/>
          </a:xfrm>
          <a:prstGeom prst="rect">
            <a:avLst/>
          </a:prstGeom>
          <a:noFill/>
        </p:spPr>
        <p:txBody>
          <a:bodyPr wrap="none" rtlCol="0">
            <a:spAutoFit/>
          </a:bodyPr>
          <a:lstStyle/>
          <a:p>
            <a:r>
              <a:rPr lang="en-US" altLang="zh-CN" dirty="0"/>
              <a:t>4.2.2</a:t>
            </a:r>
            <a:r>
              <a:rPr lang="zh-CN" altLang="en-US" dirty="0"/>
              <a:t>、多线程</a:t>
            </a:r>
          </a:p>
        </p:txBody>
      </p:sp>
      <p:sp>
        <p:nvSpPr>
          <p:cNvPr id="5" name="Rectangle 1">
            <a:extLst>
              <a:ext uri="{FF2B5EF4-FFF2-40B4-BE49-F238E27FC236}">
                <a16:creationId xmlns:a16="http://schemas.microsoft.com/office/drawing/2014/main" id="{F0B08925-E846-4ADF-A4D8-B1248BA21341}"/>
              </a:ext>
            </a:extLst>
          </p:cNvPr>
          <p:cNvSpPr>
            <a:spLocks noChangeArrowheads="1"/>
          </p:cNvSpPr>
          <p:nvPr/>
        </p:nvSpPr>
        <p:spPr bwMode="auto">
          <a:xfrm>
            <a:off x="381000" y="1910205"/>
            <a:ext cx="8408894" cy="27238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//-Xss2M</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stackLeak()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while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true</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StartTest()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while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true</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Thread thread =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Thread(</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Runnable()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sz="9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run()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stackLeak();</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thread.start();</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main(String[] arg)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throws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Exception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SchedulerApplicationTests().stackLeak();</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9CBC0024-58DD-4A9E-A6B5-8D8E5EAA08A2}"/>
              </a:ext>
            </a:extLst>
          </p:cNvPr>
          <p:cNvSpPr txBox="1"/>
          <p:nvPr/>
        </p:nvSpPr>
        <p:spPr>
          <a:xfrm>
            <a:off x="1461247" y="4894729"/>
            <a:ext cx="8618065" cy="369332"/>
          </a:xfrm>
          <a:prstGeom prst="rect">
            <a:avLst/>
          </a:prstGeom>
          <a:noFill/>
        </p:spPr>
        <p:txBody>
          <a:bodyPr wrap="none" rtlCol="0">
            <a:spAutoFit/>
          </a:bodyPr>
          <a:lstStyle/>
          <a:p>
            <a:r>
              <a:rPr lang="zh-CN" altLang="en-US" dirty="0"/>
              <a:t>这里系统假死了。。。。理论上这里会抛出</a:t>
            </a:r>
            <a:r>
              <a:rPr lang="en-US" altLang="zh-CN" dirty="0" err="1"/>
              <a:t>OOM:unable</a:t>
            </a:r>
            <a:r>
              <a:rPr lang="en-US" altLang="zh-CN" dirty="0"/>
              <a:t> to create new native thread</a:t>
            </a:r>
            <a:endParaRPr lang="zh-CN" altLang="en-US" dirty="0"/>
          </a:p>
        </p:txBody>
      </p:sp>
    </p:spTree>
    <p:extLst>
      <p:ext uri="{BB962C8B-B14F-4D97-AF65-F5344CB8AC3E}">
        <p14:creationId xmlns:p14="http://schemas.microsoft.com/office/powerpoint/2010/main" val="3838398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F19B6CE-D61A-4465-B08D-E3588E334EDC}"/>
              </a:ext>
            </a:extLst>
          </p:cNvPr>
          <p:cNvSpPr txBox="1"/>
          <p:nvPr/>
        </p:nvSpPr>
        <p:spPr>
          <a:xfrm>
            <a:off x="381000" y="174812"/>
            <a:ext cx="2579552" cy="369332"/>
          </a:xfrm>
          <a:prstGeom prst="rect">
            <a:avLst/>
          </a:prstGeom>
          <a:noFill/>
        </p:spPr>
        <p:txBody>
          <a:bodyPr wrap="none" rtlCol="0">
            <a:spAutoFit/>
          </a:bodyPr>
          <a:lstStyle/>
          <a:p>
            <a:r>
              <a:rPr lang="zh-CN" altLang="en-US" dirty="0"/>
              <a:t>四、</a:t>
            </a:r>
            <a:r>
              <a:rPr lang="en-US" altLang="zh-CN" dirty="0" err="1"/>
              <a:t>OutOfMemoryError</a:t>
            </a:r>
            <a:endParaRPr lang="zh-CN" altLang="en-US" dirty="0"/>
          </a:p>
        </p:txBody>
      </p:sp>
      <p:sp>
        <p:nvSpPr>
          <p:cNvPr id="3" name="文本框 2">
            <a:extLst>
              <a:ext uri="{FF2B5EF4-FFF2-40B4-BE49-F238E27FC236}">
                <a16:creationId xmlns:a16="http://schemas.microsoft.com/office/drawing/2014/main" id="{4230D85E-63D3-4F48-933D-10524AF34FE0}"/>
              </a:ext>
            </a:extLst>
          </p:cNvPr>
          <p:cNvSpPr txBox="1"/>
          <p:nvPr/>
        </p:nvSpPr>
        <p:spPr>
          <a:xfrm>
            <a:off x="381000" y="618564"/>
            <a:ext cx="3586238" cy="369332"/>
          </a:xfrm>
          <a:prstGeom prst="rect">
            <a:avLst/>
          </a:prstGeom>
          <a:noFill/>
        </p:spPr>
        <p:txBody>
          <a:bodyPr wrap="none" rtlCol="0">
            <a:spAutoFit/>
          </a:bodyPr>
          <a:lstStyle/>
          <a:p>
            <a:r>
              <a:rPr lang="en-US" altLang="zh-CN" dirty="0"/>
              <a:t>4.2</a:t>
            </a:r>
            <a:r>
              <a:rPr lang="zh-CN" altLang="en-US" dirty="0"/>
              <a:t>、方法区和运行时常量池溢出</a:t>
            </a:r>
            <a:endParaRPr lang="en-US" altLang="zh-CN" dirty="0"/>
          </a:p>
        </p:txBody>
      </p:sp>
      <p:sp>
        <p:nvSpPr>
          <p:cNvPr id="4" name="Rectangle 1">
            <a:extLst>
              <a:ext uri="{FF2B5EF4-FFF2-40B4-BE49-F238E27FC236}">
                <a16:creationId xmlns:a16="http://schemas.microsoft.com/office/drawing/2014/main" id="{A42964EA-07BB-4F3B-A045-427C487B5B5C}"/>
              </a:ext>
            </a:extLst>
          </p:cNvPr>
          <p:cNvSpPr>
            <a:spLocks noChangeArrowheads="1"/>
          </p:cNvSpPr>
          <p:nvPr/>
        </p:nvSpPr>
        <p:spPr bwMode="auto">
          <a:xfrm>
            <a:off x="580445" y="1417479"/>
            <a:ext cx="9811910"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900" b="1" dirty="0">
                <a:solidFill>
                  <a:srgbClr val="000080"/>
                </a:solidFill>
                <a:latin typeface="宋体" panose="02010600030101010101" pitchFamily="2" charset="-122"/>
                <a:ea typeface="宋体" panose="02010600030101010101" pitchFamily="2" charset="-122"/>
              </a:rPr>
              <a:t>//-</a:t>
            </a:r>
            <a:r>
              <a:rPr lang="en-US" altLang="zh-CN" sz="900" b="1" dirty="0" err="1">
                <a:solidFill>
                  <a:srgbClr val="000080"/>
                </a:solidFill>
                <a:latin typeface="宋体" panose="02010600030101010101" pitchFamily="2" charset="-122"/>
                <a:ea typeface="宋体" panose="02010600030101010101" pitchFamily="2" charset="-122"/>
              </a:rPr>
              <a:t>XX:PermSize</a:t>
            </a:r>
            <a:r>
              <a:rPr lang="en-US" altLang="zh-CN" sz="900" b="1" dirty="0">
                <a:solidFill>
                  <a:srgbClr val="000080"/>
                </a:solidFill>
                <a:latin typeface="宋体" panose="02010600030101010101" pitchFamily="2" charset="-122"/>
                <a:ea typeface="宋体" panose="02010600030101010101" pitchFamily="2" charset="-122"/>
              </a:rPr>
              <a:t>=5m -</a:t>
            </a:r>
            <a:r>
              <a:rPr lang="en-US" altLang="zh-CN" sz="900" b="1" dirty="0" err="1">
                <a:solidFill>
                  <a:srgbClr val="000080"/>
                </a:solidFill>
                <a:latin typeface="宋体" panose="02010600030101010101" pitchFamily="2" charset="-122"/>
                <a:ea typeface="宋体" panose="02010600030101010101" pitchFamily="2" charset="-122"/>
              </a:rPr>
              <a:t>XX:MaxPermSize</a:t>
            </a:r>
            <a:r>
              <a:rPr lang="en-US" altLang="zh-CN" sz="900" b="1" dirty="0">
                <a:solidFill>
                  <a:srgbClr val="000080"/>
                </a:solidFill>
                <a:latin typeface="宋体" panose="02010600030101010101" pitchFamily="2" charset="-122"/>
                <a:ea typeface="宋体" panose="02010600030101010101" pitchFamily="2" charset="-122"/>
              </a:rPr>
              <a:t>=5M</a:t>
            </a:r>
            <a:endParaRPr kumimoji="0" lang="en-US"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main(String[] arg)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throws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Exception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List&lt;String&gt; list =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ArrayList&lt;&gt;();</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 </a:t>
            </a:r>
            <a:r>
              <a:rPr kumimoji="0" lang="zh-CN" altLang="zh-CN" sz="9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while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true</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list.add(String.</a:t>
            </a:r>
            <a:r>
              <a:rPr kumimoji="0" lang="zh-CN" altLang="zh-CN" sz="9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valueOf</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(i++).intern());</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文本框 4">
            <a:extLst>
              <a:ext uri="{FF2B5EF4-FFF2-40B4-BE49-F238E27FC236}">
                <a16:creationId xmlns:a16="http://schemas.microsoft.com/office/drawing/2014/main" id="{8F2ED099-6F03-42F6-BFE5-CD7564C62CF2}"/>
              </a:ext>
            </a:extLst>
          </p:cNvPr>
          <p:cNvSpPr txBox="1"/>
          <p:nvPr/>
        </p:nvSpPr>
        <p:spPr>
          <a:xfrm>
            <a:off x="683812" y="3045350"/>
            <a:ext cx="10066351" cy="646331"/>
          </a:xfrm>
          <a:prstGeom prst="rect">
            <a:avLst/>
          </a:prstGeom>
          <a:noFill/>
        </p:spPr>
        <p:txBody>
          <a:bodyPr wrap="square" rtlCol="0">
            <a:spAutoFit/>
          </a:bodyPr>
          <a:lstStyle/>
          <a:p>
            <a:r>
              <a:rPr lang="zh-CN" altLang="en-US" dirty="0"/>
              <a:t>这段代码在</a:t>
            </a:r>
            <a:r>
              <a:rPr lang="en-US" altLang="zh-CN" dirty="0"/>
              <a:t>JDK1.6</a:t>
            </a:r>
            <a:r>
              <a:rPr lang="zh-CN" altLang="en-US" dirty="0"/>
              <a:t>以及以前版本，会抛出</a:t>
            </a:r>
            <a:r>
              <a:rPr lang="en-US" altLang="zh-CN" dirty="0"/>
              <a:t>OOM</a:t>
            </a:r>
            <a:r>
              <a:rPr lang="zh-CN" altLang="en-US" dirty="0"/>
              <a:t>：</a:t>
            </a:r>
            <a:r>
              <a:rPr lang="en-US" altLang="zh-CN" dirty="0" err="1"/>
              <a:t>PermGen</a:t>
            </a:r>
            <a:r>
              <a:rPr lang="en-US" altLang="zh-CN" dirty="0"/>
              <a:t> space</a:t>
            </a:r>
            <a:r>
              <a:rPr lang="zh-CN" altLang="en-US" dirty="0"/>
              <a:t>。在</a:t>
            </a:r>
            <a:r>
              <a:rPr lang="en-US" altLang="zh-CN" dirty="0"/>
              <a:t>JDK1.7</a:t>
            </a:r>
            <a:r>
              <a:rPr lang="zh-CN" altLang="en-US" dirty="0"/>
              <a:t>以及以后，</a:t>
            </a:r>
            <a:r>
              <a:rPr lang="en-US" altLang="zh-CN" dirty="0"/>
              <a:t>while</a:t>
            </a:r>
            <a:r>
              <a:rPr lang="zh-CN" altLang="en-US" dirty="0"/>
              <a:t>循环将一直循环下去。</a:t>
            </a:r>
          </a:p>
        </p:txBody>
      </p:sp>
    </p:spTree>
    <p:extLst>
      <p:ext uri="{BB962C8B-B14F-4D97-AF65-F5344CB8AC3E}">
        <p14:creationId xmlns:p14="http://schemas.microsoft.com/office/powerpoint/2010/main" val="1494898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76FE611-A662-40A2-AD3B-0BAE0AB1D4E5}"/>
              </a:ext>
            </a:extLst>
          </p:cNvPr>
          <p:cNvSpPr/>
          <p:nvPr/>
        </p:nvSpPr>
        <p:spPr>
          <a:xfrm>
            <a:off x="218604" y="99593"/>
            <a:ext cx="1569660" cy="369332"/>
          </a:xfrm>
          <a:prstGeom prst="rect">
            <a:avLst/>
          </a:prstGeom>
        </p:spPr>
        <p:txBody>
          <a:bodyPr wrap="none">
            <a:spAutoFit/>
          </a:bodyPr>
          <a:lstStyle/>
          <a:p>
            <a:r>
              <a:rPr lang="zh-CN" altLang="en-US" dirty="0"/>
              <a:t>五、下集预告</a:t>
            </a:r>
          </a:p>
        </p:txBody>
      </p:sp>
      <p:sp>
        <p:nvSpPr>
          <p:cNvPr id="3" name="文本框 2">
            <a:extLst>
              <a:ext uri="{FF2B5EF4-FFF2-40B4-BE49-F238E27FC236}">
                <a16:creationId xmlns:a16="http://schemas.microsoft.com/office/drawing/2014/main" id="{8BA752E4-2543-4636-A135-6DA27580F631}"/>
              </a:ext>
            </a:extLst>
          </p:cNvPr>
          <p:cNvSpPr txBox="1"/>
          <p:nvPr/>
        </p:nvSpPr>
        <p:spPr>
          <a:xfrm>
            <a:off x="3998310" y="1160890"/>
            <a:ext cx="4195379" cy="707886"/>
          </a:xfrm>
          <a:prstGeom prst="rect">
            <a:avLst/>
          </a:prstGeom>
          <a:noFill/>
        </p:spPr>
        <p:txBody>
          <a:bodyPr wrap="none" rtlCol="0">
            <a:spAutoFit/>
          </a:bodyPr>
          <a:lstStyle/>
          <a:p>
            <a:r>
              <a:rPr lang="en-US" altLang="zh-CN" sz="4000" dirty="0"/>
              <a:t>JVM</a:t>
            </a:r>
            <a:r>
              <a:rPr lang="zh-CN" altLang="en-US" sz="4000" dirty="0"/>
              <a:t>垃圾回收机制</a:t>
            </a:r>
          </a:p>
        </p:txBody>
      </p:sp>
      <p:sp>
        <p:nvSpPr>
          <p:cNvPr id="4" name="文本框 3">
            <a:extLst>
              <a:ext uri="{FF2B5EF4-FFF2-40B4-BE49-F238E27FC236}">
                <a16:creationId xmlns:a16="http://schemas.microsoft.com/office/drawing/2014/main" id="{4694248D-035D-468A-9590-F0FE986F9583}"/>
              </a:ext>
            </a:extLst>
          </p:cNvPr>
          <p:cNvSpPr txBox="1"/>
          <p:nvPr/>
        </p:nvSpPr>
        <p:spPr>
          <a:xfrm>
            <a:off x="2662207" y="2886324"/>
            <a:ext cx="6867586" cy="369332"/>
          </a:xfrm>
          <a:prstGeom prst="rect">
            <a:avLst/>
          </a:prstGeom>
          <a:noFill/>
        </p:spPr>
        <p:txBody>
          <a:bodyPr wrap="none" rtlCol="0">
            <a:spAutoFit/>
          </a:bodyPr>
          <a:lstStyle/>
          <a:p>
            <a:r>
              <a:rPr lang="zh-CN" altLang="en-US" dirty="0"/>
              <a:t>关键字：垃圾收集算法、</a:t>
            </a:r>
            <a:r>
              <a:rPr lang="en-US" altLang="zh-CN" dirty="0"/>
              <a:t>STW</a:t>
            </a:r>
            <a:r>
              <a:rPr lang="zh-CN" altLang="en-US" dirty="0"/>
              <a:t>、垃圾收集器、内存分配与回收策略</a:t>
            </a:r>
          </a:p>
        </p:txBody>
      </p:sp>
    </p:spTree>
    <p:extLst>
      <p:ext uri="{BB962C8B-B14F-4D97-AF65-F5344CB8AC3E}">
        <p14:creationId xmlns:p14="http://schemas.microsoft.com/office/powerpoint/2010/main" val="2872533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F08DC2D-4A9D-402D-B53E-308B8BF537D9}"/>
              </a:ext>
            </a:extLst>
          </p:cNvPr>
          <p:cNvSpPr txBox="1"/>
          <p:nvPr/>
        </p:nvSpPr>
        <p:spPr>
          <a:xfrm>
            <a:off x="5989982" y="803965"/>
            <a:ext cx="902811" cy="523220"/>
          </a:xfrm>
          <a:prstGeom prst="rect">
            <a:avLst/>
          </a:prstGeom>
          <a:noFill/>
        </p:spPr>
        <p:txBody>
          <a:bodyPr wrap="none" rtlCol="0">
            <a:spAutoFit/>
          </a:bodyPr>
          <a:lstStyle/>
          <a:p>
            <a:r>
              <a:rPr lang="zh-CN" altLang="en-US" sz="2800" dirty="0"/>
              <a:t>目录</a:t>
            </a:r>
          </a:p>
        </p:txBody>
      </p:sp>
      <p:sp>
        <p:nvSpPr>
          <p:cNvPr id="3" name="文本框 2">
            <a:extLst>
              <a:ext uri="{FF2B5EF4-FFF2-40B4-BE49-F238E27FC236}">
                <a16:creationId xmlns:a16="http://schemas.microsoft.com/office/drawing/2014/main" id="{97BCC2E6-AA59-4920-88BD-12CDDB0879BB}"/>
              </a:ext>
            </a:extLst>
          </p:cNvPr>
          <p:cNvSpPr txBox="1"/>
          <p:nvPr/>
        </p:nvSpPr>
        <p:spPr>
          <a:xfrm>
            <a:off x="1965739" y="1771374"/>
            <a:ext cx="2188420" cy="400110"/>
          </a:xfrm>
          <a:prstGeom prst="rect">
            <a:avLst/>
          </a:prstGeom>
          <a:noFill/>
        </p:spPr>
        <p:txBody>
          <a:bodyPr wrap="none" rtlCol="0">
            <a:spAutoFit/>
          </a:bodyPr>
          <a:lstStyle/>
          <a:p>
            <a:r>
              <a:rPr lang="zh-CN" altLang="en-US" sz="2000" dirty="0"/>
              <a:t>一、</a:t>
            </a:r>
            <a:r>
              <a:rPr lang="en-US" altLang="zh-CN" sz="2000" dirty="0"/>
              <a:t>JVM</a:t>
            </a:r>
            <a:r>
              <a:rPr lang="zh-CN" altLang="en-US" sz="2000" dirty="0"/>
              <a:t>内存模型</a:t>
            </a:r>
          </a:p>
        </p:txBody>
      </p:sp>
      <p:sp>
        <p:nvSpPr>
          <p:cNvPr id="4" name="文本框 3">
            <a:extLst>
              <a:ext uri="{FF2B5EF4-FFF2-40B4-BE49-F238E27FC236}">
                <a16:creationId xmlns:a16="http://schemas.microsoft.com/office/drawing/2014/main" id="{F60ECEE6-35DC-4045-97DB-8B8A5EFFF671}"/>
              </a:ext>
            </a:extLst>
          </p:cNvPr>
          <p:cNvSpPr txBox="1"/>
          <p:nvPr/>
        </p:nvSpPr>
        <p:spPr>
          <a:xfrm>
            <a:off x="1965739" y="2355574"/>
            <a:ext cx="2188420" cy="400110"/>
          </a:xfrm>
          <a:prstGeom prst="rect">
            <a:avLst/>
          </a:prstGeom>
          <a:noFill/>
        </p:spPr>
        <p:txBody>
          <a:bodyPr wrap="none" rtlCol="0">
            <a:spAutoFit/>
          </a:bodyPr>
          <a:lstStyle/>
          <a:p>
            <a:r>
              <a:rPr lang="zh-CN" altLang="en-US" sz="2000" dirty="0"/>
              <a:t>二、</a:t>
            </a:r>
            <a:r>
              <a:rPr lang="en-US" altLang="zh-CN" sz="2000" dirty="0"/>
              <a:t>JVM</a:t>
            </a:r>
            <a:r>
              <a:rPr lang="zh-CN" altLang="en-US" sz="2000" dirty="0"/>
              <a:t>内存结构</a:t>
            </a:r>
          </a:p>
        </p:txBody>
      </p:sp>
      <p:sp>
        <p:nvSpPr>
          <p:cNvPr id="5" name="文本框 4">
            <a:extLst>
              <a:ext uri="{FF2B5EF4-FFF2-40B4-BE49-F238E27FC236}">
                <a16:creationId xmlns:a16="http://schemas.microsoft.com/office/drawing/2014/main" id="{F617076A-BE5B-437F-9936-04D6C904C5C0}"/>
              </a:ext>
            </a:extLst>
          </p:cNvPr>
          <p:cNvSpPr txBox="1"/>
          <p:nvPr/>
        </p:nvSpPr>
        <p:spPr>
          <a:xfrm>
            <a:off x="1965739" y="2939774"/>
            <a:ext cx="2701381" cy="400110"/>
          </a:xfrm>
          <a:prstGeom prst="rect">
            <a:avLst/>
          </a:prstGeom>
          <a:noFill/>
        </p:spPr>
        <p:txBody>
          <a:bodyPr wrap="none" rtlCol="0">
            <a:spAutoFit/>
          </a:bodyPr>
          <a:lstStyle/>
          <a:p>
            <a:r>
              <a:rPr lang="zh-CN" altLang="en-US" sz="2000" dirty="0"/>
              <a:t>三、对象在</a:t>
            </a:r>
            <a:r>
              <a:rPr lang="en-US" altLang="zh-CN" sz="2000" dirty="0"/>
              <a:t>JVM</a:t>
            </a:r>
            <a:r>
              <a:rPr lang="zh-CN" altLang="en-US" sz="2000" dirty="0"/>
              <a:t>内存中</a:t>
            </a:r>
          </a:p>
        </p:txBody>
      </p:sp>
      <p:sp>
        <p:nvSpPr>
          <p:cNvPr id="6" name="文本框 5">
            <a:extLst>
              <a:ext uri="{FF2B5EF4-FFF2-40B4-BE49-F238E27FC236}">
                <a16:creationId xmlns:a16="http://schemas.microsoft.com/office/drawing/2014/main" id="{E6228F95-F047-424A-8B37-64DA5955CDAD}"/>
              </a:ext>
            </a:extLst>
          </p:cNvPr>
          <p:cNvSpPr txBox="1"/>
          <p:nvPr/>
        </p:nvSpPr>
        <p:spPr>
          <a:xfrm>
            <a:off x="1958983" y="3518117"/>
            <a:ext cx="2842445" cy="400110"/>
          </a:xfrm>
          <a:prstGeom prst="rect">
            <a:avLst/>
          </a:prstGeom>
          <a:noFill/>
        </p:spPr>
        <p:txBody>
          <a:bodyPr wrap="none" rtlCol="0">
            <a:spAutoFit/>
          </a:bodyPr>
          <a:lstStyle/>
          <a:p>
            <a:r>
              <a:rPr lang="zh-CN" altLang="en-US" sz="2000" dirty="0"/>
              <a:t>四、</a:t>
            </a:r>
            <a:r>
              <a:rPr lang="en-US" altLang="zh-CN" sz="2000" dirty="0" err="1"/>
              <a:t>OutOfMemoryError</a:t>
            </a:r>
            <a:endParaRPr lang="zh-CN" altLang="en-US" sz="2000" dirty="0"/>
          </a:p>
        </p:txBody>
      </p:sp>
      <p:sp>
        <p:nvSpPr>
          <p:cNvPr id="7" name="文本框 6">
            <a:extLst>
              <a:ext uri="{FF2B5EF4-FFF2-40B4-BE49-F238E27FC236}">
                <a16:creationId xmlns:a16="http://schemas.microsoft.com/office/drawing/2014/main" id="{2723524A-386E-4D2D-91FF-AFB54D0B789E}"/>
              </a:ext>
            </a:extLst>
          </p:cNvPr>
          <p:cNvSpPr txBox="1"/>
          <p:nvPr/>
        </p:nvSpPr>
        <p:spPr>
          <a:xfrm>
            <a:off x="1958983" y="4096460"/>
            <a:ext cx="1107996" cy="369332"/>
          </a:xfrm>
          <a:prstGeom prst="rect">
            <a:avLst/>
          </a:prstGeom>
          <a:noFill/>
        </p:spPr>
        <p:txBody>
          <a:bodyPr wrap="none" rtlCol="0">
            <a:spAutoFit/>
          </a:bodyPr>
          <a:lstStyle/>
          <a:p>
            <a:r>
              <a:rPr lang="zh-CN" altLang="en-US" dirty="0"/>
              <a:t>五、预告</a:t>
            </a:r>
          </a:p>
        </p:txBody>
      </p:sp>
    </p:spTree>
    <p:extLst>
      <p:ext uri="{BB962C8B-B14F-4D97-AF65-F5344CB8AC3E}">
        <p14:creationId xmlns:p14="http://schemas.microsoft.com/office/powerpoint/2010/main" val="75009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A07AAB7-8B3E-4158-A919-8B56D56A31CA}"/>
              </a:ext>
            </a:extLst>
          </p:cNvPr>
          <p:cNvSpPr/>
          <p:nvPr/>
        </p:nvSpPr>
        <p:spPr>
          <a:xfrm>
            <a:off x="152138" y="227256"/>
            <a:ext cx="1989647" cy="369332"/>
          </a:xfrm>
          <a:prstGeom prst="rect">
            <a:avLst/>
          </a:prstGeom>
        </p:spPr>
        <p:txBody>
          <a:bodyPr wrap="none">
            <a:spAutoFit/>
          </a:bodyPr>
          <a:lstStyle/>
          <a:p>
            <a:r>
              <a:rPr lang="zh-CN" altLang="en-US" dirty="0"/>
              <a:t>一、</a:t>
            </a:r>
            <a:r>
              <a:rPr lang="en-US" altLang="zh-CN" dirty="0"/>
              <a:t>JVM</a:t>
            </a:r>
            <a:r>
              <a:rPr lang="zh-CN" altLang="en-US" dirty="0"/>
              <a:t>内存模型</a:t>
            </a:r>
          </a:p>
        </p:txBody>
      </p:sp>
      <p:sp>
        <p:nvSpPr>
          <p:cNvPr id="5" name="矩形 4">
            <a:extLst>
              <a:ext uri="{FF2B5EF4-FFF2-40B4-BE49-F238E27FC236}">
                <a16:creationId xmlns:a16="http://schemas.microsoft.com/office/drawing/2014/main" id="{57DFF98B-5F8F-46C2-856A-EDD782C631D4}"/>
              </a:ext>
            </a:extLst>
          </p:cNvPr>
          <p:cNvSpPr/>
          <p:nvPr/>
        </p:nvSpPr>
        <p:spPr>
          <a:xfrm>
            <a:off x="9564779" y="3110610"/>
            <a:ext cx="1612339" cy="525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0007850F-2A32-4A11-BF1F-3786300964EA}"/>
              </a:ext>
            </a:extLst>
          </p:cNvPr>
          <p:cNvSpPr/>
          <p:nvPr/>
        </p:nvSpPr>
        <p:spPr>
          <a:xfrm>
            <a:off x="6231939" y="3166165"/>
            <a:ext cx="1675459" cy="525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F9A1174-C279-4F37-8ECF-72073258577C}"/>
              </a:ext>
            </a:extLst>
          </p:cNvPr>
          <p:cNvSpPr/>
          <p:nvPr/>
        </p:nvSpPr>
        <p:spPr>
          <a:xfrm>
            <a:off x="6543920" y="5726355"/>
            <a:ext cx="4393095" cy="7876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840A27A9-CB91-4C9D-96FE-E4065F1EC633}"/>
              </a:ext>
            </a:extLst>
          </p:cNvPr>
          <p:cNvSpPr/>
          <p:nvPr/>
        </p:nvSpPr>
        <p:spPr>
          <a:xfrm>
            <a:off x="6510172" y="1424344"/>
            <a:ext cx="1069008" cy="525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59688D8-9A34-4C3A-9F66-696B546C908B}"/>
              </a:ext>
            </a:extLst>
          </p:cNvPr>
          <p:cNvSpPr/>
          <p:nvPr/>
        </p:nvSpPr>
        <p:spPr>
          <a:xfrm>
            <a:off x="9868007" y="1424344"/>
            <a:ext cx="1069008" cy="525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E90851B-1A8F-42CC-BF01-8D50457F1672}"/>
              </a:ext>
            </a:extLst>
          </p:cNvPr>
          <p:cNvSpPr txBox="1"/>
          <p:nvPr/>
        </p:nvSpPr>
        <p:spPr>
          <a:xfrm>
            <a:off x="6647772" y="1502512"/>
            <a:ext cx="793807" cy="369332"/>
          </a:xfrm>
          <a:prstGeom prst="rect">
            <a:avLst/>
          </a:prstGeom>
          <a:noFill/>
        </p:spPr>
        <p:txBody>
          <a:bodyPr wrap="none" rtlCol="0">
            <a:spAutoFit/>
          </a:bodyPr>
          <a:lstStyle/>
          <a:p>
            <a:r>
              <a:rPr lang="zh-CN" altLang="en-US" dirty="0"/>
              <a:t>线程</a:t>
            </a:r>
            <a:r>
              <a:rPr lang="en-US" altLang="zh-CN" dirty="0"/>
              <a:t>A</a:t>
            </a:r>
            <a:endParaRPr lang="zh-CN" altLang="en-US" dirty="0"/>
          </a:p>
        </p:txBody>
      </p:sp>
      <p:sp>
        <p:nvSpPr>
          <p:cNvPr id="11" name="箭头: 上下 10">
            <a:extLst>
              <a:ext uri="{FF2B5EF4-FFF2-40B4-BE49-F238E27FC236}">
                <a16:creationId xmlns:a16="http://schemas.microsoft.com/office/drawing/2014/main" id="{852008AC-045F-4832-A62A-43F5CA7798E9}"/>
              </a:ext>
            </a:extLst>
          </p:cNvPr>
          <p:cNvSpPr/>
          <p:nvPr/>
        </p:nvSpPr>
        <p:spPr>
          <a:xfrm>
            <a:off x="6802360" y="3691833"/>
            <a:ext cx="484632" cy="1988140"/>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上下 11">
            <a:extLst>
              <a:ext uri="{FF2B5EF4-FFF2-40B4-BE49-F238E27FC236}">
                <a16:creationId xmlns:a16="http://schemas.microsoft.com/office/drawing/2014/main" id="{C25A8858-7DBB-4C4D-A293-61478901AEBE}"/>
              </a:ext>
            </a:extLst>
          </p:cNvPr>
          <p:cNvSpPr/>
          <p:nvPr/>
        </p:nvSpPr>
        <p:spPr>
          <a:xfrm>
            <a:off x="10160194" y="3691833"/>
            <a:ext cx="484632" cy="2034521"/>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2C6C5C6-A3A9-4628-A15B-EFAB884B5BAA}"/>
              </a:ext>
            </a:extLst>
          </p:cNvPr>
          <p:cNvSpPr/>
          <p:nvPr/>
        </p:nvSpPr>
        <p:spPr>
          <a:xfrm>
            <a:off x="6543920" y="4479532"/>
            <a:ext cx="4633198" cy="636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1BB0E39-E3F8-4B2D-9CAF-3BFE114383CA}"/>
              </a:ext>
            </a:extLst>
          </p:cNvPr>
          <p:cNvSpPr txBox="1"/>
          <p:nvPr/>
        </p:nvSpPr>
        <p:spPr>
          <a:xfrm>
            <a:off x="8297704" y="4613364"/>
            <a:ext cx="1125629" cy="369332"/>
          </a:xfrm>
          <a:prstGeom prst="rect">
            <a:avLst/>
          </a:prstGeom>
          <a:noFill/>
        </p:spPr>
        <p:txBody>
          <a:bodyPr wrap="none" rtlCol="0">
            <a:spAutoFit/>
          </a:bodyPr>
          <a:lstStyle/>
          <a:p>
            <a:r>
              <a:rPr lang="en-US" altLang="zh-CN" dirty="0"/>
              <a:t>JMM</a:t>
            </a:r>
            <a:r>
              <a:rPr lang="zh-CN" altLang="en-US" dirty="0"/>
              <a:t>控制</a:t>
            </a:r>
          </a:p>
        </p:txBody>
      </p:sp>
      <p:sp>
        <p:nvSpPr>
          <p:cNvPr id="15" name="文本框 14">
            <a:extLst>
              <a:ext uri="{FF2B5EF4-FFF2-40B4-BE49-F238E27FC236}">
                <a16:creationId xmlns:a16="http://schemas.microsoft.com/office/drawing/2014/main" id="{AD454BDB-7E2D-4E76-B201-C963926E79A1}"/>
              </a:ext>
            </a:extLst>
          </p:cNvPr>
          <p:cNvSpPr txBox="1"/>
          <p:nvPr/>
        </p:nvSpPr>
        <p:spPr>
          <a:xfrm>
            <a:off x="8417301" y="5935537"/>
            <a:ext cx="646331" cy="369332"/>
          </a:xfrm>
          <a:prstGeom prst="rect">
            <a:avLst/>
          </a:prstGeom>
          <a:noFill/>
        </p:spPr>
        <p:txBody>
          <a:bodyPr wrap="none" rtlCol="0">
            <a:spAutoFit/>
          </a:bodyPr>
          <a:lstStyle/>
          <a:p>
            <a:r>
              <a:rPr lang="zh-CN" altLang="en-US" dirty="0"/>
              <a:t>主存</a:t>
            </a:r>
          </a:p>
        </p:txBody>
      </p:sp>
      <p:sp>
        <p:nvSpPr>
          <p:cNvPr id="16" name="文本框 15">
            <a:extLst>
              <a:ext uri="{FF2B5EF4-FFF2-40B4-BE49-F238E27FC236}">
                <a16:creationId xmlns:a16="http://schemas.microsoft.com/office/drawing/2014/main" id="{F140876A-7AB6-4A8F-99F4-153A9D8F526E}"/>
              </a:ext>
            </a:extLst>
          </p:cNvPr>
          <p:cNvSpPr txBox="1"/>
          <p:nvPr/>
        </p:nvSpPr>
        <p:spPr>
          <a:xfrm>
            <a:off x="6231940" y="3191751"/>
            <a:ext cx="1822728" cy="369332"/>
          </a:xfrm>
          <a:prstGeom prst="rect">
            <a:avLst/>
          </a:prstGeom>
          <a:noFill/>
        </p:spPr>
        <p:txBody>
          <a:bodyPr wrap="square" rtlCol="0">
            <a:spAutoFit/>
          </a:bodyPr>
          <a:lstStyle/>
          <a:p>
            <a:r>
              <a:rPr lang="zh-CN" altLang="en-US" dirty="0"/>
              <a:t>线程本地内存</a:t>
            </a:r>
            <a:r>
              <a:rPr lang="en-US" altLang="zh-CN" dirty="0"/>
              <a:t>A</a:t>
            </a:r>
            <a:endParaRPr lang="zh-CN" altLang="en-US" dirty="0"/>
          </a:p>
        </p:txBody>
      </p:sp>
      <p:sp>
        <p:nvSpPr>
          <p:cNvPr id="17" name="文本框 16">
            <a:extLst>
              <a:ext uri="{FF2B5EF4-FFF2-40B4-BE49-F238E27FC236}">
                <a16:creationId xmlns:a16="http://schemas.microsoft.com/office/drawing/2014/main" id="{B3BF9DB4-7D87-4853-9CAA-C73EE515736E}"/>
              </a:ext>
            </a:extLst>
          </p:cNvPr>
          <p:cNvSpPr txBox="1"/>
          <p:nvPr/>
        </p:nvSpPr>
        <p:spPr>
          <a:xfrm>
            <a:off x="9564778" y="3193301"/>
            <a:ext cx="1697901" cy="369332"/>
          </a:xfrm>
          <a:prstGeom prst="rect">
            <a:avLst/>
          </a:prstGeom>
          <a:noFill/>
        </p:spPr>
        <p:txBody>
          <a:bodyPr wrap="none" rtlCol="0">
            <a:spAutoFit/>
          </a:bodyPr>
          <a:lstStyle/>
          <a:p>
            <a:r>
              <a:rPr lang="zh-CN" altLang="en-US" dirty="0"/>
              <a:t>线程本地内存</a:t>
            </a:r>
            <a:r>
              <a:rPr lang="en-US" altLang="zh-CN" dirty="0"/>
              <a:t>B</a:t>
            </a:r>
            <a:endParaRPr lang="zh-CN" altLang="en-US" dirty="0"/>
          </a:p>
        </p:txBody>
      </p:sp>
      <p:sp>
        <p:nvSpPr>
          <p:cNvPr id="18" name="文本框 17">
            <a:extLst>
              <a:ext uri="{FF2B5EF4-FFF2-40B4-BE49-F238E27FC236}">
                <a16:creationId xmlns:a16="http://schemas.microsoft.com/office/drawing/2014/main" id="{0E253371-F6D9-4D2C-B738-38B04BDB6607}"/>
              </a:ext>
            </a:extLst>
          </p:cNvPr>
          <p:cNvSpPr txBox="1"/>
          <p:nvPr/>
        </p:nvSpPr>
        <p:spPr>
          <a:xfrm>
            <a:off x="10005605" y="1528644"/>
            <a:ext cx="793807" cy="369332"/>
          </a:xfrm>
          <a:prstGeom prst="rect">
            <a:avLst/>
          </a:prstGeom>
          <a:noFill/>
        </p:spPr>
        <p:txBody>
          <a:bodyPr wrap="none" rtlCol="0">
            <a:spAutoFit/>
          </a:bodyPr>
          <a:lstStyle/>
          <a:p>
            <a:r>
              <a:rPr lang="zh-CN" altLang="en-US" dirty="0"/>
              <a:t>线程</a:t>
            </a:r>
            <a:r>
              <a:rPr lang="en-US" altLang="zh-CN" dirty="0"/>
              <a:t>B</a:t>
            </a:r>
            <a:endParaRPr lang="zh-CN" altLang="en-US" dirty="0"/>
          </a:p>
        </p:txBody>
      </p:sp>
      <p:sp>
        <p:nvSpPr>
          <p:cNvPr id="19" name="箭头: 上下 18">
            <a:extLst>
              <a:ext uri="{FF2B5EF4-FFF2-40B4-BE49-F238E27FC236}">
                <a16:creationId xmlns:a16="http://schemas.microsoft.com/office/drawing/2014/main" id="{B8C12048-62AA-4403-BA5E-2C5EC1B951B1}"/>
              </a:ext>
            </a:extLst>
          </p:cNvPr>
          <p:cNvSpPr/>
          <p:nvPr/>
        </p:nvSpPr>
        <p:spPr>
          <a:xfrm>
            <a:off x="10183950" y="1961481"/>
            <a:ext cx="484632" cy="1120526"/>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上下 19">
            <a:extLst>
              <a:ext uri="{FF2B5EF4-FFF2-40B4-BE49-F238E27FC236}">
                <a16:creationId xmlns:a16="http://schemas.microsoft.com/office/drawing/2014/main" id="{3F4E0DAE-DE9C-465D-BCC1-241CA6905389}"/>
              </a:ext>
            </a:extLst>
          </p:cNvPr>
          <p:cNvSpPr/>
          <p:nvPr/>
        </p:nvSpPr>
        <p:spPr>
          <a:xfrm>
            <a:off x="6802360" y="1950013"/>
            <a:ext cx="484632" cy="1212541"/>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BCC13642-7A30-45F8-B3C9-2620514AD52E}"/>
              </a:ext>
            </a:extLst>
          </p:cNvPr>
          <p:cNvSpPr txBox="1"/>
          <p:nvPr/>
        </p:nvSpPr>
        <p:spPr>
          <a:xfrm>
            <a:off x="621505" y="883563"/>
            <a:ext cx="4314908" cy="2308324"/>
          </a:xfrm>
          <a:prstGeom prst="rect">
            <a:avLst/>
          </a:prstGeom>
          <a:noFill/>
        </p:spPr>
        <p:txBody>
          <a:bodyPr wrap="square" rtlCol="0">
            <a:spAutoFit/>
          </a:bodyPr>
          <a:lstStyle/>
          <a:p>
            <a:r>
              <a:rPr lang="en-US" altLang="zh-CN" dirty="0"/>
              <a:t>JMM(Java Memory Model)</a:t>
            </a:r>
            <a:r>
              <a:rPr lang="zh-CN" altLang="en-US" dirty="0"/>
              <a:t>规定了</a:t>
            </a:r>
            <a:r>
              <a:rPr lang="en-US" altLang="zh-CN" dirty="0"/>
              <a:t>JVM</a:t>
            </a:r>
            <a:r>
              <a:rPr lang="zh-CN" altLang="en-US" dirty="0"/>
              <a:t>必须遵循一组最小保证，这组保证规定了对变量的写入操作在何时将处于其他线程可见。 </a:t>
            </a:r>
            <a:r>
              <a:rPr lang="en-US" altLang="zh-CN" dirty="0"/>
              <a:t>JMM</a:t>
            </a:r>
            <a:r>
              <a:rPr lang="zh-CN" altLang="en-US" dirty="0"/>
              <a:t>定义了一些语法集，这些语法集映射到</a:t>
            </a:r>
            <a:r>
              <a:rPr lang="en-US" altLang="zh-CN" dirty="0"/>
              <a:t>Java</a:t>
            </a:r>
            <a:r>
              <a:rPr lang="zh-CN" altLang="en-US" dirty="0"/>
              <a:t>语言中就是</a:t>
            </a:r>
            <a:r>
              <a:rPr lang="en-US" altLang="zh-CN" dirty="0"/>
              <a:t>volatile</a:t>
            </a:r>
            <a:r>
              <a:rPr lang="zh-CN" altLang="en-US" dirty="0"/>
              <a:t>、</a:t>
            </a:r>
            <a:r>
              <a:rPr lang="en-US" altLang="zh-CN" dirty="0"/>
              <a:t>synchronized</a:t>
            </a:r>
            <a:r>
              <a:rPr lang="zh-CN" altLang="en-US" dirty="0"/>
              <a:t>等关键字。</a:t>
            </a:r>
            <a:r>
              <a:rPr lang="en-US" altLang="zh-CN" dirty="0"/>
              <a:t>JMM</a:t>
            </a:r>
            <a:r>
              <a:rPr lang="zh-CN" altLang="en-US" dirty="0"/>
              <a:t>为程序中所有的操作定义了一个偏序关系，称之为</a:t>
            </a:r>
            <a:r>
              <a:rPr lang="en-US" altLang="zh-CN" dirty="0"/>
              <a:t>Happens-before</a:t>
            </a:r>
            <a:r>
              <a:rPr lang="zh-CN" altLang="en-US" dirty="0"/>
              <a:t>。</a:t>
            </a:r>
          </a:p>
        </p:txBody>
      </p:sp>
    </p:spTree>
    <p:extLst>
      <p:ext uri="{BB962C8B-B14F-4D97-AF65-F5344CB8AC3E}">
        <p14:creationId xmlns:p14="http://schemas.microsoft.com/office/powerpoint/2010/main" val="3984284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8EB3E5E-0CC1-4ABE-8642-2921415D4D95}"/>
              </a:ext>
            </a:extLst>
          </p:cNvPr>
          <p:cNvSpPr/>
          <p:nvPr/>
        </p:nvSpPr>
        <p:spPr>
          <a:xfrm>
            <a:off x="92503" y="167622"/>
            <a:ext cx="1989647" cy="369332"/>
          </a:xfrm>
          <a:prstGeom prst="rect">
            <a:avLst/>
          </a:prstGeom>
        </p:spPr>
        <p:txBody>
          <a:bodyPr wrap="square">
            <a:spAutoFit/>
          </a:bodyPr>
          <a:lstStyle/>
          <a:p>
            <a:r>
              <a:rPr lang="zh-CN" altLang="en-US" dirty="0"/>
              <a:t>二、</a:t>
            </a:r>
            <a:r>
              <a:rPr lang="en-US" altLang="zh-CN" dirty="0"/>
              <a:t>JVM</a:t>
            </a:r>
            <a:r>
              <a:rPr lang="zh-CN" altLang="en-US" dirty="0"/>
              <a:t>内存结构</a:t>
            </a:r>
          </a:p>
        </p:txBody>
      </p:sp>
      <p:sp>
        <p:nvSpPr>
          <p:cNvPr id="5" name="文本框 4">
            <a:extLst>
              <a:ext uri="{FF2B5EF4-FFF2-40B4-BE49-F238E27FC236}">
                <a16:creationId xmlns:a16="http://schemas.microsoft.com/office/drawing/2014/main" id="{435F4BC5-B731-48E8-A3E1-FA2CEF8C66EC}"/>
              </a:ext>
            </a:extLst>
          </p:cNvPr>
          <p:cNvSpPr txBox="1"/>
          <p:nvPr/>
        </p:nvSpPr>
        <p:spPr>
          <a:xfrm>
            <a:off x="866693" y="1081377"/>
            <a:ext cx="5120640" cy="1477328"/>
          </a:xfrm>
          <a:prstGeom prst="rect">
            <a:avLst/>
          </a:prstGeom>
          <a:noFill/>
        </p:spPr>
        <p:txBody>
          <a:bodyPr wrap="square" rtlCol="0">
            <a:spAutoFit/>
          </a:bodyPr>
          <a:lstStyle/>
          <a:p>
            <a:r>
              <a:rPr lang="zh-CN" altLang="en-US" dirty="0"/>
              <a:t>虚拟机在执行</a:t>
            </a:r>
            <a:r>
              <a:rPr lang="en-US" altLang="zh-CN" dirty="0"/>
              <a:t>Java</a:t>
            </a:r>
            <a:r>
              <a:rPr lang="zh-CN" altLang="en-US" dirty="0"/>
              <a:t>程序的过程中会把所管理的内存划分为若干个不同的数据区域，这些区域都有各自的用途，以及创建和销毁的时间，其中有些区域随着虚拟机进程的启动而存在，而有些区域则依赖用户线程的启动和结束而建立和销毁。</a:t>
            </a:r>
          </a:p>
        </p:txBody>
      </p:sp>
      <p:sp>
        <p:nvSpPr>
          <p:cNvPr id="6" name="矩形 5">
            <a:extLst>
              <a:ext uri="{FF2B5EF4-FFF2-40B4-BE49-F238E27FC236}">
                <a16:creationId xmlns:a16="http://schemas.microsoft.com/office/drawing/2014/main" id="{59CF6EAA-C237-44C5-A03C-B21EC908BD53}"/>
              </a:ext>
            </a:extLst>
          </p:cNvPr>
          <p:cNvSpPr/>
          <p:nvPr/>
        </p:nvSpPr>
        <p:spPr>
          <a:xfrm>
            <a:off x="6338350" y="1280011"/>
            <a:ext cx="5621573" cy="43490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7403AE56-E91C-4129-B5F1-E45251A0EDF6}"/>
              </a:ext>
            </a:extLst>
          </p:cNvPr>
          <p:cNvSpPr/>
          <p:nvPr/>
        </p:nvSpPr>
        <p:spPr>
          <a:xfrm>
            <a:off x="6498503" y="1971220"/>
            <a:ext cx="1275120" cy="7292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PC</a:t>
            </a:r>
            <a:r>
              <a:rPr lang="zh-CN" altLang="en-US" dirty="0">
                <a:solidFill>
                  <a:schemeClr val="tx1"/>
                </a:solidFill>
              </a:rPr>
              <a:t>寄存器</a:t>
            </a:r>
            <a:endParaRPr lang="en-US" altLang="zh-CN" dirty="0">
              <a:solidFill>
                <a:schemeClr val="tx1"/>
              </a:solidFill>
            </a:endParaRPr>
          </a:p>
          <a:p>
            <a:pPr algn="ctr"/>
            <a:r>
              <a:rPr lang="en-US" altLang="zh-CN" sz="1200" dirty="0">
                <a:solidFill>
                  <a:schemeClr val="tx1"/>
                </a:solidFill>
              </a:rPr>
              <a:t>(PC Register)</a:t>
            </a:r>
            <a:endParaRPr lang="zh-CN" altLang="en-US" dirty="0">
              <a:solidFill>
                <a:schemeClr val="tx1"/>
              </a:solidFill>
            </a:endParaRPr>
          </a:p>
        </p:txBody>
      </p:sp>
      <p:sp>
        <p:nvSpPr>
          <p:cNvPr id="28" name="文本框 27">
            <a:extLst>
              <a:ext uri="{FF2B5EF4-FFF2-40B4-BE49-F238E27FC236}">
                <a16:creationId xmlns:a16="http://schemas.microsoft.com/office/drawing/2014/main" id="{79BE910A-B775-46C2-9D66-A3D71FE4C936}"/>
              </a:ext>
            </a:extLst>
          </p:cNvPr>
          <p:cNvSpPr txBox="1"/>
          <p:nvPr/>
        </p:nvSpPr>
        <p:spPr>
          <a:xfrm>
            <a:off x="7873962" y="1415332"/>
            <a:ext cx="2983509" cy="369332"/>
          </a:xfrm>
          <a:prstGeom prst="rect">
            <a:avLst/>
          </a:prstGeom>
          <a:noFill/>
        </p:spPr>
        <p:txBody>
          <a:bodyPr wrap="none" rtlCol="0">
            <a:spAutoFit/>
          </a:bodyPr>
          <a:lstStyle/>
          <a:p>
            <a:r>
              <a:rPr lang="en-US" altLang="zh-CN" dirty="0"/>
              <a:t>JAVA</a:t>
            </a:r>
            <a:r>
              <a:rPr lang="zh-CN" altLang="en-US" dirty="0"/>
              <a:t>虚拟机规范</a:t>
            </a:r>
            <a:r>
              <a:rPr lang="en-US" altLang="zh-CN" dirty="0"/>
              <a:t>(JAVA SE 8)</a:t>
            </a:r>
            <a:endParaRPr lang="zh-CN" altLang="en-US" dirty="0"/>
          </a:p>
        </p:txBody>
      </p:sp>
      <p:sp>
        <p:nvSpPr>
          <p:cNvPr id="38" name="矩形 37">
            <a:extLst>
              <a:ext uri="{FF2B5EF4-FFF2-40B4-BE49-F238E27FC236}">
                <a16:creationId xmlns:a16="http://schemas.microsoft.com/office/drawing/2014/main" id="{AF63298A-E8E9-4906-A46D-533EE8E30780}"/>
              </a:ext>
            </a:extLst>
          </p:cNvPr>
          <p:cNvSpPr/>
          <p:nvPr/>
        </p:nvSpPr>
        <p:spPr>
          <a:xfrm>
            <a:off x="7956089" y="1967396"/>
            <a:ext cx="2028488" cy="7292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JAVA</a:t>
            </a:r>
            <a:r>
              <a:rPr lang="zh-CN" altLang="en-US" dirty="0">
                <a:solidFill>
                  <a:schemeClr val="tx1"/>
                </a:solidFill>
              </a:rPr>
              <a:t>虚拟机栈</a:t>
            </a:r>
            <a:endParaRPr lang="en-US" altLang="zh-CN" dirty="0">
              <a:solidFill>
                <a:schemeClr val="tx1"/>
              </a:solidFill>
            </a:endParaRPr>
          </a:p>
          <a:p>
            <a:pPr algn="ctr"/>
            <a:r>
              <a:rPr lang="en-US" altLang="zh-CN" sz="1200" dirty="0">
                <a:solidFill>
                  <a:schemeClr val="tx1"/>
                </a:solidFill>
              </a:rPr>
              <a:t>(Java Virtual Machine Stacks)</a:t>
            </a:r>
            <a:endParaRPr lang="zh-CN" altLang="en-US" sz="1200" dirty="0">
              <a:solidFill>
                <a:schemeClr val="tx1"/>
              </a:solidFill>
            </a:endParaRPr>
          </a:p>
        </p:txBody>
      </p:sp>
      <p:sp>
        <p:nvSpPr>
          <p:cNvPr id="39" name="矩形 38">
            <a:extLst>
              <a:ext uri="{FF2B5EF4-FFF2-40B4-BE49-F238E27FC236}">
                <a16:creationId xmlns:a16="http://schemas.microsoft.com/office/drawing/2014/main" id="{90DF6EBB-4AB5-4E9B-8097-189B9D55C41A}"/>
              </a:ext>
            </a:extLst>
          </p:cNvPr>
          <p:cNvSpPr/>
          <p:nvPr/>
        </p:nvSpPr>
        <p:spPr>
          <a:xfrm>
            <a:off x="10167044" y="1971220"/>
            <a:ext cx="1676400" cy="7292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本地方法栈</a:t>
            </a:r>
            <a:endParaRPr lang="en-US" altLang="zh-CN" dirty="0">
              <a:solidFill>
                <a:schemeClr val="tx1"/>
              </a:solidFill>
            </a:endParaRPr>
          </a:p>
          <a:p>
            <a:pPr algn="ctr"/>
            <a:r>
              <a:rPr lang="en-US" altLang="zh-CN" sz="1200" dirty="0">
                <a:solidFill>
                  <a:schemeClr val="tx1"/>
                </a:solidFill>
              </a:rPr>
              <a:t>(Native Method Stacks)</a:t>
            </a:r>
            <a:endParaRPr lang="zh-CN" altLang="en-US" sz="1200" dirty="0">
              <a:solidFill>
                <a:schemeClr val="tx1"/>
              </a:solidFill>
            </a:endParaRPr>
          </a:p>
        </p:txBody>
      </p:sp>
      <p:sp>
        <p:nvSpPr>
          <p:cNvPr id="40" name="矩形 39">
            <a:extLst>
              <a:ext uri="{FF2B5EF4-FFF2-40B4-BE49-F238E27FC236}">
                <a16:creationId xmlns:a16="http://schemas.microsoft.com/office/drawing/2014/main" id="{E4EC09E9-11B4-43F3-9D5D-ADE78B46F2FB}"/>
              </a:ext>
            </a:extLst>
          </p:cNvPr>
          <p:cNvSpPr/>
          <p:nvPr/>
        </p:nvSpPr>
        <p:spPr>
          <a:xfrm>
            <a:off x="6675620" y="3330293"/>
            <a:ext cx="2196006" cy="2112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JAVA</a:t>
            </a:r>
            <a:r>
              <a:rPr lang="zh-CN" altLang="en-US" dirty="0">
                <a:solidFill>
                  <a:schemeClr val="tx1"/>
                </a:solidFill>
              </a:rPr>
              <a:t>堆</a:t>
            </a:r>
            <a:endParaRPr lang="en-US" altLang="zh-CN" dirty="0">
              <a:solidFill>
                <a:schemeClr val="tx1"/>
              </a:solidFill>
            </a:endParaRPr>
          </a:p>
          <a:p>
            <a:pPr algn="ctr"/>
            <a:r>
              <a:rPr lang="en-US" altLang="zh-CN" dirty="0">
                <a:solidFill>
                  <a:schemeClr val="tx1"/>
                </a:solidFill>
              </a:rPr>
              <a:t>(Heap)</a:t>
            </a:r>
            <a:endParaRPr lang="zh-CN" altLang="en-US" dirty="0">
              <a:solidFill>
                <a:schemeClr val="tx1"/>
              </a:solidFill>
            </a:endParaRPr>
          </a:p>
        </p:txBody>
      </p:sp>
      <p:sp>
        <p:nvSpPr>
          <p:cNvPr id="41" name="矩形 40">
            <a:extLst>
              <a:ext uri="{FF2B5EF4-FFF2-40B4-BE49-F238E27FC236}">
                <a16:creationId xmlns:a16="http://schemas.microsoft.com/office/drawing/2014/main" id="{6E90B86F-E749-4FCC-A98E-4BF1119C477D}"/>
              </a:ext>
            </a:extLst>
          </p:cNvPr>
          <p:cNvSpPr/>
          <p:nvPr/>
        </p:nvSpPr>
        <p:spPr>
          <a:xfrm>
            <a:off x="9490978" y="3330292"/>
            <a:ext cx="2196006" cy="2112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a:solidFill>
                  <a:schemeClr val="tx1"/>
                </a:solidFill>
              </a:rPr>
              <a:t>方法区</a:t>
            </a:r>
            <a:endParaRPr lang="en-US" altLang="zh-CN" dirty="0">
              <a:solidFill>
                <a:schemeClr val="tx1"/>
              </a:solidFill>
            </a:endParaRPr>
          </a:p>
          <a:p>
            <a:pPr algn="ctr"/>
            <a:r>
              <a:rPr lang="en-US" altLang="zh-CN" dirty="0">
                <a:solidFill>
                  <a:schemeClr val="tx1"/>
                </a:solidFill>
              </a:rPr>
              <a:t>(Method Area)</a:t>
            </a:r>
            <a:endParaRPr lang="zh-CN" altLang="en-US" dirty="0">
              <a:solidFill>
                <a:schemeClr val="tx1"/>
              </a:solidFill>
            </a:endParaRPr>
          </a:p>
        </p:txBody>
      </p:sp>
      <p:sp>
        <p:nvSpPr>
          <p:cNvPr id="43" name="矩形 42">
            <a:extLst>
              <a:ext uri="{FF2B5EF4-FFF2-40B4-BE49-F238E27FC236}">
                <a16:creationId xmlns:a16="http://schemas.microsoft.com/office/drawing/2014/main" id="{E16A3E5B-2A94-44DB-A50D-D8370339C89F}"/>
              </a:ext>
            </a:extLst>
          </p:cNvPr>
          <p:cNvSpPr/>
          <p:nvPr/>
        </p:nvSpPr>
        <p:spPr>
          <a:xfrm>
            <a:off x="9647022" y="4121033"/>
            <a:ext cx="1889981" cy="1151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运行时常量池</a:t>
            </a:r>
            <a:endParaRPr lang="en-US" altLang="zh-CN" dirty="0">
              <a:solidFill>
                <a:schemeClr val="tx1"/>
              </a:solidFill>
            </a:endParaRPr>
          </a:p>
          <a:p>
            <a:pPr algn="ctr"/>
            <a:r>
              <a:rPr lang="en-US" altLang="zh-CN" sz="1200" dirty="0">
                <a:solidFill>
                  <a:schemeClr val="tx1"/>
                </a:solidFill>
              </a:rPr>
              <a:t>(Runtime Constant Pool)</a:t>
            </a:r>
            <a:endParaRPr lang="zh-CN" altLang="en-US" dirty="0">
              <a:solidFill>
                <a:schemeClr val="tx1"/>
              </a:solidFill>
            </a:endParaRPr>
          </a:p>
        </p:txBody>
      </p:sp>
    </p:spTree>
    <p:extLst>
      <p:ext uri="{BB962C8B-B14F-4D97-AF65-F5344CB8AC3E}">
        <p14:creationId xmlns:p14="http://schemas.microsoft.com/office/powerpoint/2010/main" val="967824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67BE76-9ECB-4AC0-84E1-BF9F8D109FA0}"/>
              </a:ext>
            </a:extLst>
          </p:cNvPr>
          <p:cNvSpPr/>
          <p:nvPr/>
        </p:nvSpPr>
        <p:spPr>
          <a:xfrm>
            <a:off x="75849" y="208881"/>
            <a:ext cx="1989647" cy="369332"/>
          </a:xfrm>
          <a:prstGeom prst="rect">
            <a:avLst/>
          </a:prstGeom>
        </p:spPr>
        <p:txBody>
          <a:bodyPr wrap="none">
            <a:spAutoFit/>
          </a:bodyPr>
          <a:lstStyle/>
          <a:p>
            <a:r>
              <a:rPr lang="zh-CN" altLang="en-US" dirty="0"/>
              <a:t>二、</a:t>
            </a:r>
            <a:r>
              <a:rPr lang="en-US" altLang="zh-CN" dirty="0"/>
              <a:t>JVM</a:t>
            </a:r>
            <a:r>
              <a:rPr lang="zh-CN" altLang="en-US" dirty="0"/>
              <a:t>内存结构</a:t>
            </a:r>
          </a:p>
        </p:txBody>
      </p:sp>
      <p:sp>
        <p:nvSpPr>
          <p:cNvPr id="4" name="文本框 3">
            <a:extLst>
              <a:ext uri="{FF2B5EF4-FFF2-40B4-BE49-F238E27FC236}">
                <a16:creationId xmlns:a16="http://schemas.microsoft.com/office/drawing/2014/main" id="{0EA5ABF7-6D70-46C8-A62C-95DD95BD881F}"/>
              </a:ext>
            </a:extLst>
          </p:cNvPr>
          <p:cNvSpPr txBox="1"/>
          <p:nvPr/>
        </p:nvSpPr>
        <p:spPr>
          <a:xfrm>
            <a:off x="480813" y="906909"/>
            <a:ext cx="1672253" cy="369332"/>
          </a:xfrm>
          <a:prstGeom prst="rect">
            <a:avLst/>
          </a:prstGeom>
          <a:noFill/>
        </p:spPr>
        <p:txBody>
          <a:bodyPr wrap="none" rtlCol="0">
            <a:spAutoFit/>
          </a:bodyPr>
          <a:lstStyle/>
          <a:p>
            <a:r>
              <a:rPr lang="en-US" altLang="zh-CN" dirty="0"/>
              <a:t>2.1</a:t>
            </a:r>
            <a:r>
              <a:rPr lang="zh-CN" altLang="en-US" dirty="0"/>
              <a:t>、</a:t>
            </a:r>
            <a:r>
              <a:rPr lang="en-US" altLang="zh-CN" dirty="0"/>
              <a:t>PC</a:t>
            </a:r>
            <a:r>
              <a:rPr lang="zh-CN" altLang="en-US" dirty="0"/>
              <a:t>寄存器</a:t>
            </a:r>
          </a:p>
        </p:txBody>
      </p:sp>
      <p:sp>
        <p:nvSpPr>
          <p:cNvPr id="7" name="文本框 6">
            <a:extLst>
              <a:ext uri="{FF2B5EF4-FFF2-40B4-BE49-F238E27FC236}">
                <a16:creationId xmlns:a16="http://schemas.microsoft.com/office/drawing/2014/main" id="{B14388D5-D585-458A-99BA-D00F1C1478B0}"/>
              </a:ext>
            </a:extLst>
          </p:cNvPr>
          <p:cNvSpPr txBox="1"/>
          <p:nvPr/>
        </p:nvSpPr>
        <p:spPr>
          <a:xfrm>
            <a:off x="2527068" y="906909"/>
            <a:ext cx="7622772" cy="1477328"/>
          </a:xfrm>
          <a:prstGeom prst="rect">
            <a:avLst/>
          </a:prstGeom>
          <a:noFill/>
        </p:spPr>
        <p:txBody>
          <a:bodyPr wrap="square" rtlCol="0">
            <a:spAutoFit/>
          </a:bodyPr>
          <a:lstStyle/>
          <a:p>
            <a:r>
              <a:rPr lang="en-US" altLang="zh-CN" dirty="0"/>
              <a:t>(</a:t>
            </a:r>
            <a:r>
              <a:rPr lang="zh-CN" altLang="en-US" dirty="0"/>
              <a:t>程序计数器</a:t>
            </a:r>
            <a:r>
              <a:rPr lang="en-US" altLang="zh-CN" dirty="0"/>
              <a:t>)</a:t>
            </a:r>
            <a:r>
              <a:rPr lang="zh-CN" altLang="en-US" dirty="0"/>
              <a:t>每条线程都有自己的</a:t>
            </a:r>
            <a:r>
              <a:rPr lang="en-US" altLang="zh-CN" dirty="0"/>
              <a:t>PC</a:t>
            </a:r>
            <a:r>
              <a:rPr lang="zh-CN" altLang="en-US" dirty="0"/>
              <a:t>寄存器，各个线程之前互不影响。可以看作当前线程所执行的字节码的行号指示器。在任意时刻，一条线程只会执行一个方法的代码。如果这个方法不是</a:t>
            </a:r>
            <a:r>
              <a:rPr lang="en-US" altLang="zh-CN" dirty="0"/>
              <a:t>native</a:t>
            </a:r>
            <a:r>
              <a:rPr lang="zh-CN" altLang="en-US" dirty="0"/>
              <a:t>的，</a:t>
            </a:r>
            <a:r>
              <a:rPr lang="en-US" altLang="zh-CN" dirty="0"/>
              <a:t>PC</a:t>
            </a:r>
            <a:r>
              <a:rPr lang="zh-CN" altLang="en-US" dirty="0"/>
              <a:t>寄存器保存正在执行的字节码指令的地址。如果正在执行</a:t>
            </a:r>
            <a:r>
              <a:rPr lang="en-US" altLang="zh-CN" dirty="0"/>
              <a:t>Native</a:t>
            </a:r>
            <a:r>
              <a:rPr lang="zh-CN" altLang="en-US" dirty="0"/>
              <a:t>方法，寄存器的值则为</a:t>
            </a:r>
            <a:r>
              <a:rPr lang="en-US" altLang="zh-CN" dirty="0"/>
              <a:t>undefined(</a:t>
            </a:r>
            <a:r>
              <a:rPr lang="zh-CN" altLang="en-US" dirty="0"/>
              <a:t>空</a:t>
            </a:r>
            <a:r>
              <a:rPr lang="en-US" altLang="zh-CN" dirty="0"/>
              <a:t>)</a:t>
            </a:r>
            <a:r>
              <a:rPr lang="zh-CN" altLang="en-US" dirty="0"/>
              <a:t>。是唯一一个在</a:t>
            </a:r>
            <a:r>
              <a:rPr lang="en-US" altLang="zh-CN" dirty="0"/>
              <a:t>JVM</a:t>
            </a:r>
            <a:r>
              <a:rPr lang="zh-CN" altLang="en-US" dirty="0"/>
              <a:t>规范中没有规定任何</a:t>
            </a:r>
            <a:r>
              <a:rPr lang="en-US" altLang="zh-CN" dirty="0"/>
              <a:t>OOM</a:t>
            </a:r>
            <a:r>
              <a:rPr lang="zh-CN" altLang="en-US" dirty="0"/>
              <a:t>情况的区域。</a:t>
            </a:r>
          </a:p>
        </p:txBody>
      </p:sp>
    </p:spTree>
    <p:extLst>
      <p:ext uri="{BB962C8B-B14F-4D97-AF65-F5344CB8AC3E}">
        <p14:creationId xmlns:p14="http://schemas.microsoft.com/office/powerpoint/2010/main" val="3621286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A1EB159-E89D-44EB-9B2A-6C9B0756A967}"/>
              </a:ext>
            </a:extLst>
          </p:cNvPr>
          <p:cNvSpPr/>
          <p:nvPr/>
        </p:nvSpPr>
        <p:spPr>
          <a:xfrm>
            <a:off x="75849" y="208881"/>
            <a:ext cx="1989647" cy="369332"/>
          </a:xfrm>
          <a:prstGeom prst="rect">
            <a:avLst/>
          </a:prstGeom>
        </p:spPr>
        <p:txBody>
          <a:bodyPr wrap="none">
            <a:spAutoFit/>
          </a:bodyPr>
          <a:lstStyle/>
          <a:p>
            <a:r>
              <a:rPr lang="zh-CN" altLang="en-US" dirty="0"/>
              <a:t>二、</a:t>
            </a:r>
            <a:r>
              <a:rPr lang="en-US" altLang="zh-CN" dirty="0"/>
              <a:t>JVM</a:t>
            </a:r>
            <a:r>
              <a:rPr lang="zh-CN" altLang="en-US" dirty="0"/>
              <a:t>内存结构</a:t>
            </a:r>
          </a:p>
        </p:txBody>
      </p:sp>
      <p:sp>
        <p:nvSpPr>
          <p:cNvPr id="4" name="文本框 3">
            <a:extLst>
              <a:ext uri="{FF2B5EF4-FFF2-40B4-BE49-F238E27FC236}">
                <a16:creationId xmlns:a16="http://schemas.microsoft.com/office/drawing/2014/main" id="{928FCD62-AD93-4DAD-A657-B1959D7AD798}"/>
              </a:ext>
            </a:extLst>
          </p:cNvPr>
          <p:cNvSpPr txBox="1"/>
          <p:nvPr/>
        </p:nvSpPr>
        <p:spPr>
          <a:xfrm>
            <a:off x="337279" y="897774"/>
            <a:ext cx="2164852" cy="369332"/>
          </a:xfrm>
          <a:prstGeom prst="rect">
            <a:avLst/>
          </a:prstGeom>
          <a:noFill/>
        </p:spPr>
        <p:txBody>
          <a:bodyPr wrap="square" rtlCol="0">
            <a:spAutoFit/>
          </a:bodyPr>
          <a:lstStyle/>
          <a:p>
            <a:r>
              <a:rPr lang="en-US" altLang="zh-CN" dirty="0"/>
              <a:t>2.2</a:t>
            </a:r>
            <a:r>
              <a:rPr lang="zh-CN" altLang="en-US" dirty="0"/>
              <a:t>、</a:t>
            </a:r>
            <a:r>
              <a:rPr lang="en-US" altLang="zh-CN" dirty="0"/>
              <a:t>JAVA</a:t>
            </a:r>
            <a:r>
              <a:rPr lang="zh-CN" altLang="en-US" dirty="0"/>
              <a:t>虚拟机栈</a:t>
            </a:r>
            <a:endParaRPr lang="en-US" altLang="zh-CN" dirty="0"/>
          </a:p>
        </p:txBody>
      </p:sp>
      <p:sp>
        <p:nvSpPr>
          <p:cNvPr id="5" name="文本框 4">
            <a:extLst>
              <a:ext uri="{FF2B5EF4-FFF2-40B4-BE49-F238E27FC236}">
                <a16:creationId xmlns:a16="http://schemas.microsoft.com/office/drawing/2014/main" id="{ED63FF54-EBE0-4DAE-B386-1C4648AF83E5}"/>
              </a:ext>
            </a:extLst>
          </p:cNvPr>
          <p:cNvSpPr txBox="1"/>
          <p:nvPr/>
        </p:nvSpPr>
        <p:spPr>
          <a:xfrm>
            <a:off x="2685011" y="897774"/>
            <a:ext cx="8271164" cy="923330"/>
          </a:xfrm>
          <a:prstGeom prst="rect">
            <a:avLst/>
          </a:prstGeom>
          <a:noFill/>
        </p:spPr>
        <p:txBody>
          <a:bodyPr wrap="square" rtlCol="0">
            <a:spAutoFit/>
          </a:bodyPr>
          <a:lstStyle/>
          <a:p>
            <a:r>
              <a:rPr lang="zh-CN" altLang="en-US" dirty="0"/>
              <a:t>每个线程都有自己私有的</a:t>
            </a:r>
            <a:r>
              <a:rPr lang="en-US" altLang="zh-CN" dirty="0"/>
              <a:t>JVM</a:t>
            </a:r>
            <a:r>
              <a:rPr lang="zh-CN" altLang="en-US" dirty="0"/>
              <a:t>栈，与线程同时创建，用于存储栈帧</a:t>
            </a:r>
            <a:r>
              <a:rPr lang="en-US" altLang="zh-CN" dirty="0"/>
              <a:t>(Frame)</a:t>
            </a:r>
            <a:r>
              <a:rPr lang="zh-CN" altLang="en-US" dirty="0"/>
              <a:t>，作用是存储局部变量表、操作数栈、动态链表、方法出口等信息。每个方法从调用到执行完成的过程，就对应着一个栈帧在</a:t>
            </a:r>
            <a:r>
              <a:rPr lang="en-US" altLang="zh-CN" dirty="0"/>
              <a:t>JVM</a:t>
            </a:r>
            <a:r>
              <a:rPr lang="zh-CN" altLang="en-US" dirty="0"/>
              <a:t>栈中从入栈到出栈的过程。</a:t>
            </a:r>
          </a:p>
        </p:txBody>
      </p:sp>
      <p:sp>
        <p:nvSpPr>
          <p:cNvPr id="6" name="文本框 5">
            <a:extLst>
              <a:ext uri="{FF2B5EF4-FFF2-40B4-BE49-F238E27FC236}">
                <a16:creationId xmlns:a16="http://schemas.microsoft.com/office/drawing/2014/main" id="{6E5147B3-5162-4B84-9419-D44769980425}"/>
              </a:ext>
            </a:extLst>
          </p:cNvPr>
          <p:cNvSpPr txBox="1"/>
          <p:nvPr/>
        </p:nvSpPr>
        <p:spPr>
          <a:xfrm>
            <a:off x="337279" y="2458180"/>
            <a:ext cx="2097049" cy="369332"/>
          </a:xfrm>
          <a:prstGeom prst="rect">
            <a:avLst/>
          </a:prstGeom>
          <a:noFill/>
        </p:spPr>
        <p:txBody>
          <a:bodyPr wrap="none" rtlCol="0">
            <a:spAutoFit/>
          </a:bodyPr>
          <a:lstStyle/>
          <a:p>
            <a:r>
              <a:rPr lang="en-US" altLang="zh-CN" dirty="0"/>
              <a:t>2.2.1</a:t>
            </a:r>
            <a:r>
              <a:rPr lang="zh-CN" altLang="en-US" dirty="0"/>
              <a:t>、栈帧</a:t>
            </a:r>
            <a:r>
              <a:rPr lang="en-US" altLang="zh-CN" dirty="0"/>
              <a:t>(Frame)</a:t>
            </a:r>
            <a:endParaRPr lang="zh-CN" altLang="en-US" dirty="0"/>
          </a:p>
        </p:txBody>
      </p:sp>
      <p:sp>
        <p:nvSpPr>
          <p:cNvPr id="7" name="文本框 6">
            <a:extLst>
              <a:ext uri="{FF2B5EF4-FFF2-40B4-BE49-F238E27FC236}">
                <a16:creationId xmlns:a16="http://schemas.microsoft.com/office/drawing/2014/main" id="{FF2C71F4-9F75-461E-8B29-AB1128D82EC3}"/>
              </a:ext>
            </a:extLst>
          </p:cNvPr>
          <p:cNvSpPr txBox="1"/>
          <p:nvPr/>
        </p:nvSpPr>
        <p:spPr>
          <a:xfrm>
            <a:off x="2685010" y="2365847"/>
            <a:ext cx="8271163" cy="923330"/>
          </a:xfrm>
          <a:prstGeom prst="rect">
            <a:avLst/>
          </a:prstGeom>
          <a:noFill/>
        </p:spPr>
        <p:txBody>
          <a:bodyPr wrap="square" rtlCol="0">
            <a:spAutoFit/>
          </a:bodyPr>
          <a:lstStyle/>
          <a:p>
            <a:r>
              <a:rPr lang="zh-CN" altLang="en-US" dirty="0"/>
              <a:t>用来存储数据和部分过程结果的数据结构，同时也用来处理动态链接、方法返回值和异常分派。每个栈帧都有自己的本地变量表</a:t>
            </a:r>
            <a:r>
              <a:rPr lang="en-US" altLang="zh-CN" dirty="0"/>
              <a:t>(</a:t>
            </a:r>
            <a:r>
              <a:rPr lang="zh-CN" altLang="en-US" dirty="0"/>
              <a:t>局部变量表</a:t>
            </a:r>
            <a:r>
              <a:rPr lang="en-US" altLang="zh-CN" dirty="0"/>
              <a:t>)</a:t>
            </a:r>
            <a:r>
              <a:rPr lang="zh-CN" altLang="en-US" dirty="0"/>
              <a:t>，操作数栈和指向当前方法所属的类的运行时常量池的引用。</a:t>
            </a:r>
          </a:p>
        </p:txBody>
      </p:sp>
      <p:sp>
        <p:nvSpPr>
          <p:cNvPr id="8" name="矩形 7">
            <a:extLst>
              <a:ext uri="{FF2B5EF4-FFF2-40B4-BE49-F238E27FC236}">
                <a16:creationId xmlns:a16="http://schemas.microsoft.com/office/drawing/2014/main" id="{16E9DC24-4233-49FC-B948-A42C30D32028}"/>
              </a:ext>
            </a:extLst>
          </p:cNvPr>
          <p:cNvSpPr/>
          <p:nvPr/>
        </p:nvSpPr>
        <p:spPr>
          <a:xfrm>
            <a:off x="337279" y="3773945"/>
            <a:ext cx="2037737" cy="369332"/>
          </a:xfrm>
          <a:prstGeom prst="rect">
            <a:avLst/>
          </a:prstGeom>
        </p:spPr>
        <p:txBody>
          <a:bodyPr wrap="none">
            <a:spAutoFit/>
          </a:bodyPr>
          <a:lstStyle/>
          <a:p>
            <a:r>
              <a:rPr lang="en-US" altLang="zh-CN" dirty="0"/>
              <a:t>2.2.2</a:t>
            </a:r>
            <a:r>
              <a:rPr lang="zh-CN" altLang="en-US" dirty="0"/>
              <a:t>、局部变量表</a:t>
            </a:r>
          </a:p>
        </p:txBody>
      </p:sp>
      <p:sp>
        <p:nvSpPr>
          <p:cNvPr id="9" name="文本框 8">
            <a:extLst>
              <a:ext uri="{FF2B5EF4-FFF2-40B4-BE49-F238E27FC236}">
                <a16:creationId xmlns:a16="http://schemas.microsoft.com/office/drawing/2014/main" id="{EA1BBF67-D5A3-404D-8A3F-8BC3210C1090}"/>
              </a:ext>
            </a:extLst>
          </p:cNvPr>
          <p:cNvSpPr txBox="1"/>
          <p:nvPr/>
        </p:nvSpPr>
        <p:spPr>
          <a:xfrm>
            <a:off x="2685011" y="3752547"/>
            <a:ext cx="8271163" cy="1200329"/>
          </a:xfrm>
          <a:prstGeom prst="rect">
            <a:avLst/>
          </a:prstGeom>
          <a:noFill/>
        </p:spPr>
        <p:txBody>
          <a:bodyPr wrap="square" rtlCol="0">
            <a:spAutoFit/>
          </a:bodyPr>
          <a:lstStyle/>
          <a:p>
            <a:r>
              <a:rPr lang="zh-CN" altLang="en-US" dirty="0"/>
              <a:t>存放了编译期可知的各种基本数据类型，对象引用</a:t>
            </a:r>
            <a:r>
              <a:rPr lang="en-US" altLang="zh-CN" dirty="0"/>
              <a:t>(reference</a:t>
            </a:r>
            <a:r>
              <a:rPr lang="zh-CN" altLang="en-US" dirty="0"/>
              <a:t>类型，它不等同于对象本身，可能是个只想对象起始地址的引用指针，也可能是指向一个代表对象的句柄或其他与此对象相关的位置地址</a:t>
            </a:r>
            <a:r>
              <a:rPr lang="en-US" altLang="zh-CN" dirty="0"/>
              <a:t>)</a:t>
            </a:r>
            <a:r>
              <a:rPr lang="zh-CN" altLang="en-US" dirty="0"/>
              <a:t>，</a:t>
            </a:r>
            <a:r>
              <a:rPr lang="en-US" altLang="zh-CN" dirty="0" err="1"/>
              <a:t>returnAddress</a:t>
            </a:r>
            <a:r>
              <a:rPr lang="zh-CN" altLang="en-US" dirty="0"/>
              <a:t>类型</a:t>
            </a:r>
            <a:r>
              <a:rPr lang="en-US" altLang="zh-CN" dirty="0"/>
              <a:t>(</a:t>
            </a:r>
            <a:r>
              <a:rPr lang="zh-CN" altLang="en-US" dirty="0"/>
              <a:t>指向了一条字节码指令地址</a:t>
            </a:r>
            <a:r>
              <a:rPr lang="en-US" altLang="zh-CN" dirty="0"/>
              <a:t>)</a:t>
            </a:r>
            <a:endParaRPr lang="zh-CN" altLang="en-US" dirty="0"/>
          </a:p>
        </p:txBody>
      </p:sp>
      <p:sp>
        <p:nvSpPr>
          <p:cNvPr id="10" name="文本框 9">
            <a:extLst>
              <a:ext uri="{FF2B5EF4-FFF2-40B4-BE49-F238E27FC236}">
                <a16:creationId xmlns:a16="http://schemas.microsoft.com/office/drawing/2014/main" id="{8F0427EE-5878-4266-BAE8-BDAC8415DF08}"/>
              </a:ext>
            </a:extLst>
          </p:cNvPr>
          <p:cNvSpPr txBox="1"/>
          <p:nvPr/>
        </p:nvSpPr>
        <p:spPr>
          <a:xfrm>
            <a:off x="337279" y="5334351"/>
            <a:ext cx="1806905" cy="369332"/>
          </a:xfrm>
          <a:prstGeom prst="rect">
            <a:avLst/>
          </a:prstGeom>
          <a:noFill/>
        </p:spPr>
        <p:txBody>
          <a:bodyPr wrap="none" rtlCol="0">
            <a:spAutoFit/>
          </a:bodyPr>
          <a:lstStyle/>
          <a:p>
            <a:r>
              <a:rPr lang="en-US" altLang="zh-CN" dirty="0"/>
              <a:t>2.2.3</a:t>
            </a:r>
            <a:r>
              <a:rPr lang="zh-CN" altLang="en-US" dirty="0"/>
              <a:t>、操作数栈</a:t>
            </a:r>
          </a:p>
        </p:txBody>
      </p:sp>
      <p:sp>
        <p:nvSpPr>
          <p:cNvPr id="11" name="文本框 10">
            <a:extLst>
              <a:ext uri="{FF2B5EF4-FFF2-40B4-BE49-F238E27FC236}">
                <a16:creationId xmlns:a16="http://schemas.microsoft.com/office/drawing/2014/main" id="{5DF6A1FA-4048-4053-B14C-709D3DDBC4C0}"/>
              </a:ext>
            </a:extLst>
          </p:cNvPr>
          <p:cNvSpPr txBox="1"/>
          <p:nvPr/>
        </p:nvSpPr>
        <p:spPr>
          <a:xfrm>
            <a:off x="2685010" y="5334351"/>
            <a:ext cx="8271163" cy="1200329"/>
          </a:xfrm>
          <a:prstGeom prst="rect">
            <a:avLst/>
          </a:prstGeom>
          <a:noFill/>
        </p:spPr>
        <p:txBody>
          <a:bodyPr wrap="square" rtlCol="0">
            <a:spAutoFit/>
          </a:bodyPr>
          <a:lstStyle/>
          <a:p>
            <a:r>
              <a:rPr lang="en-US" altLang="zh-CN" dirty="0"/>
              <a:t>JVM</a:t>
            </a:r>
            <a:r>
              <a:rPr lang="zh-CN" altLang="en-US" dirty="0"/>
              <a:t>提供一些字节码指令从局部变量表或者对象实例的字段中复制常量或变量值到操作数栈中，也提供了一些指令用于从操作数栈取走数据、操作数据以及把操作结果重新入栈。在调用方法时，操作数栈也用来准备调用方法的参数以及接受方法返回结果。</a:t>
            </a:r>
          </a:p>
        </p:txBody>
      </p:sp>
    </p:spTree>
    <p:extLst>
      <p:ext uri="{BB962C8B-B14F-4D97-AF65-F5344CB8AC3E}">
        <p14:creationId xmlns:p14="http://schemas.microsoft.com/office/powerpoint/2010/main" val="162790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DCB4F7C-B52A-4D5E-B114-8C69DBD6C0DF}"/>
              </a:ext>
            </a:extLst>
          </p:cNvPr>
          <p:cNvSpPr/>
          <p:nvPr/>
        </p:nvSpPr>
        <p:spPr>
          <a:xfrm>
            <a:off x="75849" y="208881"/>
            <a:ext cx="1989647" cy="369332"/>
          </a:xfrm>
          <a:prstGeom prst="rect">
            <a:avLst/>
          </a:prstGeom>
        </p:spPr>
        <p:txBody>
          <a:bodyPr wrap="none">
            <a:spAutoFit/>
          </a:bodyPr>
          <a:lstStyle/>
          <a:p>
            <a:r>
              <a:rPr lang="zh-CN" altLang="en-US" dirty="0"/>
              <a:t>二、</a:t>
            </a:r>
            <a:r>
              <a:rPr lang="en-US" altLang="zh-CN" dirty="0"/>
              <a:t>JVM</a:t>
            </a:r>
            <a:r>
              <a:rPr lang="zh-CN" altLang="en-US" dirty="0"/>
              <a:t>内存结构</a:t>
            </a:r>
          </a:p>
        </p:txBody>
      </p:sp>
      <p:sp>
        <p:nvSpPr>
          <p:cNvPr id="3" name="文本框 2">
            <a:extLst>
              <a:ext uri="{FF2B5EF4-FFF2-40B4-BE49-F238E27FC236}">
                <a16:creationId xmlns:a16="http://schemas.microsoft.com/office/drawing/2014/main" id="{A7769E2D-4BD2-4D65-B4CF-C8F168DDB187}"/>
              </a:ext>
            </a:extLst>
          </p:cNvPr>
          <p:cNvSpPr txBox="1"/>
          <p:nvPr/>
        </p:nvSpPr>
        <p:spPr>
          <a:xfrm>
            <a:off x="670287" y="922713"/>
            <a:ext cx="1806905" cy="369332"/>
          </a:xfrm>
          <a:prstGeom prst="rect">
            <a:avLst/>
          </a:prstGeom>
          <a:noFill/>
        </p:spPr>
        <p:txBody>
          <a:bodyPr wrap="none" rtlCol="0">
            <a:spAutoFit/>
          </a:bodyPr>
          <a:lstStyle/>
          <a:p>
            <a:r>
              <a:rPr lang="en-US" altLang="zh-CN" dirty="0"/>
              <a:t>2.2.4</a:t>
            </a:r>
            <a:r>
              <a:rPr lang="zh-CN" altLang="en-US" dirty="0"/>
              <a:t>、动态链接</a:t>
            </a:r>
          </a:p>
        </p:txBody>
      </p:sp>
      <p:sp>
        <p:nvSpPr>
          <p:cNvPr id="4" name="文本框 3">
            <a:extLst>
              <a:ext uri="{FF2B5EF4-FFF2-40B4-BE49-F238E27FC236}">
                <a16:creationId xmlns:a16="http://schemas.microsoft.com/office/drawing/2014/main" id="{628D04AF-BCFF-41FF-8FF9-A57DAAFD9D1C}"/>
              </a:ext>
            </a:extLst>
          </p:cNvPr>
          <p:cNvSpPr txBox="1"/>
          <p:nvPr/>
        </p:nvSpPr>
        <p:spPr>
          <a:xfrm>
            <a:off x="2892829" y="922713"/>
            <a:ext cx="8229600" cy="923330"/>
          </a:xfrm>
          <a:prstGeom prst="rect">
            <a:avLst/>
          </a:prstGeom>
          <a:noFill/>
        </p:spPr>
        <p:txBody>
          <a:bodyPr wrap="square" rtlCol="0">
            <a:spAutoFit/>
          </a:bodyPr>
          <a:lstStyle/>
          <a:p>
            <a:r>
              <a:rPr lang="zh-CN" altLang="en-US" dirty="0"/>
              <a:t>在</a:t>
            </a:r>
            <a:r>
              <a:rPr lang="en-US" altLang="zh-CN" dirty="0"/>
              <a:t>class</a:t>
            </a:r>
            <a:r>
              <a:rPr lang="zh-CN" altLang="en-US" dirty="0"/>
              <a:t>文件中，一个方法若要调用其他方法，或者访问成员变量，则需要通过符号引用来表示，动态链接的作用就是将这些以符号引用所表示的方法转换为对实际方法的直接引用。</a:t>
            </a:r>
          </a:p>
        </p:txBody>
      </p:sp>
      <p:sp>
        <p:nvSpPr>
          <p:cNvPr id="6" name="文本框 5">
            <a:extLst>
              <a:ext uri="{FF2B5EF4-FFF2-40B4-BE49-F238E27FC236}">
                <a16:creationId xmlns:a16="http://schemas.microsoft.com/office/drawing/2014/main" id="{D970D1A9-527C-4F68-A990-AEE8248EDEF6}"/>
              </a:ext>
            </a:extLst>
          </p:cNvPr>
          <p:cNvSpPr txBox="1"/>
          <p:nvPr/>
        </p:nvSpPr>
        <p:spPr>
          <a:xfrm>
            <a:off x="670287" y="2427316"/>
            <a:ext cx="2058577" cy="369332"/>
          </a:xfrm>
          <a:prstGeom prst="rect">
            <a:avLst/>
          </a:prstGeom>
          <a:noFill/>
        </p:spPr>
        <p:txBody>
          <a:bodyPr wrap="none" rtlCol="0">
            <a:spAutoFit/>
          </a:bodyPr>
          <a:lstStyle/>
          <a:p>
            <a:r>
              <a:rPr lang="en-US" altLang="zh-CN" dirty="0"/>
              <a:t>2.2.5</a:t>
            </a:r>
            <a:r>
              <a:rPr lang="zh-CN" altLang="en-US" dirty="0"/>
              <a:t>、</a:t>
            </a:r>
            <a:r>
              <a:rPr lang="en-US" altLang="zh-CN" dirty="0"/>
              <a:t>JVM</a:t>
            </a:r>
            <a:r>
              <a:rPr lang="zh-CN" altLang="en-US" dirty="0"/>
              <a:t>栈异常</a:t>
            </a:r>
          </a:p>
        </p:txBody>
      </p:sp>
      <p:sp>
        <p:nvSpPr>
          <p:cNvPr id="7" name="文本框 6">
            <a:extLst>
              <a:ext uri="{FF2B5EF4-FFF2-40B4-BE49-F238E27FC236}">
                <a16:creationId xmlns:a16="http://schemas.microsoft.com/office/drawing/2014/main" id="{57219A2E-A9E2-4CC1-96E1-BCC5A70F977E}"/>
              </a:ext>
            </a:extLst>
          </p:cNvPr>
          <p:cNvSpPr txBox="1"/>
          <p:nvPr/>
        </p:nvSpPr>
        <p:spPr>
          <a:xfrm>
            <a:off x="2892829" y="2427316"/>
            <a:ext cx="8229600" cy="646331"/>
          </a:xfrm>
          <a:prstGeom prst="rect">
            <a:avLst/>
          </a:prstGeom>
          <a:noFill/>
        </p:spPr>
        <p:txBody>
          <a:bodyPr wrap="square" rtlCol="0">
            <a:spAutoFit/>
          </a:bodyPr>
          <a:lstStyle/>
          <a:p>
            <a:r>
              <a:rPr lang="zh-CN" altLang="en-US" dirty="0"/>
              <a:t>如果线程请求分配的栈容量超过允许大小，抛出</a:t>
            </a:r>
            <a:r>
              <a:rPr lang="en-US" altLang="zh-CN" dirty="0" err="1"/>
              <a:t>StackOverflowError</a:t>
            </a:r>
            <a:r>
              <a:rPr lang="zh-CN" altLang="en-US" dirty="0"/>
              <a:t>异常</a:t>
            </a:r>
            <a:endParaRPr lang="en-US" altLang="zh-CN" dirty="0"/>
          </a:p>
          <a:p>
            <a:r>
              <a:rPr lang="zh-CN" altLang="en-US" dirty="0"/>
              <a:t>如果</a:t>
            </a:r>
            <a:r>
              <a:rPr lang="en-US" altLang="zh-CN" dirty="0"/>
              <a:t>JVM</a:t>
            </a:r>
            <a:r>
              <a:rPr lang="zh-CN" altLang="en-US" dirty="0"/>
              <a:t>允许栈可以动态扩展，在尝试扩展后，仍没有足够空间，抛出</a:t>
            </a:r>
            <a:r>
              <a:rPr lang="en-US" altLang="zh-CN" dirty="0"/>
              <a:t>OOM</a:t>
            </a:r>
            <a:endParaRPr lang="zh-CN" altLang="en-US" dirty="0"/>
          </a:p>
        </p:txBody>
      </p:sp>
    </p:spTree>
    <p:extLst>
      <p:ext uri="{BB962C8B-B14F-4D97-AF65-F5344CB8AC3E}">
        <p14:creationId xmlns:p14="http://schemas.microsoft.com/office/powerpoint/2010/main" val="3266445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DFEA49-A2FC-4FBA-9DBB-021BC61094FD}"/>
              </a:ext>
            </a:extLst>
          </p:cNvPr>
          <p:cNvSpPr/>
          <p:nvPr/>
        </p:nvSpPr>
        <p:spPr>
          <a:xfrm>
            <a:off x="75849" y="208881"/>
            <a:ext cx="1989647" cy="369332"/>
          </a:xfrm>
          <a:prstGeom prst="rect">
            <a:avLst/>
          </a:prstGeom>
        </p:spPr>
        <p:txBody>
          <a:bodyPr wrap="none">
            <a:spAutoFit/>
          </a:bodyPr>
          <a:lstStyle/>
          <a:p>
            <a:r>
              <a:rPr lang="zh-CN" altLang="en-US" dirty="0"/>
              <a:t>二、</a:t>
            </a:r>
            <a:r>
              <a:rPr lang="en-US" altLang="zh-CN" dirty="0"/>
              <a:t>JVM</a:t>
            </a:r>
            <a:r>
              <a:rPr lang="zh-CN" altLang="en-US" dirty="0"/>
              <a:t>内存结构</a:t>
            </a:r>
          </a:p>
        </p:txBody>
      </p:sp>
      <p:sp>
        <p:nvSpPr>
          <p:cNvPr id="3" name="文本框 2"/>
          <p:cNvSpPr txBox="1"/>
          <p:nvPr/>
        </p:nvSpPr>
        <p:spPr>
          <a:xfrm>
            <a:off x="626076" y="963827"/>
            <a:ext cx="1864613" cy="369332"/>
          </a:xfrm>
          <a:prstGeom prst="rect">
            <a:avLst/>
          </a:prstGeom>
          <a:noFill/>
        </p:spPr>
        <p:txBody>
          <a:bodyPr wrap="none" rtlCol="0">
            <a:spAutoFit/>
          </a:bodyPr>
          <a:lstStyle/>
          <a:p>
            <a:r>
              <a:rPr lang="en-US" altLang="zh-CN" dirty="0"/>
              <a:t>2.3</a:t>
            </a:r>
            <a:r>
              <a:rPr lang="zh-CN" altLang="en-US" dirty="0"/>
              <a:t>、本地方法栈</a:t>
            </a:r>
          </a:p>
        </p:txBody>
      </p:sp>
      <p:sp>
        <p:nvSpPr>
          <p:cNvPr id="5" name="文本框 4"/>
          <p:cNvSpPr txBox="1"/>
          <p:nvPr/>
        </p:nvSpPr>
        <p:spPr>
          <a:xfrm>
            <a:off x="2714919" y="963827"/>
            <a:ext cx="8587819" cy="923330"/>
          </a:xfrm>
          <a:prstGeom prst="rect">
            <a:avLst/>
          </a:prstGeom>
          <a:noFill/>
        </p:spPr>
        <p:txBody>
          <a:bodyPr wrap="square" rtlCol="0">
            <a:spAutoFit/>
          </a:bodyPr>
          <a:lstStyle/>
          <a:p>
            <a:r>
              <a:rPr lang="zh-CN" altLang="en-US" dirty="0"/>
              <a:t>用于</a:t>
            </a:r>
            <a:r>
              <a:rPr lang="en-US" altLang="zh-CN" dirty="0"/>
              <a:t>JVM</a:t>
            </a:r>
            <a:r>
              <a:rPr lang="zh-CN" altLang="en-US" dirty="0"/>
              <a:t>支持</a:t>
            </a:r>
            <a:r>
              <a:rPr lang="en-US" altLang="zh-CN" dirty="0"/>
              <a:t>native</a:t>
            </a:r>
            <a:r>
              <a:rPr lang="zh-CN" altLang="en-US" dirty="0"/>
              <a:t>方法或者使用其他语言来实现指令集解释器。如果</a:t>
            </a:r>
            <a:r>
              <a:rPr lang="en-US" altLang="zh-CN" dirty="0"/>
              <a:t>JVM</a:t>
            </a:r>
            <a:r>
              <a:rPr lang="zh-CN" altLang="en-US" dirty="0"/>
              <a:t>不支持</a:t>
            </a:r>
            <a:r>
              <a:rPr lang="en-US" altLang="zh-CN" dirty="0"/>
              <a:t>native</a:t>
            </a:r>
            <a:r>
              <a:rPr lang="zh-CN" altLang="en-US" dirty="0"/>
              <a:t>方法，或者本身不依赖传统栈，那么</a:t>
            </a:r>
            <a:r>
              <a:rPr lang="en-US" altLang="zh-CN" dirty="0"/>
              <a:t>JVM</a:t>
            </a:r>
            <a:r>
              <a:rPr lang="zh-CN" altLang="en-US" dirty="0"/>
              <a:t>可以不提供本地方法栈。本地方法栈一般会在线程创建时按线程分配。抛错机制通</a:t>
            </a:r>
            <a:r>
              <a:rPr lang="en-US" altLang="zh-CN" dirty="0"/>
              <a:t>JVM</a:t>
            </a:r>
            <a:r>
              <a:rPr lang="zh-CN" altLang="en-US" dirty="0"/>
              <a:t>栈</a:t>
            </a:r>
          </a:p>
        </p:txBody>
      </p:sp>
      <p:sp>
        <p:nvSpPr>
          <p:cNvPr id="6" name="文本框 5"/>
          <p:cNvSpPr txBox="1"/>
          <p:nvPr/>
        </p:nvSpPr>
        <p:spPr>
          <a:xfrm>
            <a:off x="626076" y="3054285"/>
            <a:ext cx="1431802" cy="369332"/>
          </a:xfrm>
          <a:prstGeom prst="rect">
            <a:avLst/>
          </a:prstGeom>
          <a:noFill/>
        </p:spPr>
        <p:txBody>
          <a:bodyPr wrap="none" rtlCol="0">
            <a:spAutoFit/>
          </a:bodyPr>
          <a:lstStyle/>
          <a:p>
            <a:r>
              <a:rPr lang="en-US" altLang="zh-CN" dirty="0"/>
              <a:t>2.4</a:t>
            </a:r>
            <a:r>
              <a:rPr lang="zh-CN" altLang="en-US" dirty="0"/>
              <a:t>、方法区</a:t>
            </a:r>
          </a:p>
        </p:txBody>
      </p:sp>
      <p:sp>
        <p:nvSpPr>
          <p:cNvPr id="9" name="文本框 8"/>
          <p:cNvSpPr txBox="1"/>
          <p:nvPr/>
        </p:nvSpPr>
        <p:spPr>
          <a:xfrm>
            <a:off x="2714919" y="3054285"/>
            <a:ext cx="8587819" cy="923330"/>
          </a:xfrm>
          <a:prstGeom prst="rect">
            <a:avLst/>
          </a:prstGeom>
          <a:noFill/>
        </p:spPr>
        <p:txBody>
          <a:bodyPr wrap="square" rtlCol="0">
            <a:spAutoFit/>
          </a:bodyPr>
          <a:lstStyle/>
          <a:p>
            <a:r>
              <a:rPr lang="zh-CN" altLang="en-US" dirty="0"/>
              <a:t>各个线程共享的运行时内存区域。存储了每个类信息、常量、静态变量、即时编译后的代码数据</a:t>
            </a:r>
            <a:r>
              <a:rPr lang="en-US" altLang="zh-CN" dirty="0"/>
              <a:t>(</a:t>
            </a:r>
            <a:r>
              <a:rPr lang="zh-CN" altLang="en-US" dirty="0"/>
              <a:t>如构造函数和普通方法的字节码内容</a:t>
            </a:r>
            <a:r>
              <a:rPr lang="en-US" altLang="zh-CN" dirty="0"/>
              <a:t>)</a:t>
            </a:r>
            <a:r>
              <a:rPr lang="zh-CN" altLang="en-US" dirty="0"/>
              <a:t>等。本质上不等于</a:t>
            </a:r>
            <a:r>
              <a:rPr lang="en-US" altLang="zh-CN" dirty="0"/>
              <a:t>Permanent Generation</a:t>
            </a:r>
            <a:r>
              <a:rPr lang="zh-CN" altLang="en-US" dirty="0"/>
              <a:t>。可以不实现垃圾收集与压缩。如果此空间不够，抛出</a:t>
            </a:r>
            <a:r>
              <a:rPr lang="en-US" altLang="zh-CN" dirty="0"/>
              <a:t>OOM</a:t>
            </a:r>
            <a:r>
              <a:rPr lang="zh-CN" altLang="en-US" dirty="0"/>
              <a:t>。</a:t>
            </a:r>
          </a:p>
        </p:txBody>
      </p:sp>
      <p:sp>
        <p:nvSpPr>
          <p:cNvPr id="10" name="文本框 9"/>
          <p:cNvSpPr txBox="1"/>
          <p:nvPr/>
        </p:nvSpPr>
        <p:spPr>
          <a:xfrm>
            <a:off x="626076" y="4873658"/>
            <a:ext cx="2268570" cy="369332"/>
          </a:xfrm>
          <a:prstGeom prst="rect">
            <a:avLst/>
          </a:prstGeom>
          <a:noFill/>
        </p:spPr>
        <p:txBody>
          <a:bodyPr wrap="none" rtlCol="0">
            <a:spAutoFit/>
          </a:bodyPr>
          <a:lstStyle/>
          <a:p>
            <a:r>
              <a:rPr lang="en-US" altLang="zh-CN" dirty="0"/>
              <a:t>2.4.1</a:t>
            </a:r>
            <a:r>
              <a:rPr lang="zh-CN" altLang="en-US" dirty="0"/>
              <a:t>、运行时常量池</a:t>
            </a:r>
          </a:p>
        </p:txBody>
      </p:sp>
      <p:sp>
        <p:nvSpPr>
          <p:cNvPr id="11" name="文本框 10"/>
          <p:cNvSpPr txBox="1"/>
          <p:nvPr/>
        </p:nvSpPr>
        <p:spPr>
          <a:xfrm>
            <a:off x="3412503" y="4873658"/>
            <a:ext cx="7890235" cy="646331"/>
          </a:xfrm>
          <a:prstGeom prst="rect">
            <a:avLst/>
          </a:prstGeom>
          <a:noFill/>
        </p:spPr>
        <p:txBody>
          <a:bodyPr wrap="square" rtlCol="0">
            <a:spAutoFit/>
          </a:bodyPr>
          <a:lstStyle/>
          <a:p>
            <a:r>
              <a:rPr lang="zh-CN" altLang="en-US"/>
              <a:t>方法区一部分，用存放编译器生成的各种字面量和符号引用。受方法区的内存限制，当内存满时抛出</a:t>
            </a:r>
            <a:r>
              <a:rPr lang="en-US" altLang="zh-CN" dirty="0"/>
              <a:t>OOM</a:t>
            </a:r>
            <a:r>
              <a:rPr lang="zh-CN" altLang="en-US" dirty="0"/>
              <a:t>。</a:t>
            </a:r>
          </a:p>
        </p:txBody>
      </p:sp>
    </p:spTree>
    <p:extLst>
      <p:ext uri="{BB962C8B-B14F-4D97-AF65-F5344CB8AC3E}">
        <p14:creationId xmlns:p14="http://schemas.microsoft.com/office/powerpoint/2010/main" val="2231156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D3B5B92-279F-454F-9CD7-2B1C90580976}"/>
              </a:ext>
            </a:extLst>
          </p:cNvPr>
          <p:cNvSpPr/>
          <p:nvPr/>
        </p:nvSpPr>
        <p:spPr>
          <a:xfrm>
            <a:off x="75849" y="208881"/>
            <a:ext cx="1989647" cy="369332"/>
          </a:xfrm>
          <a:prstGeom prst="rect">
            <a:avLst/>
          </a:prstGeom>
        </p:spPr>
        <p:txBody>
          <a:bodyPr wrap="none">
            <a:spAutoFit/>
          </a:bodyPr>
          <a:lstStyle/>
          <a:p>
            <a:r>
              <a:rPr lang="zh-CN" altLang="en-US" dirty="0"/>
              <a:t>二、</a:t>
            </a:r>
            <a:r>
              <a:rPr lang="en-US" altLang="zh-CN" dirty="0"/>
              <a:t>JVM</a:t>
            </a:r>
            <a:r>
              <a:rPr lang="zh-CN" altLang="en-US" dirty="0"/>
              <a:t>内存结构</a:t>
            </a:r>
          </a:p>
        </p:txBody>
      </p:sp>
      <p:sp>
        <p:nvSpPr>
          <p:cNvPr id="3" name="文本框 2">
            <a:extLst>
              <a:ext uri="{FF2B5EF4-FFF2-40B4-BE49-F238E27FC236}">
                <a16:creationId xmlns:a16="http://schemas.microsoft.com/office/drawing/2014/main" id="{654ABD9B-71FC-4607-9281-72CB09C5C006}"/>
              </a:ext>
            </a:extLst>
          </p:cNvPr>
          <p:cNvSpPr txBox="1"/>
          <p:nvPr/>
        </p:nvSpPr>
        <p:spPr>
          <a:xfrm>
            <a:off x="763325" y="989937"/>
            <a:ext cx="1624163" cy="369332"/>
          </a:xfrm>
          <a:prstGeom prst="rect">
            <a:avLst/>
          </a:prstGeom>
          <a:noFill/>
        </p:spPr>
        <p:txBody>
          <a:bodyPr wrap="none" rtlCol="0">
            <a:spAutoFit/>
          </a:bodyPr>
          <a:lstStyle/>
          <a:p>
            <a:r>
              <a:rPr lang="en-US" altLang="zh-CN" dirty="0"/>
              <a:t>2.5</a:t>
            </a:r>
            <a:r>
              <a:rPr lang="zh-CN" altLang="en-US" dirty="0"/>
              <a:t>、直接内存</a:t>
            </a:r>
          </a:p>
        </p:txBody>
      </p:sp>
      <p:sp>
        <p:nvSpPr>
          <p:cNvPr id="5" name="文本框 4">
            <a:extLst>
              <a:ext uri="{FF2B5EF4-FFF2-40B4-BE49-F238E27FC236}">
                <a16:creationId xmlns:a16="http://schemas.microsoft.com/office/drawing/2014/main" id="{D2E561A6-9510-4452-9188-21ADBDE78AC5}"/>
              </a:ext>
            </a:extLst>
          </p:cNvPr>
          <p:cNvSpPr txBox="1"/>
          <p:nvPr/>
        </p:nvSpPr>
        <p:spPr>
          <a:xfrm>
            <a:off x="3037398" y="989937"/>
            <a:ext cx="7740595" cy="923330"/>
          </a:xfrm>
          <a:prstGeom prst="rect">
            <a:avLst/>
          </a:prstGeom>
          <a:noFill/>
        </p:spPr>
        <p:txBody>
          <a:bodyPr wrap="square" rtlCol="0">
            <a:spAutoFit/>
          </a:bodyPr>
          <a:lstStyle/>
          <a:p>
            <a:r>
              <a:rPr lang="zh-CN" altLang="en-US" dirty="0"/>
              <a:t>并不是</a:t>
            </a:r>
            <a:r>
              <a:rPr lang="en-US" altLang="zh-CN" dirty="0"/>
              <a:t>JVM</a:t>
            </a:r>
            <a:r>
              <a:rPr lang="zh-CN" altLang="en-US" dirty="0"/>
              <a:t>运行时数据区的一部分，也不是</a:t>
            </a:r>
            <a:r>
              <a:rPr lang="en-US" altLang="zh-CN" dirty="0"/>
              <a:t>JVM</a:t>
            </a:r>
            <a:r>
              <a:rPr lang="zh-CN" altLang="en-US" dirty="0"/>
              <a:t>规范中定义的内存区域，所以也不受</a:t>
            </a:r>
            <a:r>
              <a:rPr lang="en-US" altLang="zh-CN" dirty="0"/>
              <a:t>java</a:t>
            </a:r>
            <a:r>
              <a:rPr lang="zh-CN" altLang="en-US" dirty="0"/>
              <a:t>堆大小限制。但也可以通过</a:t>
            </a:r>
            <a:r>
              <a:rPr lang="en-US" altLang="zh-CN" dirty="0"/>
              <a:t>Native</a:t>
            </a:r>
            <a:r>
              <a:rPr lang="zh-CN" altLang="en-US" dirty="0"/>
              <a:t>函数库操作这块内存，同时受限于本机总内存和处理器寻址空间的限制，因此也可能导致</a:t>
            </a:r>
            <a:r>
              <a:rPr lang="en-US" altLang="zh-CN" dirty="0"/>
              <a:t>OOM</a:t>
            </a:r>
            <a:r>
              <a:rPr lang="zh-CN" altLang="en-US" dirty="0"/>
              <a:t>异常。</a:t>
            </a:r>
          </a:p>
        </p:txBody>
      </p:sp>
    </p:spTree>
    <p:extLst>
      <p:ext uri="{BB962C8B-B14F-4D97-AF65-F5344CB8AC3E}">
        <p14:creationId xmlns:p14="http://schemas.microsoft.com/office/powerpoint/2010/main" val="15730167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1827</Words>
  <Application>Microsoft Office PowerPoint</Application>
  <PresentationFormat>宽屏</PresentationFormat>
  <Paragraphs>147</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等线 Light</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 ai</dc:creator>
  <cp:lastModifiedBy>s ai</cp:lastModifiedBy>
  <cp:revision>117</cp:revision>
  <dcterms:created xsi:type="dcterms:W3CDTF">2018-07-22T11:53:08Z</dcterms:created>
  <dcterms:modified xsi:type="dcterms:W3CDTF">2018-07-30T14:11:53Z</dcterms:modified>
</cp:coreProperties>
</file>