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0" r:id="rId3"/>
    <p:sldId id="268" r:id="rId4"/>
    <p:sldId id="269" r:id="rId5"/>
    <p:sldId id="270" r:id="rId6"/>
    <p:sldId id="29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9"/>
    <p:restoredTop sz="94689"/>
  </p:normalViewPr>
  <p:slideViewPr>
    <p:cSldViewPr snapToGrid="0">
      <p:cViewPr varScale="1">
        <p:scale>
          <a:sx n="146" d="100"/>
          <a:sy n="146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0098-8970-4A97-B351-0BD803BC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4E792D-9DA7-4F3C-A80F-CA09B581F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5B3EC-2DEF-436A-84AC-C0F30F0F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58A5E-A93A-47D4-A9FB-057AADE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F5E0E-84E5-43EE-BB37-6EAA0859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796D9-FBD3-4A06-AC68-9D9D2AF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8ED93-B03E-458E-89D1-2572EADC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868AB-D855-45D3-815C-CD793083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214F1-FC78-4DBA-BC7D-D53D170A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C6837-70E5-457D-9AA3-14B12561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CCB43-33D4-4A2A-8C0F-E3CD4A8ED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2F4EB-91A3-4587-B99E-F46EB2FE2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23209-C04A-4BE0-8B71-8BAFCC76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1C3D7-36F5-458E-96EE-0D625F82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7D9ED-1B78-482A-BBB0-E41DEEE2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70FCD-63E7-E347-9DCA-3F2F2936D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7712" cy="10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3FCB-7571-4850-8E01-BA101D42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664D8-97FB-4214-BEB9-503715A4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AB5C-36A8-471D-B4D1-484F6F0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EFF3F-29C4-44DB-B5E0-CAB081EE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C3B4A-4C01-4614-BF58-4ABD0BB7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93894-1E1F-40D1-A0DC-35AEEB20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5BA9C-A0E6-4AF4-B6D3-A4F4E32C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0C7F2-3D86-4D4E-9DC9-D8AE4CF4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DCAA0-46F9-4299-95E8-CD9B800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6020D-202D-4E6F-A778-B521FB29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8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6C7A1-FBD6-4CE1-81D0-9226C66D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368A-A71B-426D-BA0F-3FED4F2E5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A353C-8CE8-42F4-A20F-B71238157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25EB2-0B3F-473A-8FEA-6A2DC669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30AE7-52BF-455E-AF98-4BAAF85F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348AE-E529-4953-A004-AF66D2B5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7C976-945D-4CBD-9931-E5D35BB8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0A150-0F68-4A9D-8897-B30E4DC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67E77-7DBA-403C-A2F0-C5FE1BAD6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684C54-95B9-4E0F-8E7F-D56D10A9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28E7B-A5D8-4050-9850-A7EE18537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5FA38-C741-4B48-A137-BF127663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2E4C0E-852E-40DA-96E1-33199F41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8A852-8C26-4BFF-9EF6-A4DD7FAB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C20D0-61C7-4434-A4B9-975C0B8F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EB099-2176-4EDE-878B-1E73D8E1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37F83-DD36-42A4-A9E4-64C4DD67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45149-3AD9-4D3D-B437-6189ABEE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CAFF8-EE5D-4A72-83EE-8AAA17B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FF95E-1BCD-4563-8509-86A11B5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B5E3E-82A4-458F-B261-C696B41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1F9CA-14C0-497C-BE43-928DC67D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B0390-342F-454C-84D8-6BA413DE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FA5A6-9353-45C0-B12B-6A2A45E6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B988-7489-4152-99BE-DE3EB03C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E3CF3-9FF7-426C-B184-860615C5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803F4-F4CD-4C89-9ACE-8089A612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E6D6C-461C-43AF-B2DB-1490B89C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AC426-6F32-4759-9B87-A216C5FA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F2AF8-F91F-4450-B748-21AB2139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8ED81-8EF1-497A-9161-07C4C77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16B19-5C5B-453F-9BE6-FA4510F6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5531A-7E4A-4E7F-B703-01EAF35D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9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E68CC3-4CC0-4AF5-B6A9-D366A7A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32C51-977E-4CB2-81DC-D2AF0CDC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E6096-F56C-426D-8D2F-DC08C894A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E608A-7FA2-4E69-9847-783922E4A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99064-66A2-4AA4-A8F1-FFE681FA5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4358A83-E66C-4486-AB23-387EA6376F31}"/>
              </a:ext>
            </a:extLst>
          </p:cNvPr>
          <p:cNvSpPr txBox="1"/>
          <p:nvPr/>
        </p:nvSpPr>
        <p:spPr>
          <a:xfrm>
            <a:off x="2542974" y="21205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设计模式</a:t>
            </a:r>
            <a:r>
              <a:rPr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zh-CN" altLang="en-US" sz="40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8759E0-77A6-4C77-9BB4-ECC2A03C40A0}"/>
              </a:ext>
            </a:extLst>
          </p:cNvPr>
          <p:cNvSpPr txBox="1"/>
          <p:nvPr/>
        </p:nvSpPr>
        <p:spPr>
          <a:xfrm>
            <a:off x="1953286" y="1691896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、策略模式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(Str</a:t>
            </a:r>
            <a:r>
              <a:rPr lang="en-US" altLang="zh-CN" sz="2800" u="sng">
                <a:latin typeface="SimSun" panose="02010600030101010101" pitchFamily="2" charset="-122"/>
                <a:ea typeface="SimSun" panose="02010600030101010101" pitchFamily="2" charset="-122"/>
              </a:rPr>
              <a:t>at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egy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FF804-A1CD-4BD6-A476-BC7CC7FCC783}"/>
              </a:ext>
            </a:extLst>
          </p:cNvPr>
          <p:cNvSpPr txBox="1"/>
          <p:nvPr/>
        </p:nvSpPr>
        <p:spPr>
          <a:xfrm>
            <a:off x="1953286" y="4927670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、装饰者模式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(Decoration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57C56-AD6D-410F-8492-80D66E37EA91}"/>
              </a:ext>
            </a:extLst>
          </p:cNvPr>
          <p:cNvSpPr txBox="1"/>
          <p:nvPr/>
        </p:nvSpPr>
        <p:spPr>
          <a:xfrm>
            <a:off x="1953286" y="104474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、设计原则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902AB1-B7BC-4892-BFE5-0AF70BD5D0BF}"/>
              </a:ext>
            </a:extLst>
          </p:cNvPr>
          <p:cNvSpPr txBox="1"/>
          <p:nvPr/>
        </p:nvSpPr>
        <p:spPr>
          <a:xfrm>
            <a:off x="1953286" y="428051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、单例模式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(Singleton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ADF7DE12-0A13-BD40-B9BC-336C005E39A7}"/>
              </a:ext>
            </a:extLst>
          </p:cNvPr>
          <p:cNvSpPr txBox="1"/>
          <p:nvPr/>
        </p:nvSpPr>
        <p:spPr>
          <a:xfrm>
            <a:off x="1953286" y="2986206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模板方法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(Template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847DF-8855-6A47-A709-FE0BDD4CD19A}"/>
              </a:ext>
            </a:extLst>
          </p:cNvPr>
          <p:cNvSpPr txBox="1"/>
          <p:nvPr/>
        </p:nvSpPr>
        <p:spPr>
          <a:xfrm>
            <a:off x="1953286" y="3633361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策略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模板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工厂</a:t>
            </a:r>
            <a:endParaRPr 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709A1-4AA7-4849-841A-5CDB73D81FC9}"/>
              </a:ext>
            </a:extLst>
          </p:cNvPr>
          <p:cNvSpPr txBox="1"/>
          <p:nvPr/>
        </p:nvSpPr>
        <p:spPr>
          <a:xfrm>
            <a:off x="1953286" y="2339051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工厂模式</a:t>
            </a:r>
            <a:r>
              <a:rPr lang="en-US" altLang="ja-JP" sz="2800">
                <a:latin typeface="SimSun" panose="02010600030101010101" pitchFamily="2" charset="-122"/>
                <a:ea typeface="SimSun" panose="02010600030101010101" pitchFamily="2" charset="-122"/>
              </a:rPr>
              <a:t>(Factory Pattern)</a:t>
            </a:r>
            <a:endParaRPr 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>
            <a:extLst>
              <a:ext uri="{FF2B5EF4-FFF2-40B4-BE49-F238E27FC236}">
                <a16:creationId xmlns:a16="http://schemas.microsoft.com/office/drawing/2014/main" id="{20B1162D-56C3-CE43-AA46-E351F7551A39}"/>
              </a:ext>
            </a:extLst>
          </p:cNvPr>
          <p:cNvSpPr txBox="1"/>
          <p:nvPr/>
        </p:nvSpPr>
        <p:spPr>
          <a:xfrm>
            <a:off x="1216439" y="0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模板方法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(Template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07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99504-D94B-1544-BC1D-610BABA36185}"/>
              </a:ext>
            </a:extLst>
          </p:cNvPr>
          <p:cNvSpPr txBox="1"/>
          <p:nvPr/>
        </p:nvSpPr>
        <p:spPr>
          <a:xfrm>
            <a:off x="1127663" y="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策略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模板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工厂</a:t>
            </a:r>
            <a:endParaRPr 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21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>
            <a:extLst>
              <a:ext uri="{FF2B5EF4-FFF2-40B4-BE49-F238E27FC236}">
                <a16:creationId xmlns:a16="http://schemas.microsoft.com/office/drawing/2014/main" id="{FEA033DA-33ED-FF4E-96FE-2B624A43C957}"/>
              </a:ext>
            </a:extLst>
          </p:cNvPr>
          <p:cNvSpPr txBox="1"/>
          <p:nvPr/>
        </p:nvSpPr>
        <p:spPr>
          <a:xfrm>
            <a:off x="1287461" y="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、单例模式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(Singleton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42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AD9DDCEB-FC40-2F44-8672-3D08CC396A32}"/>
              </a:ext>
            </a:extLst>
          </p:cNvPr>
          <p:cNvSpPr txBox="1"/>
          <p:nvPr/>
        </p:nvSpPr>
        <p:spPr>
          <a:xfrm>
            <a:off x="1234195" y="0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、装饰者模式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(Decoration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79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07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8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3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67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28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4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ED14B-9E4C-9649-9194-22401A57ADA8}"/>
              </a:ext>
            </a:extLst>
          </p:cNvPr>
          <p:cNvSpPr txBox="1"/>
          <p:nvPr/>
        </p:nvSpPr>
        <p:spPr>
          <a:xfrm>
            <a:off x="3018408" y="95878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JDK8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E07E0-8A56-1D48-9799-7A292C81A98C}"/>
              </a:ext>
            </a:extLst>
          </p:cNvPr>
          <p:cNvSpPr txBox="1"/>
          <p:nvPr/>
        </p:nvSpPr>
        <p:spPr>
          <a:xfrm>
            <a:off x="3018408" y="1597981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SpringBoot2.2 SNAPSHOT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3205B-FDC0-564E-98D5-8A40E24F49DF}"/>
              </a:ext>
            </a:extLst>
          </p:cNvPr>
          <p:cNvSpPr txBox="1"/>
          <p:nvPr/>
        </p:nvSpPr>
        <p:spPr>
          <a:xfrm>
            <a:off x="3018408" y="223717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zh-CN" altLang="en-US"/>
              <a:t>、</a:t>
            </a:r>
            <a:r>
              <a:rPr lang="en-US" altLang="zh-CN"/>
              <a:t>JVM</a:t>
            </a:r>
            <a:r>
              <a:rPr lang="zh-CN" altLang="en-US"/>
              <a:t>   </a:t>
            </a:r>
            <a:r>
              <a:rPr lang="en-US" altLang="zh-CN"/>
              <a:t>G1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DA379-CB69-5642-B75E-9BF08E497D05}"/>
              </a:ext>
            </a:extLst>
          </p:cNvPr>
          <p:cNvSpPr txBox="1"/>
          <p:nvPr/>
        </p:nvSpPr>
        <p:spPr>
          <a:xfrm>
            <a:off x="2745897" y="454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在此次分享中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80400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587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36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6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67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13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22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CE720C-E430-4A70-BFF0-96D6AA9153D0}"/>
              </a:ext>
            </a:extLst>
          </p:cNvPr>
          <p:cNvSpPr txBox="1"/>
          <p:nvPr/>
        </p:nvSpPr>
        <p:spPr>
          <a:xfrm>
            <a:off x="1127866" y="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设计原则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7815F6-8503-4E35-B81B-2D514A836B2E}"/>
              </a:ext>
            </a:extLst>
          </p:cNvPr>
          <p:cNvSpPr txBox="1"/>
          <p:nvPr/>
        </p:nvSpPr>
        <p:spPr>
          <a:xfrm>
            <a:off x="1433944" y="625550"/>
            <a:ext cx="97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、找出应用中可能需要变化之处，把它们独立出来，不要和那些不需要变化的代码混在一起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24E265-240F-4798-85A0-DEE32C25A201}"/>
              </a:ext>
            </a:extLst>
          </p:cNvPr>
          <p:cNvSpPr txBox="1"/>
          <p:nvPr/>
        </p:nvSpPr>
        <p:spPr>
          <a:xfrm>
            <a:off x="1433944" y="101886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、多用组合，少用继承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9F6C9-A23E-4DBA-BAAE-BC93D30902F2}"/>
              </a:ext>
            </a:extLst>
          </p:cNvPr>
          <p:cNvSpPr txBox="1"/>
          <p:nvPr/>
        </p:nvSpPr>
        <p:spPr>
          <a:xfrm>
            <a:off x="1433944" y="1391973"/>
            <a:ext cx="908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、依赖倒转原则</a:t>
            </a:r>
            <a:r>
              <a:rPr lang="en-US" altLang="zh-CN"/>
              <a:t>(Dependency Inversion Principle, DIP)</a:t>
            </a:r>
            <a:r>
              <a:rPr lang="zh-CN" altLang="en-US"/>
              <a:t>：针对接口编程，不针对实现编程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DCB3F-E37D-49B8-955A-7F4E8FD90A3F}"/>
              </a:ext>
            </a:extLst>
          </p:cNvPr>
          <p:cNvSpPr txBox="1"/>
          <p:nvPr/>
        </p:nvSpPr>
        <p:spPr>
          <a:xfrm>
            <a:off x="1433944" y="1757491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、为了交互对象之间的松耦合设计而努力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9CCDF-2C0C-42E2-8D29-1BABB691C5D4}"/>
              </a:ext>
            </a:extLst>
          </p:cNvPr>
          <p:cNvSpPr txBox="1"/>
          <p:nvPr/>
        </p:nvSpPr>
        <p:spPr>
          <a:xfrm>
            <a:off x="1433944" y="2159324"/>
            <a:ext cx="1024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、开闭原则</a:t>
            </a:r>
            <a:r>
              <a:rPr lang="en-US" altLang="zh-CN"/>
              <a:t>(Open-Closed Principle, OCP)</a:t>
            </a:r>
            <a:r>
              <a:rPr lang="zh-CN" altLang="en-US"/>
              <a:t>：类应该对扩展开放，对修改关闭。应尽量在不修改原有代码的情况下进行扩展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C00D91-3F60-4789-9A4D-0B123B5BDA61}"/>
              </a:ext>
            </a:extLst>
          </p:cNvPr>
          <p:cNvSpPr txBox="1"/>
          <p:nvPr/>
        </p:nvSpPr>
        <p:spPr>
          <a:xfrm>
            <a:off x="1433944" y="2805655"/>
            <a:ext cx="1017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、里氏代换原则(Liskov Substitution Principle, LSP)：所有引用基类（父类）的地方必须能透明地使用其子类的对象。要依赖抽象，不要依赖具体类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0CA1D3-8B98-4A8B-AB90-5FAA10901A7D}"/>
              </a:ext>
            </a:extLst>
          </p:cNvPr>
          <p:cNvSpPr txBox="1"/>
          <p:nvPr/>
        </p:nvSpPr>
        <p:spPr>
          <a:xfrm>
            <a:off x="1433943" y="3428349"/>
            <a:ext cx="1017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、迪米特法则</a:t>
            </a:r>
            <a:r>
              <a:rPr lang="en-US" altLang="zh-CN"/>
              <a:t>(Law of Demeter, LoD)</a:t>
            </a:r>
            <a:r>
              <a:rPr lang="zh-CN" altLang="en-US"/>
              <a:t>：一个软件实体应当尽可能少地与其他实体发生相互作用。：最少知识原则，只和朋友交谈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B1420-73B1-4811-95B2-7E868CDC3BA9}"/>
              </a:ext>
            </a:extLst>
          </p:cNvPr>
          <p:cNvSpPr txBox="1"/>
          <p:nvPr/>
        </p:nvSpPr>
        <p:spPr>
          <a:xfrm>
            <a:off x="1433941" y="4063271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、好莱坞原则：别调用高层，让高层调用低层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100D49-8DA4-48E4-909A-979EC1AAE9B1}"/>
              </a:ext>
            </a:extLst>
          </p:cNvPr>
          <p:cNvSpPr txBox="1"/>
          <p:nvPr/>
        </p:nvSpPr>
        <p:spPr>
          <a:xfrm>
            <a:off x="1433941" y="5071109"/>
            <a:ext cx="106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、单一职责原则</a:t>
            </a:r>
            <a:r>
              <a:rPr lang="en-US" altLang="zh-CN"/>
              <a:t>(Single Responsibility Principle, SRP)</a:t>
            </a:r>
            <a:r>
              <a:rPr lang="zh-CN" altLang="en-US"/>
              <a:t>：单一责任，一个类应该只有一个引起变化的原因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D05B34-207F-483B-B2DF-6C75D16C876C}"/>
              </a:ext>
            </a:extLst>
          </p:cNvPr>
          <p:cNvSpPr/>
          <p:nvPr/>
        </p:nvSpPr>
        <p:spPr>
          <a:xfrm>
            <a:off x="1433941" y="4428789"/>
            <a:ext cx="1006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9</a:t>
            </a:r>
            <a:r>
              <a:rPr lang="zh-CN" altLang="en-US"/>
              <a:t>、接口隔离原则(Interface Segregation Principle, ISP)：使用多个专门的接口，而不使用单一的总接口，即客户端不应该依赖那些它不需要的接口。</a:t>
            </a:r>
          </a:p>
        </p:txBody>
      </p:sp>
    </p:spTree>
    <p:extLst>
      <p:ext uri="{BB962C8B-B14F-4D97-AF65-F5344CB8AC3E}">
        <p14:creationId xmlns:p14="http://schemas.microsoft.com/office/powerpoint/2010/main" val="3373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3557C1-11A8-49B0-AFC4-566B0633FB61}"/>
              </a:ext>
            </a:extLst>
          </p:cNvPr>
          <p:cNvSpPr txBox="1"/>
          <p:nvPr/>
        </p:nvSpPr>
        <p:spPr>
          <a:xfrm>
            <a:off x="1182173" y="219016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策略模式</a:t>
            </a:r>
            <a:r>
              <a:rPr lang="en-US" altLang="zh-CN" sz="2400"/>
              <a:t>(Str</a:t>
            </a:r>
            <a:r>
              <a:rPr lang="en-US" altLang="zh-CN" sz="2400" u="sng"/>
              <a:t>at</a:t>
            </a:r>
            <a:r>
              <a:rPr lang="en-US" altLang="zh-CN" sz="2400"/>
              <a:t>egy Pattern)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B6C637-FA26-44EA-88AB-A3F5A96D90D1}"/>
              </a:ext>
            </a:extLst>
          </p:cNvPr>
          <p:cNvSpPr txBox="1"/>
          <p:nvPr/>
        </p:nvSpPr>
        <p:spPr>
          <a:xfrm>
            <a:off x="2849751" y="1018309"/>
            <a:ext cx="58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定义了算法族，分别封装起来，让他们之间可以互相替换，此模式让算法的变化独立于算法的客户。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349423-6CD5-454C-AC5A-9FD041B5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76" y="1887109"/>
            <a:ext cx="7855229" cy="44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F90C55-51DF-4A41-9D89-9274A355B059}"/>
              </a:ext>
            </a:extLst>
          </p:cNvPr>
          <p:cNvSpPr/>
          <p:nvPr/>
        </p:nvSpPr>
        <p:spPr>
          <a:xfrm>
            <a:off x="6089047" y="6488668"/>
            <a:ext cx="6102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https://blog.csdn.net/u012124438/article/details/70039943/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BDF436-EA91-4AE3-8C75-16198180A687}"/>
              </a:ext>
            </a:extLst>
          </p:cNvPr>
          <p:cNvSpPr/>
          <p:nvPr/>
        </p:nvSpPr>
        <p:spPr>
          <a:xfrm>
            <a:off x="541006" y="1071694"/>
            <a:ext cx="403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CalPrice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100">
                <a:solidFill>
                  <a:srgbClr val="880000"/>
                </a:solidFill>
                <a:latin typeface="Consolas" panose="020B0609020204030204" pitchFamily="49" charset="0"/>
              </a:rPr>
              <a:t>根据原价返回一个最终的价格</a:t>
            </a:r>
            <a:r>
              <a:rPr lang="zh-CN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Double calPrice(Double orgnicPrice);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048D9-B731-4A47-A6AE-A7C87070CE60}"/>
              </a:ext>
            </a:extLst>
          </p:cNvPr>
          <p:cNvSpPr/>
          <p:nvPr/>
        </p:nvSpPr>
        <p:spPr>
          <a:xfrm>
            <a:off x="541006" y="2904267"/>
            <a:ext cx="48989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4F4F4F"/>
                </a:solidFill>
                <a:latin typeface="Consolas" panose="020B0609020204030204" pitchFamily="49" charset="0"/>
              </a:rPr>
              <a:t>Orgnic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4F4F4F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>
                <a:solidFill>
                  <a:srgbClr val="9B85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1100">
                <a:solidFill>
                  <a:srgbClr val="009900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(Double orgnicPrice)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orgnicPrice;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1F62C7-4ACC-4E27-8658-6D16AD1AB4D1}"/>
              </a:ext>
            </a:extLst>
          </p:cNvPr>
          <p:cNvSpPr/>
          <p:nvPr/>
        </p:nvSpPr>
        <p:spPr>
          <a:xfrm>
            <a:off x="541006" y="1841135"/>
            <a:ext cx="542682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4F4F4F"/>
                </a:solidFill>
                <a:latin typeface="Consolas" panose="020B0609020204030204" pitchFamily="49" charset="0"/>
              </a:rPr>
              <a:t>Vip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4F4F4F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>
                <a:solidFill>
                  <a:srgbClr val="9B85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1100">
                <a:solidFill>
                  <a:srgbClr val="009900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(Double orgnicPrice)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orgnicPrice * </a:t>
            </a:r>
            <a:r>
              <a:rPr lang="en-US" altLang="zh-CN" sz="1100">
                <a:solidFill>
                  <a:srgbClr val="006666"/>
                </a:solidFill>
                <a:latin typeface="Consolas" panose="020B0609020204030204" pitchFamily="49" charset="0"/>
              </a:rPr>
              <a:t>0.9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A94CCE-3757-4429-B253-60A55ABA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552" y="789708"/>
            <a:ext cx="5589519" cy="37310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A516B9-AFDD-4E43-9382-2582A9D08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6" y="4012263"/>
            <a:ext cx="5391427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9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477C9-A383-1E48-B514-FFBDCC5D958F}"/>
              </a:ext>
            </a:extLst>
          </p:cNvPr>
          <p:cNvSpPr txBox="1"/>
          <p:nvPr/>
        </p:nvSpPr>
        <p:spPr>
          <a:xfrm>
            <a:off x="1541417" y="191589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Spring boot Run</a:t>
            </a:r>
          </a:p>
        </p:txBody>
      </p:sp>
    </p:spTree>
    <p:extLst>
      <p:ext uri="{BB962C8B-B14F-4D97-AF65-F5344CB8AC3E}">
        <p14:creationId xmlns:p14="http://schemas.microsoft.com/office/powerpoint/2010/main" val="21367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AB6FC2-FDBB-437F-A2C3-35EB291C79A1}"/>
              </a:ext>
            </a:extLst>
          </p:cNvPr>
          <p:cNvSpPr/>
          <p:nvPr/>
        </p:nvSpPr>
        <p:spPr>
          <a:xfrm>
            <a:off x="1246188" y="0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策略模式在</a:t>
            </a:r>
            <a:r>
              <a:rPr lang="en-US" altLang="zh-CN"/>
              <a:t>Spring boot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65D3FB-7A3A-4682-8C4B-B4853BA7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1" y="1125854"/>
            <a:ext cx="4367946" cy="13907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F13C6A-A21C-4F9A-9F76-FD397EB0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1" y="2836162"/>
            <a:ext cx="4000706" cy="1612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38AB6D-3E6B-46E0-B39F-1120CA56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04" y="511295"/>
            <a:ext cx="7163168" cy="4318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11B130-1F3C-4FFD-9BC4-309C93878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497" y="1468188"/>
            <a:ext cx="4153113" cy="469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4A65BE-2F2A-4FDC-851E-60BFDDCF5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497" y="3642654"/>
            <a:ext cx="5905804" cy="4000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9D14C1-CF42-461A-B23E-83ADAB14C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404" y="2970751"/>
            <a:ext cx="5658141" cy="4191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394BD4-1A98-44E7-96FA-C4D61F5EF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172" y="2190893"/>
            <a:ext cx="5289822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6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31D9D3-F572-476D-A44F-62460DEF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" y="1093124"/>
            <a:ext cx="4850476" cy="26334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2D49AF-7B82-47E2-97DD-D91034F9E149}"/>
              </a:ext>
            </a:extLst>
          </p:cNvPr>
          <p:cNvSpPr/>
          <p:nvPr/>
        </p:nvSpPr>
        <p:spPr>
          <a:xfrm>
            <a:off x="1296806" y="5040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策略模式在业务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3D0D6E-83D9-406D-9C9D-3861644D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71" y="685474"/>
            <a:ext cx="6140335" cy="317270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4F7DDA-71E0-4CA1-B063-EB2F39C98AA8}"/>
              </a:ext>
            </a:extLst>
          </p:cNvPr>
          <p:cNvCxnSpPr/>
          <p:nvPr/>
        </p:nvCxnSpPr>
        <p:spPr>
          <a:xfrm flipH="1">
            <a:off x="9221688" y="602271"/>
            <a:ext cx="739833" cy="6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BC6AC8A-F473-4FB8-B489-C875B3E4701E}"/>
              </a:ext>
            </a:extLst>
          </p:cNvPr>
          <p:cNvSpPr txBox="1"/>
          <p:nvPr/>
        </p:nvSpPr>
        <p:spPr>
          <a:xfrm>
            <a:off x="9680171" y="2350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不同价格计算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95149A-5414-4615-A7A6-63316DE68D26}"/>
              </a:ext>
            </a:extLst>
          </p:cNvPr>
          <p:cNvCxnSpPr>
            <a:cxnSpLocks/>
          </p:cNvCxnSpPr>
          <p:nvPr/>
        </p:nvCxnSpPr>
        <p:spPr>
          <a:xfrm flipH="1">
            <a:off x="812591" y="1062503"/>
            <a:ext cx="968431" cy="9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4F5D01F-235E-4881-A4F3-324E1F6818E8}"/>
              </a:ext>
            </a:extLst>
          </p:cNvPr>
          <p:cNvSpPr txBox="1"/>
          <p:nvPr/>
        </p:nvSpPr>
        <p:spPr>
          <a:xfrm>
            <a:off x="1345720" y="841248"/>
            <a:ext cx="203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根据不同的菜单组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118506-97D6-4D0F-A1F7-DE97A6ED9B4C}"/>
              </a:ext>
            </a:extLst>
          </p:cNvPr>
          <p:cNvCxnSpPr/>
          <p:nvPr/>
        </p:nvCxnSpPr>
        <p:spPr>
          <a:xfrm flipH="1" flipV="1">
            <a:off x="3959450" y="3352651"/>
            <a:ext cx="568262" cy="41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B94F4B-35A4-4B39-93FD-CC8FBF559C52}"/>
              </a:ext>
            </a:extLst>
          </p:cNvPr>
          <p:cNvSpPr txBox="1"/>
          <p:nvPr/>
        </p:nvSpPr>
        <p:spPr>
          <a:xfrm>
            <a:off x="4290811" y="37058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不同的子菜单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1E5D3FB-C8E4-41A2-AB17-664B29EF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782" y="4238132"/>
            <a:ext cx="5252900" cy="1616048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0D2A5EE-7D9C-4142-B6D9-A2E821ABC9C6}"/>
              </a:ext>
            </a:extLst>
          </p:cNvPr>
          <p:cNvCxnSpPr/>
          <p:nvPr/>
        </p:nvCxnSpPr>
        <p:spPr>
          <a:xfrm flipH="1">
            <a:off x="7331825" y="4782616"/>
            <a:ext cx="802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F43EB6E-F8F4-4564-AEA3-A95335202BA6}"/>
              </a:ext>
            </a:extLst>
          </p:cNvPr>
          <p:cNvCxnSpPr/>
          <p:nvPr/>
        </p:nvCxnSpPr>
        <p:spPr>
          <a:xfrm flipH="1" flipV="1">
            <a:off x="5507182" y="5738580"/>
            <a:ext cx="1433945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CBAAAA4-4E81-4D11-AF30-21370CD1CACE}"/>
              </a:ext>
            </a:extLst>
          </p:cNvPr>
          <p:cNvSpPr txBox="1"/>
          <p:nvPr/>
        </p:nvSpPr>
        <p:spPr>
          <a:xfrm>
            <a:off x="8084127" y="4597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不同等级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EEE9C6-AC0B-4550-A3D9-EEE10C28D528}"/>
              </a:ext>
            </a:extLst>
          </p:cNvPr>
          <p:cNvSpPr txBox="1"/>
          <p:nvPr/>
        </p:nvSpPr>
        <p:spPr>
          <a:xfrm>
            <a:off x="6926253" y="6069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权益不同</a:t>
            </a:r>
          </a:p>
        </p:txBody>
      </p:sp>
    </p:spTree>
    <p:extLst>
      <p:ext uri="{BB962C8B-B14F-4D97-AF65-F5344CB8AC3E}">
        <p14:creationId xmlns:p14="http://schemas.microsoft.com/office/powerpoint/2010/main" val="369751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D1449-09E3-0542-8BB1-7A88909BD833}"/>
              </a:ext>
            </a:extLst>
          </p:cNvPr>
          <p:cNvSpPr txBox="1"/>
          <p:nvPr/>
        </p:nvSpPr>
        <p:spPr>
          <a:xfrm>
            <a:off x="1314094" y="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工厂模式</a:t>
            </a:r>
            <a:r>
              <a:rPr lang="en-US" altLang="ja-JP" sz="2800">
                <a:latin typeface="SimSun" panose="02010600030101010101" pitchFamily="2" charset="-122"/>
                <a:ea typeface="SimSun" panose="02010600030101010101" pitchFamily="2" charset="-122"/>
              </a:rPr>
              <a:t>(Factory Pattern)</a:t>
            </a:r>
            <a:endParaRPr 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09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10043</TotalTime>
  <Words>476</Words>
  <Application>Microsoft Macintosh PowerPoint</Application>
  <PresentationFormat>Widescreen</PresentationFormat>
  <Paragraphs>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SimSun</vt:lpstr>
      <vt:lpstr>Arial</vt:lpstr>
      <vt:lpstr>Consolas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s ai</cp:lastModifiedBy>
  <cp:revision>66</cp:revision>
  <dcterms:created xsi:type="dcterms:W3CDTF">2018-08-12T13:44:18Z</dcterms:created>
  <dcterms:modified xsi:type="dcterms:W3CDTF">2019-09-28T02:01:18Z</dcterms:modified>
</cp:coreProperties>
</file>