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60" r:id="rId4"/>
    <p:sldId id="261" r:id="rId5"/>
    <p:sldId id="262" r:id="rId6"/>
    <p:sldId id="263" r:id="rId7"/>
    <p:sldId id="264" r:id="rId8"/>
    <p:sldId id="265" r:id="rId9"/>
    <p:sldId id="266" r:id="rId10"/>
    <p:sldId id="267" r:id="rId11"/>
    <p:sldId id="268" r:id="rId12"/>
    <p:sldId id="269" r:id="rId1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06" autoAdjust="0"/>
    <p:restoredTop sz="94660"/>
  </p:normalViewPr>
  <p:slideViewPr>
    <p:cSldViewPr snapToGrid="0">
      <p:cViewPr varScale="1">
        <p:scale>
          <a:sx n="102" d="100"/>
          <a:sy n="102" d="100"/>
        </p:scale>
        <p:origin x="126" y="42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xmlns="" id="{E3C88C80-19D1-4BDB-93D6-01C8B5D57E2B}"/>
              </a:ext>
            </a:extLst>
          </p:cNvPr>
          <p:cNvSpPr>
            <a:spLocks noGrp="1"/>
          </p:cNvSpPr>
          <p:nvPr>
            <p:ph type="dt" sz="half" idx="10"/>
          </p:nvPr>
        </p:nvSpPr>
        <p:spPr/>
        <p:txBody>
          <a:bodyPr/>
          <a:lstStyle/>
          <a:p>
            <a:fld id="{D3B685CF-05DD-4658-9B06-06845ED9451B}" type="datetimeFigureOut">
              <a:rPr lang="zh-CN" altLang="en-US" smtClean="0"/>
              <a:t>2018/7/23</a:t>
            </a:fld>
            <a:endParaRPr lang="zh-CN" altLang="en-US"/>
          </a:p>
        </p:txBody>
      </p:sp>
      <p:sp>
        <p:nvSpPr>
          <p:cNvPr id="5" name="页脚占位符 4">
            <a:extLst>
              <a:ext uri="{FF2B5EF4-FFF2-40B4-BE49-F238E27FC236}">
                <a16:creationId xmlns:a16="http://schemas.microsoft.com/office/drawing/2014/main" xmlns="" id="{DD2AB6A0-788E-44A1-9AE0-27A61338646E}"/>
              </a:ext>
            </a:extLst>
          </p:cNvPr>
          <p:cNvSpPr>
            <a:spLocks noGrp="1"/>
          </p:cNvSpPr>
          <p:nvPr>
            <p:ph type="ftr" sz="quarter" idx="11"/>
          </p:nvPr>
        </p:nvSpPr>
        <p:spPr/>
        <p:txBody>
          <a:bodyPr/>
          <a:lstStyle/>
          <a:p>
            <a:endParaRPr lang="zh-CN" altLang="en-US" dirty="0"/>
          </a:p>
        </p:txBody>
      </p:sp>
      <p:sp>
        <p:nvSpPr>
          <p:cNvPr id="6" name="灯片编号占位符 5">
            <a:extLst>
              <a:ext uri="{FF2B5EF4-FFF2-40B4-BE49-F238E27FC236}">
                <a16:creationId xmlns:a16="http://schemas.microsoft.com/office/drawing/2014/main" xmlns="" id="{990BFCAA-9D3B-477B-A442-619BF31A71E5}"/>
              </a:ext>
            </a:extLst>
          </p:cNvPr>
          <p:cNvSpPr>
            <a:spLocks noGrp="1"/>
          </p:cNvSpPr>
          <p:nvPr>
            <p:ph type="sldNum" sz="quarter" idx="12"/>
          </p:nvPr>
        </p:nvSpPr>
        <p:spPr/>
        <p:txBody>
          <a:bodyPr/>
          <a:lstStyle/>
          <a:p>
            <a:fld id="{04EC64F7-DF36-49C8-B93C-5B3D9F5EFA26}" type="slidenum">
              <a:rPr lang="zh-CN" altLang="en-US" smtClean="0"/>
              <a:t>‹#›</a:t>
            </a:fld>
            <a:endParaRPr lang="zh-CN" altLang="en-US"/>
          </a:p>
        </p:txBody>
      </p:sp>
      <p:sp>
        <p:nvSpPr>
          <p:cNvPr id="9" name="矩形 8">
            <a:extLst>
              <a:ext uri="{FF2B5EF4-FFF2-40B4-BE49-F238E27FC236}">
                <a16:creationId xmlns:a16="http://schemas.microsoft.com/office/drawing/2014/main" xmlns="" id="{6C26513F-A3B8-4E41-B279-80D4C37DF881}"/>
              </a:ext>
            </a:extLst>
          </p:cNvPr>
          <p:cNvSpPr/>
          <p:nvPr userDrawn="1"/>
        </p:nvSpPr>
        <p:spPr>
          <a:xfrm>
            <a:off x="-8834" y="0"/>
            <a:ext cx="12192000" cy="6858000"/>
          </a:xfrm>
          <a:prstGeom prst="rect">
            <a:avLst/>
          </a:prstGeom>
          <a:blipFill dpi="0" rotWithShape="1">
            <a:blip r:embed="rId2">
              <a:alphaModFix amt="8000"/>
            </a:blip>
            <a:srcRect/>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0462335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547EEB98-0393-480B-8E60-2A9EAD0978D9}"/>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xmlns="" id="{4D36B5DF-C4C3-4A77-8ACF-13B266642A8D}"/>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xmlns="" id="{DDE0ECAC-A3F9-42BE-BF00-901B87DA701C}"/>
              </a:ext>
            </a:extLst>
          </p:cNvPr>
          <p:cNvSpPr>
            <a:spLocks noGrp="1"/>
          </p:cNvSpPr>
          <p:nvPr>
            <p:ph type="dt" sz="half" idx="10"/>
          </p:nvPr>
        </p:nvSpPr>
        <p:spPr/>
        <p:txBody>
          <a:bodyPr/>
          <a:lstStyle/>
          <a:p>
            <a:fld id="{D3B685CF-05DD-4658-9B06-06845ED9451B}" type="datetimeFigureOut">
              <a:rPr lang="zh-CN" altLang="en-US" smtClean="0"/>
              <a:t>2018/7/23</a:t>
            </a:fld>
            <a:endParaRPr lang="zh-CN" altLang="en-US"/>
          </a:p>
        </p:txBody>
      </p:sp>
      <p:sp>
        <p:nvSpPr>
          <p:cNvPr id="5" name="页脚占位符 4">
            <a:extLst>
              <a:ext uri="{FF2B5EF4-FFF2-40B4-BE49-F238E27FC236}">
                <a16:creationId xmlns:a16="http://schemas.microsoft.com/office/drawing/2014/main" xmlns="" id="{D1B573EA-E7CA-4CD3-976F-3BA8607257B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01F2393C-774F-4C61-B26E-7E31793FF25B}"/>
              </a:ext>
            </a:extLst>
          </p:cNvPr>
          <p:cNvSpPr>
            <a:spLocks noGrp="1"/>
          </p:cNvSpPr>
          <p:nvPr>
            <p:ph type="sldNum" sz="quarter" idx="12"/>
          </p:nvPr>
        </p:nvSpPr>
        <p:spPr/>
        <p:txBody>
          <a:bodyPr/>
          <a:lstStyle/>
          <a:p>
            <a:fld id="{04EC64F7-DF36-49C8-B93C-5B3D9F5EFA26}" type="slidenum">
              <a:rPr lang="zh-CN" altLang="en-US" smtClean="0"/>
              <a:t>‹#›</a:t>
            </a:fld>
            <a:endParaRPr lang="zh-CN" altLang="en-US"/>
          </a:p>
        </p:txBody>
      </p:sp>
    </p:spTree>
    <p:extLst>
      <p:ext uri="{BB962C8B-B14F-4D97-AF65-F5344CB8AC3E}">
        <p14:creationId xmlns:p14="http://schemas.microsoft.com/office/powerpoint/2010/main" val="33779577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xmlns="" id="{EDD4389D-1F5C-49F4-A396-E863F331CF99}"/>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xmlns="" id="{868EED7C-014A-412F-A030-FEEF200577A8}"/>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xmlns="" id="{552C2468-D58E-409B-B5B9-B259BA5D47C5}"/>
              </a:ext>
            </a:extLst>
          </p:cNvPr>
          <p:cNvSpPr>
            <a:spLocks noGrp="1"/>
          </p:cNvSpPr>
          <p:nvPr>
            <p:ph type="dt" sz="half" idx="10"/>
          </p:nvPr>
        </p:nvSpPr>
        <p:spPr/>
        <p:txBody>
          <a:bodyPr/>
          <a:lstStyle/>
          <a:p>
            <a:fld id="{D3B685CF-05DD-4658-9B06-06845ED9451B}" type="datetimeFigureOut">
              <a:rPr lang="zh-CN" altLang="en-US" smtClean="0"/>
              <a:t>2018/7/23</a:t>
            </a:fld>
            <a:endParaRPr lang="zh-CN" altLang="en-US"/>
          </a:p>
        </p:txBody>
      </p:sp>
      <p:sp>
        <p:nvSpPr>
          <p:cNvPr id="5" name="页脚占位符 4">
            <a:extLst>
              <a:ext uri="{FF2B5EF4-FFF2-40B4-BE49-F238E27FC236}">
                <a16:creationId xmlns:a16="http://schemas.microsoft.com/office/drawing/2014/main" xmlns="" id="{39217E4D-8B68-498A-880E-43D36112B60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8196A66A-5635-42D4-9D99-87FD143353B1}"/>
              </a:ext>
            </a:extLst>
          </p:cNvPr>
          <p:cNvSpPr>
            <a:spLocks noGrp="1"/>
          </p:cNvSpPr>
          <p:nvPr>
            <p:ph type="sldNum" sz="quarter" idx="12"/>
          </p:nvPr>
        </p:nvSpPr>
        <p:spPr/>
        <p:txBody>
          <a:bodyPr/>
          <a:lstStyle/>
          <a:p>
            <a:fld id="{04EC64F7-DF36-49C8-B93C-5B3D9F5EFA26}" type="slidenum">
              <a:rPr lang="zh-CN" altLang="en-US" smtClean="0"/>
              <a:t>‹#›</a:t>
            </a:fld>
            <a:endParaRPr lang="zh-CN" altLang="en-US"/>
          </a:p>
        </p:txBody>
      </p:sp>
    </p:spTree>
    <p:extLst>
      <p:ext uri="{BB962C8B-B14F-4D97-AF65-F5344CB8AC3E}">
        <p14:creationId xmlns:p14="http://schemas.microsoft.com/office/powerpoint/2010/main" val="8862935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EBD60D8C-16FE-4A0F-8162-224CE033DB8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xmlns="" id="{25FA777C-D381-45B9-8DE4-5B22917C81B7}"/>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xmlns="" id="{19005A1B-C957-4703-9672-D38D7F0D42DE}"/>
              </a:ext>
            </a:extLst>
          </p:cNvPr>
          <p:cNvSpPr>
            <a:spLocks noGrp="1"/>
          </p:cNvSpPr>
          <p:nvPr>
            <p:ph type="dt" sz="half" idx="10"/>
          </p:nvPr>
        </p:nvSpPr>
        <p:spPr/>
        <p:txBody>
          <a:bodyPr/>
          <a:lstStyle/>
          <a:p>
            <a:fld id="{D3B685CF-05DD-4658-9B06-06845ED9451B}" type="datetimeFigureOut">
              <a:rPr lang="zh-CN" altLang="en-US" smtClean="0"/>
              <a:t>2018/7/23</a:t>
            </a:fld>
            <a:endParaRPr lang="zh-CN" altLang="en-US"/>
          </a:p>
        </p:txBody>
      </p:sp>
      <p:sp>
        <p:nvSpPr>
          <p:cNvPr id="5" name="页脚占位符 4">
            <a:extLst>
              <a:ext uri="{FF2B5EF4-FFF2-40B4-BE49-F238E27FC236}">
                <a16:creationId xmlns:a16="http://schemas.microsoft.com/office/drawing/2014/main" xmlns="" id="{13B04B88-D41A-4688-9279-72DDE1B0357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13906B67-1FC3-45D1-809F-1D068B01C2CC}"/>
              </a:ext>
            </a:extLst>
          </p:cNvPr>
          <p:cNvSpPr>
            <a:spLocks noGrp="1"/>
          </p:cNvSpPr>
          <p:nvPr>
            <p:ph type="sldNum" sz="quarter" idx="12"/>
          </p:nvPr>
        </p:nvSpPr>
        <p:spPr/>
        <p:txBody>
          <a:bodyPr/>
          <a:lstStyle/>
          <a:p>
            <a:fld id="{04EC64F7-DF36-49C8-B93C-5B3D9F5EFA26}" type="slidenum">
              <a:rPr lang="zh-CN" altLang="en-US" smtClean="0"/>
              <a:t>‹#›</a:t>
            </a:fld>
            <a:endParaRPr lang="zh-CN" altLang="en-US"/>
          </a:p>
        </p:txBody>
      </p:sp>
    </p:spTree>
    <p:extLst>
      <p:ext uri="{BB962C8B-B14F-4D97-AF65-F5344CB8AC3E}">
        <p14:creationId xmlns:p14="http://schemas.microsoft.com/office/powerpoint/2010/main" val="40438226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93829A10-6E5B-407F-B75D-F81C28EC3C99}"/>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xmlns="" id="{5CE05E73-EB18-44B9-86FB-CE40702FDFF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xmlns="" id="{06DC7E8F-AA26-44A7-86A1-15FAC0515E8B}"/>
              </a:ext>
            </a:extLst>
          </p:cNvPr>
          <p:cNvSpPr>
            <a:spLocks noGrp="1"/>
          </p:cNvSpPr>
          <p:nvPr>
            <p:ph type="dt" sz="half" idx="10"/>
          </p:nvPr>
        </p:nvSpPr>
        <p:spPr/>
        <p:txBody>
          <a:bodyPr/>
          <a:lstStyle/>
          <a:p>
            <a:fld id="{D3B685CF-05DD-4658-9B06-06845ED9451B}" type="datetimeFigureOut">
              <a:rPr lang="zh-CN" altLang="en-US" smtClean="0"/>
              <a:t>2018/7/23</a:t>
            </a:fld>
            <a:endParaRPr lang="zh-CN" altLang="en-US"/>
          </a:p>
        </p:txBody>
      </p:sp>
      <p:sp>
        <p:nvSpPr>
          <p:cNvPr id="5" name="页脚占位符 4">
            <a:extLst>
              <a:ext uri="{FF2B5EF4-FFF2-40B4-BE49-F238E27FC236}">
                <a16:creationId xmlns:a16="http://schemas.microsoft.com/office/drawing/2014/main" xmlns="" id="{5E53C6DD-ACA2-46A2-977E-CACA41DF418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94C0A770-B5C2-49A1-B551-FEBFEA495CCC}"/>
              </a:ext>
            </a:extLst>
          </p:cNvPr>
          <p:cNvSpPr>
            <a:spLocks noGrp="1"/>
          </p:cNvSpPr>
          <p:nvPr>
            <p:ph type="sldNum" sz="quarter" idx="12"/>
          </p:nvPr>
        </p:nvSpPr>
        <p:spPr/>
        <p:txBody>
          <a:bodyPr/>
          <a:lstStyle/>
          <a:p>
            <a:fld id="{04EC64F7-DF36-49C8-B93C-5B3D9F5EFA26}" type="slidenum">
              <a:rPr lang="zh-CN" altLang="en-US" smtClean="0"/>
              <a:t>‹#›</a:t>
            </a:fld>
            <a:endParaRPr lang="zh-CN" altLang="en-US"/>
          </a:p>
        </p:txBody>
      </p:sp>
    </p:spTree>
    <p:extLst>
      <p:ext uri="{BB962C8B-B14F-4D97-AF65-F5344CB8AC3E}">
        <p14:creationId xmlns:p14="http://schemas.microsoft.com/office/powerpoint/2010/main" val="24923903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20E86134-4E94-4A0C-A15D-B83812318D7B}"/>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xmlns="" id="{F96D7E77-2F48-4544-A1CD-9E86FCC55571}"/>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xmlns="" id="{378EF259-984C-4612-9697-1B614C457210}"/>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xmlns="" id="{04FF540F-8520-4FB4-ACA3-49897EC342D8}"/>
              </a:ext>
            </a:extLst>
          </p:cNvPr>
          <p:cNvSpPr>
            <a:spLocks noGrp="1"/>
          </p:cNvSpPr>
          <p:nvPr>
            <p:ph type="dt" sz="half" idx="10"/>
          </p:nvPr>
        </p:nvSpPr>
        <p:spPr/>
        <p:txBody>
          <a:bodyPr/>
          <a:lstStyle/>
          <a:p>
            <a:fld id="{D3B685CF-05DD-4658-9B06-06845ED9451B}" type="datetimeFigureOut">
              <a:rPr lang="zh-CN" altLang="en-US" smtClean="0"/>
              <a:t>2018/7/23</a:t>
            </a:fld>
            <a:endParaRPr lang="zh-CN" altLang="en-US"/>
          </a:p>
        </p:txBody>
      </p:sp>
      <p:sp>
        <p:nvSpPr>
          <p:cNvPr id="6" name="页脚占位符 5">
            <a:extLst>
              <a:ext uri="{FF2B5EF4-FFF2-40B4-BE49-F238E27FC236}">
                <a16:creationId xmlns:a16="http://schemas.microsoft.com/office/drawing/2014/main" xmlns="" id="{93EAA31E-3C16-4F4D-B614-85753F02F6B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xmlns="" id="{672D8E7C-60B4-42A0-AD00-D18A2C69FA31}"/>
              </a:ext>
            </a:extLst>
          </p:cNvPr>
          <p:cNvSpPr>
            <a:spLocks noGrp="1"/>
          </p:cNvSpPr>
          <p:nvPr>
            <p:ph type="sldNum" sz="quarter" idx="12"/>
          </p:nvPr>
        </p:nvSpPr>
        <p:spPr/>
        <p:txBody>
          <a:bodyPr/>
          <a:lstStyle/>
          <a:p>
            <a:fld id="{04EC64F7-DF36-49C8-B93C-5B3D9F5EFA26}" type="slidenum">
              <a:rPr lang="zh-CN" altLang="en-US" smtClean="0"/>
              <a:t>‹#›</a:t>
            </a:fld>
            <a:endParaRPr lang="zh-CN" altLang="en-US"/>
          </a:p>
        </p:txBody>
      </p:sp>
    </p:spTree>
    <p:extLst>
      <p:ext uri="{BB962C8B-B14F-4D97-AF65-F5344CB8AC3E}">
        <p14:creationId xmlns:p14="http://schemas.microsoft.com/office/powerpoint/2010/main" val="7144086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3DAA7673-F055-48BB-BC0D-B50A12E1DFAB}"/>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xmlns="" id="{12565607-4068-4C48-8E05-1F84A51D964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xmlns="" id="{18D95BEA-0F84-49F2-BC33-24F0EFB4FF5C}"/>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xmlns="" id="{FADB7FA0-9F9C-47EB-ADEC-362EE55BD92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xmlns="" id="{E7248ACC-75CB-41AA-817D-12AE2F3C6FFE}"/>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xmlns="" id="{0DB29D8F-F426-4E51-A0A5-3C4CEC90EC5D}"/>
              </a:ext>
            </a:extLst>
          </p:cNvPr>
          <p:cNvSpPr>
            <a:spLocks noGrp="1"/>
          </p:cNvSpPr>
          <p:nvPr>
            <p:ph type="dt" sz="half" idx="10"/>
          </p:nvPr>
        </p:nvSpPr>
        <p:spPr/>
        <p:txBody>
          <a:bodyPr/>
          <a:lstStyle/>
          <a:p>
            <a:fld id="{D3B685CF-05DD-4658-9B06-06845ED9451B}" type="datetimeFigureOut">
              <a:rPr lang="zh-CN" altLang="en-US" smtClean="0"/>
              <a:t>2018/7/23</a:t>
            </a:fld>
            <a:endParaRPr lang="zh-CN" altLang="en-US"/>
          </a:p>
        </p:txBody>
      </p:sp>
      <p:sp>
        <p:nvSpPr>
          <p:cNvPr id="8" name="页脚占位符 7">
            <a:extLst>
              <a:ext uri="{FF2B5EF4-FFF2-40B4-BE49-F238E27FC236}">
                <a16:creationId xmlns:a16="http://schemas.microsoft.com/office/drawing/2014/main" xmlns="" id="{A88F9B0E-30F6-457F-85F2-E64914582D9B}"/>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xmlns="" id="{A3E9E7FD-B0B2-4B59-94D3-CAF66405DB56}"/>
              </a:ext>
            </a:extLst>
          </p:cNvPr>
          <p:cNvSpPr>
            <a:spLocks noGrp="1"/>
          </p:cNvSpPr>
          <p:nvPr>
            <p:ph type="sldNum" sz="quarter" idx="12"/>
          </p:nvPr>
        </p:nvSpPr>
        <p:spPr/>
        <p:txBody>
          <a:bodyPr/>
          <a:lstStyle/>
          <a:p>
            <a:fld id="{04EC64F7-DF36-49C8-B93C-5B3D9F5EFA26}" type="slidenum">
              <a:rPr lang="zh-CN" altLang="en-US" smtClean="0"/>
              <a:t>‹#›</a:t>
            </a:fld>
            <a:endParaRPr lang="zh-CN" altLang="en-US"/>
          </a:p>
        </p:txBody>
      </p:sp>
    </p:spTree>
    <p:extLst>
      <p:ext uri="{BB962C8B-B14F-4D97-AF65-F5344CB8AC3E}">
        <p14:creationId xmlns:p14="http://schemas.microsoft.com/office/powerpoint/2010/main" val="24100015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6E8B22ED-2DBF-4A5A-8181-C8D94BB0A722}"/>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xmlns="" id="{90CA4E6A-2A2F-4177-93FD-19E26096B93E}"/>
              </a:ext>
            </a:extLst>
          </p:cNvPr>
          <p:cNvSpPr>
            <a:spLocks noGrp="1"/>
          </p:cNvSpPr>
          <p:nvPr>
            <p:ph type="dt" sz="half" idx="10"/>
          </p:nvPr>
        </p:nvSpPr>
        <p:spPr/>
        <p:txBody>
          <a:bodyPr/>
          <a:lstStyle/>
          <a:p>
            <a:fld id="{D3B685CF-05DD-4658-9B06-06845ED9451B}" type="datetimeFigureOut">
              <a:rPr lang="zh-CN" altLang="en-US" smtClean="0"/>
              <a:t>2018/7/23</a:t>
            </a:fld>
            <a:endParaRPr lang="zh-CN" altLang="en-US"/>
          </a:p>
        </p:txBody>
      </p:sp>
      <p:sp>
        <p:nvSpPr>
          <p:cNvPr id="4" name="页脚占位符 3">
            <a:extLst>
              <a:ext uri="{FF2B5EF4-FFF2-40B4-BE49-F238E27FC236}">
                <a16:creationId xmlns:a16="http://schemas.microsoft.com/office/drawing/2014/main" xmlns="" id="{621446D4-BE62-44A4-9C63-2BFF90455072}"/>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xmlns="" id="{B8A11A11-70A6-45E2-944D-56FD59670EBB}"/>
              </a:ext>
            </a:extLst>
          </p:cNvPr>
          <p:cNvSpPr>
            <a:spLocks noGrp="1"/>
          </p:cNvSpPr>
          <p:nvPr>
            <p:ph type="sldNum" sz="quarter" idx="12"/>
          </p:nvPr>
        </p:nvSpPr>
        <p:spPr/>
        <p:txBody>
          <a:bodyPr/>
          <a:lstStyle/>
          <a:p>
            <a:fld id="{04EC64F7-DF36-49C8-B93C-5B3D9F5EFA26}" type="slidenum">
              <a:rPr lang="zh-CN" altLang="en-US" smtClean="0"/>
              <a:t>‹#›</a:t>
            </a:fld>
            <a:endParaRPr lang="zh-CN" altLang="en-US"/>
          </a:p>
        </p:txBody>
      </p:sp>
    </p:spTree>
    <p:extLst>
      <p:ext uri="{BB962C8B-B14F-4D97-AF65-F5344CB8AC3E}">
        <p14:creationId xmlns:p14="http://schemas.microsoft.com/office/powerpoint/2010/main" val="28340889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xmlns="" id="{944D6401-666C-4E1E-B427-A901A7B2A96C}"/>
              </a:ext>
            </a:extLst>
          </p:cNvPr>
          <p:cNvSpPr>
            <a:spLocks noGrp="1"/>
          </p:cNvSpPr>
          <p:nvPr>
            <p:ph type="dt" sz="half" idx="10"/>
          </p:nvPr>
        </p:nvSpPr>
        <p:spPr/>
        <p:txBody>
          <a:bodyPr/>
          <a:lstStyle/>
          <a:p>
            <a:fld id="{D3B685CF-05DD-4658-9B06-06845ED9451B}" type="datetimeFigureOut">
              <a:rPr lang="zh-CN" altLang="en-US" smtClean="0"/>
              <a:t>2018/7/23</a:t>
            </a:fld>
            <a:endParaRPr lang="zh-CN" altLang="en-US"/>
          </a:p>
        </p:txBody>
      </p:sp>
      <p:sp>
        <p:nvSpPr>
          <p:cNvPr id="3" name="页脚占位符 2">
            <a:extLst>
              <a:ext uri="{FF2B5EF4-FFF2-40B4-BE49-F238E27FC236}">
                <a16:creationId xmlns:a16="http://schemas.microsoft.com/office/drawing/2014/main" xmlns="" id="{C1141513-744D-4DB4-B4DB-10C84D946A98}"/>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xmlns="" id="{50451892-D0AF-4AB1-A8B6-D32ECDC5BAD2}"/>
              </a:ext>
            </a:extLst>
          </p:cNvPr>
          <p:cNvSpPr>
            <a:spLocks noGrp="1"/>
          </p:cNvSpPr>
          <p:nvPr>
            <p:ph type="sldNum" sz="quarter" idx="12"/>
          </p:nvPr>
        </p:nvSpPr>
        <p:spPr/>
        <p:txBody>
          <a:bodyPr/>
          <a:lstStyle/>
          <a:p>
            <a:fld id="{04EC64F7-DF36-49C8-B93C-5B3D9F5EFA26}" type="slidenum">
              <a:rPr lang="zh-CN" altLang="en-US" smtClean="0"/>
              <a:t>‹#›</a:t>
            </a:fld>
            <a:endParaRPr lang="zh-CN" altLang="en-US"/>
          </a:p>
        </p:txBody>
      </p:sp>
    </p:spTree>
    <p:extLst>
      <p:ext uri="{BB962C8B-B14F-4D97-AF65-F5344CB8AC3E}">
        <p14:creationId xmlns:p14="http://schemas.microsoft.com/office/powerpoint/2010/main" val="40855598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1CDA1B03-EEB6-449F-B587-D8A250E3F40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xmlns="" id="{739C6ED7-0309-4F98-8E8C-1407596D463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xmlns="" id="{8397134F-D875-45C7-8414-A1348E2A27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xmlns="" id="{3CF02891-F26E-4C77-849A-A789958A3991}"/>
              </a:ext>
            </a:extLst>
          </p:cNvPr>
          <p:cNvSpPr>
            <a:spLocks noGrp="1"/>
          </p:cNvSpPr>
          <p:nvPr>
            <p:ph type="dt" sz="half" idx="10"/>
          </p:nvPr>
        </p:nvSpPr>
        <p:spPr/>
        <p:txBody>
          <a:bodyPr/>
          <a:lstStyle/>
          <a:p>
            <a:fld id="{D3B685CF-05DD-4658-9B06-06845ED9451B}" type="datetimeFigureOut">
              <a:rPr lang="zh-CN" altLang="en-US" smtClean="0"/>
              <a:t>2018/7/23</a:t>
            </a:fld>
            <a:endParaRPr lang="zh-CN" altLang="en-US"/>
          </a:p>
        </p:txBody>
      </p:sp>
      <p:sp>
        <p:nvSpPr>
          <p:cNvPr id="6" name="页脚占位符 5">
            <a:extLst>
              <a:ext uri="{FF2B5EF4-FFF2-40B4-BE49-F238E27FC236}">
                <a16:creationId xmlns:a16="http://schemas.microsoft.com/office/drawing/2014/main" xmlns="" id="{10F794DC-9C23-41AA-871C-1B1F276F55F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xmlns="" id="{EFE8E85E-3D90-4BF4-BD34-8097D272FE25}"/>
              </a:ext>
            </a:extLst>
          </p:cNvPr>
          <p:cNvSpPr>
            <a:spLocks noGrp="1"/>
          </p:cNvSpPr>
          <p:nvPr>
            <p:ph type="sldNum" sz="quarter" idx="12"/>
          </p:nvPr>
        </p:nvSpPr>
        <p:spPr/>
        <p:txBody>
          <a:bodyPr/>
          <a:lstStyle/>
          <a:p>
            <a:fld id="{04EC64F7-DF36-49C8-B93C-5B3D9F5EFA26}" type="slidenum">
              <a:rPr lang="zh-CN" altLang="en-US" smtClean="0"/>
              <a:t>‹#›</a:t>
            </a:fld>
            <a:endParaRPr lang="zh-CN" altLang="en-US"/>
          </a:p>
        </p:txBody>
      </p:sp>
    </p:spTree>
    <p:extLst>
      <p:ext uri="{BB962C8B-B14F-4D97-AF65-F5344CB8AC3E}">
        <p14:creationId xmlns:p14="http://schemas.microsoft.com/office/powerpoint/2010/main" val="6164300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6AF319B2-F2EA-495A-82D3-E6EB39D4A314}"/>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xmlns="" id="{DC669108-E9E2-412C-92F4-801DAD27A8D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xmlns="" id="{F644806A-9C87-4B48-9471-9E8D8BC120E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xmlns="" id="{7BE6CDDA-FE39-4DB3-A68F-E1EBE86A321D}"/>
              </a:ext>
            </a:extLst>
          </p:cNvPr>
          <p:cNvSpPr>
            <a:spLocks noGrp="1"/>
          </p:cNvSpPr>
          <p:nvPr>
            <p:ph type="dt" sz="half" idx="10"/>
          </p:nvPr>
        </p:nvSpPr>
        <p:spPr/>
        <p:txBody>
          <a:bodyPr/>
          <a:lstStyle/>
          <a:p>
            <a:fld id="{D3B685CF-05DD-4658-9B06-06845ED9451B}" type="datetimeFigureOut">
              <a:rPr lang="zh-CN" altLang="en-US" smtClean="0"/>
              <a:t>2018/7/23</a:t>
            </a:fld>
            <a:endParaRPr lang="zh-CN" altLang="en-US"/>
          </a:p>
        </p:txBody>
      </p:sp>
      <p:sp>
        <p:nvSpPr>
          <p:cNvPr id="6" name="页脚占位符 5">
            <a:extLst>
              <a:ext uri="{FF2B5EF4-FFF2-40B4-BE49-F238E27FC236}">
                <a16:creationId xmlns:a16="http://schemas.microsoft.com/office/drawing/2014/main" xmlns="" id="{EE0E17C6-1E15-4A08-99C9-CE3214A5BDB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xmlns="" id="{F5EF518D-DE11-4978-A147-1D9DC5E1AEAA}"/>
              </a:ext>
            </a:extLst>
          </p:cNvPr>
          <p:cNvSpPr>
            <a:spLocks noGrp="1"/>
          </p:cNvSpPr>
          <p:nvPr>
            <p:ph type="sldNum" sz="quarter" idx="12"/>
          </p:nvPr>
        </p:nvSpPr>
        <p:spPr/>
        <p:txBody>
          <a:bodyPr/>
          <a:lstStyle/>
          <a:p>
            <a:fld id="{04EC64F7-DF36-49C8-B93C-5B3D9F5EFA26}" type="slidenum">
              <a:rPr lang="zh-CN" altLang="en-US" smtClean="0"/>
              <a:t>‹#›</a:t>
            </a:fld>
            <a:endParaRPr lang="zh-CN" altLang="en-US"/>
          </a:p>
        </p:txBody>
      </p:sp>
    </p:spTree>
    <p:extLst>
      <p:ext uri="{BB962C8B-B14F-4D97-AF65-F5344CB8AC3E}">
        <p14:creationId xmlns:p14="http://schemas.microsoft.com/office/powerpoint/2010/main" val="6940834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xmlns="" id="{28EBF438-41A3-4937-996D-FA6764742BB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xmlns="" id="{FA3404A1-F618-4B83-9FE9-069EC716D19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xmlns="" id="{9C8E792F-4EBC-413C-A243-D97C66D1E2C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3B685CF-05DD-4658-9B06-06845ED9451B}" type="datetimeFigureOut">
              <a:rPr lang="zh-CN" altLang="en-US" smtClean="0"/>
              <a:t>2018/7/23</a:t>
            </a:fld>
            <a:endParaRPr lang="zh-CN" altLang="en-US"/>
          </a:p>
        </p:txBody>
      </p:sp>
      <p:sp>
        <p:nvSpPr>
          <p:cNvPr id="5" name="页脚占位符 4">
            <a:extLst>
              <a:ext uri="{FF2B5EF4-FFF2-40B4-BE49-F238E27FC236}">
                <a16:creationId xmlns:a16="http://schemas.microsoft.com/office/drawing/2014/main" xmlns="" id="{8D5A4C37-2E6F-4F77-B247-ED9AAB07182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xmlns="" id="{665BB5BD-B023-490B-8DCF-87B72E47460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EC64F7-DF36-49C8-B93C-5B3D9F5EFA26}" type="slidenum">
              <a:rPr lang="zh-CN" altLang="en-US" smtClean="0"/>
              <a:t>‹#›</a:t>
            </a:fld>
            <a:endParaRPr lang="zh-CN" altLang="en-US"/>
          </a:p>
        </p:txBody>
      </p:sp>
    </p:spTree>
    <p:extLst>
      <p:ext uri="{BB962C8B-B14F-4D97-AF65-F5344CB8AC3E}">
        <p14:creationId xmlns:p14="http://schemas.microsoft.com/office/powerpoint/2010/main" val="28512809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xmlns="" id="{EF9A482E-16EC-486F-9826-66494BC347A6}"/>
              </a:ext>
            </a:extLst>
          </p:cNvPr>
          <p:cNvSpPr txBox="1"/>
          <p:nvPr/>
        </p:nvSpPr>
        <p:spPr>
          <a:xfrm>
            <a:off x="4264408" y="1166934"/>
            <a:ext cx="3890810" cy="1015663"/>
          </a:xfrm>
          <a:prstGeom prst="rect">
            <a:avLst/>
          </a:prstGeom>
          <a:noFill/>
        </p:spPr>
        <p:txBody>
          <a:bodyPr wrap="none" rtlCol="0" anchor="ctr">
            <a:spAutoFit/>
          </a:bodyPr>
          <a:lstStyle/>
          <a:p>
            <a:pPr algn="ctr"/>
            <a:r>
              <a:rPr lang="en-US" altLang="zh-CN" sz="6000" dirty="0"/>
              <a:t>JVM</a:t>
            </a:r>
            <a:r>
              <a:rPr lang="zh-CN" altLang="en-US" sz="6000" dirty="0"/>
              <a:t>虚拟机</a:t>
            </a:r>
          </a:p>
        </p:txBody>
      </p:sp>
      <p:sp>
        <p:nvSpPr>
          <p:cNvPr id="2" name="文本框 1">
            <a:extLst>
              <a:ext uri="{FF2B5EF4-FFF2-40B4-BE49-F238E27FC236}">
                <a16:creationId xmlns:a16="http://schemas.microsoft.com/office/drawing/2014/main" xmlns="" id="{A2D70462-C063-4807-A5D8-B3CF3584F8C6}"/>
              </a:ext>
            </a:extLst>
          </p:cNvPr>
          <p:cNvSpPr txBox="1"/>
          <p:nvPr/>
        </p:nvSpPr>
        <p:spPr>
          <a:xfrm>
            <a:off x="4681189" y="3190588"/>
            <a:ext cx="3057247" cy="584775"/>
          </a:xfrm>
          <a:prstGeom prst="rect">
            <a:avLst/>
          </a:prstGeom>
          <a:noFill/>
        </p:spPr>
        <p:txBody>
          <a:bodyPr wrap="none" rtlCol="0">
            <a:spAutoFit/>
          </a:bodyPr>
          <a:lstStyle/>
          <a:p>
            <a:r>
              <a:rPr lang="zh-CN" altLang="en-US" sz="3200" dirty="0"/>
              <a:t>虚拟机内存区域</a:t>
            </a:r>
          </a:p>
        </p:txBody>
      </p:sp>
    </p:spTree>
    <p:extLst>
      <p:ext uri="{BB962C8B-B14F-4D97-AF65-F5344CB8AC3E}">
        <p14:creationId xmlns:p14="http://schemas.microsoft.com/office/powerpoint/2010/main" val="32079097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xmlns="" id="{ED11C739-B461-4D43-A941-1A0BFD925806}"/>
              </a:ext>
            </a:extLst>
          </p:cNvPr>
          <p:cNvSpPr/>
          <p:nvPr/>
        </p:nvSpPr>
        <p:spPr>
          <a:xfrm>
            <a:off x="75849" y="208881"/>
            <a:ext cx="1989647" cy="369332"/>
          </a:xfrm>
          <a:prstGeom prst="rect">
            <a:avLst/>
          </a:prstGeom>
        </p:spPr>
        <p:txBody>
          <a:bodyPr wrap="none">
            <a:spAutoFit/>
          </a:bodyPr>
          <a:lstStyle/>
          <a:p>
            <a:r>
              <a:rPr lang="zh-CN" altLang="en-US" dirty="0"/>
              <a:t>二、</a:t>
            </a:r>
            <a:r>
              <a:rPr lang="en-US" altLang="zh-CN" dirty="0"/>
              <a:t>JVM</a:t>
            </a:r>
            <a:r>
              <a:rPr lang="zh-CN" altLang="en-US" dirty="0"/>
              <a:t>内存结构</a:t>
            </a:r>
          </a:p>
        </p:txBody>
      </p:sp>
    </p:spTree>
    <p:extLst>
      <p:ext uri="{BB962C8B-B14F-4D97-AF65-F5344CB8AC3E}">
        <p14:creationId xmlns:p14="http://schemas.microsoft.com/office/powerpoint/2010/main" val="9866583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xmlns="" id="{E0282B59-59F0-4C97-A74C-9E75F42BE92C}"/>
              </a:ext>
            </a:extLst>
          </p:cNvPr>
          <p:cNvSpPr/>
          <p:nvPr/>
        </p:nvSpPr>
        <p:spPr>
          <a:xfrm>
            <a:off x="75849" y="208881"/>
            <a:ext cx="1989647" cy="369332"/>
          </a:xfrm>
          <a:prstGeom prst="rect">
            <a:avLst/>
          </a:prstGeom>
        </p:spPr>
        <p:txBody>
          <a:bodyPr wrap="none">
            <a:spAutoFit/>
          </a:bodyPr>
          <a:lstStyle/>
          <a:p>
            <a:r>
              <a:rPr lang="zh-CN" altLang="en-US" dirty="0"/>
              <a:t>二、</a:t>
            </a:r>
            <a:r>
              <a:rPr lang="en-US" altLang="zh-CN" dirty="0"/>
              <a:t>JVM</a:t>
            </a:r>
            <a:r>
              <a:rPr lang="zh-CN" altLang="en-US" dirty="0"/>
              <a:t>内存结构</a:t>
            </a:r>
          </a:p>
        </p:txBody>
      </p:sp>
    </p:spTree>
    <p:extLst>
      <p:ext uri="{BB962C8B-B14F-4D97-AF65-F5344CB8AC3E}">
        <p14:creationId xmlns:p14="http://schemas.microsoft.com/office/powerpoint/2010/main" val="4399009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210866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xmlns="" id="{4F08DC2D-4A9D-402D-B53E-308B8BF537D9}"/>
              </a:ext>
            </a:extLst>
          </p:cNvPr>
          <p:cNvSpPr txBox="1"/>
          <p:nvPr/>
        </p:nvSpPr>
        <p:spPr>
          <a:xfrm>
            <a:off x="5989982" y="803965"/>
            <a:ext cx="902811" cy="523220"/>
          </a:xfrm>
          <a:prstGeom prst="rect">
            <a:avLst/>
          </a:prstGeom>
          <a:noFill/>
        </p:spPr>
        <p:txBody>
          <a:bodyPr wrap="none" rtlCol="0">
            <a:spAutoFit/>
          </a:bodyPr>
          <a:lstStyle/>
          <a:p>
            <a:r>
              <a:rPr lang="zh-CN" altLang="en-US" sz="2800" dirty="0"/>
              <a:t>目录</a:t>
            </a:r>
          </a:p>
        </p:txBody>
      </p:sp>
      <p:sp>
        <p:nvSpPr>
          <p:cNvPr id="3" name="文本框 2">
            <a:extLst>
              <a:ext uri="{FF2B5EF4-FFF2-40B4-BE49-F238E27FC236}">
                <a16:creationId xmlns:a16="http://schemas.microsoft.com/office/drawing/2014/main" xmlns="" id="{97BCC2E6-AA59-4920-88BD-12CDDB0879BB}"/>
              </a:ext>
            </a:extLst>
          </p:cNvPr>
          <p:cNvSpPr txBox="1"/>
          <p:nvPr/>
        </p:nvSpPr>
        <p:spPr>
          <a:xfrm>
            <a:off x="1965739" y="1771374"/>
            <a:ext cx="2188420" cy="400110"/>
          </a:xfrm>
          <a:prstGeom prst="rect">
            <a:avLst/>
          </a:prstGeom>
          <a:noFill/>
        </p:spPr>
        <p:txBody>
          <a:bodyPr wrap="none" rtlCol="0">
            <a:spAutoFit/>
          </a:bodyPr>
          <a:lstStyle/>
          <a:p>
            <a:r>
              <a:rPr lang="zh-CN" altLang="en-US" sz="2000" dirty="0"/>
              <a:t>一、</a:t>
            </a:r>
            <a:r>
              <a:rPr lang="en-US" altLang="zh-CN" sz="2000" dirty="0"/>
              <a:t>JVM</a:t>
            </a:r>
            <a:r>
              <a:rPr lang="zh-CN" altLang="en-US" sz="2000" dirty="0"/>
              <a:t>内存模型</a:t>
            </a:r>
          </a:p>
        </p:txBody>
      </p:sp>
      <p:sp>
        <p:nvSpPr>
          <p:cNvPr id="4" name="文本框 3">
            <a:extLst>
              <a:ext uri="{FF2B5EF4-FFF2-40B4-BE49-F238E27FC236}">
                <a16:creationId xmlns:a16="http://schemas.microsoft.com/office/drawing/2014/main" xmlns="" id="{F60ECEE6-35DC-4045-97DB-8B8A5EFFF671}"/>
              </a:ext>
            </a:extLst>
          </p:cNvPr>
          <p:cNvSpPr txBox="1"/>
          <p:nvPr/>
        </p:nvSpPr>
        <p:spPr>
          <a:xfrm>
            <a:off x="1965739" y="2355574"/>
            <a:ext cx="2188420" cy="400110"/>
          </a:xfrm>
          <a:prstGeom prst="rect">
            <a:avLst/>
          </a:prstGeom>
          <a:noFill/>
        </p:spPr>
        <p:txBody>
          <a:bodyPr wrap="none" rtlCol="0">
            <a:spAutoFit/>
          </a:bodyPr>
          <a:lstStyle/>
          <a:p>
            <a:r>
              <a:rPr lang="zh-CN" altLang="en-US" sz="2000" dirty="0"/>
              <a:t>二、</a:t>
            </a:r>
            <a:r>
              <a:rPr lang="en-US" altLang="zh-CN" sz="2000" dirty="0"/>
              <a:t>JVM</a:t>
            </a:r>
            <a:r>
              <a:rPr lang="zh-CN" altLang="en-US" sz="2000" dirty="0"/>
              <a:t>内存结构</a:t>
            </a:r>
          </a:p>
        </p:txBody>
      </p:sp>
      <p:sp>
        <p:nvSpPr>
          <p:cNvPr id="5" name="文本框 4">
            <a:extLst>
              <a:ext uri="{FF2B5EF4-FFF2-40B4-BE49-F238E27FC236}">
                <a16:creationId xmlns:a16="http://schemas.microsoft.com/office/drawing/2014/main" xmlns="" id="{F617076A-BE5B-437F-9936-04D6C904C5C0}"/>
              </a:ext>
            </a:extLst>
          </p:cNvPr>
          <p:cNvSpPr txBox="1"/>
          <p:nvPr/>
        </p:nvSpPr>
        <p:spPr>
          <a:xfrm>
            <a:off x="1965739" y="2939774"/>
            <a:ext cx="2701381" cy="400110"/>
          </a:xfrm>
          <a:prstGeom prst="rect">
            <a:avLst/>
          </a:prstGeom>
          <a:noFill/>
        </p:spPr>
        <p:txBody>
          <a:bodyPr wrap="none" rtlCol="0">
            <a:spAutoFit/>
          </a:bodyPr>
          <a:lstStyle/>
          <a:p>
            <a:r>
              <a:rPr lang="zh-CN" altLang="en-US" sz="2000" dirty="0"/>
              <a:t>三、对象在</a:t>
            </a:r>
            <a:r>
              <a:rPr lang="en-US" altLang="zh-CN" sz="2000" dirty="0"/>
              <a:t>JVM</a:t>
            </a:r>
            <a:r>
              <a:rPr lang="zh-CN" altLang="en-US" sz="2000" dirty="0"/>
              <a:t>内存中</a:t>
            </a:r>
          </a:p>
        </p:txBody>
      </p:sp>
      <p:sp>
        <p:nvSpPr>
          <p:cNvPr id="6" name="文本框 5">
            <a:extLst>
              <a:ext uri="{FF2B5EF4-FFF2-40B4-BE49-F238E27FC236}">
                <a16:creationId xmlns:a16="http://schemas.microsoft.com/office/drawing/2014/main" xmlns="" id="{E6228F95-F047-424A-8B37-64DA5955CDAD}"/>
              </a:ext>
            </a:extLst>
          </p:cNvPr>
          <p:cNvSpPr txBox="1"/>
          <p:nvPr/>
        </p:nvSpPr>
        <p:spPr>
          <a:xfrm>
            <a:off x="1958983" y="3518117"/>
            <a:ext cx="2842445" cy="400110"/>
          </a:xfrm>
          <a:prstGeom prst="rect">
            <a:avLst/>
          </a:prstGeom>
          <a:noFill/>
        </p:spPr>
        <p:txBody>
          <a:bodyPr wrap="none" rtlCol="0">
            <a:spAutoFit/>
          </a:bodyPr>
          <a:lstStyle/>
          <a:p>
            <a:r>
              <a:rPr lang="zh-CN" altLang="en-US" sz="2000" dirty="0"/>
              <a:t>四、</a:t>
            </a:r>
            <a:r>
              <a:rPr lang="en-US" altLang="zh-CN" sz="2000" dirty="0" err="1"/>
              <a:t>OutOfMemoryError</a:t>
            </a:r>
            <a:endParaRPr lang="zh-CN" altLang="en-US" sz="2000" dirty="0"/>
          </a:p>
        </p:txBody>
      </p:sp>
      <p:sp>
        <p:nvSpPr>
          <p:cNvPr id="7" name="文本框 6">
            <a:extLst>
              <a:ext uri="{FF2B5EF4-FFF2-40B4-BE49-F238E27FC236}">
                <a16:creationId xmlns:a16="http://schemas.microsoft.com/office/drawing/2014/main" xmlns="" id="{2723524A-386E-4D2D-91FF-AFB54D0B789E}"/>
              </a:ext>
            </a:extLst>
          </p:cNvPr>
          <p:cNvSpPr txBox="1"/>
          <p:nvPr/>
        </p:nvSpPr>
        <p:spPr>
          <a:xfrm>
            <a:off x="1958983" y="4096460"/>
            <a:ext cx="1107996" cy="369332"/>
          </a:xfrm>
          <a:prstGeom prst="rect">
            <a:avLst/>
          </a:prstGeom>
          <a:noFill/>
        </p:spPr>
        <p:txBody>
          <a:bodyPr wrap="none" rtlCol="0">
            <a:spAutoFit/>
          </a:bodyPr>
          <a:lstStyle/>
          <a:p>
            <a:r>
              <a:rPr lang="zh-CN" altLang="en-US" dirty="0"/>
              <a:t>五、预告</a:t>
            </a:r>
          </a:p>
        </p:txBody>
      </p:sp>
    </p:spTree>
    <p:extLst>
      <p:ext uri="{BB962C8B-B14F-4D97-AF65-F5344CB8AC3E}">
        <p14:creationId xmlns:p14="http://schemas.microsoft.com/office/powerpoint/2010/main" val="750099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xmlns="" id="{CA07AAB7-8B3E-4158-A919-8B56D56A31CA}"/>
              </a:ext>
            </a:extLst>
          </p:cNvPr>
          <p:cNvSpPr/>
          <p:nvPr/>
        </p:nvSpPr>
        <p:spPr>
          <a:xfrm>
            <a:off x="152138" y="227256"/>
            <a:ext cx="1989647" cy="369332"/>
          </a:xfrm>
          <a:prstGeom prst="rect">
            <a:avLst/>
          </a:prstGeom>
        </p:spPr>
        <p:txBody>
          <a:bodyPr wrap="none">
            <a:spAutoFit/>
          </a:bodyPr>
          <a:lstStyle/>
          <a:p>
            <a:r>
              <a:rPr lang="zh-CN" altLang="en-US" dirty="0"/>
              <a:t>一、</a:t>
            </a:r>
            <a:r>
              <a:rPr lang="en-US" altLang="zh-CN" dirty="0"/>
              <a:t>JVM</a:t>
            </a:r>
            <a:r>
              <a:rPr lang="zh-CN" altLang="en-US" dirty="0"/>
              <a:t>内存模型</a:t>
            </a:r>
          </a:p>
        </p:txBody>
      </p:sp>
      <p:sp>
        <p:nvSpPr>
          <p:cNvPr id="5" name="矩形 4">
            <a:extLst>
              <a:ext uri="{FF2B5EF4-FFF2-40B4-BE49-F238E27FC236}">
                <a16:creationId xmlns:a16="http://schemas.microsoft.com/office/drawing/2014/main" xmlns="" id="{57DFF98B-5F8F-46C2-856A-EDD782C631D4}"/>
              </a:ext>
            </a:extLst>
          </p:cNvPr>
          <p:cNvSpPr/>
          <p:nvPr/>
        </p:nvSpPr>
        <p:spPr>
          <a:xfrm>
            <a:off x="9564779" y="3110610"/>
            <a:ext cx="1612339" cy="52566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a:extLst>
              <a:ext uri="{FF2B5EF4-FFF2-40B4-BE49-F238E27FC236}">
                <a16:creationId xmlns:a16="http://schemas.microsoft.com/office/drawing/2014/main" xmlns="" id="{0007850F-2A32-4A11-BF1F-3786300964EA}"/>
              </a:ext>
            </a:extLst>
          </p:cNvPr>
          <p:cNvSpPr/>
          <p:nvPr/>
        </p:nvSpPr>
        <p:spPr>
          <a:xfrm>
            <a:off x="6231939" y="3166165"/>
            <a:ext cx="1675459" cy="52566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a:extLst>
              <a:ext uri="{FF2B5EF4-FFF2-40B4-BE49-F238E27FC236}">
                <a16:creationId xmlns:a16="http://schemas.microsoft.com/office/drawing/2014/main" xmlns="" id="{8F9A1174-C279-4F37-8ECF-72073258577C}"/>
              </a:ext>
            </a:extLst>
          </p:cNvPr>
          <p:cNvSpPr/>
          <p:nvPr/>
        </p:nvSpPr>
        <p:spPr>
          <a:xfrm>
            <a:off x="6543920" y="5726355"/>
            <a:ext cx="4393095" cy="78769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xmlns="" id="{840A27A9-CB91-4C9D-96FE-E4065F1EC633}"/>
              </a:ext>
            </a:extLst>
          </p:cNvPr>
          <p:cNvSpPr/>
          <p:nvPr/>
        </p:nvSpPr>
        <p:spPr>
          <a:xfrm>
            <a:off x="6510172" y="1424344"/>
            <a:ext cx="1069008" cy="52566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xmlns="" id="{459688D8-9A34-4C3A-9F66-696B546C908B}"/>
              </a:ext>
            </a:extLst>
          </p:cNvPr>
          <p:cNvSpPr/>
          <p:nvPr/>
        </p:nvSpPr>
        <p:spPr>
          <a:xfrm>
            <a:off x="9868007" y="1424344"/>
            <a:ext cx="1069008" cy="52566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a:extLst>
              <a:ext uri="{FF2B5EF4-FFF2-40B4-BE49-F238E27FC236}">
                <a16:creationId xmlns:a16="http://schemas.microsoft.com/office/drawing/2014/main" xmlns="" id="{4E90851B-1A8F-42CC-BF01-8D50457F1672}"/>
              </a:ext>
            </a:extLst>
          </p:cNvPr>
          <p:cNvSpPr txBox="1"/>
          <p:nvPr/>
        </p:nvSpPr>
        <p:spPr>
          <a:xfrm>
            <a:off x="6647772" y="1502512"/>
            <a:ext cx="793807" cy="369332"/>
          </a:xfrm>
          <a:prstGeom prst="rect">
            <a:avLst/>
          </a:prstGeom>
          <a:noFill/>
        </p:spPr>
        <p:txBody>
          <a:bodyPr wrap="none" rtlCol="0">
            <a:spAutoFit/>
          </a:bodyPr>
          <a:lstStyle/>
          <a:p>
            <a:r>
              <a:rPr lang="zh-CN" altLang="en-US" dirty="0"/>
              <a:t>线程</a:t>
            </a:r>
            <a:r>
              <a:rPr lang="en-US" altLang="zh-CN" dirty="0"/>
              <a:t>A</a:t>
            </a:r>
            <a:endParaRPr lang="zh-CN" altLang="en-US" dirty="0"/>
          </a:p>
        </p:txBody>
      </p:sp>
      <p:sp>
        <p:nvSpPr>
          <p:cNvPr id="11" name="箭头: 上下 10">
            <a:extLst>
              <a:ext uri="{FF2B5EF4-FFF2-40B4-BE49-F238E27FC236}">
                <a16:creationId xmlns:a16="http://schemas.microsoft.com/office/drawing/2014/main" xmlns="" id="{852008AC-045F-4832-A62A-43F5CA7798E9}"/>
              </a:ext>
            </a:extLst>
          </p:cNvPr>
          <p:cNvSpPr/>
          <p:nvPr/>
        </p:nvSpPr>
        <p:spPr>
          <a:xfrm>
            <a:off x="6802360" y="3691833"/>
            <a:ext cx="484632" cy="1988140"/>
          </a:xfrm>
          <a:prstGeom prst="up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箭头: 上下 11">
            <a:extLst>
              <a:ext uri="{FF2B5EF4-FFF2-40B4-BE49-F238E27FC236}">
                <a16:creationId xmlns:a16="http://schemas.microsoft.com/office/drawing/2014/main" xmlns="" id="{C25A8858-7DBB-4C4D-A293-61478901AEBE}"/>
              </a:ext>
            </a:extLst>
          </p:cNvPr>
          <p:cNvSpPr/>
          <p:nvPr/>
        </p:nvSpPr>
        <p:spPr>
          <a:xfrm>
            <a:off x="10160194" y="3691833"/>
            <a:ext cx="484632" cy="2034521"/>
          </a:xfrm>
          <a:prstGeom prst="up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a:extLst>
              <a:ext uri="{FF2B5EF4-FFF2-40B4-BE49-F238E27FC236}">
                <a16:creationId xmlns:a16="http://schemas.microsoft.com/office/drawing/2014/main" xmlns="" id="{62C6C5C6-A3A9-4628-A15B-EFAB884B5BAA}"/>
              </a:ext>
            </a:extLst>
          </p:cNvPr>
          <p:cNvSpPr/>
          <p:nvPr/>
        </p:nvSpPr>
        <p:spPr>
          <a:xfrm>
            <a:off x="6543920" y="4479532"/>
            <a:ext cx="4633198" cy="63699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a:extLst>
              <a:ext uri="{FF2B5EF4-FFF2-40B4-BE49-F238E27FC236}">
                <a16:creationId xmlns:a16="http://schemas.microsoft.com/office/drawing/2014/main" xmlns="" id="{21BB0E39-E3F8-4B2D-9CAF-3BFE114383CA}"/>
              </a:ext>
            </a:extLst>
          </p:cNvPr>
          <p:cNvSpPr txBox="1"/>
          <p:nvPr/>
        </p:nvSpPr>
        <p:spPr>
          <a:xfrm>
            <a:off x="8297704" y="4613364"/>
            <a:ext cx="1125629" cy="369332"/>
          </a:xfrm>
          <a:prstGeom prst="rect">
            <a:avLst/>
          </a:prstGeom>
          <a:noFill/>
        </p:spPr>
        <p:txBody>
          <a:bodyPr wrap="none" rtlCol="0">
            <a:spAutoFit/>
          </a:bodyPr>
          <a:lstStyle/>
          <a:p>
            <a:r>
              <a:rPr lang="en-US" altLang="zh-CN" dirty="0"/>
              <a:t>JMM</a:t>
            </a:r>
            <a:r>
              <a:rPr lang="zh-CN" altLang="en-US" dirty="0"/>
              <a:t>控制</a:t>
            </a:r>
          </a:p>
        </p:txBody>
      </p:sp>
      <p:sp>
        <p:nvSpPr>
          <p:cNvPr id="15" name="文本框 14">
            <a:extLst>
              <a:ext uri="{FF2B5EF4-FFF2-40B4-BE49-F238E27FC236}">
                <a16:creationId xmlns:a16="http://schemas.microsoft.com/office/drawing/2014/main" xmlns="" id="{AD454BDB-7E2D-4E76-B201-C963926E79A1}"/>
              </a:ext>
            </a:extLst>
          </p:cNvPr>
          <p:cNvSpPr txBox="1"/>
          <p:nvPr/>
        </p:nvSpPr>
        <p:spPr>
          <a:xfrm>
            <a:off x="8417301" y="5935537"/>
            <a:ext cx="646331" cy="369332"/>
          </a:xfrm>
          <a:prstGeom prst="rect">
            <a:avLst/>
          </a:prstGeom>
          <a:noFill/>
        </p:spPr>
        <p:txBody>
          <a:bodyPr wrap="none" rtlCol="0">
            <a:spAutoFit/>
          </a:bodyPr>
          <a:lstStyle/>
          <a:p>
            <a:r>
              <a:rPr lang="zh-CN" altLang="en-US" dirty="0"/>
              <a:t>主存</a:t>
            </a:r>
          </a:p>
        </p:txBody>
      </p:sp>
      <p:sp>
        <p:nvSpPr>
          <p:cNvPr id="16" name="文本框 15">
            <a:extLst>
              <a:ext uri="{FF2B5EF4-FFF2-40B4-BE49-F238E27FC236}">
                <a16:creationId xmlns:a16="http://schemas.microsoft.com/office/drawing/2014/main" xmlns="" id="{F140876A-7AB6-4A8F-99F4-153A9D8F526E}"/>
              </a:ext>
            </a:extLst>
          </p:cNvPr>
          <p:cNvSpPr txBox="1"/>
          <p:nvPr/>
        </p:nvSpPr>
        <p:spPr>
          <a:xfrm>
            <a:off x="6231940" y="3191751"/>
            <a:ext cx="1822728" cy="369332"/>
          </a:xfrm>
          <a:prstGeom prst="rect">
            <a:avLst/>
          </a:prstGeom>
          <a:noFill/>
        </p:spPr>
        <p:txBody>
          <a:bodyPr wrap="square" rtlCol="0">
            <a:spAutoFit/>
          </a:bodyPr>
          <a:lstStyle/>
          <a:p>
            <a:r>
              <a:rPr lang="zh-CN" altLang="en-US" dirty="0"/>
              <a:t>线程本地内存</a:t>
            </a:r>
            <a:r>
              <a:rPr lang="en-US" altLang="zh-CN" dirty="0"/>
              <a:t>A</a:t>
            </a:r>
            <a:endParaRPr lang="zh-CN" altLang="en-US" dirty="0"/>
          </a:p>
        </p:txBody>
      </p:sp>
      <p:sp>
        <p:nvSpPr>
          <p:cNvPr id="17" name="文本框 16">
            <a:extLst>
              <a:ext uri="{FF2B5EF4-FFF2-40B4-BE49-F238E27FC236}">
                <a16:creationId xmlns:a16="http://schemas.microsoft.com/office/drawing/2014/main" xmlns="" id="{B3BF9DB4-7D87-4853-9CAA-C73EE515736E}"/>
              </a:ext>
            </a:extLst>
          </p:cNvPr>
          <p:cNvSpPr txBox="1"/>
          <p:nvPr/>
        </p:nvSpPr>
        <p:spPr>
          <a:xfrm>
            <a:off x="9564778" y="3193301"/>
            <a:ext cx="1697901" cy="369332"/>
          </a:xfrm>
          <a:prstGeom prst="rect">
            <a:avLst/>
          </a:prstGeom>
          <a:noFill/>
        </p:spPr>
        <p:txBody>
          <a:bodyPr wrap="none" rtlCol="0">
            <a:spAutoFit/>
          </a:bodyPr>
          <a:lstStyle/>
          <a:p>
            <a:r>
              <a:rPr lang="zh-CN" altLang="en-US" dirty="0"/>
              <a:t>线程本地内存</a:t>
            </a:r>
            <a:r>
              <a:rPr lang="en-US" altLang="zh-CN" dirty="0"/>
              <a:t>B</a:t>
            </a:r>
            <a:endParaRPr lang="zh-CN" altLang="en-US" dirty="0"/>
          </a:p>
        </p:txBody>
      </p:sp>
      <p:sp>
        <p:nvSpPr>
          <p:cNvPr id="18" name="文本框 17">
            <a:extLst>
              <a:ext uri="{FF2B5EF4-FFF2-40B4-BE49-F238E27FC236}">
                <a16:creationId xmlns:a16="http://schemas.microsoft.com/office/drawing/2014/main" xmlns="" id="{0E253371-F6D9-4D2C-B738-38B04BDB6607}"/>
              </a:ext>
            </a:extLst>
          </p:cNvPr>
          <p:cNvSpPr txBox="1"/>
          <p:nvPr/>
        </p:nvSpPr>
        <p:spPr>
          <a:xfrm>
            <a:off x="10005605" y="1528644"/>
            <a:ext cx="793807" cy="369332"/>
          </a:xfrm>
          <a:prstGeom prst="rect">
            <a:avLst/>
          </a:prstGeom>
          <a:noFill/>
        </p:spPr>
        <p:txBody>
          <a:bodyPr wrap="none" rtlCol="0">
            <a:spAutoFit/>
          </a:bodyPr>
          <a:lstStyle/>
          <a:p>
            <a:r>
              <a:rPr lang="zh-CN" altLang="en-US" dirty="0"/>
              <a:t>线程</a:t>
            </a:r>
            <a:r>
              <a:rPr lang="en-US" altLang="zh-CN" dirty="0"/>
              <a:t>B</a:t>
            </a:r>
            <a:endParaRPr lang="zh-CN" altLang="en-US" dirty="0"/>
          </a:p>
        </p:txBody>
      </p:sp>
      <p:sp>
        <p:nvSpPr>
          <p:cNvPr id="19" name="箭头: 上下 18">
            <a:extLst>
              <a:ext uri="{FF2B5EF4-FFF2-40B4-BE49-F238E27FC236}">
                <a16:creationId xmlns:a16="http://schemas.microsoft.com/office/drawing/2014/main" xmlns="" id="{B8C12048-62AA-4403-BA5E-2C5EC1B951B1}"/>
              </a:ext>
            </a:extLst>
          </p:cNvPr>
          <p:cNvSpPr/>
          <p:nvPr/>
        </p:nvSpPr>
        <p:spPr>
          <a:xfrm>
            <a:off x="10183950" y="1961481"/>
            <a:ext cx="484632" cy="1120526"/>
          </a:xfrm>
          <a:prstGeom prst="up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箭头: 上下 19">
            <a:extLst>
              <a:ext uri="{FF2B5EF4-FFF2-40B4-BE49-F238E27FC236}">
                <a16:creationId xmlns:a16="http://schemas.microsoft.com/office/drawing/2014/main" xmlns="" id="{3F4E0DAE-DE9C-465D-BCC1-241CA6905389}"/>
              </a:ext>
            </a:extLst>
          </p:cNvPr>
          <p:cNvSpPr/>
          <p:nvPr/>
        </p:nvSpPr>
        <p:spPr>
          <a:xfrm>
            <a:off x="6802360" y="1950013"/>
            <a:ext cx="484632" cy="1212541"/>
          </a:xfrm>
          <a:prstGeom prst="up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a:extLst>
              <a:ext uri="{FF2B5EF4-FFF2-40B4-BE49-F238E27FC236}">
                <a16:creationId xmlns:a16="http://schemas.microsoft.com/office/drawing/2014/main" xmlns="" id="{BCC13642-7A30-45F8-B3C9-2620514AD52E}"/>
              </a:ext>
            </a:extLst>
          </p:cNvPr>
          <p:cNvSpPr txBox="1"/>
          <p:nvPr/>
        </p:nvSpPr>
        <p:spPr>
          <a:xfrm>
            <a:off x="621505" y="883563"/>
            <a:ext cx="4314908" cy="2308324"/>
          </a:xfrm>
          <a:prstGeom prst="rect">
            <a:avLst/>
          </a:prstGeom>
          <a:noFill/>
        </p:spPr>
        <p:txBody>
          <a:bodyPr wrap="square" rtlCol="0">
            <a:spAutoFit/>
          </a:bodyPr>
          <a:lstStyle/>
          <a:p>
            <a:r>
              <a:rPr lang="en-US" altLang="zh-CN" dirty="0"/>
              <a:t>JMM(Java Memory Model)</a:t>
            </a:r>
            <a:r>
              <a:rPr lang="zh-CN" altLang="en-US" dirty="0"/>
              <a:t>规定了</a:t>
            </a:r>
            <a:r>
              <a:rPr lang="en-US" altLang="zh-CN" dirty="0"/>
              <a:t>JVM</a:t>
            </a:r>
            <a:r>
              <a:rPr lang="zh-CN" altLang="en-US" dirty="0"/>
              <a:t>必须遵循一组最小保证，这组保证规定了对变量的写入操作在何时将处于其他线程可见。 </a:t>
            </a:r>
            <a:r>
              <a:rPr lang="en-US" altLang="zh-CN" dirty="0"/>
              <a:t>JMM</a:t>
            </a:r>
            <a:r>
              <a:rPr lang="zh-CN" altLang="en-US" dirty="0"/>
              <a:t>定义了一些语法集，这些语法集映射到</a:t>
            </a:r>
            <a:r>
              <a:rPr lang="en-US" altLang="zh-CN" dirty="0"/>
              <a:t>Java</a:t>
            </a:r>
            <a:r>
              <a:rPr lang="zh-CN" altLang="en-US" dirty="0"/>
              <a:t>语言中就是</a:t>
            </a:r>
            <a:r>
              <a:rPr lang="en-US" altLang="zh-CN" dirty="0"/>
              <a:t>volatile</a:t>
            </a:r>
            <a:r>
              <a:rPr lang="zh-CN" altLang="en-US" dirty="0"/>
              <a:t>、</a:t>
            </a:r>
            <a:r>
              <a:rPr lang="en-US" altLang="zh-CN" dirty="0"/>
              <a:t>synchronized</a:t>
            </a:r>
            <a:r>
              <a:rPr lang="zh-CN" altLang="en-US" dirty="0"/>
              <a:t>等关键字。</a:t>
            </a:r>
            <a:r>
              <a:rPr lang="en-US" altLang="zh-CN" dirty="0"/>
              <a:t>JMM</a:t>
            </a:r>
            <a:r>
              <a:rPr lang="zh-CN" altLang="en-US" dirty="0"/>
              <a:t>为程序中所有的操作定义了一个偏序关系，称之为</a:t>
            </a:r>
            <a:r>
              <a:rPr lang="en-US" altLang="zh-CN" dirty="0"/>
              <a:t>Happens-before</a:t>
            </a:r>
            <a:r>
              <a:rPr lang="zh-CN" altLang="en-US" dirty="0"/>
              <a:t>。</a:t>
            </a:r>
          </a:p>
        </p:txBody>
      </p:sp>
      <p:sp>
        <p:nvSpPr>
          <p:cNvPr id="22" name="文本框 21">
            <a:extLst>
              <a:ext uri="{FF2B5EF4-FFF2-40B4-BE49-F238E27FC236}">
                <a16:creationId xmlns:a16="http://schemas.microsoft.com/office/drawing/2014/main" xmlns="" id="{C9BA9FCA-18F1-432E-A867-7AD0211D4C50}"/>
              </a:ext>
            </a:extLst>
          </p:cNvPr>
          <p:cNvSpPr txBox="1"/>
          <p:nvPr/>
        </p:nvSpPr>
        <p:spPr>
          <a:xfrm>
            <a:off x="1762969" y="3507167"/>
            <a:ext cx="3007555" cy="369332"/>
          </a:xfrm>
          <a:prstGeom prst="rect">
            <a:avLst/>
          </a:prstGeom>
          <a:noFill/>
        </p:spPr>
        <p:txBody>
          <a:bodyPr wrap="none" rtlCol="0">
            <a:spAutoFit/>
          </a:bodyPr>
          <a:lstStyle/>
          <a:p>
            <a:r>
              <a:rPr lang="en-US" altLang="zh-CN" dirty="0"/>
              <a:t>——《JAVA</a:t>
            </a:r>
            <a:r>
              <a:rPr lang="zh-CN" altLang="en-US" dirty="0"/>
              <a:t>并发编程实战</a:t>
            </a:r>
            <a:r>
              <a:rPr lang="en-US" altLang="zh-CN" dirty="0"/>
              <a:t>》</a:t>
            </a:r>
            <a:endParaRPr lang="zh-CN" altLang="en-US" dirty="0"/>
          </a:p>
        </p:txBody>
      </p:sp>
    </p:spTree>
    <p:extLst>
      <p:ext uri="{BB962C8B-B14F-4D97-AF65-F5344CB8AC3E}">
        <p14:creationId xmlns:p14="http://schemas.microsoft.com/office/powerpoint/2010/main" val="39842847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xmlns="" id="{F8EB3E5E-0CC1-4ABE-8642-2921415D4D95}"/>
              </a:ext>
            </a:extLst>
          </p:cNvPr>
          <p:cNvSpPr/>
          <p:nvPr/>
        </p:nvSpPr>
        <p:spPr>
          <a:xfrm>
            <a:off x="92503" y="167622"/>
            <a:ext cx="1989647" cy="369332"/>
          </a:xfrm>
          <a:prstGeom prst="rect">
            <a:avLst/>
          </a:prstGeom>
        </p:spPr>
        <p:txBody>
          <a:bodyPr wrap="square">
            <a:spAutoFit/>
          </a:bodyPr>
          <a:lstStyle/>
          <a:p>
            <a:r>
              <a:rPr lang="zh-CN" altLang="en-US" dirty="0"/>
              <a:t>二、</a:t>
            </a:r>
            <a:r>
              <a:rPr lang="en-US" altLang="zh-CN" dirty="0"/>
              <a:t>JVM</a:t>
            </a:r>
            <a:r>
              <a:rPr lang="zh-CN" altLang="en-US" dirty="0"/>
              <a:t>内存结构</a:t>
            </a:r>
          </a:p>
        </p:txBody>
      </p:sp>
      <p:sp>
        <p:nvSpPr>
          <p:cNvPr id="5" name="文本框 4">
            <a:extLst>
              <a:ext uri="{FF2B5EF4-FFF2-40B4-BE49-F238E27FC236}">
                <a16:creationId xmlns:a16="http://schemas.microsoft.com/office/drawing/2014/main" xmlns="" id="{435F4BC5-B731-48E8-A3E1-FA2CEF8C66EC}"/>
              </a:ext>
            </a:extLst>
          </p:cNvPr>
          <p:cNvSpPr txBox="1"/>
          <p:nvPr/>
        </p:nvSpPr>
        <p:spPr>
          <a:xfrm>
            <a:off x="866693" y="1081377"/>
            <a:ext cx="5120640" cy="1477328"/>
          </a:xfrm>
          <a:prstGeom prst="rect">
            <a:avLst/>
          </a:prstGeom>
          <a:noFill/>
        </p:spPr>
        <p:txBody>
          <a:bodyPr wrap="square" rtlCol="0">
            <a:spAutoFit/>
          </a:bodyPr>
          <a:lstStyle/>
          <a:p>
            <a:r>
              <a:rPr lang="zh-CN" altLang="en-US" dirty="0"/>
              <a:t>虚拟机在执行</a:t>
            </a:r>
            <a:r>
              <a:rPr lang="en-US" altLang="zh-CN" dirty="0"/>
              <a:t>Java</a:t>
            </a:r>
            <a:r>
              <a:rPr lang="zh-CN" altLang="en-US" dirty="0"/>
              <a:t>程序的过程中会把所管理的内存划分为若干个不同的数据区域，这些区域都有各自的用途，以及创建和销毁的时间，其中有些区域随着虚拟机进程的启动而存在，而有些区域则依赖用户线程的启动和结束而建立和销毁。</a:t>
            </a:r>
          </a:p>
        </p:txBody>
      </p:sp>
      <p:sp>
        <p:nvSpPr>
          <p:cNvPr id="6" name="矩形 5">
            <a:extLst>
              <a:ext uri="{FF2B5EF4-FFF2-40B4-BE49-F238E27FC236}">
                <a16:creationId xmlns:a16="http://schemas.microsoft.com/office/drawing/2014/main" xmlns="" id="{59CF6EAA-C237-44C5-A03C-B21EC908BD53}"/>
              </a:ext>
            </a:extLst>
          </p:cNvPr>
          <p:cNvSpPr/>
          <p:nvPr/>
        </p:nvSpPr>
        <p:spPr>
          <a:xfrm>
            <a:off x="6338350" y="1280011"/>
            <a:ext cx="5621573" cy="434906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a:extLst>
              <a:ext uri="{FF2B5EF4-FFF2-40B4-BE49-F238E27FC236}">
                <a16:creationId xmlns:a16="http://schemas.microsoft.com/office/drawing/2014/main" xmlns="" id="{7403AE56-E91C-4129-B5F1-E45251A0EDF6}"/>
              </a:ext>
            </a:extLst>
          </p:cNvPr>
          <p:cNvSpPr/>
          <p:nvPr/>
        </p:nvSpPr>
        <p:spPr>
          <a:xfrm>
            <a:off x="6498503" y="1971220"/>
            <a:ext cx="1275120" cy="729245"/>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PC</a:t>
            </a:r>
            <a:r>
              <a:rPr lang="zh-CN" altLang="en-US" dirty="0">
                <a:solidFill>
                  <a:schemeClr val="tx1"/>
                </a:solidFill>
              </a:rPr>
              <a:t>寄存器</a:t>
            </a:r>
            <a:endParaRPr lang="en-US" altLang="zh-CN" dirty="0">
              <a:solidFill>
                <a:schemeClr val="tx1"/>
              </a:solidFill>
            </a:endParaRPr>
          </a:p>
          <a:p>
            <a:pPr algn="ctr"/>
            <a:r>
              <a:rPr lang="en-US" altLang="zh-CN" sz="1200" dirty="0">
                <a:solidFill>
                  <a:schemeClr val="tx1"/>
                </a:solidFill>
              </a:rPr>
              <a:t>(PC Register)</a:t>
            </a:r>
            <a:endParaRPr lang="zh-CN" altLang="en-US" dirty="0">
              <a:solidFill>
                <a:schemeClr val="tx1"/>
              </a:solidFill>
            </a:endParaRPr>
          </a:p>
        </p:txBody>
      </p:sp>
      <p:sp>
        <p:nvSpPr>
          <p:cNvPr id="28" name="文本框 27">
            <a:extLst>
              <a:ext uri="{FF2B5EF4-FFF2-40B4-BE49-F238E27FC236}">
                <a16:creationId xmlns:a16="http://schemas.microsoft.com/office/drawing/2014/main" xmlns="" id="{79BE910A-B775-46C2-9D66-A3D71FE4C936}"/>
              </a:ext>
            </a:extLst>
          </p:cNvPr>
          <p:cNvSpPr txBox="1"/>
          <p:nvPr/>
        </p:nvSpPr>
        <p:spPr>
          <a:xfrm>
            <a:off x="7873962" y="1415332"/>
            <a:ext cx="2983509" cy="369332"/>
          </a:xfrm>
          <a:prstGeom prst="rect">
            <a:avLst/>
          </a:prstGeom>
          <a:noFill/>
        </p:spPr>
        <p:txBody>
          <a:bodyPr wrap="none" rtlCol="0">
            <a:spAutoFit/>
          </a:bodyPr>
          <a:lstStyle/>
          <a:p>
            <a:r>
              <a:rPr lang="en-US" altLang="zh-CN" dirty="0"/>
              <a:t>JAVA</a:t>
            </a:r>
            <a:r>
              <a:rPr lang="zh-CN" altLang="en-US" dirty="0"/>
              <a:t>虚拟机规范</a:t>
            </a:r>
            <a:r>
              <a:rPr lang="en-US" altLang="zh-CN" dirty="0"/>
              <a:t>(JAVA SE 8)</a:t>
            </a:r>
            <a:endParaRPr lang="zh-CN" altLang="en-US" dirty="0"/>
          </a:p>
        </p:txBody>
      </p:sp>
      <p:sp>
        <p:nvSpPr>
          <p:cNvPr id="38" name="矩形 37">
            <a:extLst>
              <a:ext uri="{FF2B5EF4-FFF2-40B4-BE49-F238E27FC236}">
                <a16:creationId xmlns:a16="http://schemas.microsoft.com/office/drawing/2014/main" xmlns="" id="{AF63298A-E8E9-4906-A46D-533EE8E30780}"/>
              </a:ext>
            </a:extLst>
          </p:cNvPr>
          <p:cNvSpPr/>
          <p:nvPr/>
        </p:nvSpPr>
        <p:spPr>
          <a:xfrm>
            <a:off x="7956089" y="1967396"/>
            <a:ext cx="2028488" cy="729245"/>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JAVA</a:t>
            </a:r>
            <a:r>
              <a:rPr lang="zh-CN" altLang="en-US" dirty="0">
                <a:solidFill>
                  <a:schemeClr val="tx1"/>
                </a:solidFill>
              </a:rPr>
              <a:t>虚拟机栈</a:t>
            </a:r>
            <a:endParaRPr lang="en-US" altLang="zh-CN" dirty="0">
              <a:solidFill>
                <a:schemeClr val="tx1"/>
              </a:solidFill>
            </a:endParaRPr>
          </a:p>
          <a:p>
            <a:pPr algn="ctr"/>
            <a:r>
              <a:rPr lang="en-US" altLang="zh-CN" sz="1200" dirty="0">
                <a:solidFill>
                  <a:schemeClr val="tx1"/>
                </a:solidFill>
              </a:rPr>
              <a:t>(Java Virtual Machine Stacks)</a:t>
            </a:r>
            <a:endParaRPr lang="zh-CN" altLang="en-US" sz="1200" dirty="0">
              <a:solidFill>
                <a:schemeClr val="tx1"/>
              </a:solidFill>
            </a:endParaRPr>
          </a:p>
        </p:txBody>
      </p:sp>
      <p:sp>
        <p:nvSpPr>
          <p:cNvPr id="39" name="矩形 38">
            <a:extLst>
              <a:ext uri="{FF2B5EF4-FFF2-40B4-BE49-F238E27FC236}">
                <a16:creationId xmlns:a16="http://schemas.microsoft.com/office/drawing/2014/main" xmlns="" id="{90DF6EBB-4AB5-4E9B-8097-189B9D55C41A}"/>
              </a:ext>
            </a:extLst>
          </p:cNvPr>
          <p:cNvSpPr/>
          <p:nvPr/>
        </p:nvSpPr>
        <p:spPr>
          <a:xfrm>
            <a:off x="10167044" y="1971220"/>
            <a:ext cx="1676400" cy="729245"/>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本地方法栈</a:t>
            </a:r>
            <a:endParaRPr lang="en-US" altLang="zh-CN" dirty="0">
              <a:solidFill>
                <a:schemeClr val="tx1"/>
              </a:solidFill>
            </a:endParaRPr>
          </a:p>
          <a:p>
            <a:pPr algn="ctr"/>
            <a:r>
              <a:rPr lang="en-US" altLang="zh-CN" sz="1200" dirty="0">
                <a:solidFill>
                  <a:schemeClr val="tx1"/>
                </a:solidFill>
              </a:rPr>
              <a:t>(Native Method Stacks)</a:t>
            </a:r>
            <a:endParaRPr lang="zh-CN" altLang="en-US" sz="1200" dirty="0">
              <a:solidFill>
                <a:schemeClr val="tx1"/>
              </a:solidFill>
            </a:endParaRPr>
          </a:p>
        </p:txBody>
      </p:sp>
      <p:sp>
        <p:nvSpPr>
          <p:cNvPr id="40" name="矩形 39">
            <a:extLst>
              <a:ext uri="{FF2B5EF4-FFF2-40B4-BE49-F238E27FC236}">
                <a16:creationId xmlns:a16="http://schemas.microsoft.com/office/drawing/2014/main" xmlns="" id="{E4EC09E9-11B4-43F3-9D5D-ADE78B46F2FB}"/>
              </a:ext>
            </a:extLst>
          </p:cNvPr>
          <p:cNvSpPr/>
          <p:nvPr/>
        </p:nvSpPr>
        <p:spPr>
          <a:xfrm>
            <a:off x="6675620" y="3330293"/>
            <a:ext cx="2196006" cy="21123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JAVA</a:t>
            </a:r>
            <a:r>
              <a:rPr lang="zh-CN" altLang="en-US" dirty="0">
                <a:solidFill>
                  <a:schemeClr val="tx1"/>
                </a:solidFill>
              </a:rPr>
              <a:t>堆</a:t>
            </a:r>
            <a:endParaRPr lang="en-US" altLang="zh-CN" dirty="0">
              <a:solidFill>
                <a:schemeClr val="tx1"/>
              </a:solidFill>
            </a:endParaRPr>
          </a:p>
          <a:p>
            <a:pPr algn="ctr"/>
            <a:r>
              <a:rPr lang="en-US" altLang="zh-CN" dirty="0">
                <a:solidFill>
                  <a:schemeClr val="tx1"/>
                </a:solidFill>
              </a:rPr>
              <a:t>(Heap)</a:t>
            </a:r>
            <a:endParaRPr lang="zh-CN" altLang="en-US" dirty="0">
              <a:solidFill>
                <a:schemeClr val="tx1"/>
              </a:solidFill>
            </a:endParaRPr>
          </a:p>
        </p:txBody>
      </p:sp>
      <p:sp>
        <p:nvSpPr>
          <p:cNvPr id="41" name="矩形 40">
            <a:extLst>
              <a:ext uri="{FF2B5EF4-FFF2-40B4-BE49-F238E27FC236}">
                <a16:creationId xmlns:a16="http://schemas.microsoft.com/office/drawing/2014/main" xmlns="" id="{6E90B86F-E749-4FCC-A98E-4BF1119C477D}"/>
              </a:ext>
            </a:extLst>
          </p:cNvPr>
          <p:cNvSpPr/>
          <p:nvPr/>
        </p:nvSpPr>
        <p:spPr>
          <a:xfrm>
            <a:off x="9490978" y="3330292"/>
            <a:ext cx="2196006" cy="21123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zh-CN" altLang="en-US" dirty="0">
                <a:solidFill>
                  <a:schemeClr val="tx1"/>
                </a:solidFill>
              </a:rPr>
              <a:t>方法区</a:t>
            </a:r>
            <a:endParaRPr lang="en-US" altLang="zh-CN" dirty="0">
              <a:solidFill>
                <a:schemeClr val="tx1"/>
              </a:solidFill>
            </a:endParaRPr>
          </a:p>
          <a:p>
            <a:pPr algn="ctr"/>
            <a:r>
              <a:rPr lang="en-US" altLang="zh-CN" dirty="0">
                <a:solidFill>
                  <a:schemeClr val="tx1"/>
                </a:solidFill>
              </a:rPr>
              <a:t>(Method Area)</a:t>
            </a:r>
            <a:endParaRPr lang="zh-CN" altLang="en-US" dirty="0">
              <a:solidFill>
                <a:schemeClr val="tx1"/>
              </a:solidFill>
            </a:endParaRPr>
          </a:p>
        </p:txBody>
      </p:sp>
      <p:sp>
        <p:nvSpPr>
          <p:cNvPr id="43" name="矩形 42">
            <a:extLst>
              <a:ext uri="{FF2B5EF4-FFF2-40B4-BE49-F238E27FC236}">
                <a16:creationId xmlns:a16="http://schemas.microsoft.com/office/drawing/2014/main" xmlns="" id="{E16A3E5B-2A94-44DB-A50D-D8370339C89F}"/>
              </a:ext>
            </a:extLst>
          </p:cNvPr>
          <p:cNvSpPr/>
          <p:nvPr/>
        </p:nvSpPr>
        <p:spPr>
          <a:xfrm>
            <a:off x="9647022" y="4121033"/>
            <a:ext cx="1889981" cy="115135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运行时常量池</a:t>
            </a:r>
            <a:endParaRPr lang="en-US" altLang="zh-CN" dirty="0">
              <a:solidFill>
                <a:schemeClr val="tx1"/>
              </a:solidFill>
            </a:endParaRPr>
          </a:p>
          <a:p>
            <a:pPr algn="ctr"/>
            <a:r>
              <a:rPr lang="en-US" altLang="zh-CN" sz="1200" dirty="0">
                <a:solidFill>
                  <a:schemeClr val="tx1"/>
                </a:solidFill>
              </a:rPr>
              <a:t>(Runtime Constant Pool)</a:t>
            </a:r>
            <a:endParaRPr lang="zh-CN" altLang="en-US" dirty="0">
              <a:solidFill>
                <a:schemeClr val="tx1"/>
              </a:solidFill>
            </a:endParaRPr>
          </a:p>
        </p:txBody>
      </p:sp>
    </p:spTree>
    <p:extLst>
      <p:ext uri="{BB962C8B-B14F-4D97-AF65-F5344CB8AC3E}">
        <p14:creationId xmlns:p14="http://schemas.microsoft.com/office/powerpoint/2010/main" val="9678243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xmlns="" id="{EE67BE76-9ECB-4AC0-84E1-BF9F8D109FA0}"/>
              </a:ext>
            </a:extLst>
          </p:cNvPr>
          <p:cNvSpPr/>
          <p:nvPr/>
        </p:nvSpPr>
        <p:spPr>
          <a:xfrm>
            <a:off x="75849" y="208881"/>
            <a:ext cx="1989647" cy="369332"/>
          </a:xfrm>
          <a:prstGeom prst="rect">
            <a:avLst/>
          </a:prstGeom>
        </p:spPr>
        <p:txBody>
          <a:bodyPr wrap="none">
            <a:spAutoFit/>
          </a:bodyPr>
          <a:lstStyle/>
          <a:p>
            <a:r>
              <a:rPr lang="zh-CN" altLang="en-US" dirty="0"/>
              <a:t>二、</a:t>
            </a:r>
            <a:r>
              <a:rPr lang="en-US" altLang="zh-CN" dirty="0"/>
              <a:t>JVM</a:t>
            </a:r>
            <a:r>
              <a:rPr lang="zh-CN" altLang="en-US" dirty="0"/>
              <a:t>内存结构</a:t>
            </a:r>
          </a:p>
        </p:txBody>
      </p:sp>
      <p:sp>
        <p:nvSpPr>
          <p:cNvPr id="4" name="文本框 3">
            <a:extLst>
              <a:ext uri="{FF2B5EF4-FFF2-40B4-BE49-F238E27FC236}">
                <a16:creationId xmlns:a16="http://schemas.microsoft.com/office/drawing/2014/main" xmlns="" id="{0EA5ABF7-6D70-46C8-A62C-95DD95BD881F}"/>
              </a:ext>
            </a:extLst>
          </p:cNvPr>
          <p:cNvSpPr txBox="1"/>
          <p:nvPr/>
        </p:nvSpPr>
        <p:spPr>
          <a:xfrm>
            <a:off x="480813" y="906909"/>
            <a:ext cx="1672253" cy="369332"/>
          </a:xfrm>
          <a:prstGeom prst="rect">
            <a:avLst/>
          </a:prstGeom>
          <a:noFill/>
        </p:spPr>
        <p:txBody>
          <a:bodyPr wrap="none" rtlCol="0">
            <a:spAutoFit/>
          </a:bodyPr>
          <a:lstStyle/>
          <a:p>
            <a:r>
              <a:rPr lang="en-US" altLang="zh-CN" dirty="0"/>
              <a:t>2.1</a:t>
            </a:r>
            <a:r>
              <a:rPr lang="zh-CN" altLang="en-US" dirty="0"/>
              <a:t>、</a:t>
            </a:r>
            <a:r>
              <a:rPr lang="en-US" altLang="zh-CN" dirty="0"/>
              <a:t>PC</a:t>
            </a:r>
            <a:r>
              <a:rPr lang="zh-CN" altLang="en-US" dirty="0"/>
              <a:t>寄存器</a:t>
            </a:r>
          </a:p>
        </p:txBody>
      </p:sp>
      <p:sp>
        <p:nvSpPr>
          <p:cNvPr id="7" name="文本框 6">
            <a:extLst>
              <a:ext uri="{FF2B5EF4-FFF2-40B4-BE49-F238E27FC236}">
                <a16:creationId xmlns:a16="http://schemas.microsoft.com/office/drawing/2014/main" xmlns="" id="{B14388D5-D585-458A-99BA-D00F1C1478B0}"/>
              </a:ext>
            </a:extLst>
          </p:cNvPr>
          <p:cNvSpPr txBox="1"/>
          <p:nvPr/>
        </p:nvSpPr>
        <p:spPr>
          <a:xfrm>
            <a:off x="2527068" y="906909"/>
            <a:ext cx="7622772" cy="1477328"/>
          </a:xfrm>
          <a:prstGeom prst="rect">
            <a:avLst/>
          </a:prstGeom>
          <a:noFill/>
        </p:spPr>
        <p:txBody>
          <a:bodyPr wrap="square" rtlCol="0">
            <a:spAutoFit/>
          </a:bodyPr>
          <a:lstStyle/>
          <a:p>
            <a:r>
              <a:rPr lang="en-US" altLang="zh-CN" dirty="0"/>
              <a:t>(</a:t>
            </a:r>
            <a:r>
              <a:rPr lang="zh-CN" altLang="en-US" dirty="0"/>
              <a:t>程序计数器</a:t>
            </a:r>
            <a:r>
              <a:rPr lang="en-US" altLang="zh-CN" dirty="0"/>
              <a:t>)</a:t>
            </a:r>
            <a:r>
              <a:rPr lang="zh-CN" altLang="en-US" dirty="0"/>
              <a:t>每条线程都有自己的</a:t>
            </a:r>
            <a:r>
              <a:rPr lang="en-US" altLang="zh-CN" dirty="0"/>
              <a:t>PC</a:t>
            </a:r>
            <a:r>
              <a:rPr lang="zh-CN" altLang="en-US" dirty="0"/>
              <a:t>寄存器，各个线程之前互不影响。可以看作当前线程所执行的字节码的行号指示器。在任意时刻，一条线程只会执行一个方法的代码。如果这个方法不是</a:t>
            </a:r>
            <a:r>
              <a:rPr lang="en-US" altLang="zh-CN" dirty="0"/>
              <a:t>native</a:t>
            </a:r>
            <a:r>
              <a:rPr lang="zh-CN" altLang="en-US" dirty="0"/>
              <a:t>的，</a:t>
            </a:r>
            <a:r>
              <a:rPr lang="en-US" altLang="zh-CN" dirty="0"/>
              <a:t>PC</a:t>
            </a:r>
            <a:r>
              <a:rPr lang="zh-CN" altLang="en-US" dirty="0"/>
              <a:t>寄存器保存正在执行的字节码指令的地址。如果正在执行</a:t>
            </a:r>
            <a:r>
              <a:rPr lang="en-US" altLang="zh-CN" dirty="0"/>
              <a:t>Native</a:t>
            </a:r>
            <a:r>
              <a:rPr lang="zh-CN" altLang="en-US" dirty="0"/>
              <a:t>方法，寄存器的值则为</a:t>
            </a:r>
            <a:r>
              <a:rPr lang="en-US" altLang="zh-CN" dirty="0"/>
              <a:t>undefined(</a:t>
            </a:r>
            <a:r>
              <a:rPr lang="zh-CN" altLang="en-US" dirty="0"/>
              <a:t>空</a:t>
            </a:r>
            <a:r>
              <a:rPr lang="en-US" altLang="zh-CN" dirty="0"/>
              <a:t>)</a:t>
            </a:r>
            <a:r>
              <a:rPr lang="zh-CN" altLang="en-US" dirty="0"/>
              <a:t>。是唯一一个在</a:t>
            </a:r>
            <a:r>
              <a:rPr lang="en-US" altLang="zh-CN" dirty="0"/>
              <a:t>JVM</a:t>
            </a:r>
            <a:r>
              <a:rPr lang="zh-CN" altLang="en-US" dirty="0"/>
              <a:t>规范中没有规定任何</a:t>
            </a:r>
            <a:r>
              <a:rPr lang="en-US" altLang="zh-CN" dirty="0"/>
              <a:t>OOM</a:t>
            </a:r>
            <a:r>
              <a:rPr lang="zh-CN" altLang="en-US" dirty="0"/>
              <a:t>情况的区域。</a:t>
            </a:r>
          </a:p>
        </p:txBody>
      </p:sp>
    </p:spTree>
    <p:extLst>
      <p:ext uri="{BB962C8B-B14F-4D97-AF65-F5344CB8AC3E}">
        <p14:creationId xmlns:p14="http://schemas.microsoft.com/office/powerpoint/2010/main" val="36212861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xmlns="" id="{3A1EB159-E89D-44EB-9B2A-6C9B0756A967}"/>
              </a:ext>
            </a:extLst>
          </p:cNvPr>
          <p:cNvSpPr/>
          <p:nvPr/>
        </p:nvSpPr>
        <p:spPr>
          <a:xfrm>
            <a:off x="75849" y="208881"/>
            <a:ext cx="1989647" cy="369332"/>
          </a:xfrm>
          <a:prstGeom prst="rect">
            <a:avLst/>
          </a:prstGeom>
        </p:spPr>
        <p:txBody>
          <a:bodyPr wrap="none">
            <a:spAutoFit/>
          </a:bodyPr>
          <a:lstStyle/>
          <a:p>
            <a:r>
              <a:rPr lang="zh-CN" altLang="en-US" dirty="0"/>
              <a:t>二、</a:t>
            </a:r>
            <a:r>
              <a:rPr lang="en-US" altLang="zh-CN" dirty="0"/>
              <a:t>JVM</a:t>
            </a:r>
            <a:r>
              <a:rPr lang="zh-CN" altLang="en-US" dirty="0"/>
              <a:t>内存结构</a:t>
            </a:r>
          </a:p>
        </p:txBody>
      </p:sp>
      <p:sp>
        <p:nvSpPr>
          <p:cNvPr id="4" name="文本框 3">
            <a:extLst>
              <a:ext uri="{FF2B5EF4-FFF2-40B4-BE49-F238E27FC236}">
                <a16:creationId xmlns:a16="http://schemas.microsoft.com/office/drawing/2014/main" xmlns="" id="{928FCD62-AD93-4DAD-A657-B1959D7AD798}"/>
              </a:ext>
            </a:extLst>
          </p:cNvPr>
          <p:cNvSpPr txBox="1"/>
          <p:nvPr/>
        </p:nvSpPr>
        <p:spPr>
          <a:xfrm>
            <a:off x="337279" y="897774"/>
            <a:ext cx="2164852" cy="369332"/>
          </a:xfrm>
          <a:prstGeom prst="rect">
            <a:avLst/>
          </a:prstGeom>
          <a:noFill/>
        </p:spPr>
        <p:txBody>
          <a:bodyPr wrap="square" rtlCol="0">
            <a:spAutoFit/>
          </a:bodyPr>
          <a:lstStyle/>
          <a:p>
            <a:r>
              <a:rPr lang="en-US" altLang="zh-CN" dirty="0"/>
              <a:t>2.2</a:t>
            </a:r>
            <a:r>
              <a:rPr lang="zh-CN" altLang="en-US" dirty="0"/>
              <a:t>、</a:t>
            </a:r>
            <a:r>
              <a:rPr lang="en-US" altLang="zh-CN" dirty="0"/>
              <a:t>JAVA</a:t>
            </a:r>
            <a:r>
              <a:rPr lang="zh-CN" altLang="en-US" dirty="0"/>
              <a:t>虚拟机栈</a:t>
            </a:r>
            <a:endParaRPr lang="en-US" altLang="zh-CN" dirty="0"/>
          </a:p>
        </p:txBody>
      </p:sp>
      <p:sp>
        <p:nvSpPr>
          <p:cNvPr id="5" name="文本框 4">
            <a:extLst>
              <a:ext uri="{FF2B5EF4-FFF2-40B4-BE49-F238E27FC236}">
                <a16:creationId xmlns:a16="http://schemas.microsoft.com/office/drawing/2014/main" xmlns="" id="{ED63FF54-EBE0-4DAE-B386-1C4648AF83E5}"/>
              </a:ext>
            </a:extLst>
          </p:cNvPr>
          <p:cNvSpPr txBox="1"/>
          <p:nvPr/>
        </p:nvSpPr>
        <p:spPr>
          <a:xfrm>
            <a:off x="2685011" y="897774"/>
            <a:ext cx="8271164" cy="923330"/>
          </a:xfrm>
          <a:prstGeom prst="rect">
            <a:avLst/>
          </a:prstGeom>
          <a:noFill/>
        </p:spPr>
        <p:txBody>
          <a:bodyPr wrap="square" rtlCol="0">
            <a:spAutoFit/>
          </a:bodyPr>
          <a:lstStyle/>
          <a:p>
            <a:r>
              <a:rPr lang="zh-CN" altLang="en-US" dirty="0"/>
              <a:t>每个线程都有自己私有的</a:t>
            </a:r>
            <a:r>
              <a:rPr lang="en-US" altLang="zh-CN" dirty="0"/>
              <a:t>JVM</a:t>
            </a:r>
            <a:r>
              <a:rPr lang="zh-CN" altLang="en-US" dirty="0"/>
              <a:t>栈，与线程同时创建，用于存储栈帧</a:t>
            </a:r>
            <a:r>
              <a:rPr lang="en-US" altLang="zh-CN" dirty="0"/>
              <a:t>(Frame)</a:t>
            </a:r>
            <a:r>
              <a:rPr lang="zh-CN" altLang="en-US" dirty="0"/>
              <a:t>，作用是存储局部变量表、操作数栈、动态链表、方法出口等信息。每个方法从调用到执行完成的过程，就对应着一个栈帧在</a:t>
            </a:r>
            <a:r>
              <a:rPr lang="en-US" altLang="zh-CN" dirty="0"/>
              <a:t>JVM</a:t>
            </a:r>
            <a:r>
              <a:rPr lang="zh-CN" altLang="en-US" dirty="0"/>
              <a:t>栈中从入栈到出栈的过程。</a:t>
            </a:r>
          </a:p>
        </p:txBody>
      </p:sp>
      <p:sp>
        <p:nvSpPr>
          <p:cNvPr id="6" name="文本框 5">
            <a:extLst>
              <a:ext uri="{FF2B5EF4-FFF2-40B4-BE49-F238E27FC236}">
                <a16:creationId xmlns:a16="http://schemas.microsoft.com/office/drawing/2014/main" xmlns="" id="{6E5147B3-5162-4B84-9419-D44769980425}"/>
              </a:ext>
            </a:extLst>
          </p:cNvPr>
          <p:cNvSpPr txBox="1"/>
          <p:nvPr/>
        </p:nvSpPr>
        <p:spPr>
          <a:xfrm>
            <a:off x="337279" y="2458180"/>
            <a:ext cx="2097049" cy="369332"/>
          </a:xfrm>
          <a:prstGeom prst="rect">
            <a:avLst/>
          </a:prstGeom>
          <a:noFill/>
        </p:spPr>
        <p:txBody>
          <a:bodyPr wrap="none" rtlCol="0">
            <a:spAutoFit/>
          </a:bodyPr>
          <a:lstStyle/>
          <a:p>
            <a:r>
              <a:rPr lang="en-US" altLang="zh-CN" dirty="0"/>
              <a:t>2.2.1</a:t>
            </a:r>
            <a:r>
              <a:rPr lang="zh-CN" altLang="en-US" dirty="0"/>
              <a:t>、栈帧</a:t>
            </a:r>
            <a:r>
              <a:rPr lang="en-US" altLang="zh-CN" dirty="0"/>
              <a:t>(Frame)</a:t>
            </a:r>
            <a:endParaRPr lang="zh-CN" altLang="en-US" dirty="0"/>
          </a:p>
        </p:txBody>
      </p:sp>
      <p:sp>
        <p:nvSpPr>
          <p:cNvPr id="7" name="文本框 6">
            <a:extLst>
              <a:ext uri="{FF2B5EF4-FFF2-40B4-BE49-F238E27FC236}">
                <a16:creationId xmlns:a16="http://schemas.microsoft.com/office/drawing/2014/main" xmlns="" id="{FF2C71F4-9F75-461E-8B29-AB1128D82EC3}"/>
              </a:ext>
            </a:extLst>
          </p:cNvPr>
          <p:cNvSpPr txBox="1"/>
          <p:nvPr/>
        </p:nvSpPr>
        <p:spPr>
          <a:xfrm>
            <a:off x="2685010" y="2365847"/>
            <a:ext cx="8271163" cy="923330"/>
          </a:xfrm>
          <a:prstGeom prst="rect">
            <a:avLst/>
          </a:prstGeom>
          <a:noFill/>
        </p:spPr>
        <p:txBody>
          <a:bodyPr wrap="square" rtlCol="0">
            <a:spAutoFit/>
          </a:bodyPr>
          <a:lstStyle/>
          <a:p>
            <a:r>
              <a:rPr lang="zh-CN" altLang="en-US" dirty="0"/>
              <a:t>用来存储数据和部分过程结果的数据结构，同时也用来处理动态链接、方法返回值和异常分派。每个栈帧都有自己的本地变量表</a:t>
            </a:r>
            <a:r>
              <a:rPr lang="en-US" altLang="zh-CN" dirty="0"/>
              <a:t>(</a:t>
            </a:r>
            <a:r>
              <a:rPr lang="zh-CN" altLang="en-US" dirty="0"/>
              <a:t>局部变量表</a:t>
            </a:r>
            <a:r>
              <a:rPr lang="en-US" altLang="zh-CN" dirty="0"/>
              <a:t>)</a:t>
            </a:r>
            <a:r>
              <a:rPr lang="zh-CN" altLang="en-US" dirty="0"/>
              <a:t>，操作数栈和指向当前方法所属的类的运行时常量池的引用。</a:t>
            </a:r>
          </a:p>
        </p:txBody>
      </p:sp>
      <p:sp>
        <p:nvSpPr>
          <p:cNvPr id="8" name="矩形 7">
            <a:extLst>
              <a:ext uri="{FF2B5EF4-FFF2-40B4-BE49-F238E27FC236}">
                <a16:creationId xmlns:a16="http://schemas.microsoft.com/office/drawing/2014/main" xmlns="" id="{16E9DC24-4233-49FC-B948-A42C30D32028}"/>
              </a:ext>
            </a:extLst>
          </p:cNvPr>
          <p:cNvSpPr/>
          <p:nvPr/>
        </p:nvSpPr>
        <p:spPr>
          <a:xfrm>
            <a:off x="337279" y="3773945"/>
            <a:ext cx="2037737" cy="369332"/>
          </a:xfrm>
          <a:prstGeom prst="rect">
            <a:avLst/>
          </a:prstGeom>
        </p:spPr>
        <p:txBody>
          <a:bodyPr wrap="none">
            <a:spAutoFit/>
          </a:bodyPr>
          <a:lstStyle/>
          <a:p>
            <a:r>
              <a:rPr lang="en-US" altLang="zh-CN" dirty="0"/>
              <a:t>2.2.2</a:t>
            </a:r>
            <a:r>
              <a:rPr lang="zh-CN" altLang="en-US" dirty="0"/>
              <a:t>、局部变量表</a:t>
            </a:r>
          </a:p>
        </p:txBody>
      </p:sp>
      <p:sp>
        <p:nvSpPr>
          <p:cNvPr id="9" name="文本框 8">
            <a:extLst>
              <a:ext uri="{FF2B5EF4-FFF2-40B4-BE49-F238E27FC236}">
                <a16:creationId xmlns:a16="http://schemas.microsoft.com/office/drawing/2014/main" xmlns="" id="{EA1BBF67-D5A3-404D-8A3F-8BC3210C1090}"/>
              </a:ext>
            </a:extLst>
          </p:cNvPr>
          <p:cNvSpPr txBox="1"/>
          <p:nvPr/>
        </p:nvSpPr>
        <p:spPr>
          <a:xfrm>
            <a:off x="2685011" y="3752547"/>
            <a:ext cx="8271163" cy="1200329"/>
          </a:xfrm>
          <a:prstGeom prst="rect">
            <a:avLst/>
          </a:prstGeom>
          <a:noFill/>
        </p:spPr>
        <p:txBody>
          <a:bodyPr wrap="square" rtlCol="0">
            <a:spAutoFit/>
          </a:bodyPr>
          <a:lstStyle/>
          <a:p>
            <a:r>
              <a:rPr lang="zh-CN" altLang="en-US" dirty="0"/>
              <a:t>存放了编译期可知的各种基本数据类型，对象引用</a:t>
            </a:r>
            <a:r>
              <a:rPr lang="en-US" altLang="zh-CN" dirty="0"/>
              <a:t>(reference</a:t>
            </a:r>
            <a:r>
              <a:rPr lang="zh-CN" altLang="en-US" dirty="0"/>
              <a:t>类型，它不等同于对象本身，可能是个只想对象起始地址的引用指针，也可能是指向一个代表对象的句柄或其他与此对象相关的位置地址</a:t>
            </a:r>
            <a:r>
              <a:rPr lang="en-US" altLang="zh-CN" dirty="0"/>
              <a:t>)</a:t>
            </a:r>
            <a:r>
              <a:rPr lang="zh-CN" altLang="en-US" dirty="0"/>
              <a:t>，</a:t>
            </a:r>
            <a:r>
              <a:rPr lang="en-US" altLang="zh-CN" dirty="0" err="1"/>
              <a:t>returnAddress</a:t>
            </a:r>
            <a:r>
              <a:rPr lang="zh-CN" altLang="en-US" dirty="0"/>
              <a:t>类型</a:t>
            </a:r>
            <a:r>
              <a:rPr lang="en-US" altLang="zh-CN" dirty="0"/>
              <a:t>(</a:t>
            </a:r>
            <a:r>
              <a:rPr lang="zh-CN" altLang="en-US" dirty="0"/>
              <a:t>指向了一条字节码指令地址</a:t>
            </a:r>
            <a:r>
              <a:rPr lang="en-US" altLang="zh-CN" dirty="0"/>
              <a:t>)</a:t>
            </a:r>
            <a:endParaRPr lang="zh-CN" altLang="en-US" dirty="0"/>
          </a:p>
        </p:txBody>
      </p:sp>
      <p:sp>
        <p:nvSpPr>
          <p:cNvPr id="10" name="文本框 9">
            <a:extLst>
              <a:ext uri="{FF2B5EF4-FFF2-40B4-BE49-F238E27FC236}">
                <a16:creationId xmlns:a16="http://schemas.microsoft.com/office/drawing/2014/main" xmlns="" id="{8F0427EE-5878-4266-BAE8-BDAC8415DF08}"/>
              </a:ext>
            </a:extLst>
          </p:cNvPr>
          <p:cNvSpPr txBox="1"/>
          <p:nvPr/>
        </p:nvSpPr>
        <p:spPr>
          <a:xfrm>
            <a:off x="337279" y="5334351"/>
            <a:ext cx="1806905" cy="369332"/>
          </a:xfrm>
          <a:prstGeom prst="rect">
            <a:avLst/>
          </a:prstGeom>
          <a:noFill/>
        </p:spPr>
        <p:txBody>
          <a:bodyPr wrap="none" rtlCol="0">
            <a:spAutoFit/>
          </a:bodyPr>
          <a:lstStyle/>
          <a:p>
            <a:r>
              <a:rPr lang="en-US" altLang="zh-CN" dirty="0"/>
              <a:t>2.2.3</a:t>
            </a:r>
            <a:r>
              <a:rPr lang="zh-CN" altLang="en-US" dirty="0"/>
              <a:t>、操作数栈</a:t>
            </a:r>
          </a:p>
        </p:txBody>
      </p:sp>
      <p:sp>
        <p:nvSpPr>
          <p:cNvPr id="11" name="文本框 10">
            <a:extLst>
              <a:ext uri="{FF2B5EF4-FFF2-40B4-BE49-F238E27FC236}">
                <a16:creationId xmlns:a16="http://schemas.microsoft.com/office/drawing/2014/main" xmlns="" id="{5DF6A1FA-4048-4053-B14C-709D3DDBC4C0}"/>
              </a:ext>
            </a:extLst>
          </p:cNvPr>
          <p:cNvSpPr txBox="1"/>
          <p:nvPr/>
        </p:nvSpPr>
        <p:spPr>
          <a:xfrm>
            <a:off x="2685010" y="5334351"/>
            <a:ext cx="8271163" cy="1200329"/>
          </a:xfrm>
          <a:prstGeom prst="rect">
            <a:avLst/>
          </a:prstGeom>
          <a:noFill/>
        </p:spPr>
        <p:txBody>
          <a:bodyPr wrap="square" rtlCol="0">
            <a:spAutoFit/>
          </a:bodyPr>
          <a:lstStyle/>
          <a:p>
            <a:r>
              <a:rPr lang="en-US" altLang="zh-CN" dirty="0"/>
              <a:t>JVM</a:t>
            </a:r>
            <a:r>
              <a:rPr lang="zh-CN" altLang="en-US" dirty="0"/>
              <a:t>提供一些字节码指令从局部变量表或者对象实例的字段中复制常量或变量值到操作数栈中，也提供了一些指令用于从操作数栈取走数据、操作数据以及把操作结果重新入栈。在调用方法时，操作数栈也用来准备调用方法的参数以及接受方法返回结果。</a:t>
            </a:r>
          </a:p>
        </p:txBody>
      </p:sp>
    </p:spTree>
    <p:extLst>
      <p:ext uri="{BB962C8B-B14F-4D97-AF65-F5344CB8AC3E}">
        <p14:creationId xmlns:p14="http://schemas.microsoft.com/office/powerpoint/2010/main" val="16279072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xmlns="" id="{6DCB4F7C-B52A-4D5E-B114-8C69DBD6C0DF}"/>
              </a:ext>
            </a:extLst>
          </p:cNvPr>
          <p:cNvSpPr/>
          <p:nvPr/>
        </p:nvSpPr>
        <p:spPr>
          <a:xfrm>
            <a:off x="75849" y="208881"/>
            <a:ext cx="1989647" cy="369332"/>
          </a:xfrm>
          <a:prstGeom prst="rect">
            <a:avLst/>
          </a:prstGeom>
        </p:spPr>
        <p:txBody>
          <a:bodyPr wrap="none">
            <a:spAutoFit/>
          </a:bodyPr>
          <a:lstStyle/>
          <a:p>
            <a:r>
              <a:rPr lang="zh-CN" altLang="en-US" dirty="0"/>
              <a:t>二、</a:t>
            </a:r>
            <a:r>
              <a:rPr lang="en-US" altLang="zh-CN" dirty="0"/>
              <a:t>JVM</a:t>
            </a:r>
            <a:r>
              <a:rPr lang="zh-CN" altLang="en-US" dirty="0"/>
              <a:t>内存结构</a:t>
            </a:r>
          </a:p>
        </p:txBody>
      </p:sp>
      <p:sp>
        <p:nvSpPr>
          <p:cNvPr id="3" name="文本框 2">
            <a:extLst>
              <a:ext uri="{FF2B5EF4-FFF2-40B4-BE49-F238E27FC236}">
                <a16:creationId xmlns:a16="http://schemas.microsoft.com/office/drawing/2014/main" xmlns="" id="{A7769E2D-4BD2-4D65-B4CF-C8F168DDB187}"/>
              </a:ext>
            </a:extLst>
          </p:cNvPr>
          <p:cNvSpPr txBox="1"/>
          <p:nvPr/>
        </p:nvSpPr>
        <p:spPr>
          <a:xfrm>
            <a:off x="670287" y="922713"/>
            <a:ext cx="1806905" cy="369332"/>
          </a:xfrm>
          <a:prstGeom prst="rect">
            <a:avLst/>
          </a:prstGeom>
          <a:noFill/>
        </p:spPr>
        <p:txBody>
          <a:bodyPr wrap="none" rtlCol="0">
            <a:spAutoFit/>
          </a:bodyPr>
          <a:lstStyle/>
          <a:p>
            <a:r>
              <a:rPr lang="en-US" altLang="zh-CN" dirty="0"/>
              <a:t>2.2.4</a:t>
            </a:r>
            <a:r>
              <a:rPr lang="zh-CN" altLang="en-US" dirty="0"/>
              <a:t>、动态链接</a:t>
            </a:r>
          </a:p>
        </p:txBody>
      </p:sp>
      <p:sp>
        <p:nvSpPr>
          <p:cNvPr id="4" name="文本框 3">
            <a:extLst>
              <a:ext uri="{FF2B5EF4-FFF2-40B4-BE49-F238E27FC236}">
                <a16:creationId xmlns:a16="http://schemas.microsoft.com/office/drawing/2014/main" xmlns="" id="{628D04AF-BCFF-41FF-8FF9-A57DAAFD9D1C}"/>
              </a:ext>
            </a:extLst>
          </p:cNvPr>
          <p:cNvSpPr txBox="1"/>
          <p:nvPr/>
        </p:nvSpPr>
        <p:spPr>
          <a:xfrm>
            <a:off x="2892829" y="922713"/>
            <a:ext cx="8229600" cy="923330"/>
          </a:xfrm>
          <a:prstGeom prst="rect">
            <a:avLst/>
          </a:prstGeom>
          <a:noFill/>
        </p:spPr>
        <p:txBody>
          <a:bodyPr wrap="square" rtlCol="0">
            <a:spAutoFit/>
          </a:bodyPr>
          <a:lstStyle/>
          <a:p>
            <a:r>
              <a:rPr lang="zh-CN" altLang="en-US" dirty="0"/>
              <a:t>在</a:t>
            </a:r>
            <a:r>
              <a:rPr lang="en-US" altLang="zh-CN" dirty="0"/>
              <a:t>class</a:t>
            </a:r>
            <a:r>
              <a:rPr lang="zh-CN" altLang="en-US" dirty="0"/>
              <a:t>文件中，一个方法若要调用其他方法，或者访问成员变量，则需要通过符号引用来表示，动态链接的作用就是将这些以符号引用所表示的方法转换为对实际方法的直接引用。</a:t>
            </a:r>
          </a:p>
        </p:txBody>
      </p:sp>
      <p:sp>
        <p:nvSpPr>
          <p:cNvPr id="6" name="文本框 5">
            <a:extLst>
              <a:ext uri="{FF2B5EF4-FFF2-40B4-BE49-F238E27FC236}">
                <a16:creationId xmlns:a16="http://schemas.microsoft.com/office/drawing/2014/main" xmlns="" id="{D970D1A9-527C-4F68-A990-AEE8248EDEF6}"/>
              </a:ext>
            </a:extLst>
          </p:cNvPr>
          <p:cNvSpPr txBox="1"/>
          <p:nvPr/>
        </p:nvSpPr>
        <p:spPr>
          <a:xfrm>
            <a:off x="670287" y="2427316"/>
            <a:ext cx="2058577" cy="369332"/>
          </a:xfrm>
          <a:prstGeom prst="rect">
            <a:avLst/>
          </a:prstGeom>
          <a:noFill/>
        </p:spPr>
        <p:txBody>
          <a:bodyPr wrap="none" rtlCol="0">
            <a:spAutoFit/>
          </a:bodyPr>
          <a:lstStyle/>
          <a:p>
            <a:r>
              <a:rPr lang="en-US" altLang="zh-CN" dirty="0"/>
              <a:t>2.2.5</a:t>
            </a:r>
            <a:r>
              <a:rPr lang="zh-CN" altLang="en-US" dirty="0"/>
              <a:t>、</a:t>
            </a:r>
            <a:r>
              <a:rPr lang="en-US" altLang="zh-CN" dirty="0"/>
              <a:t>JVM</a:t>
            </a:r>
            <a:r>
              <a:rPr lang="zh-CN" altLang="en-US" dirty="0"/>
              <a:t>栈异常</a:t>
            </a:r>
          </a:p>
        </p:txBody>
      </p:sp>
      <p:sp>
        <p:nvSpPr>
          <p:cNvPr id="7" name="文本框 6">
            <a:extLst>
              <a:ext uri="{FF2B5EF4-FFF2-40B4-BE49-F238E27FC236}">
                <a16:creationId xmlns:a16="http://schemas.microsoft.com/office/drawing/2014/main" xmlns="" id="{57219A2E-A9E2-4CC1-96E1-BCC5A70F977E}"/>
              </a:ext>
            </a:extLst>
          </p:cNvPr>
          <p:cNvSpPr txBox="1"/>
          <p:nvPr/>
        </p:nvSpPr>
        <p:spPr>
          <a:xfrm>
            <a:off x="2892829" y="2427316"/>
            <a:ext cx="8229600" cy="646331"/>
          </a:xfrm>
          <a:prstGeom prst="rect">
            <a:avLst/>
          </a:prstGeom>
          <a:noFill/>
        </p:spPr>
        <p:txBody>
          <a:bodyPr wrap="square" rtlCol="0">
            <a:spAutoFit/>
          </a:bodyPr>
          <a:lstStyle/>
          <a:p>
            <a:r>
              <a:rPr lang="zh-CN" altLang="en-US" dirty="0"/>
              <a:t>如果线程请求分配的栈容量超过允许大小，抛出</a:t>
            </a:r>
            <a:r>
              <a:rPr lang="en-US" altLang="zh-CN" dirty="0" err="1"/>
              <a:t>StackOverflowError</a:t>
            </a:r>
            <a:r>
              <a:rPr lang="zh-CN" altLang="en-US" dirty="0"/>
              <a:t>异常</a:t>
            </a:r>
            <a:endParaRPr lang="en-US" altLang="zh-CN" dirty="0"/>
          </a:p>
          <a:p>
            <a:r>
              <a:rPr lang="zh-CN" altLang="en-US" dirty="0"/>
              <a:t>如果</a:t>
            </a:r>
            <a:r>
              <a:rPr lang="en-US" altLang="zh-CN" dirty="0"/>
              <a:t>JVM</a:t>
            </a:r>
            <a:r>
              <a:rPr lang="zh-CN" altLang="en-US" dirty="0"/>
              <a:t>允许栈可以动态扩展，在尝试扩展后，仍没有足够空间，抛出</a:t>
            </a:r>
            <a:r>
              <a:rPr lang="en-US" altLang="zh-CN" dirty="0"/>
              <a:t>OOM</a:t>
            </a:r>
            <a:endParaRPr lang="zh-CN" altLang="en-US" dirty="0"/>
          </a:p>
        </p:txBody>
      </p:sp>
    </p:spTree>
    <p:extLst>
      <p:ext uri="{BB962C8B-B14F-4D97-AF65-F5344CB8AC3E}">
        <p14:creationId xmlns:p14="http://schemas.microsoft.com/office/powerpoint/2010/main" val="32664458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xmlns="" id="{19DFEA49-A2FC-4FBA-9DBB-021BC61094FD}"/>
              </a:ext>
            </a:extLst>
          </p:cNvPr>
          <p:cNvSpPr/>
          <p:nvPr/>
        </p:nvSpPr>
        <p:spPr>
          <a:xfrm>
            <a:off x="75849" y="208881"/>
            <a:ext cx="1989647" cy="369332"/>
          </a:xfrm>
          <a:prstGeom prst="rect">
            <a:avLst/>
          </a:prstGeom>
        </p:spPr>
        <p:txBody>
          <a:bodyPr wrap="none">
            <a:spAutoFit/>
          </a:bodyPr>
          <a:lstStyle/>
          <a:p>
            <a:r>
              <a:rPr lang="zh-CN" altLang="en-US" dirty="0"/>
              <a:t>二、</a:t>
            </a:r>
            <a:r>
              <a:rPr lang="en-US" altLang="zh-CN" dirty="0"/>
              <a:t>JVM</a:t>
            </a:r>
            <a:r>
              <a:rPr lang="zh-CN" altLang="en-US" dirty="0"/>
              <a:t>内存结构</a:t>
            </a:r>
          </a:p>
        </p:txBody>
      </p:sp>
      <p:sp>
        <p:nvSpPr>
          <p:cNvPr id="3" name="文本框 2"/>
          <p:cNvSpPr txBox="1"/>
          <p:nvPr/>
        </p:nvSpPr>
        <p:spPr>
          <a:xfrm>
            <a:off x="626076" y="963827"/>
            <a:ext cx="1864613" cy="369332"/>
          </a:xfrm>
          <a:prstGeom prst="rect">
            <a:avLst/>
          </a:prstGeom>
          <a:noFill/>
        </p:spPr>
        <p:txBody>
          <a:bodyPr wrap="none" rtlCol="0">
            <a:spAutoFit/>
          </a:bodyPr>
          <a:lstStyle/>
          <a:p>
            <a:r>
              <a:rPr lang="en-US" altLang="zh-CN" dirty="0" smtClean="0"/>
              <a:t>2.3</a:t>
            </a:r>
            <a:r>
              <a:rPr lang="zh-CN" altLang="en-US" dirty="0" smtClean="0"/>
              <a:t>、本地方法栈</a:t>
            </a:r>
            <a:endParaRPr lang="zh-CN" altLang="en-US" dirty="0"/>
          </a:p>
        </p:txBody>
      </p:sp>
      <p:sp>
        <p:nvSpPr>
          <p:cNvPr id="5" name="文本框 4"/>
          <p:cNvSpPr txBox="1"/>
          <p:nvPr/>
        </p:nvSpPr>
        <p:spPr>
          <a:xfrm>
            <a:off x="2714919" y="963827"/>
            <a:ext cx="8587819" cy="923330"/>
          </a:xfrm>
          <a:prstGeom prst="rect">
            <a:avLst/>
          </a:prstGeom>
          <a:noFill/>
        </p:spPr>
        <p:txBody>
          <a:bodyPr wrap="square" rtlCol="0">
            <a:spAutoFit/>
          </a:bodyPr>
          <a:lstStyle/>
          <a:p>
            <a:r>
              <a:rPr lang="zh-CN" altLang="en-US" dirty="0" smtClean="0"/>
              <a:t>用于</a:t>
            </a:r>
            <a:r>
              <a:rPr lang="en-US" altLang="zh-CN" dirty="0" smtClean="0"/>
              <a:t>JVM</a:t>
            </a:r>
            <a:r>
              <a:rPr lang="zh-CN" altLang="en-US" dirty="0" smtClean="0"/>
              <a:t>支持</a:t>
            </a:r>
            <a:r>
              <a:rPr lang="en-US" altLang="zh-CN" dirty="0" smtClean="0"/>
              <a:t>native</a:t>
            </a:r>
            <a:r>
              <a:rPr lang="zh-CN" altLang="en-US" dirty="0" smtClean="0"/>
              <a:t>方法或者使用其他语言来实现指令集解释器。如果</a:t>
            </a:r>
            <a:r>
              <a:rPr lang="en-US" altLang="zh-CN" dirty="0" smtClean="0"/>
              <a:t>JVM</a:t>
            </a:r>
            <a:r>
              <a:rPr lang="zh-CN" altLang="en-US" dirty="0" smtClean="0"/>
              <a:t>不支持</a:t>
            </a:r>
            <a:r>
              <a:rPr lang="en-US" altLang="zh-CN" dirty="0" smtClean="0"/>
              <a:t>native</a:t>
            </a:r>
            <a:r>
              <a:rPr lang="zh-CN" altLang="en-US" dirty="0" smtClean="0"/>
              <a:t>方法，或者本身不依赖传统栈，那么</a:t>
            </a:r>
            <a:r>
              <a:rPr lang="en-US" altLang="zh-CN" dirty="0" smtClean="0"/>
              <a:t>JVM</a:t>
            </a:r>
            <a:r>
              <a:rPr lang="zh-CN" altLang="en-US" dirty="0" smtClean="0"/>
              <a:t>可以不提供本地方法栈。本地方法栈一般会在线程创建时按线程分配。抛错机制通</a:t>
            </a:r>
            <a:r>
              <a:rPr lang="en-US" altLang="zh-CN" dirty="0" smtClean="0"/>
              <a:t>JVM</a:t>
            </a:r>
            <a:r>
              <a:rPr lang="zh-CN" altLang="en-US" dirty="0" smtClean="0"/>
              <a:t>栈</a:t>
            </a:r>
            <a:endParaRPr lang="zh-CN" altLang="en-US" dirty="0"/>
          </a:p>
        </p:txBody>
      </p:sp>
      <p:sp>
        <p:nvSpPr>
          <p:cNvPr id="6" name="文本框 5"/>
          <p:cNvSpPr txBox="1"/>
          <p:nvPr/>
        </p:nvSpPr>
        <p:spPr>
          <a:xfrm>
            <a:off x="626076" y="3054285"/>
            <a:ext cx="1431802" cy="369332"/>
          </a:xfrm>
          <a:prstGeom prst="rect">
            <a:avLst/>
          </a:prstGeom>
          <a:noFill/>
        </p:spPr>
        <p:txBody>
          <a:bodyPr wrap="none" rtlCol="0">
            <a:spAutoFit/>
          </a:bodyPr>
          <a:lstStyle/>
          <a:p>
            <a:r>
              <a:rPr lang="en-US" altLang="zh-CN" dirty="0" smtClean="0"/>
              <a:t>2.4</a:t>
            </a:r>
            <a:r>
              <a:rPr lang="zh-CN" altLang="en-US" dirty="0" smtClean="0"/>
              <a:t>、方法区</a:t>
            </a:r>
            <a:endParaRPr lang="zh-CN" altLang="en-US" dirty="0"/>
          </a:p>
        </p:txBody>
      </p:sp>
      <p:sp>
        <p:nvSpPr>
          <p:cNvPr id="9" name="文本框 8"/>
          <p:cNvSpPr txBox="1"/>
          <p:nvPr/>
        </p:nvSpPr>
        <p:spPr>
          <a:xfrm>
            <a:off x="2714919" y="3054285"/>
            <a:ext cx="8587819" cy="923330"/>
          </a:xfrm>
          <a:prstGeom prst="rect">
            <a:avLst/>
          </a:prstGeom>
          <a:noFill/>
        </p:spPr>
        <p:txBody>
          <a:bodyPr wrap="square" rtlCol="0">
            <a:spAutoFit/>
          </a:bodyPr>
          <a:lstStyle/>
          <a:p>
            <a:r>
              <a:rPr lang="zh-CN" altLang="en-US" dirty="0" smtClean="0"/>
              <a:t>各个线程共享的运行时内存区域。存储了每个类信息、常量、静态变量、即时编译后的代码数据</a:t>
            </a:r>
            <a:r>
              <a:rPr lang="en-US" altLang="zh-CN" dirty="0" smtClean="0"/>
              <a:t>(</a:t>
            </a:r>
            <a:r>
              <a:rPr lang="zh-CN" altLang="en-US" dirty="0" smtClean="0"/>
              <a:t>如构造函数和普通方法的字节码内容</a:t>
            </a:r>
            <a:r>
              <a:rPr lang="en-US" altLang="zh-CN" dirty="0" smtClean="0"/>
              <a:t>)</a:t>
            </a:r>
            <a:r>
              <a:rPr lang="zh-CN" altLang="en-US" dirty="0" smtClean="0"/>
              <a:t>等。本质上不等于</a:t>
            </a:r>
            <a:r>
              <a:rPr lang="en-US" altLang="zh-CN" dirty="0" smtClean="0"/>
              <a:t>Permanent Generation</a:t>
            </a:r>
            <a:r>
              <a:rPr lang="zh-CN" altLang="en-US" dirty="0" smtClean="0"/>
              <a:t>。可以不实现垃圾收集与压缩。如果此空间不够，抛出</a:t>
            </a:r>
            <a:r>
              <a:rPr lang="en-US" altLang="zh-CN" dirty="0" smtClean="0"/>
              <a:t>OOM</a:t>
            </a:r>
            <a:r>
              <a:rPr lang="zh-CN" altLang="en-US" dirty="0" smtClean="0"/>
              <a:t>。</a:t>
            </a:r>
            <a:endParaRPr lang="zh-CN" altLang="en-US" dirty="0"/>
          </a:p>
        </p:txBody>
      </p:sp>
      <p:sp>
        <p:nvSpPr>
          <p:cNvPr id="10" name="文本框 9"/>
          <p:cNvSpPr txBox="1"/>
          <p:nvPr/>
        </p:nvSpPr>
        <p:spPr>
          <a:xfrm>
            <a:off x="626076" y="4873658"/>
            <a:ext cx="2268570" cy="369332"/>
          </a:xfrm>
          <a:prstGeom prst="rect">
            <a:avLst/>
          </a:prstGeom>
          <a:noFill/>
        </p:spPr>
        <p:txBody>
          <a:bodyPr wrap="none" rtlCol="0">
            <a:spAutoFit/>
          </a:bodyPr>
          <a:lstStyle/>
          <a:p>
            <a:r>
              <a:rPr lang="en-US" altLang="zh-CN" dirty="0" smtClean="0"/>
              <a:t>2.4.1</a:t>
            </a:r>
            <a:r>
              <a:rPr lang="zh-CN" altLang="en-US" dirty="0" smtClean="0"/>
              <a:t>、运行时常量池</a:t>
            </a:r>
            <a:endParaRPr lang="zh-CN" altLang="en-US" dirty="0"/>
          </a:p>
        </p:txBody>
      </p:sp>
      <p:sp>
        <p:nvSpPr>
          <p:cNvPr id="11" name="文本框 10"/>
          <p:cNvSpPr txBox="1"/>
          <p:nvPr/>
        </p:nvSpPr>
        <p:spPr>
          <a:xfrm>
            <a:off x="3412503" y="4873658"/>
            <a:ext cx="7890235" cy="646331"/>
          </a:xfrm>
          <a:prstGeom prst="rect">
            <a:avLst/>
          </a:prstGeom>
          <a:noFill/>
        </p:spPr>
        <p:txBody>
          <a:bodyPr wrap="square" rtlCol="0">
            <a:spAutoFit/>
          </a:bodyPr>
          <a:lstStyle/>
          <a:p>
            <a:r>
              <a:rPr lang="zh-CN" altLang="en-US" smtClean="0"/>
              <a:t>方法区一部分，用存放编译器生成的各种字面量和符号引用。受方法区的内存限制，当内存满时抛出</a:t>
            </a:r>
            <a:r>
              <a:rPr lang="en-US" altLang="zh-CN" dirty="0" smtClean="0"/>
              <a:t>OOM</a:t>
            </a:r>
            <a:r>
              <a:rPr lang="zh-CN" altLang="en-US" dirty="0" smtClean="0"/>
              <a:t>。</a:t>
            </a:r>
            <a:endParaRPr lang="zh-CN" altLang="en-US" dirty="0"/>
          </a:p>
        </p:txBody>
      </p:sp>
    </p:spTree>
    <p:extLst>
      <p:ext uri="{BB962C8B-B14F-4D97-AF65-F5344CB8AC3E}">
        <p14:creationId xmlns:p14="http://schemas.microsoft.com/office/powerpoint/2010/main" val="22311567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xmlns="" id="{6D3B5B92-279F-454F-9CD7-2B1C90580976}"/>
              </a:ext>
            </a:extLst>
          </p:cNvPr>
          <p:cNvSpPr/>
          <p:nvPr/>
        </p:nvSpPr>
        <p:spPr>
          <a:xfrm>
            <a:off x="75849" y="208881"/>
            <a:ext cx="1989647" cy="369332"/>
          </a:xfrm>
          <a:prstGeom prst="rect">
            <a:avLst/>
          </a:prstGeom>
        </p:spPr>
        <p:txBody>
          <a:bodyPr wrap="none">
            <a:spAutoFit/>
          </a:bodyPr>
          <a:lstStyle/>
          <a:p>
            <a:r>
              <a:rPr lang="zh-CN" altLang="en-US" dirty="0"/>
              <a:t>二、</a:t>
            </a:r>
            <a:r>
              <a:rPr lang="en-US" altLang="zh-CN" dirty="0"/>
              <a:t>JVM</a:t>
            </a:r>
            <a:r>
              <a:rPr lang="zh-CN" altLang="en-US" dirty="0"/>
              <a:t>内存结构</a:t>
            </a:r>
          </a:p>
        </p:txBody>
      </p:sp>
    </p:spTree>
    <p:extLst>
      <p:ext uri="{BB962C8B-B14F-4D97-AF65-F5344CB8AC3E}">
        <p14:creationId xmlns:p14="http://schemas.microsoft.com/office/powerpoint/2010/main" val="157301676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319</TotalTime>
  <Words>921</Words>
  <Application>Microsoft Office PowerPoint</Application>
  <PresentationFormat>宽屏</PresentationFormat>
  <Paragraphs>60</Paragraphs>
  <Slides>12</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12</vt:i4>
      </vt:variant>
    </vt:vector>
  </HeadingPairs>
  <TitlesOfParts>
    <vt:vector size="16" baseType="lpstr">
      <vt:lpstr>等线</vt:lpstr>
      <vt:lpstr>等线 Light</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s ai</dc:creator>
  <cp:lastModifiedBy>Administrator</cp:lastModifiedBy>
  <cp:revision>61</cp:revision>
  <dcterms:created xsi:type="dcterms:W3CDTF">2018-07-22T11:53:08Z</dcterms:created>
  <dcterms:modified xsi:type="dcterms:W3CDTF">2018-07-23T10:45:19Z</dcterms:modified>
</cp:coreProperties>
</file>