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67" r:id="rId2"/>
    <p:sldId id="312" r:id="rId3"/>
    <p:sldId id="280" r:id="rId4"/>
    <p:sldId id="281" r:id="rId5"/>
    <p:sldId id="282" r:id="rId6"/>
    <p:sldId id="277" r:id="rId7"/>
    <p:sldId id="283" r:id="rId8"/>
    <p:sldId id="313" r:id="rId9"/>
    <p:sldId id="317" r:id="rId10"/>
    <p:sldId id="314" r:id="rId11"/>
    <p:sldId id="315" r:id="rId12"/>
    <p:sldId id="316" r:id="rId13"/>
    <p:sldId id="286" r:id="rId14"/>
    <p:sldId id="287" r:id="rId15"/>
    <p:sldId id="288" r:id="rId16"/>
    <p:sldId id="289" r:id="rId17"/>
    <p:sldId id="290" r:id="rId18"/>
    <p:sldId id="291" r:id="rId19"/>
    <p:sldId id="318" r:id="rId20"/>
    <p:sldId id="320" r:id="rId21"/>
    <p:sldId id="292" r:id="rId22"/>
    <p:sldId id="293" r:id="rId23"/>
    <p:sldId id="284" r:id="rId24"/>
    <p:sldId id="285" r:id="rId25"/>
    <p:sldId id="321" r:id="rId26"/>
    <p:sldId id="295" r:id="rId27"/>
    <p:sldId id="296" r:id="rId28"/>
    <p:sldId id="297" r:id="rId29"/>
    <p:sldId id="298" r:id="rId30"/>
    <p:sldId id="294" r:id="rId31"/>
    <p:sldId id="323"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91" autoAdjust="0"/>
    <p:restoredTop sz="94694"/>
  </p:normalViewPr>
  <p:slideViewPr>
    <p:cSldViewPr snapToGrid="0">
      <p:cViewPr varScale="1">
        <p:scale>
          <a:sx n="121" d="100"/>
          <a:sy n="121" d="100"/>
        </p:scale>
        <p:origin x="1024" y="176"/>
      </p:cViewPr>
      <p:guideLst/>
    </p:cSldViewPr>
  </p:slideViewPr>
  <p:notesTextViewPr>
    <p:cViewPr>
      <p:scale>
        <a:sx n="1" d="1"/>
        <a:sy n="1" d="1"/>
      </p:scale>
      <p:origin x="0" y="0"/>
    </p:cViewPr>
  </p:notesTextViewPr>
  <p:notesViewPr>
    <p:cSldViewPr snapToGrid="0">
      <p:cViewPr varScale="1">
        <p:scale>
          <a:sx n="123" d="100"/>
          <a:sy n="123" d="100"/>
        </p:scale>
        <p:origin x="4904"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220C89-F741-4A60-8725-24F669448BA8}" type="datetimeFigureOut">
              <a:rPr lang="zh-CN" altLang="en-US" smtClean="0"/>
              <a:t>2020/5/28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451984-16E8-4207-A516-AF7DF573BF1B}" type="slidenum">
              <a:rPr lang="zh-CN" altLang="en-US" smtClean="0"/>
              <a:t>‹#›</a:t>
            </a:fld>
            <a:endParaRPr lang="zh-CN" altLang="en-US"/>
          </a:p>
        </p:txBody>
      </p:sp>
    </p:spTree>
    <p:extLst>
      <p:ext uri="{BB962C8B-B14F-4D97-AF65-F5344CB8AC3E}">
        <p14:creationId xmlns:p14="http://schemas.microsoft.com/office/powerpoint/2010/main" val="2514600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3C88C80-19D1-4BDB-93D6-01C8B5D57E2B}"/>
              </a:ext>
            </a:extLst>
          </p:cNvPr>
          <p:cNvSpPr>
            <a:spLocks noGrp="1"/>
          </p:cNvSpPr>
          <p:nvPr>
            <p:ph type="dt" sz="half" idx="10"/>
          </p:nvPr>
        </p:nvSpPr>
        <p:spPr/>
        <p:txBody>
          <a:bodyPr/>
          <a:lstStyle/>
          <a:p>
            <a:fld id="{E13947ED-5EF2-47D5-99F5-5EE8E4B8CE26}" type="datetimeFigureOut">
              <a:rPr lang="zh-CN" altLang="en-US" smtClean="0"/>
              <a:t>2020/5/28</a:t>
            </a:fld>
            <a:endParaRPr lang="zh-CN" altLang="en-US"/>
          </a:p>
        </p:txBody>
      </p:sp>
      <p:sp>
        <p:nvSpPr>
          <p:cNvPr id="5" name="页脚占位符 4">
            <a:extLst>
              <a:ext uri="{FF2B5EF4-FFF2-40B4-BE49-F238E27FC236}">
                <a16:creationId xmlns:a16="http://schemas.microsoft.com/office/drawing/2014/main" id="{DD2AB6A0-788E-44A1-9AE0-27A6133864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0BFCAA-9D3B-477B-A442-619BF31A71E5}"/>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
        <p:nvSpPr>
          <p:cNvPr id="9" name="矩形 8">
            <a:extLst>
              <a:ext uri="{FF2B5EF4-FFF2-40B4-BE49-F238E27FC236}">
                <a16:creationId xmlns:a16="http://schemas.microsoft.com/office/drawing/2014/main" id="{6C26513F-A3B8-4E41-B279-80D4C37DF881}"/>
              </a:ext>
            </a:extLst>
          </p:cNvPr>
          <p:cNvSpPr/>
          <p:nvPr/>
        </p:nvSpPr>
        <p:spPr>
          <a:xfrm>
            <a:off x="-8834" y="0"/>
            <a:ext cx="12192000" cy="6858000"/>
          </a:xfrm>
          <a:prstGeom prst="rect">
            <a:avLst/>
          </a:prstGeom>
          <a:blipFill dpi="0" rotWithShape="1">
            <a:blip r:embed="rId2">
              <a:alphaModFix amt="8000"/>
            </a:blip>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79207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7EEB98-0393-480B-8E60-2A9EAD0978D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D36B5DF-C4C3-4A77-8ACF-13B266642A8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DE0ECAC-A3F9-42BE-BF00-901B87DA701C}"/>
              </a:ext>
            </a:extLst>
          </p:cNvPr>
          <p:cNvSpPr>
            <a:spLocks noGrp="1"/>
          </p:cNvSpPr>
          <p:nvPr>
            <p:ph type="dt" sz="half" idx="10"/>
          </p:nvPr>
        </p:nvSpPr>
        <p:spPr/>
        <p:txBody>
          <a:bodyPr/>
          <a:lstStyle/>
          <a:p>
            <a:fld id="{E13947ED-5EF2-47D5-99F5-5EE8E4B8CE26}" type="datetimeFigureOut">
              <a:rPr lang="zh-CN" altLang="en-US" smtClean="0"/>
              <a:t>2020/5/28</a:t>
            </a:fld>
            <a:endParaRPr lang="zh-CN" altLang="en-US"/>
          </a:p>
        </p:txBody>
      </p:sp>
      <p:sp>
        <p:nvSpPr>
          <p:cNvPr id="5" name="页脚占位符 4">
            <a:extLst>
              <a:ext uri="{FF2B5EF4-FFF2-40B4-BE49-F238E27FC236}">
                <a16:creationId xmlns:a16="http://schemas.microsoft.com/office/drawing/2014/main" id="{D1B573EA-E7CA-4CD3-976F-3BA8607257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F2393C-774F-4C61-B26E-7E31793FF25B}"/>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3799784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DD4389D-1F5C-49F4-A396-E863F331CF9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68EED7C-014A-412F-A030-FEEF200577A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52C2468-D58E-409B-B5B9-B259BA5D47C5}"/>
              </a:ext>
            </a:extLst>
          </p:cNvPr>
          <p:cNvSpPr>
            <a:spLocks noGrp="1"/>
          </p:cNvSpPr>
          <p:nvPr>
            <p:ph type="dt" sz="half" idx="10"/>
          </p:nvPr>
        </p:nvSpPr>
        <p:spPr/>
        <p:txBody>
          <a:bodyPr/>
          <a:lstStyle/>
          <a:p>
            <a:fld id="{E13947ED-5EF2-47D5-99F5-5EE8E4B8CE26}" type="datetimeFigureOut">
              <a:rPr lang="zh-CN" altLang="en-US" smtClean="0"/>
              <a:t>2020/5/28</a:t>
            </a:fld>
            <a:endParaRPr lang="zh-CN" altLang="en-US"/>
          </a:p>
        </p:txBody>
      </p:sp>
      <p:sp>
        <p:nvSpPr>
          <p:cNvPr id="5" name="页脚占位符 4">
            <a:extLst>
              <a:ext uri="{FF2B5EF4-FFF2-40B4-BE49-F238E27FC236}">
                <a16:creationId xmlns:a16="http://schemas.microsoft.com/office/drawing/2014/main" id="{39217E4D-8B68-498A-880E-43D36112B6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96A66A-5635-42D4-9D99-87FD143353B1}"/>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735804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D60D8C-16FE-4A0F-8162-224CE033DB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5FA777C-D381-45B9-8DE4-5B22917C81B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9005A1B-C957-4703-9672-D38D7F0D42DE}"/>
              </a:ext>
            </a:extLst>
          </p:cNvPr>
          <p:cNvSpPr>
            <a:spLocks noGrp="1"/>
          </p:cNvSpPr>
          <p:nvPr>
            <p:ph type="dt" sz="half" idx="10"/>
          </p:nvPr>
        </p:nvSpPr>
        <p:spPr/>
        <p:txBody>
          <a:bodyPr/>
          <a:lstStyle/>
          <a:p>
            <a:fld id="{E13947ED-5EF2-47D5-99F5-5EE8E4B8CE26}" type="datetimeFigureOut">
              <a:rPr lang="zh-CN" altLang="en-US" smtClean="0"/>
              <a:t>2020/5/28</a:t>
            </a:fld>
            <a:endParaRPr lang="zh-CN" altLang="en-US"/>
          </a:p>
        </p:txBody>
      </p:sp>
      <p:sp>
        <p:nvSpPr>
          <p:cNvPr id="5" name="页脚占位符 4">
            <a:extLst>
              <a:ext uri="{FF2B5EF4-FFF2-40B4-BE49-F238E27FC236}">
                <a16:creationId xmlns:a16="http://schemas.microsoft.com/office/drawing/2014/main" id="{13B04B88-D41A-4688-9279-72DDE1B035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906B67-1FC3-45D1-809F-1D068B01C2CC}"/>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490223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829A10-6E5B-407F-B75D-F81C28EC3C9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CE05E73-EB18-44B9-86FB-CE40702FDF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6DC7E8F-AA26-44A7-86A1-15FAC0515E8B}"/>
              </a:ext>
            </a:extLst>
          </p:cNvPr>
          <p:cNvSpPr>
            <a:spLocks noGrp="1"/>
          </p:cNvSpPr>
          <p:nvPr>
            <p:ph type="dt" sz="half" idx="10"/>
          </p:nvPr>
        </p:nvSpPr>
        <p:spPr/>
        <p:txBody>
          <a:bodyPr/>
          <a:lstStyle/>
          <a:p>
            <a:fld id="{E13947ED-5EF2-47D5-99F5-5EE8E4B8CE26}" type="datetimeFigureOut">
              <a:rPr lang="zh-CN" altLang="en-US" smtClean="0"/>
              <a:t>2020/5/28</a:t>
            </a:fld>
            <a:endParaRPr lang="zh-CN" altLang="en-US"/>
          </a:p>
        </p:txBody>
      </p:sp>
      <p:sp>
        <p:nvSpPr>
          <p:cNvPr id="5" name="页脚占位符 4">
            <a:extLst>
              <a:ext uri="{FF2B5EF4-FFF2-40B4-BE49-F238E27FC236}">
                <a16:creationId xmlns:a16="http://schemas.microsoft.com/office/drawing/2014/main" id="{5E53C6DD-ACA2-46A2-977E-CACA41DF41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C0A770-B5C2-49A1-B551-FEBFEA495CCC}"/>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3549115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E86134-4E94-4A0C-A15D-B83812318D7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96D7E77-2F48-4544-A1CD-9E86FCC5557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378EF259-984C-4612-9697-1B614C45721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4FF540F-8520-4FB4-ACA3-49897EC342D8}"/>
              </a:ext>
            </a:extLst>
          </p:cNvPr>
          <p:cNvSpPr>
            <a:spLocks noGrp="1"/>
          </p:cNvSpPr>
          <p:nvPr>
            <p:ph type="dt" sz="half" idx="10"/>
          </p:nvPr>
        </p:nvSpPr>
        <p:spPr/>
        <p:txBody>
          <a:bodyPr/>
          <a:lstStyle/>
          <a:p>
            <a:fld id="{E13947ED-5EF2-47D5-99F5-5EE8E4B8CE26}" type="datetimeFigureOut">
              <a:rPr lang="zh-CN" altLang="en-US" smtClean="0"/>
              <a:t>2020/5/28</a:t>
            </a:fld>
            <a:endParaRPr lang="zh-CN" altLang="en-US"/>
          </a:p>
        </p:txBody>
      </p:sp>
      <p:sp>
        <p:nvSpPr>
          <p:cNvPr id="6" name="页脚占位符 5">
            <a:extLst>
              <a:ext uri="{FF2B5EF4-FFF2-40B4-BE49-F238E27FC236}">
                <a16:creationId xmlns:a16="http://schemas.microsoft.com/office/drawing/2014/main" id="{93EAA31E-3C16-4F4D-B614-85753F02F6B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72D8E7C-60B4-42A0-AD00-D18A2C69FA31}"/>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1928596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AA7673-F055-48BB-BC0D-B50A12E1DFA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2565607-4068-4C48-8E05-1F84A51D96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8D95BEA-0F84-49F2-BC33-24F0EFB4FF5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FADB7FA0-9F9C-47EB-ADEC-362EE55BD9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E7248ACC-75CB-41AA-817D-12AE2F3C6FF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DB29D8F-F426-4E51-A0A5-3C4CEC90EC5D}"/>
              </a:ext>
            </a:extLst>
          </p:cNvPr>
          <p:cNvSpPr>
            <a:spLocks noGrp="1"/>
          </p:cNvSpPr>
          <p:nvPr>
            <p:ph type="dt" sz="half" idx="10"/>
          </p:nvPr>
        </p:nvSpPr>
        <p:spPr/>
        <p:txBody>
          <a:bodyPr/>
          <a:lstStyle/>
          <a:p>
            <a:fld id="{E13947ED-5EF2-47D5-99F5-5EE8E4B8CE26}" type="datetimeFigureOut">
              <a:rPr lang="zh-CN" altLang="en-US" smtClean="0"/>
              <a:t>2020/5/28</a:t>
            </a:fld>
            <a:endParaRPr lang="zh-CN" altLang="en-US"/>
          </a:p>
        </p:txBody>
      </p:sp>
      <p:sp>
        <p:nvSpPr>
          <p:cNvPr id="8" name="页脚占位符 7">
            <a:extLst>
              <a:ext uri="{FF2B5EF4-FFF2-40B4-BE49-F238E27FC236}">
                <a16:creationId xmlns:a16="http://schemas.microsoft.com/office/drawing/2014/main" id="{A88F9B0E-30F6-457F-85F2-E64914582D9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3E9E7FD-B0B2-4B59-94D3-CAF66405DB56}"/>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812471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B22ED-2DBF-4A5A-8181-C8D94BB0A72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0CA4E6A-2A2F-4177-93FD-19E26096B93E}"/>
              </a:ext>
            </a:extLst>
          </p:cNvPr>
          <p:cNvSpPr>
            <a:spLocks noGrp="1"/>
          </p:cNvSpPr>
          <p:nvPr>
            <p:ph type="dt" sz="half" idx="10"/>
          </p:nvPr>
        </p:nvSpPr>
        <p:spPr/>
        <p:txBody>
          <a:bodyPr/>
          <a:lstStyle/>
          <a:p>
            <a:fld id="{E13947ED-5EF2-47D5-99F5-5EE8E4B8CE26}" type="datetimeFigureOut">
              <a:rPr lang="zh-CN" altLang="en-US" smtClean="0"/>
              <a:t>2020/5/28</a:t>
            </a:fld>
            <a:endParaRPr lang="zh-CN" altLang="en-US"/>
          </a:p>
        </p:txBody>
      </p:sp>
      <p:sp>
        <p:nvSpPr>
          <p:cNvPr id="4" name="页脚占位符 3">
            <a:extLst>
              <a:ext uri="{FF2B5EF4-FFF2-40B4-BE49-F238E27FC236}">
                <a16:creationId xmlns:a16="http://schemas.microsoft.com/office/drawing/2014/main" id="{621446D4-BE62-44A4-9C63-2BFF904550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8A11A11-70A6-45E2-944D-56FD59670EBB}"/>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3255351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44D6401-666C-4E1E-B427-A901A7B2A96C}"/>
              </a:ext>
            </a:extLst>
          </p:cNvPr>
          <p:cNvSpPr>
            <a:spLocks noGrp="1"/>
          </p:cNvSpPr>
          <p:nvPr>
            <p:ph type="dt" sz="half" idx="10"/>
          </p:nvPr>
        </p:nvSpPr>
        <p:spPr/>
        <p:txBody>
          <a:bodyPr/>
          <a:lstStyle/>
          <a:p>
            <a:fld id="{E13947ED-5EF2-47D5-99F5-5EE8E4B8CE26}" type="datetimeFigureOut">
              <a:rPr lang="zh-CN" altLang="en-US" smtClean="0"/>
              <a:t>2020/5/28</a:t>
            </a:fld>
            <a:endParaRPr lang="zh-CN" altLang="en-US"/>
          </a:p>
        </p:txBody>
      </p:sp>
      <p:sp>
        <p:nvSpPr>
          <p:cNvPr id="3" name="页脚占位符 2">
            <a:extLst>
              <a:ext uri="{FF2B5EF4-FFF2-40B4-BE49-F238E27FC236}">
                <a16:creationId xmlns:a16="http://schemas.microsoft.com/office/drawing/2014/main" id="{C1141513-744D-4DB4-B4DB-10C84D946A9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0451892-D0AF-4AB1-A8B6-D32ECDC5BAD2}"/>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1172095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A1B03-EEB6-449F-B587-D8A250E3F40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39C6ED7-0309-4F98-8E8C-1407596D46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397134F-D875-45C7-8414-A1348E2A27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CF02891-F26E-4C77-849A-A789958A3991}"/>
              </a:ext>
            </a:extLst>
          </p:cNvPr>
          <p:cNvSpPr>
            <a:spLocks noGrp="1"/>
          </p:cNvSpPr>
          <p:nvPr>
            <p:ph type="dt" sz="half" idx="10"/>
          </p:nvPr>
        </p:nvSpPr>
        <p:spPr/>
        <p:txBody>
          <a:bodyPr/>
          <a:lstStyle/>
          <a:p>
            <a:fld id="{E13947ED-5EF2-47D5-99F5-5EE8E4B8CE26}" type="datetimeFigureOut">
              <a:rPr lang="zh-CN" altLang="en-US" smtClean="0"/>
              <a:t>2020/5/28</a:t>
            </a:fld>
            <a:endParaRPr lang="zh-CN" altLang="en-US"/>
          </a:p>
        </p:txBody>
      </p:sp>
      <p:sp>
        <p:nvSpPr>
          <p:cNvPr id="6" name="页脚占位符 5">
            <a:extLst>
              <a:ext uri="{FF2B5EF4-FFF2-40B4-BE49-F238E27FC236}">
                <a16:creationId xmlns:a16="http://schemas.microsoft.com/office/drawing/2014/main" id="{10F794DC-9C23-41AA-871C-1B1F276F55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FE8E85E-3D90-4BF4-BD34-8097D272FE25}"/>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3189478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F319B2-F2EA-495A-82D3-E6EB39D4A31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C669108-E9E2-412C-92F4-801DAD27A8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F644806A-9C87-4B48-9471-9E8D8BC120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BE6CDDA-FE39-4DB3-A68F-E1EBE86A321D}"/>
              </a:ext>
            </a:extLst>
          </p:cNvPr>
          <p:cNvSpPr>
            <a:spLocks noGrp="1"/>
          </p:cNvSpPr>
          <p:nvPr>
            <p:ph type="dt" sz="half" idx="10"/>
          </p:nvPr>
        </p:nvSpPr>
        <p:spPr/>
        <p:txBody>
          <a:bodyPr/>
          <a:lstStyle/>
          <a:p>
            <a:fld id="{E13947ED-5EF2-47D5-99F5-5EE8E4B8CE26}" type="datetimeFigureOut">
              <a:rPr lang="zh-CN" altLang="en-US" smtClean="0"/>
              <a:t>2020/5/28</a:t>
            </a:fld>
            <a:endParaRPr lang="zh-CN" altLang="en-US"/>
          </a:p>
        </p:txBody>
      </p:sp>
      <p:sp>
        <p:nvSpPr>
          <p:cNvPr id="6" name="页脚占位符 5">
            <a:extLst>
              <a:ext uri="{FF2B5EF4-FFF2-40B4-BE49-F238E27FC236}">
                <a16:creationId xmlns:a16="http://schemas.microsoft.com/office/drawing/2014/main" id="{EE0E17C6-1E15-4A08-99C9-CE3214A5BD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5EF518D-DE11-4978-A147-1D9DC5E1AEAA}"/>
              </a:ext>
            </a:extLst>
          </p:cNvPr>
          <p:cNvSpPr>
            <a:spLocks noGrp="1"/>
          </p:cNvSpPr>
          <p:nvPr>
            <p:ph type="sldNum" sz="quarter" idx="12"/>
          </p:nvPr>
        </p:nvSpPr>
        <p:spPr/>
        <p:txBody>
          <a:body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506854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8EBF438-41A3-4937-996D-FA6764742B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A3404A1-F618-4B83-9FE9-069EC716D1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C8E792F-4EBC-413C-A243-D97C66D1E2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3947ED-5EF2-47D5-99F5-5EE8E4B8CE26}" type="datetimeFigureOut">
              <a:rPr lang="zh-CN" altLang="en-US" smtClean="0"/>
              <a:t>2020/5/28</a:t>
            </a:fld>
            <a:endParaRPr lang="zh-CN" altLang="en-US"/>
          </a:p>
        </p:txBody>
      </p:sp>
      <p:sp>
        <p:nvSpPr>
          <p:cNvPr id="5" name="页脚占位符 4">
            <a:extLst>
              <a:ext uri="{FF2B5EF4-FFF2-40B4-BE49-F238E27FC236}">
                <a16:creationId xmlns:a16="http://schemas.microsoft.com/office/drawing/2014/main" id="{8D5A4C37-2E6F-4F77-B247-ED9AAB0718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65BB5BD-B023-490B-8DCF-87B72E4746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655BB5-C917-4678-8784-D67A39A24C90}" type="slidenum">
              <a:rPr lang="zh-CN" altLang="en-US" smtClean="0"/>
              <a:t>‹#›</a:t>
            </a:fld>
            <a:endParaRPr lang="zh-CN" altLang="en-US"/>
          </a:p>
        </p:txBody>
      </p:sp>
    </p:spTree>
    <p:extLst>
      <p:ext uri="{BB962C8B-B14F-4D97-AF65-F5344CB8AC3E}">
        <p14:creationId xmlns:p14="http://schemas.microsoft.com/office/powerpoint/2010/main" val="26241018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hyperlink" Target="https://mp.weixin.qq.com/s?__biz=MjM5ODYxMDA5OQ==&amp;mid=2651961444&amp;idx=1&amp;sn=830a93eb74ca484cbcedb06e485f611e&amp;chksm=bd2d0db88a5a84ae5865cd05f8c7899153d16ec7e7976f06033f4fbfbecc2fdee6e8b89bb17b&amp;mpshare=1&amp;scene=23&amp;srcid=0813VtjtF6fHNOQ8GUgs35LV#rd"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6B06F0D-1228-4443-B0F7-36556C7ECDBC}"/>
              </a:ext>
            </a:extLst>
          </p:cNvPr>
          <p:cNvSpPr txBox="1"/>
          <p:nvPr/>
        </p:nvSpPr>
        <p:spPr>
          <a:xfrm>
            <a:off x="4849505" y="566325"/>
            <a:ext cx="2492990" cy="646331"/>
          </a:xfrm>
          <a:prstGeom prst="rect">
            <a:avLst/>
          </a:prstGeom>
          <a:noFill/>
        </p:spPr>
        <p:txBody>
          <a:bodyPr wrap="none" rtlCol="0">
            <a:spAutoFit/>
          </a:bodyPr>
          <a:lstStyle/>
          <a:p>
            <a:r>
              <a:rPr lang="zh-CN" altLang="en-US" sz="3600"/>
              <a:t>分布式事务</a:t>
            </a:r>
          </a:p>
        </p:txBody>
      </p:sp>
      <p:sp>
        <p:nvSpPr>
          <p:cNvPr id="5" name="矩形 4">
            <a:extLst>
              <a:ext uri="{FF2B5EF4-FFF2-40B4-BE49-F238E27FC236}">
                <a16:creationId xmlns:a16="http://schemas.microsoft.com/office/drawing/2014/main" id="{8F3E2D81-F3B6-489B-BB5A-81CBC2B7D660}"/>
              </a:ext>
            </a:extLst>
          </p:cNvPr>
          <p:cNvSpPr/>
          <p:nvPr/>
        </p:nvSpPr>
        <p:spPr>
          <a:xfrm>
            <a:off x="1953102" y="2787133"/>
            <a:ext cx="601447" cy="369332"/>
          </a:xfrm>
          <a:prstGeom prst="rect">
            <a:avLst/>
          </a:prstGeom>
        </p:spPr>
        <p:txBody>
          <a:bodyPr wrap="none">
            <a:spAutoFit/>
          </a:bodyPr>
          <a:lstStyle/>
          <a:p>
            <a:r>
              <a:rPr lang="en-US" altLang="zh-CN"/>
              <a:t>CAP</a:t>
            </a:r>
            <a:endParaRPr lang="zh-CN" altLang="en-US"/>
          </a:p>
        </p:txBody>
      </p:sp>
      <p:sp>
        <p:nvSpPr>
          <p:cNvPr id="7" name="矩形 6">
            <a:extLst>
              <a:ext uri="{FF2B5EF4-FFF2-40B4-BE49-F238E27FC236}">
                <a16:creationId xmlns:a16="http://schemas.microsoft.com/office/drawing/2014/main" id="{69E99431-42A9-4A72-B9AA-6808A5C3DC70}"/>
              </a:ext>
            </a:extLst>
          </p:cNvPr>
          <p:cNvSpPr/>
          <p:nvPr/>
        </p:nvSpPr>
        <p:spPr>
          <a:xfrm>
            <a:off x="3309807" y="2775371"/>
            <a:ext cx="694421" cy="369332"/>
          </a:xfrm>
          <a:prstGeom prst="rect">
            <a:avLst/>
          </a:prstGeom>
        </p:spPr>
        <p:txBody>
          <a:bodyPr wrap="none">
            <a:spAutoFit/>
          </a:bodyPr>
          <a:lstStyle/>
          <a:p>
            <a:r>
              <a:rPr lang="en-US" altLang="zh-CN"/>
              <a:t>BASE</a:t>
            </a:r>
            <a:endParaRPr lang="zh-CN" altLang="en-US"/>
          </a:p>
        </p:txBody>
      </p:sp>
      <p:sp>
        <p:nvSpPr>
          <p:cNvPr id="11" name="矩形 10">
            <a:extLst>
              <a:ext uri="{FF2B5EF4-FFF2-40B4-BE49-F238E27FC236}">
                <a16:creationId xmlns:a16="http://schemas.microsoft.com/office/drawing/2014/main" id="{453B76A7-A50B-4E04-B88B-AA97B9A732DC}"/>
              </a:ext>
            </a:extLst>
          </p:cNvPr>
          <p:cNvSpPr/>
          <p:nvPr/>
        </p:nvSpPr>
        <p:spPr>
          <a:xfrm>
            <a:off x="1948703" y="3200399"/>
            <a:ext cx="575799" cy="369332"/>
          </a:xfrm>
          <a:prstGeom prst="rect">
            <a:avLst/>
          </a:prstGeom>
        </p:spPr>
        <p:txBody>
          <a:bodyPr wrap="none">
            <a:spAutoFit/>
          </a:bodyPr>
          <a:lstStyle/>
          <a:p>
            <a:r>
              <a:rPr lang="en-US" altLang="zh-CN" dirty="0"/>
              <a:t>2PC</a:t>
            </a:r>
            <a:endParaRPr lang="zh-CN" altLang="en-US" dirty="0"/>
          </a:p>
        </p:txBody>
      </p:sp>
      <p:sp>
        <p:nvSpPr>
          <p:cNvPr id="13" name="矩形 12">
            <a:extLst>
              <a:ext uri="{FF2B5EF4-FFF2-40B4-BE49-F238E27FC236}">
                <a16:creationId xmlns:a16="http://schemas.microsoft.com/office/drawing/2014/main" id="{A89F3F1B-1390-4CA4-AE31-9CC62A134234}"/>
              </a:ext>
            </a:extLst>
          </p:cNvPr>
          <p:cNvSpPr/>
          <p:nvPr/>
        </p:nvSpPr>
        <p:spPr>
          <a:xfrm>
            <a:off x="2613783" y="3200399"/>
            <a:ext cx="575799" cy="369332"/>
          </a:xfrm>
          <a:prstGeom prst="rect">
            <a:avLst/>
          </a:prstGeom>
        </p:spPr>
        <p:txBody>
          <a:bodyPr wrap="none">
            <a:spAutoFit/>
          </a:bodyPr>
          <a:lstStyle/>
          <a:p>
            <a:r>
              <a:rPr lang="en-US" altLang="zh-CN" dirty="0"/>
              <a:t>3PC</a:t>
            </a:r>
            <a:endParaRPr lang="zh-CN" altLang="en-US" dirty="0"/>
          </a:p>
        </p:txBody>
      </p:sp>
      <p:sp>
        <p:nvSpPr>
          <p:cNvPr id="15" name="矩形 14">
            <a:extLst>
              <a:ext uri="{FF2B5EF4-FFF2-40B4-BE49-F238E27FC236}">
                <a16:creationId xmlns:a16="http://schemas.microsoft.com/office/drawing/2014/main" id="{6AF7CB93-40D4-467D-8B5E-EC12E983241D}"/>
              </a:ext>
            </a:extLst>
          </p:cNvPr>
          <p:cNvSpPr/>
          <p:nvPr/>
        </p:nvSpPr>
        <p:spPr>
          <a:xfrm>
            <a:off x="2641996" y="2787133"/>
            <a:ext cx="753732" cy="369332"/>
          </a:xfrm>
          <a:prstGeom prst="rect">
            <a:avLst/>
          </a:prstGeom>
        </p:spPr>
        <p:txBody>
          <a:bodyPr wrap="none">
            <a:spAutoFit/>
          </a:bodyPr>
          <a:lstStyle/>
          <a:p>
            <a:r>
              <a:rPr lang="en-US" altLang="zh-CN"/>
              <a:t>ACID </a:t>
            </a:r>
            <a:endParaRPr lang="zh-CN" altLang="en-US"/>
          </a:p>
        </p:txBody>
      </p:sp>
      <p:sp>
        <p:nvSpPr>
          <p:cNvPr id="17" name="矩形 16">
            <a:extLst>
              <a:ext uri="{FF2B5EF4-FFF2-40B4-BE49-F238E27FC236}">
                <a16:creationId xmlns:a16="http://schemas.microsoft.com/office/drawing/2014/main" id="{CCD0F8A9-C776-423E-9F31-85714DF53637}"/>
              </a:ext>
            </a:extLst>
          </p:cNvPr>
          <p:cNvSpPr/>
          <p:nvPr/>
        </p:nvSpPr>
        <p:spPr>
          <a:xfrm>
            <a:off x="4004228" y="3713295"/>
            <a:ext cx="590226" cy="369332"/>
          </a:xfrm>
          <a:prstGeom prst="rect">
            <a:avLst/>
          </a:prstGeom>
        </p:spPr>
        <p:txBody>
          <a:bodyPr wrap="square">
            <a:spAutoFit/>
          </a:bodyPr>
          <a:lstStyle/>
          <a:p>
            <a:r>
              <a:rPr lang="en-US" altLang="zh-CN" dirty="0"/>
              <a:t>TCC</a:t>
            </a:r>
            <a:endParaRPr lang="zh-CN" altLang="en-US" dirty="0"/>
          </a:p>
        </p:txBody>
      </p:sp>
      <p:sp>
        <p:nvSpPr>
          <p:cNvPr id="23" name="矩形 22">
            <a:extLst>
              <a:ext uri="{FF2B5EF4-FFF2-40B4-BE49-F238E27FC236}">
                <a16:creationId xmlns:a16="http://schemas.microsoft.com/office/drawing/2014/main" id="{42C20B26-19AA-4EC9-9A1B-D68195FD554B}"/>
              </a:ext>
            </a:extLst>
          </p:cNvPr>
          <p:cNvSpPr/>
          <p:nvPr/>
        </p:nvSpPr>
        <p:spPr>
          <a:xfrm>
            <a:off x="1947762" y="4114799"/>
            <a:ext cx="885179" cy="369332"/>
          </a:xfrm>
          <a:prstGeom prst="rect">
            <a:avLst/>
          </a:prstGeom>
        </p:spPr>
        <p:txBody>
          <a:bodyPr wrap="none">
            <a:spAutoFit/>
          </a:bodyPr>
          <a:lstStyle/>
          <a:p>
            <a:r>
              <a:rPr lang="en-US" altLang="zh-CN" dirty="0"/>
              <a:t>PAXOS</a:t>
            </a:r>
            <a:endParaRPr lang="zh-CN" altLang="en-US" dirty="0"/>
          </a:p>
        </p:txBody>
      </p:sp>
      <p:sp>
        <p:nvSpPr>
          <p:cNvPr id="29" name="矩形 28">
            <a:extLst>
              <a:ext uri="{FF2B5EF4-FFF2-40B4-BE49-F238E27FC236}">
                <a16:creationId xmlns:a16="http://schemas.microsoft.com/office/drawing/2014/main" id="{3B10DD44-AF0A-4E5B-A3B5-A69A1676A9F2}"/>
              </a:ext>
            </a:extLst>
          </p:cNvPr>
          <p:cNvSpPr/>
          <p:nvPr/>
        </p:nvSpPr>
        <p:spPr>
          <a:xfrm>
            <a:off x="1953102" y="3713295"/>
            <a:ext cx="926857" cy="369332"/>
          </a:xfrm>
          <a:prstGeom prst="rect">
            <a:avLst/>
          </a:prstGeom>
        </p:spPr>
        <p:txBody>
          <a:bodyPr wrap="none">
            <a:spAutoFit/>
          </a:bodyPr>
          <a:lstStyle/>
          <a:p>
            <a:r>
              <a:rPr lang="en-US" altLang="zh-CN" dirty="0"/>
              <a:t>XA</a:t>
            </a:r>
            <a:r>
              <a:rPr lang="zh-CN" altLang="en-US" dirty="0"/>
              <a:t>事务</a:t>
            </a:r>
          </a:p>
        </p:txBody>
      </p:sp>
      <p:sp>
        <p:nvSpPr>
          <p:cNvPr id="31" name="矩形 30">
            <a:extLst>
              <a:ext uri="{FF2B5EF4-FFF2-40B4-BE49-F238E27FC236}">
                <a16:creationId xmlns:a16="http://schemas.microsoft.com/office/drawing/2014/main" id="{82401534-3E5C-4598-988F-0E23E96B2E46}"/>
              </a:ext>
            </a:extLst>
          </p:cNvPr>
          <p:cNvSpPr/>
          <p:nvPr/>
        </p:nvSpPr>
        <p:spPr>
          <a:xfrm>
            <a:off x="3250496" y="3713295"/>
            <a:ext cx="753732" cy="369332"/>
          </a:xfrm>
          <a:prstGeom prst="rect">
            <a:avLst/>
          </a:prstGeom>
        </p:spPr>
        <p:txBody>
          <a:bodyPr wrap="none">
            <a:spAutoFit/>
          </a:bodyPr>
          <a:lstStyle/>
          <a:p>
            <a:r>
              <a:rPr lang="en-US" altLang="zh-CN" dirty="0"/>
              <a:t>SAGA</a:t>
            </a:r>
            <a:endParaRPr lang="zh-CN" altLang="en-US" dirty="0"/>
          </a:p>
        </p:txBody>
      </p:sp>
      <p:sp>
        <p:nvSpPr>
          <p:cNvPr id="34" name="矩形 33">
            <a:extLst>
              <a:ext uri="{FF2B5EF4-FFF2-40B4-BE49-F238E27FC236}">
                <a16:creationId xmlns:a16="http://schemas.microsoft.com/office/drawing/2014/main" id="{452C42E8-508B-4E4F-B92B-F3C335C07A7C}"/>
              </a:ext>
            </a:extLst>
          </p:cNvPr>
          <p:cNvSpPr/>
          <p:nvPr/>
        </p:nvSpPr>
        <p:spPr>
          <a:xfrm>
            <a:off x="2832941" y="3713295"/>
            <a:ext cx="519694" cy="369332"/>
          </a:xfrm>
          <a:prstGeom prst="rect">
            <a:avLst/>
          </a:prstGeom>
        </p:spPr>
        <p:txBody>
          <a:bodyPr wrap="none">
            <a:spAutoFit/>
          </a:bodyPr>
          <a:lstStyle/>
          <a:p>
            <a:r>
              <a:rPr lang="en-US" altLang="zh-CN" dirty="0"/>
              <a:t>LLT</a:t>
            </a:r>
            <a:endParaRPr lang="zh-CN" altLang="en-US" dirty="0"/>
          </a:p>
        </p:txBody>
      </p:sp>
      <p:sp>
        <p:nvSpPr>
          <p:cNvPr id="36" name="矩形 35">
            <a:extLst>
              <a:ext uri="{FF2B5EF4-FFF2-40B4-BE49-F238E27FC236}">
                <a16:creationId xmlns:a16="http://schemas.microsoft.com/office/drawing/2014/main" id="{590DC3C2-AB85-4AB6-A90A-EC9EA7066500}"/>
              </a:ext>
            </a:extLst>
          </p:cNvPr>
          <p:cNvSpPr/>
          <p:nvPr/>
        </p:nvSpPr>
        <p:spPr>
          <a:xfrm>
            <a:off x="2832941" y="4114799"/>
            <a:ext cx="591829" cy="369332"/>
          </a:xfrm>
          <a:prstGeom prst="rect">
            <a:avLst/>
          </a:prstGeom>
        </p:spPr>
        <p:txBody>
          <a:bodyPr wrap="none">
            <a:spAutoFit/>
          </a:bodyPr>
          <a:lstStyle/>
          <a:p>
            <a:r>
              <a:rPr lang="en-US" altLang="zh-CN"/>
              <a:t>ZAB</a:t>
            </a:r>
            <a:endParaRPr lang="zh-CN" altLang="en-US"/>
          </a:p>
        </p:txBody>
      </p:sp>
      <p:sp>
        <p:nvSpPr>
          <p:cNvPr id="40" name="矩形 39">
            <a:extLst>
              <a:ext uri="{FF2B5EF4-FFF2-40B4-BE49-F238E27FC236}">
                <a16:creationId xmlns:a16="http://schemas.microsoft.com/office/drawing/2014/main" id="{CE4B126E-95F1-4EAE-A73C-C2D4FB25698B}"/>
              </a:ext>
            </a:extLst>
          </p:cNvPr>
          <p:cNvSpPr/>
          <p:nvPr/>
        </p:nvSpPr>
        <p:spPr>
          <a:xfrm>
            <a:off x="1953102" y="2373867"/>
            <a:ext cx="2262158" cy="369332"/>
          </a:xfrm>
          <a:prstGeom prst="rect">
            <a:avLst/>
          </a:prstGeom>
        </p:spPr>
        <p:txBody>
          <a:bodyPr wrap="none">
            <a:spAutoFit/>
          </a:bodyPr>
          <a:lstStyle/>
          <a:p>
            <a:r>
              <a:rPr lang="zh-CN" altLang="en-US"/>
              <a:t>并发事务带来的问题</a:t>
            </a:r>
          </a:p>
        </p:txBody>
      </p:sp>
      <p:sp>
        <p:nvSpPr>
          <p:cNvPr id="3" name="文本框 2">
            <a:extLst>
              <a:ext uri="{FF2B5EF4-FFF2-40B4-BE49-F238E27FC236}">
                <a16:creationId xmlns:a16="http://schemas.microsoft.com/office/drawing/2014/main" id="{132921FE-44D8-48E4-BE42-810D29DF652E}"/>
              </a:ext>
            </a:extLst>
          </p:cNvPr>
          <p:cNvSpPr txBox="1"/>
          <p:nvPr/>
        </p:nvSpPr>
        <p:spPr>
          <a:xfrm>
            <a:off x="3424770" y="4114799"/>
            <a:ext cx="696024" cy="369332"/>
          </a:xfrm>
          <a:prstGeom prst="rect">
            <a:avLst/>
          </a:prstGeom>
          <a:noFill/>
        </p:spPr>
        <p:txBody>
          <a:bodyPr wrap="none" rtlCol="0">
            <a:spAutoFit/>
          </a:bodyPr>
          <a:lstStyle/>
          <a:p>
            <a:r>
              <a:rPr lang="en-US" altLang="zh-CN"/>
              <a:t>RAFT</a:t>
            </a:r>
            <a:endParaRPr lang="zh-CN" altLang="en-US"/>
          </a:p>
        </p:txBody>
      </p:sp>
    </p:spTree>
    <p:extLst>
      <p:ext uri="{BB962C8B-B14F-4D97-AF65-F5344CB8AC3E}">
        <p14:creationId xmlns:p14="http://schemas.microsoft.com/office/powerpoint/2010/main" val="576372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795411" cy="523220"/>
          </a:xfrm>
          <a:prstGeom prst="rect">
            <a:avLst/>
          </a:prstGeom>
          <a:noFill/>
        </p:spPr>
        <p:txBody>
          <a:bodyPr wrap="none" rtlCol="0">
            <a:spAutoFit/>
          </a:bodyPr>
          <a:lstStyle/>
          <a:p>
            <a:r>
              <a:rPr lang="en-US" altLang="zh-CN" sz="2800" dirty="0"/>
              <a:t>3PC</a:t>
            </a:r>
            <a:endParaRPr lang="zh-CN" altLang="en-US" sz="2800" dirty="0"/>
          </a:p>
        </p:txBody>
      </p:sp>
      <p:pic>
        <p:nvPicPr>
          <p:cNvPr id="2050" name="Picture 2" descr="åå¸å¼ä¸è´æ§ç®æ³2PCå3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2159" y="1616211"/>
            <a:ext cx="3333750" cy="4143376"/>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0" y="653543"/>
            <a:ext cx="8456023" cy="5509200"/>
          </a:xfrm>
          <a:prstGeom prst="rect">
            <a:avLst/>
          </a:prstGeom>
        </p:spPr>
        <p:txBody>
          <a:bodyPr wrap="square">
            <a:spAutoFit/>
          </a:bodyPr>
          <a:lstStyle/>
          <a:p>
            <a:r>
              <a:rPr lang="zh-CN" altLang="en-US" sz="1600" b="1" dirty="0">
                <a:solidFill>
                  <a:srgbClr val="3D464D"/>
                </a:solidFill>
                <a:latin typeface="-apple-system"/>
              </a:rPr>
              <a:t>阶段</a:t>
            </a:r>
            <a:r>
              <a:rPr lang="en-US" altLang="zh-CN" sz="1600" b="1" dirty="0">
                <a:solidFill>
                  <a:srgbClr val="3D464D"/>
                </a:solidFill>
                <a:latin typeface="-apple-system"/>
              </a:rPr>
              <a:t>1</a:t>
            </a:r>
            <a:r>
              <a:rPr lang="zh-CN" altLang="en-US" sz="1600" b="1" dirty="0">
                <a:solidFill>
                  <a:srgbClr val="3D464D"/>
                </a:solidFill>
                <a:latin typeface="-apple-system"/>
              </a:rPr>
              <a:t>：</a:t>
            </a:r>
            <a:r>
              <a:rPr lang="en-US" altLang="zh-CN" sz="1600" b="1" dirty="0" err="1">
                <a:solidFill>
                  <a:srgbClr val="3D464D"/>
                </a:solidFill>
                <a:latin typeface="-apple-system"/>
              </a:rPr>
              <a:t>CanCommit</a:t>
            </a:r>
            <a:br>
              <a:rPr lang="zh-CN" altLang="en-US" sz="1600" dirty="0"/>
            </a:br>
            <a:r>
              <a:rPr lang="zh-CN" altLang="en-US" sz="1600" dirty="0">
                <a:solidFill>
                  <a:srgbClr val="3D464D"/>
                </a:solidFill>
                <a:latin typeface="-apple-system"/>
              </a:rPr>
              <a:t>　　</a:t>
            </a:r>
            <a:r>
              <a:rPr lang="en-US" altLang="zh-CN" sz="1600" dirty="0">
                <a:solidFill>
                  <a:srgbClr val="3D464D"/>
                </a:solidFill>
                <a:latin typeface="-apple-system"/>
              </a:rPr>
              <a:t>1</a:t>
            </a:r>
            <a:r>
              <a:rPr lang="zh-CN" altLang="en-US" sz="1600" dirty="0">
                <a:solidFill>
                  <a:srgbClr val="3D464D"/>
                </a:solidFill>
                <a:latin typeface="-apple-system"/>
              </a:rPr>
              <a:t>、协调者向所有参与者发出包含事务内容的</a:t>
            </a:r>
            <a:r>
              <a:rPr lang="en-US" altLang="zh-CN" sz="1600" dirty="0" err="1">
                <a:solidFill>
                  <a:srgbClr val="3D464D"/>
                </a:solidFill>
                <a:latin typeface="-apple-system"/>
              </a:rPr>
              <a:t>CanCommit</a:t>
            </a:r>
            <a:r>
              <a:rPr lang="zh-CN" altLang="en-US" sz="1600" dirty="0">
                <a:solidFill>
                  <a:srgbClr val="3D464D"/>
                </a:solidFill>
                <a:latin typeface="-apple-system"/>
              </a:rPr>
              <a:t>请求，询问是否可以提交事务，并等待所有参与者答复。</a:t>
            </a:r>
            <a:br>
              <a:rPr lang="zh-CN" altLang="en-US" sz="1600" dirty="0"/>
            </a:br>
            <a:r>
              <a:rPr lang="zh-CN" altLang="en-US" sz="1600" dirty="0">
                <a:solidFill>
                  <a:srgbClr val="3D464D"/>
                </a:solidFill>
                <a:latin typeface="-apple-system"/>
              </a:rPr>
              <a:t>　　</a:t>
            </a:r>
            <a:r>
              <a:rPr lang="en-US" altLang="zh-CN" sz="1600" dirty="0">
                <a:solidFill>
                  <a:srgbClr val="3D464D"/>
                </a:solidFill>
                <a:latin typeface="-apple-system"/>
              </a:rPr>
              <a:t>2</a:t>
            </a:r>
            <a:r>
              <a:rPr lang="zh-CN" altLang="en-US" sz="1600" dirty="0">
                <a:solidFill>
                  <a:srgbClr val="3D464D"/>
                </a:solidFill>
                <a:latin typeface="-apple-system"/>
              </a:rPr>
              <a:t>、参与者收到</a:t>
            </a:r>
            <a:r>
              <a:rPr lang="en-US" altLang="zh-CN" sz="1600" dirty="0" err="1">
                <a:solidFill>
                  <a:srgbClr val="3D464D"/>
                </a:solidFill>
                <a:latin typeface="-apple-system"/>
              </a:rPr>
              <a:t>CanCommit</a:t>
            </a:r>
            <a:r>
              <a:rPr lang="zh-CN" altLang="en-US" sz="1600" dirty="0">
                <a:solidFill>
                  <a:srgbClr val="3D464D"/>
                </a:solidFill>
                <a:latin typeface="-apple-system"/>
              </a:rPr>
              <a:t>请求后，如果认为可以执行事务操作，则反馈</a:t>
            </a:r>
            <a:r>
              <a:rPr lang="en-US" altLang="zh-CN" sz="1600" dirty="0">
                <a:solidFill>
                  <a:srgbClr val="3D464D"/>
                </a:solidFill>
                <a:latin typeface="-apple-system"/>
              </a:rPr>
              <a:t>YES</a:t>
            </a:r>
            <a:r>
              <a:rPr lang="zh-CN" altLang="en-US" sz="1600" dirty="0">
                <a:solidFill>
                  <a:srgbClr val="3D464D"/>
                </a:solidFill>
                <a:latin typeface="-apple-system"/>
              </a:rPr>
              <a:t>并进入预备状态，否则反馈</a:t>
            </a:r>
            <a:r>
              <a:rPr lang="en-US" altLang="zh-CN" sz="1600" dirty="0">
                <a:solidFill>
                  <a:srgbClr val="3D464D"/>
                </a:solidFill>
                <a:latin typeface="-apple-system"/>
              </a:rPr>
              <a:t>NO</a:t>
            </a:r>
            <a:r>
              <a:rPr lang="zh-CN" altLang="en-US" sz="1600" dirty="0">
                <a:solidFill>
                  <a:srgbClr val="3D464D"/>
                </a:solidFill>
                <a:latin typeface="-apple-system"/>
              </a:rPr>
              <a:t>。</a:t>
            </a:r>
            <a:br>
              <a:rPr lang="zh-CN" altLang="en-US" sz="1600" dirty="0"/>
            </a:br>
            <a:r>
              <a:rPr lang="zh-CN" altLang="en-US" sz="1600" dirty="0">
                <a:solidFill>
                  <a:srgbClr val="3D464D"/>
                </a:solidFill>
                <a:latin typeface="-apple-system"/>
              </a:rPr>
              <a:t> </a:t>
            </a:r>
            <a:br>
              <a:rPr lang="zh-CN" altLang="en-US" sz="1600" dirty="0"/>
            </a:br>
            <a:r>
              <a:rPr lang="zh-CN" altLang="en-US" sz="1600" b="1" dirty="0">
                <a:solidFill>
                  <a:srgbClr val="3D464D"/>
                </a:solidFill>
                <a:latin typeface="-apple-system"/>
              </a:rPr>
              <a:t>阶段</a:t>
            </a:r>
            <a:r>
              <a:rPr lang="en-US" altLang="zh-CN" sz="1600" b="1" dirty="0">
                <a:solidFill>
                  <a:srgbClr val="3D464D"/>
                </a:solidFill>
                <a:latin typeface="-apple-system"/>
              </a:rPr>
              <a:t>2</a:t>
            </a:r>
            <a:r>
              <a:rPr lang="zh-CN" altLang="en-US" sz="1600" b="1" dirty="0">
                <a:solidFill>
                  <a:srgbClr val="3D464D"/>
                </a:solidFill>
                <a:latin typeface="-apple-system"/>
              </a:rPr>
              <a:t>：</a:t>
            </a:r>
            <a:r>
              <a:rPr lang="en-US" altLang="zh-CN" sz="1600" b="1" dirty="0" err="1">
                <a:solidFill>
                  <a:srgbClr val="3D464D"/>
                </a:solidFill>
                <a:latin typeface="-apple-system"/>
              </a:rPr>
              <a:t>PreCommit</a:t>
            </a:r>
            <a:br>
              <a:rPr lang="zh-CN" altLang="en-US" sz="1600" dirty="0"/>
            </a:br>
            <a:r>
              <a:rPr lang="zh-CN" altLang="en-US" sz="1600" dirty="0">
                <a:solidFill>
                  <a:srgbClr val="3D464D"/>
                </a:solidFill>
                <a:latin typeface="-apple-system"/>
              </a:rPr>
              <a:t>　　此阶段分两种情况：</a:t>
            </a:r>
            <a:br>
              <a:rPr lang="zh-CN" altLang="en-US" sz="1600" dirty="0"/>
            </a:br>
            <a:r>
              <a:rPr lang="zh-CN" altLang="en-US" sz="1600" dirty="0">
                <a:solidFill>
                  <a:srgbClr val="3D464D"/>
                </a:solidFill>
                <a:latin typeface="-apple-system"/>
              </a:rPr>
              <a:t>　　</a:t>
            </a:r>
            <a:r>
              <a:rPr lang="en-US" altLang="zh-CN" sz="1600" dirty="0">
                <a:solidFill>
                  <a:srgbClr val="3D464D"/>
                </a:solidFill>
                <a:latin typeface="-apple-system"/>
              </a:rPr>
              <a:t>1</a:t>
            </a:r>
            <a:r>
              <a:rPr lang="zh-CN" altLang="en-US" sz="1600" dirty="0">
                <a:solidFill>
                  <a:srgbClr val="3D464D"/>
                </a:solidFill>
                <a:latin typeface="-apple-system"/>
              </a:rPr>
              <a:t>、所有参与者均反馈</a:t>
            </a:r>
            <a:r>
              <a:rPr lang="en-US" altLang="zh-CN" sz="1600" dirty="0">
                <a:solidFill>
                  <a:srgbClr val="3D464D"/>
                </a:solidFill>
                <a:latin typeface="-apple-system"/>
              </a:rPr>
              <a:t>YES</a:t>
            </a:r>
            <a:r>
              <a:rPr lang="zh-CN" altLang="en-US" sz="1600" dirty="0">
                <a:solidFill>
                  <a:srgbClr val="3D464D"/>
                </a:solidFill>
                <a:latin typeface="-apple-system"/>
              </a:rPr>
              <a:t>，即执行事务预提交。</a:t>
            </a:r>
            <a:br>
              <a:rPr lang="zh-CN" altLang="en-US" sz="1600" dirty="0"/>
            </a:br>
            <a:r>
              <a:rPr lang="zh-CN" altLang="en-US" sz="1600" dirty="0">
                <a:solidFill>
                  <a:srgbClr val="3D464D"/>
                </a:solidFill>
                <a:latin typeface="-apple-system"/>
              </a:rPr>
              <a:t>　　</a:t>
            </a:r>
            <a:r>
              <a:rPr lang="en-US" altLang="zh-CN" sz="1600" dirty="0">
                <a:solidFill>
                  <a:srgbClr val="3D464D"/>
                </a:solidFill>
                <a:latin typeface="-apple-system"/>
              </a:rPr>
              <a:t>2</a:t>
            </a:r>
            <a:r>
              <a:rPr lang="zh-CN" altLang="en-US" sz="1600" dirty="0">
                <a:solidFill>
                  <a:srgbClr val="3D464D"/>
                </a:solidFill>
                <a:latin typeface="-apple-system"/>
              </a:rPr>
              <a:t>、任何一个参与者反馈</a:t>
            </a:r>
            <a:r>
              <a:rPr lang="en-US" altLang="zh-CN" sz="1600" dirty="0">
                <a:solidFill>
                  <a:srgbClr val="3D464D"/>
                </a:solidFill>
                <a:latin typeface="-apple-system"/>
              </a:rPr>
              <a:t>NO</a:t>
            </a:r>
            <a:r>
              <a:rPr lang="zh-CN" altLang="en-US" sz="1600" dirty="0">
                <a:solidFill>
                  <a:srgbClr val="3D464D"/>
                </a:solidFill>
                <a:latin typeface="-apple-system"/>
              </a:rPr>
              <a:t>，或者等待超时后协调者尚无法收到所有参与者的反馈，即中断事务。</a:t>
            </a:r>
            <a:br>
              <a:rPr lang="zh-CN" altLang="en-US" sz="1600" dirty="0"/>
            </a:br>
            <a:r>
              <a:rPr lang="zh-CN" altLang="en-US" sz="1600" dirty="0">
                <a:solidFill>
                  <a:srgbClr val="3D464D"/>
                </a:solidFill>
                <a:latin typeface="-apple-system"/>
              </a:rPr>
              <a:t>　　事务预提交：（所有参与者均反馈</a:t>
            </a:r>
            <a:r>
              <a:rPr lang="en-US" altLang="zh-CN" sz="1600" dirty="0">
                <a:solidFill>
                  <a:srgbClr val="3D464D"/>
                </a:solidFill>
                <a:latin typeface="-apple-system"/>
              </a:rPr>
              <a:t>YES</a:t>
            </a:r>
            <a:r>
              <a:rPr lang="zh-CN" altLang="en-US" sz="1600" dirty="0">
                <a:solidFill>
                  <a:srgbClr val="3D464D"/>
                </a:solidFill>
                <a:latin typeface="-apple-system"/>
              </a:rPr>
              <a:t>时）</a:t>
            </a:r>
            <a:br>
              <a:rPr lang="zh-CN" altLang="en-US" sz="1600" dirty="0"/>
            </a:br>
            <a:r>
              <a:rPr lang="zh-CN" altLang="en-US" sz="1600" dirty="0">
                <a:solidFill>
                  <a:srgbClr val="3D464D"/>
                </a:solidFill>
                <a:latin typeface="-apple-system"/>
              </a:rPr>
              <a:t>　　</a:t>
            </a:r>
            <a:r>
              <a:rPr lang="en-US" altLang="zh-CN" sz="1600" dirty="0">
                <a:solidFill>
                  <a:srgbClr val="3D464D"/>
                </a:solidFill>
                <a:latin typeface="-apple-system"/>
              </a:rPr>
              <a:t>1</a:t>
            </a:r>
            <a:r>
              <a:rPr lang="zh-CN" altLang="en-US" sz="1600" dirty="0">
                <a:solidFill>
                  <a:srgbClr val="3D464D"/>
                </a:solidFill>
                <a:latin typeface="-apple-system"/>
              </a:rPr>
              <a:t>、协调者向所有参与者发出</a:t>
            </a:r>
            <a:r>
              <a:rPr lang="en-US" altLang="zh-CN" sz="1600" dirty="0" err="1">
                <a:solidFill>
                  <a:srgbClr val="3D464D"/>
                </a:solidFill>
                <a:latin typeface="-apple-system"/>
              </a:rPr>
              <a:t>PreCommit</a:t>
            </a:r>
            <a:r>
              <a:rPr lang="zh-CN" altLang="en-US" sz="1600" dirty="0">
                <a:solidFill>
                  <a:srgbClr val="3D464D"/>
                </a:solidFill>
                <a:latin typeface="-apple-system"/>
              </a:rPr>
              <a:t>请求，进入准备阶段。</a:t>
            </a:r>
            <a:br>
              <a:rPr lang="zh-CN" altLang="en-US" sz="1600" dirty="0"/>
            </a:br>
            <a:r>
              <a:rPr lang="zh-CN" altLang="en-US" sz="1600" dirty="0">
                <a:solidFill>
                  <a:srgbClr val="3D464D"/>
                </a:solidFill>
                <a:latin typeface="-apple-system"/>
              </a:rPr>
              <a:t>　　</a:t>
            </a:r>
            <a:r>
              <a:rPr lang="en-US" altLang="zh-CN" sz="1600" dirty="0">
                <a:solidFill>
                  <a:srgbClr val="3D464D"/>
                </a:solidFill>
                <a:latin typeface="-apple-system"/>
              </a:rPr>
              <a:t>2</a:t>
            </a:r>
            <a:r>
              <a:rPr lang="zh-CN" altLang="en-US" sz="1600" dirty="0">
                <a:solidFill>
                  <a:srgbClr val="3D464D"/>
                </a:solidFill>
                <a:latin typeface="-apple-system"/>
              </a:rPr>
              <a:t>、参与者收到</a:t>
            </a:r>
            <a:r>
              <a:rPr lang="en-US" altLang="zh-CN" sz="1600" dirty="0" err="1">
                <a:solidFill>
                  <a:srgbClr val="3D464D"/>
                </a:solidFill>
                <a:latin typeface="-apple-system"/>
              </a:rPr>
              <a:t>PreCommit</a:t>
            </a:r>
            <a:r>
              <a:rPr lang="zh-CN" altLang="en-US" sz="1600" dirty="0">
                <a:solidFill>
                  <a:srgbClr val="3D464D"/>
                </a:solidFill>
                <a:latin typeface="-apple-system"/>
              </a:rPr>
              <a:t>请求后，执行事务操作，将</a:t>
            </a:r>
            <a:r>
              <a:rPr lang="en-US" altLang="zh-CN" sz="1600" dirty="0">
                <a:solidFill>
                  <a:srgbClr val="3D464D"/>
                </a:solidFill>
                <a:latin typeface="-apple-system"/>
              </a:rPr>
              <a:t>Undo</a:t>
            </a:r>
            <a:r>
              <a:rPr lang="zh-CN" altLang="en-US" sz="1600" dirty="0">
                <a:solidFill>
                  <a:srgbClr val="3D464D"/>
                </a:solidFill>
                <a:latin typeface="-apple-system"/>
              </a:rPr>
              <a:t>和</a:t>
            </a:r>
            <a:r>
              <a:rPr lang="en-US" altLang="zh-CN" sz="1600" dirty="0">
                <a:solidFill>
                  <a:srgbClr val="3D464D"/>
                </a:solidFill>
                <a:latin typeface="-apple-system"/>
              </a:rPr>
              <a:t>Redo</a:t>
            </a:r>
            <a:r>
              <a:rPr lang="zh-CN" altLang="en-US" sz="1600" dirty="0">
                <a:solidFill>
                  <a:srgbClr val="3D464D"/>
                </a:solidFill>
                <a:latin typeface="-apple-system"/>
              </a:rPr>
              <a:t>信息记入事务日志中（但不提交事务）。</a:t>
            </a:r>
            <a:br>
              <a:rPr lang="zh-CN" altLang="en-US" sz="1600" dirty="0"/>
            </a:br>
            <a:r>
              <a:rPr lang="zh-CN" altLang="en-US" sz="1600" dirty="0">
                <a:solidFill>
                  <a:srgbClr val="3D464D"/>
                </a:solidFill>
                <a:latin typeface="-apple-system"/>
              </a:rPr>
              <a:t>　　</a:t>
            </a:r>
            <a:r>
              <a:rPr lang="en-US" altLang="zh-CN" sz="1600" dirty="0">
                <a:solidFill>
                  <a:srgbClr val="3D464D"/>
                </a:solidFill>
                <a:latin typeface="-apple-system"/>
              </a:rPr>
              <a:t>3</a:t>
            </a:r>
            <a:r>
              <a:rPr lang="zh-CN" altLang="en-US" sz="1600" dirty="0">
                <a:solidFill>
                  <a:srgbClr val="3D464D"/>
                </a:solidFill>
                <a:latin typeface="-apple-system"/>
              </a:rPr>
              <a:t>、各参与者向协调者反馈</a:t>
            </a:r>
            <a:r>
              <a:rPr lang="en-US" altLang="zh-CN" sz="1600" dirty="0" err="1">
                <a:solidFill>
                  <a:srgbClr val="3D464D"/>
                </a:solidFill>
                <a:latin typeface="-apple-system"/>
              </a:rPr>
              <a:t>Ack</a:t>
            </a:r>
            <a:r>
              <a:rPr lang="zh-CN" altLang="en-US" sz="1600" dirty="0">
                <a:solidFill>
                  <a:srgbClr val="3D464D"/>
                </a:solidFill>
                <a:latin typeface="-apple-system"/>
              </a:rPr>
              <a:t>响应或</a:t>
            </a:r>
            <a:r>
              <a:rPr lang="en-US" altLang="zh-CN" sz="1600" dirty="0">
                <a:solidFill>
                  <a:srgbClr val="3D464D"/>
                </a:solidFill>
                <a:latin typeface="-apple-system"/>
              </a:rPr>
              <a:t>No</a:t>
            </a:r>
            <a:r>
              <a:rPr lang="zh-CN" altLang="en-US" sz="1600" dirty="0">
                <a:solidFill>
                  <a:srgbClr val="3D464D"/>
                </a:solidFill>
                <a:latin typeface="-apple-system"/>
              </a:rPr>
              <a:t>响应，并等待最终指令。</a:t>
            </a:r>
            <a:br>
              <a:rPr lang="zh-CN" altLang="en-US" sz="1600" dirty="0"/>
            </a:br>
            <a:br>
              <a:rPr lang="zh-CN" altLang="en-US" sz="1600" dirty="0"/>
            </a:br>
            <a:r>
              <a:rPr lang="zh-CN" altLang="en-US" sz="1600" dirty="0">
                <a:solidFill>
                  <a:srgbClr val="3D464D"/>
                </a:solidFill>
                <a:latin typeface="-apple-system"/>
              </a:rPr>
              <a:t>　　中断事务：（任何一个参与者反馈</a:t>
            </a:r>
            <a:r>
              <a:rPr lang="en-US" altLang="zh-CN" sz="1600" dirty="0">
                <a:solidFill>
                  <a:srgbClr val="3D464D"/>
                </a:solidFill>
                <a:latin typeface="-apple-system"/>
              </a:rPr>
              <a:t>NO</a:t>
            </a:r>
            <a:r>
              <a:rPr lang="zh-CN" altLang="en-US" sz="1600" dirty="0">
                <a:solidFill>
                  <a:srgbClr val="3D464D"/>
                </a:solidFill>
                <a:latin typeface="-apple-system"/>
              </a:rPr>
              <a:t>，或者等待超时后协调者尚无法收到所有参与者的反馈时）</a:t>
            </a:r>
            <a:br>
              <a:rPr lang="zh-CN" altLang="en-US" sz="1600" dirty="0"/>
            </a:br>
            <a:r>
              <a:rPr lang="zh-CN" altLang="en-US" sz="1600" dirty="0">
                <a:solidFill>
                  <a:srgbClr val="3D464D"/>
                </a:solidFill>
                <a:latin typeface="-apple-system"/>
              </a:rPr>
              <a:t>　　</a:t>
            </a:r>
            <a:r>
              <a:rPr lang="en-US" altLang="zh-CN" sz="1600" dirty="0">
                <a:solidFill>
                  <a:srgbClr val="3D464D"/>
                </a:solidFill>
                <a:latin typeface="-apple-system"/>
              </a:rPr>
              <a:t>1</a:t>
            </a:r>
            <a:r>
              <a:rPr lang="zh-CN" altLang="en-US" sz="1600" dirty="0">
                <a:solidFill>
                  <a:srgbClr val="3D464D"/>
                </a:solidFill>
                <a:latin typeface="-apple-system"/>
              </a:rPr>
              <a:t>、协调者向所有参与者发出</a:t>
            </a:r>
            <a:r>
              <a:rPr lang="en-US" altLang="zh-CN" sz="1600" dirty="0">
                <a:solidFill>
                  <a:srgbClr val="3D464D"/>
                </a:solidFill>
                <a:latin typeface="-apple-system"/>
              </a:rPr>
              <a:t>abort</a:t>
            </a:r>
            <a:r>
              <a:rPr lang="zh-CN" altLang="en-US" sz="1600" dirty="0">
                <a:solidFill>
                  <a:srgbClr val="3D464D"/>
                </a:solidFill>
                <a:latin typeface="-apple-system"/>
              </a:rPr>
              <a:t>请求。</a:t>
            </a:r>
            <a:br>
              <a:rPr lang="zh-CN" altLang="en-US" sz="1600" dirty="0"/>
            </a:br>
            <a:r>
              <a:rPr lang="zh-CN" altLang="en-US" sz="1600" dirty="0">
                <a:solidFill>
                  <a:srgbClr val="3D464D"/>
                </a:solidFill>
                <a:latin typeface="-apple-system"/>
              </a:rPr>
              <a:t>　　</a:t>
            </a:r>
            <a:r>
              <a:rPr lang="en-US" altLang="zh-CN" sz="1600" dirty="0">
                <a:solidFill>
                  <a:srgbClr val="3D464D"/>
                </a:solidFill>
                <a:latin typeface="-apple-system"/>
              </a:rPr>
              <a:t>2</a:t>
            </a:r>
            <a:r>
              <a:rPr lang="zh-CN" altLang="en-US" sz="1600" dirty="0">
                <a:solidFill>
                  <a:srgbClr val="3D464D"/>
                </a:solidFill>
                <a:latin typeface="-apple-system"/>
              </a:rPr>
              <a:t>、无论收到协调者发出的</a:t>
            </a:r>
            <a:r>
              <a:rPr lang="en-US" altLang="zh-CN" sz="1600" dirty="0">
                <a:solidFill>
                  <a:srgbClr val="3D464D"/>
                </a:solidFill>
                <a:latin typeface="-apple-system"/>
              </a:rPr>
              <a:t>abort</a:t>
            </a:r>
            <a:r>
              <a:rPr lang="zh-CN" altLang="en-US" sz="1600" dirty="0">
                <a:solidFill>
                  <a:srgbClr val="3D464D"/>
                </a:solidFill>
                <a:latin typeface="-apple-system"/>
              </a:rPr>
              <a:t>请求，或者在等待协调者请求过程中出现超时，参与者均会中断事务。</a:t>
            </a:r>
            <a:endParaRPr lang="zh-CN" altLang="en-US" sz="1600" dirty="0"/>
          </a:p>
        </p:txBody>
      </p:sp>
      <p:sp>
        <p:nvSpPr>
          <p:cNvPr id="8" name="矩形 7"/>
          <p:cNvSpPr/>
          <p:nvPr/>
        </p:nvSpPr>
        <p:spPr>
          <a:xfrm>
            <a:off x="7749931" y="6414254"/>
            <a:ext cx="4355680" cy="369332"/>
          </a:xfrm>
          <a:prstGeom prst="rect">
            <a:avLst/>
          </a:prstGeom>
        </p:spPr>
        <p:txBody>
          <a:bodyPr wrap="none">
            <a:spAutoFit/>
          </a:bodyPr>
          <a:lstStyle/>
          <a:p>
            <a:r>
              <a:rPr lang="zh-CN" altLang="en-US" dirty="0"/>
              <a:t>http://blog.51cto.com/11821908/2058651</a:t>
            </a:r>
          </a:p>
        </p:txBody>
      </p:sp>
    </p:spTree>
    <p:extLst>
      <p:ext uri="{BB962C8B-B14F-4D97-AF65-F5344CB8AC3E}">
        <p14:creationId xmlns:p14="http://schemas.microsoft.com/office/powerpoint/2010/main" val="2373230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795411" cy="523220"/>
          </a:xfrm>
          <a:prstGeom prst="rect">
            <a:avLst/>
          </a:prstGeom>
          <a:noFill/>
        </p:spPr>
        <p:txBody>
          <a:bodyPr wrap="none" rtlCol="0">
            <a:spAutoFit/>
          </a:bodyPr>
          <a:lstStyle/>
          <a:p>
            <a:r>
              <a:rPr lang="en-US" altLang="zh-CN" sz="2800" dirty="0"/>
              <a:t>3PC</a:t>
            </a:r>
            <a:endParaRPr lang="zh-CN" altLang="en-US" sz="2800" dirty="0"/>
          </a:p>
        </p:txBody>
      </p:sp>
      <p:pic>
        <p:nvPicPr>
          <p:cNvPr id="2050" name="Picture 2" descr="åå¸å¼ä¸è´æ§ç®æ³2PCå3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2159" y="1616211"/>
            <a:ext cx="3333750" cy="4143376"/>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53885" y="523220"/>
            <a:ext cx="8508274" cy="5909310"/>
          </a:xfrm>
          <a:prstGeom prst="rect">
            <a:avLst/>
          </a:prstGeom>
        </p:spPr>
        <p:txBody>
          <a:bodyPr wrap="square">
            <a:spAutoFit/>
          </a:bodyPr>
          <a:lstStyle/>
          <a:p>
            <a:r>
              <a:rPr lang="zh-CN" altLang="en-US" b="1" dirty="0">
                <a:solidFill>
                  <a:srgbClr val="3D464D"/>
                </a:solidFill>
                <a:latin typeface="-apple-system"/>
              </a:rPr>
              <a:t>阶段</a:t>
            </a:r>
            <a:r>
              <a:rPr lang="en-US" altLang="zh-CN" b="1" dirty="0">
                <a:solidFill>
                  <a:srgbClr val="3D464D"/>
                </a:solidFill>
                <a:latin typeface="-apple-system"/>
              </a:rPr>
              <a:t>3</a:t>
            </a:r>
            <a:r>
              <a:rPr lang="zh-CN" altLang="en-US" b="1" dirty="0">
                <a:solidFill>
                  <a:srgbClr val="3D464D"/>
                </a:solidFill>
                <a:latin typeface="-apple-system"/>
              </a:rPr>
              <a:t>：</a:t>
            </a:r>
            <a:r>
              <a:rPr lang="en-US" altLang="zh-CN" b="1" dirty="0">
                <a:solidFill>
                  <a:srgbClr val="3D464D"/>
                </a:solidFill>
                <a:latin typeface="-apple-system"/>
              </a:rPr>
              <a:t>do Commit</a:t>
            </a:r>
            <a:br>
              <a:rPr lang="zh-CN" altLang="en-US" dirty="0"/>
            </a:br>
            <a:r>
              <a:rPr lang="zh-CN" altLang="en-US" dirty="0">
                <a:solidFill>
                  <a:srgbClr val="3D464D"/>
                </a:solidFill>
                <a:latin typeface="-apple-system"/>
              </a:rPr>
              <a:t> </a:t>
            </a:r>
            <a:br>
              <a:rPr lang="zh-CN" altLang="en-US" dirty="0"/>
            </a:br>
            <a:r>
              <a:rPr lang="zh-CN" altLang="en-US" dirty="0">
                <a:solidFill>
                  <a:srgbClr val="3D464D"/>
                </a:solidFill>
                <a:latin typeface="-apple-system"/>
              </a:rPr>
              <a:t>　　此阶段也存在两种情况：</a:t>
            </a:r>
            <a:br>
              <a:rPr lang="zh-CN" altLang="en-US" dirty="0"/>
            </a:br>
            <a:r>
              <a:rPr lang="zh-CN" altLang="en-US" dirty="0">
                <a:solidFill>
                  <a:srgbClr val="3D464D"/>
                </a:solidFill>
                <a:latin typeface="-apple-system"/>
              </a:rPr>
              <a:t>　　</a:t>
            </a:r>
            <a:r>
              <a:rPr lang="en-US" altLang="zh-CN" dirty="0">
                <a:solidFill>
                  <a:srgbClr val="3D464D"/>
                </a:solidFill>
                <a:latin typeface="-apple-system"/>
              </a:rPr>
              <a:t>1</a:t>
            </a:r>
            <a:r>
              <a:rPr lang="zh-CN" altLang="en-US" dirty="0">
                <a:solidFill>
                  <a:srgbClr val="3D464D"/>
                </a:solidFill>
                <a:latin typeface="-apple-system"/>
              </a:rPr>
              <a:t>、所有参与者均反馈</a:t>
            </a:r>
            <a:r>
              <a:rPr lang="en-US" altLang="zh-CN" dirty="0" err="1">
                <a:solidFill>
                  <a:srgbClr val="3D464D"/>
                </a:solidFill>
                <a:latin typeface="-apple-system"/>
              </a:rPr>
              <a:t>Ack</a:t>
            </a:r>
            <a:r>
              <a:rPr lang="zh-CN" altLang="en-US" dirty="0">
                <a:solidFill>
                  <a:srgbClr val="3D464D"/>
                </a:solidFill>
                <a:latin typeface="-apple-system"/>
              </a:rPr>
              <a:t>响应，即执行真正的事务提交。</a:t>
            </a:r>
            <a:br>
              <a:rPr lang="zh-CN" altLang="en-US" dirty="0"/>
            </a:br>
            <a:r>
              <a:rPr lang="zh-CN" altLang="en-US" dirty="0">
                <a:solidFill>
                  <a:srgbClr val="3D464D"/>
                </a:solidFill>
                <a:latin typeface="-apple-system"/>
              </a:rPr>
              <a:t>　　</a:t>
            </a:r>
            <a:r>
              <a:rPr lang="en-US" altLang="zh-CN" dirty="0">
                <a:solidFill>
                  <a:srgbClr val="3D464D"/>
                </a:solidFill>
                <a:latin typeface="-apple-system"/>
              </a:rPr>
              <a:t>2</a:t>
            </a:r>
            <a:r>
              <a:rPr lang="zh-CN" altLang="en-US" dirty="0">
                <a:solidFill>
                  <a:srgbClr val="3D464D"/>
                </a:solidFill>
                <a:latin typeface="-apple-system"/>
              </a:rPr>
              <a:t>、任何一个参与者反馈</a:t>
            </a:r>
            <a:r>
              <a:rPr lang="en-US" altLang="zh-CN" dirty="0">
                <a:solidFill>
                  <a:srgbClr val="3D464D"/>
                </a:solidFill>
                <a:latin typeface="-apple-system"/>
              </a:rPr>
              <a:t>NO</a:t>
            </a:r>
            <a:r>
              <a:rPr lang="zh-CN" altLang="en-US" dirty="0">
                <a:solidFill>
                  <a:srgbClr val="3D464D"/>
                </a:solidFill>
                <a:latin typeface="-apple-system"/>
              </a:rPr>
              <a:t>，或者等待超时后协调者尚无法收到所有参与者的反馈，即中断事务。</a:t>
            </a:r>
            <a:br>
              <a:rPr lang="zh-CN" altLang="en-US" dirty="0"/>
            </a:br>
            <a:r>
              <a:rPr lang="zh-CN" altLang="en-US" dirty="0">
                <a:solidFill>
                  <a:srgbClr val="3D464D"/>
                </a:solidFill>
                <a:latin typeface="-apple-system"/>
              </a:rPr>
              <a:t> </a:t>
            </a:r>
            <a:br>
              <a:rPr lang="zh-CN" altLang="en-US" dirty="0"/>
            </a:br>
            <a:r>
              <a:rPr lang="zh-CN" altLang="en-US" dirty="0">
                <a:solidFill>
                  <a:srgbClr val="3D464D"/>
                </a:solidFill>
                <a:latin typeface="-apple-system"/>
              </a:rPr>
              <a:t>　　提交事务：（所有参与者均反馈</a:t>
            </a:r>
            <a:r>
              <a:rPr lang="en-US" altLang="zh-CN" dirty="0" err="1">
                <a:solidFill>
                  <a:srgbClr val="3D464D"/>
                </a:solidFill>
                <a:latin typeface="-apple-system"/>
              </a:rPr>
              <a:t>Ack</a:t>
            </a:r>
            <a:r>
              <a:rPr lang="zh-CN" altLang="en-US" dirty="0">
                <a:solidFill>
                  <a:srgbClr val="3D464D"/>
                </a:solidFill>
                <a:latin typeface="-apple-system"/>
              </a:rPr>
              <a:t>响应时）</a:t>
            </a:r>
            <a:br>
              <a:rPr lang="zh-CN" altLang="en-US" dirty="0"/>
            </a:br>
            <a:r>
              <a:rPr lang="zh-CN" altLang="en-US" dirty="0">
                <a:solidFill>
                  <a:srgbClr val="3D464D"/>
                </a:solidFill>
                <a:latin typeface="-apple-system"/>
              </a:rPr>
              <a:t>　　</a:t>
            </a:r>
            <a:r>
              <a:rPr lang="en-US" altLang="zh-CN" dirty="0">
                <a:solidFill>
                  <a:srgbClr val="3D464D"/>
                </a:solidFill>
                <a:latin typeface="-apple-system"/>
              </a:rPr>
              <a:t>1</a:t>
            </a:r>
            <a:r>
              <a:rPr lang="zh-CN" altLang="en-US" dirty="0">
                <a:solidFill>
                  <a:srgbClr val="3D464D"/>
                </a:solidFill>
                <a:latin typeface="-apple-system"/>
              </a:rPr>
              <a:t>、如果协调者处于工作状态，则向所有参与者发出</a:t>
            </a:r>
            <a:r>
              <a:rPr lang="en-US" altLang="zh-CN" dirty="0">
                <a:solidFill>
                  <a:srgbClr val="3D464D"/>
                </a:solidFill>
                <a:latin typeface="-apple-system"/>
              </a:rPr>
              <a:t>do Commit</a:t>
            </a:r>
            <a:r>
              <a:rPr lang="zh-CN" altLang="en-US" dirty="0">
                <a:solidFill>
                  <a:srgbClr val="3D464D"/>
                </a:solidFill>
                <a:latin typeface="-apple-system"/>
              </a:rPr>
              <a:t>请求。</a:t>
            </a:r>
            <a:br>
              <a:rPr lang="zh-CN" altLang="en-US" dirty="0"/>
            </a:br>
            <a:r>
              <a:rPr lang="zh-CN" altLang="en-US" dirty="0">
                <a:solidFill>
                  <a:srgbClr val="3D464D"/>
                </a:solidFill>
                <a:latin typeface="-apple-system"/>
              </a:rPr>
              <a:t>　　</a:t>
            </a:r>
            <a:r>
              <a:rPr lang="en-US" altLang="zh-CN" dirty="0">
                <a:solidFill>
                  <a:srgbClr val="3D464D"/>
                </a:solidFill>
                <a:latin typeface="-apple-system"/>
              </a:rPr>
              <a:t>2</a:t>
            </a:r>
            <a:r>
              <a:rPr lang="zh-CN" altLang="en-US" dirty="0">
                <a:solidFill>
                  <a:srgbClr val="3D464D"/>
                </a:solidFill>
                <a:latin typeface="-apple-system"/>
              </a:rPr>
              <a:t>、参与者收到</a:t>
            </a:r>
            <a:r>
              <a:rPr lang="en-US" altLang="zh-CN" dirty="0">
                <a:solidFill>
                  <a:srgbClr val="3D464D"/>
                </a:solidFill>
                <a:latin typeface="-apple-system"/>
              </a:rPr>
              <a:t>do Commit</a:t>
            </a:r>
            <a:r>
              <a:rPr lang="zh-CN" altLang="en-US" dirty="0">
                <a:solidFill>
                  <a:srgbClr val="3D464D"/>
                </a:solidFill>
                <a:latin typeface="-apple-system"/>
              </a:rPr>
              <a:t>请求后，会正式执行事务提交，并释放整个事务期间占用的资源。</a:t>
            </a:r>
            <a:br>
              <a:rPr lang="zh-CN" altLang="en-US" dirty="0"/>
            </a:br>
            <a:r>
              <a:rPr lang="zh-CN" altLang="en-US" dirty="0">
                <a:solidFill>
                  <a:srgbClr val="3D464D"/>
                </a:solidFill>
                <a:latin typeface="-apple-system"/>
              </a:rPr>
              <a:t>　　</a:t>
            </a:r>
            <a:r>
              <a:rPr lang="en-US" altLang="zh-CN" dirty="0">
                <a:solidFill>
                  <a:srgbClr val="3D464D"/>
                </a:solidFill>
                <a:latin typeface="-apple-system"/>
              </a:rPr>
              <a:t>3</a:t>
            </a:r>
            <a:r>
              <a:rPr lang="zh-CN" altLang="en-US" dirty="0">
                <a:solidFill>
                  <a:srgbClr val="3D464D"/>
                </a:solidFill>
                <a:latin typeface="-apple-system"/>
              </a:rPr>
              <a:t>、各参与者向协调者反馈</a:t>
            </a:r>
            <a:r>
              <a:rPr lang="en-US" altLang="zh-CN" dirty="0" err="1">
                <a:solidFill>
                  <a:srgbClr val="3D464D"/>
                </a:solidFill>
                <a:latin typeface="-apple-system"/>
              </a:rPr>
              <a:t>Ack</a:t>
            </a:r>
            <a:r>
              <a:rPr lang="zh-CN" altLang="en-US" dirty="0">
                <a:solidFill>
                  <a:srgbClr val="3D464D"/>
                </a:solidFill>
                <a:latin typeface="-apple-system"/>
              </a:rPr>
              <a:t>完成的消息。</a:t>
            </a:r>
            <a:br>
              <a:rPr lang="zh-CN" altLang="en-US" dirty="0"/>
            </a:br>
            <a:r>
              <a:rPr lang="zh-CN" altLang="en-US" dirty="0">
                <a:solidFill>
                  <a:srgbClr val="3D464D"/>
                </a:solidFill>
                <a:latin typeface="-apple-system"/>
              </a:rPr>
              <a:t>　　</a:t>
            </a:r>
            <a:r>
              <a:rPr lang="en-US" altLang="zh-CN" dirty="0">
                <a:solidFill>
                  <a:srgbClr val="3D464D"/>
                </a:solidFill>
                <a:latin typeface="-apple-system"/>
              </a:rPr>
              <a:t>4</a:t>
            </a:r>
            <a:r>
              <a:rPr lang="zh-CN" altLang="en-US" dirty="0">
                <a:solidFill>
                  <a:srgbClr val="3D464D"/>
                </a:solidFill>
                <a:latin typeface="-apple-system"/>
              </a:rPr>
              <a:t>、协调者收到所有参与者反馈的</a:t>
            </a:r>
            <a:r>
              <a:rPr lang="en-US" altLang="zh-CN" dirty="0" err="1">
                <a:solidFill>
                  <a:srgbClr val="3D464D"/>
                </a:solidFill>
                <a:latin typeface="-apple-system"/>
              </a:rPr>
              <a:t>Ack</a:t>
            </a:r>
            <a:r>
              <a:rPr lang="zh-CN" altLang="en-US" dirty="0">
                <a:solidFill>
                  <a:srgbClr val="3D464D"/>
                </a:solidFill>
                <a:latin typeface="-apple-system"/>
              </a:rPr>
              <a:t>消息后，即完成事务提交。</a:t>
            </a:r>
            <a:br>
              <a:rPr lang="zh-CN" altLang="en-US" dirty="0"/>
            </a:br>
            <a:r>
              <a:rPr lang="zh-CN" altLang="en-US" dirty="0">
                <a:solidFill>
                  <a:srgbClr val="3D464D"/>
                </a:solidFill>
                <a:latin typeface="-apple-system"/>
              </a:rPr>
              <a:t> </a:t>
            </a:r>
            <a:br>
              <a:rPr lang="zh-CN" altLang="en-US" dirty="0"/>
            </a:br>
            <a:r>
              <a:rPr lang="zh-CN" altLang="en-US" dirty="0">
                <a:solidFill>
                  <a:srgbClr val="3D464D"/>
                </a:solidFill>
                <a:latin typeface="-apple-system"/>
              </a:rPr>
              <a:t>　　中断事务：（任何一个参与者反馈</a:t>
            </a:r>
            <a:r>
              <a:rPr lang="en-US" altLang="zh-CN" dirty="0">
                <a:solidFill>
                  <a:srgbClr val="3D464D"/>
                </a:solidFill>
                <a:latin typeface="-apple-system"/>
              </a:rPr>
              <a:t>NO</a:t>
            </a:r>
            <a:r>
              <a:rPr lang="zh-CN" altLang="en-US" dirty="0">
                <a:solidFill>
                  <a:srgbClr val="3D464D"/>
                </a:solidFill>
                <a:latin typeface="-apple-system"/>
              </a:rPr>
              <a:t>，或者等待超时后协调者尚无法收到所有参与者的反馈时）</a:t>
            </a:r>
            <a:br>
              <a:rPr lang="zh-CN" altLang="en-US" dirty="0"/>
            </a:br>
            <a:r>
              <a:rPr lang="zh-CN" altLang="en-US" dirty="0">
                <a:solidFill>
                  <a:srgbClr val="3D464D"/>
                </a:solidFill>
                <a:latin typeface="-apple-system"/>
              </a:rPr>
              <a:t>　　</a:t>
            </a:r>
            <a:r>
              <a:rPr lang="en-US" altLang="zh-CN" dirty="0">
                <a:solidFill>
                  <a:srgbClr val="3D464D"/>
                </a:solidFill>
                <a:latin typeface="-apple-system"/>
              </a:rPr>
              <a:t>1</a:t>
            </a:r>
            <a:r>
              <a:rPr lang="zh-CN" altLang="en-US" dirty="0">
                <a:solidFill>
                  <a:srgbClr val="3D464D"/>
                </a:solidFill>
                <a:latin typeface="-apple-system"/>
              </a:rPr>
              <a:t>、如果协调者处于工作状态，向所有参与者发出</a:t>
            </a:r>
            <a:r>
              <a:rPr lang="en-US" altLang="zh-CN" dirty="0">
                <a:solidFill>
                  <a:srgbClr val="3D464D"/>
                </a:solidFill>
                <a:latin typeface="-apple-system"/>
              </a:rPr>
              <a:t>abort</a:t>
            </a:r>
            <a:r>
              <a:rPr lang="zh-CN" altLang="en-US" dirty="0">
                <a:solidFill>
                  <a:srgbClr val="3D464D"/>
                </a:solidFill>
                <a:latin typeface="-apple-system"/>
              </a:rPr>
              <a:t>请求。</a:t>
            </a:r>
            <a:br>
              <a:rPr lang="zh-CN" altLang="en-US" dirty="0"/>
            </a:br>
            <a:r>
              <a:rPr lang="zh-CN" altLang="en-US" dirty="0">
                <a:solidFill>
                  <a:srgbClr val="3D464D"/>
                </a:solidFill>
                <a:latin typeface="-apple-system"/>
              </a:rPr>
              <a:t>　　</a:t>
            </a:r>
            <a:r>
              <a:rPr lang="en-US" altLang="zh-CN" dirty="0">
                <a:solidFill>
                  <a:srgbClr val="3D464D"/>
                </a:solidFill>
                <a:latin typeface="-apple-system"/>
              </a:rPr>
              <a:t>2</a:t>
            </a:r>
            <a:r>
              <a:rPr lang="zh-CN" altLang="en-US" dirty="0">
                <a:solidFill>
                  <a:srgbClr val="3D464D"/>
                </a:solidFill>
                <a:latin typeface="-apple-system"/>
              </a:rPr>
              <a:t>、参与者使用阶段</a:t>
            </a:r>
            <a:r>
              <a:rPr lang="en-US" altLang="zh-CN" dirty="0">
                <a:solidFill>
                  <a:srgbClr val="3D464D"/>
                </a:solidFill>
                <a:latin typeface="-apple-system"/>
              </a:rPr>
              <a:t>1</a:t>
            </a:r>
            <a:r>
              <a:rPr lang="zh-CN" altLang="en-US" dirty="0">
                <a:solidFill>
                  <a:srgbClr val="3D464D"/>
                </a:solidFill>
                <a:latin typeface="-apple-system"/>
              </a:rPr>
              <a:t>中的</a:t>
            </a:r>
            <a:r>
              <a:rPr lang="en-US" altLang="zh-CN" dirty="0">
                <a:solidFill>
                  <a:srgbClr val="3D464D"/>
                </a:solidFill>
                <a:latin typeface="-apple-system"/>
              </a:rPr>
              <a:t>Undo</a:t>
            </a:r>
            <a:r>
              <a:rPr lang="zh-CN" altLang="en-US" dirty="0">
                <a:solidFill>
                  <a:srgbClr val="3D464D"/>
                </a:solidFill>
                <a:latin typeface="-apple-system"/>
              </a:rPr>
              <a:t>信息执行回滚操作，并释放整个事务期间占用的资源。</a:t>
            </a:r>
            <a:br>
              <a:rPr lang="zh-CN" altLang="en-US" dirty="0"/>
            </a:br>
            <a:r>
              <a:rPr lang="zh-CN" altLang="en-US" dirty="0">
                <a:solidFill>
                  <a:srgbClr val="3D464D"/>
                </a:solidFill>
                <a:latin typeface="-apple-system"/>
              </a:rPr>
              <a:t>　　</a:t>
            </a:r>
            <a:r>
              <a:rPr lang="en-US" altLang="zh-CN" dirty="0">
                <a:solidFill>
                  <a:srgbClr val="3D464D"/>
                </a:solidFill>
                <a:latin typeface="-apple-system"/>
              </a:rPr>
              <a:t>3</a:t>
            </a:r>
            <a:r>
              <a:rPr lang="zh-CN" altLang="en-US" dirty="0">
                <a:solidFill>
                  <a:srgbClr val="3D464D"/>
                </a:solidFill>
                <a:latin typeface="-apple-system"/>
              </a:rPr>
              <a:t>、各参与者向协调者反馈</a:t>
            </a:r>
            <a:r>
              <a:rPr lang="en-US" altLang="zh-CN" dirty="0" err="1">
                <a:solidFill>
                  <a:srgbClr val="3D464D"/>
                </a:solidFill>
                <a:latin typeface="-apple-system"/>
              </a:rPr>
              <a:t>Ack</a:t>
            </a:r>
            <a:r>
              <a:rPr lang="zh-CN" altLang="en-US" dirty="0">
                <a:solidFill>
                  <a:srgbClr val="3D464D"/>
                </a:solidFill>
                <a:latin typeface="-apple-system"/>
              </a:rPr>
              <a:t>完成的消息。</a:t>
            </a:r>
            <a:br>
              <a:rPr lang="zh-CN" altLang="en-US" dirty="0"/>
            </a:br>
            <a:r>
              <a:rPr lang="zh-CN" altLang="en-US" dirty="0">
                <a:solidFill>
                  <a:srgbClr val="3D464D"/>
                </a:solidFill>
                <a:latin typeface="-apple-system"/>
              </a:rPr>
              <a:t>　　</a:t>
            </a:r>
            <a:r>
              <a:rPr lang="en-US" altLang="zh-CN" dirty="0">
                <a:solidFill>
                  <a:srgbClr val="3D464D"/>
                </a:solidFill>
                <a:latin typeface="-apple-system"/>
              </a:rPr>
              <a:t>4</a:t>
            </a:r>
            <a:r>
              <a:rPr lang="zh-CN" altLang="en-US" dirty="0">
                <a:solidFill>
                  <a:srgbClr val="3D464D"/>
                </a:solidFill>
                <a:latin typeface="-apple-system"/>
              </a:rPr>
              <a:t>、协调者收到所有参与者反馈的</a:t>
            </a:r>
            <a:r>
              <a:rPr lang="en-US" altLang="zh-CN" dirty="0" err="1">
                <a:solidFill>
                  <a:srgbClr val="3D464D"/>
                </a:solidFill>
                <a:latin typeface="-apple-system"/>
              </a:rPr>
              <a:t>Ack</a:t>
            </a:r>
            <a:r>
              <a:rPr lang="zh-CN" altLang="en-US" dirty="0">
                <a:solidFill>
                  <a:srgbClr val="3D464D"/>
                </a:solidFill>
                <a:latin typeface="-apple-system"/>
              </a:rPr>
              <a:t>消息后，即完成事务中断。</a:t>
            </a:r>
            <a:endParaRPr lang="zh-CN" altLang="en-US" dirty="0"/>
          </a:p>
        </p:txBody>
      </p:sp>
      <p:sp>
        <p:nvSpPr>
          <p:cNvPr id="6" name="矩形 5"/>
          <p:cNvSpPr/>
          <p:nvPr/>
        </p:nvSpPr>
        <p:spPr>
          <a:xfrm>
            <a:off x="7749931" y="6414254"/>
            <a:ext cx="4355680" cy="369332"/>
          </a:xfrm>
          <a:prstGeom prst="rect">
            <a:avLst/>
          </a:prstGeom>
        </p:spPr>
        <p:txBody>
          <a:bodyPr wrap="none">
            <a:spAutoFit/>
          </a:bodyPr>
          <a:lstStyle/>
          <a:p>
            <a:r>
              <a:rPr lang="zh-CN" altLang="en-US" dirty="0"/>
              <a:t>http://blog.51cto.com/11821908/2058651</a:t>
            </a:r>
          </a:p>
        </p:txBody>
      </p:sp>
    </p:spTree>
    <p:extLst>
      <p:ext uri="{BB962C8B-B14F-4D97-AF65-F5344CB8AC3E}">
        <p14:creationId xmlns:p14="http://schemas.microsoft.com/office/powerpoint/2010/main" val="972560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795411" cy="523220"/>
          </a:xfrm>
          <a:prstGeom prst="rect">
            <a:avLst/>
          </a:prstGeom>
          <a:noFill/>
        </p:spPr>
        <p:txBody>
          <a:bodyPr wrap="none" rtlCol="0">
            <a:spAutoFit/>
          </a:bodyPr>
          <a:lstStyle/>
          <a:p>
            <a:r>
              <a:rPr lang="en-US" altLang="zh-CN" sz="2800" dirty="0"/>
              <a:t>3PC</a:t>
            </a:r>
            <a:endParaRPr lang="zh-CN" altLang="en-US" sz="2800" dirty="0"/>
          </a:p>
        </p:txBody>
      </p:sp>
      <p:pic>
        <p:nvPicPr>
          <p:cNvPr id="2050" name="Picture 2" descr="åå¸å¼ä¸è´æ§ç®æ³2PCå3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2159" y="1616211"/>
            <a:ext cx="3333750" cy="414337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00297" y="2533737"/>
            <a:ext cx="8456023" cy="2308324"/>
          </a:xfrm>
          <a:prstGeom prst="rect">
            <a:avLst/>
          </a:prstGeom>
        </p:spPr>
        <p:txBody>
          <a:bodyPr wrap="square">
            <a:spAutoFit/>
          </a:bodyPr>
          <a:lstStyle/>
          <a:p>
            <a:r>
              <a:rPr lang="en-US" altLang="zh-CN" b="1"/>
              <a:t>3PC</a:t>
            </a:r>
            <a:r>
              <a:rPr lang="zh-CN" altLang="en-US" b="1"/>
              <a:t>的优点和缺陷</a:t>
            </a:r>
          </a:p>
          <a:p>
            <a:r>
              <a:rPr lang="zh-CN" altLang="en-US"/>
              <a:t> </a:t>
            </a:r>
            <a:br>
              <a:rPr lang="zh-CN" altLang="en-US"/>
            </a:br>
            <a:r>
              <a:rPr lang="zh-CN" altLang="en-US"/>
              <a:t>　　优点：降低了阻塞范围，在等待超时后协调者或参与者会中断事务。避免了协调者单点问题，阶段</a:t>
            </a:r>
            <a:r>
              <a:rPr lang="en-US" altLang="zh-CN"/>
              <a:t>3</a:t>
            </a:r>
            <a:r>
              <a:rPr lang="zh-CN" altLang="en-US"/>
              <a:t>中协调者出现问题时，参与者会继续提交事务。</a:t>
            </a:r>
            <a:br>
              <a:rPr lang="zh-CN" altLang="en-US"/>
            </a:br>
            <a:r>
              <a:rPr lang="zh-CN" altLang="en-US"/>
              <a:t> </a:t>
            </a:r>
            <a:br>
              <a:rPr lang="zh-CN" altLang="en-US"/>
            </a:br>
            <a:r>
              <a:rPr lang="zh-CN" altLang="en-US"/>
              <a:t>　　缺陷：脑裂问题依然存在，即在参与者收到</a:t>
            </a:r>
            <a:r>
              <a:rPr lang="en-US" altLang="zh-CN"/>
              <a:t>PreCommit</a:t>
            </a:r>
            <a:r>
              <a:rPr lang="zh-CN" altLang="en-US"/>
              <a:t>请求后等待最终指令，如果此时协调者无法与参与者正常通信，会导致参与者继续提交事务，造成数据不一致。</a:t>
            </a:r>
          </a:p>
        </p:txBody>
      </p:sp>
      <p:sp>
        <p:nvSpPr>
          <p:cNvPr id="6" name="矩形 5"/>
          <p:cNvSpPr/>
          <p:nvPr/>
        </p:nvSpPr>
        <p:spPr>
          <a:xfrm>
            <a:off x="7749931" y="6414254"/>
            <a:ext cx="4355680" cy="369332"/>
          </a:xfrm>
          <a:prstGeom prst="rect">
            <a:avLst/>
          </a:prstGeom>
        </p:spPr>
        <p:txBody>
          <a:bodyPr wrap="none">
            <a:spAutoFit/>
          </a:bodyPr>
          <a:lstStyle/>
          <a:p>
            <a:r>
              <a:rPr lang="zh-CN" altLang="en-US" dirty="0"/>
              <a:t>http://blog.51cto.com/11821908/2058651</a:t>
            </a:r>
          </a:p>
        </p:txBody>
      </p:sp>
    </p:spTree>
    <p:extLst>
      <p:ext uri="{BB962C8B-B14F-4D97-AF65-F5344CB8AC3E}">
        <p14:creationId xmlns:p14="http://schemas.microsoft.com/office/powerpoint/2010/main" val="3176469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B10DD44-AF0A-4E5B-A3B5-A69A1676A9F2}"/>
              </a:ext>
            </a:extLst>
          </p:cNvPr>
          <p:cNvSpPr/>
          <p:nvPr/>
        </p:nvSpPr>
        <p:spPr>
          <a:xfrm>
            <a:off x="1165341" y="696517"/>
            <a:ext cx="10726603" cy="1815882"/>
          </a:xfrm>
          <a:prstGeom prst="rect">
            <a:avLst/>
          </a:prstGeom>
        </p:spPr>
        <p:txBody>
          <a:bodyPr wrap="square">
            <a:spAutoFit/>
          </a:bodyPr>
          <a:lstStyle/>
          <a:p>
            <a:r>
              <a:rPr lang="en-US" altLang="zh-CN" sz="2800" dirty="0"/>
              <a:t>XA</a:t>
            </a:r>
            <a:r>
              <a:rPr lang="zh-CN" altLang="en-US" sz="2800" dirty="0"/>
              <a:t>是一个分布式事务协议，由</a:t>
            </a:r>
            <a:r>
              <a:rPr lang="en-US" altLang="zh-CN" sz="2800" dirty="0"/>
              <a:t>Tuxedo</a:t>
            </a:r>
            <a:r>
              <a:rPr lang="zh-CN" altLang="en-US" sz="2800" dirty="0"/>
              <a:t>提出。</a:t>
            </a:r>
            <a:r>
              <a:rPr lang="en-US" altLang="zh-CN" sz="2800" dirty="0"/>
              <a:t>XA</a:t>
            </a:r>
            <a:r>
              <a:rPr lang="zh-CN" altLang="en-US" sz="2800" dirty="0"/>
              <a:t>中大致分为两部分：事务管理器和本地资源管理器。其中本地资源管理器往往由数据库实现，比如</a:t>
            </a:r>
            <a:r>
              <a:rPr lang="en-US" altLang="zh-CN" sz="2800" dirty="0"/>
              <a:t>Oracle</a:t>
            </a:r>
            <a:r>
              <a:rPr lang="zh-CN" altLang="en-US" sz="2800" dirty="0"/>
              <a:t>、</a:t>
            </a:r>
            <a:r>
              <a:rPr lang="en-US" altLang="zh-CN" sz="2800" dirty="0"/>
              <a:t>DB2</a:t>
            </a:r>
            <a:r>
              <a:rPr lang="zh-CN" altLang="en-US" sz="2800" dirty="0"/>
              <a:t>、</a:t>
            </a:r>
            <a:r>
              <a:rPr lang="en-US" altLang="zh-CN" sz="2800" dirty="0" err="1"/>
              <a:t>Mysql</a:t>
            </a:r>
            <a:r>
              <a:rPr lang="zh-CN" altLang="en-US" sz="2800" dirty="0"/>
              <a:t>这些数据库都实现了</a:t>
            </a:r>
            <a:r>
              <a:rPr lang="en-US" altLang="zh-CN" sz="2800" dirty="0"/>
              <a:t>XA</a:t>
            </a:r>
            <a:r>
              <a:rPr lang="zh-CN" altLang="en-US" sz="2800" dirty="0"/>
              <a:t>接口，而事务管理器作为全局的调度者，负责各个本地资源的提交和回滚</a:t>
            </a:r>
          </a:p>
        </p:txBody>
      </p:sp>
      <p:sp>
        <p:nvSpPr>
          <p:cNvPr id="4" name="矩形 3"/>
          <p:cNvSpPr/>
          <p:nvPr/>
        </p:nvSpPr>
        <p:spPr>
          <a:xfrm>
            <a:off x="0" y="0"/>
            <a:ext cx="1338828" cy="523220"/>
          </a:xfrm>
          <a:prstGeom prst="rect">
            <a:avLst/>
          </a:prstGeom>
        </p:spPr>
        <p:txBody>
          <a:bodyPr wrap="none">
            <a:spAutoFit/>
          </a:bodyPr>
          <a:lstStyle/>
          <a:p>
            <a:r>
              <a:rPr lang="en-US" altLang="zh-CN" sz="2800" dirty="0"/>
              <a:t>XA</a:t>
            </a:r>
            <a:r>
              <a:rPr lang="zh-CN" altLang="en-US" sz="2800" dirty="0"/>
              <a:t>事务</a:t>
            </a:r>
          </a:p>
        </p:txBody>
      </p:sp>
      <p:pic>
        <p:nvPicPr>
          <p:cNvPr id="3074" name="Picture 2" descr="https://images2015.cnblogs.com/blog/99941/201608/99941-20160805193216309-176828949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566" y="2777811"/>
            <a:ext cx="5104766" cy="38637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837649" y="6456845"/>
            <a:ext cx="5354351" cy="369332"/>
          </a:xfrm>
          <a:prstGeom prst="rect">
            <a:avLst/>
          </a:prstGeom>
        </p:spPr>
        <p:txBody>
          <a:bodyPr wrap="none">
            <a:spAutoFit/>
          </a:bodyPr>
          <a:lstStyle/>
          <a:p>
            <a:r>
              <a:rPr lang="zh-CN" altLang="en-US" dirty="0"/>
              <a:t>https://www.cnblogs.com/zengkefu/p/5742617.html</a:t>
            </a:r>
          </a:p>
        </p:txBody>
      </p:sp>
    </p:spTree>
    <p:extLst>
      <p:ext uri="{BB962C8B-B14F-4D97-AF65-F5344CB8AC3E}">
        <p14:creationId xmlns:p14="http://schemas.microsoft.com/office/powerpoint/2010/main" val="29046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60960"/>
            <a:ext cx="5524269" cy="523220"/>
          </a:xfrm>
          <a:prstGeom prst="rect">
            <a:avLst/>
          </a:prstGeom>
          <a:noFill/>
        </p:spPr>
        <p:txBody>
          <a:bodyPr wrap="none" rtlCol="0">
            <a:spAutoFit/>
          </a:bodyPr>
          <a:lstStyle/>
          <a:p>
            <a:r>
              <a:rPr lang="zh-CN" altLang="en-US" sz="2800" dirty="0"/>
              <a:t>长事务（</a:t>
            </a:r>
            <a:r>
              <a:rPr lang="en-US" altLang="zh-CN" sz="2800" dirty="0"/>
              <a:t>Long Lived Transaction</a:t>
            </a:r>
            <a:r>
              <a:rPr lang="zh-CN" altLang="en-US" sz="2800" dirty="0"/>
              <a:t>）</a:t>
            </a:r>
          </a:p>
        </p:txBody>
      </p:sp>
      <p:sp>
        <p:nvSpPr>
          <p:cNvPr id="4" name="矩形 3"/>
          <p:cNvSpPr/>
          <p:nvPr/>
        </p:nvSpPr>
        <p:spPr>
          <a:xfrm>
            <a:off x="409303" y="1887978"/>
            <a:ext cx="11225349" cy="3693319"/>
          </a:xfrm>
          <a:prstGeom prst="rect">
            <a:avLst/>
          </a:prstGeom>
        </p:spPr>
        <p:txBody>
          <a:bodyPr wrap="square">
            <a:spAutoFit/>
          </a:bodyPr>
          <a:lstStyle/>
          <a:p>
            <a:r>
              <a:rPr lang="en-US" altLang="zh-CN" dirty="0"/>
              <a:t>1</a:t>
            </a:r>
            <a:r>
              <a:rPr lang="zh-CN" altLang="en-US" dirty="0"/>
              <a:t>、长事务开始后，其他用户只能看到被锁定区域在编辑之前的数据，而不能看到锁定后的编辑情况，也不能对锁定的数据进行编辑；</a:t>
            </a:r>
            <a:endParaRPr lang="en-US" altLang="zh-CN" dirty="0"/>
          </a:p>
          <a:p>
            <a:endParaRPr lang="zh-CN" altLang="en-US" dirty="0"/>
          </a:p>
          <a:p>
            <a:r>
              <a:rPr lang="en-US" altLang="zh-CN" dirty="0"/>
              <a:t>2</a:t>
            </a:r>
            <a:r>
              <a:rPr lang="zh-CN" altLang="en-US" dirty="0"/>
              <a:t>、长事务可以持续几天、几个月甚至更长的时间，期间无需任何特殊处理，可以随时继续；</a:t>
            </a:r>
            <a:endParaRPr lang="en-US" altLang="zh-CN" dirty="0"/>
          </a:p>
          <a:p>
            <a:endParaRPr lang="zh-CN" altLang="en-US" dirty="0"/>
          </a:p>
          <a:p>
            <a:r>
              <a:rPr lang="en-US" altLang="zh-CN" dirty="0"/>
              <a:t>3</a:t>
            </a:r>
            <a:r>
              <a:rPr lang="zh-CN" altLang="en-US" dirty="0"/>
              <a:t>、长事务中所作的修改具有相当的安全性，即使遇到突然断电、死机或者其它意外情况，所编辑的数据也不会丢失或被破坏；</a:t>
            </a:r>
            <a:endParaRPr lang="en-US" altLang="zh-CN" dirty="0"/>
          </a:p>
          <a:p>
            <a:endParaRPr lang="zh-CN" altLang="en-US" dirty="0"/>
          </a:p>
          <a:p>
            <a:r>
              <a:rPr lang="en-US" altLang="zh-CN" dirty="0"/>
              <a:t>4</a:t>
            </a:r>
            <a:r>
              <a:rPr lang="zh-CN" altLang="en-US" dirty="0"/>
              <a:t>、任何时候，如果对于所作的修改不满意，可以回滚所作的修改，恢复到锁定时的状态；</a:t>
            </a:r>
            <a:endParaRPr lang="en-US" altLang="zh-CN" dirty="0"/>
          </a:p>
          <a:p>
            <a:endParaRPr lang="zh-CN" altLang="en-US" dirty="0"/>
          </a:p>
          <a:p>
            <a:r>
              <a:rPr lang="en-US" altLang="zh-CN" dirty="0"/>
              <a:t>5</a:t>
            </a:r>
            <a:r>
              <a:rPr lang="zh-CN" altLang="en-US" dirty="0"/>
              <a:t>、编辑结束，只要提交了所作的修改，其他用户立即就能看到修改后的内容；</a:t>
            </a:r>
            <a:endParaRPr lang="en-US" altLang="zh-CN" dirty="0"/>
          </a:p>
          <a:p>
            <a:endParaRPr lang="zh-CN" altLang="en-US" dirty="0"/>
          </a:p>
          <a:p>
            <a:r>
              <a:rPr lang="en-US" altLang="zh-CN" dirty="0"/>
              <a:t>6</a:t>
            </a:r>
            <a:r>
              <a:rPr lang="zh-CN" altLang="en-US" dirty="0"/>
              <a:t>、只有提交或回滚了修改之后，其他用户才可以对原锁定区域进行修改。</a:t>
            </a:r>
          </a:p>
        </p:txBody>
      </p:sp>
      <p:sp>
        <p:nvSpPr>
          <p:cNvPr id="6" name="矩形 5"/>
          <p:cNvSpPr/>
          <p:nvPr/>
        </p:nvSpPr>
        <p:spPr>
          <a:xfrm>
            <a:off x="409303" y="1051413"/>
            <a:ext cx="5314275" cy="400110"/>
          </a:xfrm>
          <a:prstGeom prst="rect">
            <a:avLst/>
          </a:prstGeom>
        </p:spPr>
        <p:txBody>
          <a:bodyPr wrap="none">
            <a:spAutoFit/>
          </a:bodyPr>
          <a:lstStyle/>
          <a:p>
            <a:r>
              <a:rPr lang="zh-CN" altLang="en-US" sz="2000" dirty="0">
                <a:solidFill>
                  <a:srgbClr val="323232"/>
                </a:solidFill>
                <a:latin typeface="ibm-plex-sans"/>
              </a:rPr>
              <a:t>占用整个逻辑日志空间在一定比例以上的事务</a:t>
            </a:r>
            <a:endParaRPr lang="zh-CN" altLang="en-US" sz="2000" dirty="0"/>
          </a:p>
        </p:txBody>
      </p:sp>
    </p:spTree>
    <p:extLst>
      <p:ext uri="{BB962C8B-B14F-4D97-AF65-F5344CB8AC3E}">
        <p14:creationId xmlns:p14="http://schemas.microsoft.com/office/powerpoint/2010/main" val="1530977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89272" cy="523220"/>
          </a:xfrm>
          <a:prstGeom prst="rect">
            <a:avLst/>
          </a:prstGeom>
          <a:noFill/>
        </p:spPr>
        <p:txBody>
          <a:bodyPr wrap="none" rtlCol="0">
            <a:spAutoFit/>
          </a:bodyPr>
          <a:lstStyle/>
          <a:p>
            <a:r>
              <a:rPr lang="en-US" altLang="zh-CN" sz="2800" dirty="0"/>
              <a:t>SAGA</a:t>
            </a:r>
            <a:r>
              <a:rPr lang="zh-CN" altLang="en-US" sz="2800" dirty="0"/>
              <a:t>事务</a:t>
            </a:r>
          </a:p>
        </p:txBody>
      </p:sp>
      <p:sp>
        <p:nvSpPr>
          <p:cNvPr id="3" name="矩形 2"/>
          <p:cNvSpPr/>
          <p:nvPr/>
        </p:nvSpPr>
        <p:spPr>
          <a:xfrm>
            <a:off x="679268" y="791868"/>
            <a:ext cx="10563497" cy="923330"/>
          </a:xfrm>
          <a:prstGeom prst="rect">
            <a:avLst/>
          </a:prstGeom>
        </p:spPr>
        <p:txBody>
          <a:bodyPr wrap="square">
            <a:spAutoFit/>
          </a:bodyPr>
          <a:lstStyle/>
          <a:p>
            <a:r>
              <a:rPr lang="zh-CN" altLang="en-US" dirty="0">
                <a:solidFill>
                  <a:srgbClr val="3A4145"/>
                </a:solidFill>
                <a:latin typeface="-apple-system-font"/>
              </a:rPr>
              <a:t>该模型其核心思想就是拆分分布式系统中的长事务为多个短事务</a:t>
            </a:r>
            <a:r>
              <a:rPr lang="en-US" altLang="zh-CN" dirty="0">
                <a:solidFill>
                  <a:srgbClr val="3A4145"/>
                </a:solidFill>
                <a:latin typeface="-apple-system-font"/>
              </a:rPr>
              <a:t>(</a:t>
            </a:r>
            <a:r>
              <a:rPr lang="zh-CN" altLang="en-US" dirty="0">
                <a:solidFill>
                  <a:srgbClr val="3A4145"/>
                </a:solidFill>
                <a:latin typeface="-apple-system-font"/>
              </a:rPr>
              <a:t>本地事务</a:t>
            </a:r>
            <a:r>
              <a:rPr lang="en-US" altLang="zh-CN" dirty="0">
                <a:solidFill>
                  <a:srgbClr val="3A4145"/>
                </a:solidFill>
                <a:latin typeface="-apple-system-font"/>
              </a:rPr>
              <a:t>)</a:t>
            </a:r>
            <a:r>
              <a:rPr lang="zh-CN" altLang="en-US" dirty="0">
                <a:solidFill>
                  <a:srgbClr val="3A4145"/>
                </a:solidFill>
                <a:latin typeface="-apple-system-font"/>
              </a:rPr>
              <a:t>，在每一个本地事务中我们都会更新数据库并且向集群中的其他服务发送一条的新的消息来触发下一个本地的事务；一旦本地的事务因为违反了业务逻辑而失败，那么就会立刻触发一系列的回滚操作来撤回之前本地事务造成的副作用</a:t>
            </a:r>
            <a:endParaRPr lang="zh-CN" altLang="en-US" dirty="0"/>
          </a:p>
        </p:txBody>
      </p:sp>
      <p:pic>
        <p:nvPicPr>
          <p:cNvPr id="6146" name="Picture 2" descr="https://images2017.cnblogs.com/blog/250417/201710/250417-20171016220040115-80540797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232" y="2449345"/>
            <a:ext cx="7620000" cy="330517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217819" y="6488668"/>
            <a:ext cx="9575073" cy="369332"/>
          </a:xfrm>
          <a:prstGeom prst="rect">
            <a:avLst/>
          </a:prstGeom>
        </p:spPr>
        <p:txBody>
          <a:bodyPr wrap="square">
            <a:spAutoFit/>
          </a:bodyPr>
          <a:lstStyle/>
          <a:p>
            <a:r>
              <a:rPr lang="zh-CN" altLang="en-US" dirty="0"/>
              <a:t>https://www.cnblogs.com/savorboard/p/distributed-system-transaction-consistency.html</a:t>
            </a:r>
          </a:p>
        </p:txBody>
      </p:sp>
    </p:spTree>
    <p:extLst>
      <p:ext uri="{BB962C8B-B14F-4D97-AF65-F5344CB8AC3E}">
        <p14:creationId xmlns:p14="http://schemas.microsoft.com/office/powerpoint/2010/main" val="1306342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89272" cy="523220"/>
          </a:xfrm>
          <a:prstGeom prst="rect">
            <a:avLst/>
          </a:prstGeom>
          <a:noFill/>
        </p:spPr>
        <p:txBody>
          <a:bodyPr wrap="none" rtlCol="0">
            <a:spAutoFit/>
          </a:bodyPr>
          <a:lstStyle/>
          <a:p>
            <a:r>
              <a:rPr lang="en-US" altLang="zh-CN" sz="2800" dirty="0"/>
              <a:t>SAGA</a:t>
            </a:r>
            <a:r>
              <a:rPr lang="zh-CN" altLang="en-US" sz="2800" dirty="0"/>
              <a:t>事务</a:t>
            </a:r>
          </a:p>
        </p:txBody>
      </p:sp>
      <p:sp>
        <p:nvSpPr>
          <p:cNvPr id="4" name="矩形 3"/>
          <p:cNvSpPr/>
          <p:nvPr/>
        </p:nvSpPr>
        <p:spPr>
          <a:xfrm>
            <a:off x="218749" y="744974"/>
            <a:ext cx="2262158" cy="369332"/>
          </a:xfrm>
          <a:prstGeom prst="rect">
            <a:avLst/>
          </a:prstGeom>
        </p:spPr>
        <p:txBody>
          <a:bodyPr wrap="none">
            <a:spAutoFit/>
          </a:bodyPr>
          <a:lstStyle/>
          <a:p>
            <a:r>
              <a:rPr lang="zh-CN" altLang="en-US" dirty="0"/>
              <a:t>主流协调服务的方式</a:t>
            </a:r>
          </a:p>
        </p:txBody>
      </p:sp>
      <p:sp>
        <p:nvSpPr>
          <p:cNvPr id="5" name="矩形 4"/>
          <p:cNvSpPr/>
          <p:nvPr/>
        </p:nvSpPr>
        <p:spPr>
          <a:xfrm>
            <a:off x="608430" y="1336060"/>
            <a:ext cx="2492990" cy="369332"/>
          </a:xfrm>
          <a:prstGeom prst="rect">
            <a:avLst/>
          </a:prstGeom>
        </p:spPr>
        <p:txBody>
          <a:bodyPr wrap="none">
            <a:spAutoFit/>
          </a:bodyPr>
          <a:lstStyle/>
          <a:p>
            <a:r>
              <a:rPr lang="zh-CN" altLang="en-US" dirty="0">
                <a:solidFill>
                  <a:srgbClr val="3A4145"/>
                </a:solidFill>
                <a:latin typeface="-apple-system-font"/>
              </a:rPr>
              <a:t>协同（</a:t>
            </a:r>
            <a:r>
              <a:rPr lang="en-US" altLang="zh-CN" dirty="0">
                <a:solidFill>
                  <a:srgbClr val="3A4145"/>
                </a:solidFill>
                <a:latin typeface="-apple-system-font"/>
              </a:rPr>
              <a:t>Choreography</a:t>
            </a:r>
            <a:r>
              <a:rPr lang="zh-CN" altLang="en-US" dirty="0">
                <a:solidFill>
                  <a:srgbClr val="3A4145"/>
                </a:solidFill>
                <a:latin typeface="-apple-system-font"/>
              </a:rPr>
              <a:t>）</a:t>
            </a:r>
            <a:endParaRPr lang="zh-CN" altLang="en-US" dirty="0"/>
          </a:p>
        </p:txBody>
      </p:sp>
      <p:sp>
        <p:nvSpPr>
          <p:cNvPr id="7" name="矩形 6"/>
          <p:cNvSpPr/>
          <p:nvPr/>
        </p:nvSpPr>
        <p:spPr>
          <a:xfrm>
            <a:off x="1036320" y="1705392"/>
            <a:ext cx="10911840" cy="646331"/>
          </a:xfrm>
          <a:prstGeom prst="rect">
            <a:avLst/>
          </a:prstGeom>
        </p:spPr>
        <p:txBody>
          <a:bodyPr wrap="square">
            <a:spAutoFit/>
          </a:bodyPr>
          <a:lstStyle/>
          <a:p>
            <a:r>
              <a:rPr lang="zh-CN" altLang="en-US" dirty="0">
                <a:solidFill>
                  <a:srgbClr val="3A4145"/>
                </a:solidFill>
                <a:latin typeface="-apple-system-font"/>
              </a:rPr>
              <a:t>    采用协同的方式进行开发，每一个本地的事务都会触发一个其他服务中的本地事务的执行，也就是说事务的执行过程是一个流的形式进行的：</a:t>
            </a:r>
            <a:endParaRPr lang="zh-CN" altLang="en-US" dirty="0"/>
          </a:p>
        </p:txBody>
      </p:sp>
      <p:sp>
        <p:nvSpPr>
          <p:cNvPr id="8" name="矩形 7"/>
          <p:cNvSpPr/>
          <p:nvPr/>
        </p:nvSpPr>
        <p:spPr>
          <a:xfrm>
            <a:off x="1036320" y="2397889"/>
            <a:ext cx="11123192" cy="646331"/>
          </a:xfrm>
          <a:prstGeom prst="rect">
            <a:avLst/>
          </a:prstGeom>
        </p:spPr>
        <p:txBody>
          <a:bodyPr wrap="square">
            <a:spAutoFit/>
          </a:bodyPr>
          <a:lstStyle/>
          <a:p>
            <a:r>
              <a:rPr lang="zh-CN" altLang="en-US" dirty="0">
                <a:solidFill>
                  <a:srgbClr val="3A4145"/>
                </a:solidFill>
                <a:latin typeface="-apple-system-font"/>
              </a:rPr>
              <a:t>    服务之间的通信其实就是通过事件进行的，每一个本的事务最终都会向服务的下游发送一个新的事件，既可以是消息队列中的消息，也可以是 </a:t>
            </a:r>
            <a:r>
              <a:rPr lang="en-US" altLang="zh-CN" dirty="0">
                <a:solidFill>
                  <a:srgbClr val="3A4145"/>
                </a:solidFill>
                <a:latin typeface="-apple-system-font"/>
              </a:rPr>
              <a:t>RPC </a:t>
            </a:r>
            <a:r>
              <a:rPr lang="zh-CN" altLang="en-US" dirty="0">
                <a:solidFill>
                  <a:srgbClr val="3A4145"/>
                </a:solidFill>
                <a:latin typeface="-apple-system-font"/>
              </a:rPr>
              <a:t>的请求，只是下游提供的接口需要保证幂等和重入。</a:t>
            </a:r>
            <a:endParaRPr lang="zh-CN" altLang="en-US" dirty="0"/>
          </a:p>
        </p:txBody>
      </p:sp>
      <p:sp>
        <p:nvSpPr>
          <p:cNvPr id="9" name="矩形 8"/>
          <p:cNvSpPr/>
          <p:nvPr/>
        </p:nvSpPr>
        <p:spPr>
          <a:xfrm>
            <a:off x="1036320" y="3090386"/>
            <a:ext cx="10911840" cy="923330"/>
          </a:xfrm>
          <a:prstGeom prst="rect">
            <a:avLst/>
          </a:prstGeom>
        </p:spPr>
        <p:txBody>
          <a:bodyPr wrap="square">
            <a:spAutoFit/>
          </a:bodyPr>
          <a:lstStyle/>
          <a:p>
            <a:r>
              <a:rPr lang="zh-CN" altLang="en-US" dirty="0">
                <a:solidFill>
                  <a:srgbClr val="3A4145"/>
                </a:solidFill>
                <a:latin typeface="-apple-system-font"/>
              </a:rPr>
              <a:t>    通过协同方式创建的分布式事务其实并没有明显的中心化节点，多个服务参与者之间的交互协议要从全局来定义，每个服务能够处理以及发送的事件和接口都需要进行比较严谨的设计，尽可能提供抽象程度高的事件或者接口，这样各个服务才能实现自治并重用已有的代码和逻辑。</a:t>
            </a:r>
            <a:endParaRPr lang="zh-CN" altLang="en-US" dirty="0"/>
          </a:p>
        </p:txBody>
      </p:sp>
      <p:sp>
        <p:nvSpPr>
          <p:cNvPr id="13" name="矩形 12"/>
          <p:cNvSpPr/>
          <p:nvPr/>
        </p:nvSpPr>
        <p:spPr>
          <a:xfrm>
            <a:off x="6680730" y="6488668"/>
            <a:ext cx="5588389" cy="369332"/>
          </a:xfrm>
          <a:prstGeom prst="rect">
            <a:avLst/>
          </a:prstGeom>
        </p:spPr>
        <p:txBody>
          <a:bodyPr wrap="none">
            <a:spAutoFit/>
          </a:bodyPr>
          <a:lstStyle/>
          <a:p>
            <a:r>
              <a:rPr lang="en-US" altLang="zh-CN" dirty="0"/>
              <a:t>https://draveness.me/distributed-transaction-principle</a:t>
            </a:r>
            <a:endParaRPr lang="zh-CN" altLang="en-US" dirty="0"/>
          </a:p>
        </p:txBody>
      </p:sp>
      <p:pic>
        <p:nvPicPr>
          <p:cNvPr id="7174" name="Picture 6" descr="saga-pattern-choreograp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9497" y="4240521"/>
            <a:ext cx="6447518" cy="193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398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1789272" cy="523220"/>
          </a:xfrm>
          <a:prstGeom prst="rect">
            <a:avLst/>
          </a:prstGeom>
          <a:noFill/>
        </p:spPr>
        <p:txBody>
          <a:bodyPr wrap="none" rtlCol="0">
            <a:spAutoFit/>
          </a:bodyPr>
          <a:lstStyle/>
          <a:p>
            <a:r>
              <a:rPr lang="en-US" altLang="zh-CN" sz="2800" dirty="0"/>
              <a:t>SAGA</a:t>
            </a:r>
            <a:r>
              <a:rPr lang="zh-CN" altLang="en-US" sz="2800" dirty="0"/>
              <a:t>事务</a:t>
            </a:r>
          </a:p>
        </p:txBody>
      </p:sp>
      <p:sp>
        <p:nvSpPr>
          <p:cNvPr id="3" name="矩形 2"/>
          <p:cNvSpPr/>
          <p:nvPr/>
        </p:nvSpPr>
        <p:spPr>
          <a:xfrm>
            <a:off x="218749" y="744974"/>
            <a:ext cx="2262158" cy="369332"/>
          </a:xfrm>
          <a:prstGeom prst="rect">
            <a:avLst/>
          </a:prstGeom>
        </p:spPr>
        <p:txBody>
          <a:bodyPr wrap="none">
            <a:spAutoFit/>
          </a:bodyPr>
          <a:lstStyle/>
          <a:p>
            <a:r>
              <a:rPr lang="zh-CN" altLang="en-US" dirty="0"/>
              <a:t>主流协调服务的方式</a:t>
            </a:r>
          </a:p>
        </p:txBody>
      </p:sp>
      <p:sp>
        <p:nvSpPr>
          <p:cNvPr id="5" name="矩形 4"/>
          <p:cNvSpPr/>
          <p:nvPr/>
        </p:nvSpPr>
        <p:spPr>
          <a:xfrm>
            <a:off x="739275" y="1398117"/>
            <a:ext cx="2457724" cy="369332"/>
          </a:xfrm>
          <a:prstGeom prst="rect">
            <a:avLst/>
          </a:prstGeom>
        </p:spPr>
        <p:txBody>
          <a:bodyPr wrap="none">
            <a:spAutoFit/>
          </a:bodyPr>
          <a:lstStyle/>
          <a:p>
            <a:r>
              <a:rPr lang="zh-CN" altLang="en-US"/>
              <a:t>编排（</a:t>
            </a:r>
            <a:r>
              <a:rPr lang="en-US" altLang="zh-CN"/>
              <a:t>Orchestration</a:t>
            </a:r>
            <a:r>
              <a:rPr lang="zh-CN" altLang="en-US"/>
              <a:t>）</a:t>
            </a:r>
            <a:endParaRPr lang="zh-CN" altLang="en-US" dirty="0"/>
          </a:p>
        </p:txBody>
      </p:sp>
      <p:sp>
        <p:nvSpPr>
          <p:cNvPr id="7" name="矩形 6"/>
          <p:cNvSpPr/>
          <p:nvPr/>
        </p:nvSpPr>
        <p:spPr>
          <a:xfrm>
            <a:off x="1001486" y="1966687"/>
            <a:ext cx="10668000" cy="646331"/>
          </a:xfrm>
          <a:prstGeom prst="rect">
            <a:avLst/>
          </a:prstGeom>
        </p:spPr>
        <p:txBody>
          <a:bodyPr wrap="square">
            <a:spAutoFit/>
          </a:bodyPr>
          <a:lstStyle/>
          <a:p>
            <a:r>
              <a:rPr lang="zh-CN" altLang="en-US" dirty="0"/>
              <a:t>       引入了中心化的协调器节点，我们通过一个 </a:t>
            </a:r>
            <a:r>
              <a:rPr lang="en-US" altLang="zh-CN" dirty="0"/>
              <a:t>Saga </a:t>
            </a:r>
            <a:r>
              <a:rPr lang="zh-CN" altLang="en-US" dirty="0"/>
              <a:t>对象来追踪所有的子任务的调用情况，根据任务的调用情况决定是否需要调用对应的补偿方案，并在网络请求出现超时时进行重试</a:t>
            </a:r>
          </a:p>
        </p:txBody>
      </p:sp>
      <p:pic>
        <p:nvPicPr>
          <p:cNvPr id="8194" name="Picture 2" descr="saga-pattern-orchest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725" y="2812256"/>
            <a:ext cx="7757160" cy="3102864"/>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6603611" y="6388129"/>
            <a:ext cx="5588389" cy="369332"/>
          </a:xfrm>
          <a:prstGeom prst="rect">
            <a:avLst/>
          </a:prstGeom>
        </p:spPr>
        <p:txBody>
          <a:bodyPr wrap="none">
            <a:spAutoFit/>
          </a:bodyPr>
          <a:lstStyle/>
          <a:p>
            <a:r>
              <a:rPr lang="zh-CN" altLang="en-US" dirty="0"/>
              <a:t>https://draveness.me/distributed-transaction-principle</a:t>
            </a:r>
          </a:p>
        </p:txBody>
      </p:sp>
    </p:spTree>
    <p:extLst>
      <p:ext uri="{BB962C8B-B14F-4D97-AF65-F5344CB8AC3E}">
        <p14:creationId xmlns:p14="http://schemas.microsoft.com/office/powerpoint/2010/main" val="1759204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0629" y="69669"/>
            <a:ext cx="816249" cy="523220"/>
          </a:xfrm>
          <a:prstGeom prst="rect">
            <a:avLst/>
          </a:prstGeom>
          <a:noFill/>
        </p:spPr>
        <p:txBody>
          <a:bodyPr wrap="none" rtlCol="0">
            <a:spAutoFit/>
          </a:bodyPr>
          <a:lstStyle/>
          <a:p>
            <a:r>
              <a:rPr lang="en-US" altLang="zh-CN" sz="2800" dirty="0"/>
              <a:t>TCC</a:t>
            </a:r>
            <a:endParaRPr lang="zh-CN" altLang="en-US" sz="2800" dirty="0"/>
          </a:p>
        </p:txBody>
      </p:sp>
      <p:sp>
        <p:nvSpPr>
          <p:cNvPr id="4" name="矩形 3"/>
          <p:cNvSpPr/>
          <p:nvPr/>
        </p:nvSpPr>
        <p:spPr>
          <a:xfrm>
            <a:off x="538752" y="945777"/>
            <a:ext cx="11165567" cy="2031325"/>
          </a:xfrm>
          <a:prstGeom prst="rect">
            <a:avLst/>
          </a:prstGeom>
        </p:spPr>
        <p:txBody>
          <a:bodyPr wrap="square">
            <a:spAutoFit/>
          </a:bodyPr>
          <a:lstStyle/>
          <a:p>
            <a:r>
              <a:rPr lang="zh-CN" altLang="en-US" dirty="0"/>
              <a:t>它不依赖资源管理器</a:t>
            </a:r>
            <a:r>
              <a:rPr lang="en-US" altLang="zh-CN" dirty="0"/>
              <a:t>(RM)</a:t>
            </a:r>
            <a:r>
              <a:rPr lang="zh-CN" altLang="en-US" dirty="0"/>
              <a:t>对</a:t>
            </a:r>
            <a:r>
              <a:rPr lang="en-US" altLang="zh-CN" dirty="0"/>
              <a:t>XA</a:t>
            </a:r>
            <a:r>
              <a:rPr lang="zh-CN" altLang="en-US" dirty="0"/>
              <a:t>的支持，而是通过对（由业务系统提供的）业务逻辑的调度来实现分布式事务。对于业务系统中一个特定的业务逻辑</a:t>
            </a:r>
            <a:r>
              <a:rPr lang="en-US" altLang="zh-CN" dirty="0"/>
              <a:t>S</a:t>
            </a:r>
            <a:r>
              <a:rPr lang="zh-CN" altLang="en-US" dirty="0"/>
              <a:t>，其对外提供服务时，必须接受一些不确定性，即对业务逻辑执行的一次调用仅是一个临时性操作，调用它的消费方服务</a:t>
            </a:r>
            <a:r>
              <a:rPr lang="en-US" altLang="zh-CN" dirty="0"/>
              <a:t>M</a:t>
            </a:r>
            <a:r>
              <a:rPr lang="zh-CN" altLang="en-US" dirty="0"/>
              <a:t>保留了后续的取消权。如果</a:t>
            </a:r>
            <a:r>
              <a:rPr lang="en-US" altLang="zh-CN" dirty="0"/>
              <a:t>M</a:t>
            </a:r>
            <a:r>
              <a:rPr lang="zh-CN" altLang="en-US" dirty="0"/>
              <a:t>认为全局事务应该</a:t>
            </a:r>
            <a:r>
              <a:rPr lang="en-US" altLang="zh-CN" dirty="0"/>
              <a:t>rollback</a:t>
            </a:r>
            <a:r>
              <a:rPr lang="zh-CN" altLang="en-US" dirty="0"/>
              <a:t>，它会要求取消之前的临时性操作，这就对应</a:t>
            </a:r>
            <a:r>
              <a:rPr lang="en-US" altLang="zh-CN" dirty="0"/>
              <a:t>S</a:t>
            </a:r>
            <a:r>
              <a:rPr lang="zh-CN" altLang="en-US" dirty="0"/>
              <a:t>的一个取消操作。而当</a:t>
            </a:r>
            <a:r>
              <a:rPr lang="en-US" altLang="zh-CN" dirty="0"/>
              <a:t>M</a:t>
            </a:r>
            <a:r>
              <a:rPr lang="zh-CN" altLang="en-US" dirty="0"/>
              <a:t>认为全局事务应该</a:t>
            </a:r>
            <a:r>
              <a:rPr lang="en-US" altLang="zh-CN" dirty="0"/>
              <a:t>commit</a:t>
            </a:r>
            <a:r>
              <a:rPr lang="zh-CN" altLang="en-US" dirty="0"/>
              <a:t>时，它会放弃之前临时性操作的取消权，这对应</a:t>
            </a:r>
            <a:r>
              <a:rPr lang="en-US" altLang="zh-CN" dirty="0"/>
              <a:t>S</a:t>
            </a:r>
            <a:r>
              <a:rPr lang="zh-CN" altLang="en-US" dirty="0"/>
              <a:t>的一个确认操作。 每一个初步操作，最终都会被确认或取消。因此，针对一个具体的业务服务，</a:t>
            </a:r>
            <a:r>
              <a:rPr lang="en-US" altLang="zh-CN" dirty="0"/>
              <a:t>TCC</a:t>
            </a:r>
            <a:r>
              <a:rPr lang="zh-CN" altLang="en-US" dirty="0"/>
              <a:t>事务机制需要业务系统提供三段业务逻辑：初步操作</a:t>
            </a:r>
            <a:r>
              <a:rPr lang="en-US" altLang="zh-CN" dirty="0"/>
              <a:t>Try</a:t>
            </a:r>
            <a:r>
              <a:rPr lang="zh-CN" altLang="en-US" dirty="0"/>
              <a:t>、确认操作</a:t>
            </a:r>
            <a:r>
              <a:rPr lang="en-US" altLang="zh-CN" dirty="0"/>
              <a:t>Confirm</a:t>
            </a:r>
            <a:r>
              <a:rPr lang="zh-CN" altLang="en-US" dirty="0"/>
              <a:t>、取消操作</a:t>
            </a:r>
            <a:r>
              <a:rPr lang="en-US" altLang="zh-CN" dirty="0"/>
              <a:t>Cancel</a:t>
            </a:r>
            <a:r>
              <a:rPr lang="zh-CN" altLang="en-US" dirty="0"/>
              <a:t>。</a:t>
            </a:r>
          </a:p>
        </p:txBody>
      </p:sp>
      <p:pic>
        <p:nvPicPr>
          <p:cNvPr id="5" name="图片 4"/>
          <p:cNvPicPr>
            <a:picLocks noChangeAspect="1"/>
          </p:cNvPicPr>
          <p:nvPr/>
        </p:nvPicPr>
        <p:blipFill>
          <a:blip r:embed="rId2"/>
          <a:stretch>
            <a:fillRect/>
          </a:stretch>
        </p:blipFill>
        <p:spPr>
          <a:xfrm>
            <a:off x="7836535" y="3074166"/>
            <a:ext cx="3040471" cy="3612518"/>
          </a:xfrm>
          <a:prstGeom prst="rect">
            <a:avLst/>
          </a:prstGeom>
        </p:spPr>
      </p:pic>
      <p:pic>
        <p:nvPicPr>
          <p:cNvPr id="9218" name="Picture 2" descr="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1851" y="3074166"/>
            <a:ext cx="5933486" cy="35732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319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45639" y="925467"/>
            <a:ext cx="8208588" cy="1200329"/>
          </a:xfrm>
          <a:prstGeom prst="rect">
            <a:avLst/>
          </a:prstGeom>
        </p:spPr>
        <p:txBody>
          <a:bodyPr wrap="square">
            <a:spAutoFit/>
          </a:bodyPr>
          <a:lstStyle/>
          <a:p>
            <a:r>
              <a:rPr lang="en-US" altLang="zh-CN" dirty="0"/>
              <a:t>1</a:t>
            </a:r>
            <a:r>
              <a:rPr lang="zh-CN" altLang="en-US" dirty="0"/>
              <a:t>、业务操作分两阶段完成：</a:t>
            </a:r>
          </a:p>
          <a:p>
            <a:r>
              <a:rPr lang="zh-CN" altLang="en-US" dirty="0"/>
              <a:t>如下图所示，接入</a:t>
            </a:r>
            <a:r>
              <a:rPr lang="en-US" altLang="zh-CN" dirty="0"/>
              <a:t>TCC</a:t>
            </a:r>
            <a:r>
              <a:rPr lang="zh-CN" altLang="en-US" dirty="0"/>
              <a:t>前，业务操作只需要一步就能完成，但是在接入</a:t>
            </a:r>
            <a:r>
              <a:rPr lang="en-US" altLang="zh-CN" dirty="0"/>
              <a:t>TCC</a:t>
            </a:r>
            <a:r>
              <a:rPr lang="zh-CN" altLang="en-US" dirty="0"/>
              <a:t>之后，需要考虑如何将其分成</a:t>
            </a:r>
            <a:r>
              <a:rPr lang="en-US" altLang="zh-CN" dirty="0"/>
              <a:t>2</a:t>
            </a:r>
            <a:r>
              <a:rPr lang="zh-CN" altLang="en-US" dirty="0"/>
              <a:t>阶段完成，把资源的检查和预留放在一阶段的</a:t>
            </a:r>
            <a:r>
              <a:rPr lang="en-US" altLang="zh-CN" dirty="0"/>
              <a:t>Try</a:t>
            </a:r>
            <a:r>
              <a:rPr lang="zh-CN" altLang="en-US" dirty="0"/>
              <a:t>操作中进行，把真正的业务操作的执行放在二阶段的</a:t>
            </a:r>
            <a:r>
              <a:rPr lang="en-US" altLang="zh-CN" dirty="0"/>
              <a:t>Confirm</a:t>
            </a:r>
            <a:r>
              <a:rPr lang="zh-CN" altLang="en-US" dirty="0"/>
              <a:t>操作中进行；</a:t>
            </a:r>
          </a:p>
        </p:txBody>
      </p:sp>
      <p:sp>
        <p:nvSpPr>
          <p:cNvPr id="3" name="文本框 2"/>
          <p:cNvSpPr txBox="1"/>
          <p:nvPr/>
        </p:nvSpPr>
        <p:spPr>
          <a:xfrm>
            <a:off x="130629" y="69669"/>
            <a:ext cx="816249" cy="523220"/>
          </a:xfrm>
          <a:prstGeom prst="rect">
            <a:avLst/>
          </a:prstGeom>
          <a:noFill/>
        </p:spPr>
        <p:txBody>
          <a:bodyPr wrap="none" rtlCol="0">
            <a:spAutoFit/>
          </a:bodyPr>
          <a:lstStyle/>
          <a:p>
            <a:r>
              <a:rPr lang="en-US" altLang="zh-CN" sz="2800" dirty="0"/>
              <a:t>TCC</a:t>
            </a:r>
            <a:endParaRPr lang="zh-CN" altLang="en-US" sz="2800" dirty="0"/>
          </a:p>
        </p:txBody>
      </p:sp>
      <p:sp>
        <p:nvSpPr>
          <p:cNvPr id="5" name="矩形 4"/>
          <p:cNvSpPr/>
          <p:nvPr/>
        </p:nvSpPr>
        <p:spPr>
          <a:xfrm>
            <a:off x="745640" y="2125796"/>
            <a:ext cx="10833463" cy="1477328"/>
          </a:xfrm>
          <a:prstGeom prst="rect">
            <a:avLst/>
          </a:prstGeom>
        </p:spPr>
        <p:txBody>
          <a:bodyPr wrap="square">
            <a:spAutoFit/>
          </a:bodyPr>
          <a:lstStyle/>
          <a:p>
            <a:r>
              <a:rPr lang="en-US" altLang="zh-CN" dirty="0">
                <a:solidFill>
                  <a:srgbClr val="24292E"/>
                </a:solidFill>
                <a:latin typeface="-apple-system"/>
              </a:rPr>
              <a:t>2</a:t>
            </a:r>
            <a:r>
              <a:rPr lang="zh-CN" altLang="en-US" dirty="0">
                <a:solidFill>
                  <a:srgbClr val="24292E"/>
                </a:solidFill>
                <a:latin typeface="-apple-system"/>
              </a:rPr>
              <a:t>、允许空回滚；</a:t>
            </a:r>
          </a:p>
          <a:p>
            <a:r>
              <a:rPr lang="zh-CN" altLang="en-US" dirty="0">
                <a:solidFill>
                  <a:srgbClr val="24292E"/>
                </a:solidFill>
                <a:latin typeface="-apple-system"/>
              </a:rPr>
              <a:t>如下图所示，事务协调器在调用</a:t>
            </a:r>
            <a:r>
              <a:rPr lang="en-US" altLang="zh-CN" dirty="0">
                <a:solidFill>
                  <a:srgbClr val="24292E"/>
                </a:solidFill>
                <a:latin typeface="-apple-system"/>
              </a:rPr>
              <a:t>TCC</a:t>
            </a:r>
            <a:r>
              <a:rPr lang="zh-CN" altLang="en-US" dirty="0">
                <a:solidFill>
                  <a:srgbClr val="24292E"/>
                </a:solidFill>
                <a:latin typeface="-apple-system"/>
              </a:rPr>
              <a:t>服务的一阶段</a:t>
            </a:r>
            <a:r>
              <a:rPr lang="en-US" altLang="zh-CN" dirty="0">
                <a:solidFill>
                  <a:srgbClr val="24292E"/>
                </a:solidFill>
                <a:latin typeface="-apple-system"/>
              </a:rPr>
              <a:t>Try</a:t>
            </a:r>
            <a:r>
              <a:rPr lang="zh-CN" altLang="en-US" dirty="0">
                <a:solidFill>
                  <a:srgbClr val="24292E"/>
                </a:solidFill>
                <a:latin typeface="-apple-system"/>
              </a:rPr>
              <a:t>操作时，可能会出现因为丢包而导致的网络超时，此时事务协调器会触发二阶段回滚，调用</a:t>
            </a:r>
            <a:r>
              <a:rPr lang="en-US" altLang="zh-CN" dirty="0">
                <a:solidFill>
                  <a:srgbClr val="24292E"/>
                </a:solidFill>
                <a:latin typeface="-apple-system"/>
              </a:rPr>
              <a:t>TCC</a:t>
            </a:r>
            <a:r>
              <a:rPr lang="zh-CN" altLang="en-US" dirty="0">
                <a:solidFill>
                  <a:srgbClr val="24292E"/>
                </a:solidFill>
                <a:latin typeface="-apple-system"/>
              </a:rPr>
              <a:t>服务的</a:t>
            </a:r>
            <a:r>
              <a:rPr lang="en-US" altLang="zh-CN" dirty="0">
                <a:solidFill>
                  <a:srgbClr val="24292E"/>
                </a:solidFill>
                <a:latin typeface="-apple-system"/>
              </a:rPr>
              <a:t>Cancel</a:t>
            </a:r>
            <a:r>
              <a:rPr lang="zh-CN" altLang="en-US" dirty="0">
                <a:solidFill>
                  <a:srgbClr val="24292E"/>
                </a:solidFill>
                <a:latin typeface="-apple-system"/>
              </a:rPr>
              <a:t>操作；</a:t>
            </a:r>
          </a:p>
          <a:p>
            <a:r>
              <a:rPr lang="en-US" altLang="zh-CN" dirty="0">
                <a:solidFill>
                  <a:srgbClr val="24292E"/>
                </a:solidFill>
                <a:latin typeface="-apple-system"/>
              </a:rPr>
              <a:t>TCC</a:t>
            </a:r>
            <a:r>
              <a:rPr lang="zh-CN" altLang="en-US" dirty="0">
                <a:solidFill>
                  <a:srgbClr val="24292E"/>
                </a:solidFill>
                <a:latin typeface="-apple-system"/>
              </a:rPr>
              <a:t>服务在未收到</a:t>
            </a:r>
            <a:r>
              <a:rPr lang="en-US" altLang="zh-CN" dirty="0">
                <a:solidFill>
                  <a:srgbClr val="24292E"/>
                </a:solidFill>
                <a:latin typeface="-apple-system"/>
              </a:rPr>
              <a:t>Try</a:t>
            </a:r>
            <a:r>
              <a:rPr lang="zh-CN" altLang="en-US" dirty="0">
                <a:solidFill>
                  <a:srgbClr val="24292E"/>
                </a:solidFill>
                <a:latin typeface="-apple-system"/>
              </a:rPr>
              <a:t>请求的情况下收到</a:t>
            </a:r>
            <a:r>
              <a:rPr lang="en-US" altLang="zh-CN" dirty="0">
                <a:solidFill>
                  <a:srgbClr val="24292E"/>
                </a:solidFill>
                <a:latin typeface="-apple-system"/>
              </a:rPr>
              <a:t>Cancel</a:t>
            </a:r>
            <a:r>
              <a:rPr lang="zh-CN" altLang="en-US" dirty="0">
                <a:solidFill>
                  <a:srgbClr val="24292E"/>
                </a:solidFill>
                <a:latin typeface="-apple-system"/>
              </a:rPr>
              <a:t>请求，这种场景被称为空回滚；</a:t>
            </a:r>
            <a:r>
              <a:rPr lang="en-US" altLang="zh-CN" dirty="0">
                <a:solidFill>
                  <a:srgbClr val="24292E"/>
                </a:solidFill>
                <a:latin typeface="-apple-system"/>
              </a:rPr>
              <a:t>TCC</a:t>
            </a:r>
            <a:r>
              <a:rPr lang="zh-CN" altLang="en-US" dirty="0">
                <a:solidFill>
                  <a:srgbClr val="24292E"/>
                </a:solidFill>
                <a:latin typeface="-apple-system"/>
              </a:rPr>
              <a:t>服务在实现时应当允许空回滚的执行；</a:t>
            </a:r>
            <a:endParaRPr lang="zh-CN" altLang="en-US" b="0" i="0" dirty="0">
              <a:solidFill>
                <a:srgbClr val="24292E"/>
              </a:solidFill>
              <a:effectLst/>
              <a:latin typeface="-apple-system"/>
            </a:endParaRPr>
          </a:p>
        </p:txBody>
      </p:sp>
      <p:sp>
        <p:nvSpPr>
          <p:cNvPr id="6" name="矩形 5"/>
          <p:cNvSpPr/>
          <p:nvPr/>
        </p:nvSpPr>
        <p:spPr>
          <a:xfrm>
            <a:off x="745639" y="3769413"/>
            <a:ext cx="10833463" cy="1477328"/>
          </a:xfrm>
          <a:prstGeom prst="rect">
            <a:avLst/>
          </a:prstGeom>
        </p:spPr>
        <p:txBody>
          <a:bodyPr wrap="square">
            <a:spAutoFit/>
          </a:bodyPr>
          <a:lstStyle/>
          <a:p>
            <a:r>
              <a:rPr lang="en-US" altLang="zh-CN" dirty="0">
                <a:solidFill>
                  <a:srgbClr val="24292E"/>
                </a:solidFill>
                <a:latin typeface="-apple-system"/>
              </a:rPr>
              <a:t>3</a:t>
            </a:r>
            <a:r>
              <a:rPr lang="zh-CN" altLang="en-US" dirty="0">
                <a:solidFill>
                  <a:srgbClr val="24292E"/>
                </a:solidFill>
                <a:latin typeface="-apple-system"/>
              </a:rPr>
              <a:t>、防悬挂控制；</a:t>
            </a:r>
          </a:p>
          <a:p>
            <a:r>
              <a:rPr lang="zh-CN" altLang="en-US" dirty="0">
                <a:solidFill>
                  <a:srgbClr val="24292E"/>
                </a:solidFill>
                <a:latin typeface="-apple-system"/>
              </a:rPr>
              <a:t>如下图所示，事务协调器在调用</a:t>
            </a:r>
            <a:r>
              <a:rPr lang="en-US" altLang="zh-CN" dirty="0">
                <a:solidFill>
                  <a:srgbClr val="24292E"/>
                </a:solidFill>
                <a:latin typeface="-apple-system"/>
              </a:rPr>
              <a:t>TCC</a:t>
            </a:r>
            <a:r>
              <a:rPr lang="zh-CN" altLang="en-US" dirty="0">
                <a:solidFill>
                  <a:srgbClr val="24292E"/>
                </a:solidFill>
                <a:latin typeface="-apple-system"/>
              </a:rPr>
              <a:t>服务的一阶段</a:t>
            </a:r>
            <a:r>
              <a:rPr lang="en-US" altLang="zh-CN" dirty="0">
                <a:solidFill>
                  <a:srgbClr val="24292E"/>
                </a:solidFill>
                <a:latin typeface="-apple-system"/>
              </a:rPr>
              <a:t>Try</a:t>
            </a:r>
            <a:r>
              <a:rPr lang="zh-CN" altLang="en-US" dirty="0">
                <a:solidFill>
                  <a:srgbClr val="24292E"/>
                </a:solidFill>
                <a:latin typeface="-apple-system"/>
              </a:rPr>
              <a:t>操作时，可能会出现因网络拥堵而导致的超时，此时事务协调器会触发二阶段回滚，调用</a:t>
            </a:r>
            <a:r>
              <a:rPr lang="en-US" altLang="zh-CN" dirty="0">
                <a:solidFill>
                  <a:srgbClr val="24292E"/>
                </a:solidFill>
                <a:latin typeface="-apple-system"/>
              </a:rPr>
              <a:t>TCC</a:t>
            </a:r>
            <a:r>
              <a:rPr lang="zh-CN" altLang="en-US" dirty="0">
                <a:solidFill>
                  <a:srgbClr val="24292E"/>
                </a:solidFill>
                <a:latin typeface="-apple-system"/>
              </a:rPr>
              <a:t>服务的</a:t>
            </a:r>
            <a:r>
              <a:rPr lang="en-US" altLang="zh-CN" dirty="0">
                <a:solidFill>
                  <a:srgbClr val="24292E"/>
                </a:solidFill>
                <a:latin typeface="-apple-system"/>
              </a:rPr>
              <a:t>Cancel</a:t>
            </a:r>
            <a:r>
              <a:rPr lang="zh-CN" altLang="en-US" dirty="0">
                <a:solidFill>
                  <a:srgbClr val="24292E"/>
                </a:solidFill>
                <a:latin typeface="-apple-system"/>
              </a:rPr>
              <a:t>操作；在此之后，拥堵在网络上的一阶段</a:t>
            </a:r>
            <a:r>
              <a:rPr lang="en-US" altLang="zh-CN" dirty="0">
                <a:solidFill>
                  <a:srgbClr val="24292E"/>
                </a:solidFill>
                <a:latin typeface="-apple-system"/>
              </a:rPr>
              <a:t>Try</a:t>
            </a:r>
            <a:r>
              <a:rPr lang="zh-CN" altLang="en-US" dirty="0">
                <a:solidFill>
                  <a:srgbClr val="24292E"/>
                </a:solidFill>
                <a:latin typeface="-apple-system"/>
              </a:rPr>
              <a:t>数据包被</a:t>
            </a:r>
            <a:r>
              <a:rPr lang="en-US" altLang="zh-CN" dirty="0">
                <a:solidFill>
                  <a:srgbClr val="24292E"/>
                </a:solidFill>
                <a:latin typeface="-apple-system"/>
              </a:rPr>
              <a:t>TCC</a:t>
            </a:r>
            <a:r>
              <a:rPr lang="zh-CN" altLang="en-US" dirty="0">
                <a:solidFill>
                  <a:srgbClr val="24292E"/>
                </a:solidFill>
                <a:latin typeface="-apple-system"/>
              </a:rPr>
              <a:t>服务收到，出现了二阶段</a:t>
            </a:r>
            <a:r>
              <a:rPr lang="en-US" altLang="zh-CN" dirty="0">
                <a:solidFill>
                  <a:srgbClr val="24292E"/>
                </a:solidFill>
                <a:latin typeface="-apple-system"/>
              </a:rPr>
              <a:t>Cancel</a:t>
            </a:r>
            <a:r>
              <a:rPr lang="zh-CN" altLang="en-US" dirty="0">
                <a:solidFill>
                  <a:srgbClr val="24292E"/>
                </a:solidFill>
                <a:latin typeface="-apple-system"/>
              </a:rPr>
              <a:t>请求比一阶段</a:t>
            </a:r>
            <a:r>
              <a:rPr lang="en-US" altLang="zh-CN" dirty="0">
                <a:solidFill>
                  <a:srgbClr val="24292E"/>
                </a:solidFill>
                <a:latin typeface="-apple-system"/>
              </a:rPr>
              <a:t>Try</a:t>
            </a:r>
            <a:r>
              <a:rPr lang="zh-CN" altLang="en-US" dirty="0">
                <a:solidFill>
                  <a:srgbClr val="24292E"/>
                </a:solidFill>
                <a:latin typeface="-apple-system"/>
              </a:rPr>
              <a:t>请求先执行的情况；</a:t>
            </a:r>
          </a:p>
          <a:p>
            <a:r>
              <a:rPr lang="zh-CN" altLang="en-US" dirty="0">
                <a:solidFill>
                  <a:srgbClr val="24292E"/>
                </a:solidFill>
                <a:latin typeface="-apple-system"/>
              </a:rPr>
              <a:t>用户在实现</a:t>
            </a:r>
            <a:r>
              <a:rPr lang="en-US" altLang="zh-CN" dirty="0">
                <a:solidFill>
                  <a:srgbClr val="24292E"/>
                </a:solidFill>
                <a:latin typeface="-apple-system"/>
              </a:rPr>
              <a:t>TCC</a:t>
            </a:r>
            <a:r>
              <a:rPr lang="zh-CN" altLang="en-US" dirty="0">
                <a:solidFill>
                  <a:srgbClr val="24292E"/>
                </a:solidFill>
                <a:latin typeface="-apple-system"/>
              </a:rPr>
              <a:t>服务时，应当允许空回滚，但是要拒绝执行空回滚之后到来的一阶段</a:t>
            </a:r>
            <a:r>
              <a:rPr lang="en-US" altLang="zh-CN" dirty="0">
                <a:solidFill>
                  <a:srgbClr val="24292E"/>
                </a:solidFill>
                <a:latin typeface="-apple-system"/>
              </a:rPr>
              <a:t>Try</a:t>
            </a:r>
            <a:r>
              <a:rPr lang="zh-CN" altLang="en-US" dirty="0">
                <a:solidFill>
                  <a:srgbClr val="24292E"/>
                </a:solidFill>
                <a:latin typeface="-apple-system"/>
              </a:rPr>
              <a:t>请求；</a:t>
            </a:r>
            <a:endParaRPr lang="zh-CN" altLang="en-US" b="0" i="0" dirty="0">
              <a:solidFill>
                <a:srgbClr val="24292E"/>
              </a:solidFill>
              <a:effectLst/>
              <a:latin typeface="-apple-system"/>
            </a:endParaRPr>
          </a:p>
        </p:txBody>
      </p:sp>
      <p:sp>
        <p:nvSpPr>
          <p:cNvPr id="7" name="矩形 6"/>
          <p:cNvSpPr/>
          <p:nvPr/>
        </p:nvSpPr>
        <p:spPr>
          <a:xfrm>
            <a:off x="745639" y="5413030"/>
            <a:ext cx="9771017" cy="1200329"/>
          </a:xfrm>
          <a:prstGeom prst="rect">
            <a:avLst/>
          </a:prstGeom>
        </p:spPr>
        <p:txBody>
          <a:bodyPr wrap="square">
            <a:spAutoFit/>
          </a:bodyPr>
          <a:lstStyle/>
          <a:p>
            <a:r>
              <a:rPr lang="en-US" altLang="zh-CN" dirty="0">
                <a:solidFill>
                  <a:srgbClr val="24292E"/>
                </a:solidFill>
                <a:latin typeface="-apple-system"/>
              </a:rPr>
              <a:t>4</a:t>
            </a:r>
            <a:r>
              <a:rPr lang="zh-CN" altLang="en-US" dirty="0">
                <a:solidFill>
                  <a:srgbClr val="24292E"/>
                </a:solidFill>
                <a:latin typeface="-apple-system"/>
              </a:rPr>
              <a:t>、幂等控制：</a:t>
            </a:r>
          </a:p>
          <a:p>
            <a:r>
              <a:rPr lang="zh-CN" altLang="en-US" dirty="0">
                <a:solidFill>
                  <a:srgbClr val="24292E"/>
                </a:solidFill>
                <a:latin typeface="-apple-system"/>
              </a:rPr>
              <a:t>无论是网络数据包重传，还是异常事务的补偿执行，都会导致</a:t>
            </a:r>
            <a:r>
              <a:rPr lang="en-US" altLang="zh-CN" dirty="0">
                <a:solidFill>
                  <a:srgbClr val="24292E"/>
                </a:solidFill>
                <a:latin typeface="-apple-system"/>
              </a:rPr>
              <a:t>TCC</a:t>
            </a:r>
            <a:r>
              <a:rPr lang="zh-CN" altLang="en-US" dirty="0">
                <a:solidFill>
                  <a:srgbClr val="24292E"/>
                </a:solidFill>
                <a:latin typeface="-apple-system"/>
              </a:rPr>
              <a:t>服务的</a:t>
            </a:r>
            <a:r>
              <a:rPr lang="en-US" altLang="zh-CN" dirty="0">
                <a:solidFill>
                  <a:srgbClr val="24292E"/>
                </a:solidFill>
                <a:latin typeface="-apple-system"/>
              </a:rPr>
              <a:t>Try</a:t>
            </a:r>
            <a:r>
              <a:rPr lang="zh-CN" altLang="en-US" dirty="0">
                <a:solidFill>
                  <a:srgbClr val="24292E"/>
                </a:solidFill>
                <a:latin typeface="-apple-system"/>
              </a:rPr>
              <a:t>、</a:t>
            </a:r>
            <a:r>
              <a:rPr lang="en-US" altLang="zh-CN" dirty="0">
                <a:solidFill>
                  <a:srgbClr val="24292E"/>
                </a:solidFill>
                <a:latin typeface="-apple-system"/>
              </a:rPr>
              <a:t>Confirm</a:t>
            </a:r>
            <a:r>
              <a:rPr lang="zh-CN" altLang="en-US" dirty="0">
                <a:solidFill>
                  <a:srgbClr val="24292E"/>
                </a:solidFill>
                <a:latin typeface="-apple-system"/>
              </a:rPr>
              <a:t>或者</a:t>
            </a:r>
            <a:r>
              <a:rPr lang="en-US" altLang="zh-CN" dirty="0">
                <a:solidFill>
                  <a:srgbClr val="24292E"/>
                </a:solidFill>
                <a:latin typeface="-apple-system"/>
              </a:rPr>
              <a:t>Cancel</a:t>
            </a:r>
            <a:r>
              <a:rPr lang="zh-CN" altLang="en-US" dirty="0">
                <a:solidFill>
                  <a:srgbClr val="24292E"/>
                </a:solidFill>
                <a:latin typeface="-apple-system"/>
              </a:rPr>
              <a:t>操作被重复执行；用户在实现</a:t>
            </a:r>
            <a:r>
              <a:rPr lang="en-US" altLang="zh-CN" dirty="0">
                <a:solidFill>
                  <a:srgbClr val="24292E"/>
                </a:solidFill>
                <a:latin typeface="-apple-system"/>
              </a:rPr>
              <a:t>TCC</a:t>
            </a:r>
            <a:r>
              <a:rPr lang="zh-CN" altLang="en-US" dirty="0">
                <a:solidFill>
                  <a:srgbClr val="24292E"/>
                </a:solidFill>
                <a:latin typeface="-apple-system"/>
              </a:rPr>
              <a:t>服务时，需要考虑幂等控制，即</a:t>
            </a:r>
            <a:r>
              <a:rPr lang="en-US" altLang="zh-CN" dirty="0">
                <a:solidFill>
                  <a:srgbClr val="24292E"/>
                </a:solidFill>
                <a:latin typeface="-apple-system"/>
              </a:rPr>
              <a:t>Try</a:t>
            </a:r>
            <a:r>
              <a:rPr lang="zh-CN" altLang="en-US" dirty="0">
                <a:solidFill>
                  <a:srgbClr val="24292E"/>
                </a:solidFill>
                <a:latin typeface="-apple-system"/>
              </a:rPr>
              <a:t>、</a:t>
            </a:r>
            <a:r>
              <a:rPr lang="en-US" altLang="zh-CN" dirty="0">
                <a:solidFill>
                  <a:srgbClr val="24292E"/>
                </a:solidFill>
                <a:latin typeface="-apple-system"/>
              </a:rPr>
              <a:t>Confirm</a:t>
            </a:r>
            <a:r>
              <a:rPr lang="zh-CN" altLang="en-US" dirty="0">
                <a:solidFill>
                  <a:srgbClr val="24292E"/>
                </a:solidFill>
                <a:latin typeface="-apple-system"/>
              </a:rPr>
              <a:t>、</a:t>
            </a:r>
            <a:r>
              <a:rPr lang="en-US" altLang="zh-CN" dirty="0">
                <a:solidFill>
                  <a:srgbClr val="24292E"/>
                </a:solidFill>
                <a:latin typeface="-apple-system"/>
              </a:rPr>
              <a:t>Cancel </a:t>
            </a:r>
            <a:r>
              <a:rPr lang="zh-CN" altLang="en-US" dirty="0">
                <a:solidFill>
                  <a:srgbClr val="24292E"/>
                </a:solidFill>
                <a:latin typeface="-apple-system"/>
              </a:rPr>
              <a:t>执行一次和执行多次的业务结果是一样的；</a:t>
            </a:r>
            <a:endParaRPr lang="zh-CN" altLang="en-US" b="0" i="0" dirty="0">
              <a:solidFill>
                <a:srgbClr val="24292E"/>
              </a:solidFill>
              <a:effectLst/>
              <a:latin typeface="-apple-system"/>
            </a:endParaRPr>
          </a:p>
        </p:txBody>
      </p:sp>
      <p:sp>
        <p:nvSpPr>
          <p:cNvPr id="8" name="矩形 7"/>
          <p:cNvSpPr/>
          <p:nvPr/>
        </p:nvSpPr>
        <p:spPr>
          <a:xfrm>
            <a:off x="745639" y="592889"/>
            <a:ext cx="1107996" cy="369332"/>
          </a:xfrm>
          <a:prstGeom prst="rect">
            <a:avLst/>
          </a:prstGeom>
        </p:spPr>
        <p:txBody>
          <a:bodyPr wrap="none">
            <a:spAutoFit/>
          </a:bodyPr>
          <a:lstStyle/>
          <a:p>
            <a:r>
              <a:rPr lang="zh-CN" altLang="en-US" b="1" dirty="0">
                <a:solidFill>
                  <a:srgbClr val="000000"/>
                </a:solidFill>
                <a:latin typeface="-apple-system"/>
              </a:rPr>
              <a:t>注意事项</a:t>
            </a:r>
            <a:endParaRPr lang="zh-CN" altLang="en-US" b="1" i="0" dirty="0">
              <a:solidFill>
                <a:srgbClr val="000000"/>
              </a:solidFill>
              <a:effectLst/>
              <a:latin typeface="-apple-system"/>
            </a:endParaRPr>
          </a:p>
        </p:txBody>
      </p:sp>
    </p:spTree>
    <p:extLst>
      <p:ext uri="{BB962C8B-B14F-4D97-AF65-F5344CB8AC3E}">
        <p14:creationId xmlns:p14="http://schemas.microsoft.com/office/powerpoint/2010/main" val="914508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2F2904D-5E7C-4356-A7CE-D9E808C6138E}"/>
              </a:ext>
            </a:extLst>
          </p:cNvPr>
          <p:cNvSpPr/>
          <p:nvPr/>
        </p:nvSpPr>
        <p:spPr>
          <a:xfrm>
            <a:off x="153834" y="43769"/>
            <a:ext cx="2262158" cy="369332"/>
          </a:xfrm>
          <a:prstGeom prst="rect">
            <a:avLst/>
          </a:prstGeom>
        </p:spPr>
        <p:txBody>
          <a:bodyPr wrap="none">
            <a:spAutoFit/>
          </a:bodyPr>
          <a:lstStyle/>
          <a:p>
            <a:r>
              <a:rPr lang="zh-CN" altLang="en-US" dirty="0"/>
              <a:t>并发事务带来的问题</a:t>
            </a:r>
          </a:p>
        </p:txBody>
      </p:sp>
      <p:sp>
        <p:nvSpPr>
          <p:cNvPr id="6" name="矩形 5">
            <a:extLst>
              <a:ext uri="{FF2B5EF4-FFF2-40B4-BE49-F238E27FC236}">
                <a16:creationId xmlns:a16="http://schemas.microsoft.com/office/drawing/2014/main" id="{44F58473-CAAA-4E78-81D0-72352E7C4CB5}"/>
              </a:ext>
            </a:extLst>
          </p:cNvPr>
          <p:cNvSpPr/>
          <p:nvPr/>
        </p:nvSpPr>
        <p:spPr>
          <a:xfrm>
            <a:off x="941603" y="602843"/>
            <a:ext cx="9208317" cy="5262979"/>
          </a:xfrm>
          <a:prstGeom prst="rect">
            <a:avLst/>
          </a:prstGeom>
        </p:spPr>
        <p:txBody>
          <a:bodyPr wrap="square">
            <a:spAutoFit/>
          </a:bodyPr>
          <a:lstStyle/>
          <a:p>
            <a:pPr>
              <a:buFont typeface="Arial" panose="020B0604020202020204" pitchFamily="34" charset="0"/>
              <a:buChar char="•"/>
            </a:pPr>
            <a:r>
              <a:rPr lang="zh-CN" altLang="en-US" sz="1600" b="1" dirty="0"/>
              <a:t>脏读（</a:t>
            </a:r>
            <a:r>
              <a:rPr lang="en-US" altLang="zh-CN" sz="1600" b="1" dirty="0"/>
              <a:t>Dirty read</a:t>
            </a:r>
            <a:r>
              <a:rPr lang="zh-CN" altLang="en-US" sz="1600" b="1" dirty="0"/>
              <a:t>）</a:t>
            </a:r>
            <a:r>
              <a:rPr lang="en-US" altLang="zh-CN" sz="1600" b="1" dirty="0"/>
              <a:t>:</a:t>
            </a:r>
            <a:r>
              <a:rPr lang="zh-CN" altLang="en-US" sz="1600" dirty="0"/>
              <a:t> 当一个事务正在访问数据并且对数据进行了修改，而这种修改还没有提交到数据库中，这时另外一个事务也访问了这个数据，然后使用了这个数据。因为这个数据是还没有提交的数据，那么另外一个事务读到的这个数据是“脏数据”，依据“脏数据”所做的操作可能是不正确的。</a:t>
            </a:r>
            <a:endParaRPr lang="en-US" altLang="zh-CN" sz="1600" dirty="0"/>
          </a:p>
          <a:p>
            <a:pPr>
              <a:buFont typeface="Arial" panose="020B0604020202020204" pitchFamily="34" charset="0"/>
              <a:buChar char="•"/>
            </a:pPr>
            <a:endParaRPr lang="zh-CN" altLang="en-US" sz="1600" dirty="0"/>
          </a:p>
          <a:p>
            <a:pPr>
              <a:buFont typeface="Arial" panose="020B0604020202020204" pitchFamily="34" charset="0"/>
              <a:buChar char="•"/>
            </a:pPr>
            <a:r>
              <a:rPr lang="zh-CN" altLang="en-US" sz="1600" b="1" dirty="0"/>
              <a:t>丢失修改（</a:t>
            </a:r>
            <a:r>
              <a:rPr lang="en-US" altLang="zh-CN" sz="1600" b="1" dirty="0"/>
              <a:t>Lost to modify</a:t>
            </a:r>
            <a:r>
              <a:rPr lang="zh-CN" altLang="en-US" sz="1600" b="1" dirty="0"/>
              <a:t>）</a:t>
            </a:r>
            <a:r>
              <a:rPr lang="en-US" altLang="zh-CN" sz="1600" b="1" dirty="0"/>
              <a:t>:</a:t>
            </a:r>
            <a:r>
              <a:rPr lang="zh-CN" altLang="en-US" sz="1600" dirty="0"/>
              <a:t> 指在一个事务读取一个数据时，另外一个事务也访问了该数据，那么在第一个事务中修改了这个数据后，第二个事务也修改了这个数据。这样第一个事务内的修改结果就被丢失，因此称为丢失修改。</a:t>
            </a:r>
          </a:p>
          <a:p>
            <a:pPr>
              <a:buFont typeface="Arial" panose="020B0604020202020204" pitchFamily="34" charset="0"/>
              <a:buChar char="•"/>
            </a:pPr>
            <a:r>
              <a:rPr lang="zh-CN" altLang="en-US" sz="1600" dirty="0"/>
              <a:t>例如：事务</a:t>
            </a:r>
            <a:r>
              <a:rPr lang="en-US" altLang="zh-CN" sz="1600" dirty="0"/>
              <a:t>1</a:t>
            </a:r>
            <a:r>
              <a:rPr lang="zh-CN" altLang="en-US" sz="1600" dirty="0"/>
              <a:t>读取某表中的数据</a:t>
            </a:r>
            <a:r>
              <a:rPr lang="en-US" altLang="zh-CN" sz="1600" dirty="0"/>
              <a:t>A=20</a:t>
            </a:r>
            <a:r>
              <a:rPr lang="zh-CN" altLang="en-US" sz="1600" dirty="0"/>
              <a:t>，事务</a:t>
            </a:r>
            <a:r>
              <a:rPr lang="en-US" altLang="zh-CN" sz="1600" dirty="0"/>
              <a:t>2</a:t>
            </a:r>
            <a:r>
              <a:rPr lang="zh-CN" altLang="en-US" sz="1600" dirty="0"/>
              <a:t>也读取</a:t>
            </a:r>
            <a:r>
              <a:rPr lang="en-US" altLang="zh-CN" sz="1600" dirty="0"/>
              <a:t>A=20</a:t>
            </a:r>
            <a:r>
              <a:rPr lang="zh-CN" altLang="en-US" sz="1600" dirty="0"/>
              <a:t>，事务</a:t>
            </a:r>
            <a:r>
              <a:rPr lang="en-US" altLang="zh-CN" sz="1600" dirty="0"/>
              <a:t>1</a:t>
            </a:r>
            <a:r>
              <a:rPr lang="zh-CN" altLang="en-US" sz="1600" dirty="0"/>
              <a:t>修改</a:t>
            </a:r>
            <a:r>
              <a:rPr lang="en-US" altLang="zh-CN" sz="1600" dirty="0"/>
              <a:t>A=A-1</a:t>
            </a:r>
            <a:r>
              <a:rPr lang="zh-CN" altLang="en-US" sz="1600" dirty="0"/>
              <a:t>，事务</a:t>
            </a:r>
            <a:r>
              <a:rPr lang="en-US" altLang="zh-CN" sz="1600" dirty="0"/>
              <a:t>2</a:t>
            </a:r>
            <a:r>
              <a:rPr lang="zh-CN" altLang="en-US" sz="1600" dirty="0"/>
              <a:t>也修改</a:t>
            </a:r>
            <a:r>
              <a:rPr lang="en-US" altLang="zh-CN" sz="1600" dirty="0"/>
              <a:t>A=A-1</a:t>
            </a:r>
            <a:r>
              <a:rPr lang="zh-CN" altLang="en-US" sz="1600" dirty="0"/>
              <a:t>，最终结果</a:t>
            </a:r>
            <a:r>
              <a:rPr lang="en-US" altLang="zh-CN" sz="1600" dirty="0"/>
              <a:t>A=19</a:t>
            </a:r>
            <a:r>
              <a:rPr lang="zh-CN" altLang="en-US" sz="1600" dirty="0"/>
              <a:t>，事务</a:t>
            </a:r>
            <a:r>
              <a:rPr lang="en-US" altLang="zh-CN" sz="1600" dirty="0"/>
              <a:t>1</a:t>
            </a:r>
            <a:r>
              <a:rPr lang="zh-CN" altLang="en-US" sz="1600" dirty="0"/>
              <a:t>的修改被丢失。</a:t>
            </a:r>
          </a:p>
          <a:p>
            <a:pPr>
              <a:buFont typeface="Arial" panose="020B0604020202020204" pitchFamily="34" charset="0"/>
              <a:buChar char="•"/>
            </a:pPr>
            <a:endParaRPr lang="en-US" altLang="zh-CN" sz="1600" b="1" dirty="0"/>
          </a:p>
          <a:p>
            <a:pPr>
              <a:buFont typeface="Arial" panose="020B0604020202020204" pitchFamily="34" charset="0"/>
              <a:buChar char="•"/>
            </a:pPr>
            <a:r>
              <a:rPr lang="zh-CN" altLang="en-US" sz="1600" b="1" dirty="0"/>
              <a:t>不可重复读（</a:t>
            </a:r>
            <a:r>
              <a:rPr lang="en-US" altLang="zh-CN" sz="1600" b="1" dirty="0" err="1"/>
              <a:t>Unrepeatableread</a:t>
            </a:r>
            <a:r>
              <a:rPr lang="zh-CN" altLang="en-US" sz="1600" b="1" dirty="0"/>
              <a:t>）</a:t>
            </a:r>
            <a:r>
              <a:rPr lang="en-US" altLang="zh-CN" sz="1600" b="1" dirty="0"/>
              <a:t>:</a:t>
            </a:r>
            <a:r>
              <a:rPr lang="zh-CN" altLang="en-US" sz="1600" dirty="0"/>
              <a:t> 指在一个事务内多次读同一数据。在这个事务还没有结束时，另一个事务也访问该数据。那么，在第一个事务中的两次读数据之间，由于第二个事务的修改导致第一个事务两次读取的数据可能不太一样。这就发生了在一个事务内两次读到的数据是不一样的情况，因此称为不可重复读。</a:t>
            </a:r>
          </a:p>
          <a:p>
            <a:pPr>
              <a:buFont typeface="Arial" panose="020B0604020202020204" pitchFamily="34" charset="0"/>
              <a:buChar char="•"/>
            </a:pPr>
            <a:endParaRPr lang="en-US" altLang="zh-CN" sz="1600" b="1" dirty="0"/>
          </a:p>
          <a:p>
            <a:pPr>
              <a:buFont typeface="Arial" panose="020B0604020202020204" pitchFamily="34" charset="0"/>
              <a:buChar char="•"/>
            </a:pPr>
            <a:r>
              <a:rPr lang="zh-CN" altLang="en-US" sz="1600" b="1" dirty="0"/>
              <a:t>幻读（</a:t>
            </a:r>
            <a:r>
              <a:rPr lang="en-US" altLang="zh-CN" sz="1600" b="1" dirty="0"/>
              <a:t>Phantom read</a:t>
            </a:r>
            <a:r>
              <a:rPr lang="zh-CN" altLang="en-US" sz="1600" b="1" dirty="0"/>
              <a:t>）</a:t>
            </a:r>
            <a:r>
              <a:rPr lang="en-US" altLang="zh-CN" sz="1600" b="1" dirty="0"/>
              <a:t>:</a:t>
            </a:r>
            <a:r>
              <a:rPr lang="zh-CN" altLang="en-US" sz="1600" dirty="0"/>
              <a:t> 幻读与不可重复读类似。它发生在一个事务（</a:t>
            </a:r>
            <a:r>
              <a:rPr lang="en-US" altLang="zh-CN" sz="1600" dirty="0"/>
              <a:t>T1</a:t>
            </a:r>
            <a:r>
              <a:rPr lang="zh-CN" altLang="en-US" sz="1600" dirty="0"/>
              <a:t>）读取了几行数据，接着另一个并发事务（</a:t>
            </a:r>
            <a:r>
              <a:rPr lang="en-US" altLang="zh-CN" sz="1600" dirty="0"/>
              <a:t>T2</a:t>
            </a:r>
            <a:r>
              <a:rPr lang="zh-CN" altLang="en-US" sz="1600" dirty="0"/>
              <a:t>）插入了一些数据时。在随后的查询中，第一个事务（</a:t>
            </a:r>
            <a:r>
              <a:rPr lang="en-US" altLang="zh-CN" sz="1600" dirty="0"/>
              <a:t>T1</a:t>
            </a:r>
            <a:r>
              <a:rPr lang="zh-CN" altLang="en-US" sz="1600" dirty="0"/>
              <a:t>）就会发现多了一些原本不存在的记录，就好像发生了幻觉一样，所以称为幻读。</a:t>
            </a:r>
          </a:p>
          <a:p>
            <a:endParaRPr lang="en-US" altLang="zh-CN" sz="1600" b="1" dirty="0"/>
          </a:p>
          <a:p>
            <a:r>
              <a:rPr lang="zh-CN" altLang="en-US" sz="1600" b="1" dirty="0">
                <a:solidFill>
                  <a:srgbClr val="FF0000"/>
                </a:solidFill>
              </a:rPr>
              <a:t>不可重复度和幻读区别</a:t>
            </a:r>
            <a:r>
              <a:rPr lang="zh-CN" altLang="en-US" sz="1600" b="1" dirty="0"/>
              <a:t>：</a:t>
            </a:r>
            <a:endParaRPr lang="zh-CN" altLang="en-US" sz="1600" dirty="0"/>
          </a:p>
          <a:p>
            <a:r>
              <a:rPr lang="zh-CN" altLang="en-US" sz="1600" dirty="0"/>
              <a:t>不可重复读的重点是修改，幻读的重点在于新增或者删除。</a:t>
            </a:r>
          </a:p>
        </p:txBody>
      </p:sp>
      <p:sp>
        <p:nvSpPr>
          <p:cNvPr id="7" name="矩形 6">
            <a:extLst>
              <a:ext uri="{FF2B5EF4-FFF2-40B4-BE49-F238E27FC236}">
                <a16:creationId xmlns:a16="http://schemas.microsoft.com/office/drawing/2014/main" id="{6CE39DEA-2151-428B-B32E-5C9C19AC5829}"/>
              </a:ext>
            </a:extLst>
          </p:cNvPr>
          <p:cNvSpPr/>
          <p:nvPr/>
        </p:nvSpPr>
        <p:spPr>
          <a:xfrm>
            <a:off x="7019518" y="6432151"/>
            <a:ext cx="5216493" cy="369332"/>
          </a:xfrm>
          <a:prstGeom prst="rect">
            <a:avLst/>
          </a:prstGeom>
        </p:spPr>
        <p:txBody>
          <a:bodyPr wrap="none">
            <a:spAutoFit/>
          </a:bodyPr>
          <a:lstStyle/>
          <a:p>
            <a:r>
              <a:rPr lang="zh-CN" altLang="en-US"/>
              <a:t>https://juejin.im/post/5b00c52ef265da0b95276091</a:t>
            </a:r>
          </a:p>
        </p:txBody>
      </p:sp>
    </p:spTree>
    <p:extLst>
      <p:ext uri="{BB962C8B-B14F-4D97-AF65-F5344CB8AC3E}">
        <p14:creationId xmlns:p14="http://schemas.microsoft.com/office/powerpoint/2010/main" val="2556252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30629" y="69669"/>
            <a:ext cx="816249" cy="523220"/>
          </a:xfrm>
          <a:prstGeom prst="rect">
            <a:avLst/>
          </a:prstGeom>
          <a:noFill/>
        </p:spPr>
        <p:txBody>
          <a:bodyPr wrap="none" rtlCol="0">
            <a:spAutoFit/>
          </a:bodyPr>
          <a:lstStyle/>
          <a:p>
            <a:r>
              <a:rPr lang="en-US" altLang="zh-CN" sz="2800" dirty="0"/>
              <a:t>TCC</a:t>
            </a:r>
            <a:endParaRPr lang="zh-CN" altLang="en-US" sz="2800" dirty="0"/>
          </a:p>
        </p:txBody>
      </p:sp>
      <p:sp>
        <p:nvSpPr>
          <p:cNvPr id="8" name="矩形 7"/>
          <p:cNvSpPr/>
          <p:nvPr/>
        </p:nvSpPr>
        <p:spPr>
          <a:xfrm>
            <a:off x="745639" y="592889"/>
            <a:ext cx="1107996" cy="369332"/>
          </a:xfrm>
          <a:prstGeom prst="rect">
            <a:avLst/>
          </a:prstGeom>
        </p:spPr>
        <p:txBody>
          <a:bodyPr wrap="none">
            <a:spAutoFit/>
          </a:bodyPr>
          <a:lstStyle/>
          <a:p>
            <a:r>
              <a:rPr lang="zh-CN" altLang="en-US" b="1" dirty="0">
                <a:solidFill>
                  <a:srgbClr val="000000"/>
                </a:solidFill>
                <a:latin typeface="-apple-system"/>
              </a:rPr>
              <a:t>注意事项</a:t>
            </a:r>
            <a:endParaRPr lang="zh-CN" altLang="en-US" b="1" i="0" dirty="0">
              <a:solidFill>
                <a:srgbClr val="000000"/>
              </a:solidFill>
              <a:effectLst/>
              <a:latin typeface="-apple-system"/>
            </a:endParaRPr>
          </a:p>
        </p:txBody>
      </p:sp>
      <p:sp>
        <p:nvSpPr>
          <p:cNvPr id="9" name="矩形 8"/>
          <p:cNvSpPr/>
          <p:nvPr/>
        </p:nvSpPr>
        <p:spPr>
          <a:xfrm>
            <a:off x="745639" y="1116109"/>
            <a:ext cx="11390811" cy="1200329"/>
          </a:xfrm>
          <a:prstGeom prst="rect">
            <a:avLst/>
          </a:prstGeom>
        </p:spPr>
        <p:txBody>
          <a:bodyPr wrap="square">
            <a:spAutoFit/>
          </a:bodyPr>
          <a:lstStyle/>
          <a:p>
            <a:r>
              <a:rPr lang="en-US" altLang="zh-CN" dirty="0">
                <a:solidFill>
                  <a:srgbClr val="24292E"/>
                </a:solidFill>
                <a:latin typeface="-apple-system"/>
              </a:rPr>
              <a:t>5</a:t>
            </a:r>
            <a:r>
              <a:rPr lang="zh-CN" altLang="en-US" dirty="0">
                <a:solidFill>
                  <a:srgbClr val="24292E"/>
                </a:solidFill>
                <a:latin typeface="-apple-system"/>
              </a:rPr>
              <a:t>、业务数据可见性控制；</a:t>
            </a:r>
          </a:p>
          <a:p>
            <a:r>
              <a:rPr lang="en-US" altLang="zh-CN" dirty="0">
                <a:solidFill>
                  <a:srgbClr val="24292E"/>
                </a:solidFill>
                <a:latin typeface="-apple-system"/>
              </a:rPr>
              <a:t>TCC</a:t>
            </a:r>
            <a:r>
              <a:rPr lang="zh-CN" altLang="en-US" dirty="0">
                <a:solidFill>
                  <a:srgbClr val="24292E"/>
                </a:solidFill>
                <a:latin typeface="-apple-system"/>
              </a:rPr>
              <a:t>服务的一阶段</a:t>
            </a:r>
            <a:r>
              <a:rPr lang="en-US" altLang="zh-CN" dirty="0">
                <a:solidFill>
                  <a:srgbClr val="24292E"/>
                </a:solidFill>
                <a:latin typeface="-apple-system"/>
              </a:rPr>
              <a:t>Try</a:t>
            </a:r>
            <a:r>
              <a:rPr lang="zh-CN" altLang="en-US" dirty="0">
                <a:solidFill>
                  <a:srgbClr val="24292E"/>
                </a:solidFill>
                <a:latin typeface="-apple-system"/>
              </a:rPr>
              <a:t>操作会做资源的预留，在二阶段操作执行之前，如果其他事务需要读取被预留的资源数据，那么处于中间状态的业务数据该如何向用户展示，需要业务在实现时考虑清楚；通常的设计原则是“宁可不展示、少展示，也不多展示、错展示”；</a:t>
            </a:r>
            <a:endParaRPr lang="zh-CN" altLang="en-US" dirty="0"/>
          </a:p>
        </p:txBody>
      </p:sp>
      <p:sp>
        <p:nvSpPr>
          <p:cNvPr id="10" name="矩形 9"/>
          <p:cNvSpPr/>
          <p:nvPr/>
        </p:nvSpPr>
        <p:spPr>
          <a:xfrm>
            <a:off x="745638" y="2866183"/>
            <a:ext cx="11390811" cy="1477328"/>
          </a:xfrm>
          <a:prstGeom prst="rect">
            <a:avLst/>
          </a:prstGeom>
        </p:spPr>
        <p:txBody>
          <a:bodyPr wrap="square">
            <a:spAutoFit/>
          </a:bodyPr>
          <a:lstStyle/>
          <a:p>
            <a:r>
              <a:rPr lang="en-US" altLang="zh-CN" dirty="0">
                <a:solidFill>
                  <a:srgbClr val="24292E"/>
                </a:solidFill>
                <a:latin typeface="-apple-system"/>
              </a:rPr>
              <a:t>6</a:t>
            </a:r>
            <a:r>
              <a:rPr lang="zh-CN" altLang="en-US" dirty="0">
                <a:solidFill>
                  <a:srgbClr val="24292E"/>
                </a:solidFill>
                <a:latin typeface="-apple-system"/>
              </a:rPr>
              <a:t>、业务数据并发访问控制；</a:t>
            </a:r>
          </a:p>
          <a:p>
            <a:r>
              <a:rPr lang="en-US" altLang="zh-CN" dirty="0">
                <a:solidFill>
                  <a:srgbClr val="24292E"/>
                </a:solidFill>
                <a:latin typeface="-apple-system"/>
              </a:rPr>
              <a:t>TCC</a:t>
            </a:r>
            <a:r>
              <a:rPr lang="zh-CN" altLang="en-US" dirty="0">
                <a:solidFill>
                  <a:srgbClr val="24292E"/>
                </a:solidFill>
                <a:latin typeface="-apple-system"/>
              </a:rPr>
              <a:t>服务的一阶段</a:t>
            </a:r>
            <a:r>
              <a:rPr lang="en-US" altLang="zh-CN" dirty="0">
                <a:solidFill>
                  <a:srgbClr val="24292E"/>
                </a:solidFill>
                <a:latin typeface="-apple-system"/>
              </a:rPr>
              <a:t>Try</a:t>
            </a:r>
            <a:r>
              <a:rPr lang="zh-CN" altLang="en-US" dirty="0">
                <a:solidFill>
                  <a:srgbClr val="24292E"/>
                </a:solidFill>
                <a:latin typeface="-apple-system"/>
              </a:rPr>
              <a:t>操作预留资源之后，在二阶段操作执行之前，预留的资源都不会被释放；如果此时其他分布式事务修改这些业务资源，会出现分布式事务的并发问题；</a:t>
            </a:r>
          </a:p>
          <a:p>
            <a:r>
              <a:rPr lang="zh-CN" altLang="en-US" dirty="0">
                <a:solidFill>
                  <a:srgbClr val="24292E"/>
                </a:solidFill>
                <a:latin typeface="-apple-system"/>
              </a:rPr>
              <a:t>用户在实现</a:t>
            </a:r>
            <a:r>
              <a:rPr lang="en-US" altLang="zh-CN" dirty="0">
                <a:solidFill>
                  <a:srgbClr val="24292E"/>
                </a:solidFill>
                <a:latin typeface="-apple-system"/>
              </a:rPr>
              <a:t>TCC</a:t>
            </a:r>
            <a:r>
              <a:rPr lang="zh-CN" altLang="en-US" dirty="0">
                <a:solidFill>
                  <a:srgbClr val="24292E"/>
                </a:solidFill>
                <a:latin typeface="-apple-system"/>
              </a:rPr>
              <a:t>服务时，需要考虑业务数据的并发控制，尽量将逻辑锁粒度降到最低，以最大限度的提高分布式事务的并发性；</a:t>
            </a:r>
            <a:endParaRPr lang="zh-CN" altLang="en-US" b="0" i="0" dirty="0">
              <a:solidFill>
                <a:srgbClr val="24292E"/>
              </a:solidFill>
              <a:effectLst/>
              <a:latin typeface="-apple-system"/>
            </a:endParaRPr>
          </a:p>
        </p:txBody>
      </p:sp>
      <p:sp>
        <p:nvSpPr>
          <p:cNvPr id="11" name="矩形 10"/>
          <p:cNvSpPr/>
          <p:nvPr/>
        </p:nvSpPr>
        <p:spPr>
          <a:xfrm>
            <a:off x="8139337" y="6432139"/>
            <a:ext cx="3855543" cy="369332"/>
          </a:xfrm>
          <a:prstGeom prst="rect">
            <a:avLst/>
          </a:prstGeom>
        </p:spPr>
        <p:txBody>
          <a:bodyPr wrap="none">
            <a:spAutoFit/>
          </a:bodyPr>
          <a:lstStyle/>
          <a:p>
            <a:r>
              <a:rPr lang="zh-CN" altLang="en-US" dirty="0"/>
              <a:t>https://yq.aliyun.com/articles/609854</a:t>
            </a:r>
          </a:p>
        </p:txBody>
      </p:sp>
    </p:spTree>
    <p:extLst>
      <p:ext uri="{BB962C8B-B14F-4D97-AF65-F5344CB8AC3E}">
        <p14:creationId xmlns:p14="http://schemas.microsoft.com/office/powerpoint/2010/main" val="595004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D7087D1B-1E4D-4C0E-8BA4-B2A8B36D013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2227" y="1601764"/>
            <a:ext cx="7275756" cy="4417423"/>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0" y="0"/>
            <a:ext cx="1441420" cy="523220"/>
          </a:xfrm>
          <a:prstGeom prst="rect">
            <a:avLst/>
          </a:prstGeom>
        </p:spPr>
        <p:txBody>
          <a:bodyPr wrap="none">
            <a:spAutoFit/>
          </a:bodyPr>
          <a:lstStyle/>
          <a:p>
            <a:r>
              <a:rPr lang="en-US" altLang="zh-CN" sz="2800" dirty="0">
                <a:solidFill>
                  <a:srgbClr val="2F353B"/>
                </a:solidFill>
                <a:latin typeface="Open Sans"/>
              </a:rPr>
              <a:t>TCC</a:t>
            </a:r>
            <a:r>
              <a:rPr lang="zh-CN" altLang="en-US" sz="2800" dirty="0">
                <a:solidFill>
                  <a:srgbClr val="2F353B"/>
                </a:solidFill>
                <a:latin typeface="Open Sans"/>
              </a:rPr>
              <a:t>与</a:t>
            </a:r>
            <a:r>
              <a:rPr lang="en-US" altLang="zh-CN" sz="2800" dirty="0">
                <a:solidFill>
                  <a:srgbClr val="2F353B"/>
                </a:solidFill>
                <a:latin typeface="Open Sans"/>
              </a:rPr>
              <a:t>XA</a:t>
            </a:r>
            <a:endParaRPr lang="zh-CN" altLang="en-US" sz="2800" dirty="0"/>
          </a:p>
        </p:txBody>
      </p:sp>
      <p:sp>
        <p:nvSpPr>
          <p:cNvPr id="5" name="矩形 4"/>
          <p:cNvSpPr/>
          <p:nvPr/>
        </p:nvSpPr>
        <p:spPr>
          <a:xfrm>
            <a:off x="720710" y="684852"/>
            <a:ext cx="11323244" cy="369332"/>
          </a:xfrm>
          <a:prstGeom prst="rect">
            <a:avLst/>
          </a:prstGeom>
        </p:spPr>
        <p:txBody>
          <a:bodyPr wrap="square">
            <a:spAutoFit/>
          </a:bodyPr>
          <a:lstStyle/>
          <a:p>
            <a:r>
              <a:rPr lang="en-US" altLang="zh-CN"/>
              <a:t>XA</a:t>
            </a:r>
            <a:r>
              <a:rPr lang="zh-CN" altLang="en-US"/>
              <a:t>是资源层面的分布式事务，强一致性，在两阶段提交的整个过程中，一直会持有资源的锁。</a:t>
            </a:r>
            <a:endParaRPr lang="zh-CN" altLang="en-US" dirty="0"/>
          </a:p>
        </p:txBody>
      </p:sp>
      <p:sp>
        <p:nvSpPr>
          <p:cNvPr id="8" name="矩形 7"/>
          <p:cNvSpPr/>
          <p:nvPr/>
        </p:nvSpPr>
        <p:spPr>
          <a:xfrm>
            <a:off x="720710" y="1143308"/>
            <a:ext cx="8874034" cy="369332"/>
          </a:xfrm>
          <a:prstGeom prst="rect">
            <a:avLst/>
          </a:prstGeom>
        </p:spPr>
        <p:txBody>
          <a:bodyPr wrap="square">
            <a:spAutoFit/>
          </a:bodyPr>
          <a:lstStyle/>
          <a:p>
            <a:r>
              <a:rPr lang="en-US" altLang="zh-CN" dirty="0"/>
              <a:t>TCC</a:t>
            </a:r>
            <a:r>
              <a:rPr lang="zh-CN" altLang="en-US" dirty="0"/>
              <a:t>是业务层面的分布式事务，最终一致性，不会一直持有资源的锁。</a:t>
            </a:r>
          </a:p>
        </p:txBody>
      </p:sp>
      <p:sp>
        <p:nvSpPr>
          <p:cNvPr id="9" name="矩形 8"/>
          <p:cNvSpPr/>
          <p:nvPr/>
        </p:nvSpPr>
        <p:spPr>
          <a:xfrm>
            <a:off x="5277394" y="6488668"/>
            <a:ext cx="7114903" cy="369332"/>
          </a:xfrm>
          <a:prstGeom prst="rect">
            <a:avLst/>
          </a:prstGeom>
        </p:spPr>
        <p:txBody>
          <a:bodyPr wrap="square">
            <a:spAutoFit/>
          </a:bodyPr>
          <a:lstStyle/>
          <a:p>
            <a:r>
              <a:rPr lang="zh-CN" altLang="en-US" dirty="0"/>
              <a:t>http://www.tianshouzhi.com/api/tutorials/distributed_transaction/388</a:t>
            </a:r>
          </a:p>
        </p:txBody>
      </p:sp>
    </p:spTree>
    <p:extLst>
      <p:ext uri="{BB962C8B-B14F-4D97-AF65-F5344CB8AC3E}">
        <p14:creationId xmlns:p14="http://schemas.microsoft.com/office/powerpoint/2010/main" val="3214940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14696" y="717853"/>
            <a:ext cx="10284823" cy="5355312"/>
          </a:xfrm>
          <a:prstGeom prst="rect">
            <a:avLst/>
          </a:prstGeom>
        </p:spPr>
        <p:txBody>
          <a:bodyPr wrap="square">
            <a:spAutoFit/>
          </a:bodyPr>
          <a:lstStyle/>
          <a:p>
            <a:r>
              <a:rPr lang="zh-CN" altLang="en-US" dirty="0"/>
              <a:t>当讨论</a:t>
            </a:r>
            <a:r>
              <a:rPr lang="en-US" altLang="zh-CN" dirty="0"/>
              <a:t>2PC</a:t>
            </a:r>
            <a:r>
              <a:rPr lang="zh-CN" altLang="en-US" dirty="0"/>
              <a:t>时，我们只专注于事务处理阶段，因而只讨论</a:t>
            </a:r>
            <a:r>
              <a:rPr lang="en-US" altLang="zh-CN" dirty="0"/>
              <a:t>prepare</a:t>
            </a:r>
            <a:r>
              <a:rPr lang="zh-CN" altLang="en-US" dirty="0"/>
              <a:t>和</a:t>
            </a:r>
            <a:r>
              <a:rPr lang="en-US" altLang="zh-CN" dirty="0"/>
              <a:t>commit</a:t>
            </a:r>
            <a:r>
              <a:rPr lang="zh-CN" altLang="en-US" dirty="0"/>
              <a:t>，所以，可能很多人都忘了，使用</a:t>
            </a:r>
            <a:r>
              <a:rPr lang="en-US" altLang="zh-CN" dirty="0"/>
              <a:t>2PC</a:t>
            </a:r>
            <a:r>
              <a:rPr lang="zh-CN" altLang="en-US" dirty="0"/>
              <a:t>事务管理机制时也是有业务逻辑阶段的。正是因为业务逻辑的执行，发起了全局事务，这才有其后的事务处理阶段。实际上，使用</a:t>
            </a:r>
            <a:r>
              <a:rPr lang="en-US" altLang="zh-CN" dirty="0"/>
              <a:t>2PC</a:t>
            </a:r>
            <a:r>
              <a:rPr lang="zh-CN" altLang="en-US" dirty="0"/>
              <a:t>机制时，以提交为例</a:t>
            </a:r>
          </a:p>
          <a:p>
            <a:r>
              <a:rPr lang="zh-CN" altLang="en-US" dirty="0"/>
              <a:t>一个完整的事务生命周期是：</a:t>
            </a:r>
            <a:r>
              <a:rPr lang="en-US" altLang="zh-CN" dirty="0"/>
              <a:t>begin -&gt; </a:t>
            </a:r>
            <a:r>
              <a:rPr lang="zh-CN" altLang="en-US" dirty="0"/>
              <a:t>业务逻辑 </a:t>
            </a:r>
            <a:r>
              <a:rPr lang="en-US" altLang="zh-CN" dirty="0"/>
              <a:t>-&gt; prepare -&gt; commit</a:t>
            </a:r>
            <a:r>
              <a:rPr lang="zh-CN" altLang="en-US" dirty="0"/>
              <a:t>。</a:t>
            </a:r>
          </a:p>
          <a:p>
            <a:endParaRPr lang="zh-CN" altLang="en-US" dirty="0"/>
          </a:p>
          <a:p>
            <a:r>
              <a:rPr lang="zh-CN" altLang="en-US" dirty="0"/>
              <a:t>再看</a:t>
            </a:r>
            <a:r>
              <a:rPr lang="en-US" altLang="zh-CN" dirty="0"/>
              <a:t>TCC</a:t>
            </a:r>
            <a:r>
              <a:rPr lang="zh-CN" altLang="en-US" dirty="0"/>
              <a:t>，也不外乎如此。我们要发起全局事务，同样也必须通过执行一段业务逻辑来实现。该业务逻辑一来通过执行触发</a:t>
            </a:r>
            <a:r>
              <a:rPr lang="en-US" altLang="zh-CN" dirty="0"/>
              <a:t>TCC</a:t>
            </a:r>
            <a:r>
              <a:rPr lang="zh-CN" altLang="en-US" dirty="0"/>
              <a:t>全局事务的创建；二来也需要执行部分数据写操作；此外，还要通过执行来向</a:t>
            </a:r>
            <a:r>
              <a:rPr lang="en-US" altLang="zh-CN" dirty="0"/>
              <a:t>TCC</a:t>
            </a:r>
            <a:r>
              <a:rPr lang="zh-CN" altLang="en-US" dirty="0"/>
              <a:t>全局事务注册自己，以便后续</a:t>
            </a:r>
            <a:r>
              <a:rPr lang="en-US" altLang="zh-CN" dirty="0"/>
              <a:t>TCC</a:t>
            </a:r>
            <a:r>
              <a:rPr lang="zh-CN" altLang="en-US" dirty="0"/>
              <a:t>全局事务</a:t>
            </a:r>
            <a:r>
              <a:rPr lang="en-US" altLang="zh-CN" dirty="0"/>
              <a:t>commit/rollback</a:t>
            </a:r>
            <a:r>
              <a:rPr lang="zh-CN" altLang="en-US" dirty="0"/>
              <a:t>时回调其相应的</a:t>
            </a:r>
            <a:r>
              <a:rPr lang="en-US" altLang="zh-CN" dirty="0"/>
              <a:t>confirm/cancel</a:t>
            </a:r>
            <a:r>
              <a:rPr lang="zh-CN" altLang="en-US" dirty="0"/>
              <a:t>业务逻辑。所以，使用</a:t>
            </a:r>
            <a:r>
              <a:rPr lang="en-US" altLang="zh-CN" dirty="0"/>
              <a:t>TCC</a:t>
            </a:r>
            <a:r>
              <a:rPr lang="zh-CN" altLang="en-US" dirty="0"/>
              <a:t>机制时，以提交为例</a:t>
            </a:r>
          </a:p>
          <a:p>
            <a:r>
              <a:rPr lang="zh-CN" altLang="en-US" dirty="0"/>
              <a:t>一个完整的事务生命周期是：</a:t>
            </a:r>
            <a:r>
              <a:rPr lang="en-US" altLang="zh-CN" dirty="0"/>
              <a:t>begin -&gt; </a:t>
            </a:r>
            <a:r>
              <a:rPr lang="zh-CN" altLang="en-US" dirty="0"/>
              <a:t>业务逻辑</a:t>
            </a:r>
            <a:r>
              <a:rPr lang="en-US" altLang="zh-CN" dirty="0"/>
              <a:t>(try</a:t>
            </a:r>
            <a:r>
              <a:rPr lang="zh-CN" altLang="en-US" dirty="0"/>
              <a:t>业务</a:t>
            </a:r>
            <a:r>
              <a:rPr lang="en-US" altLang="zh-CN" dirty="0"/>
              <a:t>) -&gt; commit(</a:t>
            </a:r>
            <a:r>
              <a:rPr lang="en-US" altLang="zh-CN" dirty="0" err="1"/>
              <a:t>comfirm</a:t>
            </a:r>
            <a:r>
              <a:rPr lang="zh-CN" altLang="en-US" dirty="0"/>
              <a:t>业务</a:t>
            </a:r>
            <a:r>
              <a:rPr lang="en-US" altLang="zh-CN" dirty="0"/>
              <a:t>)</a:t>
            </a:r>
            <a:r>
              <a:rPr lang="zh-CN" altLang="en-US" dirty="0"/>
              <a:t>。</a:t>
            </a:r>
          </a:p>
          <a:p>
            <a:endParaRPr lang="zh-CN" altLang="en-US" dirty="0"/>
          </a:p>
          <a:p>
            <a:r>
              <a:rPr lang="zh-CN" altLang="en-US" dirty="0"/>
              <a:t>综上，我们可以从执行的阶段上将二者一一对应起来：</a:t>
            </a:r>
          </a:p>
          <a:p>
            <a:r>
              <a:rPr lang="en-US" altLang="zh-CN" dirty="0"/>
              <a:t>1</a:t>
            </a:r>
            <a:r>
              <a:rPr lang="zh-CN" altLang="en-US" dirty="0"/>
              <a:t>、 </a:t>
            </a:r>
            <a:r>
              <a:rPr lang="en-US" altLang="zh-CN" dirty="0"/>
              <a:t>2PC</a:t>
            </a:r>
            <a:r>
              <a:rPr lang="zh-CN" altLang="en-US" dirty="0"/>
              <a:t>机制的业务阶段 等价于 </a:t>
            </a:r>
            <a:r>
              <a:rPr lang="en-US" altLang="zh-CN" dirty="0"/>
              <a:t>TCC</a:t>
            </a:r>
            <a:r>
              <a:rPr lang="zh-CN" altLang="en-US" dirty="0"/>
              <a:t>机制的</a:t>
            </a:r>
            <a:r>
              <a:rPr lang="en-US" altLang="zh-CN" dirty="0"/>
              <a:t>try</a:t>
            </a:r>
            <a:r>
              <a:rPr lang="zh-CN" altLang="en-US" dirty="0"/>
              <a:t>业务阶段；</a:t>
            </a:r>
          </a:p>
          <a:p>
            <a:r>
              <a:rPr lang="en-US" altLang="zh-CN" dirty="0"/>
              <a:t>2</a:t>
            </a:r>
            <a:r>
              <a:rPr lang="zh-CN" altLang="en-US" dirty="0"/>
              <a:t>、 </a:t>
            </a:r>
            <a:r>
              <a:rPr lang="en-US" altLang="zh-CN" dirty="0"/>
              <a:t>2PC</a:t>
            </a:r>
            <a:r>
              <a:rPr lang="zh-CN" altLang="en-US" dirty="0"/>
              <a:t>机制的提交阶段（</a:t>
            </a:r>
            <a:r>
              <a:rPr lang="en-US" altLang="zh-CN" dirty="0"/>
              <a:t>prepare &amp; commit</a:t>
            </a:r>
            <a:r>
              <a:rPr lang="zh-CN" altLang="en-US" dirty="0"/>
              <a:t>） 等价于 </a:t>
            </a:r>
            <a:r>
              <a:rPr lang="en-US" altLang="zh-CN" dirty="0"/>
              <a:t>TCC</a:t>
            </a:r>
            <a:r>
              <a:rPr lang="zh-CN" altLang="en-US" dirty="0"/>
              <a:t>机制的提交阶段（</a:t>
            </a:r>
            <a:r>
              <a:rPr lang="en-US" altLang="zh-CN" dirty="0"/>
              <a:t>confirm</a:t>
            </a:r>
            <a:r>
              <a:rPr lang="zh-CN" altLang="en-US" dirty="0"/>
              <a:t>）；</a:t>
            </a:r>
          </a:p>
          <a:p>
            <a:r>
              <a:rPr lang="en-US" altLang="zh-CN" dirty="0"/>
              <a:t>3</a:t>
            </a:r>
            <a:r>
              <a:rPr lang="zh-CN" altLang="en-US" dirty="0"/>
              <a:t>、 </a:t>
            </a:r>
            <a:r>
              <a:rPr lang="en-US" altLang="zh-CN" dirty="0"/>
              <a:t>2PC</a:t>
            </a:r>
            <a:r>
              <a:rPr lang="zh-CN" altLang="en-US" dirty="0"/>
              <a:t>机制的回滚阶段（</a:t>
            </a:r>
            <a:r>
              <a:rPr lang="en-US" altLang="zh-CN" dirty="0"/>
              <a:t>rollback</a:t>
            </a:r>
            <a:r>
              <a:rPr lang="zh-CN" altLang="en-US" dirty="0"/>
              <a:t>） 等价于 </a:t>
            </a:r>
            <a:r>
              <a:rPr lang="en-US" altLang="zh-CN" dirty="0"/>
              <a:t>TCC</a:t>
            </a:r>
            <a:r>
              <a:rPr lang="zh-CN" altLang="en-US" dirty="0"/>
              <a:t>机制的回滚阶段（</a:t>
            </a:r>
            <a:r>
              <a:rPr lang="en-US" altLang="zh-CN" dirty="0"/>
              <a:t>cancel</a:t>
            </a:r>
            <a:r>
              <a:rPr lang="zh-CN" altLang="en-US" dirty="0"/>
              <a:t>）。</a:t>
            </a:r>
          </a:p>
          <a:p>
            <a:endParaRPr lang="zh-CN" altLang="en-US" dirty="0"/>
          </a:p>
          <a:p>
            <a:r>
              <a:rPr lang="zh-CN" altLang="en-US" dirty="0"/>
              <a:t>因此，可以看出，虽然</a:t>
            </a:r>
            <a:r>
              <a:rPr lang="en-US" altLang="zh-CN" dirty="0"/>
              <a:t>TCC</a:t>
            </a:r>
            <a:r>
              <a:rPr lang="zh-CN" altLang="en-US" dirty="0"/>
              <a:t>机制中有两个阶段都存在业务逻辑的执行，但其中</a:t>
            </a:r>
            <a:r>
              <a:rPr lang="en-US" altLang="zh-CN" dirty="0"/>
              <a:t>try</a:t>
            </a:r>
            <a:r>
              <a:rPr lang="zh-CN" altLang="en-US" dirty="0"/>
              <a:t>业务阶段其实是与全局事务处理无关的。认清了这一点，当我们再比较</a:t>
            </a:r>
            <a:r>
              <a:rPr lang="en-US" altLang="zh-CN" dirty="0"/>
              <a:t>TCC</a:t>
            </a:r>
            <a:r>
              <a:rPr lang="zh-CN" altLang="en-US" dirty="0"/>
              <a:t>和</a:t>
            </a:r>
            <a:r>
              <a:rPr lang="en-US" altLang="zh-CN" dirty="0"/>
              <a:t>2PC</a:t>
            </a:r>
            <a:r>
              <a:rPr lang="zh-CN" altLang="en-US" dirty="0"/>
              <a:t>时，就会很容易地发现，</a:t>
            </a:r>
            <a:r>
              <a:rPr lang="en-US" altLang="zh-CN" dirty="0"/>
              <a:t>TCC</a:t>
            </a:r>
            <a:r>
              <a:rPr lang="zh-CN" altLang="en-US" dirty="0"/>
              <a:t>不是两阶段提交，而只是它对事务的提交</a:t>
            </a:r>
            <a:r>
              <a:rPr lang="en-US" altLang="zh-CN" dirty="0"/>
              <a:t>/</a:t>
            </a:r>
            <a:r>
              <a:rPr lang="zh-CN" altLang="en-US" dirty="0"/>
              <a:t>回滚是通过执行一段</a:t>
            </a:r>
            <a:r>
              <a:rPr lang="en-US" altLang="zh-CN" dirty="0"/>
              <a:t>confirm/cancel</a:t>
            </a:r>
            <a:r>
              <a:rPr lang="zh-CN" altLang="en-US" dirty="0"/>
              <a:t>业务逻辑来实现，仅此而已。</a:t>
            </a:r>
          </a:p>
        </p:txBody>
      </p:sp>
      <p:sp>
        <p:nvSpPr>
          <p:cNvPr id="4" name="文本框 3"/>
          <p:cNvSpPr txBox="1"/>
          <p:nvPr/>
        </p:nvSpPr>
        <p:spPr>
          <a:xfrm>
            <a:off x="130628" y="87086"/>
            <a:ext cx="1786066" cy="523220"/>
          </a:xfrm>
          <a:prstGeom prst="rect">
            <a:avLst/>
          </a:prstGeom>
          <a:noFill/>
        </p:spPr>
        <p:txBody>
          <a:bodyPr wrap="none" rtlCol="0">
            <a:spAutoFit/>
          </a:bodyPr>
          <a:lstStyle/>
          <a:p>
            <a:r>
              <a:rPr lang="en-US" altLang="zh-CN" sz="2800" dirty="0"/>
              <a:t>TCC</a:t>
            </a:r>
            <a:r>
              <a:rPr lang="zh-CN" altLang="en-US" sz="2800" dirty="0"/>
              <a:t>与</a:t>
            </a:r>
            <a:r>
              <a:rPr lang="en-US" altLang="zh-CN" sz="2800" dirty="0"/>
              <a:t>2PC</a:t>
            </a:r>
            <a:endParaRPr lang="zh-CN" altLang="en-US" sz="2800" dirty="0"/>
          </a:p>
        </p:txBody>
      </p:sp>
    </p:spTree>
    <p:extLst>
      <p:ext uri="{BB962C8B-B14F-4D97-AF65-F5344CB8AC3E}">
        <p14:creationId xmlns:p14="http://schemas.microsoft.com/office/powerpoint/2010/main" val="3762715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4" y="4740"/>
            <a:ext cx="1276311" cy="523220"/>
          </a:xfrm>
          <a:prstGeom prst="rect">
            <a:avLst/>
          </a:prstGeom>
        </p:spPr>
        <p:txBody>
          <a:bodyPr wrap="none">
            <a:spAutoFit/>
          </a:bodyPr>
          <a:lstStyle/>
          <a:p>
            <a:r>
              <a:rPr lang="en-US" altLang="zh-CN" sz="2800" dirty="0"/>
              <a:t>PAXOS</a:t>
            </a:r>
            <a:endParaRPr lang="zh-CN" altLang="en-US" sz="2800" dirty="0"/>
          </a:p>
        </p:txBody>
      </p:sp>
      <p:pic>
        <p:nvPicPr>
          <p:cNvPr id="3" name="图片 2"/>
          <p:cNvPicPr>
            <a:picLocks noChangeAspect="1"/>
          </p:cNvPicPr>
          <p:nvPr/>
        </p:nvPicPr>
        <p:blipFill>
          <a:blip r:embed="rId2"/>
          <a:stretch>
            <a:fillRect/>
          </a:stretch>
        </p:blipFill>
        <p:spPr>
          <a:xfrm>
            <a:off x="1963621" y="2863082"/>
            <a:ext cx="6400000" cy="3123809"/>
          </a:xfrm>
          <a:prstGeom prst="rect">
            <a:avLst/>
          </a:prstGeom>
        </p:spPr>
      </p:pic>
      <p:sp>
        <p:nvSpPr>
          <p:cNvPr id="4" name="矩形 3"/>
          <p:cNvSpPr/>
          <p:nvPr/>
        </p:nvSpPr>
        <p:spPr>
          <a:xfrm>
            <a:off x="963993" y="1041734"/>
            <a:ext cx="5840060" cy="369332"/>
          </a:xfrm>
          <a:prstGeom prst="rect">
            <a:avLst/>
          </a:prstGeom>
        </p:spPr>
        <p:txBody>
          <a:bodyPr wrap="none">
            <a:spAutoFit/>
          </a:bodyPr>
          <a:lstStyle/>
          <a:p>
            <a:r>
              <a:rPr lang="en-US" altLang="zh-CN" dirty="0">
                <a:solidFill>
                  <a:srgbClr val="333333"/>
                </a:solidFill>
                <a:latin typeface="-apple-system-font"/>
              </a:rPr>
              <a:t>1. </a:t>
            </a:r>
            <a:r>
              <a:rPr lang="zh-CN" altLang="en-US" dirty="0">
                <a:solidFill>
                  <a:srgbClr val="333333"/>
                </a:solidFill>
                <a:latin typeface="-apple-system-font"/>
              </a:rPr>
              <a:t>第一阶段主要目的是选出提案编号最大的</a:t>
            </a:r>
            <a:r>
              <a:rPr lang="en-US" altLang="zh-CN" dirty="0">
                <a:solidFill>
                  <a:srgbClr val="333333"/>
                </a:solidFill>
                <a:latin typeface="-apple-system-font"/>
              </a:rPr>
              <a:t>proposer</a:t>
            </a:r>
            <a:r>
              <a:rPr lang="zh-CN" altLang="en-US" dirty="0">
                <a:solidFill>
                  <a:srgbClr val="333333"/>
                </a:solidFill>
                <a:latin typeface="-apple-system-font"/>
              </a:rPr>
              <a:t>。</a:t>
            </a:r>
            <a:endParaRPr lang="zh-CN" altLang="en-US" dirty="0"/>
          </a:p>
        </p:txBody>
      </p:sp>
      <p:sp>
        <p:nvSpPr>
          <p:cNvPr id="5" name="矩形 4"/>
          <p:cNvSpPr/>
          <p:nvPr/>
        </p:nvSpPr>
        <p:spPr>
          <a:xfrm>
            <a:off x="963993" y="1503428"/>
            <a:ext cx="4685898" cy="369332"/>
          </a:xfrm>
          <a:prstGeom prst="rect">
            <a:avLst/>
          </a:prstGeom>
        </p:spPr>
        <p:txBody>
          <a:bodyPr wrap="none">
            <a:spAutoFit/>
          </a:bodyPr>
          <a:lstStyle/>
          <a:p>
            <a:r>
              <a:rPr lang="en-US" altLang="zh-CN" dirty="0">
                <a:solidFill>
                  <a:srgbClr val="333333"/>
                </a:solidFill>
                <a:latin typeface="-apple-system-font"/>
              </a:rPr>
              <a:t>2. </a:t>
            </a:r>
            <a:r>
              <a:rPr lang="zh-CN" altLang="en-US" dirty="0">
                <a:solidFill>
                  <a:srgbClr val="333333"/>
                </a:solidFill>
                <a:latin typeface="-apple-system-font"/>
              </a:rPr>
              <a:t>第二阶段尝试对某一</a:t>
            </a:r>
            <a:r>
              <a:rPr lang="en-US" altLang="zh-CN" dirty="0">
                <a:solidFill>
                  <a:srgbClr val="333333"/>
                </a:solidFill>
                <a:latin typeface="-apple-system-font"/>
              </a:rPr>
              <a:t>proposal</a:t>
            </a:r>
            <a:r>
              <a:rPr lang="zh-CN" altLang="en-US" dirty="0">
                <a:solidFill>
                  <a:srgbClr val="333333"/>
                </a:solidFill>
                <a:latin typeface="-apple-system-font"/>
              </a:rPr>
              <a:t>达成一致。</a:t>
            </a:r>
            <a:endParaRPr lang="zh-CN" altLang="en-US" dirty="0"/>
          </a:p>
        </p:txBody>
      </p:sp>
      <p:sp>
        <p:nvSpPr>
          <p:cNvPr id="6" name="矩形 5"/>
          <p:cNvSpPr/>
          <p:nvPr/>
        </p:nvSpPr>
        <p:spPr>
          <a:xfrm>
            <a:off x="5544026" y="6488668"/>
            <a:ext cx="6647974" cy="369332"/>
          </a:xfrm>
          <a:prstGeom prst="rect">
            <a:avLst/>
          </a:prstGeom>
        </p:spPr>
        <p:txBody>
          <a:bodyPr wrap="none">
            <a:spAutoFit/>
          </a:bodyPr>
          <a:lstStyle/>
          <a:p>
            <a:r>
              <a:rPr lang="en-US" altLang="zh-CN" dirty="0">
                <a:solidFill>
                  <a:srgbClr val="3E3E3E"/>
                </a:solidFill>
                <a:latin typeface="-apple-system-font"/>
              </a:rPr>
              <a:t>http://blog.csdn.net/liweisnake/article/details/69253206</a:t>
            </a:r>
            <a:endParaRPr lang="zh-CN" altLang="en-US" dirty="0"/>
          </a:p>
        </p:txBody>
      </p:sp>
      <p:sp>
        <p:nvSpPr>
          <p:cNvPr id="8" name="矩形 7"/>
          <p:cNvSpPr/>
          <p:nvPr/>
        </p:nvSpPr>
        <p:spPr>
          <a:xfrm>
            <a:off x="963993" y="2048969"/>
            <a:ext cx="2954655" cy="369332"/>
          </a:xfrm>
          <a:prstGeom prst="rect">
            <a:avLst/>
          </a:prstGeom>
        </p:spPr>
        <p:txBody>
          <a:bodyPr wrap="none">
            <a:spAutoFit/>
          </a:bodyPr>
          <a:lstStyle/>
          <a:p>
            <a:r>
              <a:rPr lang="zh-CN" altLang="en-US" dirty="0">
                <a:solidFill>
                  <a:srgbClr val="333333"/>
                </a:solidFill>
                <a:latin typeface="-apple-system-font"/>
              </a:rPr>
              <a:t>两个参谋先后提议的场景：</a:t>
            </a:r>
            <a:endParaRPr lang="zh-CN" altLang="en-US" dirty="0"/>
          </a:p>
        </p:txBody>
      </p:sp>
      <p:sp>
        <p:nvSpPr>
          <p:cNvPr id="11" name="矩形 10"/>
          <p:cNvSpPr/>
          <p:nvPr/>
        </p:nvSpPr>
        <p:spPr>
          <a:xfrm>
            <a:off x="963993" y="580040"/>
            <a:ext cx="8961120" cy="369332"/>
          </a:xfrm>
          <a:prstGeom prst="rect">
            <a:avLst/>
          </a:prstGeom>
        </p:spPr>
        <p:txBody>
          <a:bodyPr wrap="square">
            <a:spAutoFit/>
          </a:bodyPr>
          <a:lstStyle/>
          <a:p>
            <a:r>
              <a:rPr lang="en-US" altLang="zh-CN" dirty="0"/>
              <a:t>google</a:t>
            </a:r>
            <a:r>
              <a:rPr lang="zh-CN" altLang="en-US" dirty="0"/>
              <a:t>的</a:t>
            </a:r>
            <a:r>
              <a:rPr lang="en-US" altLang="zh-CN" dirty="0"/>
              <a:t>chubby</a:t>
            </a:r>
            <a:r>
              <a:rPr lang="zh-CN" altLang="en-US" dirty="0"/>
              <a:t>的作者</a:t>
            </a:r>
            <a:r>
              <a:rPr lang="en-US" altLang="zh-CN" dirty="0"/>
              <a:t>Mike Burrows</a:t>
            </a:r>
            <a:r>
              <a:rPr lang="zh-CN" altLang="en-US" dirty="0"/>
              <a:t>说过，世界上只有一种一致性算法，那就是</a:t>
            </a:r>
            <a:r>
              <a:rPr lang="en-US" altLang="zh-CN" dirty="0" err="1"/>
              <a:t>paxos</a:t>
            </a:r>
            <a:r>
              <a:rPr lang="zh-CN" altLang="en-US" dirty="0"/>
              <a:t>。</a:t>
            </a:r>
          </a:p>
        </p:txBody>
      </p:sp>
    </p:spTree>
    <p:extLst>
      <p:ext uri="{BB962C8B-B14F-4D97-AF65-F5344CB8AC3E}">
        <p14:creationId xmlns:p14="http://schemas.microsoft.com/office/powerpoint/2010/main" val="3920319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991978" y="1462844"/>
            <a:ext cx="6971428" cy="2800000"/>
          </a:xfrm>
          <a:prstGeom prst="rect">
            <a:avLst/>
          </a:prstGeom>
        </p:spPr>
      </p:pic>
      <p:sp>
        <p:nvSpPr>
          <p:cNvPr id="3" name="矩形 2"/>
          <p:cNvSpPr/>
          <p:nvPr/>
        </p:nvSpPr>
        <p:spPr>
          <a:xfrm>
            <a:off x="1544" y="4740"/>
            <a:ext cx="1276311" cy="523220"/>
          </a:xfrm>
          <a:prstGeom prst="rect">
            <a:avLst/>
          </a:prstGeom>
        </p:spPr>
        <p:txBody>
          <a:bodyPr wrap="none">
            <a:spAutoFit/>
          </a:bodyPr>
          <a:lstStyle/>
          <a:p>
            <a:r>
              <a:rPr lang="en-US" altLang="zh-CN" sz="2800" dirty="0"/>
              <a:t>PAXOS</a:t>
            </a:r>
            <a:endParaRPr lang="zh-CN" altLang="en-US" sz="2800" dirty="0"/>
          </a:p>
        </p:txBody>
      </p:sp>
      <p:sp>
        <p:nvSpPr>
          <p:cNvPr id="5" name="矩形 4"/>
          <p:cNvSpPr/>
          <p:nvPr/>
        </p:nvSpPr>
        <p:spPr>
          <a:xfrm>
            <a:off x="920824" y="684014"/>
            <a:ext cx="2723823" cy="369332"/>
          </a:xfrm>
          <a:prstGeom prst="rect">
            <a:avLst/>
          </a:prstGeom>
        </p:spPr>
        <p:txBody>
          <a:bodyPr wrap="none">
            <a:spAutoFit/>
          </a:bodyPr>
          <a:lstStyle/>
          <a:p>
            <a:r>
              <a:rPr lang="zh-CN" altLang="en-US" dirty="0"/>
              <a:t>两个参谋交叉提议的场景</a:t>
            </a:r>
          </a:p>
        </p:txBody>
      </p:sp>
    </p:spTree>
    <p:extLst>
      <p:ext uri="{BB962C8B-B14F-4D97-AF65-F5344CB8AC3E}">
        <p14:creationId xmlns:p14="http://schemas.microsoft.com/office/powerpoint/2010/main" val="3038671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3437777-4672-4D36-9907-53E71C698DFD}"/>
              </a:ext>
            </a:extLst>
          </p:cNvPr>
          <p:cNvSpPr/>
          <p:nvPr/>
        </p:nvSpPr>
        <p:spPr>
          <a:xfrm>
            <a:off x="944880" y="751344"/>
            <a:ext cx="10988040" cy="4524315"/>
          </a:xfrm>
          <a:prstGeom prst="rect">
            <a:avLst/>
          </a:prstGeom>
        </p:spPr>
        <p:txBody>
          <a:bodyPr wrap="square">
            <a:spAutoFit/>
          </a:bodyPr>
          <a:lstStyle/>
          <a:p>
            <a:pPr algn="just"/>
            <a:r>
              <a:rPr lang="en-US" altLang="zh-CN">
                <a:solidFill>
                  <a:srgbClr val="333333"/>
                </a:solidFill>
                <a:latin typeface="-apple-system-font"/>
              </a:rPr>
              <a:t>1. </a:t>
            </a:r>
            <a:r>
              <a:rPr lang="zh-CN" altLang="en-US" b="1">
                <a:solidFill>
                  <a:srgbClr val="333333"/>
                </a:solidFill>
                <a:latin typeface="-apple-system-font"/>
              </a:rPr>
              <a:t>活锁问题</a:t>
            </a:r>
            <a:r>
              <a:rPr lang="zh-CN" altLang="en-US">
                <a:solidFill>
                  <a:srgbClr val="333333"/>
                </a:solidFill>
                <a:latin typeface="-apple-system-font"/>
              </a:rPr>
              <a:t>。在</a:t>
            </a:r>
            <a:r>
              <a:rPr lang="en-US" altLang="zh-CN">
                <a:solidFill>
                  <a:srgbClr val="333333"/>
                </a:solidFill>
                <a:latin typeface="-apple-system-font"/>
              </a:rPr>
              <a:t>base-paxos</a:t>
            </a:r>
            <a:r>
              <a:rPr lang="zh-CN" altLang="en-US">
                <a:solidFill>
                  <a:srgbClr val="333333"/>
                </a:solidFill>
                <a:latin typeface="-apple-system-font"/>
              </a:rPr>
              <a:t>算法中，不存在</a:t>
            </a:r>
            <a:r>
              <a:rPr lang="en-US" altLang="zh-CN">
                <a:solidFill>
                  <a:srgbClr val="333333"/>
                </a:solidFill>
                <a:latin typeface="-apple-system-font"/>
              </a:rPr>
              <a:t>leader</a:t>
            </a:r>
            <a:r>
              <a:rPr lang="zh-CN" altLang="en-US">
                <a:solidFill>
                  <a:srgbClr val="333333"/>
                </a:solidFill>
                <a:latin typeface="-apple-system-font"/>
              </a:rPr>
              <a:t>这样的角色，于是存在这样一种情况，即</a:t>
            </a:r>
            <a:r>
              <a:rPr lang="en-US" altLang="zh-CN">
                <a:solidFill>
                  <a:srgbClr val="333333"/>
                </a:solidFill>
                <a:latin typeface="-apple-system-font"/>
              </a:rPr>
              <a:t>P1</a:t>
            </a:r>
            <a:r>
              <a:rPr lang="zh-CN" altLang="en-US">
                <a:solidFill>
                  <a:srgbClr val="333333"/>
                </a:solidFill>
                <a:latin typeface="-apple-system-font"/>
              </a:rPr>
              <a:t>提交了一个</a:t>
            </a:r>
            <a:r>
              <a:rPr lang="en-US" altLang="zh-CN">
                <a:solidFill>
                  <a:srgbClr val="333333"/>
                </a:solidFill>
                <a:latin typeface="-apple-system-font"/>
              </a:rPr>
              <a:t>proposal n1</a:t>
            </a:r>
            <a:r>
              <a:rPr lang="zh-CN" altLang="en-US">
                <a:solidFill>
                  <a:srgbClr val="333333"/>
                </a:solidFill>
                <a:latin typeface="-apple-system-font"/>
              </a:rPr>
              <a:t>并且通过了</a:t>
            </a:r>
            <a:r>
              <a:rPr lang="en-US" altLang="zh-CN">
                <a:solidFill>
                  <a:srgbClr val="333333"/>
                </a:solidFill>
                <a:latin typeface="-apple-system-font"/>
              </a:rPr>
              <a:t>prepare</a:t>
            </a:r>
            <a:r>
              <a:rPr lang="zh-CN" altLang="en-US">
                <a:solidFill>
                  <a:srgbClr val="333333"/>
                </a:solidFill>
                <a:latin typeface="-apple-system-font"/>
              </a:rPr>
              <a:t>阶段；此时</a:t>
            </a:r>
            <a:r>
              <a:rPr lang="en-US" altLang="zh-CN">
                <a:solidFill>
                  <a:srgbClr val="333333"/>
                </a:solidFill>
                <a:latin typeface="-apple-system-font"/>
              </a:rPr>
              <a:t>P2</a:t>
            </a:r>
            <a:r>
              <a:rPr lang="zh-CN" altLang="en-US">
                <a:solidFill>
                  <a:srgbClr val="333333"/>
                </a:solidFill>
                <a:latin typeface="-apple-system-font"/>
              </a:rPr>
              <a:t>提交了一个</a:t>
            </a:r>
            <a:r>
              <a:rPr lang="en-US" altLang="zh-CN">
                <a:solidFill>
                  <a:srgbClr val="333333"/>
                </a:solidFill>
                <a:latin typeface="-apple-system-font"/>
              </a:rPr>
              <a:t>proposal n2(n2&gt;n1)</a:t>
            </a:r>
            <a:r>
              <a:rPr lang="zh-CN" altLang="en-US">
                <a:solidFill>
                  <a:srgbClr val="333333"/>
                </a:solidFill>
                <a:latin typeface="-apple-system-font"/>
              </a:rPr>
              <a:t>并且也通过了</a:t>
            </a:r>
            <a:r>
              <a:rPr lang="en-US" altLang="zh-CN">
                <a:solidFill>
                  <a:srgbClr val="333333"/>
                </a:solidFill>
                <a:latin typeface="-apple-system-font"/>
              </a:rPr>
              <a:t>prepare</a:t>
            </a:r>
            <a:r>
              <a:rPr lang="zh-CN" altLang="en-US">
                <a:solidFill>
                  <a:srgbClr val="333333"/>
                </a:solidFill>
                <a:latin typeface="-apple-system-font"/>
              </a:rPr>
              <a:t>阶段；</a:t>
            </a:r>
            <a:r>
              <a:rPr lang="en-US" altLang="zh-CN">
                <a:solidFill>
                  <a:srgbClr val="333333"/>
                </a:solidFill>
                <a:latin typeface="-apple-system-font"/>
              </a:rPr>
              <a:t>P1</a:t>
            </a:r>
            <a:r>
              <a:rPr lang="zh-CN" altLang="en-US">
                <a:solidFill>
                  <a:srgbClr val="333333"/>
                </a:solidFill>
                <a:latin typeface="-apple-system-font"/>
              </a:rPr>
              <a:t>在</a:t>
            </a:r>
            <a:r>
              <a:rPr lang="en-US" altLang="zh-CN">
                <a:solidFill>
                  <a:srgbClr val="333333"/>
                </a:solidFill>
                <a:latin typeface="-apple-system-font"/>
              </a:rPr>
              <a:t>commit</a:t>
            </a:r>
            <a:r>
              <a:rPr lang="zh-CN" altLang="en-US">
                <a:solidFill>
                  <a:srgbClr val="333333"/>
                </a:solidFill>
                <a:latin typeface="-apple-system-font"/>
              </a:rPr>
              <a:t>时因为已经通过了</a:t>
            </a:r>
            <a:r>
              <a:rPr lang="en-US" altLang="zh-CN">
                <a:solidFill>
                  <a:srgbClr val="333333"/>
                </a:solidFill>
                <a:latin typeface="-apple-system-font"/>
              </a:rPr>
              <a:t>n2</a:t>
            </a:r>
            <a:r>
              <a:rPr lang="zh-CN" altLang="en-US">
                <a:solidFill>
                  <a:srgbClr val="333333"/>
                </a:solidFill>
                <a:latin typeface="-apple-system-font"/>
              </a:rPr>
              <a:t>而被拒绝；于是</a:t>
            </a:r>
            <a:r>
              <a:rPr lang="en-US" altLang="zh-CN">
                <a:solidFill>
                  <a:srgbClr val="333333"/>
                </a:solidFill>
                <a:latin typeface="-apple-system-font"/>
              </a:rPr>
              <a:t>P1</a:t>
            </a:r>
            <a:r>
              <a:rPr lang="zh-CN" altLang="en-US">
                <a:solidFill>
                  <a:srgbClr val="333333"/>
                </a:solidFill>
                <a:latin typeface="-apple-system-font"/>
              </a:rPr>
              <a:t>继续提交一个</a:t>
            </a:r>
            <a:r>
              <a:rPr lang="en-US" altLang="zh-CN">
                <a:solidFill>
                  <a:srgbClr val="333333"/>
                </a:solidFill>
                <a:latin typeface="-apple-system-font"/>
              </a:rPr>
              <a:t>proposal n3</a:t>
            </a:r>
            <a:r>
              <a:rPr lang="zh-CN" altLang="en-US">
                <a:solidFill>
                  <a:srgbClr val="333333"/>
                </a:solidFill>
                <a:latin typeface="-apple-system-font"/>
              </a:rPr>
              <a:t>并且通过</a:t>
            </a:r>
            <a:r>
              <a:rPr lang="en-US" altLang="zh-CN">
                <a:solidFill>
                  <a:srgbClr val="333333"/>
                </a:solidFill>
                <a:latin typeface="-apple-system-font"/>
              </a:rPr>
              <a:t>prepare</a:t>
            </a:r>
            <a:r>
              <a:rPr lang="zh-CN" altLang="en-US">
                <a:solidFill>
                  <a:srgbClr val="333333"/>
                </a:solidFill>
                <a:latin typeface="-apple-system-font"/>
              </a:rPr>
              <a:t>阶段；巧的是此时</a:t>
            </a:r>
            <a:r>
              <a:rPr lang="en-US" altLang="zh-CN">
                <a:solidFill>
                  <a:srgbClr val="333333"/>
                </a:solidFill>
                <a:latin typeface="-apple-system-font"/>
              </a:rPr>
              <a:t>P2</a:t>
            </a:r>
            <a:r>
              <a:rPr lang="zh-CN" altLang="en-US">
                <a:solidFill>
                  <a:srgbClr val="333333"/>
                </a:solidFill>
                <a:latin typeface="-apple-system-font"/>
              </a:rPr>
              <a:t>开始</a:t>
            </a:r>
            <a:r>
              <a:rPr lang="en-US" altLang="zh-CN">
                <a:solidFill>
                  <a:srgbClr val="333333"/>
                </a:solidFill>
                <a:latin typeface="-apple-system-font"/>
              </a:rPr>
              <a:t>commit</a:t>
            </a:r>
            <a:r>
              <a:rPr lang="zh-CN" altLang="en-US">
                <a:solidFill>
                  <a:srgbClr val="333333"/>
                </a:solidFill>
                <a:latin typeface="-apple-system-font"/>
              </a:rPr>
              <a:t>了，由于</a:t>
            </a:r>
            <a:r>
              <a:rPr lang="en-US" altLang="zh-CN">
                <a:solidFill>
                  <a:srgbClr val="333333"/>
                </a:solidFill>
                <a:latin typeface="-apple-system-font"/>
              </a:rPr>
              <a:t>n2&lt;n3</a:t>
            </a:r>
            <a:r>
              <a:rPr lang="zh-CN" altLang="en-US">
                <a:solidFill>
                  <a:srgbClr val="333333"/>
                </a:solidFill>
                <a:latin typeface="-apple-system-font"/>
              </a:rPr>
              <a:t>再次被拒绝</a:t>
            </a:r>
            <a:r>
              <a:rPr lang="en-US" altLang="zh-CN">
                <a:solidFill>
                  <a:srgbClr val="333333"/>
                </a:solidFill>
                <a:latin typeface="-apple-system-font"/>
              </a:rPr>
              <a:t>……</a:t>
            </a:r>
            <a:r>
              <a:rPr lang="zh-CN" altLang="en-US">
                <a:solidFill>
                  <a:srgbClr val="333333"/>
                </a:solidFill>
                <a:latin typeface="-apple-system-font"/>
              </a:rPr>
              <a:t>如此循环往复。这种情况被称为活锁。即整个系统都没死，但由于互相请求资源而被互相锁死。为了不发生活锁的情况，最简单的方式当然是缩减</a:t>
            </a:r>
            <a:r>
              <a:rPr lang="en-US" altLang="zh-CN">
                <a:solidFill>
                  <a:srgbClr val="333333"/>
                </a:solidFill>
                <a:latin typeface="-apple-system-font"/>
              </a:rPr>
              <a:t>proposer</a:t>
            </a:r>
            <a:r>
              <a:rPr lang="zh-CN" altLang="en-US">
                <a:solidFill>
                  <a:srgbClr val="333333"/>
                </a:solidFill>
                <a:latin typeface="-apple-system-font"/>
              </a:rPr>
              <a:t>到一个，这样就不会发生互相请求锁死的情况，也即退化。事实上很多后来的工业级协议，都是</a:t>
            </a:r>
            <a:r>
              <a:rPr lang="en-US" altLang="zh-CN">
                <a:solidFill>
                  <a:srgbClr val="333333"/>
                </a:solidFill>
                <a:latin typeface="-apple-system-font"/>
              </a:rPr>
              <a:t>paxos</a:t>
            </a:r>
            <a:r>
              <a:rPr lang="zh-CN" altLang="en-US">
                <a:solidFill>
                  <a:srgbClr val="333333"/>
                </a:solidFill>
                <a:latin typeface="-apple-system-font"/>
              </a:rPr>
              <a:t>协议的退化或者变种。</a:t>
            </a:r>
          </a:p>
          <a:p>
            <a:pPr algn="just"/>
            <a:br>
              <a:rPr lang="zh-CN" altLang="en-US">
                <a:solidFill>
                  <a:srgbClr val="333333"/>
                </a:solidFill>
                <a:latin typeface="-apple-system-font"/>
              </a:rPr>
            </a:br>
            <a:endParaRPr lang="zh-CN" altLang="en-US">
              <a:solidFill>
                <a:srgbClr val="333333"/>
              </a:solidFill>
              <a:latin typeface="-apple-system-font"/>
            </a:endParaRPr>
          </a:p>
          <a:p>
            <a:pPr algn="just"/>
            <a:r>
              <a:rPr lang="en-US" altLang="zh-CN">
                <a:solidFill>
                  <a:srgbClr val="333333"/>
                </a:solidFill>
                <a:latin typeface="-apple-system-font"/>
              </a:rPr>
              <a:t>2. </a:t>
            </a:r>
            <a:r>
              <a:rPr lang="zh-CN" altLang="en-US" b="1">
                <a:solidFill>
                  <a:srgbClr val="333333"/>
                </a:solidFill>
                <a:latin typeface="-apple-system-font"/>
              </a:rPr>
              <a:t>复杂度问题</a:t>
            </a:r>
            <a:r>
              <a:rPr lang="zh-CN" altLang="en-US">
                <a:solidFill>
                  <a:srgbClr val="333333"/>
                </a:solidFill>
                <a:latin typeface="-apple-system-font"/>
              </a:rPr>
              <a:t>。</a:t>
            </a:r>
            <a:r>
              <a:rPr lang="en-US" altLang="zh-CN">
                <a:solidFill>
                  <a:srgbClr val="333333"/>
                </a:solidFill>
                <a:latin typeface="-apple-system-font"/>
              </a:rPr>
              <a:t>base-paxos</a:t>
            </a:r>
            <a:r>
              <a:rPr lang="zh-CN" altLang="en-US">
                <a:solidFill>
                  <a:srgbClr val="333333"/>
                </a:solidFill>
                <a:latin typeface="-apple-system-font"/>
              </a:rPr>
              <a:t>协议中还存在这样那样的问题，于是各种变种</a:t>
            </a:r>
            <a:r>
              <a:rPr lang="en-US" altLang="zh-CN">
                <a:solidFill>
                  <a:srgbClr val="333333"/>
                </a:solidFill>
                <a:latin typeface="-apple-system-font"/>
              </a:rPr>
              <a:t>paxos</a:t>
            </a:r>
            <a:r>
              <a:rPr lang="zh-CN" altLang="en-US">
                <a:solidFill>
                  <a:srgbClr val="333333"/>
                </a:solidFill>
                <a:latin typeface="-apple-system-font"/>
              </a:rPr>
              <a:t>出现了，比如为了解决活锁问题，出现了</a:t>
            </a:r>
            <a:r>
              <a:rPr lang="en-US" altLang="zh-CN">
                <a:solidFill>
                  <a:srgbClr val="333333"/>
                </a:solidFill>
                <a:latin typeface="-apple-system-font"/>
              </a:rPr>
              <a:t>multi-paxos</a:t>
            </a:r>
            <a:r>
              <a:rPr lang="zh-CN" altLang="en-US">
                <a:solidFill>
                  <a:srgbClr val="333333"/>
                </a:solidFill>
                <a:latin typeface="-apple-system-font"/>
              </a:rPr>
              <a:t>；为了解决通信次数较多的问题，出现了</a:t>
            </a:r>
            <a:r>
              <a:rPr lang="en-US" altLang="zh-CN">
                <a:solidFill>
                  <a:srgbClr val="333333"/>
                </a:solidFill>
                <a:latin typeface="-apple-system-font"/>
              </a:rPr>
              <a:t>fast-paxos</a:t>
            </a:r>
            <a:r>
              <a:rPr lang="zh-CN" altLang="en-US">
                <a:solidFill>
                  <a:srgbClr val="333333"/>
                </a:solidFill>
                <a:latin typeface="-apple-system-font"/>
              </a:rPr>
              <a:t>；为了尽量减少冲突，出现了</a:t>
            </a:r>
            <a:r>
              <a:rPr lang="en-US" altLang="zh-CN">
                <a:solidFill>
                  <a:srgbClr val="333333"/>
                </a:solidFill>
                <a:latin typeface="-apple-system-font"/>
              </a:rPr>
              <a:t>epaxos</a:t>
            </a:r>
            <a:r>
              <a:rPr lang="zh-CN" altLang="en-US">
                <a:solidFill>
                  <a:srgbClr val="333333"/>
                </a:solidFill>
                <a:latin typeface="-apple-system-font"/>
              </a:rPr>
              <a:t>。可以看到，工业级实现需要考虑更多的方面，诸如性能，异常等等。这也是为啥许多分布式的一致性框架并非真正基于</a:t>
            </a:r>
            <a:r>
              <a:rPr lang="en-US" altLang="zh-CN">
                <a:solidFill>
                  <a:srgbClr val="333333"/>
                </a:solidFill>
                <a:latin typeface="-apple-system-font"/>
              </a:rPr>
              <a:t>paxos</a:t>
            </a:r>
            <a:r>
              <a:rPr lang="zh-CN" altLang="en-US">
                <a:solidFill>
                  <a:srgbClr val="333333"/>
                </a:solidFill>
                <a:latin typeface="-apple-system-font"/>
              </a:rPr>
              <a:t>来实现的原因。</a:t>
            </a:r>
          </a:p>
          <a:p>
            <a:pPr algn="just"/>
            <a:br>
              <a:rPr lang="zh-CN" altLang="en-US">
                <a:solidFill>
                  <a:srgbClr val="333333"/>
                </a:solidFill>
                <a:latin typeface="-apple-system-font"/>
              </a:rPr>
            </a:br>
            <a:endParaRPr lang="zh-CN" altLang="en-US">
              <a:solidFill>
                <a:srgbClr val="333333"/>
              </a:solidFill>
              <a:latin typeface="-apple-system-font"/>
            </a:endParaRPr>
          </a:p>
          <a:p>
            <a:pPr algn="just"/>
            <a:r>
              <a:rPr lang="en-US" altLang="zh-CN">
                <a:solidFill>
                  <a:srgbClr val="333333"/>
                </a:solidFill>
                <a:latin typeface="-apple-system-font"/>
              </a:rPr>
              <a:t>3. </a:t>
            </a:r>
            <a:r>
              <a:rPr lang="zh-CN" altLang="en-US" b="1">
                <a:solidFill>
                  <a:srgbClr val="333333"/>
                </a:solidFill>
                <a:latin typeface="-apple-system-font"/>
              </a:rPr>
              <a:t>全序问题</a:t>
            </a:r>
            <a:r>
              <a:rPr lang="zh-CN" altLang="en-US">
                <a:solidFill>
                  <a:srgbClr val="333333"/>
                </a:solidFill>
                <a:latin typeface="-apple-system-font"/>
              </a:rPr>
              <a:t>。对于</a:t>
            </a:r>
            <a:r>
              <a:rPr lang="en-US" altLang="zh-CN">
                <a:solidFill>
                  <a:srgbClr val="333333"/>
                </a:solidFill>
                <a:latin typeface="-apple-system-font"/>
              </a:rPr>
              <a:t>paxos</a:t>
            </a:r>
            <a:r>
              <a:rPr lang="zh-CN" altLang="en-US">
                <a:solidFill>
                  <a:srgbClr val="333333"/>
                </a:solidFill>
                <a:latin typeface="-apple-system-font"/>
              </a:rPr>
              <a:t>算法来说，不能保证两次提交最终的顺序，而</a:t>
            </a:r>
            <a:r>
              <a:rPr lang="en-US" altLang="zh-CN">
                <a:solidFill>
                  <a:srgbClr val="333333"/>
                </a:solidFill>
                <a:latin typeface="-apple-system-font"/>
              </a:rPr>
              <a:t>zookeeper</a:t>
            </a:r>
            <a:r>
              <a:rPr lang="zh-CN" altLang="en-US">
                <a:solidFill>
                  <a:srgbClr val="333333"/>
                </a:solidFill>
                <a:latin typeface="-apple-system-font"/>
              </a:rPr>
              <a:t>需要做到这点，可以参考文献</a:t>
            </a:r>
            <a:r>
              <a:rPr lang="en-US" altLang="zh-CN">
                <a:solidFill>
                  <a:srgbClr val="333333"/>
                </a:solidFill>
                <a:latin typeface="-apple-system-font"/>
              </a:rPr>
              <a:t>1</a:t>
            </a:r>
            <a:r>
              <a:rPr lang="zh-CN" altLang="en-US">
                <a:solidFill>
                  <a:srgbClr val="333333"/>
                </a:solidFill>
                <a:latin typeface="-apple-system-font"/>
              </a:rPr>
              <a:t>。</a:t>
            </a:r>
            <a:endParaRPr lang="zh-CN" altLang="en-US" b="0" i="0">
              <a:solidFill>
                <a:srgbClr val="333333"/>
              </a:solidFill>
              <a:effectLst/>
              <a:latin typeface="-apple-system-font"/>
            </a:endParaRPr>
          </a:p>
        </p:txBody>
      </p:sp>
      <p:sp>
        <p:nvSpPr>
          <p:cNvPr id="3" name="矩形 2">
            <a:extLst>
              <a:ext uri="{FF2B5EF4-FFF2-40B4-BE49-F238E27FC236}">
                <a16:creationId xmlns:a16="http://schemas.microsoft.com/office/drawing/2014/main" id="{67A2D5D4-52F1-4872-9645-C561521347A8}"/>
              </a:ext>
            </a:extLst>
          </p:cNvPr>
          <p:cNvSpPr/>
          <p:nvPr/>
        </p:nvSpPr>
        <p:spPr>
          <a:xfrm>
            <a:off x="0" y="-23277"/>
            <a:ext cx="2612895" cy="369332"/>
          </a:xfrm>
          <a:prstGeom prst="rect">
            <a:avLst/>
          </a:prstGeom>
        </p:spPr>
        <p:txBody>
          <a:bodyPr wrap="none">
            <a:spAutoFit/>
          </a:bodyPr>
          <a:lstStyle/>
          <a:p>
            <a:r>
              <a:rPr lang="en-US" altLang="zh-CN">
                <a:solidFill>
                  <a:srgbClr val="333333"/>
                </a:solidFill>
                <a:latin typeface="-apple-system-font"/>
              </a:rPr>
              <a:t>base-paxos</a:t>
            </a:r>
            <a:r>
              <a:rPr lang="zh-CN" altLang="en-US">
                <a:solidFill>
                  <a:srgbClr val="333333"/>
                </a:solidFill>
                <a:latin typeface="-apple-system-font"/>
              </a:rPr>
              <a:t>中存在的问题</a:t>
            </a:r>
            <a:endParaRPr lang="zh-CN" altLang="en-US"/>
          </a:p>
        </p:txBody>
      </p:sp>
    </p:spTree>
    <p:extLst>
      <p:ext uri="{BB962C8B-B14F-4D97-AF65-F5344CB8AC3E}">
        <p14:creationId xmlns:p14="http://schemas.microsoft.com/office/powerpoint/2010/main" val="3108545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F5639E6-E36E-4FE0-A111-08ADE0C1820C}"/>
              </a:ext>
            </a:extLst>
          </p:cNvPr>
          <p:cNvSpPr/>
          <p:nvPr/>
        </p:nvSpPr>
        <p:spPr>
          <a:xfrm>
            <a:off x="0" y="0"/>
            <a:ext cx="2800767" cy="523220"/>
          </a:xfrm>
          <a:prstGeom prst="rect">
            <a:avLst/>
          </a:prstGeom>
        </p:spPr>
        <p:txBody>
          <a:bodyPr wrap="none">
            <a:spAutoFit/>
          </a:bodyPr>
          <a:lstStyle/>
          <a:p>
            <a:r>
              <a:rPr lang="en-US" altLang="zh-CN" sz="2800"/>
              <a:t>Zookeeper</a:t>
            </a:r>
            <a:r>
              <a:rPr lang="zh-CN" altLang="en-US" sz="2800"/>
              <a:t>的</a:t>
            </a:r>
            <a:r>
              <a:rPr lang="en-US" altLang="zh-CN" sz="2800"/>
              <a:t>Zab</a:t>
            </a:r>
            <a:endParaRPr lang="zh-CN" altLang="en-US" sz="2800"/>
          </a:p>
        </p:txBody>
      </p:sp>
      <p:pic>
        <p:nvPicPr>
          <p:cNvPr id="4" name="图片 3">
            <a:extLst>
              <a:ext uri="{FF2B5EF4-FFF2-40B4-BE49-F238E27FC236}">
                <a16:creationId xmlns:a16="http://schemas.microsoft.com/office/drawing/2014/main" id="{42DD562E-BE0E-491E-84DA-81AC7BEC7E22}"/>
              </a:ext>
            </a:extLst>
          </p:cNvPr>
          <p:cNvPicPr>
            <a:picLocks noChangeAspect="1"/>
          </p:cNvPicPr>
          <p:nvPr/>
        </p:nvPicPr>
        <p:blipFill>
          <a:blip r:embed="rId2"/>
          <a:stretch>
            <a:fillRect/>
          </a:stretch>
        </p:blipFill>
        <p:spPr>
          <a:xfrm>
            <a:off x="1417041" y="1316793"/>
            <a:ext cx="6115364" cy="1136708"/>
          </a:xfrm>
          <a:prstGeom prst="rect">
            <a:avLst/>
          </a:prstGeom>
        </p:spPr>
      </p:pic>
      <p:sp>
        <p:nvSpPr>
          <p:cNvPr id="6" name="矩形 5">
            <a:extLst>
              <a:ext uri="{FF2B5EF4-FFF2-40B4-BE49-F238E27FC236}">
                <a16:creationId xmlns:a16="http://schemas.microsoft.com/office/drawing/2014/main" id="{9E386C4C-5537-447C-AA03-18E6D5DC3F32}"/>
              </a:ext>
            </a:extLst>
          </p:cNvPr>
          <p:cNvSpPr/>
          <p:nvPr/>
        </p:nvSpPr>
        <p:spPr>
          <a:xfrm>
            <a:off x="6400030" y="6488668"/>
            <a:ext cx="5791970" cy="369332"/>
          </a:xfrm>
          <a:prstGeom prst="rect">
            <a:avLst/>
          </a:prstGeom>
        </p:spPr>
        <p:txBody>
          <a:bodyPr wrap="none">
            <a:spAutoFit/>
          </a:bodyPr>
          <a:lstStyle/>
          <a:p>
            <a:r>
              <a:rPr lang="en-US" altLang="zh-CN"/>
              <a:t>https://blog.csdn.net/liweisnake/article/details/70045164</a:t>
            </a:r>
            <a:endParaRPr lang="zh-CN" altLang="en-US"/>
          </a:p>
        </p:txBody>
      </p:sp>
      <p:sp>
        <p:nvSpPr>
          <p:cNvPr id="7" name="矩形 6">
            <a:extLst>
              <a:ext uri="{FF2B5EF4-FFF2-40B4-BE49-F238E27FC236}">
                <a16:creationId xmlns:a16="http://schemas.microsoft.com/office/drawing/2014/main" id="{806707F8-24C2-44EF-80CC-A348CA6E9080}"/>
              </a:ext>
            </a:extLst>
          </p:cNvPr>
          <p:cNvSpPr/>
          <p:nvPr/>
        </p:nvSpPr>
        <p:spPr>
          <a:xfrm>
            <a:off x="958756" y="647980"/>
            <a:ext cx="9417414" cy="369332"/>
          </a:xfrm>
          <a:prstGeom prst="rect">
            <a:avLst/>
          </a:prstGeom>
        </p:spPr>
        <p:txBody>
          <a:bodyPr wrap="square">
            <a:spAutoFit/>
          </a:bodyPr>
          <a:lstStyle/>
          <a:p>
            <a:r>
              <a:rPr lang="en-US" altLang="zh-CN">
                <a:solidFill>
                  <a:srgbClr val="4F4F4F"/>
                </a:solidFill>
                <a:latin typeface="-apple-system"/>
              </a:rPr>
              <a:t>zab</a:t>
            </a:r>
            <a:r>
              <a:rPr lang="zh-CN" altLang="en-US">
                <a:solidFill>
                  <a:srgbClr val="4F4F4F"/>
                </a:solidFill>
                <a:latin typeface="-apple-system"/>
              </a:rPr>
              <a:t>协议分为</a:t>
            </a:r>
            <a:r>
              <a:rPr lang="en-US" altLang="zh-CN">
                <a:solidFill>
                  <a:srgbClr val="4F4F4F"/>
                </a:solidFill>
                <a:latin typeface="-apple-system"/>
              </a:rPr>
              <a:t>4</a:t>
            </a:r>
            <a:r>
              <a:rPr lang="zh-CN" altLang="en-US">
                <a:solidFill>
                  <a:srgbClr val="4F4F4F"/>
                </a:solidFill>
                <a:latin typeface="-apple-system"/>
              </a:rPr>
              <a:t>个阶段，即阶段</a:t>
            </a:r>
            <a:r>
              <a:rPr lang="en-US" altLang="zh-CN">
                <a:solidFill>
                  <a:srgbClr val="4F4F4F"/>
                </a:solidFill>
                <a:latin typeface="-apple-system"/>
              </a:rPr>
              <a:t>0</a:t>
            </a:r>
            <a:r>
              <a:rPr lang="zh-CN" altLang="en-US">
                <a:solidFill>
                  <a:srgbClr val="4F4F4F"/>
                </a:solidFill>
                <a:latin typeface="-apple-system"/>
              </a:rPr>
              <a:t>为</a:t>
            </a:r>
            <a:r>
              <a:rPr lang="en-US" altLang="zh-CN">
                <a:solidFill>
                  <a:srgbClr val="4F4F4F"/>
                </a:solidFill>
                <a:latin typeface="-apple-system"/>
              </a:rPr>
              <a:t>leader</a:t>
            </a:r>
            <a:r>
              <a:rPr lang="zh-CN" altLang="en-US">
                <a:solidFill>
                  <a:srgbClr val="4F4F4F"/>
                </a:solidFill>
                <a:latin typeface="-apple-system"/>
              </a:rPr>
              <a:t>选举，阶段</a:t>
            </a:r>
            <a:r>
              <a:rPr lang="en-US" altLang="zh-CN">
                <a:solidFill>
                  <a:srgbClr val="4F4F4F"/>
                </a:solidFill>
                <a:latin typeface="-apple-system"/>
              </a:rPr>
              <a:t>1</a:t>
            </a:r>
            <a:r>
              <a:rPr lang="zh-CN" altLang="en-US">
                <a:solidFill>
                  <a:srgbClr val="4F4F4F"/>
                </a:solidFill>
                <a:latin typeface="-apple-system"/>
              </a:rPr>
              <a:t>为发现，阶段</a:t>
            </a:r>
            <a:r>
              <a:rPr lang="en-US" altLang="zh-CN">
                <a:solidFill>
                  <a:srgbClr val="4F4F4F"/>
                </a:solidFill>
                <a:latin typeface="-apple-system"/>
              </a:rPr>
              <a:t>2</a:t>
            </a:r>
            <a:r>
              <a:rPr lang="zh-CN" altLang="en-US">
                <a:solidFill>
                  <a:srgbClr val="4F4F4F"/>
                </a:solidFill>
                <a:latin typeface="-apple-system"/>
              </a:rPr>
              <a:t>为同步，阶段</a:t>
            </a:r>
            <a:r>
              <a:rPr lang="en-US" altLang="zh-CN">
                <a:solidFill>
                  <a:srgbClr val="4F4F4F"/>
                </a:solidFill>
                <a:latin typeface="-apple-system"/>
              </a:rPr>
              <a:t>3</a:t>
            </a:r>
            <a:r>
              <a:rPr lang="zh-CN" altLang="en-US">
                <a:solidFill>
                  <a:srgbClr val="4F4F4F"/>
                </a:solidFill>
                <a:latin typeface="-apple-system"/>
              </a:rPr>
              <a:t>为广播。</a:t>
            </a:r>
            <a:endParaRPr lang="zh-CN" altLang="en-US"/>
          </a:p>
        </p:txBody>
      </p:sp>
      <p:sp>
        <p:nvSpPr>
          <p:cNvPr id="9" name="矩形 8">
            <a:extLst>
              <a:ext uri="{FF2B5EF4-FFF2-40B4-BE49-F238E27FC236}">
                <a16:creationId xmlns:a16="http://schemas.microsoft.com/office/drawing/2014/main" id="{FCBECB7E-E2FF-487B-8319-0064EE80C419}"/>
              </a:ext>
            </a:extLst>
          </p:cNvPr>
          <p:cNvSpPr/>
          <p:nvPr/>
        </p:nvSpPr>
        <p:spPr>
          <a:xfrm>
            <a:off x="958756" y="2735678"/>
            <a:ext cx="5493812" cy="369332"/>
          </a:xfrm>
          <a:prstGeom prst="rect">
            <a:avLst/>
          </a:prstGeom>
        </p:spPr>
        <p:txBody>
          <a:bodyPr wrap="none">
            <a:spAutoFit/>
          </a:bodyPr>
          <a:lstStyle/>
          <a:p>
            <a:r>
              <a:rPr lang="zh-CN" altLang="en-US">
                <a:solidFill>
                  <a:srgbClr val="4F4F4F"/>
                </a:solidFill>
                <a:latin typeface="-apple-system"/>
              </a:rPr>
              <a:t>实际实现时将发现及同步阶段合并为一个恢复阶段。</a:t>
            </a:r>
            <a:endParaRPr lang="zh-CN" altLang="en-US"/>
          </a:p>
        </p:txBody>
      </p:sp>
      <p:pic>
        <p:nvPicPr>
          <p:cNvPr id="10" name="图片 9">
            <a:extLst>
              <a:ext uri="{FF2B5EF4-FFF2-40B4-BE49-F238E27FC236}">
                <a16:creationId xmlns:a16="http://schemas.microsoft.com/office/drawing/2014/main" id="{8239BAD8-A615-4691-9375-6997BAB45794}"/>
              </a:ext>
            </a:extLst>
          </p:cNvPr>
          <p:cNvPicPr>
            <a:picLocks noChangeAspect="1"/>
          </p:cNvPicPr>
          <p:nvPr/>
        </p:nvPicPr>
        <p:blipFill>
          <a:blip r:embed="rId3"/>
          <a:stretch>
            <a:fillRect/>
          </a:stretch>
        </p:blipFill>
        <p:spPr>
          <a:xfrm>
            <a:off x="1417041" y="3431187"/>
            <a:ext cx="4476980" cy="895396"/>
          </a:xfrm>
          <a:prstGeom prst="rect">
            <a:avLst/>
          </a:prstGeom>
        </p:spPr>
      </p:pic>
      <p:sp>
        <p:nvSpPr>
          <p:cNvPr id="11" name="矩形 10">
            <a:extLst>
              <a:ext uri="{FF2B5EF4-FFF2-40B4-BE49-F238E27FC236}">
                <a16:creationId xmlns:a16="http://schemas.microsoft.com/office/drawing/2014/main" id="{78D53E6A-1A61-4CAB-82AF-F802901DAB60}"/>
              </a:ext>
            </a:extLst>
          </p:cNvPr>
          <p:cNvSpPr/>
          <p:nvPr/>
        </p:nvSpPr>
        <p:spPr>
          <a:xfrm>
            <a:off x="1417041" y="4400970"/>
            <a:ext cx="10343744" cy="2031325"/>
          </a:xfrm>
          <a:prstGeom prst="rect">
            <a:avLst/>
          </a:prstGeom>
        </p:spPr>
        <p:txBody>
          <a:bodyPr wrap="square">
            <a:spAutoFit/>
          </a:bodyPr>
          <a:lstStyle/>
          <a:p>
            <a:pPr algn="just" latinLnBrk="1"/>
            <a:r>
              <a:rPr lang="en-US" altLang="zh-CN">
                <a:solidFill>
                  <a:srgbClr val="4F4F4F"/>
                </a:solidFill>
                <a:latin typeface="-apple-system"/>
              </a:rPr>
              <a:t>0. leader</a:t>
            </a:r>
            <a:r>
              <a:rPr lang="zh-CN" altLang="en-US">
                <a:solidFill>
                  <a:srgbClr val="4F4F4F"/>
                </a:solidFill>
                <a:latin typeface="-apple-system"/>
              </a:rPr>
              <a:t>选举阶段。当集群中没有</a:t>
            </a:r>
            <a:r>
              <a:rPr lang="en-US" altLang="zh-CN">
                <a:solidFill>
                  <a:srgbClr val="4F4F4F"/>
                </a:solidFill>
                <a:latin typeface="-apple-system"/>
              </a:rPr>
              <a:t>leader</a:t>
            </a:r>
            <a:r>
              <a:rPr lang="zh-CN" altLang="en-US">
                <a:solidFill>
                  <a:srgbClr val="4F4F4F"/>
                </a:solidFill>
                <a:latin typeface="-apple-system"/>
              </a:rPr>
              <a:t>或者其他人感受不到</a:t>
            </a:r>
            <a:r>
              <a:rPr lang="en-US" altLang="zh-CN">
                <a:solidFill>
                  <a:srgbClr val="4F4F4F"/>
                </a:solidFill>
                <a:latin typeface="-apple-system"/>
              </a:rPr>
              <a:t>leader</a:t>
            </a:r>
            <a:r>
              <a:rPr lang="zh-CN" altLang="en-US">
                <a:solidFill>
                  <a:srgbClr val="4F4F4F"/>
                </a:solidFill>
                <a:latin typeface="-apple-system"/>
              </a:rPr>
              <a:t>时会进入这一阶段，这一阶段的主要目的是选出</a:t>
            </a:r>
            <a:r>
              <a:rPr lang="en-US" altLang="zh-CN">
                <a:solidFill>
                  <a:srgbClr val="4F4F4F"/>
                </a:solidFill>
                <a:latin typeface="-apple-system"/>
              </a:rPr>
              <a:t>zxid</a:t>
            </a:r>
            <a:r>
              <a:rPr lang="zh-CN" altLang="en-US">
                <a:solidFill>
                  <a:srgbClr val="4F4F4F"/>
                </a:solidFill>
                <a:latin typeface="-apple-system"/>
              </a:rPr>
              <a:t>最大的节点作为准</a:t>
            </a:r>
            <a:r>
              <a:rPr lang="en-US" altLang="zh-CN">
                <a:solidFill>
                  <a:srgbClr val="4F4F4F"/>
                </a:solidFill>
                <a:latin typeface="-apple-system"/>
              </a:rPr>
              <a:t>leader</a:t>
            </a:r>
            <a:r>
              <a:rPr lang="zh-CN" altLang="en-US">
                <a:solidFill>
                  <a:srgbClr val="4F4F4F"/>
                </a:solidFill>
                <a:latin typeface="-apple-system"/>
              </a:rPr>
              <a:t>。</a:t>
            </a:r>
          </a:p>
          <a:p>
            <a:pPr algn="just" latinLnBrk="1"/>
            <a:r>
              <a:rPr lang="en-US" altLang="zh-CN">
                <a:solidFill>
                  <a:srgbClr val="4F4F4F"/>
                </a:solidFill>
                <a:latin typeface="-apple-system"/>
              </a:rPr>
              <a:t>1. recovery</a:t>
            </a:r>
            <a:r>
              <a:rPr lang="zh-CN" altLang="en-US">
                <a:solidFill>
                  <a:srgbClr val="4F4F4F"/>
                </a:solidFill>
                <a:latin typeface="-apple-system"/>
              </a:rPr>
              <a:t>阶段。本阶段的主要目的是根据准</a:t>
            </a:r>
            <a:r>
              <a:rPr lang="en-US" altLang="zh-CN">
                <a:solidFill>
                  <a:srgbClr val="4F4F4F"/>
                </a:solidFill>
                <a:latin typeface="-apple-system"/>
              </a:rPr>
              <a:t>leader</a:t>
            </a:r>
            <a:r>
              <a:rPr lang="zh-CN" altLang="en-US">
                <a:solidFill>
                  <a:srgbClr val="4F4F4F"/>
                </a:solidFill>
                <a:latin typeface="-apple-system"/>
              </a:rPr>
              <a:t>的情况将数据同步到其他节点。同步完成后准</a:t>
            </a:r>
            <a:r>
              <a:rPr lang="en-US" altLang="zh-CN">
                <a:solidFill>
                  <a:srgbClr val="4F4F4F"/>
                </a:solidFill>
                <a:latin typeface="-apple-system"/>
              </a:rPr>
              <a:t>leader</a:t>
            </a:r>
            <a:r>
              <a:rPr lang="zh-CN" altLang="en-US">
                <a:solidFill>
                  <a:srgbClr val="4F4F4F"/>
                </a:solidFill>
                <a:latin typeface="-apple-system"/>
              </a:rPr>
              <a:t>变为</a:t>
            </a:r>
            <a:r>
              <a:rPr lang="en-US" altLang="zh-CN">
                <a:solidFill>
                  <a:srgbClr val="4F4F4F"/>
                </a:solidFill>
                <a:latin typeface="-apple-system"/>
              </a:rPr>
              <a:t>leader</a:t>
            </a:r>
            <a:r>
              <a:rPr lang="zh-CN" altLang="en-US">
                <a:solidFill>
                  <a:srgbClr val="4F4F4F"/>
                </a:solidFill>
                <a:latin typeface="-apple-system"/>
              </a:rPr>
              <a:t>。</a:t>
            </a:r>
          </a:p>
          <a:p>
            <a:pPr algn="just" latinLnBrk="1"/>
            <a:r>
              <a:rPr lang="en-US" altLang="zh-CN">
                <a:solidFill>
                  <a:srgbClr val="4F4F4F"/>
                </a:solidFill>
                <a:latin typeface="-apple-system"/>
              </a:rPr>
              <a:t>2. broadcast</a:t>
            </a:r>
            <a:r>
              <a:rPr lang="zh-CN" altLang="en-US">
                <a:solidFill>
                  <a:srgbClr val="4F4F4F"/>
                </a:solidFill>
                <a:latin typeface="-apple-system"/>
              </a:rPr>
              <a:t>阶段。本阶段的主要目的是</a:t>
            </a:r>
            <a:r>
              <a:rPr lang="en-US" altLang="zh-CN">
                <a:solidFill>
                  <a:srgbClr val="4F4F4F"/>
                </a:solidFill>
                <a:latin typeface="-apple-system"/>
              </a:rPr>
              <a:t>leader</a:t>
            </a:r>
            <a:r>
              <a:rPr lang="zh-CN" altLang="en-US">
                <a:solidFill>
                  <a:srgbClr val="4F4F4F"/>
                </a:solidFill>
                <a:latin typeface="-apple-system"/>
              </a:rPr>
              <a:t>收到请求，并将请求转为</a:t>
            </a:r>
            <a:r>
              <a:rPr lang="en-US" altLang="zh-CN">
                <a:solidFill>
                  <a:srgbClr val="4F4F4F"/>
                </a:solidFill>
                <a:latin typeface="-apple-system"/>
              </a:rPr>
              <a:t>proposal</a:t>
            </a:r>
            <a:r>
              <a:rPr lang="zh-CN" altLang="en-US">
                <a:solidFill>
                  <a:srgbClr val="4F4F4F"/>
                </a:solidFill>
                <a:latin typeface="-apple-system"/>
              </a:rPr>
              <a:t>，其他节点根据协议进行批准或通过。</a:t>
            </a:r>
            <a:r>
              <a:rPr lang="en-US" altLang="zh-CN">
                <a:solidFill>
                  <a:srgbClr val="4F4F4F"/>
                </a:solidFill>
                <a:latin typeface="-apple-system"/>
              </a:rPr>
              <a:t>broadcast</a:t>
            </a:r>
            <a:r>
              <a:rPr lang="zh-CN" altLang="en-US">
                <a:solidFill>
                  <a:srgbClr val="4F4F4F"/>
                </a:solidFill>
                <a:latin typeface="-apple-system"/>
              </a:rPr>
              <a:t>阶段事实上就是一个两阶段提交的简化版。其所有过程都跟两阶段提交一致，</a:t>
            </a:r>
            <a:r>
              <a:rPr lang="zh-CN" altLang="en-US">
                <a:solidFill>
                  <a:srgbClr val="FF0000"/>
                </a:solidFill>
                <a:latin typeface="-apple-system"/>
              </a:rPr>
              <a:t>唯一不一致的是不能做事务的回滚</a:t>
            </a:r>
            <a:r>
              <a:rPr lang="zh-CN" altLang="en-US">
                <a:solidFill>
                  <a:srgbClr val="4F4F4F"/>
                </a:solidFill>
                <a:latin typeface="-apple-system"/>
              </a:rPr>
              <a:t>。</a:t>
            </a:r>
            <a:endParaRPr lang="zh-CN" altLang="en-US" b="0" i="0">
              <a:solidFill>
                <a:srgbClr val="4F4F4F"/>
              </a:solidFill>
              <a:effectLst/>
              <a:latin typeface="-apple-system"/>
            </a:endParaRPr>
          </a:p>
        </p:txBody>
      </p:sp>
    </p:spTree>
    <p:extLst>
      <p:ext uri="{BB962C8B-B14F-4D97-AF65-F5344CB8AC3E}">
        <p14:creationId xmlns:p14="http://schemas.microsoft.com/office/powerpoint/2010/main" val="3083455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4770A40-030D-4912-9FDA-6FC1CE5EEB33}"/>
              </a:ext>
            </a:extLst>
          </p:cNvPr>
          <p:cNvSpPr/>
          <p:nvPr/>
        </p:nvSpPr>
        <p:spPr>
          <a:xfrm>
            <a:off x="61421" y="60147"/>
            <a:ext cx="2571538" cy="523220"/>
          </a:xfrm>
          <a:prstGeom prst="rect">
            <a:avLst/>
          </a:prstGeom>
        </p:spPr>
        <p:txBody>
          <a:bodyPr wrap="none">
            <a:spAutoFit/>
          </a:bodyPr>
          <a:lstStyle/>
          <a:p>
            <a:r>
              <a:rPr lang="en-US" altLang="zh-CN" sz="2800"/>
              <a:t>Zab—</a:t>
            </a:r>
            <a:r>
              <a:rPr lang="zh-CN" altLang="en-US" sz="2800"/>
              <a:t>消息广播</a:t>
            </a:r>
          </a:p>
        </p:txBody>
      </p:sp>
      <p:sp>
        <p:nvSpPr>
          <p:cNvPr id="3" name="矩形 2">
            <a:extLst>
              <a:ext uri="{FF2B5EF4-FFF2-40B4-BE49-F238E27FC236}">
                <a16:creationId xmlns:a16="http://schemas.microsoft.com/office/drawing/2014/main" id="{D532FB61-8915-4085-B04F-4E0CCFBF66AA}"/>
              </a:ext>
            </a:extLst>
          </p:cNvPr>
          <p:cNvSpPr/>
          <p:nvPr/>
        </p:nvSpPr>
        <p:spPr>
          <a:xfrm>
            <a:off x="616085" y="705893"/>
            <a:ext cx="10557753" cy="923330"/>
          </a:xfrm>
          <a:prstGeom prst="rect">
            <a:avLst/>
          </a:prstGeom>
        </p:spPr>
        <p:txBody>
          <a:bodyPr wrap="square">
            <a:spAutoFit/>
          </a:bodyPr>
          <a:lstStyle/>
          <a:p>
            <a:r>
              <a:rPr lang="en-US" altLang="zh-CN">
                <a:solidFill>
                  <a:srgbClr val="000000"/>
                </a:solidFill>
                <a:latin typeface="Verdana" panose="020B0604030504040204" pitchFamily="34" charset="0"/>
              </a:rPr>
              <a:t>ZAB </a:t>
            </a:r>
            <a:r>
              <a:rPr lang="zh-CN" altLang="en-US">
                <a:solidFill>
                  <a:srgbClr val="000000"/>
                </a:solidFill>
                <a:latin typeface="Verdana" panose="020B0604030504040204" pitchFamily="34" charset="0"/>
              </a:rPr>
              <a:t>协议的消息广播过程使用的是一个原子广播协议，类似于一个二阶段提交过程。针对客户端的事务请求， </a:t>
            </a:r>
            <a:r>
              <a:rPr lang="en-US" altLang="zh-CN">
                <a:solidFill>
                  <a:srgbClr val="000000"/>
                </a:solidFill>
                <a:latin typeface="Verdana" panose="020B0604030504040204" pitchFamily="34" charset="0"/>
              </a:rPr>
              <a:t>Leader </a:t>
            </a:r>
            <a:r>
              <a:rPr lang="zh-CN" altLang="en-US">
                <a:solidFill>
                  <a:srgbClr val="000000"/>
                </a:solidFill>
                <a:latin typeface="Verdana" panose="020B0604030504040204" pitchFamily="34" charset="0"/>
              </a:rPr>
              <a:t>服务器会为其生成对应的事务 </a:t>
            </a:r>
            <a:r>
              <a:rPr lang="en-US" altLang="zh-CN">
                <a:solidFill>
                  <a:srgbClr val="000000"/>
                </a:solidFill>
                <a:latin typeface="Verdana" panose="020B0604030504040204" pitchFamily="34" charset="0"/>
              </a:rPr>
              <a:t>Proposal ,</a:t>
            </a:r>
            <a:r>
              <a:rPr lang="zh-CN" altLang="en-US">
                <a:solidFill>
                  <a:srgbClr val="000000"/>
                </a:solidFill>
                <a:latin typeface="Verdana" panose="020B0604030504040204" pitchFamily="34" charset="0"/>
              </a:rPr>
              <a:t>并将其发送给集群中其余所有的机器，然后再分別收集各自的选票，最后进行事务提交。</a:t>
            </a:r>
            <a:endParaRPr lang="zh-CN" altLang="en-US"/>
          </a:p>
        </p:txBody>
      </p:sp>
      <p:sp>
        <p:nvSpPr>
          <p:cNvPr id="4" name="矩形 3">
            <a:extLst>
              <a:ext uri="{FF2B5EF4-FFF2-40B4-BE49-F238E27FC236}">
                <a16:creationId xmlns:a16="http://schemas.microsoft.com/office/drawing/2014/main" id="{470F0033-19FC-430A-B7D2-3C712EF481E0}"/>
              </a:ext>
            </a:extLst>
          </p:cNvPr>
          <p:cNvSpPr/>
          <p:nvPr/>
        </p:nvSpPr>
        <p:spPr>
          <a:xfrm>
            <a:off x="616085" y="1751749"/>
            <a:ext cx="11186809" cy="2958439"/>
          </a:xfrm>
          <a:prstGeom prst="rect">
            <a:avLst/>
          </a:prstGeom>
        </p:spPr>
        <p:txBody>
          <a:bodyPr wrap="square">
            <a:spAutoFit/>
          </a:bodyPr>
          <a:lstStyle/>
          <a:p>
            <a:pPr>
              <a:lnSpc>
                <a:spcPct val="150000"/>
              </a:lnSpc>
            </a:pPr>
            <a:r>
              <a:rPr lang="en-US" altLang="zh-CN">
                <a:solidFill>
                  <a:srgbClr val="333333"/>
                </a:solidFill>
                <a:latin typeface="-apple-system"/>
              </a:rPr>
              <a:t>1. </a:t>
            </a:r>
            <a:r>
              <a:rPr lang="zh-CN" altLang="en-US">
                <a:solidFill>
                  <a:srgbClr val="333333"/>
                </a:solidFill>
                <a:latin typeface="-apple-system"/>
              </a:rPr>
              <a:t>客户端发起一个写操作请求 </a:t>
            </a:r>
            <a:br>
              <a:rPr lang="zh-CN" altLang="en-US"/>
            </a:br>
            <a:r>
              <a:rPr lang="en-US" altLang="zh-CN">
                <a:solidFill>
                  <a:srgbClr val="333333"/>
                </a:solidFill>
                <a:latin typeface="-apple-system"/>
              </a:rPr>
              <a:t>2. Leader</a:t>
            </a:r>
            <a:r>
              <a:rPr lang="zh-CN" altLang="en-US">
                <a:solidFill>
                  <a:srgbClr val="333333"/>
                </a:solidFill>
                <a:latin typeface="-apple-system"/>
              </a:rPr>
              <a:t>服务器将客户端的</a:t>
            </a:r>
            <a:r>
              <a:rPr lang="en-US" altLang="zh-CN">
                <a:solidFill>
                  <a:srgbClr val="333333"/>
                </a:solidFill>
                <a:latin typeface="-apple-system"/>
              </a:rPr>
              <a:t>request</a:t>
            </a:r>
            <a:r>
              <a:rPr lang="zh-CN" altLang="en-US">
                <a:solidFill>
                  <a:srgbClr val="333333"/>
                </a:solidFill>
                <a:latin typeface="-apple-system"/>
              </a:rPr>
              <a:t>请求转化为事物</a:t>
            </a:r>
            <a:r>
              <a:rPr lang="en-US" altLang="zh-CN">
                <a:solidFill>
                  <a:srgbClr val="333333"/>
                </a:solidFill>
                <a:latin typeface="-apple-system"/>
              </a:rPr>
              <a:t>proposql</a:t>
            </a:r>
            <a:r>
              <a:rPr lang="zh-CN" altLang="en-US">
                <a:solidFill>
                  <a:srgbClr val="333333"/>
                </a:solidFill>
                <a:latin typeface="-apple-system"/>
              </a:rPr>
              <a:t>提案，同时为每个</a:t>
            </a:r>
            <a:r>
              <a:rPr lang="en-US" altLang="zh-CN">
                <a:solidFill>
                  <a:srgbClr val="333333"/>
                </a:solidFill>
                <a:latin typeface="-apple-system"/>
              </a:rPr>
              <a:t>proposal</a:t>
            </a:r>
            <a:r>
              <a:rPr lang="zh-CN" altLang="en-US">
                <a:solidFill>
                  <a:srgbClr val="333333"/>
                </a:solidFill>
                <a:latin typeface="-apple-system"/>
              </a:rPr>
              <a:t>分配一个全局唯一的</a:t>
            </a:r>
            <a:r>
              <a:rPr lang="en-US" altLang="zh-CN">
                <a:solidFill>
                  <a:srgbClr val="333333"/>
                </a:solidFill>
                <a:latin typeface="-apple-system"/>
              </a:rPr>
              <a:t>ID</a:t>
            </a:r>
            <a:r>
              <a:rPr lang="zh-CN" altLang="en-US">
                <a:solidFill>
                  <a:srgbClr val="333333"/>
                </a:solidFill>
                <a:latin typeface="-apple-system"/>
              </a:rPr>
              <a:t>，即</a:t>
            </a:r>
            <a:r>
              <a:rPr lang="en-US" altLang="zh-CN">
                <a:solidFill>
                  <a:srgbClr val="333333"/>
                </a:solidFill>
                <a:latin typeface="-apple-system"/>
              </a:rPr>
              <a:t>ZXID</a:t>
            </a:r>
            <a:r>
              <a:rPr lang="zh-CN" altLang="en-US">
                <a:solidFill>
                  <a:srgbClr val="333333"/>
                </a:solidFill>
                <a:latin typeface="-apple-system"/>
              </a:rPr>
              <a:t>。 </a:t>
            </a:r>
            <a:br>
              <a:rPr lang="en-US" altLang="zh-CN"/>
            </a:br>
            <a:r>
              <a:rPr lang="en-US" altLang="zh-CN">
                <a:solidFill>
                  <a:srgbClr val="333333"/>
                </a:solidFill>
                <a:latin typeface="-apple-system"/>
              </a:rPr>
              <a:t>3. leader</a:t>
            </a:r>
            <a:r>
              <a:rPr lang="zh-CN" altLang="en-US">
                <a:solidFill>
                  <a:srgbClr val="333333"/>
                </a:solidFill>
                <a:latin typeface="-apple-system"/>
              </a:rPr>
              <a:t>服务器与每个</a:t>
            </a:r>
            <a:r>
              <a:rPr lang="en-US" altLang="zh-CN">
                <a:solidFill>
                  <a:srgbClr val="333333"/>
                </a:solidFill>
                <a:latin typeface="-apple-system"/>
              </a:rPr>
              <a:t>follower</a:t>
            </a:r>
            <a:r>
              <a:rPr lang="zh-CN" altLang="en-US">
                <a:solidFill>
                  <a:srgbClr val="333333"/>
                </a:solidFill>
                <a:latin typeface="-apple-system"/>
              </a:rPr>
              <a:t>之间都有一个队列，</a:t>
            </a:r>
            <a:r>
              <a:rPr lang="en-US" altLang="zh-CN">
                <a:solidFill>
                  <a:srgbClr val="333333"/>
                </a:solidFill>
                <a:latin typeface="-apple-system"/>
              </a:rPr>
              <a:t>leader</a:t>
            </a:r>
            <a:r>
              <a:rPr lang="zh-CN" altLang="en-US">
                <a:solidFill>
                  <a:srgbClr val="333333"/>
                </a:solidFill>
                <a:latin typeface="-apple-system"/>
              </a:rPr>
              <a:t>将消息发送到该队列 </a:t>
            </a:r>
            <a:br>
              <a:rPr lang="zh-CN" altLang="en-US"/>
            </a:br>
            <a:r>
              <a:rPr lang="en-US" altLang="zh-CN">
                <a:solidFill>
                  <a:srgbClr val="333333"/>
                </a:solidFill>
                <a:latin typeface="-apple-system"/>
              </a:rPr>
              <a:t>4. follower</a:t>
            </a:r>
            <a:r>
              <a:rPr lang="zh-CN" altLang="en-US">
                <a:solidFill>
                  <a:srgbClr val="333333"/>
                </a:solidFill>
                <a:latin typeface="-apple-system"/>
              </a:rPr>
              <a:t>机器从队列中取出消息处理完</a:t>
            </a:r>
            <a:r>
              <a:rPr lang="en-US" altLang="zh-CN">
                <a:solidFill>
                  <a:srgbClr val="333333"/>
                </a:solidFill>
                <a:latin typeface="-apple-system"/>
              </a:rPr>
              <a:t>(</a:t>
            </a:r>
            <a:r>
              <a:rPr lang="zh-CN" altLang="en-US">
                <a:solidFill>
                  <a:srgbClr val="333333"/>
                </a:solidFill>
                <a:latin typeface="-apple-system"/>
              </a:rPr>
              <a:t>写入本地事物日志中</a:t>
            </a:r>
            <a:r>
              <a:rPr lang="en-US" altLang="zh-CN">
                <a:solidFill>
                  <a:srgbClr val="333333"/>
                </a:solidFill>
                <a:latin typeface="-apple-system"/>
              </a:rPr>
              <a:t>)</a:t>
            </a:r>
            <a:r>
              <a:rPr lang="zh-CN" altLang="en-US">
                <a:solidFill>
                  <a:srgbClr val="333333"/>
                </a:solidFill>
                <a:latin typeface="-apple-system"/>
              </a:rPr>
              <a:t>毕后，向</a:t>
            </a:r>
            <a:r>
              <a:rPr lang="en-US" altLang="zh-CN">
                <a:solidFill>
                  <a:srgbClr val="333333"/>
                </a:solidFill>
                <a:latin typeface="-apple-system"/>
              </a:rPr>
              <a:t>leader</a:t>
            </a:r>
            <a:r>
              <a:rPr lang="zh-CN" altLang="en-US">
                <a:solidFill>
                  <a:srgbClr val="333333"/>
                </a:solidFill>
                <a:latin typeface="-apple-system"/>
              </a:rPr>
              <a:t>服务器发送</a:t>
            </a:r>
            <a:r>
              <a:rPr lang="en-US" altLang="zh-CN">
                <a:solidFill>
                  <a:srgbClr val="333333"/>
                </a:solidFill>
                <a:latin typeface="-apple-system"/>
              </a:rPr>
              <a:t>ACK</a:t>
            </a:r>
            <a:r>
              <a:rPr lang="zh-CN" altLang="en-US">
                <a:solidFill>
                  <a:srgbClr val="333333"/>
                </a:solidFill>
                <a:latin typeface="-apple-system"/>
              </a:rPr>
              <a:t>确认。 </a:t>
            </a:r>
            <a:br>
              <a:rPr lang="zh-CN" altLang="en-US"/>
            </a:br>
            <a:r>
              <a:rPr lang="en-US" altLang="zh-CN">
                <a:solidFill>
                  <a:srgbClr val="333333"/>
                </a:solidFill>
                <a:latin typeface="-apple-system"/>
              </a:rPr>
              <a:t>5. leader</a:t>
            </a:r>
            <a:r>
              <a:rPr lang="zh-CN" altLang="en-US">
                <a:solidFill>
                  <a:srgbClr val="333333"/>
                </a:solidFill>
                <a:latin typeface="-apple-system"/>
              </a:rPr>
              <a:t>服务器收到半数以上的</a:t>
            </a:r>
            <a:r>
              <a:rPr lang="en-US" altLang="zh-CN">
                <a:solidFill>
                  <a:srgbClr val="333333"/>
                </a:solidFill>
                <a:latin typeface="-apple-system"/>
              </a:rPr>
              <a:t>follower</a:t>
            </a:r>
            <a:r>
              <a:rPr lang="zh-CN" altLang="en-US">
                <a:solidFill>
                  <a:srgbClr val="333333"/>
                </a:solidFill>
                <a:latin typeface="-apple-system"/>
              </a:rPr>
              <a:t>的</a:t>
            </a:r>
            <a:r>
              <a:rPr lang="en-US" altLang="zh-CN">
                <a:solidFill>
                  <a:srgbClr val="333333"/>
                </a:solidFill>
                <a:latin typeface="-apple-system"/>
              </a:rPr>
              <a:t>ACK</a:t>
            </a:r>
            <a:r>
              <a:rPr lang="zh-CN" altLang="en-US">
                <a:solidFill>
                  <a:srgbClr val="333333"/>
                </a:solidFill>
                <a:latin typeface="-apple-system"/>
              </a:rPr>
              <a:t>后，即认为可以发送</a:t>
            </a:r>
            <a:r>
              <a:rPr lang="en-US" altLang="zh-CN">
                <a:solidFill>
                  <a:srgbClr val="333333"/>
                </a:solidFill>
                <a:latin typeface="-apple-system"/>
              </a:rPr>
              <a:t>commit </a:t>
            </a:r>
            <a:br>
              <a:rPr lang="en-US" altLang="zh-CN"/>
            </a:br>
            <a:r>
              <a:rPr lang="en-US" altLang="zh-CN">
                <a:solidFill>
                  <a:srgbClr val="333333"/>
                </a:solidFill>
                <a:latin typeface="-apple-system"/>
              </a:rPr>
              <a:t>6. leader</a:t>
            </a:r>
            <a:r>
              <a:rPr lang="zh-CN" altLang="en-US">
                <a:solidFill>
                  <a:srgbClr val="333333"/>
                </a:solidFill>
                <a:latin typeface="-apple-system"/>
              </a:rPr>
              <a:t>向所有的</a:t>
            </a:r>
            <a:r>
              <a:rPr lang="en-US" altLang="zh-CN">
                <a:solidFill>
                  <a:srgbClr val="333333"/>
                </a:solidFill>
                <a:latin typeface="-apple-system"/>
              </a:rPr>
              <a:t>follower</a:t>
            </a:r>
            <a:r>
              <a:rPr lang="zh-CN" altLang="en-US">
                <a:solidFill>
                  <a:srgbClr val="333333"/>
                </a:solidFill>
                <a:latin typeface="-apple-system"/>
              </a:rPr>
              <a:t>服务器发送</a:t>
            </a:r>
            <a:r>
              <a:rPr lang="en-US" altLang="zh-CN">
                <a:solidFill>
                  <a:srgbClr val="333333"/>
                </a:solidFill>
                <a:latin typeface="-apple-system"/>
              </a:rPr>
              <a:t>commit</a:t>
            </a:r>
            <a:r>
              <a:rPr lang="zh-CN" altLang="en-US">
                <a:solidFill>
                  <a:srgbClr val="333333"/>
                </a:solidFill>
                <a:latin typeface="-apple-system"/>
              </a:rPr>
              <a:t>消息。</a:t>
            </a:r>
            <a:endParaRPr lang="zh-CN" altLang="en-US"/>
          </a:p>
        </p:txBody>
      </p:sp>
      <p:sp>
        <p:nvSpPr>
          <p:cNvPr id="5" name="矩形 4">
            <a:extLst>
              <a:ext uri="{FF2B5EF4-FFF2-40B4-BE49-F238E27FC236}">
                <a16:creationId xmlns:a16="http://schemas.microsoft.com/office/drawing/2014/main" id="{3B12698F-1908-4D37-B67B-8662D263FD6E}"/>
              </a:ext>
            </a:extLst>
          </p:cNvPr>
          <p:cNvSpPr/>
          <p:nvPr/>
        </p:nvSpPr>
        <p:spPr>
          <a:xfrm>
            <a:off x="5771745" y="6488668"/>
            <a:ext cx="6699114" cy="369332"/>
          </a:xfrm>
          <a:prstGeom prst="rect">
            <a:avLst/>
          </a:prstGeom>
        </p:spPr>
        <p:txBody>
          <a:bodyPr wrap="square">
            <a:spAutoFit/>
          </a:bodyPr>
          <a:lstStyle/>
          <a:p>
            <a:r>
              <a:rPr lang="zh-CN" altLang="en-US"/>
              <a:t>https://blog.csdn.net/junchenbb0430/article/details/77583955</a:t>
            </a:r>
          </a:p>
        </p:txBody>
      </p:sp>
      <p:sp>
        <p:nvSpPr>
          <p:cNvPr id="6" name="矩形 5">
            <a:extLst>
              <a:ext uri="{FF2B5EF4-FFF2-40B4-BE49-F238E27FC236}">
                <a16:creationId xmlns:a16="http://schemas.microsoft.com/office/drawing/2014/main" id="{1701E5AE-2558-4773-A705-CD063223D2B3}"/>
              </a:ext>
            </a:extLst>
          </p:cNvPr>
          <p:cNvSpPr/>
          <p:nvPr/>
        </p:nvSpPr>
        <p:spPr>
          <a:xfrm>
            <a:off x="6755156" y="6119336"/>
            <a:ext cx="5309467" cy="369332"/>
          </a:xfrm>
          <a:prstGeom prst="rect">
            <a:avLst/>
          </a:prstGeom>
        </p:spPr>
        <p:txBody>
          <a:bodyPr wrap="none">
            <a:spAutoFit/>
          </a:bodyPr>
          <a:lstStyle/>
          <a:p>
            <a:r>
              <a:rPr lang="zh-CN" altLang="en-US"/>
              <a:t>https://www.cnblogs.com/jian-xiao/p/5821675.html</a:t>
            </a:r>
          </a:p>
        </p:txBody>
      </p:sp>
    </p:spTree>
    <p:extLst>
      <p:ext uri="{BB962C8B-B14F-4D97-AF65-F5344CB8AC3E}">
        <p14:creationId xmlns:p14="http://schemas.microsoft.com/office/powerpoint/2010/main" val="2114127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3FE9F25-184D-4D1E-9E8B-97F2A53D62B5}"/>
              </a:ext>
            </a:extLst>
          </p:cNvPr>
          <p:cNvSpPr/>
          <p:nvPr/>
        </p:nvSpPr>
        <p:spPr>
          <a:xfrm>
            <a:off x="61421" y="60147"/>
            <a:ext cx="2571538" cy="523220"/>
          </a:xfrm>
          <a:prstGeom prst="rect">
            <a:avLst/>
          </a:prstGeom>
        </p:spPr>
        <p:txBody>
          <a:bodyPr wrap="none">
            <a:spAutoFit/>
          </a:bodyPr>
          <a:lstStyle/>
          <a:p>
            <a:r>
              <a:rPr lang="en-US" altLang="zh-CN" sz="2800"/>
              <a:t>Zab—</a:t>
            </a:r>
            <a:r>
              <a:rPr lang="zh-CN" altLang="en-US" sz="2800"/>
              <a:t>崩溃恢复</a:t>
            </a:r>
          </a:p>
        </p:txBody>
      </p:sp>
      <p:sp>
        <p:nvSpPr>
          <p:cNvPr id="4" name="矩形 3">
            <a:extLst>
              <a:ext uri="{FF2B5EF4-FFF2-40B4-BE49-F238E27FC236}">
                <a16:creationId xmlns:a16="http://schemas.microsoft.com/office/drawing/2014/main" id="{91272342-84F7-4152-9C68-7B9351C26602}"/>
              </a:ext>
            </a:extLst>
          </p:cNvPr>
          <p:cNvSpPr/>
          <p:nvPr/>
        </p:nvSpPr>
        <p:spPr>
          <a:xfrm>
            <a:off x="440987" y="636021"/>
            <a:ext cx="11660221" cy="4247317"/>
          </a:xfrm>
          <a:prstGeom prst="rect">
            <a:avLst/>
          </a:prstGeom>
        </p:spPr>
        <p:txBody>
          <a:bodyPr wrap="square">
            <a:spAutoFit/>
          </a:bodyPr>
          <a:lstStyle/>
          <a:p>
            <a:r>
              <a:rPr lang="en-US" altLang="zh-CN"/>
              <a:t>zookeeper</a:t>
            </a:r>
            <a:r>
              <a:rPr lang="zh-CN" altLang="en-US"/>
              <a:t>集群中为保证任何所有进程能够有序的顺序执行，只能是</a:t>
            </a:r>
            <a:r>
              <a:rPr lang="en-US" altLang="zh-CN"/>
              <a:t>leader</a:t>
            </a:r>
            <a:r>
              <a:rPr lang="zh-CN" altLang="en-US"/>
              <a:t>服务器接受写请求，即使是</a:t>
            </a:r>
            <a:r>
              <a:rPr lang="en-US" altLang="zh-CN"/>
              <a:t>follower</a:t>
            </a:r>
            <a:r>
              <a:rPr lang="zh-CN" altLang="en-US"/>
              <a:t>服务器接受到客户端的请求，也会转发到</a:t>
            </a:r>
            <a:r>
              <a:rPr lang="en-US" altLang="zh-CN"/>
              <a:t>leader</a:t>
            </a:r>
            <a:r>
              <a:rPr lang="zh-CN" altLang="en-US"/>
              <a:t>服务器进行处理。</a:t>
            </a:r>
          </a:p>
          <a:p>
            <a:r>
              <a:rPr lang="zh-CN" altLang="en-US"/>
              <a:t>如果</a:t>
            </a:r>
            <a:r>
              <a:rPr lang="en-US" altLang="zh-CN"/>
              <a:t>leader</a:t>
            </a:r>
            <a:r>
              <a:rPr lang="zh-CN" altLang="en-US"/>
              <a:t>服务器发生崩溃，则</a:t>
            </a:r>
            <a:r>
              <a:rPr lang="en-US" altLang="zh-CN"/>
              <a:t>zab</a:t>
            </a:r>
            <a:r>
              <a:rPr lang="zh-CN" altLang="en-US"/>
              <a:t>协议要求</a:t>
            </a:r>
            <a:r>
              <a:rPr lang="en-US" altLang="zh-CN"/>
              <a:t>zookeeper</a:t>
            </a:r>
            <a:r>
              <a:rPr lang="zh-CN" altLang="en-US"/>
              <a:t>集群进行崩溃恢复和</a:t>
            </a:r>
            <a:r>
              <a:rPr lang="en-US" altLang="zh-CN"/>
              <a:t>leader</a:t>
            </a:r>
            <a:r>
              <a:rPr lang="zh-CN" altLang="en-US"/>
              <a:t>服务器选举。</a:t>
            </a:r>
          </a:p>
          <a:p>
            <a:r>
              <a:rPr lang="en-US" altLang="zh-CN"/>
              <a:t>ZAB</a:t>
            </a:r>
            <a:r>
              <a:rPr lang="zh-CN" altLang="en-US"/>
              <a:t>协议崩溃恢复要求满足如下</a:t>
            </a:r>
            <a:r>
              <a:rPr lang="en-US" altLang="zh-CN"/>
              <a:t>2</a:t>
            </a:r>
            <a:r>
              <a:rPr lang="zh-CN" altLang="en-US"/>
              <a:t>个要求： </a:t>
            </a:r>
          </a:p>
          <a:p>
            <a:r>
              <a:rPr lang="en-US" altLang="zh-CN"/>
              <a:t>3.1. </a:t>
            </a:r>
            <a:r>
              <a:rPr lang="zh-CN" altLang="en-US"/>
              <a:t>确保已经被</a:t>
            </a:r>
            <a:r>
              <a:rPr lang="en-US" altLang="zh-CN"/>
              <a:t>leader</a:t>
            </a:r>
            <a:r>
              <a:rPr lang="zh-CN" altLang="en-US"/>
              <a:t>提交的</a:t>
            </a:r>
            <a:r>
              <a:rPr lang="en-US" altLang="zh-CN"/>
              <a:t>proposal</a:t>
            </a:r>
            <a:r>
              <a:rPr lang="zh-CN" altLang="en-US"/>
              <a:t>必须最终被所有的</a:t>
            </a:r>
            <a:r>
              <a:rPr lang="en-US" altLang="zh-CN"/>
              <a:t>follower</a:t>
            </a:r>
            <a:r>
              <a:rPr lang="zh-CN" altLang="en-US"/>
              <a:t>服务器提交。 </a:t>
            </a:r>
          </a:p>
          <a:p>
            <a:r>
              <a:rPr lang="en-US" altLang="zh-CN"/>
              <a:t>3.2. </a:t>
            </a:r>
            <a:r>
              <a:rPr lang="zh-CN" altLang="en-US"/>
              <a:t>确保丢弃已经被</a:t>
            </a:r>
            <a:r>
              <a:rPr lang="en-US" altLang="zh-CN"/>
              <a:t>leader</a:t>
            </a:r>
            <a:r>
              <a:rPr lang="zh-CN" altLang="en-US"/>
              <a:t>出的但是没有被提交的</a:t>
            </a:r>
            <a:r>
              <a:rPr lang="en-US" altLang="zh-CN"/>
              <a:t>proposal</a:t>
            </a:r>
            <a:r>
              <a:rPr lang="zh-CN" altLang="en-US"/>
              <a:t>。</a:t>
            </a:r>
          </a:p>
          <a:p>
            <a:r>
              <a:rPr lang="zh-CN" altLang="en-US"/>
              <a:t>根据上述要求，新选举出来的</a:t>
            </a:r>
            <a:r>
              <a:rPr lang="en-US" altLang="zh-CN"/>
              <a:t>leader</a:t>
            </a:r>
            <a:r>
              <a:rPr lang="zh-CN" altLang="en-US"/>
              <a:t>不能包含未提交的</a:t>
            </a:r>
            <a:r>
              <a:rPr lang="en-US" altLang="zh-CN"/>
              <a:t>proposal</a:t>
            </a:r>
            <a:r>
              <a:rPr lang="zh-CN" altLang="en-US"/>
              <a:t>，即新选举的</a:t>
            </a:r>
            <a:r>
              <a:rPr lang="en-US" altLang="zh-CN"/>
              <a:t>leader</a:t>
            </a:r>
            <a:r>
              <a:rPr lang="zh-CN" altLang="en-US"/>
              <a:t>必须都是已经提交了的</a:t>
            </a:r>
            <a:r>
              <a:rPr lang="en-US" altLang="zh-CN"/>
              <a:t>proposal</a:t>
            </a:r>
            <a:r>
              <a:rPr lang="zh-CN" altLang="en-US"/>
              <a:t>的</a:t>
            </a:r>
            <a:r>
              <a:rPr lang="en-US" altLang="zh-CN"/>
              <a:t>follower</a:t>
            </a:r>
            <a:r>
              <a:rPr lang="zh-CN" altLang="en-US"/>
              <a:t>服务器节点。同时，新选举的</a:t>
            </a:r>
            <a:r>
              <a:rPr lang="en-US" altLang="zh-CN"/>
              <a:t>leader</a:t>
            </a:r>
            <a:r>
              <a:rPr lang="zh-CN" altLang="en-US"/>
              <a:t>节点中含有最高的</a:t>
            </a:r>
            <a:r>
              <a:rPr lang="en-US" altLang="zh-CN"/>
              <a:t>ZXID</a:t>
            </a:r>
            <a:r>
              <a:rPr lang="zh-CN" altLang="en-US"/>
              <a:t>。这样做的好处就是可以避免了</a:t>
            </a:r>
            <a:r>
              <a:rPr lang="en-US" altLang="zh-CN"/>
              <a:t>leader</a:t>
            </a:r>
            <a:r>
              <a:rPr lang="zh-CN" altLang="en-US"/>
              <a:t>服务器检查</a:t>
            </a:r>
            <a:r>
              <a:rPr lang="en-US" altLang="zh-CN"/>
              <a:t>proposal</a:t>
            </a:r>
            <a:r>
              <a:rPr lang="zh-CN" altLang="en-US"/>
              <a:t>的提交和丢弃工作。</a:t>
            </a:r>
          </a:p>
          <a:p>
            <a:r>
              <a:rPr lang="en-US" altLang="zh-CN"/>
              <a:t>leader</a:t>
            </a:r>
            <a:r>
              <a:rPr lang="zh-CN" altLang="en-US"/>
              <a:t>服务器发生崩溃时分为如下场景： </a:t>
            </a:r>
          </a:p>
          <a:p>
            <a:r>
              <a:rPr lang="en-US" altLang="zh-CN"/>
              <a:t>5.1. leader</a:t>
            </a:r>
            <a:r>
              <a:rPr lang="zh-CN" altLang="en-US"/>
              <a:t>在提出</a:t>
            </a:r>
            <a:r>
              <a:rPr lang="en-US" altLang="zh-CN"/>
              <a:t>proposal</a:t>
            </a:r>
            <a:r>
              <a:rPr lang="zh-CN" altLang="en-US"/>
              <a:t>时未提交之前崩溃，则经过崩溃恢复之后，新选举的</a:t>
            </a:r>
            <a:r>
              <a:rPr lang="en-US" altLang="zh-CN"/>
              <a:t>leader</a:t>
            </a:r>
            <a:r>
              <a:rPr lang="zh-CN" altLang="en-US"/>
              <a:t>一定不能是刚才的</a:t>
            </a:r>
            <a:r>
              <a:rPr lang="en-US" altLang="zh-CN"/>
              <a:t>leader</a:t>
            </a:r>
            <a:r>
              <a:rPr lang="zh-CN" altLang="en-US"/>
              <a:t>。因为这个</a:t>
            </a:r>
            <a:r>
              <a:rPr lang="en-US" altLang="zh-CN"/>
              <a:t>leader</a:t>
            </a:r>
            <a:r>
              <a:rPr lang="zh-CN" altLang="en-US"/>
              <a:t>存在未提交的</a:t>
            </a:r>
            <a:r>
              <a:rPr lang="en-US" altLang="zh-CN"/>
              <a:t>proposal</a:t>
            </a:r>
            <a:r>
              <a:rPr lang="zh-CN" altLang="en-US"/>
              <a:t>。 </a:t>
            </a:r>
          </a:p>
          <a:p>
            <a:r>
              <a:rPr lang="en-US" altLang="zh-CN"/>
              <a:t>5.2 leader</a:t>
            </a:r>
            <a:r>
              <a:rPr lang="zh-CN" altLang="en-US"/>
              <a:t>在发送</a:t>
            </a:r>
            <a:r>
              <a:rPr lang="en-US" altLang="zh-CN"/>
              <a:t>commit</a:t>
            </a:r>
            <a:r>
              <a:rPr lang="zh-CN" altLang="en-US"/>
              <a:t>消息之后，崩溃。即消息已经发送到队列中。经过崩溃恢复之后，参与选举的</a:t>
            </a:r>
            <a:r>
              <a:rPr lang="en-US" altLang="zh-CN"/>
              <a:t>follower</a:t>
            </a:r>
            <a:r>
              <a:rPr lang="zh-CN" altLang="en-US"/>
              <a:t>服务器</a:t>
            </a:r>
            <a:r>
              <a:rPr lang="en-US" altLang="zh-CN"/>
              <a:t>(</a:t>
            </a:r>
            <a:r>
              <a:rPr lang="zh-CN" altLang="en-US"/>
              <a:t>刚才崩溃的</a:t>
            </a:r>
            <a:r>
              <a:rPr lang="en-US" altLang="zh-CN"/>
              <a:t>leader</a:t>
            </a:r>
            <a:r>
              <a:rPr lang="zh-CN" altLang="en-US"/>
              <a:t>有可能已经恢复运行，也属于</a:t>
            </a:r>
            <a:r>
              <a:rPr lang="en-US" altLang="zh-CN"/>
              <a:t>follower</a:t>
            </a:r>
            <a:r>
              <a:rPr lang="zh-CN" altLang="en-US"/>
              <a:t>节点范畴</a:t>
            </a:r>
            <a:r>
              <a:rPr lang="en-US" altLang="zh-CN"/>
              <a:t>)</a:t>
            </a:r>
            <a:r>
              <a:rPr lang="zh-CN" altLang="en-US"/>
              <a:t>中有的节点已经是消费了队列中所有的</a:t>
            </a:r>
            <a:r>
              <a:rPr lang="en-US" altLang="zh-CN"/>
              <a:t>commit</a:t>
            </a:r>
            <a:r>
              <a:rPr lang="zh-CN" altLang="en-US"/>
              <a:t>消息。即该</a:t>
            </a:r>
            <a:r>
              <a:rPr lang="en-US" altLang="zh-CN"/>
              <a:t>follower</a:t>
            </a:r>
            <a:r>
              <a:rPr lang="zh-CN" altLang="en-US"/>
              <a:t>节点将会被选举为最新的</a:t>
            </a:r>
            <a:r>
              <a:rPr lang="en-US" altLang="zh-CN"/>
              <a:t>leader</a:t>
            </a:r>
            <a:r>
              <a:rPr lang="zh-CN" altLang="en-US"/>
              <a:t>。剩下动作就是数据同步过程。</a:t>
            </a:r>
          </a:p>
        </p:txBody>
      </p:sp>
      <p:sp>
        <p:nvSpPr>
          <p:cNvPr id="5" name="矩形 4">
            <a:extLst>
              <a:ext uri="{FF2B5EF4-FFF2-40B4-BE49-F238E27FC236}">
                <a16:creationId xmlns:a16="http://schemas.microsoft.com/office/drawing/2014/main" id="{50EAF3C9-99F5-45D8-9471-EDA44B4170BA}"/>
              </a:ext>
            </a:extLst>
          </p:cNvPr>
          <p:cNvSpPr/>
          <p:nvPr/>
        </p:nvSpPr>
        <p:spPr>
          <a:xfrm>
            <a:off x="5901446" y="6488668"/>
            <a:ext cx="6867727" cy="369332"/>
          </a:xfrm>
          <a:prstGeom prst="rect">
            <a:avLst/>
          </a:prstGeom>
        </p:spPr>
        <p:txBody>
          <a:bodyPr wrap="square">
            <a:spAutoFit/>
          </a:bodyPr>
          <a:lstStyle/>
          <a:p>
            <a:r>
              <a:rPr lang="zh-CN" altLang="en-US"/>
              <a:t>https://blog.csdn.net/junchenbb0430/article/details/77583955</a:t>
            </a:r>
          </a:p>
        </p:txBody>
      </p:sp>
    </p:spTree>
    <p:extLst>
      <p:ext uri="{BB962C8B-B14F-4D97-AF65-F5344CB8AC3E}">
        <p14:creationId xmlns:p14="http://schemas.microsoft.com/office/powerpoint/2010/main" val="317431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3A25C99-F3ED-4FBC-8E44-F4776D175FB9}"/>
              </a:ext>
            </a:extLst>
          </p:cNvPr>
          <p:cNvSpPr/>
          <p:nvPr/>
        </p:nvSpPr>
        <p:spPr>
          <a:xfrm>
            <a:off x="61421" y="60147"/>
            <a:ext cx="2896947" cy="523220"/>
          </a:xfrm>
          <a:prstGeom prst="rect">
            <a:avLst/>
          </a:prstGeom>
        </p:spPr>
        <p:txBody>
          <a:bodyPr wrap="none">
            <a:spAutoFit/>
          </a:bodyPr>
          <a:lstStyle/>
          <a:p>
            <a:r>
              <a:rPr lang="en-US" altLang="zh-CN" sz="2800"/>
              <a:t>Zab—Leader</a:t>
            </a:r>
            <a:r>
              <a:rPr lang="zh-CN" altLang="en-US" sz="2800"/>
              <a:t>选举</a:t>
            </a:r>
          </a:p>
        </p:txBody>
      </p:sp>
      <p:sp>
        <p:nvSpPr>
          <p:cNvPr id="4" name="矩形 3">
            <a:extLst>
              <a:ext uri="{FF2B5EF4-FFF2-40B4-BE49-F238E27FC236}">
                <a16:creationId xmlns:a16="http://schemas.microsoft.com/office/drawing/2014/main" id="{FF4183BE-0A1C-4A7C-8D2D-AFAFAEA87045}"/>
              </a:ext>
            </a:extLst>
          </p:cNvPr>
          <p:cNvSpPr/>
          <p:nvPr/>
        </p:nvSpPr>
        <p:spPr>
          <a:xfrm>
            <a:off x="693905" y="785124"/>
            <a:ext cx="11322997" cy="1938992"/>
          </a:xfrm>
          <a:prstGeom prst="rect">
            <a:avLst/>
          </a:prstGeom>
        </p:spPr>
        <p:txBody>
          <a:bodyPr wrap="square">
            <a:spAutoFit/>
          </a:bodyPr>
          <a:lstStyle/>
          <a:p>
            <a:r>
              <a:rPr lang="zh-CN" altLang="en-US" sz="2000"/>
              <a:t>在 </a:t>
            </a:r>
            <a:r>
              <a:rPr lang="en-US" altLang="zh-CN" sz="2000"/>
              <a:t>ZAB </a:t>
            </a:r>
            <a:r>
              <a:rPr lang="zh-CN" altLang="en-US" sz="2000"/>
              <a:t>协议的事务编号 </a:t>
            </a:r>
            <a:r>
              <a:rPr lang="en-US" altLang="zh-CN" sz="2000"/>
              <a:t>ZXID </a:t>
            </a:r>
            <a:r>
              <a:rPr lang="zh-CN" altLang="en-US" sz="2000"/>
              <a:t>设计中， </a:t>
            </a:r>
            <a:r>
              <a:rPr lang="en-US" altLang="zh-CN" sz="2000"/>
              <a:t>ZXID </a:t>
            </a:r>
            <a:r>
              <a:rPr lang="zh-CN" altLang="en-US" sz="2000"/>
              <a:t>是一个 </a:t>
            </a:r>
            <a:r>
              <a:rPr lang="en-US" altLang="zh-CN" sz="2000">
                <a:solidFill>
                  <a:srgbClr val="FF0000"/>
                </a:solidFill>
              </a:rPr>
              <a:t>64</a:t>
            </a:r>
            <a:r>
              <a:rPr lang="en-US" altLang="zh-CN" sz="2000"/>
              <a:t> </a:t>
            </a:r>
            <a:r>
              <a:rPr lang="zh-CN" altLang="en-US" sz="2000"/>
              <a:t>位的数字，</a:t>
            </a:r>
            <a:r>
              <a:rPr lang="zh-CN" altLang="en-US" sz="2000">
                <a:solidFill>
                  <a:srgbClr val="FF0000"/>
                </a:solidFill>
              </a:rPr>
              <a:t>低 </a:t>
            </a:r>
            <a:r>
              <a:rPr lang="en-US" altLang="zh-CN" sz="2000">
                <a:solidFill>
                  <a:srgbClr val="FF0000"/>
                </a:solidFill>
              </a:rPr>
              <a:t>32 </a:t>
            </a:r>
            <a:r>
              <a:rPr lang="zh-CN" altLang="en-US" sz="2000">
                <a:solidFill>
                  <a:srgbClr val="FF0000"/>
                </a:solidFill>
              </a:rPr>
              <a:t>位</a:t>
            </a:r>
            <a:r>
              <a:rPr lang="zh-CN" altLang="en-US" sz="2000"/>
              <a:t>可以看作是一个简单的单调递增的计数器，针对客户端的每一个事务请求， </a:t>
            </a:r>
            <a:r>
              <a:rPr lang="en-US" altLang="zh-CN" sz="2000"/>
              <a:t>Leader </a:t>
            </a:r>
            <a:r>
              <a:rPr lang="zh-CN" altLang="en-US" sz="2000"/>
              <a:t>服务器在产生一个新的事务 </a:t>
            </a:r>
            <a:r>
              <a:rPr lang="en-US" altLang="zh-CN" sz="2000"/>
              <a:t>Proposal </a:t>
            </a:r>
            <a:r>
              <a:rPr lang="zh-CN" altLang="en-US" sz="2000"/>
              <a:t>的时候，都会对该计数器进行加</a:t>
            </a:r>
            <a:r>
              <a:rPr lang="en-US" altLang="zh-CN" sz="2000"/>
              <a:t>1</a:t>
            </a:r>
            <a:r>
              <a:rPr lang="zh-CN" altLang="en-US" sz="2000"/>
              <a:t>操作；</a:t>
            </a:r>
            <a:r>
              <a:rPr lang="zh-CN" altLang="en-US" sz="2000">
                <a:solidFill>
                  <a:srgbClr val="FF0000"/>
                </a:solidFill>
              </a:rPr>
              <a:t>高 </a:t>
            </a:r>
            <a:r>
              <a:rPr lang="en-US" altLang="zh-CN" sz="2000">
                <a:solidFill>
                  <a:srgbClr val="FF0000"/>
                </a:solidFill>
              </a:rPr>
              <a:t>32 </a:t>
            </a:r>
            <a:r>
              <a:rPr lang="zh-CN" altLang="en-US" sz="2000">
                <a:solidFill>
                  <a:srgbClr val="FF0000"/>
                </a:solidFill>
              </a:rPr>
              <a:t>位</a:t>
            </a:r>
            <a:r>
              <a:rPr lang="zh-CN" altLang="en-US" sz="2000"/>
              <a:t>代表了 </a:t>
            </a:r>
            <a:r>
              <a:rPr lang="en-US" altLang="zh-CN" sz="2000"/>
              <a:t>Leader </a:t>
            </a:r>
            <a:r>
              <a:rPr lang="zh-CN" altLang="en-US" sz="2000"/>
              <a:t>周期 </a:t>
            </a:r>
            <a:r>
              <a:rPr lang="en-US" altLang="zh-CN" sz="2000"/>
              <a:t>epoch </a:t>
            </a:r>
            <a:r>
              <a:rPr lang="zh-CN" altLang="en-US" sz="2000"/>
              <a:t>的编号，每当选举产生一个新的 </a:t>
            </a:r>
            <a:r>
              <a:rPr lang="en-US" altLang="zh-CN" sz="2000"/>
              <a:t>Leader </a:t>
            </a:r>
            <a:r>
              <a:rPr lang="zh-CN" altLang="en-US" sz="2000"/>
              <a:t>服务器，就会从这个 </a:t>
            </a:r>
            <a:r>
              <a:rPr lang="en-US" altLang="zh-CN" sz="2000"/>
              <a:t>Leader </a:t>
            </a:r>
            <a:r>
              <a:rPr lang="zh-CN" altLang="en-US" sz="2000"/>
              <a:t>服务器上取出其本地日志中最大事务 </a:t>
            </a:r>
            <a:r>
              <a:rPr lang="en-US" altLang="zh-CN" sz="2000"/>
              <a:t>Proposal </a:t>
            </a:r>
            <a:r>
              <a:rPr lang="zh-CN" altLang="en-US" sz="2000"/>
              <a:t>的 </a:t>
            </a:r>
            <a:r>
              <a:rPr lang="en-US" altLang="zh-CN" sz="2000"/>
              <a:t>ZXID ,</a:t>
            </a:r>
            <a:r>
              <a:rPr lang="zh-CN" altLang="en-US" sz="2000"/>
              <a:t>并从该 </a:t>
            </a:r>
            <a:r>
              <a:rPr lang="en-US" altLang="zh-CN" sz="2000"/>
              <a:t>ZXID </a:t>
            </a:r>
            <a:r>
              <a:rPr lang="zh-CN" altLang="en-US" sz="2000"/>
              <a:t>中解析出对应的 </a:t>
            </a:r>
            <a:r>
              <a:rPr lang="en-US" altLang="zh-CN" sz="2000"/>
              <a:t>epoch </a:t>
            </a:r>
            <a:r>
              <a:rPr lang="zh-CN" altLang="en-US" sz="2000"/>
              <a:t>值，然后再对其进行加</a:t>
            </a:r>
            <a:r>
              <a:rPr lang="en-US" altLang="zh-CN" sz="2000"/>
              <a:t>1</a:t>
            </a:r>
            <a:r>
              <a:rPr lang="zh-CN" altLang="en-US" sz="2000"/>
              <a:t>操作，之后就会以此编号作为新的 </a:t>
            </a:r>
            <a:r>
              <a:rPr lang="en-US" altLang="zh-CN" sz="2000"/>
              <a:t>epoch, </a:t>
            </a:r>
            <a:r>
              <a:rPr lang="zh-CN" altLang="en-US" sz="2000"/>
              <a:t>并将低 </a:t>
            </a:r>
            <a:r>
              <a:rPr lang="en-US" altLang="zh-CN" sz="2000"/>
              <a:t>32 </a:t>
            </a:r>
            <a:r>
              <a:rPr lang="zh-CN" altLang="en-US" sz="2000"/>
              <a:t>位置</a:t>
            </a:r>
            <a:r>
              <a:rPr lang="en-US" altLang="zh-CN" sz="2000"/>
              <a:t>0</a:t>
            </a:r>
            <a:r>
              <a:rPr lang="zh-CN" altLang="en-US" sz="2000"/>
              <a:t>来开始生成新的 </a:t>
            </a:r>
            <a:r>
              <a:rPr lang="en-US" altLang="zh-CN" sz="2000"/>
              <a:t>ZXID </a:t>
            </a:r>
            <a:r>
              <a:rPr lang="zh-CN" altLang="en-US" sz="2000"/>
              <a:t>。</a:t>
            </a:r>
          </a:p>
        </p:txBody>
      </p:sp>
      <p:sp>
        <p:nvSpPr>
          <p:cNvPr id="5" name="矩形 4">
            <a:extLst>
              <a:ext uri="{FF2B5EF4-FFF2-40B4-BE49-F238E27FC236}">
                <a16:creationId xmlns:a16="http://schemas.microsoft.com/office/drawing/2014/main" id="{381CDF00-097C-44B8-91C4-5106EF9358D3}"/>
              </a:ext>
            </a:extLst>
          </p:cNvPr>
          <p:cNvSpPr/>
          <p:nvPr/>
        </p:nvSpPr>
        <p:spPr>
          <a:xfrm>
            <a:off x="6882533" y="6428521"/>
            <a:ext cx="5309467" cy="369332"/>
          </a:xfrm>
          <a:prstGeom prst="rect">
            <a:avLst/>
          </a:prstGeom>
        </p:spPr>
        <p:txBody>
          <a:bodyPr wrap="none">
            <a:spAutoFit/>
          </a:bodyPr>
          <a:lstStyle/>
          <a:p>
            <a:r>
              <a:rPr lang="zh-CN" altLang="en-US"/>
              <a:t>https://www.cnblogs.com/jian-xiao/p/5821675.html</a:t>
            </a:r>
          </a:p>
        </p:txBody>
      </p:sp>
      <p:sp>
        <p:nvSpPr>
          <p:cNvPr id="3" name="矩形 2">
            <a:extLst>
              <a:ext uri="{FF2B5EF4-FFF2-40B4-BE49-F238E27FC236}">
                <a16:creationId xmlns:a16="http://schemas.microsoft.com/office/drawing/2014/main" id="{16E17D91-5495-4AB9-8AA4-D6EBE247C872}"/>
              </a:ext>
            </a:extLst>
          </p:cNvPr>
          <p:cNvSpPr/>
          <p:nvPr/>
        </p:nvSpPr>
        <p:spPr>
          <a:xfrm>
            <a:off x="7373052" y="6059189"/>
            <a:ext cx="4818948" cy="369332"/>
          </a:xfrm>
          <a:prstGeom prst="rect">
            <a:avLst/>
          </a:prstGeom>
        </p:spPr>
        <p:txBody>
          <a:bodyPr wrap="none">
            <a:spAutoFit/>
          </a:bodyPr>
          <a:lstStyle/>
          <a:p>
            <a:r>
              <a:rPr lang="zh-CN" altLang="en-US"/>
              <a:t>http://blog.xiaohansong.com/2016/08/25/zab/</a:t>
            </a:r>
          </a:p>
        </p:txBody>
      </p:sp>
      <p:sp>
        <p:nvSpPr>
          <p:cNvPr id="10" name="矩形 9">
            <a:extLst>
              <a:ext uri="{FF2B5EF4-FFF2-40B4-BE49-F238E27FC236}">
                <a16:creationId xmlns:a16="http://schemas.microsoft.com/office/drawing/2014/main" id="{5B372094-96B6-4DBF-AFA7-9DD64F8977B6}"/>
              </a:ext>
            </a:extLst>
          </p:cNvPr>
          <p:cNvSpPr/>
          <p:nvPr/>
        </p:nvSpPr>
        <p:spPr>
          <a:xfrm>
            <a:off x="693905" y="2821992"/>
            <a:ext cx="10427369" cy="923330"/>
          </a:xfrm>
          <a:prstGeom prst="rect">
            <a:avLst/>
          </a:prstGeom>
        </p:spPr>
        <p:txBody>
          <a:bodyPr wrap="square">
            <a:spAutoFit/>
          </a:bodyPr>
          <a:lstStyle/>
          <a:p>
            <a:r>
              <a:rPr lang="en-US" altLang="zh-CN"/>
              <a:t>1</a:t>
            </a:r>
            <a:r>
              <a:rPr lang="zh-CN" altLang="en-US"/>
              <a:t>、选epoch最大的</a:t>
            </a:r>
          </a:p>
          <a:p>
            <a:r>
              <a:rPr lang="en-US" altLang="zh-CN"/>
              <a:t>2</a:t>
            </a:r>
            <a:r>
              <a:rPr lang="zh-CN" altLang="en-US"/>
              <a:t>、epoch相等，选 zxid 最大的</a:t>
            </a:r>
          </a:p>
          <a:p>
            <a:r>
              <a:rPr lang="en-US" altLang="zh-CN"/>
              <a:t>3</a:t>
            </a:r>
            <a:r>
              <a:rPr lang="zh-CN" altLang="en-US"/>
              <a:t>、epoch和zxid都相等，选择server id最大的（就是我们配置zoo.cfg中的myid）</a:t>
            </a:r>
          </a:p>
        </p:txBody>
      </p:sp>
    </p:spTree>
    <p:extLst>
      <p:ext uri="{BB962C8B-B14F-4D97-AF65-F5344CB8AC3E}">
        <p14:creationId xmlns:p14="http://schemas.microsoft.com/office/powerpoint/2010/main" val="1773570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46E2F75-3A6F-46C5-A735-0027F6FDA679}"/>
              </a:ext>
            </a:extLst>
          </p:cNvPr>
          <p:cNvSpPr/>
          <p:nvPr/>
        </p:nvSpPr>
        <p:spPr>
          <a:xfrm>
            <a:off x="239375" y="62043"/>
            <a:ext cx="7943200" cy="523220"/>
          </a:xfrm>
          <a:prstGeom prst="rect">
            <a:avLst/>
          </a:prstGeom>
        </p:spPr>
        <p:txBody>
          <a:bodyPr wrap="none">
            <a:spAutoFit/>
          </a:bodyPr>
          <a:lstStyle/>
          <a:p>
            <a:r>
              <a:rPr lang="en-US" altLang="zh-CN" sz="2800" dirty="0">
                <a:latin typeface="宋体" panose="02010600030101010101" pitchFamily="2" charset="-122"/>
                <a:ea typeface="宋体" panose="02010600030101010101" pitchFamily="2" charset="-122"/>
              </a:rPr>
              <a:t>CAP(</a:t>
            </a:r>
            <a:r>
              <a:rPr lang="en-US" altLang="zh-CN" sz="2800" dirty="0"/>
              <a:t>CAP theorem/</a:t>
            </a:r>
            <a:r>
              <a:rPr lang="zh-CN" altLang="en-US" sz="2800" dirty="0">
                <a:solidFill>
                  <a:srgbClr val="222222"/>
                </a:solidFill>
                <a:latin typeface="宋体" panose="02010600030101010101" pitchFamily="2" charset="-122"/>
                <a:ea typeface="宋体" panose="02010600030101010101" pitchFamily="2" charset="-122"/>
              </a:rPr>
              <a:t>布鲁尔定理</a:t>
            </a:r>
            <a:r>
              <a:rPr lang="en-US" altLang="zh-CN" sz="2800" dirty="0">
                <a:latin typeface="宋体" panose="02010600030101010101" pitchFamily="2" charset="-122"/>
                <a:ea typeface="宋体" panose="02010600030101010101" pitchFamily="2" charset="-122"/>
              </a:rPr>
              <a:t>Brewer's theorem)</a:t>
            </a:r>
            <a:endParaRPr lang="zh-CN" altLang="en-US" sz="2800" dirty="0">
              <a:latin typeface="宋体" panose="02010600030101010101" pitchFamily="2" charset="-122"/>
              <a:ea typeface="宋体" panose="02010600030101010101" pitchFamily="2" charset="-122"/>
            </a:endParaRPr>
          </a:p>
        </p:txBody>
      </p:sp>
      <p:sp>
        <p:nvSpPr>
          <p:cNvPr id="6" name="矩形 5">
            <a:extLst>
              <a:ext uri="{FF2B5EF4-FFF2-40B4-BE49-F238E27FC236}">
                <a16:creationId xmlns:a16="http://schemas.microsoft.com/office/drawing/2014/main" id="{F2344A1E-B11E-40E9-91D8-65DCA73B7FEE}"/>
              </a:ext>
            </a:extLst>
          </p:cNvPr>
          <p:cNvSpPr/>
          <p:nvPr/>
        </p:nvSpPr>
        <p:spPr>
          <a:xfrm>
            <a:off x="3466902" y="5913862"/>
            <a:ext cx="5665333" cy="369332"/>
          </a:xfrm>
          <a:prstGeom prst="rect">
            <a:avLst/>
          </a:prstGeom>
        </p:spPr>
        <p:txBody>
          <a:bodyPr wrap="none">
            <a:spAutoFit/>
          </a:bodyPr>
          <a:lstStyle/>
          <a:p>
            <a:r>
              <a:rPr lang="en-US" altLang="zh-CN"/>
              <a:t>https://zh.wikipedia.org/wiki/CAP%E5%AE%9A%E7%90%86</a:t>
            </a:r>
          </a:p>
        </p:txBody>
      </p:sp>
      <p:sp>
        <p:nvSpPr>
          <p:cNvPr id="11" name="矩形 10">
            <a:extLst>
              <a:ext uri="{FF2B5EF4-FFF2-40B4-BE49-F238E27FC236}">
                <a16:creationId xmlns:a16="http://schemas.microsoft.com/office/drawing/2014/main" id="{1B578B2E-E142-48DD-A101-EF8900110942}"/>
              </a:ext>
            </a:extLst>
          </p:cNvPr>
          <p:cNvSpPr/>
          <p:nvPr/>
        </p:nvSpPr>
        <p:spPr>
          <a:xfrm>
            <a:off x="423080" y="698561"/>
            <a:ext cx="2185214" cy="369332"/>
          </a:xfrm>
          <a:prstGeom prst="rect">
            <a:avLst/>
          </a:prstGeom>
        </p:spPr>
        <p:txBody>
          <a:bodyPr wrap="none">
            <a:spAutoFit/>
          </a:bodyPr>
          <a:lstStyle/>
          <a:p>
            <a:r>
              <a:rPr lang="zh-CN" altLang="en-US" dirty="0"/>
              <a:t>一致性</a:t>
            </a:r>
            <a:r>
              <a:rPr lang="en-US" altLang="zh-CN" dirty="0"/>
              <a:t>(Consistency)</a:t>
            </a:r>
            <a:endParaRPr lang="zh-CN" altLang="en-US" dirty="0"/>
          </a:p>
        </p:txBody>
      </p:sp>
      <p:sp>
        <p:nvSpPr>
          <p:cNvPr id="14" name="矩形 13">
            <a:extLst>
              <a:ext uri="{FF2B5EF4-FFF2-40B4-BE49-F238E27FC236}">
                <a16:creationId xmlns:a16="http://schemas.microsoft.com/office/drawing/2014/main" id="{4A3AB1A4-73CE-4D42-A97A-25023A8C43F2}"/>
              </a:ext>
            </a:extLst>
          </p:cNvPr>
          <p:cNvSpPr/>
          <p:nvPr/>
        </p:nvSpPr>
        <p:spPr>
          <a:xfrm>
            <a:off x="741034" y="1081479"/>
            <a:ext cx="3877985" cy="369332"/>
          </a:xfrm>
          <a:prstGeom prst="rect">
            <a:avLst/>
          </a:prstGeom>
        </p:spPr>
        <p:txBody>
          <a:bodyPr wrap="none">
            <a:spAutoFit/>
          </a:bodyPr>
          <a:lstStyle/>
          <a:p>
            <a:r>
              <a:rPr lang="zh-CN" altLang="en-US" dirty="0"/>
              <a:t>所有节点访问同一份最新的数据副本</a:t>
            </a:r>
          </a:p>
        </p:txBody>
      </p:sp>
      <p:sp>
        <p:nvSpPr>
          <p:cNvPr id="16" name="矩形 15">
            <a:extLst>
              <a:ext uri="{FF2B5EF4-FFF2-40B4-BE49-F238E27FC236}">
                <a16:creationId xmlns:a16="http://schemas.microsoft.com/office/drawing/2014/main" id="{40FFEF80-E54A-4FEB-AF44-1040E9512AB9}"/>
              </a:ext>
            </a:extLst>
          </p:cNvPr>
          <p:cNvSpPr/>
          <p:nvPr/>
        </p:nvSpPr>
        <p:spPr>
          <a:xfrm>
            <a:off x="461390" y="2795409"/>
            <a:ext cx="2395207" cy="369332"/>
          </a:xfrm>
          <a:prstGeom prst="rect">
            <a:avLst/>
          </a:prstGeom>
        </p:spPr>
        <p:txBody>
          <a:bodyPr wrap="none">
            <a:spAutoFit/>
          </a:bodyPr>
          <a:lstStyle/>
          <a:p>
            <a:r>
              <a:rPr lang="zh-CN" altLang="en-US" dirty="0"/>
              <a:t>可用性（</a:t>
            </a:r>
            <a:r>
              <a:rPr lang="en-US" altLang="zh-CN" dirty="0"/>
              <a:t>Availability</a:t>
            </a:r>
            <a:r>
              <a:rPr lang="zh-CN" altLang="en-US" dirty="0"/>
              <a:t>）</a:t>
            </a:r>
          </a:p>
        </p:txBody>
      </p:sp>
      <p:sp>
        <p:nvSpPr>
          <p:cNvPr id="17" name="矩形 16">
            <a:extLst>
              <a:ext uri="{FF2B5EF4-FFF2-40B4-BE49-F238E27FC236}">
                <a16:creationId xmlns:a16="http://schemas.microsoft.com/office/drawing/2014/main" id="{B4206209-E208-40D9-A7B5-7ACDCE274CB1}"/>
              </a:ext>
            </a:extLst>
          </p:cNvPr>
          <p:cNvSpPr/>
          <p:nvPr/>
        </p:nvSpPr>
        <p:spPr>
          <a:xfrm>
            <a:off x="699470" y="3141921"/>
            <a:ext cx="9034549" cy="369332"/>
          </a:xfrm>
          <a:prstGeom prst="rect">
            <a:avLst/>
          </a:prstGeom>
        </p:spPr>
        <p:txBody>
          <a:bodyPr wrap="square">
            <a:spAutoFit/>
          </a:bodyPr>
          <a:lstStyle/>
          <a:p>
            <a:r>
              <a:rPr lang="zh-CN" altLang="en-US">
                <a:solidFill>
                  <a:srgbClr val="222222"/>
                </a:solidFill>
                <a:latin typeface="Arial" panose="020B0604020202020204" pitchFamily="34" charset="0"/>
              </a:rPr>
              <a:t>每次请求都能获取到非错的响应</a:t>
            </a:r>
            <a:r>
              <a:rPr lang="en-US" altLang="zh-CN">
                <a:solidFill>
                  <a:srgbClr val="222222"/>
                </a:solidFill>
                <a:latin typeface="Arial" panose="020B0604020202020204" pitchFamily="34" charset="0"/>
              </a:rPr>
              <a:t>——</a:t>
            </a:r>
            <a:r>
              <a:rPr lang="zh-CN" altLang="en-US">
                <a:solidFill>
                  <a:srgbClr val="222222"/>
                </a:solidFill>
                <a:latin typeface="Arial" panose="020B0604020202020204" pitchFamily="34" charset="0"/>
              </a:rPr>
              <a:t>但是不保证获取的数据为最新数据</a:t>
            </a:r>
            <a:endParaRPr lang="zh-CN" altLang="en-US"/>
          </a:p>
        </p:txBody>
      </p:sp>
      <p:sp>
        <p:nvSpPr>
          <p:cNvPr id="19" name="矩形 18">
            <a:extLst>
              <a:ext uri="{FF2B5EF4-FFF2-40B4-BE49-F238E27FC236}">
                <a16:creationId xmlns:a16="http://schemas.microsoft.com/office/drawing/2014/main" id="{1B5EB602-A927-4B27-8A8F-43C06F292DDE}"/>
              </a:ext>
            </a:extLst>
          </p:cNvPr>
          <p:cNvSpPr/>
          <p:nvPr/>
        </p:nvSpPr>
        <p:spPr>
          <a:xfrm>
            <a:off x="423080" y="4108951"/>
            <a:ext cx="3613490" cy="369332"/>
          </a:xfrm>
          <a:prstGeom prst="rect">
            <a:avLst/>
          </a:prstGeom>
        </p:spPr>
        <p:txBody>
          <a:bodyPr wrap="none">
            <a:spAutoFit/>
          </a:bodyPr>
          <a:lstStyle/>
          <a:p>
            <a:r>
              <a:rPr lang="zh-CN" altLang="en-US" dirty="0">
                <a:solidFill>
                  <a:srgbClr val="FF0000"/>
                </a:solidFill>
              </a:rPr>
              <a:t>分区容错性（</a:t>
            </a:r>
            <a:r>
              <a:rPr lang="en-US" altLang="zh-CN" dirty="0">
                <a:solidFill>
                  <a:srgbClr val="FF0000"/>
                </a:solidFill>
              </a:rPr>
              <a:t>Partition tolerance</a:t>
            </a:r>
            <a:r>
              <a:rPr lang="zh-CN" altLang="en-US" dirty="0">
                <a:solidFill>
                  <a:srgbClr val="FF0000"/>
                </a:solidFill>
              </a:rPr>
              <a:t>）</a:t>
            </a:r>
          </a:p>
        </p:txBody>
      </p:sp>
      <p:sp>
        <p:nvSpPr>
          <p:cNvPr id="21" name="矩形 20">
            <a:extLst>
              <a:ext uri="{FF2B5EF4-FFF2-40B4-BE49-F238E27FC236}">
                <a16:creationId xmlns:a16="http://schemas.microsoft.com/office/drawing/2014/main" id="{5E6BBB64-CCF9-4254-8B8F-32A3CC62144A}"/>
              </a:ext>
            </a:extLst>
          </p:cNvPr>
          <p:cNvSpPr/>
          <p:nvPr/>
        </p:nvSpPr>
        <p:spPr>
          <a:xfrm>
            <a:off x="699470" y="3511253"/>
            <a:ext cx="8922327" cy="369332"/>
          </a:xfrm>
          <a:prstGeom prst="rect">
            <a:avLst/>
          </a:prstGeom>
        </p:spPr>
        <p:txBody>
          <a:bodyPr wrap="square">
            <a:spAutoFit/>
          </a:bodyPr>
          <a:lstStyle/>
          <a:p>
            <a:r>
              <a:rPr lang="en-US" altLang="zh-CN"/>
              <a:t>Availability means just that - the service is available (to operate fully or not as above)</a:t>
            </a:r>
            <a:endParaRPr lang="zh-CN" altLang="en-US"/>
          </a:p>
        </p:txBody>
      </p:sp>
      <p:sp>
        <p:nvSpPr>
          <p:cNvPr id="23" name="矩形 22">
            <a:extLst>
              <a:ext uri="{FF2B5EF4-FFF2-40B4-BE49-F238E27FC236}">
                <a16:creationId xmlns:a16="http://schemas.microsoft.com/office/drawing/2014/main" id="{0D305A8A-7D39-4018-A2E1-FB5210A930C6}"/>
              </a:ext>
            </a:extLst>
          </p:cNvPr>
          <p:cNvSpPr/>
          <p:nvPr/>
        </p:nvSpPr>
        <p:spPr>
          <a:xfrm>
            <a:off x="741034" y="1456387"/>
            <a:ext cx="11117071" cy="923330"/>
          </a:xfrm>
          <a:prstGeom prst="rect">
            <a:avLst/>
          </a:prstGeom>
        </p:spPr>
        <p:txBody>
          <a:bodyPr wrap="square">
            <a:spAutoFit/>
          </a:bodyPr>
          <a:lstStyle/>
          <a:p>
            <a:r>
              <a:rPr lang="en-US" altLang="zh-CN"/>
              <a:t>A fully Consistent system is one where the system can guarantee that once you store a state (lets say X=Y) in the system, it will report the same state in every subsequent operation until the imagestate is explicitly changed by something outside the system.</a:t>
            </a:r>
            <a:endParaRPr lang="zh-CN" altLang="en-US"/>
          </a:p>
        </p:txBody>
      </p:sp>
      <p:sp>
        <p:nvSpPr>
          <p:cNvPr id="26" name="矩形 25">
            <a:extLst>
              <a:ext uri="{FF2B5EF4-FFF2-40B4-BE49-F238E27FC236}">
                <a16:creationId xmlns:a16="http://schemas.microsoft.com/office/drawing/2014/main" id="{5E1CA580-DDCF-4622-9056-5A8583DE296E}"/>
              </a:ext>
            </a:extLst>
          </p:cNvPr>
          <p:cNvSpPr/>
          <p:nvPr/>
        </p:nvSpPr>
        <p:spPr>
          <a:xfrm>
            <a:off x="741034" y="2313096"/>
            <a:ext cx="4650632" cy="369332"/>
          </a:xfrm>
          <a:prstGeom prst="rect">
            <a:avLst/>
          </a:prstGeom>
        </p:spPr>
        <p:txBody>
          <a:bodyPr wrap="none">
            <a:spAutoFit/>
          </a:bodyPr>
          <a:lstStyle/>
          <a:p>
            <a:r>
              <a:rPr lang="en-US" altLang="zh-CN"/>
              <a:t>All nodes see the same data at the same time</a:t>
            </a:r>
            <a:endParaRPr lang="zh-CN" altLang="en-US"/>
          </a:p>
        </p:txBody>
      </p:sp>
      <p:sp>
        <p:nvSpPr>
          <p:cNvPr id="29" name="矩形 28">
            <a:extLst>
              <a:ext uri="{FF2B5EF4-FFF2-40B4-BE49-F238E27FC236}">
                <a16:creationId xmlns:a16="http://schemas.microsoft.com/office/drawing/2014/main" id="{7CFAEA2A-E79D-4600-8CCC-29F6C64B798B}"/>
              </a:ext>
            </a:extLst>
          </p:cNvPr>
          <p:cNvSpPr/>
          <p:nvPr/>
        </p:nvSpPr>
        <p:spPr>
          <a:xfrm>
            <a:off x="741034" y="4801448"/>
            <a:ext cx="8720920" cy="1200329"/>
          </a:xfrm>
          <a:prstGeom prst="rect">
            <a:avLst/>
          </a:prstGeom>
        </p:spPr>
        <p:txBody>
          <a:bodyPr wrap="square">
            <a:spAutoFit/>
          </a:bodyPr>
          <a:lstStyle/>
          <a:p>
            <a:r>
              <a:rPr lang="en-US" altLang="zh-CN"/>
              <a:t>If your application and database runs on one box then (ignoring scale issues and assuming all your code is perfect) your server acts as a kind of atomic processor in that it either works or doesn’t (i.e. if it has crashed it’s not available, but it won’t cause data inconsistency either).</a:t>
            </a:r>
            <a:endParaRPr lang="zh-CN" altLang="en-US"/>
          </a:p>
        </p:txBody>
      </p:sp>
      <p:sp>
        <p:nvSpPr>
          <p:cNvPr id="31" name="矩形 30">
            <a:extLst>
              <a:ext uri="{FF2B5EF4-FFF2-40B4-BE49-F238E27FC236}">
                <a16:creationId xmlns:a16="http://schemas.microsoft.com/office/drawing/2014/main" id="{D0ADDBB1-031C-470E-9E5F-BD34EC194759}"/>
              </a:ext>
            </a:extLst>
          </p:cNvPr>
          <p:cNvSpPr/>
          <p:nvPr/>
        </p:nvSpPr>
        <p:spPr>
          <a:xfrm>
            <a:off x="741034" y="4507945"/>
            <a:ext cx="5724644" cy="369332"/>
          </a:xfrm>
          <a:prstGeom prst="rect">
            <a:avLst/>
          </a:prstGeom>
        </p:spPr>
        <p:txBody>
          <a:bodyPr wrap="none">
            <a:spAutoFit/>
          </a:bodyPr>
          <a:lstStyle/>
          <a:p>
            <a:r>
              <a:rPr lang="zh-CN" altLang="en-US" dirty="0"/>
              <a:t>网络中即使出现单个组件无法可用，操作依然可以完成</a:t>
            </a:r>
          </a:p>
        </p:txBody>
      </p:sp>
      <p:sp>
        <p:nvSpPr>
          <p:cNvPr id="32" name="矩形 31">
            <a:extLst>
              <a:ext uri="{FF2B5EF4-FFF2-40B4-BE49-F238E27FC236}">
                <a16:creationId xmlns:a16="http://schemas.microsoft.com/office/drawing/2014/main" id="{127C057D-D835-4313-AF19-E3883A4411A1}"/>
              </a:ext>
            </a:extLst>
          </p:cNvPr>
          <p:cNvSpPr/>
          <p:nvPr/>
        </p:nvSpPr>
        <p:spPr>
          <a:xfrm>
            <a:off x="2608294" y="6488668"/>
            <a:ext cx="9943751" cy="369332"/>
          </a:xfrm>
          <a:prstGeom prst="rect">
            <a:avLst/>
          </a:prstGeom>
        </p:spPr>
        <p:txBody>
          <a:bodyPr wrap="square">
            <a:spAutoFit/>
          </a:bodyPr>
          <a:lstStyle/>
          <a:p>
            <a:r>
              <a:rPr lang="zh-CN" altLang="en-US"/>
              <a:t>翻译： http://www.infoq.com/cn/articles/cap-twelve-years-later-how-the-rules-have-changed</a:t>
            </a:r>
          </a:p>
        </p:txBody>
      </p:sp>
      <p:sp>
        <p:nvSpPr>
          <p:cNvPr id="33" name="矩形 32">
            <a:extLst>
              <a:ext uri="{FF2B5EF4-FFF2-40B4-BE49-F238E27FC236}">
                <a16:creationId xmlns:a16="http://schemas.microsoft.com/office/drawing/2014/main" id="{A30D7EA6-9823-4652-A89C-54628B699305}"/>
              </a:ext>
            </a:extLst>
          </p:cNvPr>
          <p:cNvSpPr/>
          <p:nvPr/>
        </p:nvSpPr>
        <p:spPr>
          <a:xfrm>
            <a:off x="7877818" y="4301810"/>
            <a:ext cx="1040670" cy="369332"/>
          </a:xfrm>
          <a:prstGeom prst="rect">
            <a:avLst/>
          </a:prstGeom>
        </p:spPr>
        <p:txBody>
          <a:bodyPr wrap="none">
            <a:spAutoFit/>
          </a:bodyPr>
          <a:lstStyle/>
          <a:p>
            <a:r>
              <a:rPr lang="zh-CN" altLang="en-US">
                <a:solidFill>
                  <a:srgbClr val="FF0000"/>
                </a:solidFill>
                <a:latin typeface="Helvetica" panose="020B0604020202020204" pitchFamily="34" charset="0"/>
              </a:rPr>
              <a:t>“三选二”</a:t>
            </a:r>
            <a:endParaRPr lang="zh-CN" altLang="en-US">
              <a:solidFill>
                <a:srgbClr val="FF0000"/>
              </a:solidFill>
            </a:endParaRPr>
          </a:p>
        </p:txBody>
      </p:sp>
      <p:cxnSp>
        <p:nvCxnSpPr>
          <p:cNvPr id="36" name="直接连接符 35">
            <a:extLst>
              <a:ext uri="{FF2B5EF4-FFF2-40B4-BE49-F238E27FC236}">
                <a16:creationId xmlns:a16="http://schemas.microsoft.com/office/drawing/2014/main" id="{DAA51DF1-60F3-4270-8DE5-DC02AB6A8806}"/>
              </a:ext>
            </a:extLst>
          </p:cNvPr>
          <p:cNvCxnSpPr/>
          <p:nvPr/>
        </p:nvCxnSpPr>
        <p:spPr>
          <a:xfrm>
            <a:off x="7867211" y="4323279"/>
            <a:ext cx="1061884" cy="3119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ABEF5A64-0CB9-4391-9996-5FA1F6AF2FD4}"/>
              </a:ext>
            </a:extLst>
          </p:cNvPr>
          <p:cNvCxnSpPr/>
          <p:nvPr/>
        </p:nvCxnSpPr>
        <p:spPr>
          <a:xfrm flipH="1">
            <a:off x="7943060" y="4301810"/>
            <a:ext cx="809054" cy="333397"/>
          </a:xfrm>
          <a:prstGeom prst="line">
            <a:avLst/>
          </a:prstGeom>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61F7516F-734E-4038-A147-86862AC90FAF}"/>
              </a:ext>
            </a:extLst>
          </p:cNvPr>
          <p:cNvSpPr/>
          <p:nvPr/>
        </p:nvSpPr>
        <p:spPr>
          <a:xfrm>
            <a:off x="3466902" y="6182979"/>
            <a:ext cx="8922326" cy="369332"/>
          </a:xfrm>
          <a:prstGeom prst="rect">
            <a:avLst/>
          </a:prstGeom>
        </p:spPr>
        <p:txBody>
          <a:bodyPr wrap="square">
            <a:spAutoFit/>
          </a:bodyPr>
          <a:lstStyle/>
          <a:p>
            <a:r>
              <a:rPr lang="zh-CN" altLang="en-US"/>
              <a:t>https://www.infoq.com/articles/cap-twelve-years-later-how-the-rules-have-changed</a:t>
            </a:r>
          </a:p>
        </p:txBody>
      </p:sp>
    </p:spTree>
    <p:extLst>
      <p:ext uri="{BB962C8B-B14F-4D97-AF65-F5344CB8AC3E}">
        <p14:creationId xmlns:p14="http://schemas.microsoft.com/office/powerpoint/2010/main" val="3718053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4BC6E7C-0F5D-41FE-B9BA-C8383E124363}"/>
              </a:ext>
            </a:extLst>
          </p:cNvPr>
          <p:cNvSpPr txBox="1"/>
          <p:nvPr/>
        </p:nvSpPr>
        <p:spPr>
          <a:xfrm>
            <a:off x="0" y="0"/>
            <a:ext cx="2414444" cy="523220"/>
          </a:xfrm>
          <a:prstGeom prst="rect">
            <a:avLst/>
          </a:prstGeom>
          <a:noFill/>
        </p:spPr>
        <p:txBody>
          <a:bodyPr wrap="none" rtlCol="0">
            <a:spAutoFit/>
          </a:bodyPr>
          <a:lstStyle/>
          <a:p>
            <a:r>
              <a:rPr lang="en-US" altLang="zh-CN" sz="2800" dirty="0"/>
              <a:t>RAFT——</a:t>
            </a:r>
            <a:r>
              <a:rPr lang="zh-CN" altLang="en-US" sz="2800" dirty="0"/>
              <a:t>选举</a:t>
            </a:r>
          </a:p>
        </p:txBody>
      </p:sp>
      <p:sp>
        <p:nvSpPr>
          <p:cNvPr id="4" name="矩形 3">
            <a:extLst>
              <a:ext uri="{FF2B5EF4-FFF2-40B4-BE49-F238E27FC236}">
                <a16:creationId xmlns:a16="http://schemas.microsoft.com/office/drawing/2014/main" id="{166A584B-0568-49D5-938A-F9C01FC7378E}"/>
              </a:ext>
            </a:extLst>
          </p:cNvPr>
          <p:cNvSpPr/>
          <p:nvPr/>
        </p:nvSpPr>
        <p:spPr>
          <a:xfrm>
            <a:off x="6096000" y="6488668"/>
            <a:ext cx="6139822" cy="369332"/>
          </a:xfrm>
          <a:prstGeom prst="rect">
            <a:avLst/>
          </a:prstGeom>
        </p:spPr>
        <p:txBody>
          <a:bodyPr wrap="none">
            <a:spAutoFit/>
          </a:bodyPr>
          <a:lstStyle/>
          <a:p>
            <a:r>
              <a:rPr lang="zh-CN" altLang="en-US"/>
              <a:t>https://blog.csdn.net/lxlmycsdnfree/article/details/78984752</a:t>
            </a:r>
          </a:p>
        </p:txBody>
      </p:sp>
      <p:sp>
        <p:nvSpPr>
          <p:cNvPr id="5" name="矩形 4">
            <a:extLst>
              <a:ext uri="{FF2B5EF4-FFF2-40B4-BE49-F238E27FC236}">
                <a16:creationId xmlns:a16="http://schemas.microsoft.com/office/drawing/2014/main" id="{D3F5895A-3453-4DB7-B8DA-C8AE9FFEB3BF}"/>
              </a:ext>
            </a:extLst>
          </p:cNvPr>
          <p:cNvSpPr/>
          <p:nvPr/>
        </p:nvSpPr>
        <p:spPr>
          <a:xfrm>
            <a:off x="577515" y="908981"/>
            <a:ext cx="11339763" cy="1754326"/>
          </a:xfrm>
          <a:prstGeom prst="rect">
            <a:avLst/>
          </a:prstGeom>
        </p:spPr>
        <p:txBody>
          <a:bodyPr wrap="square">
            <a:spAutoFit/>
          </a:bodyPr>
          <a:lstStyle/>
          <a:p>
            <a:r>
              <a:rPr lang="zh-CN" altLang="en-US" dirty="0">
                <a:solidFill>
                  <a:srgbClr val="333333"/>
                </a:solidFill>
                <a:latin typeface="Verdana" panose="020B0604030504040204" pitchFamily="34" charset="0"/>
              </a:rPr>
              <a:t>在极简的思维下，一个最小的 </a:t>
            </a:r>
            <a:r>
              <a:rPr lang="en-US" altLang="zh-CN" dirty="0">
                <a:solidFill>
                  <a:srgbClr val="333333"/>
                </a:solidFill>
                <a:latin typeface="Verdana" panose="020B0604030504040204" pitchFamily="34" charset="0"/>
              </a:rPr>
              <a:t>Raft </a:t>
            </a:r>
            <a:r>
              <a:rPr lang="zh-CN" altLang="en-US" dirty="0">
                <a:solidFill>
                  <a:srgbClr val="333333"/>
                </a:solidFill>
                <a:latin typeface="Verdana" panose="020B0604030504040204" pitchFamily="34" charset="0"/>
              </a:rPr>
              <a:t>民主集群需要三个参与者（如下图：</a:t>
            </a:r>
            <a:r>
              <a:rPr lang="en-US" altLang="zh-CN" dirty="0">
                <a:solidFill>
                  <a:srgbClr val="333333"/>
                </a:solidFill>
                <a:latin typeface="Verdana" panose="020B0604030504040204" pitchFamily="34" charset="0"/>
              </a:rPr>
              <a:t>A</a:t>
            </a:r>
            <a:r>
              <a:rPr lang="zh-CN" altLang="en-US" dirty="0">
                <a:solidFill>
                  <a:srgbClr val="333333"/>
                </a:solidFill>
                <a:latin typeface="Verdana" panose="020B0604030504040204" pitchFamily="34" charset="0"/>
              </a:rPr>
              <a:t>、</a:t>
            </a:r>
            <a:r>
              <a:rPr lang="en-US" altLang="zh-CN" dirty="0">
                <a:solidFill>
                  <a:srgbClr val="333333"/>
                </a:solidFill>
                <a:latin typeface="Verdana" panose="020B0604030504040204" pitchFamily="34" charset="0"/>
              </a:rPr>
              <a:t>B</a:t>
            </a:r>
            <a:r>
              <a:rPr lang="zh-CN" altLang="en-US" dirty="0">
                <a:solidFill>
                  <a:srgbClr val="333333"/>
                </a:solidFill>
                <a:latin typeface="Verdana" panose="020B0604030504040204" pitchFamily="34" charset="0"/>
              </a:rPr>
              <a:t>、</a:t>
            </a:r>
            <a:r>
              <a:rPr lang="en-US" altLang="zh-CN" dirty="0">
                <a:solidFill>
                  <a:srgbClr val="333333"/>
                </a:solidFill>
                <a:latin typeface="Verdana" panose="020B0604030504040204" pitchFamily="34" charset="0"/>
              </a:rPr>
              <a:t>C</a:t>
            </a:r>
            <a:r>
              <a:rPr lang="zh-CN" altLang="en-US" dirty="0">
                <a:solidFill>
                  <a:srgbClr val="333333"/>
                </a:solidFill>
                <a:latin typeface="Verdana" panose="020B0604030504040204" pitchFamily="34" charset="0"/>
              </a:rPr>
              <a:t>），这样才可能投出多数票。初始状态 </a:t>
            </a:r>
            <a:r>
              <a:rPr lang="en-US" altLang="zh-CN" dirty="0">
                <a:solidFill>
                  <a:srgbClr val="333333"/>
                </a:solidFill>
                <a:latin typeface="Verdana" panose="020B0604030504040204" pitchFamily="34" charset="0"/>
              </a:rPr>
              <a:t>ABC </a:t>
            </a:r>
            <a:r>
              <a:rPr lang="zh-CN" altLang="en-US" dirty="0">
                <a:solidFill>
                  <a:srgbClr val="333333"/>
                </a:solidFill>
                <a:latin typeface="Verdana" panose="020B0604030504040204" pitchFamily="34" charset="0"/>
              </a:rPr>
              <a:t>都是 </a:t>
            </a:r>
            <a:r>
              <a:rPr lang="en-US" altLang="zh-CN" dirty="0">
                <a:solidFill>
                  <a:srgbClr val="333333"/>
                </a:solidFill>
                <a:latin typeface="Verdana" panose="020B0604030504040204" pitchFamily="34" charset="0"/>
              </a:rPr>
              <a:t>Follower</a:t>
            </a:r>
            <a:r>
              <a:rPr lang="zh-CN" altLang="en-US" dirty="0">
                <a:solidFill>
                  <a:srgbClr val="333333"/>
                </a:solidFill>
                <a:latin typeface="Verdana" panose="020B0604030504040204" pitchFamily="34" charset="0"/>
              </a:rPr>
              <a:t>，然后发起选举这时有三种可能情形发生。下图中前二种都能选出 </a:t>
            </a:r>
            <a:r>
              <a:rPr lang="en-US" altLang="zh-CN" dirty="0">
                <a:solidFill>
                  <a:srgbClr val="333333"/>
                </a:solidFill>
                <a:latin typeface="Verdana" panose="020B0604030504040204" pitchFamily="34" charset="0"/>
              </a:rPr>
              <a:t>Leader</a:t>
            </a:r>
            <a:r>
              <a:rPr lang="zh-CN" altLang="en-US" dirty="0">
                <a:solidFill>
                  <a:srgbClr val="333333"/>
                </a:solidFill>
                <a:latin typeface="Verdana" panose="020B0604030504040204" pitchFamily="34" charset="0"/>
              </a:rPr>
              <a:t>，第三种则表明本轮投票无效（</a:t>
            </a:r>
            <a:r>
              <a:rPr lang="en-US" altLang="zh-CN" dirty="0">
                <a:solidFill>
                  <a:srgbClr val="333333"/>
                </a:solidFill>
                <a:latin typeface="Verdana" panose="020B0604030504040204" pitchFamily="34" charset="0"/>
              </a:rPr>
              <a:t>Split Votes</a:t>
            </a:r>
            <a:r>
              <a:rPr lang="zh-CN" altLang="en-US" dirty="0">
                <a:solidFill>
                  <a:srgbClr val="333333"/>
                </a:solidFill>
                <a:latin typeface="Verdana" panose="020B0604030504040204" pitchFamily="34" charset="0"/>
              </a:rPr>
              <a:t>），每方都投给了自己，结果没有任何一方获得多数票。之后每个参与方随机休息一阵（</a:t>
            </a:r>
            <a:r>
              <a:rPr lang="en-US" altLang="zh-CN" dirty="0">
                <a:solidFill>
                  <a:srgbClr val="333333"/>
                </a:solidFill>
                <a:latin typeface="Verdana" panose="020B0604030504040204" pitchFamily="34" charset="0"/>
              </a:rPr>
              <a:t>Election Timeout</a:t>
            </a:r>
            <a:r>
              <a:rPr lang="zh-CN" altLang="en-US" dirty="0">
                <a:solidFill>
                  <a:srgbClr val="333333"/>
                </a:solidFill>
                <a:latin typeface="Verdana" panose="020B0604030504040204" pitchFamily="34" charset="0"/>
              </a:rPr>
              <a:t>）重新发起投票直到一方获得多数票。这里的关键就是随机 </a:t>
            </a:r>
            <a:r>
              <a:rPr lang="en-US" altLang="zh-CN" dirty="0">
                <a:solidFill>
                  <a:srgbClr val="FF0000"/>
                </a:solidFill>
                <a:latin typeface="Verdana" panose="020B0604030504040204" pitchFamily="34" charset="0"/>
              </a:rPr>
              <a:t>timeout</a:t>
            </a:r>
            <a:r>
              <a:rPr lang="zh-CN" altLang="en-US" dirty="0">
                <a:solidFill>
                  <a:srgbClr val="333333"/>
                </a:solidFill>
                <a:latin typeface="Verdana" panose="020B0604030504040204" pitchFamily="34" charset="0"/>
              </a:rPr>
              <a:t>，最先从 </a:t>
            </a:r>
            <a:r>
              <a:rPr lang="en-US" altLang="zh-CN" dirty="0">
                <a:solidFill>
                  <a:srgbClr val="333333"/>
                </a:solidFill>
                <a:latin typeface="Verdana" panose="020B0604030504040204" pitchFamily="34" charset="0"/>
              </a:rPr>
              <a:t>timeout </a:t>
            </a:r>
            <a:r>
              <a:rPr lang="zh-CN" altLang="en-US" dirty="0">
                <a:solidFill>
                  <a:srgbClr val="333333"/>
                </a:solidFill>
                <a:latin typeface="Verdana" panose="020B0604030504040204" pitchFamily="34" charset="0"/>
              </a:rPr>
              <a:t>中恢复发起投票的一方向还在 </a:t>
            </a:r>
            <a:r>
              <a:rPr lang="en-US" altLang="zh-CN" dirty="0">
                <a:solidFill>
                  <a:srgbClr val="FF0000"/>
                </a:solidFill>
                <a:latin typeface="Verdana" panose="020B0604030504040204" pitchFamily="34" charset="0"/>
              </a:rPr>
              <a:t>timeout</a:t>
            </a:r>
            <a:r>
              <a:rPr lang="en-US" altLang="zh-CN" dirty="0">
                <a:solidFill>
                  <a:srgbClr val="333333"/>
                </a:solidFill>
                <a:latin typeface="Verdana" panose="020B0604030504040204" pitchFamily="34" charset="0"/>
              </a:rPr>
              <a:t> </a:t>
            </a:r>
            <a:r>
              <a:rPr lang="zh-CN" altLang="en-US" dirty="0">
                <a:solidFill>
                  <a:srgbClr val="333333"/>
                </a:solidFill>
                <a:latin typeface="Verdana" panose="020B0604030504040204" pitchFamily="34" charset="0"/>
              </a:rPr>
              <a:t>中的另外两方请求投票，这时它们就只能投给对方了，很快达成一致。</a:t>
            </a:r>
            <a:endParaRPr lang="zh-CN" altLang="en-US" dirty="0"/>
          </a:p>
        </p:txBody>
      </p:sp>
      <p:pic>
        <p:nvPicPr>
          <p:cNvPr id="6" name="图片 5">
            <a:extLst>
              <a:ext uri="{FF2B5EF4-FFF2-40B4-BE49-F238E27FC236}">
                <a16:creationId xmlns:a16="http://schemas.microsoft.com/office/drawing/2014/main" id="{C869D10F-730C-4B3B-B900-F6F727A7B379}"/>
              </a:ext>
            </a:extLst>
          </p:cNvPr>
          <p:cNvPicPr>
            <a:picLocks noChangeAspect="1"/>
          </p:cNvPicPr>
          <p:nvPr/>
        </p:nvPicPr>
        <p:blipFill>
          <a:blip r:embed="rId2"/>
          <a:stretch>
            <a:fillRect/>
          </a:stretch>
        </p:blipFill>
        <p:spPr>
          <a:xfrm>
            <a:off x="2689057" y="2933500"/>
            <a:ext cx="2682823" cy="3598631"/>
          </a:xfrm>
          <a:prstGeom prst="rect">
            <a:avLst/>
          </a:prstGeom>
        </p:spPr>
      </p:pic>
      <p:sp>
        <p:nvSpPr>
          <p:cNvPr id="8" name="矩形 7">
            <a:extLst>
              <a:ext uri="{FF2B5EF4-FFF2-40B4-BE49-F238E27FC236}">
                <a16:creationId xmlns:a16="http://schemas.microsoft.com/office/drawing/2014/main" id="{0D79695F-33F9-46BF-B3AE-7FD282AB7465}"/>
              </a:ext>
            </a:extLst>
          </p:cNvPr>
          <p:cNvSpPr/>
          <p:nvPr/>
        </p:nvSpPr>
        <p:spPr>
          <a:xfrm>
            <a:off x="6095999" y="6155767"/>
            <a:ext cx="4225837" cy="369332"/>
          </a:xfrm>
          <a:prstGeom prst="rect">
            <a:avLst/>
          </a:prstGeom>
        </p:spPr>
        <p:txBody>
          <a:bodyPr wrap="none">
            <a:spAutoFit/>
          </a:bodyPr>
          <a:lstStyle/>
          <a:p>
            <a:r>
              <a:rPr lang="zh-CN" altLang="en-US"/>
              <a:t>https://www.jdon.com/artichect/raft.html</a:t>
            </a:r>
          </a:p>
        </p:txBody>
      </p:sp>
    </p:spTree>
    <p:extLst>
      <p:ext uri="{BB962C8B-B14F-4D97-AF65-F5344CB8AC3E}">
        <p14:creationId xmlns:p14="http://schemas.microsoft.com/office/powerpoint/2010/main" val="15569398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098A155-9F11-4B91-8FFD-605EEF40E4ED}"/>
              </a:ext>
            </a:extLst>
          </p:cNvPr>
          <p:cNvSpPr/>
          <p:nvPr/>
        </p:nvSpPr>
        <p:spPr>
          <a:xfrm>
            <a:off x="5157281" y="2967335"/>
            <a:ext cx="1877438" cy="1107996"/>
          </a:xfrm>
          <a:prstGeom prst="rect">
            <a:avLst/>
          </a:prstGeom>
          <a:noFill/>
        </p:spPr>
        <p:txBody>
          <a:bodyPr wrap="none" lIns="91440" tIns="45720" rIns="91440" bIns="45720">
            <a:spAutoFit/>
          </a:bodyPr>
          <a:lstStyle/>
          <a:p>
            <a:pPr algn="ctr"/>
            <a:r>
              <a:rPr lang="zh-CN" altLang="en-US" sz="6600" b="0" cap="none" spc="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谢谢</a:t>
            </a:r>
          </a:p>
        </p:txBody>
      </p:sp>
    </p:spTree>
    <p:extLst>
      <p:ext uri="{BB962C8B-B14F-4D97-AF65-F5344CB8AC3E}">
        <p14:creationId xmlns:p14="http://schemas.microsoft.com/office/powerpoint/2010/main" val="1081219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CB9A8A1-EF3E-4040-9DBB-1F9B8E171C5C}"/>
              </a:ext>
            </a:extLst>
          </p:cNvPr>
          <p:cNvSpPr/>
          <p:nvPr/>
        </p:nvSpPr>
        <p:spPr>
          <a:xfrm>
            <a:off x="239375" y="62043"/>
            <a:ext cx="7943200" cy="523220"/>
          </a:xfrm>
          <a:prstGeom prst="rect">
            <a:avLst/>
          </a:prstGeom>
        </p:spPr>
        <p:txBody>
          <a:bodyPr wrap="none">
            <a:spAutoFit/>
          </a:bodyPr>
          <a:lstStyle/>
          <a:p>
            <a:r>
              <a:rPr lang="en-US" altLang="zh-CN" sz="2800">
                <a:latin typeface="宋体" panose="02010600030101010101" pitchFamily="2" charset="-122"/>
                <a:ea typeface="宋体" panose="02010600030101010101" pitchFamily="2" charset="-122"/>
              </a:rPr>
              <a:t>CAP(</a:t>
            </a:r>
            <a:r>
              <a:rPr lang="en-US" altLang="zh-CN" sz="2800"/>
              <a:t>CAP theorem/</a:t>
            </a:r>
            <a:r>
              <a:rPr lang="zh-CN" altLang="en-US" sz="2800">
                <a:solidFill>
                  <a:srgbClr val="222222"/>
                </a:solidFill>
                <a:latin typeface="宋体" panose="02010600030101010101" pitchFamily="2" charset="-122"/>
                <a:ea typeface="宋体" panose="02010600030101010101" pitchFamily="2" charset="-122"/>
              </a:rPr>
              <a:t>布鲁尔定理</a:t>
            </a:r>
            <a:r>
              <a:rPr lang="en-US" altLang="zh-CN" sz="2800">
                <a:latin typeface="宋体" panose="02010600030101010101" pitchFamily="2" charset="-122"/>
                <a:ea typeface="宋体" panose="02010600030101010101" pitchFamily="2" charset="-122"/>
              </a:rPr>
              <a:t>Brewer's theorem)</a:t>
            </a:r>
            <a:endParaRPr lang="zh-CN" altLang="en-US" sz="280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BEA15A08-F454-44B1-A00D-3FF2E979AF74}"/>
              </a:ext>
            </a:extLst>
          </p:cNvPr>
          <p:cNvPicPr>
            <a:picLocks noChangeAspect="1"/>
          </p:cNvPicPr>
          <p:nvPr/>
        </p:nvPicPr>
        <p:blipFill>
          <a:blip r:embed="rId2"/>
          <a:stretch>
            <a:fillRect/>
          </a:stretch>
        </p:blipFill>
        <p:spPr>
          <a:xfrm>
            <a:off x="1471113" y="961777"/>
            <a:ext cx="7055213" cy="5175516"/>
          </a:xfrm>
          <a:prstGeom prst="rect">
            <a:avLst/>
          </a:prstGeom>
        </p:spPr>
      </p:pic>
    </p:spTree>
    <p:extLst>
      <p:ext uri="{BB962C8B-B14F-4D97-AF65-F5344CB8AC3E}">
        <p14:creationId xmlns:p14="http://schemas.microsoft.com/office/powerpoint/2010/main" val="488242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141AC79-E86D-4DE5-B53C-5A8EB605D212}"/>
              </a:ext>
            </a:extLst>
          </p:cNvPr>
          <p:cNvSpPr/>
          <p:nvPr/>
        </p:nvSpPr>
        <p:spPr>
          <a:xfrm>
            <a:off x="146546" y="0"/>
            <a:ext cx="4102405" cy="523220"/>
          </a:xfrm>
          <a:prstGeom prst="rect">
            <a:avLst/>
          </a:prstGeom>
        </p:spPr>
        <p:txBody>
          <a:bodyPr wrap="none">
            <a:spAutoFit/>
          </a:bodyPr>
          <a:lstStyle/>
          <a:p>
            <a:r>
              <a:rPr lang="en-US" altLang="zh-CN" sz="2800" dirty="0"/>
              <a:t>ACID </a:t>
            </a:r>
            <a:r>
              <a:rPr lang="zh-CN" altLang="en-US" sz="1400" dirty="0"/>
              <a:t>注重一致性，是数据库的传统设计思路</a:t>
            </a:r>
            <a:endParaRPr lang="zh-CN" altLang="en-US" sz="2800" dirty="0"/>
          </a:p>
        </p:txBody>
      </p:sp>
      <p:sp>
        <p:nvSpPr>
          <p:cNvPr id="5" name="矩形 4">
            <a:extLst>
              <a:ext uri="{FF2B5EF4-FFF2-40B4-BE49-F238E27FC236}">
                <a16:creationId xmlns:a16="http://schemas.microsoft.com/office/drawing/2014/main" id="{085F2817-FC6E-4D77-9655-20CF7DF15A68}"/>
              </a:ext>
            </a:extLst>
          </p:cNvPr>
          <p:cNvSpPr/>
          <p:nvPr/>
        </p:nvSpPr>
        <p:spPr>
          <a:xfrm>
            <a:off x="559742" y="650350"/>
            <a:ext cx="2095374" cy="369332"/>
          </a:xfrm>
          <a:prstGeom prst="rect">
            <a:avLst/>
          </a:prstGeom>
        </p:spPr>
        <p:txBody>
          <a:bodyPr wrap="square">
            <a:spAutoFit/>
          </a:bodyPr>
          <a:lstStyle/>
          <a:p>
            <a:r>
              <a:rPr lang="zh-CN" altLang="en-US" dirty="0">
                <a:solidFill>
                  <a:srgbClr val="222222"/>
                </a:solidFill>
                <a:latin typeface="Arial" panose="020B0604020202020204" pitchFamily="34" charset="0"/>
              </a:rPr>
              <a:t>原子性</a:t>
            </a:r>
            <a:r>
              <a:rPr lang="en-US" altLang="zh-CN" dirty="0">
                <a:solidFill>
                  <a:srgbClr val="222222"/>
                </a:solidFill>
                <a:latin typeface="Arial" panose="020B0604020202020204" pitchFamily="34" charset="0"/>
              </a:rPr>
              <a:t>(Atomicity)</a:t>
            </a:r>
            <a:endParaRPr lang="zh-CN" altLang="en-US" dirty="0">
              <a:solidFill>
                <a:srgbClr val="222222"/>
              </a:solidFill>
              <a:latin typeface="Arial" panose="020B0604020202020204" pitchFamily="34" charset="0"/>
            </a:endParaRPr>
          </a:p>
        </p:txBody>
      </p:sp>
      <p:sp>
        <p:nvSpPr>
          <p:cNvPr id="7" name="矩形 6">
            <a:extLst>
              <a:ext uri="{FF2B5EF4-FFF2-40B4-BE49-F238E27FC236}">
                <a16:creationId xmlns:a16="http://schemas.microsoft.com/office/drawing/2014/main" id="{B849817B-378C-4B08-841E-3ADA016CF9CD}"/>
              </a:ext>
            </a:extLst>
          </p:cNvPr>
          <p:cNvSpPr/>
          <p:nvPr/>
        </p:nvSpPr>
        <p:spPr>
          <a:xfrm>
            <a:off x="559742" y="3059668"/>
            <a:ext cx="2185214" cy="369332"/>
          </a:xfrm>
          <a:prstGeom prst="rect">
            <a:avLst/>
          </a:prstGeom>
        </p:spPr>
        <p:txBody>
          <a:bodyPr wrap="none">
            <a:spAutoFit/>
          </a:bodyPr>
          <a:lstStyle/>
          <a:p>
            <a:r>
              <a:rPr lang="zh-CN" altLang="en-US" dirty="0"/>
              <a:t>一致性</a:t>
            </a:r>
            <a:r>
              <a:rPr lang="en-US" altLang="zh-CN" dirty="0"/>
              <a:t>(Consistency)</a:t>
            </a:r>
            <a:endParaRPr lang="zh-CN" altLang="en-US" dirty="0"/>
          </a:p>
        </p:txBody>
      </p:sp>
      <p:sp>
        <p:nvSpPr>
          <p:cNvPr id="8" name="矩形 7">
            <a:extLst>
              <a:ext uri="{FF2B5EF4-FFF2-40B4-BE49-F238E27FC236}">
                <a16:creationId xmlns:a16="http://schemas.microsoft.com/office/drawing/2014/main" id="{568848D8-002C-4489-9E0F-8B7667AA824E}"/>
              </a:ext>
            </a:extLst>
          </p:cNvPr>
          <p:cNvSpPr/>
          <p:nvPr/>
        </p:nvSpPr>
        <p:spPr>
          <a:xfrm>
            <a:off x="8539749" y="6381817"/>
            <a:ext cx="3568606" cy="369332"/>
          </a:xfrm>
          <a:prstGeom prst="rect">
            <a:avLst/>
          </a:prstGeom>
        </p:spPr>
        <p:txBody>
          <a:bodyPr wrap="none">
            <a:spAutoFit/>
          </a:bodyPr>
          <a:lstStyle/>
          <a:p>
            <a:r>
              <a:rPr lang="zh-CN" altLang="en-US"/>
              <a:t>https://zh.wikipedia.org/wiki/ACID</a:t>
            </a:r>
          </a:p>
        </p:txBody>
      </p:sp>
      <p:sp>
        <p:nvSpPr>
          <p:cNvPr id="19" name="矩形 18">
            <a:extLst>
              <a:ext uri="{FF2B5EF4-FFF2-40B4-BE49-F238E27FC236}">
                <a16:creationId xmlns:a16="http://schemas.microsoft.com/office/drawing/2014/main" id="{CAE31612-9179-4575-BC3B-CCF441509436}"/>
              </a:ext>
            </a:extLst>
          </p:cNvPr>
          <p:cNvSpPr/>
          <p:nvPr/>
        </p:nvSpPr>
        <p:spPr>
          <a:xfrm>
            <a:off x="1118287" y="962146"/>
            <a:ext cx="10110460" cy="369332"/>
          </a:xfrm>
          <a:prstGeom prst="rect">
            <a:avLst/>
          </a:prstGeom>
        </p:spPr>
        <p:txBody>
          <a:bodyPr wrap="none">
            <a:spAutoFit/>
          </a:bodyPr>
          <a:lstStyle/>
          <a:p>
            <a:r>
              <a:rPr lang="zh-CN" altLang="en-US"/>
              <a:t>事务是最小的执行单位，不允许分割。事务的原子性确保动作要么全部完成，要么完全不起作用；</a:t>
            </a:r>
          </a:p>
        </p:txBody>
      </p:sp>
      <p:sp>
        <p:nvSpPr>
          <p:cNvPr id="21" name="矩形 20">
            <a:extLst>
              <a:ext uri="{FF2B5EF4-FFF2-40B4-BE49-F238E27FC236}">
                <a16:creationId xmlns:a16="http://schemas.microsoft.com/office/drawing/2014/main" id="{0FBFE0AE-0934-47F9-AE0D-E59683D081C2}"/>
              </a:ext>
            </a:extLst>
          </p:cNvPr>
          <p:cNvSpPr/>
          <p:nvPr/>
        </p:nvSpPr>
        <p:spPr>
          <a:xfrm>
            <a:off x="1118287" y="1270544"/>
            <a:ext cx="10936693" cy="1477328"/>
          </a:xfrm>
          <a:prstGeom prst="rect">
            <a:avLst/>
          </a:prstGeom>
        </p:spPr>
        <p:txBody>
          <a:bodyPr wrap="square">
            <a:spAutoFit/>
          </a:bodyPr>
          <a:lstStyle/>
          <a:p>
            <a:r>
              <a:rPr lang="en-US" altLang="zh-CN"/>
              <a:t>Transactions are often composed of multiple statements. Atomicity guarantees that each transaction is treated as a single "unit", which either succeeds completely, or fails completely: if any of the statements constituting a transaction fails to complete, the entire transaction fails and the database is left unchanged. An atomic system must guarantee atomicity in each and every situation, including power failures, errors and crashes.</a:t>
            </a:r>
            <a:endParaRPr lang="zh-CN" altLang="en-US"/>
          </a:p>
        </p:txBody>
      </p:sp>
      <p:sp>
        <p:nvSpPr>
          <p:cNvPr id="23" name="矩形 22">
            <a:extLst>
              <a:ext uri="{FF2B5EF4-FFF2-40B4-BE49-F238E27FC236}">
                <a16:creationId xmlns:a16="http://schemas.microsoft.com/office/drawing/2014/main" id="{DDD69587-D065-412C-9E50-8005FDD0167F}"/>
              </a:ext>
            </a:extLst>
          </p:cNvPr>
          <p:cNvSpPr/>
          <p:nvPr/>
        </p:nvSpPr>
        <p:spPr>
          <a:xfrm>
            <a:off x="1017619" y="3371464"/>
            <a:ext cx="10936693" cy="646331"/>
          </a:xfrm>
          <a:prstGeom prst="rect">
            <a:avLst/>
          </a:prstGeom>
        </p:spPr>
        <p:txBody>
          <a:bodyPr wrap="square">
            <a:spAutoFit/>
          </a:bodyPr>
          <a:lstStyle/>
          <a:p>
            <a:r>
              <a:rPr lang="zh-CN" altLang="en-US"/>
              <a:t>在事务开始之前和事务结束以后，数据库的完整性没有被破坏。这表示写入的资料必须完全符合所有的预设规则，这包含资料的精确度、串联性以及后续数据库可以自发性地完成预定的工作。</a:t>
            </a:r>
          </a:p>
        </p:txBody>
      </p:sp>
      <p:sp>
        <p:nvSpPr>
          <p:cNvPr id="24" name="矩形 23">
            <a:extLst>
              <a:ext uri="{FF2B5EF4-FFF2-40B4-BE49-F238E27FC236}">
                <a16:creationId xmlns:a16="http://schemas.microsoft.com/office/drawing/2014/main" id="{04DB3355-9E0C-4382-9586-9B9C19D5855A}"/>
              </a:ext>
            </a:extLst>
          </p:cNvPr>
          <p:cNvSpPr/>
          <p:nvPr/>
        </p:nvSpPr>
        <p:spPr>
          <a:xfrm>
            <a:off x="979869" y="4017795"/>
            <a:ext cx="10936693" cy="1200329"/>
          </a:xfrm>
          <a:prstGeom prst="rect">
            <a:avLst/>
          </a:prstGeom>
        </p:spPr>
        <p:txBody>
          <a:bodyPr wrap="square">
            <a:spAutoFit/>
          </a:bodyPr>
          <a:lstStyle/>
          <a:p>
            <a:r>
              <a:rPr lang="zh-CN" altLang="en-US"/>
              <a:t>Consistency ensures that a transaction can only bring the database from one valid state to another, maintaining database invariants: any data written to the database must be valid according to all defined rules, including constraints, cascades, triggers, and any combination thereof. This prevents database corruption by an illegal transaction, but does not guarantee that a transaction is correct.</a:t>
            </a:r>
          </a:p>
        </p:txBody>
      </p:sp>
    </p:spTree>
    <p:extLst>
      <p:ext uri="{BB962C8B-B14F-4D97-AF65-F5344CB8AC3E}">
        <p14:creationId xmlns:p14="http://schemas.microsoft.com/office/powerpoint/2010/main" val="2787341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C309DE9-CCE7-4D04-912D-B8E336054123}"/>
              </a:ext>
            </a:extLst>
          </p:cNvPr>
          <p:cNvSpPr/>
          <p:nvPr/>
        </p:nvSpPr>
        <p:spPr>
          <a:xfrm>
            <a:off x="471657" y="619977"/>
            <a:ext cx="1848583" cy="369332"/>
          </a:xfrm>
          <a:prstGeom prst="rect">
            <a:avLst/>
          </a:prstGeom>
        </p:spPr>
        <p:txBody>
          <a:bodyPr wrap="none">
            <a:spAutoFit/>
          </a:bodyPr>
          <a:lstStyle/>
          <a:p>
            <a:r>
              <a:rPr lang="zh-CN" altLang="en-US" dirty="0"/>
              <a:t>隔离性</a:t>
            </a:r>
            <a:r>
              <a:rPr lang="en-US" altLang="zh-CN" dirty="0"/>
              <a:t>(Isolation)</a:t>
            </a:r>
            <a:endParaRPr lang="zh-CN" altLang="en-US" dirty="0"/>
          </a:p>
        </p:txBody>
      </p:sp>
      <p:sp>
        <p:nvSpPr>
          <p:cNvPr id="3" name="矩形 2">
            <a:extLst>
              <a:ext uri="{FF2B5EF4-FFF2-40B4-BE49-F238E27FC236}">
                <a16:creationId xmlns:a16="http://schemas.microsoft.com/office/drawing/2014/main" id="{9A72B5A7-AC35-4D17-97E5-4027C3DE44FC}"/>
              </a:ext>
            </a:extLst>
          </p:cNvPr>
          <p:cNvSpPr/>
          <p:nvPr/>
        </p:nvSpPr>
        <p:spPr>
          <a:xfrm>
            <a:off x="471657" y="3020587"/>
            <a:ext cx="1959191" cy="369332"/>
          </a:xfrm>
          <a:prstGeom prst="rect">
            <a:avLst/>
          </a:prstGeom>
        </p:spPr>
        <p:txBody>
          <a:bodyPr wrap="none">
            <a:spAutoFit/>
          </a:bodyPr>
          <a:lstStyle/>
          <a:p>
            <a:r>
              <a:rPr lang="zh-CN" altLang="en-US" dirty="0"/>
              <a:t>持久性</a:t>
            </a:r>
            <a:r>
              <a:rPr lang="en-US" altLang="zh-CN" dirty="0"/>
              <a:t>(Durability)</a:t>
            </a:r>
            <a:endParaRPr lang="zh-CN" altLang="en-US" dirty="0"/>
          </a:p>
        </p:txBody>
      </p:sp>
      <p:sp>
        <p:nvSpPr>
          <p:cNvPr id="4" name="矩形 3">
            <a:extLst>
              <a:ext uri="{FF2B5EF4-FFF2-40B4-BE49-F238E27FC236}">
                <a16:creationId xmlns:a16="http://schemas.microsoft.com/office/drawing/2014/main" id="{7DE593F2-A223-48E5-8F08-6C017DF7B7BB}"/>
              </a:ext>
            </a:extLst>
          </p:cNvPr>
          <p:cNvSpPr/>
          <p:nvPr/>
        </p:nvSpPr>
        <p:spPr>
          <a:xfrm>
            <a:off x="908524" y="3468082"/>
            <a:ext cx="11024532" cy="369332"/>
          </a:xfrm>
          <a:prstGeom prst="rect">
            <a:avLst/>
          </a:prstGeom>
        </p:spPr>
        <p:txBody>
          <a:bodyPr wrap="square">
            <a:spAutoFit/>
          </a:bodyPr>
          <a:lstStyle/>
          <a:p>
            <a:r>
              <a:rPr lang="zh-CN" altLang="en-US"/>
              <a:t>一个事务被提交之后。它对数据库中数据的改变是持久的，即使数据库发生故障也不应该对其有任何影响。</a:t>
            </a:r>
          </a:p>
        </p:txBody>
      </p:sp>
      <p:sp>
        <p:nvSpPr>
          <p:cNvPr id="5" name="矩形 4">
            <a:extLst>
              <a:ext uri="{FF2B5EF4-FFF2-40B4-BE49-F238E27FC236}">
                <a16:creationId xmlns:a16="http://schemas.microsoft.com/office/drawing/2014/main" id="{B2D98E49-14D3-4D75-973A-220A1907602A}"/>
              </a:ext>
            </a:extLst>
          </p:cNvPr>
          <p:cNvSpPr/>
          <p:nvPr/>
        </p:nvSpPr>
        <p:spPr>
          <a:xfrm>
            <a:off x="908525" y="989309"/>
            <a:ext cx="11082102" cy="369332"/>
          </a:xfrm>
          <a:prstGeom prst="rect">
            <a:avLst/>
          </a:prstGeom>
        </p:spPr>
        <p:txBody>
          <a:bodyPr wrap="square">
            <a:spAutoFit/>
          </a:bodyPr>
          <a:lstStyle/>
          <a:p>
            <a:r>
              <a:rPr lang="zh-CN" altLang="en-US">
                <a:solidFill>
                  <a:srgbClr val="333333"/>
                </a:solidFill>
                <a:latin typeface="-apple-system-font"/>
              </a:rPr>
              <a:t>并发访问数据库时，一个用户的事务不被其他事务所干扰，各并发事务之间数据是独立的；</a:t>
            </a:r>
            <a:endParaRPr lang="zh-CN" altLang="en-US"/>
          </a:p>
        </p:txBody>
      </p:sp>
      <p:sp>
        <p:nvSpPr>
          <p:cNvPr id="6" name="矩形 5">
            <a:extLst>
              <a:ext uri="{FF2B5EF4-FFF2-40B4-BE49-F238E27FC236}">
                <a16:creationId xmlns:a16="http://schemas.microsoft.com/office/drawing/2014/main" id="{7D0A1055-6BB1-4E9F-9F13-72190CFFD980}"/>
              </a:ext>
            </a:extLst>
          </p:cNvPr>
          <p:cNvSpPr/>
          <p:nvPr/>
        </p:nvSpPr>
        <p:spPr>
          <a:xfrm>
            <a:off x="908525" y="1270683"/>
            <a:ext cx="11024531" cy="1200329"/>
          </a:xfrm>
          <a:prstGeom prst="rect">
            <a:avLst/>
          </a:prstGeom>
        </p:spPr>
        <p:txBody>
          <a:bodyPr wrap="square">
            <a:spAutoFit/>
          </a:bodyPr>
          <a:lstStyle/>
          <a:p>
            <a:r>
              <a:rPr lang="en-US" altLang="zh-CN"/>
              <a:t>Isolation ensures that concurrent execution of transactions leaves the database in the same state that would have been obtained if the transactions were executed sequentially. Isolation is the main goal of concurrency control; depending on the method used, the effects of an incomplete transaction might not even be visible to other transactions.</a:t>
            </a:r>
            <a:endParaRPr lang="zh-CN" altLang="en-US"/>
          </a:p>
        </p:txBody>
      </p:sp>
      <p:sp>
        <p:nvSpPr>
          <p:cNvPr id="7" name="矩形 6">
            <a:extLst>
              <a:ext uri="{FF2B5EF4-FFF2-40B4-BE49-F238E27FC236}">
                <a16:creationId xmlns:a16="http://schemas.microsoft.com/office/drawing/2014/main" id="{A99A53B1-4C1F-4C9B-A5DD-095DF3201B37}"/>
              </a:ext>
            </a:extLst>
          </p:cNvPr>
          <p:cNvSpPr/>
          <p:nvPr/>
        </p:nvSpPr>
        <p:spPr>
          <a:xfrm>
            <a:off x="146546" y="0"/>
            <a:ext cx="971741" cy="523220"/>
          </a:xfrm>
          <a:prstGeom prst="rect">
            <a:avLst/>
          </a:prstGeom>
        </p:spPr>
        <p:txBody>
          <a:bodyPr wrap="none">
            <a:spAutoFit/>
          </a:bodyPr>
          <a:lstStyle/>
          <a:p>
            <a:r>
              <a:rPr lang="en-US" altLang="zh-CN" sz="2800"/>
              <a:t>ACID</a:t>
            </a:r>
            <a:endParaRPr lang="zh-CN" altLang="en-US" sz="2800"/>
          </a:p>
        </p:txBody>
      </p:sp>
      <p:sp>
        <p:nvSpPr>
          <p:cNvPr id="9" name="矩形 8">
            <a:extLst>
              <a:ext uri="{FF2B5EF4-FFF2-40B4-BE49-F238E27FC236}">
                <a16:creationId xmlns:a16="http://schemas.microsoft.com/office/drawing/2014/main" id="{1DFC4DDE-A059-4C03-BE20-86A07A51F18C}"/>
              </a:ext>
            </a:extLst>
          </p:cNvPr>
          <p:cNvSpPr/>
          <p:nvPr/>
        </p:nvSpPr>
        <p:spPr>
          <a:xfrm>
            <a:off x="908523" y="3837414"/>
            <a:ext cx="11082101" cy="923330"/>
          </a:xfrm>
          <a:prstGeom prst="rect">
            <a:avLst/>
          </a:prstGeom>
        </p:spPr>
        <p:txBody>
          <a:bodyPr wrap="square">
            <a:spAutoFit/>
          </a:bodyPr>
          <a:lstStyle/>
          <a:p>
            <a:r>
              <a:rPr lang="en-US" altLang="zh-CN"/>
              <a:t>Durability guarantees that once a transaction has been committed, it will remain committed even in the case of a system failure (e.g., power outage or crash). This usually means that completed transactions (or their effects) are recorded in non-volatile memory.</a:t>
            </a:r>
            <a:endParaRPr lang="zh-CN" altLang="en-US"/>
          </a:p>
        </p:txBody>
      </p:sp>
    </p:spTree>
    <p:extLst>
      <p:ext uri="{BB962C8B-B14F-4D97-AF65-F5344CB8AC3E}">
        <p14:creationId xmlns:p14="http://schemas.microsoft.com/office/powerpoint/2010/main" val="276244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3D1C50E-2B69-4988-97B4-79690D7C4D25}"/>
              </a:ext>
            </a:extLst>
          </p:cNvPr>
          <p:cNvSpPr/>
          <p:nvPr/>
        </p:nvSpPr>
        <p:spPr>
          <a:xfrm>
            <a:off x="52664" y="0"/>
            <a:ext cx="1877437" cy="523220"/>
          </a:xfrm>
          <a:prstGeom prst="rect">
            <a:avLst/>
          </a:prstGeom>
        </p:spPr>
        <p:txBody>
          <a:bodyPr wrap="none">
            <a:spAutoFit/>
          </a:bodyPr>
          <a:lstStyle/>
          <a:p>
            <a:r>
              <a:rPr lang="en-US" altLang="zh-CN" sz="2800" dirty="0"/>
              <a:t>BASE</a:t>
            </a:r>
            <a:r>
              <a:rPr lang="zh-CN" altLang="en-US" sz="1400" dirty="0"/>
              <a:t>注重可用性</a:t>
            </a:r>
            <a:endParaRPr lang="zh-CN" altLang="en-US" sz="2800" dirty="0"/>
          </a:p>
        </p:txBody>
      </p:sp>
      <p:sp>
        <p:nvSpPr>
          <p:cNvPr id="4" name="矩形 3">
            <a:extLst>
              <a:ext uri="{FF2B5EF4-FFF2-40B4-BE49-F238E27FC236}">
                <a16:creationId xmlns:a16="http://schemas.microsoft.com/office/drawing/2014/main" id="{54A5969E-9DAA-474C-AF31-04A54C35EE3D}"/>
              </a:ext>
            </a:extLst>
          </p:cNvPr>
          <p:cNvSpPr/>
          <p:nvPr/>
        </p:nvSpPr>
        <p:spPr>
          <a:xfrm>
            <a:off x="546358" y="811526"/>
            <a:ext cx="3021981" cy="369332"/>
          </a:xfrm>
          <a:prstGeom prst="rect">
            <a:avLst/>
          </a:prstGeom>
        </p:spPr>
        <p:txBody>
          <a:bodyPr wrap="none">
            <a:spAutoFit/>
          </a:bodyPr>
          <a:lstStyle/>
          <a:p>
            <a:r>
              <a:rPr lang="zh-CN" altLang="en-US" dirty="0">
                <a:solidFill>
                  <a:srgbClr val="333333"/>
                </a:solidFill>
                <a:latin typeface="-apple-system-font"/>
              </a:rPr>
              <a:t>基本可用</a:t>
            </a:r>
            <a:r>
              <a:rPr lang="en-US" altLang="zh-CN" dirty="0">
                <a:solidFill>
                  <a:srgbClr val="333333"/>
                </a:solidFill>
                <a:latin typeface="-apple-system-font"/>
              </a:rPr>
              <a:t>(</a:t>
            </a:r>
            <a:r>
              <a:rPr lang="en-US" altLang="zh-CN" dirty="0"/>
              <a:t>Basically Available</a:t>
            </a:r>
            <a:r>
              <a:rPr lang="en-US" altLang="zh-CN" dirty="0">
                <a:solidFill>
                  <a:srgbClr val="333333"/>
                </a:solidFill>
                <a:latin typeface="-apple-system-font"/>
              </a:rPr>
              <a:t>)</a:t>
            </a:r>
            <a:endParaRPr lang="zh-CN" altLang="en-US" dirty="0"/>
          </a:p>
        </p:txBody>
      </p:sp>
      <p:sp>
        <p:nvSpPr>
          <p:cNvPr id="5" name="矩形 4">
            <a:extLst>
              <a:ext uri="{FF2B5EF4-FFF2-40B4-BE49-F238E27FC236}">
                <a16:creationId xmlns:a16="http://schemas.microsoft.com/office/drawing/2014/main" id="{DB0C2A86-B36C-4521-A994-A7EDAE10802C}"/>
              </a:ext>
            </a:extLst>
          </p:cNvPr>
          <p:cNvSpPr/>
          <p:nvPr/>
        </p:nvSpPr>
        <p:spPr>
          <a:xfrm>
            <a:off x="546358" y="2077974"/>
            <a:ext cx="1905906" cy="369332"/>
          </a:xfrm>
          <a:prstGeom prst="rect">
            <a:avLst/>
          </a:prstGeom>
        </p:spPr>
        <p:txBody>
          <a:bodyPr wrap="none">
            <a:spAutoFit/>
          </a:bodyPr>
          <a:lstStyle/>
          <a:p>
            <a:r>
              <a:rPr lang="zh-CN" altLang="en-US" dirty="0">
                <a:solidFill>
                  <a:srgbClr val="333333"/>
                </a:solidFill>
                <a:latin typeface="-apple-system-font"/>
              </a:rPr>
              <a:t>软状态</a:t>
            </a:r>
            <a:r>
              <a:rPr lang="en-US" altLang="zh-CN" dirty="0">
                <a:solidFill>
                  <a:srgbClr val="333333"/>
                </a:solidFill>
                <a:latin typeface="-apple-system-font"/>
              </a:rPr>
              <a:t>(Soft state)</a:t>
            </a:r>
            <a:endParaRPr lang="zh-CN" altLang="en-US" dirty="0"/>
          </a:p>
        </p:txBody>
      </p:sp>
      <p:sp>
        <p:nvSpPr>
          <p:cNvPr id="6" name="矩形 5">
            <a:extLst>
              <a:ext uri="{FF2B5EF4-FFF2-40B4-BE49-F238E27FC236}">
                <a16:creationId xmlns:a16="http://schemas.microsoft.com/office/drawing/2014/main" id="{810BBEA0-60BF-4A4A-B741-ED4E30CB4919}"/>
              </a:ext>
            </a:extLst>
          </p:cNvPr>
          <p:cNvSpPr/>
          <p:nvPr/>
        </p:nvSpPr>
        <p:spPr>
          <a:xfrm>
            <a:off x="546358" y="2814150"/>
            <a:ext cx="3451971" cy="369332"/>
          </a:xfrm>
          <a:prstGeom prst="rect">
            <a:avLst/>
          </a:prstGeom>
        </p:spPr>
        <p:txBody>
          <a:bodyPr wrap="none">
            <a:spAutoFit/>
          </a:bodyPr>
          <a:lstStyle/>
          <a:p>
            <a:r>
              <a:rPr lang="zh-CN" altLang="en-US" dirty="0">
                <a:solidFill>
                  <a:srgbClr val="333333"/>
                </a:solidFill>
                <a:latin typeface="-apple-system-font"/>
              </a:rPr>
              <a:t>最终一致性</a:t>
            </a:r>
            <a:r>
              <a:rPr lang="en-US" altLang="zh-CN" dirty="0">
                <a:solidFill>
                  <a:srgbClr val="333333"/>
                </a:solidFill>
                <a:latin typeface="-apple-system-font"/>
              </a:rPr>
              <a:t>(Eventually consistent)</a:t>
            </a:r>
            <a:endParaRPr lang="zh-CN" altLang="en-US" dirty="0"/>
          </a:p>
        </p:txBody>
      </p:sp>
      <p:sp>
        <p:nvSpPr>
          <p:cNvPr id="8" name="矩形 7">
            <a:extLst>
              <a:ext uri="{FF2B5EF4-FFF2-40B4-BE49-F238E27FC236}">
                <a16:creationId xmlns:a16="http://schemas.microsoft.com/office/drawing/2014/main" id="{F1C4F811-75BF-4A10-BA95-7E714062967E}"/>
              </a:ext>
            </a:extLst>
          </p:cNvPr>
          <p:cNvSpPr/>
          <p:nvPr/>
        </p:nvSpPr>
        <p:spPr>
          <a:xfrm>
            <a:off x="7065276" y="6488668"/>
            <a:ext cx="4552849" cy="369332"/>
          </a:xfrm>
          <a:prstGeom prst="rect">
            <a:avLst/>
          </a:prstGeom>
        </p:spPr>
        <p:txBody>
          <a:bodyPr wrap="none">
            <a:spAutoFit/>
          </a:bodyPr>
          <a:lstStyle/>
          <a:p>
            <a:r>
              <a:rPr lang="zh-CN" altLang="en-US"/>
              <a:t>https://my.oschina.net/foodon/blog/372703</a:t>
            </a:r>
          </a:p>
        </p:txBody>
      </p:sp>
      <p:sp>
        <p:nvSpPr>
          <p:cNvPr id="9" name="矩形 8">
            <a:extLst>
              <a:ext uri="{FF2B5EF4-FFF2-40B4-BE49-F238E27FC236}">
                <a16:creationId xmlns:a16="http://schemas.microsoft.com/office/drawing/2014/main" id="{06D9CD95-E255-40B5-8385-A06EFDFC0463}"/>
              </a:ext>
            </a:extLst>
          </p:cNvPr>
          <p:cNvSpPr/>
          <p:nvPr/>
        </p:nvSpPr>
        <p:spPr>
          <a:xfrm>
            <a:off x="991382" y="1251868"/>
            <a:ext cx="9095064" cy="646331"/>
          </a:xfrm>
          <a:prstGeom prst="rect">
            <a:avLst/>
          </a:prstGeom>
        </p:spPr>
        <p:txBody>
          <a:bodyPr wrap="square">
            <a:spAutoFit/>
          </a:bodyPr>
          <a:lstStyle/>
          <a:p>
            <a:r>
              <a:rPr lang="zh-CN" altLang="en-US">
                <a:solidFill>
                  <a:srgbClr val="3D464D"/>
                </a:solidFill>
                <a:latin typeface="Pingfang SC"/>
              </a:rPr>
              <a:t>分布式系统在出现故障的时候，允许损失部分可用性，即保证核心可用。注意，这绝不等价于系统不可用</a:t>
            </a:r>
            <a:endParaRPr lang="zh-CN" altLang="en-US"/>
          </a:p>
        </p:txBody>
      </p:sp>
      <p:sp>
        <p:nvSpPr>
          <p:cNvPr id="10" name="矩形 9">
            <a:extLst>
              <a:ext uri="{FF2B5EF4-FFF2-40B4-BE49-F238E27FC236}">
                <a16:creationId xmlns:a16="http://schemas.microsoft.com/office/drawing/2014/main" id="{D062870C-AC77-444D-A17B-0FCA87A1CF66}"/>
              </a:ext>
            </a:extLst>
          </p:cNvPr>
          <p:cNvSpPr/>
          <p:nvPr/>
        </p:nvSpPr>
        <p:spPr>
          <a:xfrm>
            <a:off x="991381" y="2451825"/>
            <a:ext cx="8965035" cy="369332"/>
          </a:xfrm>
          <a:prstGeom prst="rect">
            <a:avLst/>
          </a:prstGeom>
        </p:spPr>
        <p:txBody>
          <a:bodyPr wrap="square">
            <a:spAutoFit/>
          </a:bodyPr>
          <a:lstStyle/>
          <a:p>
            <a:r>
              <a:rPr lang="zh-CN" altLang="en-US">
                <a:solidFill>
                  <a:srgbClr val="3D464D"/>
                </a:solidFill>
                <a:latin typeface="Pingfang SC"/>
              </a:rPr>
              <a:t>允许系统存在中间状态，而该中间状态不会影响系统整体可用性</a:t>
            </a:r>
            <a:endParaRPr lang="zh-CN" altLang="en-US"/>
          </a:p>
        </p:txBody>
      </p:sp>
      <p:sp>
        <p:nvSpPr>
          <p:cNvPr id="11" name="矩形 10">
            <a:extLst>
              <a:ext uri="{FF2B5EF4-FFF2-40B4-BE49-F238E27FC236}">
                <a16:creationId xmlns:a16="http://schemas.microsoft.com/office/drawing/2014/main" id="{F00EFE81-BA25-4EF5-85D5-B3886913CABB}"/>
              </a:ext>
            </a:extLst>
          </p:cNvPr>
          <p:cNvSpPr/>
          <p:nvPr/>
        </p:nvSpPr>
        <p:spPr>
          <a:xfrm>
            <a:off x="991381" y="3244334"/>
            <a:ext cx="9197047" cy="369332"/>
          </a:xfrm>
          <a:prstGeom prst="rect">
            <a:avLst/>
          </a:prstGeom>
        </p:spPr>
        <p:txBody>
          <a:bodyPr wrap="square">
            <a:spAutoFit/>
          </a:bodyPr>
          <a:lstStyle/>
          <a:p>
            <a:r>
              <a:rPr lang="zh-CN" altLang="en-US">
                <a:solidFill>
                  <a:srgbClr val="3D464D"/>
                </a:solidFill>
                <a:latin typeface="Pingfang SC"/>
              </a:rPr>
              <a:t>系统中的所有数据副本经过一定时间后，最终能够达到一致的状态</a:t>
            </a:r>
            <a:endParaRPr lang="zh-CN" altLang="en-US"/>
          </a:p>
        </p:txBody>
      </p:sp>
      <p:sp>
        <p:nvSpPr>
          <p:cNvPr id="13" name="矩形 12">
            <a:extLst>
              <a:ext uri="{FF2B5EF4-FFF2-40B4-BE49-F238E27FC236}">
                <a16:creationId xmlns:a16="http://schemas.microsoft.com/office/drawing/2014/main" id="{2A1955FF-8F56-4F9F-B2CA-15A2E380CCDB}"/>
              </a:ext>
            </a:extLst>
          </p:cNvPr>
          <p:cNvSpPr/>
          <p:nvPr/>
        </p:nvSpPr>
        <p:spPr>
          <a:xfrm>
            <a:off x="991381" y="3613666"/>
            <a:ext cx="11021653" cy="1384995"/>
          </a:xfrm>
          <a:prstGeom prst="rect">
            <a:avLst/>
          </a:prstGeom>
        </p:spPr>
        <p:txBody>
          <a:bodyPr wrap="square">
            <a:spAutoFit/>
          </a:bodyPr>
          <a:lstStyle/>
          <a:p>
            <a:r>
              <a:rPr lang="en-US" altLang="zh-CN" sz="1200" dirty="0"/>
              <a:t>Eventual consistency is a consistency model used in distributed computing to achieve high availability that informally guarantees that, if no new updates are made to a given data item, eventually all accesses to that item will return the last updated value. Eventual consistency, also called optimistic replication, is widely deployed in distributed systems, and has origins in early mobile computing projects. A system that has achieved eventual consistency is often said to have converged, or achieved replica convergence. Eventual consistency is a weak guarantee – most stronger models, like linearizability are trivially eventually consistent, but a system that is merely eventually consistent does not usually fulfill these stronger constraints.</a:t>
            </a:r>
          </a:p>
          <a:p>
            <a:r>
              <a:rPr lang="en-US" altLang="zh-CN" sz="1200" dirty="0">
                <a:solidFill>
                  <a:srgbClr val="FF0000"/>
                </a:solidFill>
              </a:rPr>
              <a:t>Eventual consistency is purely a liveness guarantee (reads eventually return the same value) and does not make safety guarantees: an eventually consistent system can return any value before it converges.</a:t>
            </a:r>
            <a:endParaRPr lang="zh-CN" altLang="en-US" sz="1200" dirty="0">
              <a:solidFill>
                <a:srgbClr val="FF0000"/>
              </a:solidFill>
            </a:endParaRPr>
          </a:p>
        </p:txBody>
      </p:sp>
      <p:sp>
        <p:nvSpPr>
          <p:cNvPr id="14" name="矩形 13">
            <a:extLst>
              <a:ext uri="{FF2B5EF4-FFF2-40B4-BE49-F238E27FC236}">
                <a16:creationId xmlns:a16="http://schemas.microsoft.com/office/drawing/2014/main" id="{15551D96-2544-498D-B6D0-7AA23ADA375E}"/>
              </a:ext>
            </a:extLst>
          </p:cNvPr>
          <p:cNvSpPr/>
          <p:nvPr/>
        </p:nvSpPr>
        <p:spPr>
          <a:xfrm>
            <a:off x="7065276" y="5750004"/>
            <a:ext cx="5141151" cy="369332"/>
          </a:xfrm>
          <a:prstGeom prst="rect">
            <a:avLst/>
          </a:prstGeom>
        </p:spPr>
        <p:txBody>
          <a:bodyPr wrap="none">
            <a:spAutoFit/>
          </a:bodyPr>
          <a:lstStyle/>
          <a:p>
            <a:r>
              <a:rPr lang="zh-CN" altLang="en-US"/>
              <a:t>https://en.wikipedia.org/wiki/Eventual_consistency</a:t>
            </a:r>
          </a:p>
        </p:txBody>
      </p:sp>
      <p:sp>
        <p:nvSpPr>
          <p:cNvPr id="15" name="矩形 14">
            <a:extLst>
              <a:ext uri="{FF2B5EF4-FFF2-40B4-BE49-F238E27FC236}">
                <a16:creationId xmlns:a16="http://schemas.microsoft.com/office/drawing/2014/main" id="{821CE1C8-D7DE-4104-9CA5-317D32C3A39B}"/>
              </a:ext>
            </a:extLst>
          </p:cNvPr>
          <p:cNvSpPr/>
          <p:nvPr/>
        </p:nvSpPr>
        <p:spPr>
          <a:xfrm>
            <a:off x="7065276" y="6119336"/>
            <a:ext cx="5126724" cy="369332"/>
          </a:xfrm>
          <a:prstGeom prst="rect">
            <a:avLst/>
          </a:prstGeom>
        </p:spPr>
        <p:txBody>
          <a:bodyPr wrap="none">
            <a:spAutoFit/>
          </a:bodyPr>
          <a:lstStyle/>
          <a:p>
            <a:r>
              <a:rPr lang="zh-CN" altLang="en-US"/>
              <a:t>https://www.cnblogs.com/xrq730/p/4944768.html</a:t>
            </a:r>
          </a:p>
        </p:txBody>
      </p:sp>
      <p:pic>
        <p:nvPicPr>
          <p:cNvPr id="16" name="图片 15">
            <a:extLst>
              <a:ext uri="{FF2B5EF4-FFF2-40B4-BE49-F238E27FC236}">
                <a16:creationId xmlns:a16="http://schemas.microsoft.com/office/drawing/2014/main" id="{AC3F6FC8-A97B-4EE6-86BC-1908868AE66B}"/>
              </a:ext>
            </a:extLst>
          </p:cNvPr>
          <p:cNvPicPr>
            <a:picLocks noChangeAspect="1"/>
          </p:cNvPicPr>
          <p:nvPr/>
        </p:nvPicPr>
        <p:blipFill>
          <a:blip r:embed="rId2"/>
          <a:stretch>
            <a:fillRect/>
          </a:stretch>
        </p:blipFill>
        <p:spPr>
          <a:xfrm>
            <a:off x="991381" y="5045293"/>
            <a:ext cx="2337541" cy="1771000"/>
          </a:xfrm>
          <a:prstGeom prst="rect">
            <a:avLst/>
          </a:prstGeom>
        </p:spPr>
      </p:pic>
    </p:spTree>
    <p:extLst>
      <p:ext uri="{BB962C8B-B14F-4D97-AF65-F5344CB8AC3E}">
        <p14:creationId xmlns:p14="http://schemas.microsoft.com/office/powerpoint/2010/main" val="1137772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0"/>
            <a:ext cx="795411" cy="523220"/>
          </a:xfrm>
          <a:prstGeom prst="rect">
            <a:avLst/>
          </a:prstGeom>
          <a:noFill/>
        </p:spPr>
        <p:txBody>
          <a:bodyPr wrap="none" rtlCol="0">
            <a:spAutoFit/>
          </a:bodyPr>
          <a:lstStyle/>
          <a:p>
            <a:r>
              <a:rPr lang="en-US" altLang="zh-CN" sz="2800" dirty="0"/>
              <a:t>2PC</a:t>
            </a:r>
            <a:endParaRPr lang="zh-CN" altLang="en-US" sz="2800" dirty="0"/>
          </a:p>
        </p:txBody>
      </p:sp>
      <p:sp>
        <p:nvSpPr>
          <p:cNvPr id="3" name="矩形 2"/>
          <p:cNvSpPr/>
          <p:nvPr/>
        </p:nvSpPr>
        <p:spPr>
          <a:xfrm>
            <a:off x="7836320" y="6488668"/>
            <a:ext cx="4355680" cy="369332"/>
          </a:xfrm>
          <a:prstGeom prst="rect">
            <a:avLst/>
          </a:prstGeom>
        </p:spPr>
        <p:txBody>
          <a:bodyPr wrap="none">
            <a:spAutoFit/>
          </a:bodyPr>
          <a:lstStyle/>
          <a:p>
            <a:r>
              <a:rPr lang="zh-CN" altLang="en-US" dirty="0"/>
              <a:t>http://blog.51cto.com/11821908/2058651</a:t>
            </a:r>
          </a:p>
        </p:txBody>
      </p:sp>
      <p:pic>
        <p:nvPicPr>
          <p:cNvPr id="1026" name="Picture 2" descr="åå¸å¼ä¸è´æ§ç®æ³2PCå3P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6320" y="1529760"/>
            <a:ext cx="3105150" cy="4276726"/>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244895" y="523220"/>
            <a:ext cx="7513048" cy="3693319"/>
          </a:xfrm>
          <a:prstGeom prst="rect">
            <a:avLst/>
          </a:prstGeom>
        </p:spPr>
        <p:txBody>
          <a:bodyPr wrap="square">
            <a:spAutoFit/>
          </a:bodyPr>
          <a:lstStyle/>
          <a:p>
            <a:r>
              <a:rPr lang="zh-CN" altLang="en-US" b="1">
                <a:solidFill>
                  <a:srgbClr val="3D464D"/>
                </a:solidFill>
                <a:latin typeface="-apple-system"/>
              </a:rPr>
              <a:t>阶段</a:t>
            </a:r>
            <a:r>
              <a:rPr lang="en-US" altLang="zh-CN" b="1">
                <a:solidFill>
                  <a:srgbClr val="3D464D"/>
                </a:solidFill>
                <a:latin typeface="-apple-system"/>
              </a:rPr>
              <a:t>1</a:t>
            </a:r>
            <a:r>
              <a:rPr lang="zh-CN" altLang="en-US" b="1">
                <a:solidFill>
                  <a:srgbClr val="3D464D"/>
                </a:solidFill>
                <a:latin typeface="-apple-system"/>
              </a:rPr>
              <a:t>：准备阶段</a:t>
            </a:r>
            <a:br>
              <a:rPr lang="zh-CN" altLang="en-US"/>
            </a:br>
            <a:r>
              <a:rPr lang="zh-CN" altLang="en-US">
                <a:solidFill>
                  <a:srgbClr val="3D464D"/>
                </a:solidFill>
                <a:latin typeface="-apple-system"/>
              </a:rPr>
              <a:t>　　</a:t>
            </a:r>
            <a:r>
              <a:rPr lang="en-US" altLang="zh-CN">
                <a:solidFill>
                  <a:srgbClr val="3D464D"/>
                </a:solidFill>
                <a:latin typeface="-apple-system"/>
              </a:rPr>
              <a:t>1</a:t>
            </a:r>
            <a:r>
              <a:rPr lang="zh-CN" altLang="en-US">
                <a:solidFill>
                  <a:srgbClr val="3D464D"/>
                </a:solidFill>
                <a:latin typeface="-apple-system"/>
              </a:rPr>
              <a:t>、协调者向所有参与者发送事务内容，询问是否可以提交事务，并等待所有参与者答复。</a:t>
            </a:r>
            <a:br>
              <a:rPr lang="zh-CN" altLang="en-US"/>
            </a:br>
            <a:r>
              <a:rPr lang="zh-CN" altLang="en-US">
                <a:solidFill>
                  <a:srgbClr val="3D464D"/>
                </a:solidFill>
                <a:latin typeface="-apple-system"/>
              </a:rPr>
              <a:t>　　</a:t>
            </a:r>
            <a:r>
              <a:rPr lang="en-US" altLang="zh-CN">
                <a:solidFill>
                  <a:srgbClr val="3D464D"/>
                </a:solidFill>
                <a:latin typeface="-apple-system"/>
              </a:rPr>
              <a:t>2</a:t>
            </a:r>
            <a:r>
              <a:rPr lang="zh-CN" altLang="en-US">
                <a:solidFill>
                  <a:srgbClr val="3D464D"/>
                </a:solidFill>
                <a:latin typeface="-apple-system"/>
              </a:rPr>
              <a:t>、各参与者执行事务操作，将</a:t>
            </a:r>
            <a:r>
              <a:rPr lang="en-US" altLang="zh-CN">
                <a:solidFill>
                  <a:srgbClr val="3D464D"/>
                </a:solidFill>
                <a:latin typeface="-apple-system"/>
              </a:rPr>
              <a:t>Undo</a:t>
            </a:r>
            <a:r>
              <a:rPr lang="zh-CN" altLang="en-US">
                <a:solidFill>
                  <a:srgbClr val="3D464D"/>
                </a:solidFill>
                <a:latin typeface="-apple-system"/>
              </a:rPr>
              <a:t>和</a:t>
            </a:r>
            <a:r>
              <a:rPr lang="en-US" altLang="zh-CN">
                <a:solidFill>
                  <a:srgbClr val="3D464D"/>
                </a:solidFill>
                <a:latin typeface="-apple-system"/>
              </a:rPr>
              <a:t>Redo</a:t>
            </a:r>
            <a:r>
              <a:rPr lang="zh-CN" altLang="en-US">
                <a:solidFill>
                  <a:srgbClr val="3D464D"/>
                </a:solidFill>
                <a:latin typeface="-apple-system"/>
              </a:rPr>
              <a:t>信息记入事务日志中（但不提交事务）。</a:t>
            </a:r>
            <a:br>
              <a:rPr lang="zh-CN" altLang="en-US"/>
            </a:br>
            <a:r>
              <a:rPr lang="zh-CN" altLang="en-US">
                <a:solidFill>
                  <a:srgbClr val="3D464D"/>
                </a:solidFill>
                <a:latin typeface="-apple-system"/>
              </a:rPr>
              <a:t>　　</a:t>
            </a:r>
            <a:r>
              <a:rPr lang="en-US" altLang="zh-CN">
                <a:solidFill>
                  <a:srgbClr val="3D464D"/>
                </a:solidFill>
                <a:latin typeface="-apple-system"/>
              </a:rPr>
              <a:t>3</a:t>
            </a:r>
            <a:r>
              <a:rPr lang="zh-CN" altLang="en-US">
                <a:solidFill>
                  <a:srgbClr val="3D464D"/>
                </a:solidFill>
                <a:latin typeface="-apple-system"/>
              </a:rPr>
              <a:t>、如参与者执行成功，给协调者反馈</a:t>
            </a:r>
            <a:r>
              <a:rPr lang="en-US" altLang="zh-CN">
                <a:solidFill>
                  <a:srgbClr val="3D464D"/>
                </a:solidFill>
                <a:latin typeface="-apple-system"/>
              </a:rPr>
              <a:t>YES</a:t>
            </a:r>
            <a:r>
              <a:rPr lang="zh-CN" altLang="en-US">
                <a:solidFill>
                  <a:srgbClr val="3D464D"/>
                </a:solidFill>
                <a:latin typeface="-apple-system"/>
              </a:rPr>
              <a:t>，即可以提交；如执行失败，给协调者反馈</a:t>
            </a:r>
            <a:r>
              <a:rPr lang="en-US" altLang="zh-CN">
                <a:solidFill>
                  <a:srgbClr val="3D464D"/>
                </a:solidFill>
                <a:latin typeface="-apple-system"/>
              </a:rPr>
              <a:t>NO</a:t>
            </a:r>
            <a:r>
              <a:rPr lang="zh-CN" altLang="en-US">
                <a:solidFill>
                  <a:srgbClr val="3D464D"/>
                </a:solidFill>
                <a:latin typeface="-apple-system"/>
              </a:rPr>
              <a:t>，即不可提交。</a:t>
            </a:r>
            <a:br>
              <a:rPr lang="zh-CN" altLang="en-US"/>
            </a:br>
            <a:r>
              <a:rPr lang="zh-CN" altLang="en-US">
                <a:solidFill>
                  <a:srgbClr val="3D464D"/>
                </a:solidFill>
                <a:latin typeface="-apple-system"/>
              </a:rPr>
              <a:t> </a:t>
            </a:r>
            <a:br>
              <a:rPr lang="zh-CN" altLang="en-US"/>
            </a:br>
            <a:r>
              <a:rPr lang="zh-CN" altLang="en-US" b="1">
                <a:solidFill>
                  <a:srgbClr val="3D464D"/>
                </a:solidFill>
                <a:latin typeface="-apple-system"/>
              </a:rPr>
              <a:t>阶段</a:t>
            </a:r>
            <a:r>
              <a:rPr lang="en-US" altLang="zh-CN" b="1">
                <a:solidFill>
                  <a:srgbClr val="3D464D"/>
                </a:solidFill>
                <a:latin typeface="-apple-system"/>
              </a:rPr>
              <a:t>2</a:t>
            </a:r>
            <a:r>
              <a:rPr lang="zh-CN" altLang="en-US" b="1">
                <a:solidFill>
                  <a:srgbClr val="3D464D"/>
                </a:solidFill>
                <a:latin typeface="-apple-system"/>
              </a:rPr>
              <a:t>：提交阶段</a:t>
            </a:r>
            <a:br>
              <a:rPr lang="zh-CN" altLang="en-US"/>
            </a:br>
            <a:r>
              <a:rPr lang="zh-CN" altLang="en-US">
                <a:solidFill>
                  <a:srgbClr val="3D464D"/>
                </a:solidFill>
                <a:latin typeface="-apple-system"/>
              </a:rPr>
              <a:t> </a:t>
            </a:r>
            <a:r>
              <a:rPr lang="en-US" altLang="zh-CN"/>
              <a:t>     </a:t>
            </a:r>
            <a:r>
              <a:rPr lang="zh-CN" altLang="en-US">
                <a:solidFill>
                  <a:srgbClr val="3D464D"/>
                </a:solidFill>
                <a:latin typeface="-apple-system"/>
              </a:rPr>
              <a:t>此阶段分两种情况：所有参与者均反馈</a:t>
            </a:r>
            <a:r>
              <a:rPr lang="en-US" altLang="zh-CN">
                <a:solidFill>
                  <a:srgbClr val="3D464D"/>
                </a:solidFill>
                <a:latin typeface="-apple-system"/>
              </a:rPr>
              <a:t>YES</a:t>
            </a:r>
            <a:r>
              <a:rPr lang="zh-CN" altLang="en-US">
                <a:solidFill>
                  <a:srgbClr val="3D464D"/>
                </a:solidFill>
                <a:latin typeface="-apple-system"/>
              </a:rPr>
              <a:t>、或任何一个参与者反馈</a:t>
            </a:r>
            <a:r>
              <a:rPr lang="en-US" altLang="zh-CN">
                <a:solidFill>
                  <a:srgbClr val="3D464D"/>
                </a:solidFill>
                <a:latin typeface="-apple-system"/>
              </a:rPr>
              <a:t>NO</a:t>
            </a:r>
            <a:r>
              <a:rPr lang="zh-CN" altLang="en-US">
                <a:solidFill>
                  <a:srgbClr val="3D464D"/>
                </a:solidFill>
                <a:latin typeface="-apple-system"/>
              </a:rPr>
              <a:t>。</a:t>
            </a:r>
            <a:br>
              <a:rPr lang="zh-CN" altLang="en-US"/>
            </a:br>
            <a:r>
              <a:rPr lang="zh-CN" altLang="en-US">
                <a:solidFill>
                  <a:srgbClr val="3D464D"/>
                </a:solidFill>
                <a:latin typeface="-apple-system"/>
              </a:rPr>
              <a:t>　　所有参与者均反馈</a:t>
            </a:r>
            <a:r>
              <a:rPr lang="en-US" altLang="zh-CN">
                <a:solidFill>
                  <a:srgbClr val="3D464D"/>
                </a:solidFill>
                <a:latin typeface="-apple-system"/>
              </a:rPr>
              <a:t>YES</a:t>
            </a:r>
            <a:r>
              <a:rPr lang="zh-CN" altLang="en-US">
                <a:solidFill>
                  <a:srgbClr val="3D464D"/>
                </a:solidFill>
                <a:latin typeface="-apple-system"/>
              </a:rPr>
              <a:t>时，即提交事务。</a:t>
            </a:r>
            <a:br>
              <a:rPr lang="zh-CN" altLang="en-US"/>
            </a:br>
            <a:r>
              <a:rPr lang="zh-CN" altLang="en-US">
                <a:solidFill>
                  <a:srgbClr val="3D464D"/>
                </a:solidFill>
                <a:latin typeface="-apple-system"/>
              </a:rPr>
              <a:t>　　任何一个参与者反馈</a:t>
            </a:r>
            <a:r>
              <a:rPr lang="en-US" altLang="zh-CN">
                <a:solidFill>
                  <a:srgbClr val="3D464D"/>
                </a:solidFill>
                <a:latin typeface="-apple-system"/>
              </a:rPr>
              <a:t>NO</a:t>
            </a:r>
            <a:r>
              <a:rPr lang="zh-CN" altLang="en-US">
                <a:solidFill>
                  <a:srgbClr val="3D464D"/>
                </a:solidFill>
                <a:latin typeface="-apple-system"/>
              </a:rPr>
              <a:t>时，即中断事务。</a:t>
            </a:r>
            <a:endParaRPr lang="zh-CN" altLang="en-US" dirty="0"/>
          </a:p>
        </p:txBody>
      </p:sp>
      <p:sp>
        <p:nvSpPr>
          <p:cNvPr id="9" name="矩形 8"/>
          <p:cNvSpPr/>
          <p:nvPr/>
        </p:nvSpPr>
        <p:spPr>
          <a:xfrm>
            <a:off x="244895" y="4919008"/>
            <a:ext cx="7513048" cy="1754326"/>
          </a:xfrm>
          <a:prstGeom prst="rect">
            <a:avLst/>
          </a:prstGeom>
        </p:spPr>
        <p:txBody>
          <a:bodyPr wrap="square">
            <a:spAutoFit/>
          </a:bodyPr>
          <a:lstStyle/>
          <a:p>
            <a:r>
              <a:rPr lang="en-US" altLang="zh-CN" dirty="0">
                <a:solidFill>
                  <a:srgbClr val="3D464D"/>
                </a:solidFill>
                <a:latin typeface="-apple-system"/>
              </a:rPr>
              <a:t>1</a:t>
            </a:r>
            <a:r>
              <a:rPr lang="zh-CN" altLang="en-US" dirty="0">
                <a:solidFill>
                  <a:srgbClr val="3D464D"/>
                </a:solidFill>
                <a:latin typeface="-apple-system"/>
              </a:rPr>
              <a:t>、同步阻塞：最大的问题即同步阻塞，即：所有参与事务的逻辑均处于阻塞状态。</a:t>
            </a:r>
            <a:br>
              <a:rPr lang="zh-CN" altLang="en-US" dirty="0"/>
            </a:br>
            <a:r>
              <a:rPr lang="zh-CN" altLang="en-US" dirty="0">
                <a:solidFill>
                  <a:srgbClr val="3D464D"/>
                </a:solidFill>
                <a:latin typeface="-apple-system"/>
              </a:rPr>
              <a:t>　　</a:t>
            </a:r>
            <a:r>
              <a:rPr lang="en-US" altLang="zh-CN" dirty="0">
                <a:solidFill>
                  <a:srgbClr val="3D464D"/>
                </a:solidFill>
                <a:latin typeface="-apple-system"/>
              </a:rPr>
              <a:t>2</a:t>
            </a:r>
            <a:r>
              <a:rPr lang="zh-CN" altLang="en-US" dirty="0">
                <a:solidFill>
                  <a:srgbClr val="3D464D"/>
                </a:solidFill>
                <a:latin typeface="-apple-system"/>
              </a:rPr>
              <a:t>、单点：协调者存在单点问题，如果协调者出现故障，参与者将一直处于锁定状态。</a:t>
            </a:r>
            <a:br>
              <a:rPr lang="zh-CN" altLang="en-US" dirty="0"/>
            </a:br>
            <a:r>
              <a:rPr lang="zh-CN" altLang="en-US" dirty="0">
                <a:solidFill>
                  <a:srgbClr val="3D464D"/>
                </a:solidFill>
                <a:latin typeface="-apple-system"/>
              </a:rPr>
              <a:t>　　</a:t>
            </a:r>
            <a:r>
              <a:rPr lang="en-US" altLang="zh-CN" dirty="0">
                <a:solidFill>
                  <a:srgbClr val="3D464D"/>
                </a:solidFill>
                <a:latin typeface="-apple-system"/>
              </a:rPr>
              <a:t>3</a:t>
            </a:r>
            <a:r>
              <a:rPr lang="zh-CN" altLang="en-US" dirty="0">
                <a:solidFill>
                  <a:srgbClr val="3D464D"/>
                </a:solidFill>
                <a:latin typeface="-apple-system"/>
              </a:rPr>
              <a:t>、脑裂：在阶段</a:t>
            </a:r>
            <a:r>
              <a:rPr lang="en-US" altLang="zh-CN" dirty="0">
                <a:solidFill>
                  <a:srgbClr val="3D464D"/>
                </a:solidFill>
                <a:latin typeface="-apple-system"/>
              </a:rPr>
              <a:t>2</a:t>
            </a:r>
            <a:r>
              <a:rPr lang="zh-CN" altLang="en-US" dirty="0">
                <a:solidFill>
                  <a:srgbClr val="3D464D"/>
                </a:solidFill>
                <a:latin typeface="-apple-system"/>
              </a:rPr>
              <a:t>中，如果只有部分参与者接收并执行了</a:t>
            </a:r>
            <a:r>
              <a:rPr lang="en-US" altLang="zh-CN" dirty="0">
                <a:solidFill>
                  <a:srgbClr val="3D464D"/>
                </a:solidFill>
                <a:latin typeface="-apple-system"/>
              </a:rPr>
              <a:t>Commit</a:t>
            </a:r>
            <a:r>
              <a:rPr lang="zh-CN" altLang="en-US" dirty="0">
                <a:solidFill>
                  <a:srgbClr val="3D464D"/>
                </a:solidFill>
                <a:latin typeface="-apple-system"/>
              </a:rPr>
              <a:t>请求，会导致节点数据不一致。</a:t>
            </a:r>
            <a:endParaRPr lang="zh-CN" altLang="en-US" dirty="0"/>
          </a:p>
        </p:txBody>
      </p:sp>
      <p:sp>
        <p:nvSpPr>
          <p:cNvPr id="10" name="文本框 9"/>
          <p:cNvSpPr txBox="1"/>
          <p:nvPr/>
        </p:nvSpPr>
        <p:spPr>
          <a:xfrm>
            <a:off x="244895" y="4383107"/>
            <a:ext cx="697627" cy="400110"/>
          </a:xfrm>
          <a:prstGeom prst="rect">
            <a:avLst/>
          </a:prstGeom>
          <a:noFill/>
        </p:spPr>
        <p:txBody>
          <a:bodyPr wrap="none" rtlCol="0">
            <a:spAutoFit/>
          </a:bodyPr>
          <a:lstStyle/>
          <a:p>
            <a:r>
              <a:rPr lang="zh-CN" altLang="en-US" sz="2000" b="1" dirty="0"/>
              <a:t>缺陷</a:t>
            </a:r>
          </a:p>
        </p:txBody>
      </p:sp>
    </p:spTree>
    <p:extLst>
      <p:ext uri="{BB962C8B-B14F-4D97-AF65-F5344CB8AC3E}">
        <p14:creationId xmlns:p14="http://schemas.microsoft.com/office/powerpoint/2010/main" val="1142162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902"/>
            <a:ext cx="3804247" cy="523220"/>
          </a:xfrm>
          <a:prstGeom prst="rect">
            <a:avLst/>
          </a:prstGeom>
        </p:spPr>
        <p:txBody>
          <a:bodyPr wrap="none">
            <a:spAutoFit/>
          </a:bodyPr>
          <a:lstStyle/>
          <a:p>
            <a:r>
              <a:rPr lang="en-US" altLang="zh-CN" sz="2800" dirty="0" err="1"/>
              <a:t>Mysql</a:t>
            </a:r>
            <a:r>
              <a:rPr lang="zh-CN" altLang="en-US" sz="2800" dirty="0"/>
              <a:t>中的</a:t>
            </a:r>
            <a:r>
              <a:rPr lang="en-US" altLang="zh-CN" sz="2800" dirty="0"/>
              <a:t>redo &amp; undo</a:t>
            </a:r>
            <a:endParaRPr lang="zh-CN" altLang="en-US" sz="2800" dirty="0"/>
          </a:p>
        </p:txBody>
      </p:sp>
      <p:sp>
        <p:nvSpPr>
          <p:cNvPr id="6" name="矩形 5"/>
          <p:cNvSpPr/>
          <p:nvPr/>
        </p:nvSpPr>
        <p:spPr>
          <a:xfrm>
            <a:off x="572687" y="626468"/>
            <a:ext cx="2512226" cy="369332"/>
          </a:xfrm>
          <a:prstGeom prst="rect">
            <a:avLst/>
          </a:prstGeom>
        </p:spPr>
        <p:txBody>
          <a:bodyPr wrap="none">
            <a:spAutoFit/>
          </a:bodyPr>
          <a:lstStyle/>
          <a:p>
            <a:r>
              <a:rPr lang="zh-CN" altLang="en-US" b="1" dirty="0">
                <a:solidFill>
                  <a:srgbClr val="333333"/>
                </a:solidFill>
                <a:latin typeface="宋体" panose="02010600030101010101" pitchFamily="2" charset="-122"/>
                <a:ea typeface="宋体" panose="02010600030101010101" pitchFamily="2" charset="-122"/>
              </a:rPr>
              <a:t>为什么要有</a:t>
            </a:r>
            <a:r>
              <a:rPr lang="en-US" altLang="zh-CN" b="1" dirty="0">
                <a:solidFill>
                  <a:srgbClr val="333333"/>
                </a:solidFill>
                <a:latin typeface="-apple-system-font"/>
              </a:rPr>
              <a:t>redo</a:t>
            </a:r>
            <a:r>
              <a:rPr lang="zh-CN" altLang="en-US" b="1" dirty="0">
                <a:solidFill>
                  <a:srgbClr val="333333"/>
                </a:solidFill>
                <a:latin typeface="宋体" panose="02010600030101010101" pitchFamily="2" charset="-122"/>
                <a:ea typeface="宋体" panose="02010600030101010101" pitchFamily="2" charset="-122"/>
              </a:rPr>
              <a:t>日志？</a:t>
            </a:r>
            <a:endParaRPr lang="zh-CN" altLang="en-US" dirty="0"/>
          </a:p>
        </p:txBody>
      </p:sp>
      <p:sp>
        <p:nvSpPr>
          <p:cNvPr id="7" name="文本框 6">
            <a:hlinkClick r:id="rId2"/>
          </p:cNvPr>
          <p:cNvSpPr txBox="1"/>
          <p:nvPr/>
        </p:nvSpPr>
        <p:spPr>
          <a:xfrm>
            <a:off x="10528663" y="6332413"/>
            <a:ext cx="1415772" cy="461665"/>
          </a:xfrm>
          <a:prstGeom prst="rect">
            <a:avLst/>
          </a:prstGeom>
          <a:noFill/>
        </p:spPr>
        <p:txBody>
          <a:bodyPr wrap="none" rtlCol="0">
            <a:spAutoFit/>
          </a:bodyPr>
          <a:lstStyle/>
          <a:p>
            <a:r>
              <a:rPr lang="zh-CN" altLang="en-US" sz="2400" dirty="0">
                <a:hlinkClick r:id="rId2"/>
              </a:rPr>
              <a:t>参考文献</a:t>
            </a:r>
            <a:endParaRPr lang="zh-CN" altLang="en-US" sz="2400" dirty="0"/>
          </a:p>
        </p:txBody>
      </p:sp>
      <p:sp>
        <p:nvSpPr>
          <p:cNvPr id="8" name="矩形 7"/>
          <p:cNvSpPr/>
          <p:nvPr/>
        </p:nvSpPr>
        <p:spPr>
          <a:xfrm>
            <a:off x="572687" y="3340128"/>
            <a:ext cx="2512226" cy="369332"/>
          </a:xfrm>
          <a:prstGeom prst="rect">
            <a:avLst/>
          </a:prstGeom>
        </p:spPr>
        <p:txBody>
          <a:bodyPr wrap="none">
            <a:spAutoFit/>
          </a:bodyPr>
          <a:lstStyle/>
          <a:p>
            <a:r>
              <a:rPr lang="zh-CN" altLang="en-US" b="1">
                <a:solidFill>
                  <a:srgbClr val="333333"/>
                </a:solidFill>
                <a:latin typeface="宋体" panose="02010600030101010101" pitchFamily="2" charset="-122"/>
                <a:ea typeface="宋体" panose="02010600030101010101" pitchFamily="2" charset="-122"/>
              </a:rPr>
              <a:t>为什么要有</a:t>
            </a:r>
            <a:r>
              <a:rPr lang="en-US" altLang="zh-CN" b="1">
                <a:solidFill>
                  <a:srgbClr val="333333"/>
                </a:solidFill>
                <a:latin typeface="-apple-system-font"/>
              </a:rPr>
              <a:t>undo</a:t>
            </a:r>
            <a:r>
              <a:rPr lang="zh-CN" altLang="en-US" b="1">
                <a:solidFill>
                  <a:srgbClr val="333333"/>
                </a:solidFill>
                <a:latin typeface="宋体" panose="02010600030101010101" pitchFamily="2" charset="-122"/>
                <a:ea typeface="宋体" panose="02010600030101010101" pitchFamily="2" charset="-122"/>
              </a:rPr>
              <a:t>日志？</a:t>
            </a:r>
            <a:endParaRPr lang="zh-CN" altLang="en-US" dirty="0"/>
          </a:p>
        </p:txBody>
      </p:sp>
      <p:sp>
        <p:nvSpPr>
          <p:cNvPr id="11" name="矩形 10"/>
          <p:cNvSpPr/>
          <p:nvPr/>
        </p:nvSpPr>
        <p:spPr>
          <a:xfrm>
            <a:off x="1123405" y="3875144"/>
            <a:ext cx="10380618" cy="646331"/>
          </a:xfrm>
          <a:prstGeom prst="rect">
            <a:avLst/>
          </a:prstGeom>
        </p:spPr>
        <p:txBody>
          <a:bodyPr wrap="square">
            <a:spAutoFit/>
          </a:bodyPr>
          <a:lstStyle/>
          <a:p>
            <a:r>
              <a:rPr lang="zh-CN" altLang="en-US" dirty="0"/>
              <a:t>数据库事务未提交时，会将事务修改数据的镜像（即修改前的旧版本）存放到</a:t>
            </a:r>
            <a:r>
              <a:rPr lang="en-US" altLang="zh-CN" dirty="0"/>
              <a:t>undo</a:t>
            </a:r>
            <a:r>
              <a:rPr lang="zh-CN" altLang="en-US" dirty="0"/>
              <a:t>日志里，当事务回滚时，或者数据库奔溃时，可以利用</a:t>
            </a:r>
            <a:r>
              <a:rPr lang="en-US" altLang="zh-CN" dirty="0"/>
              <a:t>undo</a:t>
            </a:r>
            <a:r>
              <a:rPr lang="zh-CN" altLang="en-US" dirty="0"/>
              <a:t>日志，即旧版本数据，撤销未提交事务对数据库产生的影响。</a:t>
            </a:r>
          </a:p>
        </p:txBody>
      </p:sp>
      <p:sp>
        <p:nvSpPr>
          <p:cNvPr id="13" name="矩形 12"/>
          <p:cNvSpPr/>
          <p:nvPr/>
        </p:nvSpPr>
        <p:spPr>
          <a:xfrm>
            <a:off x="1123405" y="4466106"/>
            <a:ext cx="10380618" cy="1200329"/>
          </a:xfrm>
          <a:prstGeom prst="rect">
            <a:avLst/>
          </a:prstGeom>
        </p:spPr>
        <p:txBody>
          <a:bodyPr wrap="square">
            <a:spAutoFit/>
          </a:bodyPr>
          <a:lstStyle/>
          <a:p>
            <a:r>
              <a:rPr lang="zh-CN" altLang="en-US" dirty="0"/>
              <a:t>更细节的，</a:t>
            </a:r>
          </a:p>
          <a:p>
            <a:r>
              <a:rPr lang="zh-CN" altLang="en-US" dirty="0"/>
              <a:t>对于</a:t>
            </a:r>
            <a:r>
              <a:rPr lang="en-US" altLang="zh-CN" dirty="0"/>
              <a:t>insert</a:t>
            </a:r>
            <a:r>
              <a:rPr lang="zh-CN" altLang="en-US" dirty="0"/>
              <a:t>操作，</a:t>
            </a:r>
            <a:r>
              <a:rPr lang="en-US" altLang="zh-CN" dirty="0"/>
              <a:t>undo</a:t>
            </a:r>
            <a:r>
              <a:rPr lang="zh-CN" altLang="en-US" dirty="0"/>
              <a:t>日志记录新数据的</a:t>
            </a:r>
            <a:r>
              <a:rPr lang="en-US" altLang="zh-CN" dirty="0"/>
              <a:t>PK(ROW_ID)</a:t>
            </a:r>
            <a:r>
              <a:rPr lang="zh-CN" altLang="en-US" dirty="0"/>
              <a:t>，回滚时直接删除；</a:t>
            </a:r>
          </a:p>
          <a:p>
            <a:r>
              <a:rPr lang="zh-CN" altLang="en-US" dirty="0"/>
              <a:t>对于</a:t>
            </a:r>
            <a:r>
              <a:rPr lang="en-US" altLang="zh-CN" dirty="0"/>
              <a:t>delete/update</a:t>
            </a:r>
            <a:r>
              <a:rPr lang="zh-CN" altLang="en-US" dirty="0"/>
              <a:t>操作，</a:t>
            </a:r>
            <a:r>
              <a:rPr lang="en-US" altLang="zh-CN" dirty="0"/>
              <a:t>undo</a:t>
            </a:r>
            <a:r>
              <a:rPr lang="zh-CN" altLang="en-US" dirty="0"/>
              <a:t>日志记录旧数据</a:t>
            </a:r>
            <a:r>
              <a:rPr lang="en-US" altLang="zh-CN" dirty="0"/>
              <a:t>row</a:t>
            </a:r>
            <a:r>
              <a:rPr lang="zh-CN" altLang="en-US" dirty="0"/>
              <a:t>，回滚时直接恢复；</a:t>
            </a:r>
          </a:p>
          <a:p>
            <a:r>
              <a:rPr lang="zh-CN" altLang="en-US" dirty="0"/>
              <a:t>他们分别存放在不同的</a:t>
            </a:r>
            <a:r>
              <a:rPr lang="en-US" altLang="zh-CN" dirty="0"/>
              <a:t>buffer</a:t>
            </a:r>
            <a:r>
              <a:rPr lang="zh-CN" altLang="en-US" dirty="0"/>
              <a:t>里。</a:t>
            </a:r>
          </a:p>
        </p:txBody>
      </p:sp>
      <p:sp>
        <p:nvSpPr>
          <p:cNvPr id="15" name="矩形 14"/>
          <p:cNvSpPr/>
          <p:nvPr/>
        </p:nvSpPr>
        <p:spPr>
          <a:xfrm>
            <a:off x="1123405" y="5693620"/>
            <a:ext cx="9344298" cy="646331"/>
          </a:xfrm>
          <a:prstGeom prst="rect">
            <a:avLst/>
          </a:prstGeom>
        </p:spPr>
        <p:txBody>
          <a:bodyPr wrap="square">
            <a:spAutoFit/>
          </a:bodyPr>
          <a:lstStyle/>
          <a:p>
            <a:r>
              <a:rPr lang="zh-CN" altLang="en-US" dirty="0">
                <a:solidFill>
                  <a:srgbClr val="FF0000"/>
                </a:solidFill>
              </a:rPr>
              <a:t>一句话</a:t>
            </a:r>
            <a:r>
              <a:rPr lang="zh-CN" altLang="en-US" dirty="0"/>
              <a:t>，</a:t>
            </a:r>
            <a:r>
              <a:rPr lang="en-US" altLang="zh-CN" dirty="0"/>
              <a:t>undo</a:t>
            </a:r>
            <a:r>
              <a:rPr lang="zh-CN" altLang="en-US" dirty="0"/>
              <a:t>日志用于保障，未提交事务不会对数据库的</a:t>
            </a:r>
            <a:r>
              <a:rPr lang="en-US" altLang="zh-CN" dirty="0"/>
              <a:t>ACID</a:t>
            </a:r>
            <a:r>
              <a:rPr lang="zh-CN" altLang="en-US" dirty="0"/>
              <a:t>特性产生影响。存储</a:t>
            </a:r>
            <a:r>
              <a:rPr lang="en-US" altLang="zh-CN" dirty="0"/>
              <a:t>undo</a:t>
            </a:r>
            <a:r>
              <a:rPr lang="zh-CN" altLang="en-US" dirty="0"/>
              <a:t>日志的地方，是回滚段</a:t>
            </a:r>
          </a:p>
        </p:txBody>
      </p:sp>
      <p:sp>
        <p:nvSpPr>
          <p:cNvPr id="17" name="矩形 16"/>
          <p:cNvSpPr/>
          <p:nvPr/>
        </p:nvSpPr>
        <p:spPr>
          <a:xfrm>
            <a:off x="1123405" y="1022985"/>
            <a:ext cx="10380618" cy="2031325"/>
          </a:xfrm>
          <a:prstGeom prst="rect">
            <a:avLst/>
          </a:prstGeom>
        </p:spPr>
        <p:txBody>
          <a:bodyPr wrap="square">
            <a:spAutoFit/>
          </a:bodyPr>
          <a:lstStyle/>
          <a:p>
            <a:r>
              <a:rPr lang="zh-CN" altLang="en-US" dirty="0"/>
              <a:t>数据库事务提交后，必须将更新后的数据刷到磁盘上，以保证</a:t>
            </a:r>
            <a:r>
              <a:rPr lang="en-US" altLang="zh-CN" dirty="0"/>
              <a:t>ACID</a:t>
            </a:r>
            <a:r>
              <a:rPr lang="zh-CN" altLang="en-US" dirty="0"/>
              <a:t>特性。磁盘随机写性能较低，如果每次都刷盘，会极大影响数据库的吞吐量。</a:t>
            </a:r>
          </a:p>
          <a:p>
            <a:r>
              <a:rPr lang="zh-CN" altLang="en-US" dirty="0"/>
              <a:t>优化方式是，将修改行为先写到</a:t>
            </a:r>
            <a:r>
              <a:rPr lang="en-US" altLang="zh-CN" dirty="0"/>
              <a:t>redo</a:t>
            </a:r>
            <a:r>
              <a:rPr lang="zh-CN" altLang="en-US" dirty="0"/>
              <a:t>日志里（此时变成了顺序写），再定期将数据刷到磁盘上，这样能极大提高性能。</a:t>
            </a:r>
          </a:p>
          <a:p>
            <a:r>
              <a:rPr lang="zh-CN" altLang="en-US" dirty="0"/>
              <a:t>假如某一时刻，数据库崩溃，还没来得及刷盘的数据，在数据库重启后，会重做</a:t>
            </a:r>
            <a:r>
              <a:rPr lang="en-US" altLang="zh-CN" dirty="0"/>
              <a:t>redo</a:t>
            </a:r>
            <a:r>
              <a:rPr lang="zh-CN" altLang="en-US" dirty="0"/>
              <a:t>日志里的内容，以保证已提交事务对数据产生的影响都刷到磁盘上。</a:t>
            </a:r>
          </a:p>
          <a:p>
            <a:r>
              <a:rPr lang="zh-CN" altLang="en-US" dirty="0"/>
              <a:t>一句话，</a:t>
            </a:r>
            <a:r>
              <a:rPr lang="en-US" altLang="zh-CN" dirty="0"/>
              <a:t>redo</a:t>
            </a:r>
            <a:r>
              <a:rPr lang="zh-CN" altLang="en-US" dirty="0"/>
              <a:t>日志用于保障，已提交事务的</a:t>
            </a:r>
            <a:r>
              <a:rPr lang="en-US" altLang="zh-CN" dirty="0"/>
              <a:t>ACID</a:t>
            </a:r>
            <a:r>
              <a:rPr lang="zh-CN" altLang="en-US" dirty="0"/>
              <a:t>特性。</a:t>
            </a:r>
          </a:p>
        </p:txBody>
      </p:sp>
    </p:spTree>
    <p:extLst>
      <p:ext uri="{BB962C8B-B14F-4D97-AF65-F5344CB8AC3E}">
        <p14:creationId xmlns:p14="http://schemas.microsoft.com/office/powerpoint/2010/main" val="2910649577"/>
      </p:ext>
    </p:extLst>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745B0530-1145-4523-BF83-35FCAED7FE10}" vid="{531429DD-6862-4E03-B621-64C918B1FB5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16</TotalTime>
  <Words>6075</Words>
  <Application>Microsoft Macintosh PowerPoint</Application>
  <PresentationFormat>Widescreen</PresentationFormat>
  <Paragraphs>218</Paragraphs>
  <Slides>31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-apple-system</vt:lpstr>
      <vt:lpstr>-apple-system-font</vt:lpstr>
      <vt:lpstr>等线</vt:lpstr>
      <vt:lpstr>等线 Light</vt:lpstr>
      <vt:lpstr>ibm-plex-sans</vt:lpstr>
      <vt:lpstr>Open Sans</vt:lpstr>
      <vt:lpstr>Pingfang SC</vt:lpstr>
      <vt:lpstr>宋体</vt:lpstr>
      <vt:lpstr>Arial</vt:lpstr>
      <vt:lpstr>Helvetica</vt:lpstr>
      <vt:lpstr>Verdana</vt:lpstr>
      <vt:lpstr>主题1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 ai</dc:creator>
  <cp:lastModifiedBy>s ai</cp:lastModifiedBy>
  <cp:revision>307</cp:revision>
  <dcterms:created xsi:type="dcterms:W3CDTF">2018-08-05T12:56:00Z</dcterms:created>
  <dcterms:modified xsi:type="dcterms:W3CDTF">2020-05-28T12:22:35Z</dcterms:modified>
</cp:coreProperties>
</file>