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90" r:id="rId3"/>
    <p:sldId id="268" r:id="rId4"/>
    <p:sldId id="269" r:id="rId5"/>
    <p:sldId id="270" r:id="rId6"/>
    <p:sldId id="291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84"/>
    <p:restoredTop sz="94710"/>
  </p:normalViewPr>
  <p:slideViewPr>
    <p:cSldViewPr snapToGrid="0">
      <p:cViewPr varScale="1">
        <p:scale>
          <a:sx n="146" d="100"/>
          <a:sy n="146" d="100"/>
        </p:scale>
        <p:origin x="7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240098-8970-4A97-B351-0BD803BCCE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C4E792D-9DA7-4F3C-A80F-CA09B581FC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85B3EC-2DEF-436A-84AC-C0F30F0F1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9C2A-F7B6-49DD-A0C1-45A2D72FFDCF}" type="datetimeFigureOut">
              <a:rPr lang="zh-CN" altLang="en-US" smtClean="0"/>
              <a:t>2019/12/1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A58A5E-A93A-47D4-A9FB-057AADEB3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8F5E0E-84E5-43EE-BB37-6EAA0859E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CB0F5-2FB4-4514-9DB2-879AD9820D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485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796D9-FBD3-4A06-AC68-9D9D2AF53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918ED93-B03E-458E-89D1-2572EADCE7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1868AB-D855-45D3-815C-CD7930838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9C2A-F7B6-49DD-A0C1-45A2D72FFDCF}" type="datetimeFigureOut">
              <a:rPr lang="zh-CN" altLang="en-US" smtClean="0"/>
              <a:t>2019/12/1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8214F1-FC78-4DBA-BC7D-D53D170AD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6C6837-70E5-457D-9AA3-14B12561D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CB0F5-2FB4-4514-9DB2-879AD9820D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3661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7FCCB43-33D4-4A2A-8C0F-E3CD4A8ED1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232F4EB-91A3-4587-B99E-F46EB2FE24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D23209-C04A-4BE0-8B71-8BAFCC763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9C2A-F7B6-49DD-A0C1-45A2D72FFDCF}" type="datetimeFigureOut">
              <a:rPr lang="zh-CN" altLang="en-US" smtClean="0"/>
              <a:t>2019/12/1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11C3D7-36F5-458E-96EE-0D625F82A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B7D9ED-1B78-482A-BBB0-E41DEEE2D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CB0F5-2FB4-4514-9DB2-879AD9820D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5990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C88C80-19D1-4BDB-93D6-01C8B5D57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947ED-5EF2-47D5-99F5-5EE8E4B8CE26}" type="datetimeFigureOut">
              <a:rPr lang="zh-CN" altLang="en-US" smtClean="0"/>
              <a:t>2019/12/1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2AB6A0-788E-44A1-9AE0-27A613386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0BFCAA-9D3B-477B-A442-619BF31A7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5BB5-C917-4678-8784-D67A39A24C9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270FCD-63E7-E347-9DCA-3F2F2936D2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77712" cy="1077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065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7C3FCB-7571-4850-8E01-BA101D42B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8664D8-97FB-4214-BEB9-503715A4E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23AB5C-36A8-471D-B4D1-484F6F06A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9C2A-F7B6-49DD-A0C1-45A2D72FFDCF}" type="datetimeFigureOut">
              <a:rPr lang="zh-CN" altLang="en-US" smtClean="0"/>
              <a:t>2019/12/1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DEFF3F-29C4-44DB-B5E0-CAB081EE9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AC3B4A-4C01-4614-BF58-4ABD0BB7E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CB0F5-2FB4-4514-9DB2-879AD9820D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7757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93894-1E1F-40D1-A0DC-35AEEB20C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95BA9C-A0E6-4AF4-B6D3-A4F4E32CE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50C7F2-3D86-4D4E-9DC9-D8AE4CF47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9C2A-F7B6-49DD-A0C1-45A2D72FFDCF}" type="datetimeFigureOut">
              <a:rPr lang="zh-CN" altLang="en-US" smtClean="0"/>
              <a:t>2019/12/1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8DCAA0-46F9-4299-95E8-CD9B8007B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A6020D-202D-4E6F-A778-B521FB296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CB0F5-2FB4-4514-9DB2-879AD9820D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0780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A6C7A1-FBD6-4CE1-81D0-9226C66D3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72368A-A71B-426D-BA0F-3FED4F2E57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2A353C-8CE8-42F4-A20F-B71238157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825EB2-0B3F-473A-8FEA-6A2DC669E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9C2A-F7B6-49DD-A0C1-45A2D72FFDCF}" type="datetimeFigureOut">
              <a:rPr lang="zh-CN" altLang="en-US" smtClean="0"/>
              <a:t>2019/12/1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C30AE7-52BF-455E-AF98-4BAAF85F4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6348AE-E529-4953-A004-AF66D2B5E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CB0F5-2FB4-4514-9DB2-879AD9820D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430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D7C976-945D-4CBD-9931-E5D35BB80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10A150-0F68-4A9D-8897-B30E4DC6D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A467E77-7DBA-403C-A2F0-C5FE1BAD6E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2684C54-95B9-4E0F-8E7F-D56D10A9A7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C328E7B-A5D8-4050-9850-A7EE185370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7C5FA38-C741-4B48-A137-BF1276637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9C2A-F7B6-49DD-A0C1-45A2D72FFDCF}" type="datetimeFigureOut">
              <a:rPr lang="zh-CN" altLang="en-US" smtClean="0"/>
              <a:t>2019/12/1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B2E4C0E-852E-40DA-96E1-33199F416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7F8A852-8C26-4BFF-9EF6-A4DD7FAB5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CB0F5-2FB4-4514-9DB2-879AD9820D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489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CC20D0-61C7-4434-A4B9-975C0B8F7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97EB099-2176-4EDE-878B-1E73D8E19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9C2A-F7B6-49DD-A0C1-45A2D72FFDCF}" type="datetimeFigureOut">
              <a:rPr lang="zh-CN" altLang="en-US" smtClean="0"/>
              <a:t>2019/12/1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6237F83-DD36-42A4-A9E4-64C4DD67A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5F45149-3AD9-4D3D-B437-6189ABEEF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CB0F5-2FB4-4514-9DB2-879AD9820D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8340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15CAFF8-EE5D-4A72-83EE-8AAA17BD1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9C2A-F7B6-49DD-A0C1-45A2D72FFDCF}" type="datetimeFigureOut">
              <a:rPr lang="zh-CN" altLang="en-US" smtClean="0"/>
              <a:t>2019/12/1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44FF95E-1BCD-4563-8509-86A11B566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0B5E3E-82A4-458F-B261-C696B4167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CB0F5-2FB4-4514-9DB2-879AD9820D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0666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C1F9CA-14C0-497C-BE43-928DC67DD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DB0390-342F-454C-84D8-6BA413DE3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8EFA5A6-9353-45C0-B12B-6A2A45E6C1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9CB988-7489-4152-99BE-DE3EB03CC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9C2A-F7B6-49DD-A0C1-45A2D72FFDCF}" type="datetimeFigureOut">
              <a:rPr lang="zh-CN" altLang="en-US" smtClean="0"/>
              <a:t>2019/12/1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7E3CF3-9FF7-426C-B184-860615C51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A803F4-F4CD-4C89-9ACE-8089A6129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CB0F5-2FB4-4514-9DB2-879AD9820D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559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4E6D6C-461C-43AF-B2DB-1490B89C2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3DAC426-6F32-4759-9B87-A216C5FAF5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8F2AF8-F91F-4450-B748-21AB213995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88ED81-8EF1-497A-9161-07C4C77D1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9C2A-F7B6-49DD-A0C1-45A2D72FFDCF}" type="datetimeFigureOut">
              <a:rPr lang="zh-CN" altLang="en-US" smtClean="0"/>
              <a:t>2019/12/1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916B19-5C5B-453F-9BE6-FA4510F67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B5531A-7E4A-4E7F-B703-01EAF35D4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CB0F5-2FB4-4514-9DB2-879AD9820D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5995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AE68CC3-4CC0-4AF5-B6A9-D366A7AA9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832C51-977E-4CB2-81DC-D2AF0CDC5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EE6096-F56C-426D-8D2F-DC08C894A5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99C2A-F7B6-49DD-A0C1-45A2D72FFDCF}" type="datetimeFigureOut">
              <a:rPr lang="zh-CN" altLang="en-US" smtClean="0"/>
              <a:t>2019/12/1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CE608A-7FA2-4E69-9847-783922E4A0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F99064-66A2-4AA4-A8F1-FFE681FA5B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CB0F5-2FB4-4514-9DB2-879AD9820D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6866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E4358A83-E66C-4486-AB23-387EA6376F31}"/>
              </a:ext>
            </a:extLst>
          </p:cNvPr>
          <p:cNvSpPr txBox="1"/>
          <p:nvPr/>
        </p:nvSpPr>
        <p:spPr>
          <a:xfrm>
            <a:off x="2542974" y="212056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>
                <a:latin typeface="SimSun" panose="02010600030101010101" pitchFamily="2" charset="-122"/>
                <a:ea typeface="SimSun" panose="02010600030101010101" pitchFamily="2" charset="-122"/>
              </a:rPr>
              <a:t>设计模式</a:t>
            </a:r>
            <a:r>
              <a:rPr lang="en-US" altLang="zh-CN" sz="4000">
                <a:latin typeface="SimSun" panose="02010600030101010101" pitchFamily="2" charset="-122"/>
                <a:ea typeface="SimSun" panose="02010600030101010101" pitchFamily="2" charset="-122"/>
              </a:rPr>
              <a:t>(</a:t>
            </a:r>
            <a:r>
              <a:rPr lang="ja-JP" altLang="en-US" sz="4000">
                <a:latin typeface="SimSun" panose="02010600030101010101" pitchFamily="2" charset="-122"/>
                <a:ea typeface="SimSun" panose="02010600030101010101" pitchFamily="2" charset="-122"/>
              </a:rPr>
              <a:t>一</a:t>
            </a:r>
            <a:r>
              <a:rPr lang="en-US" altLang="zh-CN" sz="400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  <a:endParaRPr lang="zh-CN" altLang="en-US" sz="400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58759E0-77A6-4C77-9BB4-ECC2A03C40A0}"/>
              </a:ext>
            </a:extLst>
          </p:cNvPr>
          <p:cNvSpPr txBox="1"/>
          <p:nvPr/>
        </p:nvSpPr>
        <p:spPr>
          <a:xfrm>
            <a:off x="1953286" y="1691896"/>
            <a:ext cx="5391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SimSun" panose="02010600030101010101" pitchFamily="2" charset="-122"/>
                <a:ea typeface="SimSun" panose="02010600030101010101" pitchFamily="2" charset="-122"/>
              </a:rPr>
              <a:t>2</a:t>
            </a: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、策略模式</a:t>
            </a:r>
            <a:r>
              <a:rPr lang="en-US" altLang="zh-CN" sz="2800" dirty="0">
                <a:latin typeface="SimSun" panose="02010600030101010101" pitchFamily="2" charset="-122"/>
                <a:ea typeface="SimSun" panose="02010600030101010101" pitchFamily="2" charset="-122"/>
              </a:rPr>
              <a:t>(Str</a:t>
            </a:r>
            <a:r>
              <a:rPr lang="en-US" altLang="zh-CN" sz="2800" u="sng" dirty="0">
                <a:latin typeface="SimSun" panose="02010600030101010101" pitchFamily="2" charset="-122"/>
                <a:ea typeface="SimSun" panose="02010600030101010101" pitchFamily="2" charset="-122"/>
              </a:rPr>
              <a:t>at</a:t>
            </a:r>
            <a:r>
              <a:rPr lang="en-US" altLang="zh-CN" sz="2800" dirty="0">
                <a:latin typeface="SimSun" panose="02010600030101010101" pitchFamily="2" charset="-122"/>
                <a:ea typeface="SimSun" panose="02010600030101010101" pitchFamily="2" charset="-122"/>
              </a:rPr>
              <a:t>egy Pattern)</a:t>
            </a:r>
            <a:endParaRPr lang="zh-CN" altLang="en-US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A1FF804-A1CD-4BD6-A476-BC7CC7FCC783}"/>
              </a:ext>
            </a:extLst>
          </p:cNvPr>
          <p:cNvSpPr txBox="1"/>
          <p:nvPr/>
        </p:nvSpPr>
        <p:spPr>
          <a:xfrm>
            <a:off x="1953286" y="4927670"/>
            <a:ext cx="6109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SimSun" panose="02010600030101010101" pitchFamily="2" charset="-122"/>
                <a:ea typeface="SimSun" panose="02010600030101010101" pitchFamily="2" charset="-122"/>
              </a:rPr>
              <a:t>7</a:t>
            </a: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、装饰者模式</a:t>
            </a:r>
            <a:r>
              <a:rPr lang="en-US" altLang="zh-CN" sz="2800" dirty="0">
                <a:latin typeface="SimSun" panose="02010600030101010101" pitchFamily="2" charset="-122"/>
                <a:ea typeface="SimSun" panose="02010600030101010101" pitchFamily="2" charset="-122"/>
              </a:rPr>
              <a:t>(Decoration Pattern)</a:t>
            </a:r>
            <a:endParaRPr lang="zh-CN" altLang="en-US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1E57C56-AD6D-410F-8492-80D66E37EA91}"/>
              </a:ext>
            </a:extLst>
          </p:cNvPr>
          <p:cNvSpPr txBox="1"/>
          <p:nvPr/>
        </p:nvSpPr>
        <p:spPr>
          <a:xfrm>
            <a:off x="1953286" y="1044741"/>
            <a:ext cx="2159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SimSun" panose="02010600030101010101" pitchFamily="2" charset="-122"/>
                <a:ea typeface="SimSun" panose="02010600030101010101" pitchFamily="2" charset="-122"/>
              </a:rPr>
              <a:t>1</a:t>
            </a: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、设计原则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6902AB1-B7BC-4892-BFE5-0AF70BD5D0BF}"/>
              </a:ext>
            </a:extLst>
          </p:cNvPr>
          <p:cNvSpPr txBox="1"/>
          <p:nvPr/>
        </p:nvSpPr>
        <p:spPr>
          <a:xfrm>
            <a:off x="1953286" y="4280516"/>
            <a:ext cx="55707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SimSun" panose="02010600030101010101" pitchFamily="2" charset="-122"/>
                <a:ea typeface="SimSun" panose="02010600030101010101" pitchFamily="2" charset="-122"/>
              </a:rPr>
              <a:t>6</a:t>
            </a: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、单例模式</a:t>
            </a:r>
            <a:r>
              <a:rPr lang="en-US" altLang="zh-CN" sz="2800" dirty="0">
                <a:latin typeface="SimSun" panose="02010600030101010101" pitchFamily="2" charset="-122"/>
                <a:ea typeface="SimSun" panose="02010600030101010101" pitchFamily="2" charset="-122"/>
              </a:rPr>
              <a:t>(Singleton Pattern)</a:t>
            </a:r>
            <a:endParaRPr lang="zh-CN" altLang="en-US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7" name="文本框 8">
            <a:extLst>
              <a:ext uri="{FF2B5EF4-FFF2-40B4-BE49-F238E27FC236}">
                <a16:creationId xmlns:a16="http://schemas.microsoft.com/office/drawing/2014/main" id="{ADF7DE12-0A13-BD40-B9BC-336C005E39A7}"/>
              </a:ext>
            </a:extLst>
          </p:cNvPr>
          <p:cNvSpPr txBox="1"/>
          <p:nvPr/>
        </p:nvSpPr>
        <p:spPr>
          <a:xfrm>
            <a:off x="1953286" y="2986206"/>
            <a:ext cx="6109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SimSun" panose="02010600030101010101" pitchFamily="2" charset="-122"/>
                <a:ea typeface="SimSun" panose="02010600030101010101" pitchFamily="2" charset="-122"/>
              </a:rPr>
              <a:t>4</a:t>
            </a: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、</a:t>
            </a:r>
            <a:r>
              <a:rPr lang="ja-JP" altLang="en-US" sz="2800">
                <a:latin typeface="SimSun" panose="02010600030101010101" pitchFamily="2" charset="-122"/>
                <a:ea typeface="SimSun" panose="02010600030101010101" pitchFamily="2" charset="-122"/>
              </a:rPr>
              <a:t>模板方法</a:t>
            </a: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模式</a:t>
            </a:r>
            <a:r>
              <a:rPr lang="en-US" altLang="zh-CN" sz="2800" dirty="0">
                <a:latin typeface="SimSun" panose="02010600030101010101" pitchFamily="2" charset="-122"/>
                <a:ea typeface="SimSun" panose="02010600030101010101" pitchFamily="2" charset="-122"/>
              </a:rPr>
              <a:t>(Template Pattern)</a:t>
            </a:r>
            <a:endParaRPr lang="zh-CN" altLang="en-US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A847DF-8855-6A47-A709-FE0BDD4CD19A}"/>
              </a:ext>
            </a:extLst>
          </p:cNvPr>
          <p:cNvSpPr txBox="1"/>
          <p:nvPr/>
        </p:nvSpPr>
        <p:spPr>
          <a:xfrm>
            <a:off x="1953286" y="3633361"/>
            <a:ext cx="32367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SimSun" panose="02010600030101010101" pitchFamily="2" charset="-122"/>
                <a:ea typeface="SimSun" panose="02010600030101010101" pitchFamily="2" charset="-122"/>
              </a:rPr>
              <a:t>5</a:t>
            </a: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、</a:t>
            </a:r>
            <a:r>
              <a:rPr lang="ja-JP" altLang="en-US" sz="2800">
                <a:latin typeface="SimSun" panose="02010600030101010101" pitchFamily="2" charset="-122"/>
                <a:ea typeface="SimSun" panose="02010600030101010101" pitchFamily="2" charset="-122"/>
              </a:rPr>
              <a:t>策略</a:t>
            </a:r>
            <a:r>
              <a:rPr lang="en-US" altLang="zh-CN" sz="2800" dirty="0">
                <a:latin typeface="SimSun" panose="02010600030101010101" pitchFamily="2" charset="-122"/>
                <a:ea typeface="SimSun" panose="02010600030101010101" pitchFamily="2" charset="-122"/>
              </a:rPr>
              <a:t>&amp;</a:t>
            </a:r>
            <a:r>
              <a:rPr lang="ja-JP" altLang="en-US" sz="2800">
                <a:latin typeface="SimSun" panose="02010600030101010101" pitchFamily="2" charset="-122"/>
                <a:ea typeface="SimSun" panose="02010600030101010101" pitchFamily="2" charset="-122"/>
              </a:rPr>
              <a:t>模板</a:t>
            </a:r>
            <a:r>
              <a:rPr lang="en-US" altLang="zh-CN" sz="2800" dirty="0">
                <a:latin typeface="SimSun" panose="02010600030101010101" pitchFamily="2" charset="-122"/>
                <a:ea typeface="SimSun" panose="02010600030101010101" pitchFamily="2" charset="-122"/>
              </a:rPr>
              <a:t>&amp;</a:t>
            </a:r>
            <a:r>
              <a:rPr lang="ja-JP" altLang="en-US" sz="2800">
                <a:latin typeface="SimSun" panose="02010600030101010101" pitchFamily="2" charset="-122"/>
                <a:ea typeface="SimSun" panose="02010600030101010101" pitchFamily="2" charset="-122"/>
              </a:rPr>
              <a:t>工厂</a:t>
            </a:r>
            <a:endParaRPr lang="en-US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7709A1-4AA7-4849-841A-5CDB73D81FC9}"/>
              </a:ext>
            </a:extLst>
          </p:cNvPr>
          <p:cNvSpPr txBox="1"/>
          <p:nvPr/>
        </p:nvSpPr>
        <p:spPr>
          <a:xfrm>
            <a:off x="1953286" y="2339051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SimSun" panose="02010600030101010101" pitchFamily="2" charset="-122"/>
                <a:ea typeface="SimSun" panose="02010600030101010101" pitchFamily="2" charset="-122"/>
              </a:rPr>
              <a:t>3</a:t>
            </a: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、</a:t>
            </a:r>
            <a:r>
              <a:rPr lang="ja-JP" altLang="en-US" sz="2800">
                <a:latin typeface="SimSun" panose="02010600030101010101" pitchFamily="2" charset="-122"/>
                <a:ea typeface="SimSun" panose="02010600030101010101" pitchFamily="2" charset="-122"/>
              </a:rPr>
              <a:t>工厂模式</a:t>
            </a:r>
            <a:r>
              <a:rPr lang="en-US" altLang="ja-JP" sz="2800" dirty="0">
                <a:latin typeface="SimSun" panose="02010600030101010101" pitchFamily="2" charset="-122"/>
                <a:ea typeface="SimSun" panose="02010600030101010101" pitchFamily="2" charset="-122"/>
              </a:rPr>
              <a:t>(Factory Pattern)</a:t>
            </a:r>
            <a:endParaRPr lang="en-US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6372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8">
            <a:extLst>
              <a:ext uri="{FF2B5EF4-FFF2-40B4-BE49-F238E27FC236}">
                <a16:creationId xmlns:a16="http://schemas.microsoft.com/office/drawing/2014/main" id="{20B1162D-56C3-CE43-AA46-E351F7551A39}"/>
              </a:ext>
            </a:extLst>
          </p:cNvPr>
          <p:cNvSpPr txBox="1"/>
          <p:nvPr/>
        </p:nvSpPr>
        <p:spPr>
          <a:xfrm>
            <a:off x="1216439" y="0"/>
            <a:ext cx="6109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>
                <a:latin typeface="SimSun" panose="02010600030101010101" pitchFamily="2" charset="-122"/>
                <a:ea typeface="SimSun" panose="02010600030101010101" pitchFamily="2" charset="-122"/>
              </a:rPr>
              <a:t>4</a:t>
            </a:r>
            <a:r>
              <a:rPr lang="zh-CN" altLang="en-US" sz="2800">
                <a:latin typeface="SimSun" panose="02010600030101010101" pitchFamily="2" charset="-122"/>
                <a:ea typeface="SimSun" panose="02010600030101010101" pitchFamily="2" charset="-122"/>
              </a:rPr>
              <a:t>、</a:t>
            </a:r>
            <a:r>
              <a:rPr lang="ja-JP" altLang="en-US" sz="2800">
                <a:latin typeface="SimSun" panose="02010600030101010101" pitchFamily="2" charset="-122"/>
                <a:ea typeface="SimSun" panose="02010600030101010101" pitchFamily="2" charset="-122"/>
              </a:rPr>
              <a:t>模板方法</a:t>
            </a:r>
            <a:r>
              <a:rPr lang="zh-CN" altLang="en-US" sz="2800">
                <a:latin typeface="SimSun" panose="02010600030101010101" pitchFamily="2" charset="-122"/>
                <a:ea typeface="SimSun" panose="02010600030101010101" pitchFamily="2" charset="-122"/>
              </a:rPr>
              <a:t>模式</a:t>
            </a:r>
            <a:r>
              <a:rPr lang="en-US" altLang="zh-CN" sz="2800">
                <a:latin typeface="SimSun" panose="02010600030101010101" pitchFamily="2" charset="-122"/>
                <a:ea typeface="SimSun" panose="02010600030101010101" pitchFamily="2" charset="-122"/>
              </a:rPr>
              <a:t>(Template Pattern)</a:t>
            </a:r>
            <a:endParaRPr lang="zh-CN" altLang="en-US" sz="280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6074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6599504-D94B-1544-BC1D-610BABA36185}"/>
              </a:ext>
            </a:extLst>
          </p:cNvPr>
          <p:cNvSpPr txBox="1"/>
          <p:nvPr/>
        </p:nvSpPr>
        <p:spPr>
          <a:xfrm>
            <a:off x="1127663" y="0"/>
            <a:ext cx="32367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>
                <a:latin typeface="SimSun" panose="02010600030101010101" pitchFamily="2" charset="-122"/>
                <a:ea typeface="SimSun" panose="02010600030101010101" pitchFamily="2" charset="-122"/>
              </a:rPr>
              <a:t>5</a:t>
            </a:r>
            <a:r>
              <a:rPr lang="zh-CN" altLang="en-US" sz="2800">
                <a:latin typeface="SimSun" panose="02010600030101010101" pitchFamily="2" charset="-122"/>
                <a:ea typeface="SimSun" panose="02010600030101010101" pitchFamily="2" charset="-122"/>
              </a:rPr>
              <a:t>、</a:t>
            </a:r>
            <a:r>
              <a:rPr lang="ja-JP" altLang="en-US" sz="2800">
                <a:latin typeface="SimSun" panose="02010600030101010101" pitchFamily="2" charset="-122"/>
                <a:ea typeface="SimSun" panose="02010600030101010101" pitchFamily="2" charset="-122"/>
              </a:rPr>
              <a:t>策略</a:t>
            </a:r>
            <a:r>
              <a:rPr lang="en-US" altLang="zh-CN" sz="2800">
                <a:latin typeface="SimSun" panose="02010600030101010101" pitchFamily="2" charset="-122"/>
                <a:ea typeface="SimSun" panose="02010600030101010101" pitchFamily="2" charset="-122"/>
              </a:rPr>
              <a:t>&amp;</a:t>
            </a:r>
            <a:r>
              <a:rPr lang="ja-JP" altLang="en-US" sz="2800">
                <a:latin typeface="SimSun" panose="02010600030101010101" pitchFamily="2" charset="-122"/>
                <a:ea typeface="SimSun" panose="02010600030101010101" pitchFamily="2" charset="-122"/>
              </a:rPr>
              <a:t>模板</a:t>
            </a:r>
            <a:r>
              <a:rPr lang="en-US" altLang="zh-CN" sz="2800">
                <a:latin typeface="SimSun" panose="02010600030101010101" pitchFamily="2" charset="-122"/>
                <a:ea typeface="SimSun" panose="02010600030101010101" pitchFamily="2" charset="-122"/>
              </a:rPr>
              <a:t>&amp;</a:t>
            </a:r>
            <a:r>
              <a:rPr lang="ja-JP" altLang="en-US" sz="2800">
                <a:latin typeface="SimSun" panose="02010600030101010101" pitchFamily="2" charset="-122"/>
                <a:ea typeface="SimSun" panose="02010600030101010101" pitchFamily="2" charset="-122"/>
              </a:rPr>
              <a:t>工厂</a:t>
            </a:r>
            <a:endParaRPr lang="en-US" sz="280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8212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1">
            <a:extLst>
              <a:ext uri="{FF2B5EF4-FFF2-40B4-BE49-F238E27FC236}">
                <a16:creationId xmlns:a16="http://schemas.microsoft.com/office/drawing/2014/main" id="{FEA033DA-33ED-FF4E-96FE-2B624A43C957}"/>
              </a:ext>
            </a:extLst>
          </p:cNvPr>
          <p:cNvSpPr txBox="1"/>
          <p:nvPr/>
        </p:nvSpPr>
        <p:spPr>
          <a:xfrm>
            <a:off x="1287461" y="0"/>
            <a:ext cx="55707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>
                <a:latin typeface="SimSun" panose="02010600030101010101" pitchFamily="2" charset="-122"/>
                <a:ea typeface="SimSun" panose="02010600030101010101" pitchFamily="2" charset="-122"/>
              </a:rPr>
              <a:t>6</a:t>
            </a:r>
            <a:r>
              <a:rPr lang="zh-CN" altLang="en-US" sz="2800">
                <a:latin typeface="SimSun" panose="02010600030101010101" pitchFamily="2" charset="-122"/>
                <a:ea typeface="SimSun" panose="02010600030101010101" pitchFamily="2" charset="-122"/>
              </a:rPr>
              <a:t>、单例模式</a:t>
            </a:r>
            <a:r>
              <a:rPr lang="en-US" altLang="zh-CN" sz="2800">
                <a:latin typeface="SimSun" panose="02010600030101010101" pitchFamily="2" charset="-122"/>
                <a:ea typeface="SimSun" panose="02010600030101010101" pitchFamily="2" charset="-122"/>
              </a:rPr>
              <a:t>(Singleton Pattern)</a:t>
            </a:r>
            <a:endParaRPr lang="zh-CN" altLang="en-US" sz="280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99425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9">
            <a:extLst>
              <a:ext uri="{FF2B5EF4-FFF2-40B4-BE49-F238E27FC236}">
                <a16:creationId xmlns:a16="http://schemas.microsoft.com/office/drawing/2014/main" id="{AD9DDCEB-FC40-2F44-8672-3D08CC396A32}"/>
              </a:ext>
            </a:extLst>
          </p:cNvPr>
          <p:cNvSpPr txBox="1"/>
          <p:nvPr/>
        </p:nvSpPr>
        <p:spPr>
          <a:xfrm>
            <a:off x="1234195" y="0"/>
            <a:ext cx="6109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>
                <a:latin typeface="SimSun" panose="02010600030101010101" pitchFamily="2" charset="-122"/>
                <a:ea typeface="SimSun" panose="02010600030101010101" pitchFamily="2" charset="-122"/>
              </a:rPr>
              <a:t>7</a:t>
            </a:r>
            <a:r>
              <a:rPr lang="zh-CN" altLang="en-US" sz="2800">
                <a:latin typeface="SimSun" panose="02010600030101010101" pitchFamily="2" charset="-122"/>
                <a:ea typeface="SimSun" panose="02010600030101010101" pitchFamily="2" charset="-122"/>
              </a:rPr>
              <a:t>、装饰者模式</a:t>
            </a:r>
            <a:r>
              <a:rPr lang="en-US" altLang="zh-CN" sz="2800">
                <a:latin typeface="SimSun" panose="02010600030101010101" pitchFamily="2" charset="-122"/>
                <a:ea typeface="SimSun" panose="02010600030101010101" pitchFamily="2" charset="-122"/>
              </a:rPr>
              <a:t>(Decoration Pattern)</a:t>
            </a:r>
            <a:endParaRPr lang="zh-CN" altLang="en-US" sz="280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9796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40714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6815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9395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76743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42855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2442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6FED14B-9E4C-9649-9194-22401A57ADA8}"/>
              </a:ext>
            </a:extLst>
          </p:cNvPr>
          <p:cNvSpPr txBox="1"/>
          <p:nvPr/>
        </p:nvSpPr>
        <p:spPr>
          <a:xfrm>
            <a:off x="3018408" y="958788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JDK8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FE07E0-8A56-1D48-9799-7A292C81A98C}"/>
              </a:ext>
            </a:extLst>
          </p:cNvPr>
          <p:cNvSpPr txBox="1"/>
          <p:nvPr/>
        </p:nvSpPr>
        <p:spPr>
          <a:xfrm>
            <a:off x="3018408" y="1597981"/>
            <a:ext cx="3139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SpringBoot2.2 SNAPSHOT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83205B-FDC0-564E-98D5-8A40E24F49DF}"/>
              </a:ext>
            </a:extLst>
          </p:cNvPr>
          <p:cNvSpPr txBox="1"/>
          <p:nvPr/>
        </p:nvSpPr>
        <p:spPr>
          <a:xfrm>
            <a:off x="3018408" y="2237174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  <a:r>
              <a:rPr lang="zh-CN" altLang="en-US"/>
              <a:t>、</a:t>
            </a:r>
            <a:r>
              <a:rPr lang="en-US" altLang="zh-CN"/>
              <a:t>JVM</a:t>
            </a:r>
            <a:r>
              <a:rPr lang="zh-CN" altLang="en-US"/>
              <a:t>   </a:t>
            </a:r>
            <a:r>
              <a:rPr lang="en-US" altLang="zh-CN"/>
              <a:t>G1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8DA379-CB69-5642-B75E-9BF08E497D05}"/>
              </a:ext>
            </a:extLst>
          </p:cNvPr>
          <p:cNvSpPr txBox="1"/>
          <p:nvPr/>
        </p:nvSpPr>
        <p:spPr>
          <a:xfrm>
            <a:off x="2745897" y="45452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在此次分享中</a:t>
            </a:r>
            <a:endParaRPr lang="en-US" altLang="ja-JP" sz="2400"/>
          </a:p>
        </p:txBody>
      </p:sp>
    </p:spTree>
    <p:extLst>
      <p:ext uri="{BB962C8B-B14F-4D97-AF65-F5344CB8AC3E}">
        <p14:creationId xmlns:p14="http://schemas.microsoft.com/office/powerpoint/2010/main" val="28040024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85870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56365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36635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06778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51388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3227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7CE720C-E430-4A70-BFF0-96D6AA9153D0}"/>
              </a:ext>
            </a:extLst>
          </p:cNvPr>
          <p:cNvSpPr txBox="1"/>
          <p:nvPr/>
        </p:nvSpPr>
        <p:spPr>
          <a:xfrm>
            <a:off x="1127866" y="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/>
              <a:t>设计原则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37815F6-8503-4E35-B81B-2D514A836B2E}"/>
              </a:ext>
            </a:extLst>
          </p:cNvPr>
          <p:cNvSpPr txBox="1"/>
          <p:nvPr/>
        </p:nvSpPr>
        <p:spPr>
          <a:xfrm>
            <a:off x="1433944" y="625550"/>
            <a:ext cx="9796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、找出应用中可能需要变化之处，把它们独立出来，不要和那些不需要变化的代码混在一起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F24E265-240F-4798-85A0-DEE32C25A201}"/>
              </a:ext>
            </a:extLst>
          </p:cNvPr>
          <p:cNvSpPr txBox="1"/>
          <p:nvPr/>
        </p:nvSpPr>
        <p:spPr>
          <a:xfrm>
            <a:off x="1433944" y="1018861"/>
            <a:ext cx="2614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、多用组合，少用继承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199F6C9-A23E-4DBA-BAAE-BC93D30902F2}"/>
              </a:ext>
            </a:extLst>
          </p:cNvPr>
          <p:cNvSpPr txBox="1"/>
          <p:nvPr/>
        </p:nvSpPr>
        <p:spPr>
          <a:xfrm>
            <a:off x="1433944" y="1391973"/>
            <a:ext cx="9082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、依赖倒转原则</a:t>
            </a:r>
            <a:r>
              <a:rPr lang="en-US" altLang="zh-CN" dirty="0"/>
              <a:t>(Dependency Inversion Principle, DIP)</a:t>
            </a:r>
            <a:r>
              <a:rPr lang="zh-CN" altLang="en-US" dirty="0"/>
              <a:t>：针对接口编程，不针对实现编程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31DCB3F-E37D-49B8-955A-7F4E8FD90A3F}"/>
              </a:ext>
            </a:extLst>
          </p:cNvPr>
          <p:cNvSpPr txBox="1"/>
          <p:nvPr/>
        </p:nvSpPr>
        <p:spPr>
          <a:xfrm>
            <a:off x="1433944" y="1757491"/>
            <a:ext cx="4512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r>
              <a:rPr lang="zh-CN" altLang="en-US" dirty="0"/>
              <a:t>、为了交互对象之间的松耦合设计而努力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6D9CCDF-2C0C-42E2-8D29-1BABB691C5D4}"/>
              </a:ext>
            </a:extLst>
          </p:cNvPr>
          <p:cNvSpPr txBox="1"/>
          <p:nvPr/>
        </p:nvSpPr>
        <p:spPr>
          <a:xfrm>
            <a:off x="1433944" y="2159324"/>
            <a:ext cx="10249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r>
              <a:rPr lang="zh-CN" altLang="en-US" dirty="0"/>
              <a:t>、开闭原则</a:t>
            </a:r>
            <a:r>
              <a:rPr lang="en-US" altLang="zh-CN" dirty="0"/>
              <a:t>(Open-Closed Principle, OCP)</a:t>
            </a:r>
            <a:r>
              <a:rPr lang="zh-CN" altLang="en-US" dirty="0"/>
              <a:t>：类应该对扩展开放，对修改关闭。应尽量在不修改原有代码的情况下进行扩展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0C00D91-3F60-4789-9A4D-0B123B5BDA61}"/>
              </a:ext>
            </a:extLst>
          </p:cNvPr>
          <p:cNvSpPr txBox="1"/>
          <p:nvPr/>
        </p:nvSpPr>
        <p:spPr>
          <a:xfrm>
            <a:off x="1433944" y="2805655"/>
            <a:ext cx="10173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</a:t>
            </a:r>
            <a:r>
              <a:rPr lang="zh-CN" altLang="en-US" dirty="0"/>
              <a:t>、里氏代换原则(Liskov Substitution Principle, LSP)：所有引用基类（父类）的地方必须能透明地使用其子类的对象。要依赖抽象，不要依赖具体类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60CA1D3-8B98-4A8B-AB90-5FAA10901A7D}"/>
              </a:ext>
            </a:extLst>
          </p:cNvPr>
          <p:cNvSpPr txBox="1"/>
          <p:nvPr/>
        </p:nvSpPr>
        <p:spPr>
          <a:xfrm>
            <a:off x="1433943" y="3428349"/>
            <a:ext cx="10173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</a:t>
            </a:r>
            <a:r>
              <a:rPr lang="zh-CN" altLang="en-US" dirty="0"/>
              <a:t>、迪米特法则</a:t>
            </a:r>
            <a:r>
              <a:rPr lang="en-US" altLang="zh-CN" dirty="0"/>
              <a:t>(Law of Demeter, </a:t>
            </a:r>
            <a:r>
              <a:rPr lang="en-US" altLang="zh-CN" dirty="0" err="1"/>
              <a:t>LoD</a:t>
            </a:r>
            <a:r>
              <a:rPr lang="en-US" altLang="zh-CN" dirty="0"/>
              <a:t>)</a:t>
            </a:r>
            <a:r>
              <a:rPr lang="zh-CN" altLang="en-US" dirty="0"/>
              <a:t>：一个软件实体应当尽可能少地与其他实体发生相互作用。：最少知识原则，只和朋友交谈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C1B1420-73B1-4811-95B2-7E868CDC3BA9}"/>
              </a:ext>
            </a:extLst>
          </p:cNvPr>
          <p:cNvSpPr txBox="1"/>
          <p:nvPr/>
        </p:nvSpPr>
        <p:spPr>
          <a:xfrm>
            <a:off x="1433941" y="4063271"/>
            <a:ext cx="5107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8</a:t>
            </a:r>
            <a:r>
              <a:rPr lang="zh-CN" altLang="en-US" dirty="0"/>
              <a:t>、好莱坞原则：别调用高层，让高层调用低层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4100D49-8DA4-48E4-909A-979EC1AAE9B1}"/>
              </a:ext>
            </a:extLst>
          </p:cNvPr>
          <p:cNvSpPr txBox="1"/>
          <p:nvPr/>
        </p:nvSpPr>
        <p:spPr>
          <a:xfrm>
            <a:off x="1433941" y="5071109"/>
            <a:ext cx="10668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</a:t>
            </a:r>
            <a:r>
              <a:rPr lang="zh-CN" altLang="en-US" dirty="0"/>
              <a:t>、单一职责原则</a:t>
            </a:r>
            <a:r>
              <a:rPr lang="en-US" altLang="zh-CN" dirty="0"/>
              <a:t>(Single Responsibility Principle, SRP)</a:t>
            </a:r>
            <a:r>
              <a:rPr lang="zh-CN" altLang="en-US" dirty="0"/>
              <a:t>：单一责任，一个类应该只有一个引起变化的原因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7D05B34-207F-483B-B2DF-6C75D16C876C}"/>
              </a:ext>
            </a:extLst>
          </p:cNvPr>
          <p:cNvSpPr/>
          <p:nvPr/>
        </p:nvSpPr>
        <p:spPr>
          <a:xfrm>
            <a:off x="1433941" y="4428789"/>
            <a:ext cx="100668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9</a:t>
            </a:r>
            <a:r>
              <a:rPr lang="zh-CN" altLang="en-US" dirty="0"/>
              <a:t>、接口隔离原则(Interface Segregation Principle, ISP)：使用多个专门的接口，而不使用单一的总接口，即客户端不应该依赖那些它不需要的接口。</a:t>
            </a:r>
          </a:p>
        </p:txBody>
      </p:sp>
    </p:spTree>
    <p:extLst>
      <p:ext uri="{BB962C8B-B14F-4D97-AF65-F5344CB8AC3E}">
        <p14:creationId xmlns:p14="http://schemas.microsoft.com/office/powerpoint/2010/main" val="337339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93557C1-11A8-49B0-AFC4-566B0633FB61}"/>
              </a:ext>
            </a:extLst>
          </p:cNvPr>
          <p:cNvSpPr txBox="1"/>
          <p:nvPr/>
        </p:nvSpPr>
        <p:spPr>
          <a:xfrm>
            <a:off x="1182173" y="219016"/>
            <a:ext cx="3724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/>
              <a:t>策略模式</a:t>
            </a:r>
            <a:r>
              <a:rPr lang="en-US" altLang="zh-CN" sz="2400"/>
              <a:t>(Str</a:t>
            </a:r>
            <a:r>
              <a:rPr lang="en-US" altLang="zh-CN" sz="2400" u="sng"/>
              <a:t>at</a:t>
            </a:r>
            <a:r>
              <a:rPr lang="en-US" altLang="zh-CN" sz="2400"/>
              <a:t>egy Pattern)</a:t>
            </a:r>
            <a:endParaRPr lang="zh-CN" altLang="en-US" sz="240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EB6C637-FA26-44EA-88AB-A3F5A96D90D1}"/>
              </a:ext>
            </a:extLst>
          </p:cNvPr>
          <p:cNvSpPr txBox="1"/>
          <p:nvPr/>
        </p:nvSpPr>
        <p:spPr>
          <a:xfrm>
            <a:off x="2849751" y="1018309"/>
            <a:ext cx="5824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定义了算法族，分别封装起来，让他们之间可以互相替换，此模式让算法的变化独立于算法的客户。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D349423-6CD5-454C-AC5A-9FD041B56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876" y="1887109"/>
            <a:ext cx="7855229" cy="4447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226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24F90C55-51DF-4A41-9D89-9274A355B059}"/>
              </a:ext>
            </a:extLst>
          </p:cNvPr>
          <p:cNvSpPr/>
          <p:nvPr/>
        </p:nvSpPr>
        <p:spPr>
          <a:xfrm>
            <a:off x="6089047" y="6488668"/>
            <a:ext cx="61029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https://blog.csdn.net/u012124438/article/details/70039943/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EBDF436-EA91-4AE3-8C75-16198180A687}"/>
              </a:ext>
            </a:extLst>
          </p:cNvPr>
          <p:cNvSpPr/>
          <p:nvPr/>
        </p:nvSpPr>
        <p:spPr>
          <a:xfrm>
            <a:off x="541006" y="1071694"/>
            <a:ext cx="40386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rgbClr val="000088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100" dirty="0">
                <a:solidFill>
                  <a:srgbClr val="000088"/>
                </a:solidFill>
                <a:latin typeface="Consolas" panose="020B0609020204030204" pitchFamily="49" charset="0"/>
              </a:rPr>
              <a:t>interface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CalPrice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100" dirty="0">
                <a:solidFill>
                  <a:srgbClr val="880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100" dirty="0">
                <a:solidFill>
                  <a:srgbClr val="880000"/>
                </a:solidFill>
                <a:latin typeface="Consolas" panose="020B0609020204030204" pitchFamily="49" charset="0"/>
              </a:rPr>
              <a:t>根据原价返回一个最终的价格</a:t>
            </a:r>
            <a:r>
              <a:rPr lang="zh-CN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	Double </a:t>
            </a:r>
            <a:r>
              <a:rPr lang="en-US" altLang="zh-CN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calPrice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(Double </a:t>
            </a:r>
            <a:r>
              <a:rPr lang="en-US" altLang="zh-CN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orgnicPrice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sz="11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46048D9-B731-4A47-A6AE-A7C87070CE60}"/>
              </a:ext>
            </a:extLst>
          </p:cNvPr>
          <p:cNvSpPr/>
          <p:nvPr/>
        </p:nvSpPr>
        <p:spPr>
          <a:xfrm>
            <a:off x="541006" y="2904267"/>
            <a:ext cx="489896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>
                <a:solidFill>
                  <a:srgbClr val="000088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1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100">
                <a:solidFill>
                  <a:srgbClr val="000088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1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100">
                <a:solidFill>
                  <a:srgbClr val="4F4F4F"/>
                </a:solidFill>
                <a:latin typeface="Consolas" panose="020B0609020204030204" pitchFamily="49" charset="0"/>
              </a:rPr>
              <a:t>Orgnic</a:t>
            </a:r>
            <a:r>
              <a:rPr lang="en-US" altLang="zh-CN" sz="11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100">
                <a:solidFill>
                  <a:srgbClr val="000088"/>
                </a:solidFill>
                <a:latin typeface="Consolas" panose="020B0609020204030204" pitchFamily="49" charset="0"/>
              </a:rPr>
              <a:t>implements</a:t>
            </a:r>
            <a:r>
              <a:rPr lang="en-US" altLang="zh-CN" sz="11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100">
                <a:solidFill>
                  <a:srgbClr val="4F4F4F"/>
                </a:solidFill>
                <a:latin typeface="Consolas" panose="020B0609020204030204" pitchFamily="49" charset="0"/>
              </a:rPr>
              <a:t>CalPrice</a:t>
            </a:r>
            <a:r>
              <a:rPr lang="en-US" altLang="zh-CN" sz="110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</a:p>
          <a:p>
            <a:r>
              <a:rPr lang="en-US" altLang="zh-CN" sz="110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100">
                <a:solidFill>
                  <a:srgbClr val="9B859D"/>
                </a:solidFill>
                <a:latin typeface="Consolas" panose="020B0609020204030204" pitchFamily="49" charset="0"/>
              </a:rPr>
              <a:t>@Override</a:t>
            </a:r>
            <a:r>
              <a:rPr lang="en-US" altLang="zh-CN" sz="11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110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100">
                <a:solidFill>
                  <a:srgbClr val="000088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100">
                <a:solidFill>
                  <a:srgbClr val="000000"/>
                </a:solidFill>
                <a:latin typeface="Consolas" panose="020B0609020204030204" pitchFamily="49" charset="0"/>
              </a:rPr>
              <a:t> Double </a:t>
            </a:r>
            <a:r>
              <a:rPr lang="en-US" altLang="zh-CN" sz="1100">
                <a:solidFill>
                  <a:srgbClr val="009900"/>
                </a:solidFill>
                <a:latin typeface="Consolas" panose="020B0609020204030204" pitchFamily="49" charset="0"/>
              </a:rPr>
              <a:t>calPrice</a:t>
            </a:r>
            <a:r>
              <a:rPr lang="en-US" altLang="zh-CN" sz="1100">
                <a:solidFill>
                  <a:srgbClr val="000000"/>
                </a:solidFill>
                <a:latin typeface="Consolas" panose="020B0609020204030204" pitchFamily="49" charset="0"/>
              </a:rPr>
              <a:t>(Double orgnicPrice) { </a:t>
            </a:r>
          </a:p>
          <a:p>
            <a:r>
              <a:rPr lang="en-US" altLang="zh-CN" sz="110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altLang="zh-CN" sz="1100">
                <a:solidFill>
                  <a:srgbClr val="000088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100">
                <a:solidFill>
                  <a:srgbClr val="000000"/>
                </a:solidFill>
                <a:latin typeface="Consolas" panose="020B0609020204030204" pitchFamily="49" charset="0"/>
              </a:rPr>
              <a:t> orgnicPrice; </a:t>
            </a:r>
          </a:p>
          <a:p>
            <a:r>
              <a:rPr lang="en-US" altLang="zh-CN" sz="110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en-US" altLang="zh-CN" sz="11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sz="110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21F62C7-4ACC-4E27-8658-6D16AD1AB4D1}"/>
              </a:ext>
            </a:extLst>
          </p:cNvPr>
          <p:cNvSpPr/>
          <p:nvPr/>
        </p:nvSpPr>
        <p:spPr>
          <a:xfrm>
            <a:off x="541006" y="1841135"/>
            <a:ext cx="5426826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rgbClr val="000088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100" dirty="0">
                <a:solidFill>
                  <a:srgbClr val="000088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100" dirty="0" err="1">
                <a:solidFill>
                  <a:srgbClr val="4F4F4F"/>
                </a:solidFill>
                <a:latin typeface="Consolas" panose="020B0609020204030204" pitchFamily="49" charset="0"/>
              </a:rPr>
              <a:t>Vip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100" dirty="0">
                <a:solidFill>
                  <a:srgbClr val="000088"/>
                </a:solidFill>
                <a:latin typeface="Consolas" panose="020B0609020204030204" pitchFamily="49" charset="0"/>
              </a:rPr>
              <a:t>implements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100" dirty="0" err="1">
                <a:solidFill>
                  <a:srgbClr val="4F4F4F"/>
                </a:solidFill>
                <a:latin typeface="Consolas" panose="020B0609020204030204" pitchFamily="49" charset="0"/>
              </a:rPr>
              <a:t>CalPrice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100" dirty="0">
                <a:solidFill>
                  <a:srgbClr val="9B859D"/>
                </a:solidFill>
                <a:latin typeface="Consolas" panose="020B0609020204030204" pitchFamily="49" charset="0"/>
              </a:rPr>
              <a:t>@Override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100" dirty="0">
                <a:solidFill>
                  <a:srgbClr val="000088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 Double </a:t>
            </a:r>
            <a:r>
              <a:rPr lang="en-US" altLang="zh-CN" sz="1100" dirty="0" err="1">
                <a:solidFill>
                  <a:srgbClr val="009900"/>
                </a:solidFill>
                <a:latin typeface="Consolas" panose="020B0609020204030204" pitchFamily="49" charset="0"/>
              </a:rPr>
              <a:t>calPrice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(Double </a:t>
            </a:r>
            <a:r>
              <a:rPr lang="en-US" altLang="zh-CN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orgnicPrice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) { 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altLang="zh-CN" sz="1100" dirty="0">
                <a:solidFill>
                  <a:srgbClr val="000088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orgnicPrice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altLang="zh-CN" sz="1100" dirty="0">
                <a:solidFill>
                  <a:srgbClr val="006666"/>
                </a:solidFill>
                <a:latin typeface="Consolas" panose="020B0609020204030204" pitchFamily="49" charset="0"/>
              </a:rPr>
              <a:t>0.9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sz="11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DA94CCE-3757-4429-B253-60A55ABA4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3552" y="789708"/>
            <a:ext cx="5589519" cy="373109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1A516B9-AFDD-4E43-9382-2582A9D088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776" y="4012263"/>
            <a:ext cx="5391427" cy="2902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292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4477C9-A383-1E48-B514-FFBDCC5D958F}"/>
              </a:ext>
            </a:extLst>
          </p:cNvPr>
          <p:cNvSpPr txBox="1"/>
          <p:nvPr/>
        </p:nvSpPr>
        <p:spPr>
          <a:xfrm>
            <a:off x="1541417" y="191589"/>
            <a:ext cx="1810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Spring boot Run</a:t>
            </a:r>
          </a:p>
        </p:txBody>
      </p:sp>
    </p:spTree>
    <p:extLst>
      <p:ext uri="{BB962C8B-B14F-4D97-AF65-F5344CB8AC3E}">
        <p14:creationId xmlns:p14="http://schemas.microsoft.com/office/powerpoint/2010/main" val="2136727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BFAB6FC2-FDBB-437F-A2C3-35EB291C79A1}"/>
              </a:ext>
            </a:extLst>
          </p:cNvPr>
          <p:cNvSpPr/>
          <p:nvPr/>
        </p:nvSpPr>
        <p:spPr>
          <a:xfrm>
            <a:off x="1246188" y="0"/>
            <a:ext cx="2515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策略模式在</a:t>
            </a:r>
            <a:r>
              <a:rPr lang="en-US" altLang="zh-CN" dirty="0"/>
              <a:t>Spring boot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865D3FB-7A3A-4682-8C4B-B4853BA74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551" y="1125854"/>
            <a:ext cx="4367946" cy="139072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CF13C6A-A21C-4F9A-9F76-FD397EB0E7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551" y="2836162"/>
            <a:ext cx="4000706" cy="161298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238AB6D-3E6B-46E0-B39F-1120CA568E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1404" y="511295"/>
            <a:ext cx="7163168" cy="43182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711B130-1F3C-4FFD-9BC4-309C93878C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1497" y="1468188"/>
            <a:ext cx="4153113" cy="46992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64A65BE-2F2A-4FDC-851E-60BFDDCF58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71497" y="3642654"/>
            <a:ext cx="5905804" cy="40007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19D14C1-CF42-461A-B23E-83ADAB14CE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41404" y="2970751"/>
            <a:ext cx="5658141" cy="419122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25394BD4-1A98-44E7-96FA-C4D61F5EF3B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45172" y="2190893"/>
            <a:ext cx="5289822" cy="527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068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331D9D3-F572-476D-A44F-62460DEFE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434" y="1093124"/>
            <a:ext cx="4850476" cy="2633425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542D49AF-7B82-47E2-97DD-D91034F9E149}"/>
              </a:ext>
            </a:extLst>
          </p:cNvPr>
          <p:cNvSpPr/>
          <p:nvPr/>
        </p:nvSpPr>
        <p:spPr>
          <a:xfrm>
            <a:off x="1296806" y="50404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策略模式在业务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63D0D6E-83D9-406D-9C9D-3861644D02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0471" y="685474"/>
            <a:ext cx="6140335" cy="3172707"/>
          </a:xfrm>
          <a:prstGeom prst="rect">
            <a:avLst/>
          </a:prstGeom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1B4F7DDA-71E0-4CA1-B063-EB2F39C98AA8}"/>
              </a:ext>
            </a:extLst>
          </p:cNvPr>
          <p:cNvCxnSpPr/>
          <p:nvPr/>
        </p:nvCxnSpPr>
        <p:spPr>
          <a:xfrm flipH="1">
            <a:off x="9221688" y="602271"/>
            <a:ext cx="739833" cy="610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0BC6AC8A-F473-4FB8-B489-C875B3E4701E}"/>
              </a:ext>
            </a:extLst>
          </p:cNvPr>
          <p:cNvSpPr txBox="1"/>
          <p:nvPr/>
        </p:nvSpPr>
        <p:spPr>
          <a:xfrm>
            <a:off x="9680171" y="23507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不同价格计算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FD95149A-5414-4615-A7A6-63316DE68D26}"/>
              </a:ext>
            </a:extLst>
          </p:cNvPr>
          <p:cNvCxnSpPr>
            <a:cxnSpLocks/>
          </p:cNvCxnSpPr>
          <p:nvPr/>
        </p:nvCxnSpPr>
        <p:spPr>
          <a:xfrm flipH="1">
            <a:off x="812591" y="1062503"/>
            <a:ext cx="968431" cy="977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B4F5D01F-235E-4881-A4F3-324E1F6818E8}"/>
              </a:ext>
            </a:extLst>
          </p:cNvPr>
          <p:cNvSpPr txBox="1"/>
          <p:nvPr/>
        </p:nvSpPr>
        <p:spPr>
          <a:xfrm>
            <a:off x="1345720" y="841248"/>
            <a:ext cx="2032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>
                <a:solidFill>
                  <a:srgbClr val="FF0000"/>
                </a:solidFill>
              </a:rPr>
              <a:t>根据不同的菜单组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D8118506-97D6-4D0F-A1F7-DE97A6ED9B4C}"/>
              </a:ext>
            </a:extLst>
          </p:cNvPr>
          <p:cNvCxnSpPr/>
          <p:nvPr/>
        </p:nvCxnSpPr>
        <p:spPr>
          <a:xfrm flipH="1" flipV="1">
            <a:off x="3959450" y="3352651"/>
            <a:ext cx="568262" cy="419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CDB94F4B-35A4-4B39-93FD-CC8FBF559C52}"/>
              </a:ext>
            </a:extLst>
          </p:cNvPr>
          <p:cNvSpPr txBox="1"/>
          <p:nvPr/>
        </p:nvSpPr>
        <p:spPr>
          <a:xfrm>
            <a:off x="4290811" y="370588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不同的子菜单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E1E5D3FB-C8E4-41A2-AB17-664B29EFC0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6782" y="4238132"/>
            <a:ext cx="5252900" cy="1616048"/>
          </a:xfrm>
          <a:prstGeom prst="rect">
            <a:avLst/>
          </a:prstGeom>
        </p:spPr>
      </p:pic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F0D2A5EE-7D9C-4142-B6D9-A2E821ABC9C6}"/>
              </a:ext>
            </a:extLst>
          </p:cNvPr>
          <p:cNvCxnSpPr/>
          <p:nvPr/>
        </p:nvCxnSpPr>
        <p:spPr>
          <a:xfrm flipH="1">
            <a:off x="7331825" y="4782616"/>
            <a:ext cx="8021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BF43EB6E-F8F4-4564-AEA3-A95335202BA6}"/>
              </a:ext>
            </a:extLst>
          </p:cNvPr>
          <p:cNvCxnSpPr/>
          <p:nvPr/>
        </p:nvCxnSpPr>
        <p:spPr>
          <a:xfrm flipH="1" flipV="1">
            <a:off x="5507182" y="5738580"/>
            <a:ext cx="1433945" cy="515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CCBAAAA4-4E81-4D11-AF30-21370CD1CACE}"/>
              </a:ext>
            </a:extLst>
          </p:cNvPr>
          <p:cNvSpPr txBox="1"/>
          <p:nvPr/>
        </p:nvSpPr>
        <p:spPr>
          <a:xfrm>
            <a:off x="8084127" y="459795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不同等级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CEEE9C6-AC0B-4550-A3D9-EEE10C28D528}"/>
              </a:ext>
            </a:extLst>
          </p:cNvPr>
          <p:cNvSpPr txBox="1"/>
          <p:nvPr/>
        </p:nvSpPr>
        <p:spPr>
          <a:xfrm>
            <a:off x="6926253" y="606930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权益不同</a:t>
            </a:r>
          </a:p>
        </p:txBody>
      </p:sp>
    </p:spTree>
    <p:extLst>
      <p:ext uri="{BB962C8B-B14F-4D97-AF65-F5344CB8AC3E}">
        <p14:creationId xmlns:p14="http://schemas.microsoft.com/office/powerpoint/2010/main" val="3697518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69D1449-09E3-0542-8BB1-7A88909BD833}"/>
              </a:ext>
            </a:extLst>
          </p:cNvPr>
          <p:cNvSpPr txBox="1"/>
          <p:nvPr/>
        </p:nvSpPr>
        <p:spPr>
          <a:xfrm>
            <a:off x="1314094" y="0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>
                <a:latin typeface="SimSun" panose="02010600030101010101" pitchFamily="2" charset="-122"/>
                <a:ea typeface="SimSun" panose="02010600030101010101" pitchFamily="2" charset="-122"/>
              </a:rPr>
              <a:t>3</a:t>
            </a:r>
            <a:r>
              <a:rPr lang="zh-CN" altLang="en-US" sz="2800">
                <a:latin typeface="SimSun" panose="02010600030101010101" pitchFamily="2" charset="-122"/>
                <a:ea typeface="SimSun" panose="02010600030101010101" pitchFamily="2" charset="-122"/>
              </a:rPr>
              <a:t>、</a:t>
            </a:r>
            <a:r>
              <a:rPr lang="ja-JP" altLang="en-US" sz="2800">
                <a:latin typeface="SimSun" panose="02010600030101010101" pitchFamily="2" charset="-122"/>
                <a:ea typeface="SimSun" panose="02010600030101010101" pitchFamily="2" charset="-122"/>
              </a:rPr>
              <a:t>工厂模式</a:t>
            </a:r>
            <a:r>
              <a:rPr lang="en-US" altLang="ja-JP" sz="2800">
                <a:latin typeface="SimSun" panose="02010600030101010101" pitchFamily="2" charset="-122"/>
                <a:ea typeface="SimSun" panose="02010600030101010101" pitchFamily="2" charset="-122"/>
              </a:rPr>
              <a:t>(Factory Pattern)</a:t>
            </a:r>
            <a:endParaRPr lang="en-US" sz="280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8099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10072</TotalTime>
  <Words>538</Words>
  <Application>Microsoft Macintosh PowerPoint</Application>
  <PresentationFormat>Widescreen</PresentationFormat>
  <Paragraphs>54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等线</vt:lpstr>
      <vt:lpstr>等线 Light</vt:lpstr>
      <vt:lpstr>SimSun</vt:lpstr>
      <vt:lpstr>Arial</vt:lpstr>
      <vt:lpstr>Consolas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 ai</dc:creator>
  <cp:lastModifiedBy>s ai</cp:lastModifiedBy>
  <cp:revision>66</cp:revision>
  <dcterms:created xsi:type="dcterms:W3CDTF">2018-08-12T13:44:18Z</dcterms:created>
  <dcterms:modified xsi:type="dcterms:W3CDTF">2019-12-01T02:26:29Z</dcterms:modified>
</cp:coreProperties>
</file>