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90" r:id="rId3"/>
    <p:sldId id="268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81"/>
    <p:restoredTop sz="94710"/>
  </p:normalViewPr>
  <p:slideViewPr>
    <p:cSldViewPr snapToGrid="0">
      <p:cViewPr varScale="1">
        <p:scale>
          <a:sx n="146" d="100"/>
          <a:sy n="146" d="100"/>
        </p:scale>
        <p:origin x="7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240098-8970-4A97-B351-0BD803BCCE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C4E792D-9DA7-4F3C-A80F-CA09B581FC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85B3EC-2DEF-436A-84AC-C0F30F0F1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9C2A-F7B6-49DD-A0C1-45A2D72FFDCF}" type="datetimeFigureOut">
              <a:rPr lang="zh-CN" altLang="en-US" smtClean="0"/>
              <a:t>2019/12/1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A58A5E-A93A-47D4-A9FB-057AADEB3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8F5E0E-84E5-43EE-BB37-6EAA0859E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CB0F5-2FB4-4514-9DB2-879AD9820D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485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796D9-FBD3-4A06-AC68-9D9D2AF53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918ED93-B03E-458E-89D1-2572EADCE7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1868AB-D855-45D3-815C-CD7930838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9C2A-F7B6-49DD-A0C1-45A2D72FFDCF}" type="datetimeFigureOut">
              <a:rPr lang="zh-CN" altLang="en-US" smtClean="0"/>
              <a:t>2019/12/1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8214F1-FC78-4DBA-BC7D-D53D170AD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6C6837-70E5-457D-9AA3-14B12561D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CB0F5-2FB4-4514-9DB2-879AD9820D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3661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7FCCB43-33D4-4A2A-8C0F-E3CD4A8ED1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232F4EB-91A3-4587-B99E-F46EB2FE24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D23209-C04A-4BE0-8B71-8BAFCC763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9C2A-F7B6-49DD-A0C1-45A2D72FFDCF}" type="datetimeFigureOut">
              <a:rPr lang="zh-CN" altLang="en-US" smtClean="0"/>
              <a:t>2019/12/1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11C3D7-36F5-458E-96EE-0D625F82A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B7D9ED-1B78-482A-BBB0-E41DEEE2D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CB0F5-2FB4-4514-9DB2-879AD9820D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5990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C88C80-19D1-4BDB-93D6-01C8B5D57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947ED-5EF2-47D5-99F5-5EE8E4B8CE26}" type="datetimeFigureOut">
              <a:rPr lang="zh-CN" altLang="en-US" smtClean="0"/>
              <a:t>2019/12/1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2AB6A0-788E-44A1-9AE0-27A613386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0BFCAA-9D3B-477B-A442-619BF31A7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5BB5-C917-4678-8784-D67A39A24C9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270FCD-63E7-E347-9DCA-3F2F2936D2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77712" cy="1077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065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7C3FCB-7571-4850-8E01-BA101D42B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8664D8-97FB-4214-BEB9-503715A4E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23AB5C-36A8-471D-B4D1-484F6F06A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9C2A-F7B6-49DD-A0C1-45A2D72FFDCF}" type="datetimeFigureOut">
              <a:rPr lang="zh-CN" altLang="en-US" smtClean="0"/>
              <a:t>2019/12/1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DEFF3F-29C4-44DB-B5E0-CAB081EE9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AC3B4A-4C01-4614-BF58-4ABD0BB7E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CB0F5-2FB4-4514-9DB2-879AD9820D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7757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93894-1E1F-40D1-A0DC-35AEEB20C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95BA9C-A0E6-4AF4-B6D3-A4F4E32CE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50C7F2-3D86-4D4E-9DC9-D8AE4CF47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9C2A-F7B6-49DD-A0C1-45A2D72FFDCF}" type="datetimeFigureOut">
              <a:rPr lang="zh-CN" altLang="en-US" smtClean="0"/>
              <a:t>2019/12/1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8DCAA0-46F9-4299-95E8-CD9B8007B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A6020D-202D-4E6F-A778-B521FB296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CB0F5-2FB4-4514-9DB2-879AD9820D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0780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A6C7A1-FBD6-4CE1-81D0-9226C66D3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72368A-A71B-426D-BA0F-3FED4F2E57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2A353C-8CE8-42F4-A20F-B71238157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825EB2-0B3F-473A-8FEA-6A2DC669E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9C2A-F7B6-49DD-A0C1-45A2D72FFDCF}" type="datetimeFigureOut">
              <a:rPr lang="zh-CN" altLang="en-US" smtClean="0"/>
              <a:t>2019/12/1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C30AE7-52BF-455E-AF98-4BAAF85F4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6348AE-E529-4953-A004-AF66D2B5E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CB0F5-2FB4-4514-9DB2-879AD9820D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430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D7C976-945D-4CBD-9931-E5D35BB80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10A150-0F68-4A9D-8897-B30E4DC6D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A467E77-7DBA-403C-A2F0-C5FE1BAD6E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2684C54-95B9-4E0F-8E7F-D56D10A9A7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C328E7B-A5D8-4050-9850-A7EE185370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7C5FA38-C741-4B48-A137-BF1276637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9C2A-F7B6-49DD-A0C1-45A2D72FFDCF}" type="datetimeFigureOut">
              <a:rPr lang="zh-CN" altLang="en-US" smtClean="0"/>
              <a:t>2019/12/1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B2E4C0E-852E-40DA-96E1-33199F416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7F8A852-8C26-4BFF-9EF6-A4DD7FAB5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CB0F5-2FB4-4514-9DB2-879AD9820D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489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CC20D0-61C7-4434-A4B9-975C0B8F7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97EB099-2176-4EDE-878B-1E73D8E19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9C2A-F7B6-49DD-A0C1-45A2D72FFDCF}" type="datetimeFigureOut">
              <a:rPr lang="zh-CN" altLang="en-US" smtClean="0"/>
              <a:t>2019/12/1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6237F83-DD36-42A4-A9E4-64C4DD67A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5F45149-3AD9-4D3D-B437-6189ABEEF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CB0F5-2FB4-4514-9DB2-879AD9820D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8340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15CAFF8-EE5D-4A72-83EE-8AAA17BD1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9C2A-F7B6-49DD-A0C1-45A2D72FFDCF}" type="datetimeFigureOut">
              <a:rPr lang="zh-CN" altLang="en-US" smtClean="0"/>
              <a:t>2019/12/1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44FF95E-1BCD-4563-8509-86A11B566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0B5E3E-82A4-458F-B261-C696B4167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CB0F5-2FB4-4514-9DB2-879AD9820D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0666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C1F9CA-14C0-497C-BE43-928DC67DD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DB0390-342F-454C-84D8-6BA413DE3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8EFA5A6-9353-45C0-B12B-6A2A45E6C1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9CB988-7489-4152-99BE-DE3EB03CC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9C2A-F7B6-49DD-A0C1-45A2D72FFDCF}" type="datetimeFigureOut">
              <a:rPr lang="zh-CN" altLang="en-US" smtClean="0"/>
              <a:t>2019/12/1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7E3CF3-9FF7-426C-B184-860615C51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A803F4-F4CD-4C89-9ACE-8089A6129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CB0F5-2FB4-4514-9DB2-879AD9820D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559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4E6D6C-461C-43AF-B2DB-1490B89C2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3DAC426-6F32-4759-9B87-A216C5FAF5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8F2AF8-F91F-4450-B748-21AB213995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88ED81-8EF1-497A-9161-07C4C77D1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9C2A-F7B6-49DD-A0C1-45A2D72FFDCF}" type="datetimeFigureOut">
              <a:rPr lang="zh-CN" altLang="en-US" smtClean="0"/>
              <a:t>2019/12/1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916B19-5C5B-453F-9BE6-FA4510F67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B5531A-7E4A-4E7F-B703-01EAF35D4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CB0F5-2FB4-4514-9DB2-879AD9820D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5995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AE68CC3-4CC0-4AF5-B6A9-D366A7AA9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832C51-977E-4CB2-81DC-D2AF0CDC5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EE6096-F56C-426D-8D2F-DC08C894A5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99C2A-F7B6-49DD-A0C1-45A2D72FFDCF}" type="datetimeFigureOut">
              <a:rPr lang="zh-CN" altLang="en-US" smtClean="0"/>
              <a:t>2019/12/1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CE608A-7FA2-4E69-9847-783922E4A0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F99064-66A2-4AA4-A8F1-FFE681FA5B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CB0F5-2FB4-4514-9DB2-879AD9820D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6866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E4358A83-E66C-4486-AB23-387EA6376F31}"/>
              </a:ext>
            </a:extLst>
          </p:cNvPr>
          <p:cNvSpPr txBox="1"/>
          <p:nvPr/>
        </p:nvSpPr>
        <p:spPr>
          <a:xfrm>
            <a:off x="2569099" y="194639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>
                <a:latin typeface="SimSun" panose="02010600030101010101" pitchFamily="2" charset="-122"/>
                <a:ea typeface="SimSun" panose="02010600030101010101" pitchFamily="2" charset="-122"/>
              </a:rPr>
              <a:t>设计模式</a:t>
            </a:r>
            <a:r>
              <a:rPr lang="en-US" altLang="zh-CN" sz="4000">
                <a:latin typeface="SimSun" panose="02010600030101010101" pitchFamily="2" charset="-122"/>
                <a:ea typeface="SimSun" panose="02010600030101010101" pitchFamily="2" charset="-122"/>
              </a:rPr>
              <a:t>(</a:t>
            </a:r>
            <a:r>
              <a:rPr lang="ja-JP" altLang="en-US" sz="4000">
                <a:latin typeface="SimSun" panose="02010600030101010101" pitchFamily="2" charset="-122"/>
                <a:ea typeface="SimSun" panose="02010600030101010101" pitchFamily="2" charset="-122"/>
              </a:rPr>
              <a:t>二</a:t>
            </a:r>
            <a:r>
              <a:rPr lang="en-US" altLang="zh-CN" sz="400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  <a:endParaRPr lang="zh-CN" altLang="en-US" sz="400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58759E0-77A6-4C77-9BB4-ECC2A03C40A0}"/>
              </a:ext>
            </a:extLst>
          </p:cNvPr>
          <p:cNvSpPr txBox="1"/>
          <p:nvPr/>
        </p:nvSpPr>
        <p:spPr>
          <a:xfrm>
            <a:off x="1979411" y="1674479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SimSun" panose="02010600030101010101" pitchFamily="2" charset="-122"/>
                <a:ea typeface="SimSun" panose="02010600030101010101" pitchFamily="2" charset="-122"/>
              </a:rPr>
              <a:t>2</a:t>
            </a: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、</a:t>
            </a:r>
            <a:r>
              <a:rPr lang="ja-JP" altLang="en-US" sz="2800">
                <a:latin typeface="SimSun" panose="02010600030101010101" pitchFamily="2" charset="-122"/>
                <a:ea typeface="SimSun" panose="02010600030101010101" pitchFamily="2" charset="-122"/>
              </a:rPr>
              <a:t>命令</a:t>
            </a: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模式</a:t>
            </a:r>
            <a:r>
              <a:rPr lang="en-US" altLang="zh-CN" sz="2800" dirty="0">
                <a:latin typeface="SimSun" panose="02010600030101010101" pitchFamily="2" charset="-122"/>
                <a:ea typeface="SimSun" panose="02010600030101010101" pitchFamily="2" charset="-122"/>
              </a:rPr>
              <a:t>(Command Pattern)</a:t>
            </a:r>
            <a:endParaRPr lang="zh-CN" altLang="en-US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A1FF804-A1CD-4BD6-A476-BC7CC7FCC783}"/>
              </a:ext>
            </a:extLst>
          </p:cNvPr>
          <p:cNvSpPr txBox="1"/>
          <p:nvPr/>
        </p:nvSpPr>
        <p:spPr>
          <a:xfrm>
            <a:off x="1979411" y="4910253"/>
            <a:ext cx="5750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SimSun" panose="02010600030101010101" pitchFamily="2" charset="-122"/>
                <a:ea typeface="SimSun" panose="02010600030101010101" pitchFamily="2" charset="-122"/>
              </a:rPr>
              <a:t>7</a:t>
            </a: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、</a:t>
            </a:r>
            <a:r>
              <a:rPr lang="ja-JP" altLang="en-US" sz="2800">
                <a:latin typeface="SimSun" panose="02010600030101010101" pitchFamily="2" charset="-122"/>
                <a:ea typeface="SimSun" panose="02010600030101010101" pitchFamily="2" charset="-122"/>
              </a:rPr>
              <a:t>迭代器模式</a:t>
            </a:r>
            <a:r>
              <a:rPr lang="en-US" altLang="ja-JP" sz="2800" dirty="0">
                <a:latin typeface="SimSun" panose="02010600030101010101" pitchFamily="2" charset="-122"/>
                <a:ea typeface="SimSun" panose="02010600030101010101" pitchFamily="2" charset="-122"/>
              </a:rPr>
              <a:t>(Iterator Pattern)</a:t>
            </a:r>
            <a:endParaRPr lang="zh-CN" altLang="en-US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1E57C56-AD6D-410F-8492-80D66E37EA91}"/>
              </a:ext>
            </a:extLst>
          </p:cNvPr>
          <p:cNvSpPr txBox="1"/>
          <p:nvPr/>
        </p:nvSpPr>
        <p:spPr>
          <a:xfrm>
            <a:off x="1979411" y="1027324"/>
            <a:ext cx="2159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>
                <a:latin typeface="SimSun" panose="02010600030101010101" pitchFamily="2" charset="-122"/>
                <a:ea typeface="SimSun" panose="02010600030101010101" pitchFamily="2" charset="-122"/>
              </a:rPr>
              <a:t>1</a:t>
            </a:r>
            <a:r>
              <a:rPr lang="zh-CN" altLang="en-US" sz="2800">
                <a:latin typeface="SimSun" panose="02010600030101010101" pitchFamily="2" charset="-122"/>
                <a:ea typeface="SimSun" panose="02010600030101010101" pitchFamily="2" charset="-122"/>
              </a:rPr>
              <a:t>、设计原则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6902AB1-B7BC-4892-BFE5-0AF70BD5D0BF}"/>
              </a:ext>
            </a:extLst>
          </p:cNvPr>
          <p:cNvSpPr txBox="1"/>
          <p:nvPr/>
        </p:nvSpPr>
        <p:spPr>
          <a:xfrm>
            <a:off x="1979411" y="4263099"/>
            <a:ext cx="35958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SimSun" panose="02010600030101010101" pitchFamily="2" charset="-122"/>
                <a:ea typeface="SimSun" panose="02010600030101010101" pitchFamily="2" charset="-122"/>
              </a:rPr>
              <a:t>6</a:t>
            </a: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、</a:t>
            </a:r>
            <a:r>
              <a:rPr lang="ja-JP" altLang="en-US" sz="2800">
                <a:latin typeface="SimSun" panose="02010600030101010101" pitchFamily="2" charset="-122"/>
                <a:ea typeface="SimSun" panose="02010600030101010101" pitchFamily="2" charset="-122"/>
              </a:rPr>
              <a:t>适配器</a:t>
            </a:r>
            <a:r>
              <a:rPr lang="en-US" altLang="zh-CN" sz="2800" dirty="0">
                <a:latin typeface="SimSun" panose="02010600030101010101" pitchFamily="2" charset="-122"/>
                <a:ea typeface="SimSun" panose="02010600030101010101" pitchFamily="2" charset="-122"/>
              </a:rPr>
              <a:t>&amp;</a:t>
            </a:r>
            <a:r>
              <a:rPr lang="ja-JP" altLang="en-US" sz="2800">
                <a:latin typeface="SimSun" panose="02010600030101010101" pitchFamily="2" charset="-122"/>
                <a:ea typeface="SimSun" panose="02010600030101010101" pitchFamily="2" charset="-122"/>
              </a:rPr>
              <a:t>外观</a:t>
            </a:r>
            <a:r>
              <a:rPr lang="en-US" altLang="zh-CN" sz="2800" dirty="0">
                <a:latin typeface="SimSun" panose="02010600030101010101" pitchFamily="2" charset="-122"/>
                <a:ea typeface="SimSun" panose="02010600030101010101" pitchFamily="2" charset="-122"/>
              </a:rPr>
              <a:t>&amp;</a:t>
            </a:r>
            <a:r>
              <a:rPr lang="ja-JP" altLang="en-US" sz="2800">
                <a:latin typeface="SimSun" panose="02010600030101010101" pitchFamily="2" charset="-122"/>
                <a:ea typeface="SimSun" panose="02010600030101010101" pitchFamily="2" charset="-122"/>
              </a:rPr>
              <a:t>代理</a:t>
            </a:r>
            <a:endParaRPr lang="zh-CN" altLang="en-US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7" name="文本框 8">
            <a:extLst>
              <a:ext uri="{FF2B5EF4-FFF2-40B4-BE49-F238E27FC236}">
                <a16:creationId xmlns:a16="http://schemas.microsoft.com/office/drawing/2014/main" id="{ADF7DE12-0A13-BD40-B9BC-336C005E39A7}"/>
              </a:ext>
            </a:extLst>
          </p:cNvPr>
          <p:cNvSpPr txBox="1"/>
          <p:nvPr/>
        </p:nvSpPr>
        <p:spPr>
          <a:xfrm>
            <a:off x="1979411" y="2968789"/>
            <a:ext cx="50321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SimSun" panose="02010600030101010101" pitchFamily="2" charset="-122"/>
                <a:ea typeface="SimSun" panose="02010600030101010101" pitchFamily="2" charset="-122"/>
              </a:rPr>
              <a:t>4</a:t>
            </a: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、</a:t>
            </a:r>
            <a:r>
              <a:rPr lang="ja-JP" altLang="en-US" sz="2800">
                <a:latin typeface="SimSun" panose="02010600030101010101" pitchFamily="2" charset="-122"/>
                <a:ea typeface="SimSun" panose="02010600030101010101" pitchFamily="2" charset="-122"/>
              </a:rPr>
              <a:t>外观</a:t>
            </a: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模式</a:t>
            </a:r>
            <a:r>
              <a:rPr lang="en-US" altLang="zh-CN" sz="2800" dirty="0">
                <a:latin typeface="SimSun" panose="02010600030101010101" pitchFamily="2" charset="-122"/>
                <a:ea typeface="SimSun" panose="02010600030101010101" pitchFamily="2" charset="-122"/>
              </a:rPr>
              <a:t>(Facade Pattern)</a:t>
            </a:r>
            <a:endParaRPr lang="zh-CN" altLang="en-US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A847DF-8855-6A47-A709-FE0BDD4CD19A}"/>
              </a:ext>
            </a:extLst>
          </p:cNvPr>
          <p:cNvSpPr txBox="1"/>
          <p:nvPr/>
        </p:nvSpPr>
        <p:spPr>
          <a:xfrm>
            <a:off x="1979411" y="3615944"/>
            <a:ext cx="4852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SimSun" panose="02010600030101010101" pitchFamily="2" charset="-122"/>
                <a:ea typeface="SimSun" panose="02010600030101010101" pitchFamily="2" charset="-122"/>
              </a:rPr>
              <a:t>5</a:t>
            </a: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、</a:t>
            </a:r>
            <a:r>
              <a:rPr lang="ja-JP" altLang="en-US" sz="2800">
                <a:latin typeface="SimSun" panose="02010600030101010101" pitchFamily="2" charset="-122"/>
                <a:ea typeface="SimSun" panose="02010600030101010101" pitchFamily="2" charset="-122"/>
              </a:rPr>
              <a:t>代理模式</a:t>
            </a:r>
            <a:r>
              <a:rPr lang="en-US" altLang="ja-JP" sz="2800" dirty="0">
                <a:latin typeface="SimSun" panose="02010600030101010101" pitchFamily="2" charset="-122"/>
                <a:ea typeface="SimSun" panose="02010600030101010101" pitchFamily="2" charset="-122"/>
              </a:rPr>
              <a:t>(Proxy Pattern)</a:t>
            </a:r>
            <a:endParaRPr lang="en-US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7709A1-4AA7-4849-841A-5CDB73D81FC9}"/>
              </a:ext>
            </a:extLst>
          </p:cNvPr>
          <p:cNvSpPr txBox="1"/>
          <p:nvPr/>
        </p:nvSpPr>
        <p:spPr>
          <a:xfrm>
            <a:off x="1979411" y="2321634"/>
            <a:ext cx="55707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SimSun" panose="02010600030101010101" pitchFamily="2" charset="-122"/>
                <a:ea typeface="SimSun" panose="02010600030101010101" pitchFamily="2" charset="-122"/>
              </a:rPr>
              <a:t>3</a:t>
            </a: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、</a:t>
            </a:r>
            <a:r>
              <a:rPr lang="ja-JP" altLang="en-US" sz="2800">
                <a:latin typeface="SimSun" panose="02010600030101010101" pitchFamily="2" charset="-122"/>
                <a:ea typeface="SimSun" panose="02010600030101010101" pitchFamily="2" charset="-122"/>
              </a:rPr>
              <a:t>适配器模式</a:t>
            </a:r>
            <a:r>
              <a:rPr lang="en-US" altLang="ja-JP" sz="2800" dirty="0">
                <a:latin typeface="SimSun" panose="02010600030101010101" pitchFamily="2" charset="-122"/>
                <a:ea typeface="SimSun" panose="02010600030101010101" pitchFamily="2" charset="-122"/>
              </a:rPr>
              <a:t>(Adapter Pattern)</a:t>
            </a:r>
            <a:endParaRPr lang="en-US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70C63A-61E3-7246-9245-A27B0F561953}"/>
              </a:ext>
            </a:extLst>
          </p:cNvPr>
          <p:cNvSpPr txBox="1"/>
          <p:nvPr/>
        </p:nvSpPr>
        <p:spPr>
          <a:xfrm>
            <a:off x="1969793" y="5557407"/>
            <a:ext cx="55707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SimSun" panose="02010600030101010101" pitchFamily="2" charset="-122"/>
                <a:ea typeface="SimSun" panose="02010600030101010101" pitchFamily="2" charset="-122"/>
              </a:rPr>
              <a:t>8</a:t>
            </a: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、</a:t>
            </a:r>
            <a:r>
              <a:rPr lang="ja-JP" altLang="en-US" sz="2800">
                <a:latin typeface="SimSun" panose="02010600030101010101" pitchFamily="2" charset="-122"/>
                <a:ea typeface="SimSun" panose="02010600030101010101" pitchFamily="2" charset="-122"/>
              </a:rPr>
              <a:t>组合模式</a:t>
            </a:r>
            <a:r>
              <a:rPr lang="en-US" altLang="ja-JP" sz="2800" dirty="0">
                <a:latin typeface="SimSun" panose="02010600030101010101" pitchFamily="2" charset="-122"/>
                <a:ea typeface="SimSun" panose="02010600030101010101" pitchFamily="2" charset="-122"/>
              </a:rPr>
              <a:t>(Composite Pattern)</a:t>
            </a:r>
            <a:endParaRPr lang="en-US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B2ADF5-5DAF-4C4D-ABDB-CE6CA2C91065}"/>
              </a:ext>
            </a:extLst>
          </p:cNvPr>
          <p:cNvSpPr txBox="1"/>
          <p:nvPr/>
        </p:nvSpPr>
        <p:spPr>
          <a:xfrm>
            <a:off x="1979411" y="6204561"/>
            <a:ext cx="21691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/>
              <a:t>9</a:t>
            </a:r>
            <a:r>
              <a:rPr lang="zh-CN" altLang="en-US" sz="2800"/>
              <a:t>、</a:t>
            </a:r>
            <a:r>
              <a:rPr lang="ja-JP" altLang="en-US" sz="2800"/>
              <a:t>写在最后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576372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4285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2442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8587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5636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36635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06778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51388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BD97FF-0718-C44E-90E6-525B05F3D389}"/>
              </a:ext>
            </a:extLst>
          </p:cNvPr>
          <p:cNvSpPr txBox="1"/>
          <p:nvPr/>
        </p:nvSpPr>
        <p:spPr>
          <a:xfrm>
            <a:off x="1828800" y="357051"/>
            <a:ext cx="14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9</a:t>
            </a:r>
            <a:r>
              <a:rPr lang="zh-CN" altLang="en-US"/>
              <a:t>、</a:t>
            </a:r>
            <a:r>
              <a:rPr lang="ja-JP" altLang="en-US"/>
              <a:t>写在最后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227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6FED14B-9E4C-9649-9194-22401A57ADA8}"/>
              </a:ext>
            </a:extLst>
          </p:cNvPr>
          <p:cNvSpPr txBox="1"/>
          <p:nvPr/>
        </p:nvSpPr>
        <p:spPr>
          <a:xfrm>
            <a:off x="3018408" y="958788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JDK8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FE07E0-8A56-1D48-9799-7A292C81A98C}"/>
              </a:ext>
            </a:extLst>
          </p:cNvPr>
          <p:cNvSpPr txBox="1"/>
          <p:nvPr/>
        </p:nvSpPr>
        <p:spPr>
          <a:xfrm>
            <a:off x="3018408" y="1597981"/>
            <a:ext cx="3139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SpringBoot2.2 SNAPSHOT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83205B-FDC0-564E-98D5-8A40E24F49DF}"/>
              </a:ext>
            </a:extLst>
          </p:cNvPr>
          <p:cNvSpPr txBox="1"/>
          <p:nvPr/>
        </p:nvSpPr>
        <p:spPr>
          <a:xfrm>
            <a:off x="3018408" y="2237174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  <a:r>
              <a:rPr lang="zh-CN" altLang="en-US"/>
              <a:t>、</a:t>
            </a:r>
            <a:r>
              <a:rPr lang="en-US" altLang="zh-CN"/>
              <a:t>JVM</a:t>
            </a:r>
            <a:r>
              <a:rPr lang="zh-CN" altLang="en-US"/>
              <a:t>   </a:t>
            </a:r>
            <a:r>
              <a:rPr lang="en-US" altLang="zh-CN"/>
              <a:t>G1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8DA379-CB69-5642-B75E-9BF08E497D05}"/>
              </a:ext>
            </a:extLst>
          </p:cNvPr>
          <p:cNvSpPr txBox="1"/>
          <p:nvPr/>
        </p:nvSpPr>
        <p:spPr>
          <a:xfrm>
            <a:off x="2745897" y="45452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在此次分享中</a:t>
            </a:r>
            <a:endParaRPr lang="en-US" altLang="ja-JP" sz="2400"/>
          </a:p>
        </p:txBody>
      </p:sp>
    </p:spTree>
    <p:extLst>
      <p:ext uri="{BB962C8B-B14F-4D97-AF65-F5344CB8AC3E}">
        <p14:creationId xmlns:p14="http://schemas.microsoft.com/office/powerpoint/2010/main" val="2804002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7CE720C-E430-4A70-BFF0-96D6AA9153D0}"/>
              </a:ext>
            </a:extLst>
          </p:cNvPr>
          <p:cNvSpPr txBox="1"/>
          <p:nvPr/>
        </p:nvSpPr>
        <p:spPr>
          <a:xfrm>
            <a:off x="1127866" y="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/>
              <a:t>设计原则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37815F6-8503-4E35-B81B-2D514A836B2E}"/>
              </a:ext>
            </a:extLst>
          </p:cNvPr>
          <p:cNvSpPr txBox="1"/>
          <p:nvPr/>
        </p:nvSpPr>
        <p:spPr>
          <a:xfrm>
            <a:off x="1433944" y="625550"/>
            <a:ext cx="9796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</a:t>
            </a:r>
            <a:r>
              <a:rPr lang="zh-CN" altLang="en-US"/>
              <a:t>、找出应用中可能需要变化之处，把它们独立出来，不要和那些不需要变化的代码混在一起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F24E265-240F-4798-85A0-DEE32C25A201}"/>
              </a:ext>
            </a:extLst>
          </p:cNvPr>
          <p:cNvSpPr txBox="1"/>
          <p:nvPr/>
        </p:nvSpPr>
        <p:spPr>
          <a:xfrm>
            <a:off x="1433944" y="1018861"/>
            <a:ext cx="2614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2</a:t>
            </a:r>
            <a:r>
              <a:rPr lang="zh-CN" altLang="en-US"/>
              <a:t>、多用组合，少用继承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199F6C9-A23E-4DBA-BAAE-BC93D30902F2}"/>
              </a:ext>
            </a:extLst>
          </p:cNvPr>
          <p:cNvSpPr txBox="1"/>
          <p:nvPr/>
        </p:nvSpPr>
        <p:spPr>
          <a:xfrm>
            <a:off x="1433944" y="1391973"/>
            <a:ext cx="9082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3</a:t>
            </a:r>
            <a:r>
              <a:rPr lang="zh-CN" altLang="en-US"/>
              <a:t>、依赖倒转原则</a:t>
            </a:r>
            <a:r>
              <a:rPr lang="en-US" altLang="zh-CN"/>
              <a:t>(Dependency Inversion Principle, DIP)</a:t>
            </a:r>
            <a:r>
              <a:rPr lang="zh-CN" altLang="en-US"/>
              <a:t>：针对接口编程，不针对实现编程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31DCB3F-E37D-49B8-955A-7F4E8FD90A3F}"/>
              </a:ext>
            </a:extLst>
          </p:cNvPr>
          <p:cNvSpPr txBox="1"/>
          <p:nvPr/>
        </p:nvSpPr>
        <p:spPr>
          <a:xfrm>
            <a:off x="1433944" y="1757491"/>
            <a:ext cx="4512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4</a:t>
            </a:r>
            <a:r>
              <a:rPr lang="zh-CN" altLang="en-US"/>
              <a:t>、为了交互对象之间的松耦合设计而努力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6D9CCDF-2C0C-42E2-8D29-1BABB691C5D4}"/>
              </a:ext>
            </a:extLst>
          </p:cNvPr>
          <p:cNvSpPr txBox="1"/>
          <p:nvPr/>
        </p:nvSpPr>
        <p:spPr>
          <a:xfrm>
            <a:off x="1433944" y="2159324"/>
            <a:ext cx="10249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5</a:t>
            </a:r>
            <a:r>
              <a:rPr lang="zh-CN" altLang="en-US"/>
              <a:t>、开闭原则</a:t>
            </a:r>
            <a:r>
              <a:rPr lang="en-US" altLang="zh-CN"/>
              <a:t>(Open-Closed Principle, OCP)</a:t>
            </a:r>
            <a:r>
              <a:rPr lang="zh-CN" altLang="en-US"/>
              <a:t>：类应该对扩展开放，对修改关闭。应尽量在不修改原有代码的情况下进行扩展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0C00D91-3F60-4789-9A4D-0B123B5BDA61}"/>
              </a:ext>
            </a:extLst>
          </p:cNvPr>
          <p:cNvSpPr txBox="1"/>
          <p:nvPr/>
        </p:nvSpPr>
        <p:spPr>
          <a:xfrm>
            <a:off x="1433944" y="2805655"/>
            <a:ext cx="10173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6</a:t>
            </a:r>
            <a:r>
              <a:rPr lang="zh-CN" altLang="en-US"/>
              <a:t>、里氏代换原则(Liskov Substitution Principle, LSP)：所有引用基类（父类）的地方必须能透明地使用其子类的对象。要依赖抽象，不要依赖具体类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60CA1D3-8B98-4A8B-AB90-5FAA10901A7D}"/>
              </a:ext>
            </a:extLst>
          </p:cNvPr>
          <p:cNvSpPr txBox="1"/>
          <p:nvPr/>
        </p:nvSpPr>
        <p:spPr>
          <a:xfrm>
            <a:off x="1433943" y="3428349"/>
            <a:ext cx="10173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7</a:t>
            </a:r>
            <a:r>
              <a:rPr lang="zh-CN" altLang="en-US"/>
              <a:t>、迪米特法则</a:t>
            </a:r>
            <a:r>
              <a:rPr lang="en-US" altLang="zh-CN"/>
              <a:t>(Law of Demeter, LoD)</a:t>
            </a:r>
            <a:r>
              <a:rPr lang="zh-CN" altLang="en-US"/>
              <a:t>：一个软件实体应当尽可能少地与其他实体发生相互作用。：最少知识原则，只和朋友交谈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C1B1420-73B1-4811-95B2-7E868CDC3BA9}"/>
              </a:ext>
            </a:extLst>
          </p:cNvPr>
          <p:cNvSpPr txBox="1"/>
          <p:nvPr/>
        </p:nvSpPr>
        <p:spPr>
          <a:xfrm>
            <a:off x="1433941" y="4063271"/>
            <a:ext cx="5107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8</a:t>
            </a:r>
            <a:r>
              <a:rPr lang="zh-CN" altLang="en-US"/>
              <a:t>、好莱坞原则：别调用高层，让高层调用低层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4100D49-8DA4-48E4-909A-979EC1AAE9B1}"/>
              </a:ext>
            </a:extLst>
          </p:cNvPr>
          <p:cNvSpPr txBox="1"/>
          <p:nvPr/>
        </p:nvSpPr>
        <p:spPr>
          <a:xfrm>
            <a:off x="1433941" y="5071109"/>
            <a:ext cx="10668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10</a:t>
            </a:r>
            <a:r>
              <a:rPr lang="zh-CN" altLang="en-US"/>
              <a:t>、单一职责原则</a:t>
            </a:r>
            <a:r>
              <a:rPr lang="en-US" altLang="zh-CN"/>
              <a:t>(Single Responsibility Principle, SRP)</a:t>
            </a:r>
            <a:r>
              <a:rPr lang="zh-CN" altLang="en-US"/>
              <a:t>：单一责任，一个类应该只有一个引起变化的原因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7D05B34-207F-483B-B2DF-6C75D16C876C}"/>
              </a:ext>
            </a:extLst>
          </p:cNvPr>
          <p:cNvSpPr/>
          <p:nvPr/>
        </p:nvSpPr>
        <p:spPr>
          <a:xfrm>
            <a:off x="1433941" y="4428789"/>
            <a:ext cx="100668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9</a:t>
            </a:r>
            <a:r>
              <a:rPr lang="zh-CN" altLang="en-US"/>
              <a:t>、接口隔离原则(Interface Segregation Principle, ISP)：使用多个专门的接口，而不使用单一的总接口，即客户端不应该依赖那些它不需要的接口。</a:t>
            </a:r>
          </a:p>
        </p:txBody>
      </p:sp>
    </p:spTree>
    <p:extLst>
      <p:ext uri="{BB962C8B-B14F-4D97-AF65-F5344CB8AC3E}">
        <p14:creationId xmlns:p14="http://schemas.microsoft.com/office/powerpoint/2010/main" val="337339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1">
            <a:extLst>
              <a:ext uri="{FF2B5EF4-FFF2-40B4-BE49-F238E27FC236}">
                <a16:creationId xmlns:a16="http://schemas.microsoft.com/office/drawing/2014/main" id="{FEA033DA-33ED-FF4E-96FE-2B624A43C957}"/>
              </a:ext>
            </a:extLst>
          </p:cNvPr>
          <p:cNvSpPr txBox="1"/>
          <p:nvPr/>
        </p:nvSpPr>
        <p:spPr>
          <a:xfrm>
            <a:off x="1287461" y="0"/>
            <a:ext cx="55707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>
                <a:latin typeface="SimSun" panose="02010600030101010101" pitchFamily="2" charset="-122"/>
                <a:ea typeface="SimSun" panose="02010600030101010101" pitchFamily="2" charset="-122"/>
              </a:rPr>
              <a:t>6</a:t>
            </a:r>
            <a:r>
              <a:rPr lang="zh-CN" altLang="en-US" sz="2800">
                <a:latin typeface="SimSun" panose="02010600030101010101" pitchFamily="2" charset="-122"/>
                <a:ea typeface="SimSun" panose="02010600030101010101" pitchFamily="2" charset="-122"/>
              </a:rPr>
              <a:t>、单例模式</a:t>
            </a:r>
            <a:r>
              <a:rPr lang="en-US" altLang="zh-CN" sz="2800">
                <a:latin typeface="SimSun" panose="02010600030101010101" pitchFamily="2" charset="-122"/>
                <a:ea typeface="SimSun" panose="02010600030101010101" pitchFamily="2" charset="-122"/>
              </a:rPr>
              <a:t>(Singleton Pattern)</a:t>
            </a:r>
            <a:endParaRPr lang="zh-CN" altLang="en-US" sz="280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99425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9">
            <a:extLst>
              <a:ext uri="{FF2B5EF4-FFF2-40B4-BE49-F238E27FC236}">
                <a16:creationId xmlns:a16="http://schemas.microsoft.com/office/drawing/2014/main" id="{AD9DDCEB-FC40-2F44-8672-3D08CC396A32}"/>
              </a:ext>
            </a:extLst>
          </p:cNvPr>
          <p:cNvSpPr txBox="1"/>
          <p:nvPr/>
        </p:nvSpPr>
        <p:spPr>
          <a:xfrm>
            <a:off x="1234195" y="0"/>
            <a:ext cx="6109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>
                <a:latin typeface="SimSun" panose="02010600030101010101" pitchFamily="2" charset="-122"/>
                <a:ea typeface="SimSun" panose="02010600030101010101" pitchFamily="2" charset="-122"/>
              </a:rPr>
              <a:t>7</a:t>
            </a:r>
            <a:r>
              <a:rPr lang="zh-CN" altLang="en-US" sz="2800">
                <a:latin typeface="SimSun" panose="02010600030101010101" pitchFamily="2" charset="-122"/>
                <a:ea typeface="SimSun" panose="02010600030101010101" pitchFamily="2" charset="-122"/>
              </a:rPr>
              <a:t>、装饰者模式</a:t>
            </a:r>
            <a:r>
              <a:rPr lang="en-US" altLang="zh-CN" sz="2800">
                <a:latin typeface="SimSun" panose="02010600030101010101" pitchFamily="2" charset="-122"/>
                <a:ea typeface="SimSun" panose="02010600030101010101" pitchFamily="2" charset="-122"/>
              </a:rPr>
              <a:t>(Decoration Pattern)</a:t>
            </a:r>
            <a:endParaRPr lang="zh-CN" altLang="en-US" sz="280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9796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4071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681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939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7674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10041</TotalTime>
  <Words>380</Words>
  <Application>Microsoft Macintosh PowerPoint</Application>
  <PresentationFormat>Widescreen</PresentationFormat>
  <Paragraphs>28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等线</vt:lpstr>
      <vt:lpstr>等线 Light</vt:lpstr>
      <vt:lpstr>SimSun</vt:lpstr>
      <vt:lpstr>Arial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 ai</dc:creator>
  <cp:lastModifiedBy>s ai</cp:lastModifiedBy>
  <cp:revision>72</cp:revision>
  <dcterms:created xsi:type="dcterms:W3CDTF">2018-08-12T13:44:18Z</dcterms:created>
  <dcterms:modified xsi:type="dcterms:W3CDTF">2019-12-01T02:00:44Z</dcterms:modified>
</cp:coreProperties>
</file>