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67" r:id="rId2"/>
    <p:sldId id="268" r:id="rId3"/>
    <p:sldId id="269" r:id="rId4"/>
    <p:sldId id="270" r:id="rId5"/>
    <p:sldId id="283" r:id="rId6"/>
    <p:sldId id="271" r:id="rId7"/>
    <p:sldId id="272" r:id="rId8"/>
    <p:sldId id="273" r:id="rId9"/>
    <p:sldId id="274" r:id="rId10"/>
    <p:sldId id="275" r:id="rId11"/>
    <p:sldId id="278" r:id="rId12"/>
    <p:sldId id="284" r:id="rId13"/>
    <p:sldId id="279" r:id="rId14"/>
    <p:sldId id="276" r:id="rId15"/>
    <p:sldId id="280" r:id="rId16"/>
    <p:sldId id="285" r:id="rId17"/>
    <p:sldId id="282" r:id="rId18"/>
    <p:sldId id="281" r:id="rId19"/>
    <p:sldId id="286" r:id="rId20"/>
    <p:sldId id="277" r:id="rId21"/>
    <p:sldId id="288" r:id="rId22"/>
    <p:sldId id="287" r:id="rId23"/>
    <p:sldId id="289" r:id="rId24"/>
    <p:sldId id="290" r:id="rId25"/>
    <p:sldId id="293" r:id="rId26"/>
    <p:sldId id="291" r:id="rId27"/>
    <p:sldId id="292" r:id="rId28"/>
    <p:sldId id="294" r:id="rId29"/>
    <p:sldId id="295" r:id="rId30"/>
    <p:sldId id="29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F6B06F0D-1228-4443-B0F7-36556C7ECDBC}"/>
              </a:ext>
            </a:extLst>
          </p:cNvPr>
          <p:cNvSpPr txBox="1"/>
          <p:nvPr/>
        </p:nvSpPr>
        <p:spPr>
          <a:xfrm>
            <a:off x="4100902" y="420823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常用集合源码分析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7F809FAF-1B62-4718-9A34-5E411051246F}"/>
              </a:ext>
            </a:extLst>
          </p:cNvPr>
          <p:cNvSpPr txBox="1"/>
          <p:nvPr/>
        </p:nvSpPr>
        <p:spPr>
          <a:xfrm>
            <a:off x="5479769" y="1935627"/>
            <a:ext cx="17011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DAFDFA8-40DE-48CA-AF8F-EC62E6EDCE29}"/>
              </a:ext>
            </a:extLst>
          </p:cNvPr>
          <p:cNvSpPr txBox="1"/>
          <p:nvPr/>
        </p:nvSpPr>
        <p:spPr>
          <a:xfrm>
            <a:off x="5479769" y="2520402"/>
            <a:ext cx="19111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6EEC58BD-E0B4-4135-AD7B-22FF640B64BB}"/>
              </a:ext>
            </a:extLst>
          </p:cNvPr>
          <p:cNvSpPr txBox="1"/>
          <p:nvPr/>
        </p:nvSpPr>
        <p:spPr>
          <a:xfrm>
            <a:off x="5494712" y="3170555"/>
            <a:ext cx="18646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CD587B2-0662-4350-9ECB-2153752A1222}"/>
              </a:ext>
            </a:extLst>
          </p:cNvPr>
          <p:cNvSpPr txBox="1"/>
          <p:nvPr/>
        </p:nvSpPr>
        <p:spPr>
          <a:xfrm>
            <a:off x="5479769" y="4470861"/>
            <a:ext cx="16209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HashSet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32A5490-6048-430C-A38C-32B504C2FAB1}"/>
              </a:ext>
            </a:extLst>
          </p:cNvPr>
          <p:cNvSpPr txBox="1"/>
          <p:nvPr/>
        </p:nvSpPr>
        <p:spPr>
          <a:xfrm>
            <a:off x="5479769" y="3820708"/>
            <a:ext cx="395172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ConcurrentHashMap</a:t>
            </a:r>
            <a:r>
              <a:rPr lang="en-US" altLang="zh-CN" sz="32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ADC338D-2A42-4214-AF1E-E893ABC84C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A30A2C-2D5E-4743-A6F3-ECE697C6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15" y="0"/>
            <a:ext cx="376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6E8F243-5DCE-4B6B-B182-3A83785914E5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570B9F7-5484-40ED-92EF-5D099046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1" y="0"/>
            <a:ext cx="1188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AFD6668A-FCFA-4750-9810-10E65F5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2" y="918693"/>
            <a:ext cx="7170976" cy="28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A7C3A55E-ACA6-468B-8EE2-F79CC155B43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EE2C36E-41C4-4812-B2C7-6D3DA3A05C81}"/>
              </a:ext>
            </a:extLst>
          </p:cNvPr>
          <p:cNvSpPr/>
          <p:nvPr/>
        </p:nvSpPr>
        <p:spPr>
          <a:xfrm>
            <a:off x="187530" y="684014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linkedList.iterator();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4DA7838D-466F-4DD2-B7A1-2616B47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4" y="0"/>
            <a:ext cx="1065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4E60C45-1274-4BDF-BC43-94EAA77545BA}"/>
              </a:ext>
            </a:extLst>
          </p:cNvPr>
          <p:cNvSpPr/>
          <p:nvPr/>
        </p:nvSpPr>
        <p:spPr>
          <a:xfrm>
            <a:off x="0" y="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ArrayList&amp;LinkedList</a:t>
            </a:r>
            <a:endParaRPr lang="zh-CN" altLang="en-US" sz="3200"/>
          </a:p>
        </p:txBody>
      </p:sp>
      <p:pic>
        <p:nvPicPr>
          <p:cNvPr id="3" name="Picture 2" descr="https://images2015.cnblogs.com/blog/406535/201606/406535-20160601172257399-1416926928.png">
            <a:extLst>
              <a:ext uri="{FF2B5EF4-FFF2-40B4-BE49-F238E27FC236}">
                <a16:creationId xmlns="" xmlns:a16="http://schemas.microsoft.com/office/drawing/2014/main" id="{BF4BEE9A-A291-4CD8-A8F6-D98A727E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63" y="1357347"/>
            <a:ext cx="32099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DF72FFF-0DAF-4686-B844-A92CEEF45642}"/>
              </a:ext>
            </a:extLst>
          </p:cNvPr>
          <p:cNvSpPr/>
          <p:nvPr/>
        </p:nvSpPr>
        <p:spPr>
          <a:xfrm>
            <a:off x="1643149" y="27366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ArrayList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内部是使用可増长数组实现的，所以是用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和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set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方法是花费常数时间的，但是如果插入元素和删除元素，除非插入和删除的位置都在表末尾，否则代码开销会很大，因为里面需要数组的移动。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LinkedList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是使用双链表实现的，所以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会非常消耗资源，除非位置离头部很近。但是插入和删除元素花费常数时间。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8541D66C-F8B9-4365-A941-3D0ED71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9" y="1425107"/>
            <a:ext cx="3477010" cy="51535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9B6054CF-A77E-4E7F-AA2D-C9C8EF0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91572"/>
            <a:ext cx="4236357" cy="33329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1686E41A-9C10-4E1D-94C6-C784BE48F0CC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0C4371D2-F3DF-4F01-90B6-3477DAA91942}"/>
              </a:ext>
            </a:extLst>
          </p:cNvPr>
          <p:cNvCxnSpPr>
            <a:cxnSpLocks/>
          </p:cNvCxnSpPr>
          <p:nvPr/>
        </p:nvCxnSpPr>
        <p:spPr>
          <a:xfrm flipV="1">
            <a:off x="1953732" y="2267363"/>
            <a:ext cx="4142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9E25F210-4A83-4C9A-B699-E753E458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15" y="525097"/>
            <a:ext cx="4619048" cy="304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5A5055F5-2C11-4670-9021-E6FF25D8C017}"/>
              </a:ext>
            </a:extLst>
          </p:cNvPr>
          <p:cNvSpPr txBox="1"/>
          <p:nvPr/>
        </p:nvSpPr>
        <p:spPr>
          <a:xfrm>
            <a:off x="7780469" y="1669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</a:rPr>
              <a:t>内部类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="" xmlns:a16="http://schemas.microsoft.com/office/drawing/2014/main" id="{FE0AB037-F91F-47A5-B6CA-774630B70B0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33815" y="677478"/>
            <a:ext cx="2250700" cy="125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16250" y="152357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http://www.importnew.com/28263.html</a:t>
            </a:r>
          </a:p>
        </p:txBody>
      </p:sp>
    </p:spTree>
    <p:extLst>
      <p:ext uri="{BB962C8B-B14F-4D97-AF65-F5344CB8AC3E}">
        <p14:creationId xmlns:p14="http://schemas.microsoft.com/office/powerpoint/2010/main" val="371805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>
            <a:extLst>
              <a:ext uri="{FF2B5EF4-FFF2-40B4-BE49-F238E27FC236}">
                <a16:creationId xmlns="" xmlns:a16="http://schemas.microsoft.com/office/drawing/2014/main" id="{F4130D34-576C-4F7A-9021-79D21F13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7" y="842415"/>
            <a:ext cx="6209524" cy="25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A5D0982-D20C-40ED-8519-739F2B02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11" y="58643"/>
            <a:ext cx="6362747" cy="66342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D638218-ADE2-4AD2-AD25-176E53A6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8" y="842417"/>
            <a:ext cx="6209524" cy="25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BA504C82-5F9E-48C3-8986-62A67742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6" y="3649200"/>
            <a:ext cx="5239019" cy="18479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A3FAE2A-727D-45E3-B4D5-53945535E49C}"/>
              </a:ext>
            </a:extLst>
          </p:cNvPr>
          <p:cNvSpPr/>
          <p:nvPr/>
        </p:nvSpPr>
        <p:spPr>
          <a:xfrm>
            <a:off x="1685892" y="3963314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找到大于等于</a:t>
            </a:r>
            <a:r>
              <a:rPr lang="en-US" altLang="zh-CN" sz="1100" dirty="0" err="1">
                <a:solidFill>
                  <a:srgbClr val="FF0000"/>
                </a:solidFill>
                <a:latin typeface="-apple-system"/>
              </a:rPr>
              <a:t>initialCapacity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的最小的</a:t>
            </a:r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A56A558E-151A-4372-994F-DEAD1A4F127A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="" xmlns:a16="http://schemas.microsoft.com/office/drawing/2014/main" id="{45615441-D71E-42F9-BCBE-834C64F42E3F}"/>
              </a:ext>
            </a:extLst>
          </p:cNvPr>
          <p:cNvCxnSpPr/>
          <p:nvPr/>
        </p:nvCxnSpPr>
        <p:spPr>
          <a:xfrm flipH="1">
            <a:off x="1240403" y="421419"/>
            <a:ext cx="1260282" cy="60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CEA168E1-BFB3-41CD-BFF5-2EE638AF794F}"/>
              </a:ext>
            </a:extLst>
          </p:cNvPr>
          <p:cNvSpPr txBox="1"/>
          <p:nvPr/>
        </p:nvSpPr>
        <p:spPr>
          <a:xfrm>
            <a:off x="2454974" y="2623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table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="" xmlns:a16="http://schemas.microsoft.com/office/drawing/2014/main" id="{CBFD6EC9-0FB8-43A9-8B79-E85A26123A7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32308" y="2079267"/>
            <a:ext cx="348010" cy="6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86F08652-CE8E-4229-ABEF-F8328B3ED002}"/>
              </a:ext>
            </a:extLst>
          </p:cNvPr>
          <p:cNvSpPr txBox="1"/>
          <p:nvPr/>
        </p:nvSpPr>
        <p:spPr>
          <a:xfrm>
            <a:off x="932306" y="275334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="" xmlns:a16="http://schemas.microsoft.com/office/drawing/2014/main" id="{F3B81E4C-EF02-4349-B146-868B06C4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06" y="5497145"/>
            <a:ext cx="497655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hash(Object key)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 ==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?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(h = key.hashCode()) ^ (h &gt;&gt;&gt;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F7936145-19B8-43F1-861E-7ABDFCB52FFF}"/>
              </a:ext>
            </a:extLst>
          </p:cNvPr>
          <p:cNvSpPr/>
          <p:nvPr/>
        </p:nvSpPr>
        <p:spPr>
          <a:xfrm>
            <a:off x="418519" y="6283907"/>
            <a:ext cx="542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https://www.cnblogs.com/liujinhong/p/6576543.html</a:t>
            </a:r>
          </a:p>
        </p:txBody>
      </p:sp>
    </p:spTree>
    <p:extLst>
      <p:ext uri="{BB962C8B-B14F-4D97-AF65-F5344CB8AC3E}">
        <p14:creationId xmlns:p14="http://schemas.microsoft.com/office/powerpoint/2010/main" val="31585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DE9DD378-45A5-4001-A3B8-50837D02A6DF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11B5C592-F94A-4DCC-8C7F-82B4A259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30" y="749654"/>
            <a:ext cx="5458163" cy="1128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D75AA593-31A2-4DA7-BAB4-56D218C8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0" y="2832280"/>
            <a:ext cx="3762478" cy="1128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9CD33F91-7DBB-4FCC-98DD-7050367D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4" y="704894"/>
            <a:ext cx="4114286" cy="36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="" xmlns:a16="http://schemas.microsoft.com/office/drawing/2014/main" id="{C6007EA4-99C6-4F05-877E-E89C6C3AE256}"/>
              </a:ext>
            </a:extLst>
          </p:cNvPr>
          <p:cNvSpPr/>
          <p:nvPr/>
        </p:nvSpPr>
        <p:spPr>
          <a:xfrm>
            <a:off x="145774" y="4748427"/>
            <a:ext cx="631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如果移动的位数超过了该类型的最大位数，那么编译器会对移动的位数取模。如对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型移动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33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位，实际上只移动了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位。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B8F22018-0A85-4270-A4AA-46C72219303D}"/>
              </a:ext>
            </a:extLst>
          </p:cNvPr>
          <p:cNvSpPr/>
          <p:nvPr/>
        </p:nvSpPr>
        <p:spPr>
          <a:xfrm>
            <a:off x="7321826" y="4334715"/>
            <a:ext cx="195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100&gt;&gt;32:   100</a:t>
            </a:r>
          </a:p>
          <a:p>
            <a:r>
              <a:rPr lang="zh-CN" altLang="en-US"/>
              <a:t>100&gt;&gt;0:   100</a:t>
            </a:r>
          </a:p>
          <a:p>
            <a:r>
              <a:rPr lang="zh-CN" altLang="en-US"/>
              <a:t>100&gt;&gt;33:   50</a:t>
            </a:r>
          </a:p>
          <a:p>
            <a:r>
              <a:rPr lang="zh-CN" altLang="en-US"/>
              <a:t>100&gt;&gt;1:   50</a:t>
            </a:r>
          </a:p>
          <a:p>
            <a:r>
              <a:rPr lang="zh-CN" altLang="en-US"/>
              <a:t>100&gt;&gt;34:   25</a:t>
            </a:r>
          </a:p>
          <a:p>
            <a:r>
              <a:rPr lang="zh-CN" altLang="en-US"/>
              <a:t>100&gt;&gt;2:   25</a:t>
            </a:r>
          </a:p>
          <a:p>
            <a:r>
              <a:rPr lang="zh-CN" altLang="en-US"/>
              <a:t>100&gt;&gt;35:   12</a:t>
            </a:r>
          </a:p>
          <a:p>
            <a:r>
              <a:rPr lang="zh-CN" altLang="en-US"/>
              <a:t>100&gt;&gt;3:   12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="" xmlns:a16="http://schemas.microsoft.com/office/drawing/2014/main" id="{AF9B2D61-EE29-4DFA-96C5-0664D2DD9A49}"/>
              </a:ext>
            </a:extLst>
          </p:cNvPr>
          <p:cNvSpPr/>
          <p:nvPr/>
        </p:nvSpPr>
        <p:spPr>
          <a:xfrm>
            <a:off x="6627412" y="4902626"/>
            <a:ext cx="659958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69131F11-8A89-4879-8859-AA182789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70" y="4777089"/>
            <a:ext cx="4099332" cy="13843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AE8A2B54-3F30-41F0-ABB8-0D815726FD82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E3A46FB1-2489-4F34-A991-A0A72082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" y="974638"/>
            <a:ext cx="5024250" cy="599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3E6B8C9-09C7-44EA-8D22-DF87F7FC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" y="1795251"/>
            <a:ext cx="3534103" cy="761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F0B77830-B77C-4C47-A968-B1DFFE8B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2" y="2972470"/>
            <a:ext cx="4379091" cy="2082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CFF1A19B-DB4F-42C8-955D-43BC1C10E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78" y="926411"/>
            <a:ext cx="3105900" cy="6572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26472812-F516-4BFF-9A49-CAF487E417F0}"/>
              </a:ext>
            </a:extLst>
          </p:cNvPr>
          <p:cNvSpPr/>
          <p:nvPr/>
        </p:nvSpPr>
        <p:spPr>
          <a:xfrm>
            <a:off x="2970069" y="3722501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F4F4F"/>
                </a:solidFill>
                <a:latin typeface="-apple-system"/>
              </a:rPr>
              <a:t>Not a Number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="" xmlns:a16="http://schemas.microsoft.com/office/drawing/2014/main" id="{1EF3CA87-29D4-4F1C-9BA8-C8125E1848CA}"/>
              </a:ext>
            </a:extLst>
          </p:cNvPr>
          <p:cNvCxnSpPr>
            <a:cxnSpLocks/>
          </p:cNvCxnSpPr>
          <p:nvPr/>
        </p:nvCxnSpPr>
        <p:spPr>
          <a:xfrm flipH="1">
            <a:off x="2695492" y="3848665"/>
            <a:ext cx="303033" cy="19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="" xmlns:a16="http://schemas.microsoft.com/office/drawing/2014/main" id="{10D33DDD-0297-4161-929F-3B28878A0A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89194" y="4837424"/>
            <a:ext cx="3483776" cy="63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4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BB2E5F0-37A9-4C2A-84E5-B14E551B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4" y="687246"/>
            <a:ext cx="6209524" cy="2533333"/>
          </a:xfrm>
          <a:prstGeom prst="rect">
            <a:avLst/>
          </a:prstGeom>
        </p:spPr>
      </p:pic>
      <p:pic>
        <p:nvPicPr>
          <p:cNvPr id="4" name="图片 2">
            <a:extLst>
              <a:ext uri="{FF2B5EF4-FFF2-40B4-BE49-F238E27FC236}">
                <a16:creationId xmlns="" xmlns:a16="http://schemas.microsoft.com/office/drawing/2014/main" id="{AF7FB1F2-9F38-4A20-874E-05F240D8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15" y="0"/>
            <a:ext cx="2957456" cy="628200"/>
          </a:xfrm>
          <a:prstGeom prst="rect">
            <a:avLst/>
          </a:prstGeom>
        </p:spPr>
      </p:pic>
      <p:sp>
        <p:nvSpPr>
          <p:cNvPr id="5" name="矩形 3">
            <a:extLst>
              <a:ext uri="{FF2B5EF4-FFF2-40B4-BE49-F238E27FC236}">
                <a16:creationId xmlns="" xmlns:a16="http://schemas.microsoft.com/office/drawing/2014/main" id="{234C32AB-7B6F-45D5-AE3E-46DE252921D1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19391FE-D974-4DD3-9FB3-5C8CD095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" y="3355833"/>
            <a:ext cx="5665666" cy="3385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CE207F1-47EC-4DDF-8CE9-D1A639366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200" y="0"/>
            <a:ext cx="3541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7DA04801-F599-4551-8745-5A355DA55921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6FD37D9-3803-4319-83EB-19F790B68397}"/>
              </a:ext>
            </a:extLst>
          </p:cNvPr>
          <p:cNvSpPr/>
          <p:nvPr/>
        </p:nvSpPr>
        <p:spPr>
          <a:xfrm>
            <a:off x="151644" y="798022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ArrayList </a:t>
            </a:r>
            <a:r>
              <a:rPr lang="en-US" altLang="zh-CN"/>
              <a:t>list</a:t>
            </a:r>
            <a:r>
              <a:rPr lang="zh-CN" altLang="en-US"/>
              <a:t> =new ArrayList();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ACBE816-EB61-49F4-89A7-296DED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6" y="1352091"/>
            <a:ext cx="4342857" cy="6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F1B5222A-5751-4D32-948E-ADA4A41E030D}"/>
              </a:ext>
            </a:extLst>
          </p:cNvPr>
          <p:cNvSpPr/>
          <p:nvPr/>
        </p:nvSpPr>
        <p:spPr>
          <a:xfrm>
            <a:off x="213360" y="2773632"/>
            <a:ext cx="662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ArrayList list =new ArrayList(Arrays.asList(new Integer[]{1,2,3}));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8226A40-DEAB-4352-9C17-9074D992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6" y="2440299"/>
            <a:ext cx="6142857" cy="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9C88286F-A500-439B-9803-0E713BC1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6" y="2062861"/>
            <a:ext cx="6990476" cy="2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="" xmlns:a16="http://schemas.microsoft.com/office/drawing/2014/main" id="{FE8D7E59-A703-4517-9AA8-8642D221B14D}"/>
              </a:ext>
            </a:extLst>
          </p:cNvPr>
          <p:cNvSpPr/>
          <p:nvPr/>
        </p:nvSpPr>
        <p:spPr>
          <a:xfrm>
            <a:off x="7948353" y="287887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ArrayList list =new ArrayList(20);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A576655E-88DB-4FF0-869D-01FA45C3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637" y="3539741"/>
            <a:ext cx="4419048" cy="18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C5BB7FB-6D52-4629-8BA0-336CC0D3C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429000"/>
            <a:ext cx="491428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C233EB1-2B8A-4B5C-8B6A-90947D46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1331846"/>
            <a:ext cx="519882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//this: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tab: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主容器数组，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：新元素的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= ((TreeNode&lt;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&gt;)p).putTreeVal(</a:t>
            </a:r>
            <a:r>
              <a:rPr kumimoji="0" lang="zh-CN" altLang="zh-CN" sz="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tab, hash, key, value);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F492BE-A8D7-4B74-BF6C-7CE81E1F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564956"/>
            <a:ext cx="53618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class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LinkedHashMap.Entry&lt;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red-black tree links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needed to unlink next upon deletion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A63C07C-0AD4-43C5-9A21-13C237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6" y="1738509"/>
            <a:ext cx="34376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root() {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从当前节点，逐步向上遍历，如果父节点为空，则将当前节点设置为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 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p;;)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((p = r.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p;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35A82F1-773F-4809-8FDD-48F0DEFD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2637615"/>
            <a:ext cx="3348163" cy="2379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25BFF2B3-51FA-482D-BA50-3290723B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70" y="0"/>
            <a:ext cx="4094830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F629791C-0ED1-4A1F-8111-4434C2BC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36" y="1389656"/>
            <a:ext cx="3732461" cy="36594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CEA2EAD8-BD56-4F00-9E17-D67147B85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9" y="5154045"/>
            <a:ext cx="3027062" cy="1020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918DB73-D43E-48B0-B4DD-23717469D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80" y="5468344"/>
            <a:ext cx="3311438" cy="6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D73F8802-A23E-4B0C-BECB-B9B780D1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74" y="0"/>
            <a:ext cx="28477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HashMap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380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E8FFB8B5-6BC6-4F8E-96CD-FD927F93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" y="1791086"/>
            <a:ext cx="6255277" cy="4538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F07D2A7C-DC5E-4CA9-A7F0-120E4F19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" y="647330"/>
            <a:ext cx="5509547" cy="104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1A8031F4-B0CD-4355-904D-9913E7B3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748" y="647330"/>
            <a:ext cx="5509547" cy="7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1028" name="Picture 4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9" y="748672"/>
            <a:ext cx="5260996" cy="38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 rot="10800000">
            <a:off x="4950939" y="988850"/>
            <a:ext cx="1713811" cy="736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2323" y="109586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注意，这是</a:t>
            </a:r>
            <a:r>
              <a:rPr lang="en-US" altLang="zh-CN" dirty="0" smtClean="0">
                <a:solidFill>
                  <a:srgbClr val="FF0000"/>
                </a:solidFill>
              </a:rPr>
              <a:t>1.7</a:t>
            </a:r>
            <a:r>
              <a:rPr lang="zh-CN" altLang="en-US" dirty="0" smtClean="0">
                <a:solidFill>
                  <a:srgbClr val="FF0000"/>
                </a:solidFill>
              </a:rPr>
              <a:t>的结构，后续源码是</a:t>
            </a:r>
            <a:r>
              <a:rPr lang="en-US" altLang="zh-CN" dirty="0" smtClean="0">
                <a:solidFill>
                  <a:srgbClr val="FF0000"/>
                </a:solidFill>
              </a:rPr>
              <a:t>1.8</a:t>
            </a:r>
            <a:r>
              <a:rPr lang="zh-CN" altLang="en-US" dirty="0" smtClean="0">
                <a:solidFill>
                  <a:srgbClr val="FF0000"/>
                </a:solidFill>
              </a:rPr>
              <a:t>版本的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30" name="Picture 6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6" y="3256460"/>
            <a:ext cx="7546884" cy="334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9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1" y="588751"/>
            <a:ext cx="8043796" cy="62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12" y="2435"/>
            <a:ext cx="3293710" cy="685556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" y="881898"/>
            <a:ext cx="3639236" cy="730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60" y="204175"/>
            <a:ext cx="4572140" cy="404654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38" y="3046317"/>
            <a:ext cx="4025736" cy="50643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9" y="1931294"/>
            <a:ext cx="3639236" cy="56185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175" y="3673484"/>
            <a:ext cx="3669662" cy="30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5" y="914704"/>
            <a:ext cx="4284925" cy="149074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712043" y="1589903"/>
            <a:ext cx="1416908" cy="123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25" y="3077476"/>
            <a:ext cx="4870097" cy="1378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5" y="4802115"/>
            <a:ext cx="4253485" cy="101791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8551" y="33569"/>
            <a:ext cx="4000396" cy="678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3632" y="4442422"/>
            <a:ext cx="4827373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Node&lt;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find(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h, Object k)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Node&lt;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e 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 !=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ek;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h &amp;&amp;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((ek = e.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k || (ek !=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&amp;&amp; k.equals(ek))))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while 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((e = e.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next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!=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null</a:t>
            </a: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38" y="851865"/>
            <a:ext cx="4065405" cy="27531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656" y="-75467"/>
            <a:ext cx="5726504" cy="693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93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4056756" cy="68203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99" y="3018408"/>
            <a:ext cx="5121310" cy="10353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9" y="1175379"/>
            <a:ext cx="3254344" cy="6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7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CD587B2-0662-4350-9ECB-2153752A1222}"/>
              </a:ext>
            </a:extLst>
          </p:cNvPr>
          <p:cNvSpPr txBox="1"/>
          <p:nvPr/>
        </p:nvSpPr>
        <p:spPr>
          <a:xfrm>
            <a:off x="0" y="0"/>
            <a:ext cx="16209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HashSet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252151" y="840259"/>
            <a:ext cx="586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HashSet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实现，所以，不做详细解释。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89" y="1593097"/>
            <a:ext cx="1512984" cy="62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674" y="1574563"/>
            <a:ext cx="3522685" cy="7561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78" y="3081948"/>
            <a:ext cx="3027722" cy="9628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039" y="3114899"/>
            <a:ext cx="3084672" cy="929877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790" y="4626477"/>
            <a:ext cx="1929769" cy="6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121B0F3-2A2A-456C-B6CB-DC8E6C73E366}"/>
              </a:ext>
            </a:extLst>
          </p:cNvPr>
          <p:cNvSpPr/>
          <p:nvPr/>
        </p:nvSpPr>
        <p:spPr>
          <a:xfrm>
            <a:off x="0" y="-51997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8BE457DB-7447-43BB-A9A3-29E3157B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45" y="0"/>
            <a:ext cx="1053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75871" y="2833817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dirty="0"/>
              <a:t>完</a:t>
            </a:r>
          </a:p>
        </p:txBody>
      </p:sp>
    </p:spTree>
    <p:extLst>
      <p:ext uri="{BB962C8B-B14F-4D97-AF65-F5344CB8AC3E}">
        <p14:creationId xmlns:p14="http://schemas.microsoft.com/office/powerpoint/2010/main" val="305399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F83A1AB-83A6-431F-B860-D70267A819A0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AFAA403-E90F-41E9-B603-8F7FA2C2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24409"/>
            <a:ext cx="12192000" cy="6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0E059787-601E-4559-8474-B232F7BF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6" y="1138490"/>
            <a:ext cx="4379091" cy="2477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4FD79C78-9900-416A-9B55-E96D493A95D4}"/>
              </a:ext>
            </a:extLst>
          </p:cNvPr>
          <p:cNvSpPr txBox="1"/>
          <p:nvPr/>
        </p:nvSpPr>
        <p:spPr>
          <a:xfrm>
            <a:off x="793865" y="444731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ArrayList.add(e)</a:t>
            </a:r>
            <a:r>
              <a:rPr lang="zh-CN" altLang="en-US"/>
              <a:t>，当队列已满的情况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E188D6B1-F65C-4303-B0A1-DB5FD4B5E476}"/>
              </a:ext>
            </a:extLst>
          </p:cNvPr>
          <p:cNvSpPr txBox="1"/>
          <p:nvPr/>
        </p:nvSpPr>
        <p:spPr>
          <a:xfrm>
            <a:off x="6500553" y="492237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ArrayList.add(index</a:t>
            </a:r>
            <a:r>
              <a:rPr lang="zh-CN" altLang="en-US"/>
              <a:t>，</a:t>
            </a:r>
            <a:r>
              <a:rPr lang="en-US" altLang="zh-CN"/>
              <a:t>e), </a:t>
            </a:r>
            <a:r>
              <a:rPr lang="zh-CN" altLang="en-US"/>
              <a:t>当队列已满情况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E87B60D8-FF6C-41F3-BCDD-7E2161F9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87" y="1433883"/>
            <a:ext cx="2797594" cy="3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F9AC4A6B-3FE4-4AE7-B564-879E0034C1B8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A4CF27D-28CB-488B-B307-223F682C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177483"/>
            <a:ext cx="10864941" cy="65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36A05B3F-D8BE-4915-A149-396E33D7E183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1AB84466-254D-47FB-8FA5-B9BC82239344}"/>
              </a:ext>
            </a:extLst>
          </p:cNvPr>
          <p:cNvSpPr/>
          <p:nvPr/>
        </p:nvSpPr>
        <p:spPr>
          <a:xfrm>
            <a:off x="635295" y="70895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transient int size = 0;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992E0B2A-979E-4760-883A-80B884513AC5}"/>
              </a:ext>
            </a:extLst>
          </p:cNvPr>
          <p:cNvSpPr/>
          <p:nvPr/>
        </p:nvSpPr>
        <p:spPr>
          <a:xfrm>
            <a:off x="630141" y="136565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first;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DC5A2B13-B596-404A-9B2E-AD6E8A6894FF}"/>
              </a:ext>
            </a:extLst>
          </p:cNvPr>
          <p:cNvSpPr/>
          <p:nvPr/>
        </p:nvSpPr>
        <p:spPr>
          <a:xfrm>
            <a:off x="630141" y="2022361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last;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3E24AA1-82A0-44C4-876B-1F3777CD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49" y="649713"/>
            <a:ext cx="3533333" cy="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DD6054DB-0352-4A81-8533-6FAD84A1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49" y="2140828"/>
            <a:ext cx="3638095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458F0245-F124-48AF-BFAC-B2AE0E0C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02" y="450323"/>
            <a:ext cx="33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051AF13-2DEB-405A-844C-02CE2F5F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01" y="12477"/>
            <a:ext cx="460517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="" xmlns:a16="http://schemas.microsoft.com/office/drawing/2014/main" id="{9A90253A-0395-4A15-BCC5-BC8BA69D8B8B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2B15CA16-4656-44B0-8FFB-70C0F95C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41" y="46680"/>
            <a:ext cx="4685714" cy="1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B1C1782E-891F-46EA-AB6A-B7641030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241" y="1562574"/>
            <a:ext cx="3133333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466C6482-9EAB-4617-BAD3-6D0C5FEF2AB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29A83C1B-9158-429B-B468-E619A68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98" y="862133"/>
            <a:ext cx="8958010" cy="48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288</TotalTime>
  <Words>433</Words>
  <Application>Microsoft Office PowerPoint</Application>
  <PresentationFormat>宽屏</PresentationFormat>
  <Paragraphs>70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-apple-system</vt:lpstr>
      <vt:lpstr>等线</vt:lpstr>
      <vt:lpstr>等线 Light</vt:lpstr>
      <vt:lpstr>宋体</vt:lpstr>
      <vt:lpstr>Arial</vt:lpstr>
      <vt:lpstr>Verdana</vt:lpstr>
      <vt:lpstr>Verdana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Administrator</cp:lastModifiedBy>
  <cp:revision>202</cp:revision>
  <dcterms:created xsi:type="dcterms:W3CDTF">2018-08-05T12:56:00Z</dcterms:created>
  <dcterms:modified xsi:type="dcterms:W3CDTF">2018-08-23T00:30:25Z</dcterms:modified>
</cp:coreProperties>
</file>