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4" r:id="rId5"/>
    <p:sldId id="305" r:id="rId6"/>
    <p:sldId id="259" r:id="rId7"/>
    <p:sldId id="257" r:id="rId8"/>
    <p:sldId id="269" r:id="rId9"/>
    <p:sldId id="306" r:id="rId10"/>
    <p:sldId id="307" r:id="rId11"/>
    <p:sldId id="319" r:id="rId12"/>
    <p:sldId id="321" r:id="rId13"/>
    <p:sldId id="265" r:id="rId14"/>
    <p:sldId id="322" r:id="rId15"/>
    <p:sldId id="323" r:id="rId16"/>
    <p:sldId id="264" r:id="rId17"/>
    <p:sldId id="325" r:id="rId18"/>
    <p:sldId id="326" r:id="rId19"/>
    <p:sldId id="327" r:id="rId20"/>
    <p:sldId id="263" r:id="rId21"/>
    <p:sldId id="328" r:id="rId22"/>
    <p:sldId id="329" r:id="rId23"/>
    <p:sldId id="330" r:id="rId24"/>
    <p:sldId id="331" r:id="rId25"/>
    <p:sldId id="332" r:id="rId26"/>
    <p:sldId id="333" r:id="rId27"/>
    <p:sldId id="282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14" autoAdjust="0"/>
  </p:normalViewPr>
  <p:slideViewPr>
    <p:cSldViewPr snapToGrid="0" showGuides="1">
      <p:cViewPr varScale="1">
        <p:scale>
          <a:sx n="58" d="100"/>
          <a:sy n="58" d="100"/>
        </p:scale>
        <p:origin x="-102" y="-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34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EAE7-351E-4482-9225-922C903D75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68915" y="6447451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0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1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4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5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6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8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9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20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21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2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2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24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slide" Target="slide25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slide" Target="slide1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0" Type="http://schemas.openxmlformats.org/officeDocument/2006/relationships/notesSlide" Target="../notesSlides/notesSlide4.xml"/><Relationship Id="rId2" Type="http://schemas.openxmlformats.org/officeDocument/2006/relationships/slide" Target="slide5.xml"/><Relationship Id="rId19" Type="http://schemas.openxmlformats.org/officeDocument/2006/relationships/slideLayout" Target="../slideLayouts/slideLayout7.xml"/><Relationship Id="rId18" Type="http://schemas.openxmlformats.org/officeDocument/2006/relationships/themeOverride" Target="../theme/themeOverride4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slide" Target="slide18.xml"/><Relationship Id="rId10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5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9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2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文本框 4"/>
          <p:cNvSpPr txBox="1"/>
          <p:nvPr>
            <p:custDataLst>
              <p:tags r:id="rId2"/>
            </p:custDataLst>
          </p:nvPr>
        </p:nvSpPr>
        <p:spPr>
          <a:xfrm>
            <a:off x="2325791" y="2278692"/>
            <a:ext cx="743868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400" b="1" spc="600" dirty="0">
                <a:solidFill>
                  <a:schemeClr val="bg1"/>
                </a:solidFill>
                <a:cs typeface="+mn-ea"/>
                <a:sym typeface="+mn-lt"/>
              </a:rPr>
              <a:t>《</a:t>
            </a:r>
            <a:r>
              <a:rPr lang="zh-CN" sz="5400" b="1" spc="600" dirty="0">
                <a:solidFill>
                  <a:schemeClr val="bg1"/>
                </a:solidFill>
                <a:cs typeface="+mn-ea"/>
                <a:sym typeface="+mn-lt"/>
              </a:rPr>
              <a:t>计算机图形处理</a:t>
            </a:r>
            <a:r>
              <a:rPr sz="5400" b="1" spc="600" dirty="0">
                <a:solidFill>
                  <a:schemeClr val="bg1"/>
                </a:solidFill>
                <a:cs typeface="+mn-ea"/>
                <a:sym typeface="+mn-lt"/>
              </a:rPr>
              <a:t>》期末考核大作业</a:t>
            </a:r>
            <a:endParaRPr sz="54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25554" y="4476462"/>
            <a:ext cx="3439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答辩人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：吴斯达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1560" y="410845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数据科学与大数据技术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815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数据预处理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12215" y="1116965"/>
            <a:ext cx="63309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每个字母对应的图片的个数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15" y="1454150"/>
            <a:ext cx="7736205" cy="5157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0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字母识别(未使用卷积)</a:t>
              </a:r>
              <a:endParaRPr lang="zh-CN" altLang="en-US" sz="40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815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字母识别(未使用卷积)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12215" y="1116965"/>
            <a:ext cx="633095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该神经网络模型一共有</a:t>
            </a:r>
            <a:r>
              <a:rPr 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层，第一层为拉直层，将数据从28*28的二维数组拉直为一维的784大小的数组，激活函数为relu，第二层为全连接层，输入参数128，</a:t>
            </a:r>
            <a:r>
              <a:rPr 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第三层也是全连接层，</a:t>
            </a:r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使输出符合概率分布，采用的激活函数为softmax。往下配置模型时，使用的优化器为adam，loss函数为sparsecategoricalcrossentory,fromlogit为False(输出为概率分布为false，否则为True)，评测指标为sparse_categorical_accuracy。训练模型时分为5个epoch，每次喂入32个batch数据。经过一个epoch训练一次。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图片 17" descr="62369716792b01ce590821d3897fc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15" y="3511550"/>
            <a:ext cx="5273040" cy="2364740"/>
          </a:xfrm>
          <a:prstGeom prst="rect">
            <a:avLst/>
          </a:prstGeom>
        </p:spPr>
      </p:pic>
      <p:pic>
        <p:nvPicPr>
          <p:cNvPr id="19" name="图片 19" descr="1a1859c2493ab9d4fdb88a1d6af16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280" y="3717290"/>
            <a:ext cx="5267960" cy="22180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43165" y="353060"/>
            <a:ext cx="46488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200" b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激活函数（迁移函数）—激活函数负责为神经网络引入非线性特征。它把值压缩到一个更小范围，即一个 Sigmoid 激活函数的值区间为 [0,1]。深度学习中有很多激活函数，ReLU、SeLU 、TanH 较 Sigmoid 更为常用。</a:t>
            </a:r>
            <a:endParaRPr sz="1200" b="1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/>
            <a:r>
              <a:rPr sz="1200" b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模型优化器—优化器是一种搜索技术，用于更新模型的权重。</a:t>
            </a:r>
            <a:endParaRPr sz="1200" b="1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815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字母识别(未使用卷积)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12215" y="1116965"/>
            <a:ext cx="63309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在未构建卷积层下模型结构以及训练结果如下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" name="图片 20" descr="d2daa3a2e7bbaf93f0064cb17b8e4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3" y="2186305"/>
            <a:ext cx="5269865" cy="2485390"/>
          </a:xfrm>
          <a:prstGeom prst="rect">
            <a:avLst/>
          </a:prstGeom>
        </p:spPr>
      </p:pic>
      <p:pic>
        <p:nvPicPr>
          <p:cNvPr id="2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1777365"/>
            <a:ext cx="5273040" cy="3954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0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使用卷积进行字母识别</a:t>
              </a:r>
              <a:endParaRPr lang="zh-CN" altLang="en-US" sz="40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815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使用卷积进行字母识别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42290" y="1519555"/>
            <a:ext cx="633095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卷积神经网络构建与前一步相似，不过要给数据增加一个维度，使数据和网络结构匹配,增加一个单通道，这个单通道是灰度值</a:t>
            </a:r>
            <a:r>
              <a:rPr 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，灰度图，每个像素点只能有有一个值表示颜色，它的像素值在0到255之间，0是黑色，255是白色，中间值是一些不同等级的灰色</a:t>
            </a:r>
            <a:endParaRPr lang="zh-CN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2" name="图片 22" descr="d3c0ef803bfffd8a59edf757ee60c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43810"/>
            <a:ext cx="6191250" cy="3356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815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使用卷积进行字母识别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12215" y="1116965"/>
            <a:ext cx="63309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在构建模型时，加入了卷积层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" name="图片 23" descr="91578b2cf2ea764b7e85ee9275ee4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" y="1836420"/>
            <a:ext cx="6854825" cy="35883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96150" y="1696085"/>
            <a:ext cx="456946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卷积计算可认为是一种有效提取图像特征的方法，一般会用一个正方形的卷积核，按照指定步长，在输入特征图上滑动，遍历输入特征图中的每个像素点。每一个步长，卷积核会与输入特征图出现重合区域，重合区域对应元素相乘、求和再加上偏置项得到输出特征的一个像素点，如果输入是单通道灰度图，使用的是3*3的深度为1的卷积核，如果是三通的彩色图，使用的是3*3*3的卷积核，要输出特征图，要使得卷积核的通道数与输入特征图通道数一致，有几个卷积核，就有几个输出特征图，然后叠加在这张输出特征图后面）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卷积核个数为32，卷积核尺寸为3*3，滑动步长为2，输入为28*28*1的单通道灰度图，池化层那里默认全零填充(输入特征图与输出特征图形状一致),选择最大池化（池化层用于减少特征数据量，最大池化可提取图片纹理，均值池化可保留背景特征。）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59450" y="142875"/>
            <a:ext cx="63690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200" b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偏置</a:t>
            </a:r>
            <a:r>
              <a:rPr lang="zh-CN" sz="1200" b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</a:t>
            </a:r>
            <a:r>
              <a:rPr sz="1200" b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（Offset）—它是神经元的额外输入，值总是 1，并有自己的连接权重。这确保即使当所有输入为 0 时，神经元中也存在一个激活函数。</a:t>
            </a:r>
            <a:endParaRPr sz="1200" b="1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815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使用卷积进行字母识别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42290" y="1519555"/>
            <a:ext cx="63309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本次模型构建并训练后，同时展示训练结果，查看部分图片的预测结果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4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2103120"/>
            <a:ext cx="5273040" cy="395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0" y="1851025"/>
            <a:ext cx="4459605" cy="4459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 lnSpcReduction="20000"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40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</a:t>
              </a:r>
              <a:r>
                <a:rPr lang="zh-CN" altLang="en-US" sz="40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卷积+数据增强进行字母识别</a:t>
              </a:r>
              <a:endParaRPr lang="zh-CN" altLang="en-US" sz="40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815840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卷积+数据增强进行字母识别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42290" y="1519555"/>
            <a:ext cx="63309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为了提高图片的泛化能力，我决定进行数据增强，同时本次训练将会保留训练结果，将模型保存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6" name="图片 26" descr="ebcd07f334c273f15eb3eb0d63a84c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2739073"/>
            <a:ext cx="5273040" cy="2624455"/>
          </a:xfrm>
          <a:prstGeom prst="rect">
            <a:avLst/>
          </a:prstGeom>
        </p:spPr>
      </p:pic>
      <p:pic>
        <p:nvPicPr>
          <p:cNvPr id="18" name="图片 18" descr="84cf189a18d53521a818a0c6db9cb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445" y="3056255"/>
            <a:ext cx="5528310" cy="2268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>
                  <a:solidFill>
                    <a:schemeClr val="bg1"/>
                  </a:solidFill>
                  <a:cs typeface="+mn-ea"/>
                  <a:sym typeface="+mn-lt"/>
                </a:rPr>
                <a:t>简介</a:t>
              </a:r>
              <a:endParaRPr lang="zh-CN" altLang="en-US" sz="40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815840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卷积+数据增强进行字母识别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42290" y="1519555"/>
            <a:ext cx="63309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为了提高图片的泛化能力，我决定进行数据增强，同时本次训练将会保留训练结果，将模型保存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" y="2390775"/>
            <a:ext cx="5273040" cy="395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图片 30" descr="42903082f18b5772cdffdff48d5972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55" y="2390458"/>
            <a:ext cx="5270500" cy="2493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 lnSpcReduction="20000"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40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</a:t>
              </a:r>
              <a:r>
                <a:rPr lang="zh-CN" altLang="en-US" sz="40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画图识字</a:t>
              </a:r>
              <a:endParaRPr lang="zh-CN" altLang="en-US" sz="40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en-US" altLang="zh-CN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81584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画图识字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42290" y="1519555"/>
            <a:ext cx="63309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为了证明本次训练模型的预测的准确性，通过手动绘制字母图片，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并放入模型来进行预测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9" name="图片 29" descr="1de77a5d0095b114c1234a8313416c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93" y="2618740"/>
            <a:ext cx="3502025" cy="2528570"/>
          </a:xfrm>
          <a:prstGeom prst="rect">
            <a:avLst/>
          </a:prstGeom>
        </p:spPr>
      </p:pic>
      <p:pic>
        <p:nvPicPr>
          <p:cNvPr id="34" name="图片 34" descr="c3e2e100a623ae8ee2888ad7fa232e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523" y="2449195"/>
            <a:ext cx="5273675" cy="286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81584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画图识字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42290" y="1519555"/>
            <a:ext cx="63309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为了证明本次训练模型的预测的准确性，通过手动绘制字母图片，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并放入模型来进行预测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1" descr="da58bd69cf8462621f12bfa0d9bd7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78" y="2232660"/>
            <a:ext cx="5272405" cy="4175760"/>
          </a:xfrm>
          <a:prstGeom prst="rect">
            <a:avLst/>
          </a:prstGeom>
        </p:spPr>
      </p:pic>
      <p:pic>
        <p:nvPicPr>
          <p:cNvPr id="32" name="图片 32" descr="8d7c6e3ed8b065669f4e56432273b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23" y="2406968"/>
            <a:ext cx="5272405" cy="382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81584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画图识字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42290" y="1519555"/>
            <a:ext cx="63309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为了证明本次训练模型的预测的准确性，通过手动绘制字母图片，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并放入模型来进行预测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" y="2419985"/>
            <a:ext cx="5273040" cy="395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图片 35" descr="20fac3a80874c489609b7c43710c56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168" y="2602865"/>
            <a:ext cx="5271135" cy="3587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04975" y="279527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进行二值化操作后的图片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文本框 4"/>
          <p:cNvSpPr txBox="1"/>
          <p:nvPr>
            <p:custDataLst>
              <p:tags r:id="rId2"/>
            </p:custDataLst>
          </p:nvPr>
        </p:nvSpPr>
        <p:spPr>
          <a:xfrm>
            <a:off x="2587056" y="2952335"/>
            <a:ext cx="702430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spc="600" dirty="0">
                <a:solidFill>
                  <a:srgbClr val="FFFFFF"/>
                </a:solidFill>
                <a:cs typeface="+mn-ea"/>
                <a:sym typeface="+mn-lt"/>
              </a:rPr>
              <a:t>Thank you</a:t>
            </a:r>
            <a:endParaRPr lang="en-US" altLang="zh-CN" sz="5400" b="1" spc="6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815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简介</a:t>
            </a:r>
            <a:endParaRPr lang="zh-CN" altLang="en-US" sz="2800" spc="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27760" y="1274445"/>
            <a:ext cx="80549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7970"/>
            <a:r>
              <a:rPr lang="zh-CN" sz="2800" b="1">
                <a:solidFill>
                  <a:schemeClr val="bg1"/>
                </a:solidFill>
                <a:ea typeface="+mn-lt"/>
                <a:cs typeface="+mn-lt"/>
              </a:rPr>
              <a:t>在本次课程中我选择的题目为文字识别，所以我决定对选择文字识别中的字母识别来进行本次实验。利用计算机自动识别字符的技术，是模式识别应用的一个重要领域，文字识别技术可以为人们提供便利的将图片转为文字的方法，为了方便人们的使用，所以选择字母识别程序进行初步设计和研究学习。在本次实验，我使用的数据集是从网上下载的属于字母图片数据集的包含</a:t>
            </a:r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370000+</a:t>
            </a:r>
            <a:r>
              <a:rPr lang="zh-CN" sz="2800" b="1">
                <a:solidFill>
                  <a:schemeClr val="bg1"/>
                </a:solidFill>
                <a:ea typeface="+mn-lt"/>
                <a:cs typeface="+mn-lt"/>
              </a:rPr>
              <a:t>张图片，利用该数据构建一个卷积神经网络来进行识别。</a:t>
            </a:r>
            <a:endParaRPr lang="zh-CN" altLang="en-US" sz="2800" b="1">
              <a:solidFill>
                <a:schemeClr val="bg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568099" y="1069689"/>
            <a:ext cx="6321516" cy="3566732"/>
            <a:chOff x="5347949" y="1916338"/>
            <a:chExt cx="4191366" cy="2364857"/>
          </a:xfrm>
        </p:grpSpPr>
        <p:sp>
          <p:nvSpPr>
            <p:cNvPr id="6" name="MH_Entry_1">
              <a:hlinkClick r:id="rId2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数据预处理</a:t>
              </a:r>
              <a:endParaRPr lang="zh-CN" altLang="en-US" sz="3200" spc="6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MH_Number_1">
              <a:hlinkClick r:id="rId2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47949" y="1916477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MH_Entry_2">
              <a:hlinkClick r:id="rId5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5399314" y="2519922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字母识别(未使用卷积)</a:t>
              </a:r>
              <a:endParaRPr lang="zh-CN" altLang="en-US" sz="3200" spc="6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MH_Number_2">
              <a:hlinkClick r:id="rId5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47949" y="252006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MH_Entry_3">
              <a:hlinkClick r:id="rId8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5347949" y="3183712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使用卷积进行字母识别</a:t>
              </a:r>
              <a:endParaRPr lang="zh-CN" altLang="en-US" sz="3200" spc="6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MH_Number_3">
              <a:hlinkClick r:id="rId8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347949" y="318385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Entry_4">
              <a:hlinkClick r:id="rId11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347949" y="3820557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 fontScale="70000"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卷积+数据增强进行字母识别</a:t>
              </a:r>
              <a:endParaRPr lang="zh-CN" altLang="en-US" sz="3200" spc="6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MH_Number_4">
              <a:hlinkClick r:id="rId11" action="ppaction://hlinksldjump"/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347949" y="3820275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PA_MH_Others_1"/>
          <p:cNvSpPr txBox="1"/>
          <p:nvPr>
            <p:custDataLst>
              <p:tags r:id="rId14"/>
            </p:custDataLst>
          </p:nvPr>
        </p:nvSpPr>
        <p:spPr>
          <a:xfrm>
            <a:off x="1636805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>
                <a:solidFill>
                  <a:schemeClr val="bg1"/>
                </a:solidFill>
                <a:cs typeface="+mn-ea"/>
                <a:sym typeface="+mn-lt"/>
              </a:rPr>
              <a:t>目</a:t>
            </a:r>
            <a:endParaRPr lang="en-US" altLang="zh-CN" sz="660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6600">
                <a:solidFill>
                  <a:schemeClr val="bg1"/>
                </a:solidFill>
                <a:cs typeface="+mn-ea"/>
                <a:sym typeface="+mn-lt"/>
              </a:rPr>
              <a:t>录</a:t>
            </a:r>
            <a:endParaRPr lang="zh-CN" altLang="en-US" sz="6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PA_MH_Others_2"/>
          <p:cNvSpPr txBox="1"/>
          <p:nvPr>
            <p:custDataLst>
              <p:tags r:id="rId15"/>
            </p:custDataLst>
          </p:nvPr>
        </p:nvSpPr>
        <p:spPr>
          <a:xfrm rot="5400000">
            <a:off x="-152555" y="3167165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spc="400" dirty="0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800" spc="400" dirty="0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MH_Entry_4">
            <a:hlinkClick r:id="rId11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4568099" y="4813531"/>
            <a:ext cx="6244046" cy="6947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p>
            <a:pPr lvl="0">
              <a:lnSpc>
                <a:spcPct val="130000"/>
              </a:lnSpc>
            </a:pPr>
            <a:r>
              <a:rPr lang="zh-CN" altLang="en-US" sz="3200" spc="600" dirty="0" smtClean="0">
                <a:solidFill>
                  <a:schemeClr val="bg1"/>
                </a:solidFill>
                <a:cs typeface="+mn-ea"/>
                <a:sym typeface="+mn-lt"/>
              </a:rPr>
              <a:t>   画图识字</a:t>
            </a:r>
            <a:endParaRPr lang="zh-CN" altLang="en-US" sz="3200" spc="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MH_Number_4">
            <a:hlinkClick r:id="rId11" action="ppaction://hlinksldjump"/>
          </p:cNvPr>
          <p:cNvSpPr/>
          <p:nvPr>
            <p:custDataLst>
              <p:tags r:id="rId17"/>
            </p:custDataLst>
          </p:nvPr>
        </p:nvSpPr>
        <p:spPr>
          <a:xfrm>
            <a:off x="4568099" y="4813106"/>
            <a:ext cx="600173" cy="600173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数据预处理</a:t>
              </a:r>
              <a:endParaRPr lang="zh-CN" altLang="en-US" sz="40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815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数据预处理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12215" y="1116965"/>
            <a:ext cx="63309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本次实验采用的图片数据集是</a:t>
            </a:r>
            <a:r>
              <a:rPr 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.csv</a:t>
            </a:r>
            <a:r>
              <a:rPr 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格式，所以我们需要先查看该数据集的大小，形状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4" descr="79000b81f7a730c5f3cac89d96f17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15" y="1819275"/>
            <a:ext cx="9631680" cy="3619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815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数据预处理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12215" y="1116965"/>
            <a:ext cx="63309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在查看数据集的大小以及标签后我们开始对图片的标签进行处理，经过查看后发现第一列数据为标签，其余784列为图片像素值，图片为灰度图，大小为28*28像素，将第一列重命名为label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f0a1c5867fe51d6b94acd9c71428af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15" y="2223770"/>
            <a:ext cx="6878955" cy="3685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815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数据预处理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12215" y="1116965"/>
            <a:ext cx="633095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后我们将图片数据集的参数和标签分开，并将图片的像素值整体除以255，对数值进行归一化处理，使得原本0~255的灰度值变成0到1的数值，使得数据变小,降低学习难度，在将数据分开后，打印图片的训练参数以及标签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2d7a7776fbcfc551f3e96d3c8abbf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825" y="2034540"/>
            <a:ext cx="5270500" cy="1871980"/>
          </a:xfrm>
          <a:prstGeom prst="rect">
            <a:avLst/>
          </a:prstGeom>
        </p:spPr>
      </p:pic>
      <p:pic>
        <p:nvPicPr>
          <p:cNvPr id="8" name="图片 7" descr="b47c34610c7a132de0a241cb3a90ac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3290"/>
            <a:ext cx="6854825" cy="3097530"/>
          </a:xfrm>
          <a:prstGeom prst="rect">
            <a:avLst/>
          </a:prstGeom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825" y="3956050"/>
            <a:ext cx="3609340" cy="270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7539355" y="3956050"/>
            <a:ext cx="269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此处插入的图像是</a:t>
            </a:r>
            <a:endParaRPr lang="zh-CN" altLang="en-US"/>
          </a:p>
          <a:p>
            <a:r>
              <a:rPr lang="zh-CN" altLang="en-US"/>
              <a:t>未进行归一化处理的原图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815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数据预处理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12215" y="1116965"/>
            <a:ext cx="63309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定义字典映射，进一步展示图片以及对应的字母。</a:t>
            </a:r>
            <a:endParaRPr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10" descr="26033a913096a44335cd4d2e2b86be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1973" y="1696085"/>
            <a:ext cx="5271135" cy="2307590"/>
          </a:xfrm>
          <a:prstGeom prst="rect">
            <a:avLst/>
          </a:prstGeom>
        </p:spPr>
      </p:pic>
      <p:pic>
        <p:nvPicPr>
          <p:cNvPr id="11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370" y="1616710"/>
            <a:ext cx="4864735" cy="4864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3"/>
</p:tagLst>
</file>

<file path=ppt/tags/tag11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4"/>
</p:tagLst>
</file>

<file path=ppt/tags/tag12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13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14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15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4"/>
</p:tagLst>
</file>

<file path=ppt/tags/tag16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17.xml><?xml version="1.0" encoding="utf-8"?>
<p:tagLst xmlns:p="http://schemas.openxmlformats.org/presentationml/2006/main">
  <p:tag name="MH" val="20170729231115"/>
  <p:tag name="MH_LIBRARY" val="CONTENTS"/>
  <p:tag name="MH_TYPE" val="TITLE"/>
  <p:tag name="ID" val="553518"/>
</p:tagLst>
</file>

<file path=ppt/tags/tag18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</p:tagLst>
</file>

<file path=ppt/tags/tag19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2.xml><?xml version="1.0" encoding="utf-8"?>
<p:tagLst xmlns:p="http://schemas.openxmlformats.org/presentationml/2006/main">
  <p:tag name="MH" val="20170729231115"/>
  <p:tag name="MH_LIBRARY" val="CONTENTS"/>
  <p:tag name="MH_TYPE" val="TITLE"/>
  <p:tag name="ID" val="553518"/>
</p:tagLst>
</file>

<file path=ppt/tags/tag20.xml><?xml version="1.0" encoding="utf-8"?>
<p:tagLst xmlns:p="http://schemas.openxmlformats.org/presentationml/2006/main">
  <p:tag name="KSO_WM_UNIT_PLACING_PICTURE_USER_VIEWPORT" val="{&quot;height&quot;:3634,&quot;width&quot;:8301}"/>
</p:tagLst>
</file>

<file path=ppt/tags/tag21.xml><?xml version="1.0" encoding="utf-8"?>
<p:tagLst xmlns:p="http://schemas.openxmlformats.org/presentationml/2006/main">
  <p:tag name="MH" val="20170729231115"/>
  <p:tag name="MH_LIBRARY" val="CONTENTS"/>
  <p:tag name="MH_TYPE" val="TITLE"/>
  <p:tag name="ID" val="553518"/>
</p:tagLst>
</file>

<file path=ppt/tags/tag22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</p:tagLst>
</file>

<file path=ppt/tags/tag23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24.xml><?xml version="1.0" encoding="utf-8"?>
<p:tagLst xmlns:p="http://schemas.openxmlformats.org/presentationml/2006/main">
  <p:tag name="MH" val="20170729231115"/>
  <p:tag name="MH_LIBRARY" val="CONTENTS"/>
  <p:tag name="MH_TYPE" val="TITLE"/>
  <p:tag name="ID" val="553518"/>
</p:tagLst>
</file>

<file path=ppt/tags/tag25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</p:tagLst>
</file>

<file path=ppt/tags/tag26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27.xml><?xml version="1.0" encoding="utf-8"?>
<p:tagLst xmlns:p="http://schemas.openxmlformats.org/presentationml/2006/main">
  <p:tag name="MH" val="20170729231115"/>
  <p:tag name="MH_LIBRARY" val="CONTENTS"/>
  <p:tag name="MH_TYPE" val="TITLE"/>
  <p:tag name="ID" val="553518"/>
</p:tagLst>
</file>

<file path=ppt/tags/tag28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</p:tagLst>
</file>

<file path=ppt/tags/tag29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3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</p:tagLst>
</file>

<file path=ppt/tags/tag30.xml><?xml version="1.0" encoding="utf-8"?>
<p:tagLst xmlns:p="http://schemas.openxmlformats.org/presentationml/2006/main">
  <p:tag name="MH" val="20170729231115"/>
  <p:tag name="MH_LIBRARY" val="CONTENTS"/>
  <p:tag name="MH_TYPE" val="TITLE"/>
  <p:tag name="ID" val="553518"/>
</p:tagLst>
</file>

<file path=ppt/tags/tag31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</p:tagLst>
</file>

<file path=ppt/tags/tag32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33.xml><?xml version="1.0" encoding="utf-8"?>
<p:tagLst xmlns:p="http://schemas.openxmlformats.org/presentationml/2006/main">
  <p:tag name="PA" val="v3.2.0"/>
</p:tagLst>
</file>

<file path=ppt/tags/tag34.xml><?xml version="1.0" encoding="utf-8"?>
<p:tagLst xmlns:p="http://schemas.openxmlformats.org/presentationml/2006/main">
  <p:tag name="ISPRING_PRESENTATION_TITLE" val="8"/>
</p:tagLst>
</file>

<file path=ppt/tags/tag4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5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1"/>
</p:tagLst>
</file>

<file path=ppt/tags/tag6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1"/>
</p:tagLst>
</file>

<file path=ppt/tags/tag7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2"/>
</p:tagLst>
</file>

<file path=ppt/tags/tag8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2"/>
</p:tagLst>
</file>

<file path=ppt/tags/tag9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889E"/>
      </a:accent1>
      <a:accent2>
        <a:srgbClr val="00A8A7"/>
      </a:accent2>
      <a:accent3>
        <a:srgbClr val="5A6C90"/>
      </a:accent3>
      <a:accent4>
        <a:srgbClr val="8595A4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dxb1lbs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2018</Words>
  <Application>WPS 演示</Application>
  <PresentationFormat>自定义</PresentationFormat>
  <Paragraphs>137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简洁蓝色科技感</dc:title>
  <dc:creator>第一PPT</dc:creator>
  <cp:keywords>www.1ppt.com</cp:keywords>
  <dc:description>www.1ppt.com</dc:description>
  <cp:lastModifiedBy>wstar</cp:lastModifiedBy>
  <cp:revision>19</cp:revision>
  <dcterms:created xsi:type="dcterms:W3CDTF">2017-08-03T14:47:00Z</dcterms:created>
  <dcterms:modified xsi:type="dcterms:W3CDTF">2021-06-25T00:59:19Z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2052-11.1.0.10640</vt:lpwstr>
  </property>
  <property fmtid="{D5CDD505-2E9C-101B-9397-08002B2CF9AE}" pid="3" name="ICV">
    <vt:lpwstr>5B819A02BBA0438B9DAA2746A58B0542</vt:lpwstr>
  </property>
</Properties>
</file>