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62" r:id="rId2"/>
    <p:sldId id="257" r:id="rId3"/>
    <p:sldId id="264" r:id="rId4"/>
    <p:sldId id="258" r:id="rId5"/>
    <p:sldId id="259" r:id="rId6"/>
    <p:sldId id="260" r:id="rId7"/>
    <p:sldId id="261" r:id="rId8"/>
    <p:sldId id="263" r:id="rId9"/>
    <p:sldId id="265" r:id="rId10"/>
    <p:sldId id="266" r:id="rId11"/>
    <p:sldId id="267" r:id="rId12"/>
    <p:sldId id="274" r:id="rId13"/>
    <p:sldId id="271" r:id="rId14"/>
    <p:sldId id="268" r:id="rId15"/>
    <p:sldId id="269" r:id="rId16"/>
    <p:sldId id="270" r:id="rId17"/>
    <p:sldId id="273" r:id="rId18"/>
    <p:sldId id="275" r:id="rId19"/>
    <p:sldId id="276" r:id="rId20"/>
    <p:sldId id="277" r:id="rId21"/>
    <p:sldId id="279" r:id="rId22"/>
    <p:sldId id="272" r:id="rId23"/>
    <p:sldId id="280" r:id="rId24"/>
    <p:sldId id="278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无标题节" id="{F252B40B-B350-410B-83DB-8FCAE23DF533}">
          <p14:sldIdLst>
            <p14:sldId id="262"/>
            <p14:sldId id="257"/>
            <p14:sldId id="264"/>
            <p14:sldId id="258"/>
            <p14:sldId id="259"/>
            <p14:sldId id="260"/>
            <p14:sldId id="261"/>
            <p14:sldId id="263"/>
            <p14:sldId id="265"/>
            <p14:sldId id="266"/>
            <p14:sldId id="267"/>
            <p14:sldId id="274"/>
            <p14:sldId id="271"/>
            <p14:sldId id="268"/>
            <p14:sldId id="269"/>
            <p14:sldId id="270"/>
            <p14:sldId id="273"/>
            <p14:sldId id="275"/>
            <p14:sldId id="276"/>
            <p14:sldId id="277"/>
            <p14:sldId id="279"/>
            <p14:sldId id="272"/>
            <p14:sldId id="280"/>
            <p14:sldId id="27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41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1356DF-6D64-4DFE-80AE-A29E5B6C7EEA}" type="datetimeFigureOut">
              <a:rPr lang="zh-CN" altLang="en-US" smtClean="0"/>
              <a:t>2020/9/17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68AE7E-7A00-4FE9-BB16-EA695319F9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5922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/>
              <a:t>《 A Gift from Knowledge Distillation: Fast Optimization, Network Minimization and Transfer Learning 》</a:t>
            </a: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68AE7E-7A00-4FE9-BB16-EA695319F96B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23436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同样是韩国人写的</a:t>
            </a:r>
            <a:r>
              <a:rPr lang="en-US" altLang="zh-CN"/>
              <a:t>paper</a:t>
            </a:r>
            <a:r>
              <a:rPr lang="zh-CN" altLang="en-US"/>
              <a:t>为什么</a:t>
            </a:r>
            <a:r>
              <a:rPr lang="en-US" altLang="zh-CN"/>
              <a:t>FSP</a:t>
            </a:r>
            <a:r>
              <a:rPr lang="zh-CN" altLang="en-US"/>
              <a:t>的可读性比这个强</a:t>
            </a:r>
            <a:r>
              <a:rPr lang="en-US" altLang="zh-CN"/>
              <a:t>1w</a:t>
            </a:r>
            <a:r>
              <a:rPr lang="zh-CN" altLang="en-US"/>
              <a:t>倍！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68AE7E-7A00-4FE9-BB16-EA695319F96B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58991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8211A7-08CB-4D6B-8F71-5617CE4043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DAAE850-4102-4271-BDA9-8E9545F638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D82BDE-AFC4-4344-9F02-E4F2CEDD4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F7C5E-0448-443C-8455-06A05AECB9AF}" type="datetimeFigureOut">
              <a:rPr lang="zh-CN" altLang="en-US" smtClean="0"/>
              <a:t>2020/9/17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620051-C0F7-4374-978F-B53CA173D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AE0EC3-8119-4A51-9084-B921FC86E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9B703-7AD3-4DAB-ACB3-2377DEE3DA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1601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D22D04-B042-444C-9756-3F778D59B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D30BD3F-6558-4986-8D02-5C8B0F0102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4CB890-688A-4C50-B428-F036C8239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F7C5E-0448-443C-8455-06A05AECB9AF}" type="datetimeFigureOut">
              <a:rPr lang="zh-CN" altLang="en-US" smtClean="0"/>
              <a:t>2020/9/17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6F05D6-241D-4381-80A0-9651F886B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934035-8B7E-4FE0-AAC0-0B4AEFB52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9B703-7AD3-4DAB-ACB3-2377DEE3DA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6197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B816554-A6C1-4043-BF9E-F24F41E503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4D9471C-677B-4158-91F1-3C2E0D2779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B6BF8B-84A9-476A-9A78-98B221676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F7C5E-0448-443C-8455-06A05AECB9AF}" type="datetimeFigureOut">
              <a:rPr lang="zh-CN" altLang="en-US" smtClean="0"/>
              <a:t>2020/9/17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830CD7-D9A1-4D6F-AD26-1983D82CB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F00E99-FA58-40CA-91F9-4708FF9F9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9B703-7AD3-4DAB-ACB3-2377DEE3DA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7456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271903-A64B-49DC-B4E6-1680ED2D5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B6527D-387D-4980-9592-63104C8503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680EA6-E97B-42E4-9091-46D909BB8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F7C5E-0448-443C-8455-06A05AECB9AF}" type="datetimeFigureOut">
              <a:rPr lang="zh-CN" altLang="en-US" smtClean="0"/>
              <a:t>2020/9/17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A5C9D8-5C8C-4983-AE5E-B37795CD6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3C25D2-0A27-42ED-B15E-AF97A159C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9B703-7AD3-4DAB-ACB3-2377DEE3DA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3848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B54256-BD0A-447E-A6ED-667CFAF7B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BF5BA2A-B50A-4B13-8D06-5528B77EF8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A32D81-5568-4642-BFD2-9F258C243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F7C5E-0448-443C-8455-06A05AECB9AF}" type="datetimeFigureOut">
              <a:rPr lang="zh-CN" altLang="en-US" smtClean="0"/>
              <a:t>2020/9/17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C33E31-F8AA-403F-B262-3BFA15436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3B4FBE-7F73-449E-9613-D74BE8CFD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9B703-7AD3-4DAB-ACB3-2377DEE3DA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6317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6B483C-B860-445E-B7C6-E4E68137C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0273A2-D9F1-4E41-92FC-0529FA275F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2E6A41E-420A-41B3-ABF7-B939792761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F0D4655-A137-45FA-8CB1-53E588919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F7C5E-0448-443C-8455-06A05AECB9AF}" type="datetimeFigureOut">
              <a:rPr lang="zh-CN" altLang="en-US" smtClean="0"/>
              <a:t>2020/9/17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74543B6-2BBF-4167-B692-B7BC1EEAE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DAD4F87-FC5C-4110-A932-C032A3D9F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9B703-7AD3-4DAB-ACB3-2377DEE3DA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2535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E1389D-5D86-4AB9-8E92-E01D5A6CD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66ADDE6-5C2C-4D2F-AEA4-1F3D138C2F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AAA6B6B-B0B6-460C-9946-7523C921CE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2482B79-F8A8-4E38-83D5-DFED7155F7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0E881F6-35C7-4AA2-8692-0B06FA09B7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ABB5519-394D-4408-BF0D-98503D0F8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F7C5E-0448-443C-8455-06A05AECB9AF}" type="datetimeFigureOut">
              <a:rPr lang="zh-CN" altLang="en-US" smtClean="0"/>
              <a:t>2020/9/17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D15AD42-2831-4F7E-BE99-8B67F83FD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C9EA83D-F4DB-411C-94A6-85F738453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9B703-7AD3-4DAB-ACB3-2377DEE3DA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0003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19F8D7-6BC1-44CD-B96D-435F1BFA3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C2A571F-7BB0-45EB-8B00-B97FD3720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F7C5E-0448-443C-8455-06A05AECB9AF}" type="datetimeFigureOut">
              <a:rPr lang="zh-CN" altLang="en-US" smtClean="0"/>
              <a:t>2020/9/17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7388C52-A863-4DCA-8191-2D456A68E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80C8960-7F55-4F5D-9EF0-555861D58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9B703-7AD3-4DAB-ACB3-2377DEE3DA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9627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CDEA278-E4F4-4C3D-B1A6-2B2FEC8E0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F7C5E-0448-443C-8455-06A05AECB9AF}" type="datetimeFigureOut">
              <a:rPr lang="zh-CN" altLang="en-US" smtClean="0"/>
              <a:t>2020/9/17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B15ADAF-B58F-44A1-94B0-898A8721A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1D42047-8EFB-46FE-8492-491603F9B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9B703-7AD3-4DAB-ACB3-2377DEE3DA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5333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B8E526-0BAE-464D-9848-401CD6642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4523BD-F8D3-47BB-8341-575C2EC92C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C7B834A-B9AA-4256-8320-A082562FA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48B8E46-6690-4E53-A2FC-1EE866689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F7C5E-0448-443C-8455-06A05AECB9AF}" type="datetimeFigureOut">
              <a:rPr lang="zh-CN" altLang="en-US" smtClean="0"/>
              <a:t>2020/9/17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EB6F650-32ED-47FE-B822-97F0F3C32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0BB484-3A63-4AFE-8D87-672814B41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9B703-7AD3-4DAB-ACB3-2377DEE3DA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3608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16FEC4-E6D8-4637-926B-30BC08059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C982E95-961F-417D-9ACE-FFF1EE8635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460B716-2821-4BB1-A3B3-4B2AFB874F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C928CCF-DEFB-42E3-A573-FA605871F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F7C5E-0448-443C-8455-06A05AECB9AF}" type="datetimeFigureOut">
              <a:rPr lang="zh-CN" altLang="en-US" smtClean="0"/>
              <a:t>2020/9/17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A2F4B9A-9D38-46F4-8D18-C6F4B04D5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7362FC7-244B-4C8F-9571-A1AEBDFA6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9B703-7AD3-4DAB-ACB3-2377DEE3DA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4829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8FDE37F-F0E6-4245-BB91-63D7F645B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838ABDC-36E2-4B13-A83C-EE7D222634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3265EA-F15E-4054-90FC-E2C5EDCBDA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EF7C5E-0448-443C-8455-06A05AECB9AF}" type="datetimeFigureOut">
              <a:rPr lang="zh-CN" altLang="en-US" smtClean="0"/>
              <a:t>2020/9/17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FF55FE-292C-44BD-B4D2-A78DEBA10F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E77DB2-5E9F-4C78-9E37-E27D29000E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09B703-7AD3-4DAB-ACB3-2377DEE3DA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7681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L】模型蒸馏Distillation - 知乎">
            <a:extLst>
              <a:ext uri="{FF2B5EF4-FFF2-40B4-BE49-F238E27FC236}">
                <a16:creationId xmlns:a16="http://schemas.microsoft.com/office/drawing/2014/main" id="{707C4859-C59F-479C-B44B-3A9FE63C10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837" y="8651"/>
            <a:ext cx="10821971" cy="6849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52482F10-ABAF-40A3-A650-D7E356491BAE}"/>
              </a:ext>
            </a:extLst>
          </p:cNvPr>
          <p:cNvSpPr txBox="1"/>
          <p:nvPr/>
        </p:nvSpPr>
        <p:spPr>
          <a:xfrm>
            <a:off x="7626282" y="1027521"/>
            <a:ext cx="405352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/>
              <a:t>知识蒸馏</a:t>
            </a:r>
          </a:p>
        </p:txBody>
      </p:sp>
    </p:spTree>
    <p:extLst>
      <p:ext uri="{BB962C8B-B14F-4D97-AF65-F5344CB8AC3E}">
        <p14:creationId xmlns:p14="http://schemas.microsoft.com/office/powerpoint/2010/main" val="20855008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11C4B9-D1F0-4D77-BA5C-4EFD674FA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第二次</a:t>
            </a:r>
            <a:r>
              <a:rPr lang="en-US" altLang="zh-CN"/>
              <a:t>KD</a:t>
            </a:r>
            <a:r>
              <a:rPr lang="zh-CN" altLang="en-US"/>
              <a:t>内容分享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B345CA-8379-4C21-8FA4-F52D57D34A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1. </a:t>
            </a:r>
            <a:r>
              <a:rPr lang="zh-CN" altLang="en-US"/>
              <a:t>思考一个</a:t>
            </a:r>
            <a:r>
              <a:rPr lang="en-US" altLang="zh-CN"/>
              <a:t>KD</a:t>
            </a:r>
            <a:r>
              <a:rPr lang="zh-CN" altLang="en-US"/>
              <a:t>方法的角度</a:t>
            </a:r>
            <a:endParaRPr lang="en-US" altLang="zh-CN"/>
          </a:p>
          <a:p>
            <a:r>
              <a:rPr lang="en-US" altLang="zh-CN"/>
              <a:t>2. </a:t>
            </a:r>
            <a:r>
              <a:rPr lang="zh-CN" altLang="en-US"/>
              <a:t>基于</a:t>
            </a:r>
            <a:r>
              <a:rPr lang="en-US" altLang="zh-CN"/>
              <a:t>relation</a:t>
            </a:r>
            <a:r>
              <a:rPr lang="zh-CN" altLang="en-US"/>
              <a:t>的蒸馏法</a:t>
            </a:r>
            <a:endParaRPr lang="en-US" altLang="zh-CN"/>
          </a:p>
          <a:p>
            <a:r>
              <a:rPr lang="en-US" altLang="zh-CN"/>
              <a:t>3. KD</a:t>
            </a:r>
            <a:r>
              <a:rPr lang="zh-CN" altLang="en-US"/>
              <a:t>的一些理论性</a:t>
            </a:r>
            <a:r>
              <a:rPr lang="en-US" altLang="zh-CN"/>
              <a:t>insight</a:t>
            </a:r>
            <a:endParaRPr lang="zh-CN" altLang="en-US"/>
          </a:p>
        </p:txBody>
      </p:sp>
      <p:pic>
        <p:nvPicPr>
          <p:cNvPr id="1026" name="Picture 2" descr="可爱,夏目友人帐,猫咪老师,二次元,萌,动漫,GIF动画图片- 54动态图">
            <a:extLst>
              <a:ext uri="{FF2B5EF4-FFF2-40B4-BE49-F238E27FC236}">
                <a16:creationId xmlns:a16="http://schemas.microsoft.com/office/drawing/2014/main" id="{A68802B6-A4E6-44C5-9D68-4F94155B89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672" y="3103233"/>
            <a:ext cx="5488804" cy="3073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AC4EC890-5017-4102-BB5E-A19FADD9FD5F}"/>
              </a:ext>
            </a:extLst>
          </p:cNvPr>
          <p:cNvSpPr txBox="1"/>
          <p:nvPr/>
        </p:nvSpPr>
        <p:spPr>
          <a:xfrm>
            <a:off x="6278916" y="3338003"/>
            <a:ext cx="825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rgbClr val="92D050"/>
                </a:solidFill>
              </a:rPr>
              <a:t>TN</a:t>
            </a:r>
            <a:endParaRPr lang="zh-CN" altLang="en-US" b="1">
              <a:solidFill>
                <a:srgbClr val="92D050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8D0BEC8-A5FE-4D51-AE5A-E28BB47F75FE}"/>
              </a:ext>
            </a:extLst>
          </p:cNvPr>
          <p:cNvSpPr txBox="1"/>
          <p:nvPr/>
        </p:nvSpPr>
        <p:spPr>
          <a:xfrm>
            <a:off x="6999486" y="5000939"/>
            <a:ext cx="825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rgbClr val="0070C0"/>
                </a:solidFill>
              </a:rPr>
              <a:t>SN</a:t>
            </a:r>
            <a:endParaRPr lang="zh-CN" altLang="en-US" b="1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22382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6574C7-8D03-4D8D-B69D-BCE313C61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3184"/>
            <a:ext cx="10729404" cy="700196"/>
          </a:xfrm>
        </p:spPr>
        <p:txBody>
          <a:bodyPr/>
          <a:lstStyle/>
          <a:p>
            <a:r>
              <a:rPr lang="en-US" altLang="zh-CN"/>
              <a:t>How do we inspect a KD method?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64FFBE-898B-4948-B47A-EE906AFAC1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395" y="1062144"/>
            <a:ext cx="11404847" cy="5507331"/>
          </a:xfrm>
        </p:spPr>
        <p:txBody>
          <a:bodyPr/>
          <a:lstStyle/>
          <a:p>
            <a:r>
              <a:rPr lang="en-US" altLang="zh-CN"/>
              <a:t>Top-level</a:t>
            </a:r>
          </a:p>
          <a:p>
            <a:r>
              <a:rPr lang="en-US" altLang="zh-CN"/>
              <a:t>0. why use KD (task-oriented)</a:t>
            </a:r>
          </a:p>
          <a:p>
            <a:r>
              <a:rPr lang="en-US" altLang="zh-CN"/>
              <a:t>1. where does knowledge come from</a:t>
            </a:r>
          </a:p>
          <a:p>
            <a:r>
              <a:rPr lang="en-US" altLang="zh-CN"/>
              <a:t>2. how do we transfer knowledge from TN to SN</a:t>
            </a:r>
          </a:p>
          <a:p>
            <a:endParaRPr lang="en-US" altLang="zh-CN"/>
          </a:p>
          <a:p>
            <a:r>
              <a:rPr lang="en-US" altLang="zh-CN"/>
              <a:t>Application-level</a:t>
            </a:r>
          </a:p>
          <a:p>
            <a:r>
              <a:rPr lang="en-US" altLang="zh-CN"/>
              <a:t>0. Same task(compression/reinforcement) or different task(transfer)</a:t>
            </a:r>
          </a:p>
          <a:p>
            <a:r>
              <a:rPr lang="en-US" altLang="zh-CN"/>
              <a:t>1. Inputs to TN/SN</a:t>
            </a:r>
          </a:p>
          <a:p>
            <a:r>
              <a:rPr lang="en-US" altLang="zh-CN"/>
              <a:t>2. TN/SN network structure(SN: </a:t>
            </a:r>
            <a:r>
              <a:rPr lang="en-US" altLang="zh-CN">
                <a:solidFill>
                  <a:srgbClr val="00B0F0"/>
                </a:solidFill>
              </a:rPr>
              <a:t>smaller?deeper?</a:t>
            </a:r>
            <a:r>
              <a:rPr lang="en-US" altLang="zh-CN">
                <a:solidFill>
                  <a:srgbClr val="00B050"/>
                </a:solidFill>
              </a:rPr>
              <a:t>same?totally different?</a:t>
            </a:r>
            <a:r>
              <a:rPr lang="en-US" altLang="zh-CN"/>
              <a:t>)</a:t>
            </a:r>
          </a:p>
          <a:p>
            <a:r>
              <a:rPr lang="en-US" altLang="zh-CN"/>
              <a:t>3. performance(</a:t>
            </a:r>
            <a:r>
              <a:rPr lang="zh-CN" altLang="en-US"/>
              <a:t>横向比较而非</a:t>
            </a:r>
            <a:r>
              <a:rPr lang="en-US" altLang="zh-CN"/>
              <a:t>ablation study)</a:t>
            </a:r>
            <a:endParaRPr lang="zh-CN" altLang="en-US"/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90CF3E30-45CF-4C63-AC3B-9464C479621D}"/>
              </a:ext>
            </a:extLst>
          </p:cNvPr>
          <p:cNvCxnSpPr/>
          <p:nvPr/>
        </p:nvCxnSpPr>
        <p:spPr>
          <a:xfrm flipV="1">
            <a:off x="7625918" y="3701988"/>
            <a:ext cx="408373" cy="1473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AE65A5BC-C4B0-43C7-9092-B7BB791BC46A}"/>
              </a:ext>
            </a:extLst>
          </p:cNvPr>
          <p:cNvSpPr txBox="1"/>
          <p:nvPr/>
        </p:nvSpPr>
        <p:spPr>
          <a:xfrm>
            <a:off x="7830104" y="3407940"/>
            <a:ext cx="3080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may perform better than TN</a:t>
            </a:r>
            <a:endParaRPr lang="zh-CN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62659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06B080-04D4-49BC-B0D1-5D666C9B6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6"/>
            <a:ext cx="10853691" cy="691318"/>
          </a:xfrm>
        </p:spPr>
        <p:txBody>
          <a:bodyPr>
            <a:normAutofit fontScale="90000"/>
          </a:bodyPr>
          <a:lstStyle/>
          <a:p>
            <a:r>
              <a:rPr lang="zh-CN" altLang="en-US"/>
              <a:t>基于</a:t>
            </a:r>
            <a:r>
              <a:rPr lang="en-US" altLang="zh-CN"/>
              <a:t>relation</a:t>
            </a:r>
            <a:r>
              <a:rPr lang="zh-CN" altLang="en-US"/>
              <a:t>的蒸馏法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657D60-F363-412C-AA06-EDB61F5FBC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9423" y="1253330"/>
            <a:ext cx="11004612" cy="5239543"/>
          </a:xfrm>
        </p:spPr>
        <p:txBody>
          <a:bodyPr/>
          <a:lstStyle/>
          <a:p>
            <a:r>
              <a:rPr lang="en-US" altLang="zh-CN"/>
              <a:t>relation: </a:t>
            </a:r>
            <a:r>
              <a:rPr lang="zh-CN" altLang="en-US"/>
              <a:t>输入</a:t>
            </a:r>
            <a:r>
              <a:rPr lang="en-US" altLang="zh-CN"/>
              <a:t>-</a:t>
            </a:r>
            <a:r>
              <a:rPr lang="zh-CN" altLang="en-US"/>
              <a:t>输出之间的关系（学习的过程）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	       </a:t>
            </a:r>
            <a:r>
              <a:rPr lang="zh-CN" altLang="en-US"/>
              <a:t>数据集的空间特征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              </a:t>
            </a:r>
            <a:r>
              <a:rPr lang="zh-CN" altLang="en-US"/>
              <a:t>用某种方法学习到的</a:t>
            </a:r>
            <a:r>
              <a:rPr lang="en-US" altLang="zh-CN"/>
              <a:t>sample</a:t>
            </a:r>
            <a:r>
              <a:rPr lang="zh-CN" altLang="en-US"/>
              <a:t>之间关系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en-US" altLang="zh-CN"/>
              <a:t>Graph data </a:t>
            </a:r>
            <a:r>
              <a:rPr lang="zh-CN" altLang="en-US"/>
              <a:t>我觉得与</a:t>
            </a:r>
            <a:r>
              <a:rPr lang="en-US" altLang="zh-CN"/>
              <a:t>relation KD</a:t>
            </a:r>
            <a:r>
              <a:rPr lang="zh-CN" altLang="en-US"/>
              <a:t>关系最大。研究关系的话也许会在模型压缩以外的领域有更好的泛化性。（</a:t>
            </a:r>
            <a:r>
              <a:rPr lang="en-US" altLang="zh-CN"/>
              <a:t>GNN</a:t>
            </a:r>
            <a:r>
              <a:rPr lang="zh-CN" altLang="en-US"/>
              <a:t>蒸馏？）</a:t>
            </a:r>
          </a:p>
        </p:txBody>
      </p:sp>
    </p:spTree>
    <p:extLst>
      <p:ext uri="{BB962C8B-B14F-4D97-AF65-F5344CB8AC3E}">
        <p14:creationId xmlns:p14="http://schemas.microsoft.com/office/powerpoint/2010/main" val="29062446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DFFB89-C6F8-4181-823E-E1037C3DB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703" y="10019"/>
            <a:ext cx="10702771" cy="842238"/>
          </a:xfrm>
        </p:spPr>
        <p:txBody>
          <a:bodyPr/>
          <a:lstStyle/>
          <a:p>
            <a:r>
              <a:rPr lang="en-US" altLang="zh-CN"/>
              <a:t>Improvement to Fitnet</a:t>
            </a:r>
            <a:r>
              <a:rPr lang="zh-CN" altLang="en-US" sz="2800"/>
              <a:t>（还是侧重于压缩）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2A3F2C-E515-4A95-B348-AF9CC6B6E3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2052" y="797974"/>
            <a:ext cx="11031245" cy="5262052"/>
          </a:xfrm>
        </p:spPr>
        <p:txBody>
          <a:bodyPr>
            <a:normAutofit lnSpcReduction="10000"/>
          </a:bodyPr>
          <a:lstStyle/>
          <a:p>
            <a:r>
              <a:rPr lang="en-US" altLang="zh-CN"/>
              <a:t>Drawback1: SN directly mimic TN hidden layer’s output.</a:t>
            </a:r>
          </a:p>
          <a:p>
            <a:pPr marL="0" indent="0">
              <a:buNone/>
            </a:pPr>
            <a:r>
              <a:rPr lang="en-US" altLang="zh-CN"/>
              <a:t>(</a:t>
            </a:r>
            <a:r>
              <a:rPr lang="zh-CN" altLang="en-US"/>
              <a:t>不可控，也有</a:t>
            </a:r>
            <a:r>
              <a:rPr lang="en-US" altLang="zh-CN"/>
              <a:t>over regularized</a:t>
            </a:r>
            <a:r>
              <a:rPr lang="zh-CN" altLang="en-US"/>
              <a:t>的风险；直接学结果</a:t>
            </a:r>
            <a:r>
              <a:rPr lang="zh-CN" altLang="en-US">
                <a:solidFill>
                  <a:srgbClr val="FF0000"/>
                </a:solidFill>
              </a:rPr>
              <a:t>不泛化</a:t>
            </a:r>
            <a:r>
              <a:rPr lang="en-US" altLang="zh-CN"/>
              <a:t>)</a:t>
            </a:r>
          </a:p>
          <a:p>
            <a:r>
              <a:rPr lang="en-US" altLang="zh-CN"/>
              <a:t>soluition1: </a:t>
            </a:r>
            <a:r>
              <a:rPr lang="zh-CN" altLang="en-US"/>
              <a:t>学习</a:t>
            </a:r>
            <a:r>
              <a:rPr lang="en-US" altLang="zh-CN"/>
              <a:t>attention map (</a:t>
            </a:r>
            <a:r>
              <a:rPr lang="zh-CN" altLang="en-US"/>
              <a:t>上周讲过</a:t>
            </a:r>
            <a:r>
              <a:rPr lang="en-US" altLang="zh-CN"/>
              <a:t>)</a:t>
            </a:r>
          </a:p>
          <a:p>
            <a:r>
              <a:rPr lang="en-US" altLang="zh-CN" sz="1400"/>
              <a:t>《 PAYING MORE ATTENTION TO ATTENTION: IMPROVING THE PERFORMANCE OF CONVOLUTIONAL NEURAL NETWORKS VIA ATTENTION TRANSFER 》</a:t>
            </a:r>
          </a:p>
          <a:p>
            <a:r>
              <a:rPr lang="en-US" altLang="zh-CN"/>
              <a:t>solution2</a:t>
            </a:r>
            <a:r>
              <a:rPr lang="zh-CN" altLang="en-US"/>
              <a:t>：学习 学习的过程 </a:t>
            </a:r>
            <a:r>
              <a:rPr lang="en-US" altLang="zh-CN"/>
              <a:t>instead of </a:t>
            </a:r>
            <a:r>
              <a:rPr lang="zh-CN" altLang="en-US"/>
              <a:t>学习 结果</a:t>
            </a:r>
            <a:endParaRPr lang="en-US" altLang="zh-CN"/>
          </a:p>
          <a:p>
            <a:r>
              <a:rPr lang="en-US" altLang="zh-CN" sz="1800"/>
              <a:t>《 A Gift from Knowledge Distillation: Fast Optimization, Network Minimization and Transfer Learning 》</a:t>
            </a:r>
          </a:p>
          <a:p>
            <a:r>
              <a:rPr lang="en-US" altLang="zh-CN" sz="1800"/>
              <a:t>=====================================================================</a:t>
            </a:r>
          </a:p>
          <a:p>
            <a:r>
              <a:rPr lang="en-US" altLang="zh-CN"/>
              <a:t>Drawback2: Use extra network to project TN hidden layter feature to SN space, more params.</a:t>
            </a:r>
          </a:p>
          <a:p>
            <a:r>
              <a:rPr lang="en-US" altLang="zh-CN"/>
              <a:t>solution1: use manifold learning method to preserve low dimension feature for high-dimensional TN hidden layer’s output</a:t>
            </a:r>
          </a:p>
          <a:p>
            <a:r>
              <a:rPr lang="en-US" altLang="zh-CN" sz="1600"/>
              <a:t>《 Learning Student Networks via Feature Embedding 》</a:t>
            </a:r>
            <a:endParaRPr lang="zh-CN" altLang="en-US" sz="1600"/>
          </a:p>
        </p:txBody>
      </p:sp>
    </p:spTree>
    <p:extLst>
      <p:ext uri="{BB962C8B-B14F-4D97-AF65-F5344CB8AC3E}">
        <p14:creationId xmlns:p14="http://schemas.microsoft.com/office/powerpoint/2010/main" val="39047793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B85113-3D45-4306-8FE6-770674EB0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5135" y="134306"/>
            <a:ext cx="11333085" cy="691318"/>
          </a:xfrm>
        </p:spPr>
        <p:txBody>
          <a:bodyPr>
            <a:normAutofit fontScale="90000"/>
          </a:bodyPr>
          <a:lstStyle/>
          <a:p>
            <a:r>
              <a:rPr lang="en-US" altLang="zh-CN"/>
              <a:t>FSP: student learns how teacher learns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BE4435-53E8-4D48-816E-4DA8A99140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582" y="1044390"/>
            <a:ext cx="11510637" cy="4351338"/>
          </a:xfrm>
        </p:spPr>
        <p:txBody>
          <a:bodyPr/>
          <a:lstStyle/>
          <a:p>
            <a:r>
              <a:rPr lang="en-US" altLang="zh-CN"/>
              <a:t>Define knowledge as TN learning process</a:t>
            </a:r>
          </a:p>
          <a:p>
            <a:r>
              <a:rPr lang="en-US" altLang="zh-CN"/>
              <a:t>Define learning process in DNN as relation between arbitrary two layers’ features:  A </a:t>
            </a:r>
            <a:r>
              <a:rPr lang="en-US" altLang="zh-CN">
                <a:sym typeface="Wingdings" panose="05000000000000000000" pitchFamily="2" charset="2"/>
              </a:rPr>
              <a:t>… B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layer A: h*w*c1  layer B: h*w*c2  do inner product between 2 feats</a:t>
            </a:r>
          </a:p>
          <a:p>
            <a:r>
              <a:rPr lang="en-US" altLang="zh-CN"/>
              <a:t>Transfer by MSE loss , SN learns FSP matrix G from TN</a:t>
            </a:r>
          </a:p>
          <a:p>
            <a:r>
              <a:rPr lang="en-US" altLang="zh-CN"/>
              <a:t>Two-stage training-process like Fitnet</a:t>
            </a:r>
          </a:p>
          <a:p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1EF7B70-60D7-4BC9-AAE5-FED9088DABF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2129"/>
          <a:stretch/>
        </p:blipFill>
        <p:spPr>
          <a:xfrm>
            <a:off x="3674661" y="4447712"/>
            <a:ext cx="6963747" cy="94211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E858252-7DFB-46F3-909B-35040C770C8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6462"/>
          <a:stretch/>
        </p:blipFill>
        <p:spPr>
          <a:xfrm>
            <a:off x="233781" y="5228947"/>
            <a:ext cx="5830114" cy="145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3629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7606E2-76EB-4E6C-A547-E91885F8AF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214" y="5495278"/>
            <a:ext cx="11439619" cy="1154096"/>
          </a:xfrm>
        </p:spPr>
        <p:txBody>
          <a:bodyPr>
            <a:normAutofit lnSpcReduction="10000"/>
          </a:bodyPr>
          <a:lstStyle/>
          <a:p>
            <a:r>
              <a:rPr lang="zh-CN" altLang="en-US" sz="2000"/>
              <a:t>保持每个</a:t>
            </a:r>
            <a:r>
              <a:rPr lang="en-US" altLang="zh-CN" sz="2000"/>
              <a:t>module </a:t>
            </a:r>
            <a:r>
              <a:rPr lang="zh-CN" altLang="en-US" sz="2000"/>
              <a:t>的</a:t>
            </a:r>
            <a:r>
              <a:rPr lang="en-US" altLang="zh-CN" sz="2000"/>
              <a:t>I/O</a:t>
            </a:r>
            <a:r>
              <a:rPr lang="zh-CN" altLang="en-US" sz="2000"/>
              <a:t>维度相同；选几个</a:t>
            </a:r>
            <a:r>
              <a:rPr lang="en-US" altLang="zh-CN" sz="2000"/>
              <a:t>module or </a:t>
            </a:r>
            <a:r>
              <a:rPr lang="zh-CN" altLang="en-US" sz="2000"/>
              <a:t>在哪个</a:t>
            </a:r>
            <a:r>
              <a:rPr lang="en-US" altLang="zh-CN" sz="2000"/>
              <a:t>module </a:t>
            </a:r>
            <a:r>
              <a:rPr lang="zh-CN" altLang="en-US" sz="2000"/>
              <a:t>影响不大</a:t>
            </a:r>
            <a:endParaRPr lang="en-US" altLang="zh-CN" sz="2000"/>
          </a:p>
          <a:p>
            <a:r>
              <a:rPr lang="en-US" altLang="zh-CN" sz="2000"/>
              <a:t>2 stage</a:t>
            </a:r>
            <a:r>
              <a:rPr lang="zh-CN" altLang="en-US" sz="2000"/>
              <a:t>训练： 首先利用</a:t>
            </a:r>
            <a:r>
              <a:rPr lang="en-US" altLang="zh-CN" sz="2000"/>
              <a:t>FSP</a:t>
            </a:r>
            <a:r>
              <a:rPr lang="zh-CN" altLang="en-US" sz="2000"/>
              <a:t>训练</a:t>
            </a:r>
            <a:r>
              <a:rPr lang="en-US" altLang="zh-CN" sz="2000"/>
              <a:t>(pre train,</a:t>
            </a:r>
            <a:r>
              <a:rPr lang="zh-CN" altLang="en-US" sz="2000"/>
              <a:t> </a:t>
            </a:r>
            <a:r>
              <a:rPr lang="en-US" altLang="zh-CN" sz="2000"/>
              <a:t>like good param-initiation)</a:t>
            </a:r>
            <a:r>
              <a:rPr lang="zh-CN" altLang="en-US" sz="2000"/>
              <a:t>，之后用任务训练</a:t>
            </a:r>
            <a:r>
              <a:rPr lang="en-US" altLang="zh-CN" sz="2000"/>
              <a:t>(finetune)</a:t>
            </a:r>
          </a:p>
          <a:p>
            <a:r>
              <a:rPr lang="zh-CN" altLang="en-US" sz="2000"/>
              <a:t>学习 学习的过程 而不是 结果，可以看做对</a:t>
            </a:r>
            <a:r>
              <a:rPr lang="en-US" altLang="zh-CN" sz="2000"/>
              <a:t>TN </a:t>
            </a:r>
            <a:r>
              <a:rPr lang="zh-CN" altLang="en-US" sz="2000"/>
              <a:t>知识的一种平滑。防止</a:t>
            </a:r>
            <a:r>
              <a:rPr lang="en-US" altLang="zh-CN" sz="2000"/>
              <a:t>over constrained(</a:t>
            </a:r>
            <a:r>
              <a:rPr lang="zh-CN" altLang="en-US" sz="2000"/>
              <a:t>边界在哪</a:t>
            </a:r>
            <a:r>
              <a:rPr lang="en-US" altLang="zh-CN" sz="2000"/>
              <a:t>)</a:t>
            </a:r>
            <a:endParaRPr lang="zh-CN" altLang="en-US" sz="200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BA139A5-EA4A-4F25-8516-D114562ADB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881" y="0"/>
            <a:ext cx="11342905" cy="5196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7451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986237-5498-49A8-9926-B904B92D92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2172" y="307542"/>
            <a:ext cx="11617171" cy="6359587"/>
          </a:xfrm>
        </p:spPr>
        <p:txBody>
          <a:bodyPr/>
          <a:lstStyle/>
          <a:p>
            <a:r>
              <a:rPr lang="en-US" altLang="zh-CN"/>
              <a:t>1. SN performs better than TN 1~2% and converges faster</a:t>
            </a:r>
          </a:p>
          <a:p>
            <a:pPr marL="0" indent="0">
              <a:buNone/>
            </a:pPr>
            <a:r>
              <a:rPr lang="en-US" altLang="zh-CN"/>
              <a:t>(Fitnet: deeper architech + good param-initiation=better performance). </a:t>
            </a:r>
          </a:p>
          <a:p>
            <a:r>
              <a:rPr lang="en-US" altLang="zh-CN"/>
              <a:t>FSP: FSP as guidance so converges faster</a:t>
            </a:r>
            <a:r>
              <a:rPr lang="en-US" altLang="zh-CN">
                <a:solidFill>
                  <a:srgbClr val="FF0000"/>
                </a:solidFill>
              </a:rPr>
              <a:t>. Better than TN: ? </a:t>
            </a:r>
            <a:r>
              <a:rPr lang="en-US" altLang="zh-CN"/>
              <a:t>Better than Fitnet: </a:t>
            </a:r>
            <a:r>
              <a:rPr lang="zh-CN" altLang="en-US"/>
              <a:t>学习输入输出之间的关系，因此在训练后续</a:t>
            </a:r>
            <a:r>
              <a:rPr lang="en-US" altLang="zh-CN"/>
              <a:t>module</a:t>
            </a:r>
            <a:r>
              <a:rPr lang="zh-CN" altLang="en-US"/>
              <a:t>时不要求前序网络抽出的特征足够好；但是</a:t>
            </a:r>
            <a:r>
              <a:rPr lang="en-US" altLang="zh-CN"/>
              <a:t>fitnet</a:t>
            </a:r>
            <a:r>
              <a:rPr lang="zh-CN" altLang="en-US"/>
              <a:t>只学习输出，所以如果多</a:t>
            </a:r>
            <a:r>
              <a:rPr lang="en-US" altLang="zh-CN"/>
              <a:t>loss</a:t>
            </a:r>
            <a:r>
              <a:rPr lang="zh-CN" altLang="en-US"/>
              <a:t>（多层</a:t>
            </a:r>
            <a:r>
              <a:rPr lang="en-US" altLang="zh-CN"/>
              <a:t>mimic</a:t>
            </a:r>
            <a:r>
              <a:rPr lang="zh-CN" altLang="en-US"/>
              <a:t>）就要求前序网络抽出足够好的特征，这样做</a:t>
            </a:r>
            <a:r>
              <a:rPr lang="en-US" altLang="zh-CN"/>
              <a:t>SN</a:t>
            </a:r>
            <a:r>
              <a:rPr lang="zh-CN" altLang="en-US"/>
              <a:t>到</a:t>
            </a:r>
            <a:r>
              <a:rPr lang="en-US" altLang="zh-CN"/>
              <a:t>TN</a:t>
            </a:r>
            <a:r>
              <a:rPr lang="zh-CN" altLang="en-US"/>
              <a:t>的映射才有意义。所以</a:t>
            </a:r>
            <a:r>
              <a:rPr lang="en-US" altLang="zh-CN"/>
              <a:t>FSP</a:t>
            </a:r>
            <a:r>
              <a:rPr lang="zh-CN" altLang="en-US"/>
              <a:t>可以泛化到多层</a:t>
            </a:r>
            <a:r>
              <a:rPr lang="en-US" altLang="zh-CN"/>
              <a:t>mimic</a:t>
            </a:r>
            <a:r>
              <a:rPr lang="zh-CN" altLang="en-US"/>
              <a:t>。</a:t>
            </a:r>
            <a:endParaRPr lang="en-US" altLang="zh-CN"/>
          </a:p>
          <a:p>
            <a:r>
              <a:rPr lang="en-US" altLang="zh-CN"/>
              <a:t>2. Transfer learning </a:t>
            </a:r>
          </a:p>
          <a:p>
            <a:r>
              <a:rPr lang="en-US" altLang="zh-CN"/>
              <a:t>TN pretrained on ImageNet, SN do classification on other image datasets.</a:t>
            </a:r>
          </a:p>
          <a:p>
            <a:pPr marL="0" indent="0">
              <a:buNone/>
            </a:pPr>
            <a:r>
              <a:rPr lang="zh-CN" altLang="en-US"/>
              <a:t>就像普通的大模型</a:t>
            </a:r>
            <a:r>
              <a:rPr lang="en-US" altLang="zh-CN"/>
              <a:t>pretrain/finetune</a:t>
            </a:r>
            <a:r>
              <a:rPr lang="zh-CN" altLang="en-US"/>
              <a:t>一样，但是大模型</a:t>
            </a:r>
            <a:r>
              <a:rPr lang="en-US" altLang="zh-CN"/>
              <a:t>finetune</a:t>
            </a:r>
            <a:r>
              <a:rPr lang="zh-CN" altLang="en-US"/>
              <a:t>必须还是本模型，这里可以</a:t>
            </a:r>
            <a:r>
              <a:rPr lang="en-US" altLang="zh-CN"/>
              <a:t>finetune</a:t>
            </a:r>
            <a:r>
              <a:rPr lang="zh-CN" altLang="en-US"/>
              <a:t>到小模型上。（</a:t>
            </a:r>
            <a:r>
              <a:rPr lang="en-US" altLang="zh-CN"/>
              <a:t>slightly lower performance than teacher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3. ensemble learning</a:t>
            </a:r>
          </a:p>
          <a:p>
            <a:pPr marL="0" indent="0">
              <a:buNone/>
            </a:pPr>
            <a:r>
              <a:rPr lang="en-US" altLang="zh-CN"/>
              <a:t>1 TN + multiple FSP matrix = multiple SN</a:t>
            </a: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51465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5AE003-62C3-42B2-AE31-D071DDBFA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027" y="258593"/>
            <a:ext cx="11415945" cy="691318"/>
          </a:xfrm>
        </p:spPr>
        <p:txBody>
          <a:bodyPr>
            <a:normAutofit/>
          </a:bodyPr>
          <a:lstStyle/>
          <a:p>
            <a:r>
              <a:rPr lang="en-US" altLang="zh-CN" sz="3600"/>
              <a:t>Feature embedding: embed TN feature to SN space</a:t>
            </a:r>
            <a:endParaRPr lang="zh-CN" altLang="en-US" sz="360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7DBF53-8199-4D8F-AA28-24EC5C4F95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026" y="1253331"/>
            <a:ext cx="11499173" cy="5227368"/>
          </a:xfrm>
        </p:spPr>
        <p:txBody>
          <a:bodyPr/>
          <a:lstStyle/>
          <a:p>
            <a:r>
              <a:rPr lang="en-US" altLang="zh-CN" sz="1800"/>
              <a:t> define knowledge as data(feature)-manifold</a:t>
            </a:r>
          </a:p>
          <a:p>
            <a:r>
              <a:rPr lang="zh-CN" altLang="en-US" sz="1800"/>
              <a:t>如果</a:t>
            </a:r>
            <a:r>
              <a:rPr lang="en-US" altLang="zh-CN" sz="1800"/>
              <a:t>TN</a:t>
            </a:r>
            <a:r>
              <a:rPr lang="zh-CN" altLang="en-US" sz="1800"/>
              <a:t>观测的数据足够多，模型学得足够好，就能把样本点分得足够开，这种信息传递给学生会不会有作用。</a:t>
            </a:r>
            <a:endParaRPr lang="en-US" altLang="zh-CN" sz="1800"/>
          </a:p>
          <a:p>
            <a:r>
              <a:rPr lang="en-US" altLang="zh-CN" sz="1800"/>
              <a:t>SN</a:t>
            </a:r>
            <a:r>
              <a:rPr lang="zh-CN" altLang="en-US" sz="1800"/>
              <a:t>抽出的特征应该与</a:t>
            </a:r>
            <a:r>
              <a:rPr lang="en-US" altLang="zh-CN" sz="1800"/>
              <a:t>TN</a:t>
            </a:r>
            <a:r>
              <a:rPr lang="zh-CN" altLang="en-US" sz="1800"/>
              <a:t>抽出来的特征在空间结构上保持一致，一致性的衡量指标为</a:t>
            </a:r>
            <a:r>
              <a:rPr lang="en-US" altLang="zh-CN" sz="1800"/>
              <a:t>locality preserving projection</a:t>
            </a:r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A62C62F-B25C-4C29-82D1-7CC2736333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0855" y="2327669"/>
            <a:ext cx="2064306" cy="427173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6F8AAB7-BF2C-4008-BDEE-4E8CCB27C4D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218" r="9101"/>
          <a:stretch/>
        </p:blipFill>
        <p:spPr>
          <a:xfrm>
            <a:off x="788113" y="3249822"/>
            <a:ext cx="3071673" cy="76210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DEF0677-5C87-4862-8F3C-9848EA2ACC8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9249"/>
          <a:stretch/>
        </p:blipFill>
        <p:spPr>
          <a:xfrm>
            <a:off x="493022" y="4130636"/>
            <a:ext cx="3661857" cy="855892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7C713823-732E-47FA-AE3B-77CACA9AEFC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035" t="12863"/>
          <a:stretch/>
        </p:blipFill>
        <p:spPr>
          <a:xfrm>
            <a:off x="388026" y="5289948"/>
            <a:ext cx="5828656" cy="1494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6545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D25CBE-CB2E-44C2-AF2C-68087D97D2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216" y="502852"/>
            <a:ext cx="11315330" cy="5960092"/>
          </a:xfrm>
        </p:spPr>
        <p:txBody>
          <a:bodyPr/>
          <a:lstStyle/>
          <a:p>
            <a:r>
              <a:rPr lang="en-US" altLang="zh-CN"/>
              <a:t>1. </a:t>
            </a:r>
            <a:r>
              <a:rPr lang="zh-CN" altLang="en-US"/>
              <a:t>像</a:t>
            </a:r>
            <a:r>
              <a:rPr lang="en-US" altLang="zh-CN"/>
              <a:t>RKD</a:t>
            </a:r>
            <a:r>
              <a:rPr lang="zh-CN" altLang="en-US"/>
              <a:t>一样，挖掘数据集</a:t>
            </a:r>
            <a:r>
              <a:rPr lang="en-US" altLang="zh-CN"/>
              <a:t>/feature</a:t>
            </a:r>
            <a:r>
              <a:rPr lang="zh-CN" altLang="en-US"/>
              <a:t>空间特征的</a:t>
            </a:r>
            <a:r>
              <a:rPr lang="en-US" altLang="zh-CN"/>
              <a:t>loss</a:t>
            </a:r>
            <a:r>
              <a:rPr lang="zh-CN" altLang="en-US"/>
              <a:t>作为额外的第三项</a:t>
            </a:r>
            <a:r>
              <a:rPr lang="en-US" altLang="zh-CN"/>
              <a:t>loss</a:t>
            </a:r>
            <a:r>
              <a:rPr lang="zh-CN" altLang="en-US"/>
              <a:t>，而还可以引入</a:t>
            </a:r>
            <a:r>
              <a:rPr lang="en-US" altLang="zh-CN"/>
              <a:t>Hinton loss</a:t>
            </a:r>
            <a:r>
              <a:rPr lang="zh-CN" altLang="en-US"/>
              <a:t>。</a:t>
            </a:r>
            <a:endParaRPr lang="en-US" altLang="zh-CN"/>
          </a:p>
          <a:p>
            <a:r>
              <a:rPr lang="en-US" altLang="zh-CN"/>
              <a:t>2. </a:t>
            </a:r>
            <a:r>
              <a:rPr lang="zh-CN" altLang="en-US"/>
              <a:t>你也不知道为什么他做的这个比</a:t>
            </a:r>
            <a:r>
              <a:rPr lang="en-US" altLang="zh-CN"/>
              <a:t>FSP</a:t>
            </a:r>
            <a:r>
              <a:rPr lang="zh-CN" altLang="en-US"/>
              <a:t>好。横向比较时很难找到蒸馏法</a:t>
            </a:r>
            <a:r>
              <a:rPr lang="en-US" altLang="zh-CN"/>
              <a:t>A</a:t>
            </a:r>
            <a:r>
              <a:rPr lang="zh-CN" altLang="en-US"/>
              <a:t>比</a:t>
            </a:r>
            <a:r>
              <a:rPr lang="en-US" altLang="zh-CN"/>
              <a:t>B</a:t>
            </a:r>
            <a:r>
              <a:rPr lang="zh-CN" altLang="en-US"/>
              <a:t>好的理由，只有单方法的</a:t>
            </a:r>
            <a:r>
              <a:rPr lang="en-US" altLang="zh-CN"/>
              <a:t>ablation study</a:t>
            </a:r>
            <a:r>
              <a:rPr lang="zh-CN" altLang="en-US"/>
              <a:t>能说明方法好是有理由的。每个蒸馏法都是从不同的侧面思考问题。</a:t>
            </a:r>
            <a:endParaRPr lang="en-US" altLang="zh-CN"/>
          </a:p>
          <a:p>
            <a:r>
              <a:rPr lang="en-US" altLang="zh-CN"/>
              <a:t>3. more loss, more better: </a:t>
            </a:r>
            <a:r>
              <a:rPr lang="en-US" altLang="zh-CN">
                <a:solidFill>
                  <a:srgbClr val="0070C0"/>
                </a:solidFill>
              </a:rPr>
              <a:t>hinton loss +RKD loss &gt;hinton loss </a:t>
            </a:r>
            <a:r>
              <a:rPr lang="zh-CN" altLang="en-US"/>
              <a:t>因为我们是从数据层面又加入了一些约束</a:t>
            </a:r>
            <a:endParaRPr lang="en-US" altLang="zh-CN"/>
          </a:p>
          <a:p>
            <a:r>
              <a:rPr lang="zh-CN" altLang="en-US"/>
              <a:t>如果我们不停地从不同侧面加约束进去，性能会一直提升么？带来训练速度的牺牲么？</a:t>
            </a:r>
          </a:p>
        </p:txBody>
      </p:sp>
    </p:spTree>
    <p:extLst>
      <p:ext uri="{BB962C8B-B14F-4D97-AF65-F5344CB8AC3E}">
        <p14:creationId xmlns:p14="http://schemas.microsoft.com/office/powerpoint/2010/main" val="17560084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6822B9-3F25-45A8-8FF6-C19429BC4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723" y="302981"/>
            <a:ext cx="11226553" cy="1325563"/>
          </a:xfrm>
        </p:spPr>
        <p:txBody>
          <a:bodyPr/>
          <a:lstStyle/>
          <a:p>
            <a:r>
              <a:rPr lang="en-US" altLang="zh-CN"/>
              <a:t>Graph-based Knowledge Distillation by Multi-head Attention Network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014F47-E0D6-423C-A059-FF7A6447BF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蒸馏数据集知识：不是从空间结构挖掘，而是</a:t>
            </a:r>
            <a:r>
              <a:rPr lang="en-US" altLang="zh-CN"/>
              <a:t>TN</a:t>
            </a:r>
            <a:r>
              <a:rPr lang="zh-CN" altLang="en-US"/>
              <a:t>、</a:t>
            </a:r>
            <a:r>
              <a:rPr lang="en-US" altLang="zh-CN"/>
              <a:t>SN</a:t>
            </a:r>
            <a:r>
              <a:rPr lang="zh-CN" altLang="en-US"/>
              <a:t>分别进行无监督学习</a:t>
            </a:r>
            <a:r>
              <a:rPr lang="en-US" altLang="zh-CN"/>
              <a:t>dataset</a:t>
            </a:r>
            <a:r>
              <a:rPr lang="zh-CN" altLang="en-US"/>
              <a:t>每个</a:t>
            </a:r>
            <a:r>
              <a:rPr lang="en-US" altLang="zh-CN"/>
              <a:t>sample</a:t>
            </a:r>
            <a:r>
              <a:rPr lang="zh-CN" altLang="en-US"/>
              <a:t>（这里是图片）之间的关系，形成图，边表示</a:t>
            </a:r>
            <a:r>
              <a:rPr lang="en-US" altLang="zh-CN"/>
              <a:t>sample</a:t>
            </a:r>
            <a:r>
              <a:rPr lang="zh-CN" altLang="en-US"/>
              <a:t>之间的量化数值关系。</a:t>
            </a:r>
            <a:r>
              <a:rPr lang="en-US" altLang="zh-CN"/>
              <a:t>transfer knowledge</a:t>
            </a:r>
            <a:r>
              <a:rPr lang="zh-CN" altLang="en-US"/>
              <a:t>手段就是</a:t>
            </a:r>
            <a:r>
              <a:rPr lang="en-US" altLang="zh-CN"/>
              <a:t>minimize TN/SN</a:t>
            </a:r>
            <a:r>
              <a:rPr lang="zh-CN" altLang="en-US"/>
              <a:t>每个</a:t>
            </a:r>
            <a:r>
              <a:rPr lang="en-US" altLang="zh-CN"/>
              <a:t>batch</a:t>
            </a:r>
            <a:r>
              <a:rPr lang="zh-CN" altLang="en-US"/>
              <a:t>形成图之间的边</a:t>
            </a:r>
            <a:r>
              <a:rPr lang="en-US" altLang="zh-CN"/>
              <a:t>value</a:t>
            </a:r>
            <a:r>
              <a:rPr lang="zh-CN" altLang="en-US"/>
              <a:t>分布（</a:t>
            </a:r>
            <a:r>
              <a:rPr lang="en-US" altLang="zh-CN"/>
              <a:t>KL</a:t>
            </a:r>
            <a:r>
              <a:rPr lang="zh-CN" altLang="en-US"/>
              <a:t>散度）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5E58ADD-C696-4D6E-B966-2DDA8B903A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4252" y="3688224"/>
            <a:ext cx="7057748" cy="3169776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606CF983-244B-4863-834F-CE9388593AB8}"/>
              </a:ext>
            </a:extLst>
          </p:cNvPr>
          <p:cNvSpPr/>
          <p:nvPr/>
        </p:nvSpPr>
        <p:spPr>
          <a:xfrm>
            <a:off x="9685538" y="3688224"/>
            <a:ext cx="2219417" cy="8216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8342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形 4">
            <a:extLst>
              <a:ext uri="{FF2B5EF4-FFF2-40B4-BE49-F238E27FC236}">
                <a16:creationId xmlns:a16="http://schemas.microsoft.com/office/drawing/2014/main" id="{FFF90803-D213-476A-9B81-71AC514EC2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73183" y="1448842"/>
            <a:ext cx="12192000" cy="4214316"/>
          </a:xfrm>
          <a:prstGeom prst="rect">
            <a:avLst/>
          </a:prstGeom>
        </p:spPr>
      </p:pic>
      <p:sp>
        <p:nvSpPr>
          <p:cNvPr id="6" name="矩形: 圆角 5">
            <a:extLst>
              <a:ext uri="{FF2B5EF4-FFF2-40B4-BE49-F238E27FC236}">
                <a16:creationId xmlns:a16="http://schemas.microsoft.com/office/drawing/2014/main" id="{05D9927F-4667-45BB-847D-1E5561E17904}"/>
              </a:ext>
            </a:extLst>
          </p:cNvPr>
          <p:cNvSpPr/>
          <p:nvPr/>
        </p:nvSpPr>
        <p:spPr>
          <a:xfrm>
            <a:off x="6336145" y="2576945"/>
            <a:ext cx="2004291" cy="572655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3D7EBEA-9D70-499F-AD88-411D47C94FA8}"/>
              </a:ext>
            </a:extLst>
          </p:cNvPr>
          <p:cNvSpPr txBox="1"/>
          <p:nvPr/>
        </p:nvSpPr>
        <p:spPr>
          <a:xfrm>
            <a:off x="6650181" y="2693995"/>
            <a:ext cx="19026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/>
              <a:t>Application</a:t>
            </a:r>
            <a:endParaRPr lang="zh-CN" altLang="en-US" sz="1600" b="1"/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AE2F862D-65DD-492D-86FE-F530A00A04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3022136"/>
              </p:ext>
            </p:extLst>
          </p:nvPr>
        </p:nvGraphicFramePr>
        <p:xfrm>
          <a:off x="7487513" y="286409"/>
          <a:ext cx="1019175" cy="1676400"/>
        </p:xfrm>
        <a:graphic>
          <a:graphicData uri="http://schemas.openxmlformats.org/drawingml/2006/table">
            <a:tbl>
              <a:tblPr/>
              <a:tblGrid>
                <a:gridCol w="1019175">
                  <a:extLst>
                    <a:ext uri="{9D8B030D-6E8A-4147-A177-3AD203B41FA5}">
                      <a16:colId xmlns:a16="http://schemas.microsoft.com/office/drawing/2014/main" val="2185931136"/>
                    </a:ext>
                  </a:extLst>
                </a:gridCol>
              </a:tblGrid>
              <a:tr h="204649"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zh-CN" altLang="en-US" sz="100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知识种类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1976896"/>
                  </a:ext>
                </a:extLst>
              </a:tr>
              <a:tr h="285880"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 response-based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6537533"/>
                  </a:ext>
                </a:extLst>
              </a:tr>
              <a:tr h="285880"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 feature-based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9470012"/>
                  </a:ext>
                </a:extLst>
              </a:tr>
              <a:tr h="285880"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3 relation-based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456881"/>
                  </a:ext>
                </a:extLst>
              </a:tr>
              <a:tr h="175926"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4 other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7916532"/>
                  </a:ext>
                </a:extLst>
              </a:tr>
            </a:tbl>
          </a:graphicData>
        </a:graphic>
      </p:graphicFrame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BA2B3C62-1C5E-4E23-B88B-F1C48DEAD5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9815347"/>
              </p:ext>
            </p:extLst>
          </p:nvPr>
        </p:nvGraphicFramePr>
        <p:xfrm>
          <a:off x="7781635" y="4375800"/>
          <a:ext cx="1019175" cy="1920240"/>
        </p:xfrm>
        <a:graphic>
          <a:graphicData uri="http://schemas.openxmlformats.org/drawingml/2006/table">
            <a:tbl>
              <a:tblPr/>
              <a:tblGrid>
                <a:gridCol w="1019175">
                  <a:extLst>
                    <a:ext uri="{9D8B030D-6E8A-4147-A177-3AD203B41FA5}">
                      <a16:colId xmlns:a16="http://schemas.microsoft.com/office/drawing/2014/main" val="4163428778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zh-CN" altLang="en-US" sz="100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蒸馏算法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8FA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5211419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 Adversarial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8FA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324544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 graph-based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8FA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496008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3 cross-modal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8FA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218847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4 attention-based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8FA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33304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5 other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8FA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6414436"/>
                  </a:ext>
                </a:extLst>
              </a:tr>
            </a:tbl>
          </a:graphicData>
        </a:graphic>
      </p:graphicFrame>
      <p:graphicFrame>
        <p:nvGraphicFramePr>
          <p:cNvPr id="21" name="表格 20">
            <a:extLst>
              <a:ext uri="{FF2B5EF4-FFF2-40B4-BE49-F238E27FC236}">
                <a16:creationId xmlns:a16="http://schemas.microsoft.com/office/drawing/2014/main" id="{30B6A4C8-45A2-47CB-BA52-19A6A7A328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8426892"/>
              </p:ext>
            </p:extLst>
          </p:nvPr>
        </p:nvGraphicFramePr>
        <p:xfrm>
          <a:off x="4488871" y="4515560"/>
          <a:ext cx="837469" cy="853440"/>
        </p:xfrm>
        <a:graphic>
          <a:graphicData uri="http://schemas.openxmlformats.org/drawingml/2006/table">
            <a:tbl>
              <a:tblPr/>
              <a:tblGrid>
                <a:gridCol w="837469">
                  <a:extLst>
                    <a:ext uri="{9D8B030D-6E8A-4147-A177-3AD203B41FA5}">
                      <a16:colId xmlns:a16="http://schemas.microsoft.com/office/drawing/2014/main" val="1048332170"/>
                    </a:ext>
                  </a:extLst>
                </a:gridCol>
              </a:tblGrid>
              <a:tr h="712349"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 online</a:t>
                      </a:r>
                    </a:p>
                    <a:p>
                      <a:pPr algn="l" fontAlgn="ctr" latinLnBrk="0"/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 offline </a:t>
                      </a:r>
                    </a:p>
                    <a:p>
                      <a:pPr algn="l" fontAlgn="ctr" latinLnBrk="0"/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3 self-distillation </a:t>
                      </a:r>
                    </a:p>
                    <a:p>
                      <a:pPr algn="l" fontAlgn="ctr" latinLnBrk="0"/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4 other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98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1101875"/>
                  </a:ext>
                </a:extLst>
              </a:tr>
            </a:tbl>
          </a:graphicData>
        </a:graphic>
      </p:graphicFrame>
      <p:sp>
        <p:nvSpPr>
          <p:cNvPr id="22" name="文本框 21">
            <a:extLst>
              <a:ext uri="{FF2B5EF4-FFF2-40B4-BE49-F238E27FC236}">
                <a16:creationId xmlns:a16="http://schemas.microsoft.com/office/drawing/2014/main" id="{1A66F199-047F-4BA0-9693-635A5D031CB9}"/>
              </a:ext>
            </a:extLst>
          </p:cNvPr>
          <p:cNvSpPr txBox="1"/>
          <p:nvPr/>
        </p:nvSpPr>
        <p:spPr>
          <a:xfrm>
            <a:off x="8348516" y="2909669"/>
            <a:ext cx="14824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/>
              <a:t>model compression</a:t>
            </a:r>
            <a:endParaRPr lang="zh-CN" altLang="en-US" sz="160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722BF734-C04A-4A88-8142-914FC246A8C9}"/>
              </a:ext>
            </a:extLst>
          </p:cNvPr>
          <p:cNvSpPr txBox="1"/>
          <p:nvPr/>
        </p:nvSpPr>
        <p:spPr>
          <a:xfrm>
            <a:off x="8511307" y="2089726"/>
            <a:ext cx="35052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/>
              <a:t>complementary information for student</a:t>
            </a:r>
            <a:endParaRPr lang="zh-CN" altLang="en-US" sz="1600"/>
          </a:p>
        </p:txBody>
      </p:sp>
      <p:sp>
        <p:nvSpPr>
          <p:cNvPr id="24" name="左大括号 23">
            <a:extLst>
              <a:ext uri="{FF2B5EF4-FFF2-40B4-BE49-F238E27FC236}">
                <a16:creationId xmlns:a16="http://schemas.microsoft.com/office/drawing/2014/main" id="{3175B2FF-3F59-4D29-B4FE-F4B1D9B69909}"/>
              </a:ext>
            </a:extLst>
          </p:cNvPr>
          <p:cNvSpPr/>
          <p:nvPr/>
        </p:nvSpPr>
        <p:spPr>
          <a:xfrm>
            <a:off x="7781635" y="2437108"/>
            <a:ext cx="688110" cy="81058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97017A48-BB99-4FFF-B7CA-118E050EEAFA}"/>
              </a:ext>
            </a:extLst>
          </p:cNvPr>
          <p:cNvSpPr txBox="1"/>
          <p:nvPr/>
        </p:nvSpPr>
        <p:spPr>
          <a:xfrm>
            <a:off x="4836391" y="1962809"/>
            <a:ext cx="24753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/>
              <a:t>不同任务下知识的含义不同，来源不同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43DC32A7-BBA0-4221-A721-B74E6940C032}"/>
              </a:ext>
            </a:extLst>
          </p:cNvPr>
          <p:cNvSpPr txBox="1"/>
          <p:nvPr/>
        </p:nvSpPr>
        <p:spPr>
          <a:xfrm>
            <a:off x="3752272" y="3570970"/>
            <a:ext cx="24753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/>
              <a:t>不同任务下知识的使用方法不同</a:t>
            </a:r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C8EE5F37-A24F-42DD-9FF3-E11D69A5DC12}"/>
              </a:ext>
            </a:extLst>
          </p:cNvPr>
          <p:cNvCxnSpPr>
            <a:cxnSpLocks/>
          </p:cNvCxnSpPr>
          <p:nvPr/>
        </p:nvCxnSpPr>
        <p:spPr>
          <a:xfrm flipH="1" flipV="1">
            <a:off x="7262089" y="1968067"/>
            <a:ext cx="99294" cy="5974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7BE26BE6-9908-4679-A187-D8559B347DC2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5739244" y="3149600"/>
            <a:ext cx="1599047" cy="96644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连接符: 曲线 34">
            <a:extLst>
              <a:ext uri="{FF2B5EF4-FFF2-40B4-BE49-F238E27FC236}">
                <a16:creationId xmlns:a16="http://schemas.microsoft.com/office/drawing/2014/main" id="{2015AF1A-6450-409D-B1D3-24396E538E27}"/>
              </a:ext>
            </a:extLst>
          </p:cNvPr>
          <p:cNvCxnSpPr>
            <a:cxnSpLocks/>
          </p:cNvCxnSpPr>
          <p:nvPr/>
        </p:nvCxnSpPr>
        <p:spPr>
          <a:xfrm rot="5400000">
            <a:off x="3281481" y="2032361"/>
            <a:ext cx="2657242" cy="1798784"/>
          </a:xfrm>
          <a:prstGeom prst="curvedConnector3">
            <a:avLst>
              <a:gd name="adj1" fmla="val -11871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0" name="文本框 49">
            <a:extLst>
              <a:ext uri="{FF2B5EF4-FFF2-40B4-BE49-F238E27FC236}">
                <a16:creationId xmlns:a16="http://schemas.microsoft.com/office/drawing/2014/main" id="{332BD28C-80AF-4ADE-B0EB-B78F9CE186F7}"/>
              </a:ext>
            </a:extLst>
          </p:cNvPr>
          <p:cNvSpPr txBox="1"/>
          <p:nvPr/>
        </p:nvSpPr>
        <p:spPr>
          <a:xfrm>
            <a:off x="3510241" y="971138"/>
            <a:ext cx="36321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/>
              <a:t>知识来源也影响蒸馏算法与流程</a:t>
            </a:r>
          </a:p>
        </p:txBody>
      </p:sp>
    </p:spTree>
    <p:extLst>
      <p:ext uri="{BB962C8B-B14F-4D97-AF65-F5344CB8AC3E}">
        <p14:creationId xmlns:p14="http://schemas.microsoft.com/office/powerpoint/2010/main" val="2812958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D5726F-E706-434D-BE1F-DB879A415A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582" y="298666"/>
            <a:ext cx="11643804" cy="6559334"/>
          </a:xfrm>
        </p:spPr>
        <p:txBody>
          <a:bodyPr/>
          <a:lstStyle/>
          <a:p>
            <a:r>
              <a:rPr lang="en-US" altLang="zh-CN"/>
              <a:t>1. </a:t>
            </a:r>
            <a:r>
              <a:rPr lang="zh-CN" altLang="en-US"/>
              <a:t>如果</a:t>
            </a:r>
            <a:r>
              <a:rPr lang="en-US" altLang="zh-CN"/>
              <a:t>TN transfer</a:t>
            </a:r>
            <a:r>
              <a:rPr lang="zh-CN" altLang="en-US"/>
              <a:t>过多知识，比如在中间许多层作为</a:t>
            </a:r>
            <a:r>
              <a:rPr lang="en-US" altLang="zh-CN"/>
              <a:t>hint</a:t>
            </a:r>
            <a:r>
              <a:rPr lang="zh-CN" altLang="en-US"/>
              <a:t>去指导学生，就会出现</a:t>
            </a:r>
            <a:r>
              <a:rPr lang="en-US" altLang="zh-CN"/>
              <a:t>over constrained</a:t>
            </a:r>
            <a:r>
              <a:rPr lang="zh-CN" altLang="en-US"/>
              <a:t>的情况。目前已经有一些</a:t>
            </a:r>
            <a:r>
              <a:rPr lang="en-US" altLang="zh-CN"/>
              <a:t>soften</a:t>
            </a:r>
            <a:r>
              <a:rPr lang="zh-CN" altLang="en-US"/>
              <a:t>的方法。</a:t>
            </a:r>
          </a:p>
        </p:txBody>
      </p:sp>
    </p:spTree>
    <p:extLst>
      <p:ext uri="{BB962C8B-B14F-4D97-AF65-F5344CB8AC3E}">
        <p14:creationId xmlns:p14="http://schemas.microsoft.com/office/powerpoint/2010/main" val="31576257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26712D-0AFC-42EE-97AC-A8D5823D8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668" y="81040"/>
            <a:ext cx="10515600" cy="1325563"/>
          </a:xfrm>
        </p:spPr>
        <p:txBody>
          <a:bodyPr/>
          <a:lstStyle/>
          <a:p>
            <a:r>
              <a:rPr lang="en-US" altLang="zh-CN"/>
              <a:t>Deeper insights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3C8470-070F-44A7-B782-C7A8787FC7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604" y="1406603"/>
            <a:ext cx="10515600" cy="4351338"/>
          </a:xfrm>
        </p:spPr>
        <p:txBody>
          <a:bodyPr/>
          <a:lstStyle/>
          <a:p>
            <a:r>
              <a:rPr lang="en-US" altLang="zh-CN"/>
              <a:t>《 The State Of Knowledge Distillation For Classification Tasks 》</a:t>
            </a:r>
            <a:r>
              <a:rPr lang="zh-CN" altLang="en-US"/>
              <a:t>研究并复现了在图像分类任务上不同的蒸馏法。以下是几条结论：</a:t>
            </a:r>
            <a:endParaRPr lang="en-US" altLang="zh-CN"/>
          </a:p>
          <a:p>
            <a:r>
              <a:rPr lang="en-US" altLang="zh-CN"/>
              <a:t>0. </a:t>
            </a:r>
            <a:r>
              <a:rPr lang="zh-CN" altLang="en-US"/>
              <a:t>公认的</a:t>
            </a:r>
            <a:r>
              <a:rPr lang="en-US" altLang="zh-CN"/>
              <a:t>baseline  hinton-loss</a:t>
            </a:r>
          </a:p>
          <a:p>
            <a:r>
              <a:rPr lang="en-US" altLang="zh-CN"/>
              <a:t>1. </a:t>
            </a:r>
            <a:r>
              <a:rPr lang="zh-CN" altLang="en-US"/>
              <a:t>蒸馏法对网络结构和训练设置（参数、超参数）很敏感。尤其是</a:t>
            </a:r>
            <a:r>
              <a:rPr lang="en-US" altLang="zh-CN"/>
              <a:t>feature based</a:t>
            </a:r>
            <a:r>
              <a:rPr lang="zh-CN" altLang="en-US"/>
              <a:t>方法。这种方法可能泛化能力不强，高度依赖特定的模型结构和训练设置。</a:t>
            </a:r>
            <a:endParaRPr lang="en-US" altLang="zh-CN"/>
          </a:p>
          <a:p>
            <a:r>
              <a:rPr lang="en-US" altLang="zh-CN"/>
              <a:t>2. response based knowledge</a:t>
            </a:r>
            <a:r>
              <a:rPr lang="zh-CN" altLang="en-US"/>
              <a:t>泛化能力也不强，要求</a:t>
            </a:r>
            <a:r>
              <a:rPr lang="en-US" altLang="zh-CN"/>
              <a:t>SN/TN</a:t>
            </a:r>
            <a:r>
              <a:rPr lang="zh-CN" altLang="en-US"/>
              <a:t>干同样的事情，不然很难约束。</a:t>
            </a:r>
            <a:endParaRPr lang="en-US" altLang="zh-CN"/>
          </a:p>
          <a:p>
            <a:r>
              <a:rPr lang="en-US" altLang="zh-CN"/>
              <a:t>3. </a:t>
            </a:r>
            <a:r>
              <a:rPr lang="zh-CN" altLang="en-US"/>
              <a:t>综上基于</a:t>
            </a:r>
            <a:r>
              <a:rPr lang="en-US" altLang="zh-CN"/>
              <a:t>relation</a:t>
            </a:r>
            <a:r>
              <a:rPr lang="zh-CN" altLang="en-US"/>
              <a:t>的蒸馏应该比较靠谱</a:t>
            </a:r>
          </a:p>
        </p:txBody>
      </p:sp>
    </p:spTree>
    <p:extLst>
      <p:ext uri="{BB962C8B-B14F-4D97-AF65-F5344CB8AC3E}">
        <p14:creationId xmlns:p14="http://schemas.microsoft.com/office/powerpoint/2010/main" val="32141651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2F176E-8EC0-44DF-B7E1-579E4ADD4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773792" cy="851116"/>
          </a:xfrm>
        </p:spPr>
        <p:txBody>
          <a:bodyPr/>
          <a:lstStyle/>
          <a:p>
            <a:r>
              <a:rPr lang="en-US" altLang="zh-CN"/>
              <a:t>priviledge information and KD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1AA532-F38D-4E08-99AD-0EAB4EC09B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7252"/>
            <a:ext cx="10515600" cy="4351338"/>
          </a:xfrm>
        </p:spPr>
        <p:txBody>
          <a:bodyPr/>
          <a:lstStyle/>
          <a:p>
            <a:r>
              <a:rPr lang="en-US" altLang="zh-CN"/>
              <a:t>KD</a:t>
            </a:r>
            <a:r>
              <a:rPr lang="zh-CN" altLang="en-US"/>
              <a:t>和</a:t>
            </a:r>
            <a:r>
              <a:rPr lang="en-US" altLang="zh-CN"/>
              <a:t>priviledge information/knowledge transfer/transfer learning</a:t>
            </a:r>
            <a:r>
              <a:rPr lang="zh-CN" altLang="en-US"/>
              <a:t>的关联</a:t>
            </a:r>
            <a:endParaRPr lang="en-US" altLang="zh-CN"/>
          </a:p>
          <a:p>
            <a:r>
              <a:rPr lang="en-US" altLang="zh-CN" sz="2000"/>
              <a:t>《 UNIFYING DISTILLATION AND PRIVILEGED INFORMATION 》</a:t>
            </a:r>
          </a:p>
          <a:p>
            <a:r>
              <a:rPr lang="en-US" altLang="zh-CN" sz="2000"/>
              <a:t>priviledge information</a:t>
            </a:r>
            <a:r>
              <a:rPr lang="zh-CN" altLang="en-US" sz="2000"/>
              <a:t>（</a:t>
            </a:r>
            <a:r>
              <a:rPr lang="en-US" altLang="zh-CN" sz="2000"/>
              <a:t>PI</a:t>
            </a:r>
            <a:r>
              <a:rPr lang="zh-CN" altLang="en-US" sz="2000"/>
              <a:t>）</a:t>
            </a:r>
            <a:r>
              <a:rPr lang="en-US" altLang="zh-CN" sz="2000"/>
              <a:t>: train</a:t>
            </a:r>
            <a:r>
              <a:rPr lang="zh-CN" altLang="en-US" sz="2000"/>
              <a:t>时可用，</a:t>
            </a:r>
            <a:r>
              <a:rPr lang="en-US" altLang="zh-CN" sz="2000"/>
              <a:t>test</a:t>
            </a:r>
            <a:r>
              <a:rPr lang="zh-CN" altLang="en-US" sz="2000"/>
              <a:t>时不可用的特征。</a:t>
            </a:r>
            <a:endParaRPr lang="en-US" altLang="zh-CN" sz="2000"/>
          </a:p>
          <a:p>
            <a:r>
              <a:rPr lang="zh-CN" altLang="en-US" sz="2000"/>
              <a:t>从</a:t>
            </a:r>
            <a:r>
              <a:rPr lang="en-US" altLang="zh-CN" sz="2000"/>
              <a:t>SVM+</a:t>
            </a:r>
            <a:r>
              <a:rPr lang="zh-CN" altLang="en-US" sz="2000"/>
              <a:t>中诞生的概念，</a:t>
            </a:r>
            <a:r>
              <a:rPr lang="en-US" altLang="zh-CN" sz="2000"/>
              <a:t>SVM+</a:t>
            </a:r>
            <a:r>
              <a:rPr lang="zh-CN" altLang="en-US" sz="2000"/>
              <a:t>也体现了</a:t>
            </a:r>
            <a:r>
              <a:rPr lang="en-US" altLang="zh-CN" sz="2000"/>
              <a:t>teacher-student</a:t>
            </a:r>
            <a:r>
              <a:rPr lang="zh-CN" altLang="en-US" sz="2000"/>
              <a:t>的概念。比如</a:t>
            </a:r>
            <a:r>
              <a:rPr lang="en-US" altLang="zh-CN" sz="2000"/>
              <a:t>teacher</a:t>
            </a:r>
            <a:r>
              <a:rPr lang="zh-CN" altLang="en-US" sz="2000"/>
              <a:t>如果能给</a:t>
            </a:r>
            <a:r>
              <a:rPr lang="en-US" altLang="zh-CN" sz="2000"/>
              <a:t>soft-margin SVM</a:t>
            </a:r>
            <a:r>
              <a:rPr lang="zh-CN" altLang="en-US" sz="2000"/>
              <a:t>提供每个样本的松弛变量，就可以大幅优化问题求解过程。</a:t>
            </a:r>
            <a:endParaRPr lang="en-US" altLang="zh-CN" sz="2000"/>
          </a:p>
          <a:p>
            <a:r>
              <a:rPr lang="zh-CN" altLang="en-US" sz="2000"/>
              <a:t>从</a:t>
            </a:r>
            <a:r>
              <a:rPr lang="en-US" altLang="zh-CN" sz="2000"/>
              <a:t>hinton soft targets</a:t>
            </a:r>
            <a:r>
              <a:rPr lang="zh-CN" altLang="en-US" sz="2000"/>
              <a:t>出发，把每个</a:t>
            </a:r>
            <a:r>
              <a:rPr lang="en-US" altLang="zh-CN" sz="2000"/>
              <a:t>sample</a:t>
            </a:r>
            <a:r>
              <a:rPr lang="zh-CN" altLang="en-US" sz="2000"/>
              <a:t>产生的</a:t>
            </a:r>
            <a:r>
              <a:rPr lang="en-US" altLang="zh-CN" sz="2000"/>
              <a:t>soft target</a:t>
            </a:r>
            <a:r>
              <a:rPr lang="zh-CN" altLang="en-US" sz="2000"/>
              <a:t>看成一种</a:t>
            </a:r>
            <a:r>
              <a:rPr lang="en-US" altLang="zh-CN" sz="2000"/>
              <a:t>PI</a:t>
            </a:r>
          </a:p>
          <a:p>
            <a:r>
              <a:rPr lang="en-US" altLang="zh-CN" sz="2000"/>
              <a:t>Having a good teacher is one opportunity to learn charateristics about the decision boundary which are not contained in the training samples.</a:t>
            </a:r>
          </a:p>
          <a:p>
            <a:r>
              <a:rPr lang="zh-CN" altLang="en-US" sz="2000"/>
              <a:t>数学太多，真的看不懂</a:t>
            </a:r>
          </a:p>
        </p:txBody>
      </p:sp>
    </p:spTree>
    <p:extLst>
      <p:ext uri="{BB962C8B-B14F-4D97-AF65-F5344CB8AC3E}">
        <p14:creationId xmlns:p14="http://schemas.microsoft.com/office/powerpoint/2010/main" val="30253325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A769DB-63AD-42CF-9C52-419191E19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5400000" flipV="1">
            <a:off x="516889" y="719693"/>
            <a:ext cx="1118587" cy="2064590"/>
          </a:xfrm>
        </p:spPr>
        <p:txBody>
          <a:bodyPr vert="eaVert">
            <a:noAutofit/>
          </a:bodyPr>
          <a:lstStyle/>
          <a:p>
            <a:r>
              <a:rPr lang="en-US" altLang="zh-CN" sz="1800"/>
              <a:t>《Towards Understanding KD》</a:t>
            </a:r>
            <a:br>
              <a:rPr lang="en-US" altLang="zh-CN" sz="1800"/>
            </a:br>
            <a:br>
              <a:rPr lang="en-US" altLang="zh-CN" sz="1800"/>
            </a:br>
            <a:r>
              <a:rPr lang="zh-CN" altLang="en-US" sz="1800"/>
              <a:t>近似去做，优化思路，而不是完全指导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D14A42E-E36B-4234-A91E-80E99ED2FF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8950" y="0"/>
            <a:ext cx="102530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7402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B097BF-C13D-4736-98FD-55784AF0A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886" y="213565"/>
            <a:ext cx="11839114" cy="310218"/>
          </a:xfrm>
        </p:spPr>
        <p:txBody>
          <a:bodyPr>
            <a:normAutofit fontScale="90000"/>
          </a:bodyPr>
          <a:lstStyle/>
          <a:p>
            <a:r>
              <a:rPr lang="zh-CN" altLang="en-US"/>
              <a:t>蒸馏这块的</a:t>
            </a:r>
            <a:r>
              <a:rPr lang="en-US" altLang="zh-CN"/>
              <a:t>to-read list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E0265E-A1C0-4646-B48C-5449256D55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886" y="946735"/>
            <a:ext cx="11702990" cy="5697699"/>
          </a:xfrm>
        </p:spPr>
        <p:txBody>
          <a:bodyPr/>
          <a:lstStyle/>
          <a:p>
            <a:r>
              <a:rPr lang="en-US" altLang="zh-CN"/>
              <a:t>KD-SVD</a:t>
            </a:r>
          </a:p>
          <a:p>
            <a:r>
              <a:rPr lang="zh-CN" altLang="en-US"/>
              <a:t>大量工业应用的实践</a:t>
            </a:r>
            <a:endParaRPr lang="en-US" altLang="zh-CN"/>
          </a:p>
          <a:p>
            <a:r>
              <a:rPr lang="en-US" altLang="zh-CN"/>
              <a:t>KD in Neural Sequence Generation</a:t>
            </a:r>
            <a:r>
              <a:rPr lang="zh-CN" altLang="en-US"/>
              <a:t>。</a:t>
            </a:r>
            <a:endParaRPr lang="en-US" altLang="zh-CN"/>
          </a:p>
          <a:p>
            <a:r>
              <a:rPr lang="zh-CN" altLang="en-US"/>
              <a:t>知识应该是</a:t>
            </a:r>
            <a:r>
              <a:rPr lang="en-US" altLang="zh-CN"/>
              <a:t>specialized</a:t>
            </a:r>
            <a:r>
              <a:rPr lang="zh-CN" altLang="en-US"/>
              <a:t>。序列和网络数据抽取知识去蒸馏。</a:t>
            </a:r>
            <a:endParaRPr lang="en-US" altLang="zh-CN"/>
          </a:p>
          <a:p>
            <a:r>
              <a:rPr lang="zh-CN" altLang="en-US"/>
              <a:t>和</a:t>
            </a:r>
            <a:r>
              <a:rPr lang="en-US" altLang="zh-CN"/>
              <a:t>semi-supervised/self-supervised/few shot learning</a:t>
            </a:r>
            <a:r>
              <a:rPr lang="zh-CN" altLang="en-US"/>
              <a:t>等等结合起来。</a:t>
            </a:r>
            <a:endParaRPr lang="en-US" altLang="zh-CN"/>
          </a:p>
          <a:p>
            <a:r>
              <a:rPr lang="zh-CN" altLang="en-US"/>
              <a:t>核心的思想留下来</a:t>
            </a:r>
          </a:p>
        </p:txBody>
      </p:sp>
    </p:spTree>
    <p:extLst>
      <p:ext uri="{BB962C8B-B14F-4D97-AF65-F5344CB8AC3E}">
        <p14:creationId xmlns:p14="http://schemas.microsoft.com/office/powerpoint/2010/main" val="2392278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011D914E-637D-4A4F-B5B0-57D8588A5C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181" y="2711664"/>
            <a:ext cx="2891761" cy="71733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A2681D2-0734-4B07-AE4D-DDC8CA6A4A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7431" y="1258086"/>
            <a:ext cx="4305673" cy="89161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09FF7804-50E0-4B8D-BD5C-E44AE13D0B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3163" y="2711664"/>
            <a:ext cx="2819644" cy="777307"/>
          </a:xfrm>
          <a:prstGeom prst="rect">
            <a:avLst/>
          </a:prstGeom>
        </p:spPr>
      </p:pic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EF6392DA-4896-47C7-B2C1-8EC74B89E6A2}"/>
              </a:ext>
            </a:extLst>
          </p:cNvPr>
          <p:cNvCxnSpPr>
            <a:endCxn id="7" idx="1"/>
          </p:cNvCxnSpPr>
          <p:nvPr/>
        </p:nvCxnSpPr>
        <p:spPr>
          <a:xfrm flipV="1">
            <a:off x="3572759" y="1703895"/>
            <a:ext cx="464672" cy="136643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9F4EF731-1C72-4240-837A-2B2F095C651F}"/>
              </a:ext>
            </a:extLst>
          </p:cNvPr>
          <p:cNvCxnSpPr>
            <a:endCxn id="9" idx="1"/>
          </p:cNvCxnSpPr>
          <p:nvPr/>
        </p:nvCxnSpPr>
        <p:spPr>
          <a:xfrm>
            <a:off x="3572759" y="3070332"/>
            <a:ext cx="370404" cy="299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1219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一文总览知识蒸馏概述">
            <a:extLst>
              <a:ext uri="{FF2B5EF4-FFF2-40B4-BE49-F238E27FC236}">
                <a16:creationId xmlns:a16="http://schemas.microsoft.com/office/drawing/2014/main" id="{F6314C2F-03B0-417E-BEBE-E921604CE8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8421" y="918619"/>
            <a:ext cx="8355157" cy="4815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5889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43018A9B-CF42-4AFE-AB5F-FAE63F9FBC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2068955"/>
              </p:ext>
            </p:extLst>
          </p:nvPr>
        </p:nvGraphicFramePr>
        <p:xfrm>
          <a:off x="2032000" y="719666"/>
          <a:ext cx="8128000" cy="3774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08563979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9741680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/>
                        <a:t>知识来源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0709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/>
                        <a:t>output of the last layer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Distilling the knowledge in a Neural Network (NIPS2014)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03581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Face model compression by distilling knowledge from neurons (AAAI2016)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35002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Deep Mutual Learning(CVPR2018)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93808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Born-Again Networks(ICML2018)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6560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KD4Bert(2019)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0272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800" b="0" i="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Conditional Teacher-Student Learning(ICASSP2019)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5062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93703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09213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8637711B-EE70-4BCA-864B-093B1BA239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872022"/>
              </p:ext>
            </p:extLst>
          </p:nvPr>
        </p:nvGraphicFramePr>
        <p:xfrm>
          <a:off x="609599" y="358140"/>
          <a:ext cx="11259128" cy="6141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26561">
                  <a:extLst>
                    <a:ext uri="{9D8B030D-6E8A-4147-A177-3AD203B41FA5}">
                      <a16:colId xmlns:a16="http://schemas.microsoft.com/office/drawing/2014/main" val="3514172359"/>
                    </a:ext>
                  </a:extLst>
                </a:gridCol>
                <a:gridCol w="7932567">
                  <a:extLst>
                    <a:ext uri="{9D8B030D-6E8A-4147-A177-3AD203B41FA5}">
                      <a16:colId xmlns:a16="http://schemas.microsoft.com/office/drawing/2014/main" val="2543382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/>
                        <a:t>知识种类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0738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/>
                        <a:t>middle layer outputs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Fitnets: Hints for Thin Deep Nets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8830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Paying More Attention to Attention: Improving the Performance of Convolutional Neural Networks via Attention Transfer(ICLR17)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0134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Paraphrasing Complex Network: Network Compression via Factor Transfer (NIPS2018)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6411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Learning Lightweight Lane Detection CNNs by Self Attention Distillation(ICCV2019)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9633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/>
                        <a:t>parameters(sharing/distribution)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Rocket Launching: A Universal and Efficient Framework for Training Well-performing Light Net</a:t>
                      </a:r>
                    </a:p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31701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Knowledge Representing: Efficient, Sparse Representation of Prior Knowledge for Knowledge Distillation(CVPR2019)</a:t>
                      </a:r>
                    </a:p>
                    <a:p>
                      <a:endParaRPr lang="zh-CN" altLang="en-US" b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7299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/>
                        <a:t>neuron activation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Like What You Like: Knowledge Distill via Neuron Selectivity Transfer</a:t>
                      </a:r>
                    </a:p>
                    <a:p>
                      <a:r>
                        <a:rPr lang="en-US" altLang="zh-CN" b="0"/>
                        <a:t>(2017)</a:t>
                      </a:r>
                      <a:endParaRPr lang="zh-CN" altLang="en-US" b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3334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Comprehensive Overhaul of Feature Distillation (ICCV2019)</a:t>
                      </a:r>
                    </a:p>
                    <a:p>
                      <a:endParaRPr lang="zh-CN" altLang="en-US" b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19987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94833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9382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EB6CB911-F18C-4FE7-914F-E5316CE2C7D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808092"/>
              </p:ext>
            </p:extLst>
          </p:nvPr>
        </p:nvGraphicFramePr>
        <p:xfrm>
          <a:off x="838200" y="818860"/>
          <a:ext cx="10515600" cy="541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599817407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800905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/>
                        <a:t>知识种类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0543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[between-layer relations]</a:t>
                      </a:r>
                      <a:r>
                        <a:rPr lang="en-US" altLang="zh-CN"/>
                        <a:t>The relations of any two feature maps from any two layers of networks.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A gift from knowledge distillation: Fast optimization, network minimization and transfer learning(CVPR2017)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0421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[intra-data relations]</a:t>
                      </a:r>
                      <a:r>
                        <a:rPr lang="en-US" altLang="zh-CN"/>
                        <a:t>graph-based</a:t>
                      </a:r>
                      <a:r>
                        <a:rPr lang="zh-CN" altLang="en-US"/>
                        <a:t>， </a:t>
                      </a:r>
                      <a:r>
                        <a:rPr lang="en-US" altLang="zh-CN"/>
                        <a:t>graph contains the knowledge about instance features, instance relationships and the feature space transformation cross layers of teacher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Relational knowledge distillation</a:t>
                      </a:r>
                      <a:r>
                        <a:rPr lang="zh-CN" altLang="en-US"/>
                        <a:t>（</a:t>
                      </a:r>
                      <a:r>
                        <a:rPr lang="en-US" altLang="zh-CN"/>
                        <a:t>CVPR2019</a:t>
                      </a:r>
                      <a:r>
                        <a:rPr lang="zh-CN" altLang="en-US"/>
                        <a:t>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9011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[intra-data relations]</a:t>
                      </a:r>
                      <a:r>
                        <a:rPr lang="en-US" altLang="zh-CN"/>
                        <a:t>The intra-data relations between any two feature maps via multi-head attention network.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Graph-based Knowledge Distillation by Multi-head Attention Network (BMVC2019)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5721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[intra-data relations]</a:t>
                      </a:r>
                      <a:r>
                        <a:rPr lang="en-US" altLang="zh-CN"/>
                        <a:t>The locality similarities of feature representations of hint layers of the teacher networks are transferred into the student network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Learning student networks via feature embedding</a:t>
                      </a:r>
                      <a:r>
                        <a:rPr lang="en-US" altLang="zh-CN" sz="1600"/>
                        <a:t>(IEEE TRANSACTIONS ON NEURAL NETWORKS AND LEARNING SYSTEMS2020)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0969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395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87542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31744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95884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127523-1A87-4CA3-8DBF-5E23CB8E6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884" y="195444"/>
            <a:ext cx="10634221" cy="315912"/>
          </a:xfrm>
        </p:spPr>
        <p:txBody>
          <a:bodyPr>
            <a:normAutofit fontScale="90000"/>
          </a:bodyPr>
          <a:lstStyle/>
          <a:p>
            <a:r>
              <a:rPr lang="en-US" altLang="zh-CN" sz="2400"/>
              <a:t>Distilling portable Generative Adversarial Networks for Image Translation</a:t>
            </a:r>
            <a:endParaRPr lang="zh-CN" altLang="en-US" sz="240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046D46-19BB-43A3-8D8B-39DDAFD439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4884" y="713262"/>
            <a:ext cx="11859706" cy="5949294"/>
          </a:xfrm>
        </p:spPr>
        <p:txBody>
          <a:bodyPr/>
          <a:lstStyle/>
          <a:p>
            <a:r>
              <a:rPr lang="en-US" altLang="zh-CN"/>
              <a:t>Adversarial Distillation</a:t>
            </a:r>
          </a:p>
          <a:p>
            <a:r>
              <a:rPr lang="en-US" altLang="zh-CN"/>
              <a:t>In such algorithm, both teacher G&amp;D offer supervision for student. Teacher G not only offers high-quality generated picture for studentG to mimic, but let studentG to discriminate better as well. Teacher D judges whether input comes from teacherG or studentG, thus it also forces studentG to mimic teacherG.</a:t>
            </a:r>
          </a:p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F3F28BF-86E9-43AF-B805-3431618153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601" y="3312733"/>
            <a:ext cx="5121084" cy="967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5721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CB14E7-04A0-4304-98BF-C7ABE77F0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417404" cy="315912"/>
          </a:xfrm>
        </p:spPr>
        <p:txBody>
          <a:bodyPr>
            <a:normAutofit fontScale="90000"/>
          </a:bodyPr>
          <a:lstStyle/>
          <a:p>
            <a:r>
              <a:rPr lang="en-US" altLang="zh-CN"/>
              <a:t>Relational KD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DCB019-4FC2-4D83-BAE6-AAEF42B194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0004" y="1014920"/>
            <a:ext cx="10515600" cy="4351338"/>
          </a:xfrm>
        </p:spPr>
        <p:txBody>
          <a:bodyPr/>
          <a:lstStyle/>
          <a:p>
            <a:r>
              <a:rPr lang="en-US" altLang="zh-CN"/>
              <a:t>IKD VS RKD</a:t>
            </a:r>
          </a:p>
          <a:p>
            <a:r>
              <a:rPr lang="en-US" altLang="zh-CN"/>
              <a:t>IKD: student sample-mimic-teacher sample identically</a:t>
            </a:r>
          </a:p>
          <a:p>
            <a:r>
              <a:rPr lang="en-US" altLang="zh-CN"/>
              <a:t>RKD: student sample_batch structure-mimic-teacher sample_batch structure: Eucilidean-dist(x1,x2)/cosine(x1,x2,x3)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6277376-9212-409B-B84A-8598AB8021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585"/>
          <a:stretch/>
        </p:blipFill>
        <p:spPr>
          <a:xfrm>
            <a:off x="1093448" y="4196008"/>
            <a:ext cx="4122777" cy="61727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997455B-75BB-479D-9D9A-2C71A646D0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6335" y="5334110"/>
            <a:ext cx="4930567" cy="617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683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908</TotalTime>
  <Words>1752</Words>
  <Application>Microsoft Office PowerPoint</Application>
  <PresentationFormat>宽屏</PresentationFormat>
  <Paragraphs>153</Paragraphs>
  <Slides>24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9" baseType="lpstr">
      <vt:lpstr>等线</vt:lpstr>
      <vt:lpstr>等线 Light</vt:lpstr>
      <vt:lpstr>Microsoft YaHei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Distilling portable Generative Adversarial Networks for Image Translation</vt:lpstr>
      <vt:lpstr>Relational KD</vt:lpstr>
      <vt:lpstr>第二次KD内容分享</vt:lpstr>
      <vt:lpstr>How do we inspect a KD method?</vt:lpstr>
      <vt:lpstr>基于relation的蒸馏法</vt:lpstr>
      <vt:lpstr>Improvement to Fitnet（还是侧重于压缩）</vt:lpstr>
      <vt:lpstr>FSP: student learns how teacher learns</vt:lpstr>
      <vt:lpstr>PowerPoint 演示文稿</vt:lpstr>
      <vt:lpstr>PowerPoint 演示文稿</vt:lpstr>
      <vt:lpstr>Feature embedding: embed TN feature to SN space</vt:lpstr>
      <vt:lpstr>PowerPoint 演示文稿</vt:lpstr>
      <vt:lpstr>Graph-based Knowledge Distillation by Multi-head Attention Network</vt:lpstr>
      <vt:lpstr>PowerPoint 演示文稿</vt:lpstr>
      <vt:lpstr>Deeper insights</vt:lpstr>
      <vt:lpstr>priviledge information and KD</vt:lpstr>
      <vt:lpstr>《Towards Understanding KD》  近似去做，优化思路，而不是完全指导</vt:lpstr>
      <vt:lpstr>蒸馏这块的to-read list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Yang Qin</dc:creator>
  <cp:lastModifiedBy>Yang Qin</cp:lastModifiedBy>
  <cp:revision>39</cp:revision>
  <dcterms:created xsi:type="dcterms:W3CDTF">2020-09-01T03:31:01Z</dcterms:created>
  <dcterms:modified xsi:type="dcterms:W3CDTF">2020-09-17T03:33:15Z</dcterms:modified>
</cp:coreProperties>
</file>