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85" r:id="rId2"/>
    <p:sldId id="258" r:id="rId3"/>
    <p:sldId id="259" r:id="rId4"/>
    <p:sldId id="264" r:id="rId5"/>
    <p:sldId id="286" r:id="rId6"/>
    <p:sldId id="287" r:id="rId7"/>
    <p:sldId id="263" r:id="rId8"/>
    <p:sldId id="298" r:id="rId9"/>
    <p:sldId id="299" r:id="rId10"/>
    <p:sldId id="288" r:id="rId11"/>
    <p:sldId id="289" r:id="rId12"/>
    <p:sldId id="290" r:id="rId13"/>
    <p:sldId id="292" r:id="rId14"/>
    <p:sldId id="302" r:id="rId15"/>
    <p:sldId id="301" r:id="rId16"/>
    <p:sldId id="294" r:id="rId17"/>
    <p:sldId id="295" r:id="rId18"/>
    <p:sldId id="293" r:id="rId19"/>
  </p:sldIdLst>
  <p:sldSz cx="9144000" cy="5143500" type="screen16x9"/>
  <p:notesSz cx="6858000" cy="9144000"/>
  <p:embeddedFontLst>
    <p:embeddedFont>
      <p:font typeface="Karla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D81C5C"/>
    <a:srgbClr val="CDDC39"/>
    <a:srgbClr val="8BC34A"/>
    <a:srgbClr val="673AB7"/>
    <a:srgbClr val="03A9F4"/>
    <a:srgbClr val="FF5722"/>
    <a:srgbClr val="4CAF50"/>
    <a:srgbClr val="FF9800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0B63BA-B83E-48DE-A5BB-49A508663D94}">
  <a:tblStyle styleId="{B40B63BA-B83E-48DE-A5BB-49A508663D9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12629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013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712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097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137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461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795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238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636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513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96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6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327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89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3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01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3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078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97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96606" y="2271679"/>
            <a:ext cx="6369168" cy="12176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solidFill>
                  <a:srgbClr val="CDDC39"/>
                </a:solidFill>
              </a:rPr>
              <a:t/>
            </a:r>
            <a:br>
              <a:rPr lang="en" sz="2800" dirty="0">
                <a:solidFill>
                  <a:srgbClr val="CDDC39"/>
                </a:solidFill>
              </a:rPr>
            </a:br>
            <a:r>
              <a:rPr lang="en-US" sz="2800" dirty="0" smtClean="0">
                <a:solidFill>
                  <a:srgbClr val="8BC34A"/>
                </a:solidFill>
              </a:rPr>
              <a:t>Triple scoring</a:t>
            </a:r>
            <a:r>
              <a:rPr lang="en-US" sz="2800" dirty="0">
                <a:solidFill>
                  <a:srgbClr val="CDDC39"/>
                </a:solidFill>
              </a:rPr>
              <a:t/>
            </a:r>
            <a:br>
              <a:rPr lang="en-US" sz="2800" dirty="0">
                <a:solidFill>
                  <a:srgbClr val="CDDC39"/>
                </a:solidFill>
              </a:rPr>
            </a:b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WSDM Cup 2017</a:t>
            </a:r>
            <a:endParaRPr lang="en" sz="2800" dirty="0">
              <a:solidFill>
                <a:srgbClr val="8BC34A"/>
              </a:solidFill>
            </a:endParaRPr>
          </a:p>
        </p:txBody>
      </p:sp>
      <p:grpSp>
        <p:nvGrpSpPr>
          <p:cNvPr id="7" name="Shape 66"/>
          <p:cNvGrpSpPr/>
          <p:nvPr/>
        </p:nvGrpSpPr>
        <p:grpSpPr>
          <a:xfrm>
            <a:off x="896606" y="988903"/>
            <a:ext cx="759199" cy="784292"/>
            <a:chOff x="5292575" y="3681900"/>
            <a:chExt cx="420150" cy="373275"/>
          </a:xfrm>
        </p:grpSpPr>
        <p:sp>
          <p:nvSpPr>
            <p:cNvPr id="8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34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46"/>
          <p:cNvSpPr txBox="1">
            <a:spLocks noGrp="1"/>
          </p:cNvSpPr>
          <p:nvPr>
            <p:ph type="title"/>
          </p:nvPr>
        </p:nvSpPr>
        <p:spPr>
          <a:xfrm>
            <a:off x="1364353" y="782382"/>
            <a:ext cx="5219477" cy="5214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FF9800"/>
                </a:solidFill>
              </a:rPr>
              <a:t/>
            </a:r>
            <a:br>
              <a:rPr lang="en-US" sz="2400" dirty="0">
                <a:solidFill>
                  <a:srgbClr val="FF9800"/>
                </a:solidFill>
              </a:rPr>
            </a:br>
            <a:r>
              <a:rPr lang="en-US" sz="2400" dirty="0">
                <a:solidFill>
                  <a:srgbClr val="C6C6C6"/>
                </a:solidFill>
              </a:rPr>
              <a:t>Implemented</a:t>
            </a:r>
            <a:r>
              <a:rPr lang="en-US" sz="2400" dirty="0">
                <a:solidFill>
                  <a:srgbClr val="FF9800"/>
                </a:solidFill>
              </a:rPr>
              <a:t> </a:t>
            </a:r>
            <a:r>
              <a:rPr lang="en-US" sz="2400" dirty="0" smtClean="0">
                <a:solidFill>
                  <a:srgbClr val="D81C5C"/>
                </a:solidFill>
              </a:rPr>
              <a:t>Workflow</a:t>
            </a:r>
            <a:endParaRPr lang="en" sz="2400" dirty="0">
              <a:solidFill>
                <a:srgbClr val="D81C5C"/>
              </a:solidFill>
            </a:endParaRPr>
          </a:p>
        </p:txBody>
      </p:sp>
      <p:sp>
        <p:nvSpPr>
          <p:cNvPr id="19" name="Shape 147"/>
          <p:cNvSpPr txBox="1">
            <a:spLocks noGrp="1"/>
          </p:cNvSpPr>
          <p:nvPr>
            <p:ph type="body" idx="1"/>
          </p:nvPr>
        </p:nvSpPr>
        <p:spPr>
          <a:xfrm>
            <a:off x="797750" y="1835754"/>
            <a:ext cx="6507176" cy="29314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indent="-457200">
              <a:buFont typeface="+mj-lt"/>
              <a:buAutoNum type="arabicPeriod"/>
            </a:pPr>
            <a:r>
              <a:rPr lang="en-US" sz="2000" b="1" dirty="0">
                <a:solidFill>
                  <a:srgbClr val="D81C5C"/>
                </a:solidFill>
              </a:rPr>
              <a:t>Missing person file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– default score =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; break;</a:t>
            </a:r>
            <a:endParaRPr lang="en-US" sz="2000" dirty="0">
              <a:solidFill>
                <a:srgbClr val="D81C5C"/>
              </a:solidFill>
            </a:endParaRPr>
          </a:p>
          <a:p>
            <a:pPr marL="228600" indent="-457200">
              <a:buFont typeface="+mj-lt"/>
              <a:buAutoNum type="arabicPeriod"/>
            </a:pPr>
            <a:r>
              <a:rPr lang="en-US" sz="2000" b="1" dirty="0">
                <a:solidFill>
                  <a:srgbClr val="D81C5C"/>
                </a:solidFill>
              </a:rPr>
              <a:t>Boolean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only if person file exists:</a:t>
            </a:r>
            <a:r>
              <a:rPr lang="en-US" sz="2000" b="1" dirty="0" smtClean="0">
                <a:solidFill>
                  <a:srgbClr val="D81C5C"/>
                </a:solidFill>
              </a:rPr>
              <a:t>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or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;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break;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286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D81C5C"/>
                </a:solidFill>
              </a:rPr>
              <a:t>0.5 * Linear regression + 0.5 * Word count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only if Boolean feature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cannot decide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LR combines TF-IDF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and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Word2Vec.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Shape 463"/>
          <p:cNvGrpSpPr/>
          <p:nvPr/>
        </p:nvGrpSpPr>
        <p:grpSpPr>
          <a:xfrm>
            <a:off x="752135" y="765459"/>
            <a:ext cx="434114" cy="529380"/>
            <a:chOff x="596350" y="929175"/>
            <a:chExt cx="407950" cy="497475"/>
          </a:xfrm>
        </p:grpSpPr>
        <p:sp>
          <p:nvSpPr>
            <p:cNvPr id="4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61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9634" y="1608064"/>
            <a:ext cx="5511543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4CAF50"/>
                </a:solidFill>
              </a:rPr>
              <a:t>3.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Results, Analysis</a:t>
            </a:r>
            <a:br>
              <a:rPr lang="en-US" sz="32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&amp; Conclusion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endParaRPr lang="en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-US" dirty="0"/>
              <a:t>explain what we achieved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742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422740" y="885458"/>
            <a:ext cx="5132171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Feature </a:t>
            </a:r>
            <a:r>
              <a:rPr lang="en" sz="2400" dirty="0">
                <a:solidFill>
                  <a:srgbClr val="4CAF50"/>
                </a:solidFill>
              </a:rPr>
              <a:t>results</a:t>
            </a:r>
            <a:r>
              <a:rPr lang="en" sz="2400" dirty="0"/>
              <a:t> on training </a:t>
            </a:r>
            <a:r>
              <a:rPr lang="en" sz="2400" dirty="0" smtClean="0"/>
              <a:t>set *</a:t>
            </a:r>
            <a:endParaRPr lang="en" sz="2400" dirty="0"/>
          </a:p>
        </p:txBody>
      </p:sp>
      <p:graphicFrame>
        <p:nvGraphicFramePr>
          <p:cNvPr id="258" name="Shape 258"/>
          <p:cNvGraphicFramePr/>
          <p:nvPr>
            <p:extLst>
              <p:ext uri="{D42A27DB-BD31-4B8C-83A1-F6EECF244321}">
                <p14:modId xmlns:p14="http://schemas.microsoft.com/office/powerpoint/2010/main" val="3414134016"/>
              </p:ext>
            </p:extLst>
          </p:nvPr>
        </p:nvGraphicFramePr>
        <p:xfrm>
          <a:off x="995940" y="1389696"/>
          <a:ext cx="4743966" cy="2242420"/>
        </p:xfrm>
        <a:graphic>
          <a:graphicData uri="http://schemas.openxmlformats.org/drawingml/2006/table">
            <a:tbl>
              <a:tblPr>
                <a:noFill/>
                <a:tableStyleId>{B40B63BA-B83E-48DE-A5BB-49A508663D94}</a:tableStyleId>
              </a:tblPr>
              <a:tblGrid>
                <a:gridCol w="19328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5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57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7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Avg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error for nationalities</a:t>
                      </a:r>
                      <a:endParaRPr lang="en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Avg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error for profession</a:t>
                      </a:r>
                      <a:endParaRPr lang="en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TF-IDF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4.06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1.93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82683010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Word2Vec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2.63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2.11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04289897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 sz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Linear</a:t>
                      </a:r>
                      <a:r>
                        <a:rPr lang="en-US" sz="120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regression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2.46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1.93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00340182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Word count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1.41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2.00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COMBINED</a:t>
                      </a:r>
                      <a:endParaRPr lang="en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1.65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1.67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59" name="Shape 259"/>
          <p:cNvGrpSpPr/>
          <p:nvPr/>
        </p:nvGrpSpPr>
        <p:grpSpPr>
          <a:xfrm>
            <a:off x="841289" y="821957"/>
            <a:ext cx="449036" cy="470807"/>
            <a:chOff x="5961125" y="1623900"/>
            <a:chExt cx="427450" cy="448175"/>
          </a:xfrm>
        </p:grpSpPr>
        <p:sp>
          <p:nvSpPr>
            <p:cNvPr id="260" name="Shape 26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2162" y="4417888"/>
            <a:ext cx="6792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* Training set is relatively small and does not include sure positive/negative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422741" y="885458"/>
            <a:ext cx="49357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400" dirty="0" smtClean="0">
                <a:solidFill>
                  <a:srgbClr val="4CAF50"/>
                </a:solidFill>
              </a:rPr>
              <a:t>Evaluation metrics</a:t>
            </a:r>
            <a:endParaRPr lang="en" sz="2400" dirty="0"/>
          </a:p>
        </p:txBody>
      </p:sp>
      <p:grpSp>
        <p:nvGrpSpPr>
          <p:cNvPr id="259" name="Shape 259"/>
          <p:cNvGrpSpPr/>
          <p:nvPr/>
        </p:nvGrpSpPr>
        <p:grpSpPr>
          <a:xfrm>
            <a:off x="841289" y="821957"/>
            <a:ext cx="449036" cy="470807"/>
            <a:chOff x="5961125" y="1623900"/>
            <a:chExt cx="427450" cy="448175"/>
          </a:xfrm>
        </p:grpSpPr>
        <p:sp>
          <p:nvSpPr>
            <p:cNvPr id="260" name="Shape 26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47"/>
          <p:cNvSpPr txBox="1">
            <a:spLocks noGrp="1"/>
          </p:cNvSpPr>
          <p:nvPr/>
        </p:nvSpPr>
        <p:spPr>
          <a:xfrm>
            <a:off x="841289" y="1836058"/>
            <a:ext cx="6232954" cy="241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sz="2000" dirty="0" smtClean="0"/>
              <a:t>Accuracy</a:t>
            </a:r>
            <a:r>
              <a:rPr lang="en-US" sz="2000" dirty="0"/>
              <a:t> </a:t>
            </a:r>
            <a:r>
              <a:rPr lang="en-US" sz="2000" dirty="0" smtClean="0"/>
              <a:t>(difference &lt;= 2)</a:t>
            </a:r>
          </a:p>
          <a:p>
            <a:r>
              <a:rPr lang="en-US" sz="2000" dirty="0"/>
              <a:t>Average score </a:t>
            </a:r>
            <a:r>
              <a:rPr lang="en-US" sz="2000" dirty="0" smtClean="0"/>
              <a:t>difference </a:t>
            </a:r>
            <a:r>
              <a:rPr lang="en-US" sz="2000" dirty="0"/>
              <a:t>(</a:t>
            </a:r>
            <a:r>
              <a:rPr lang="en-US" sz="2000" dirty="0" err="1"/>
              <a:t>asd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Kendall's </a:t>
            </a:r>
            <a:r>
              <a:rPr lang="en-US" sz="2000" dirty="0" smtClean="0"/>
              <a:t>Tau</a:t>
            </a:r>
            <a:endParaRPr lang="en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422741" y="885458"/>
            <a:ext cx="49357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400" dirty="0" smtClean="0">
                <a:solidFill>
                  <a:srgbClr val="4CAF50"/>
                </a:solidFill>
              </a:rPr>
              <a:t>Final results </a:t>
            </a:r>
            <a:r>
              <a:rPr lang="en" sz="2400" dirty="0"/>
              <a:t>(21 teams</a:t>
            </a:r>
            <a:r>
              <a:rPr lang="en" sz="2400" dirty="0" smtClean="0"/>
              <a:t>) *</a:t>
            </a:r>
            <a:endParaRPr lang="en" sz="2400" dirty="0"/>
          </a:p>
        </p:txBody>
      </p:sp>
      <p:grpSp>
        <p:nvGrpSpPr>
          <p:cNvPr id="259" name="Shape 259"/>
          <p:cNvGrpSpPr/>
          <p:nvPr/>
        </p:nvGrpSpPr>
        <p:grpSpPr>
          <a:xfrm>
            <a:off x="841289" y="821957"/>
            <a:ext cx="449036" cy="470807"/>
            <a:chOff x="5961125" y="1623900"/>
            <a:chExt cx="427450" cy="448175"/>
          </a:xfrm>
        </p:grpSpPr>
        <p:sp>
          <p:nvSpPr>
            <p:cNvPr id="260" name="Shape 26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47"/>
          <p:cNvSpPr txBox="1">
            <a:spLocks noGrp="1"/>
          </p:cNvSpPr>
          <p:nvPr/>
        </p:nvSpPr>
        <p:spPr>
          <a:xfrm>
            <a:off x="841289" y="1836058"/>
            <a:ext cx="6232954" cy="241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sz="2000" dirty="0" smtClean="0"/>
              <a:t>Accuracy: </a:t>
            </a:r>
            <a:r>
              <a:rPr lang="en-US" sz="2000" b="1" dirty="0" smtClean="0"/>
              <a:t>0.75 (8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place)</a:t>
            </a:r>
          </a:p>
          <a:p>
            <a:r>
              <a:rPr lang="en-US" sz="2000" dirty="0" smtClean="0"/>
              <a:t>Average score difference (</a:t>
            </a:r>
            <a:r>
              <a:rPr lang="en-US" sz="2000" dirty="0" err="1" smtClean="0"/>
              <a:t>asd</a:t>
            </a:r>
            <a:r>
              <a:rPr lang="en-US" sz="2000" dirty="0" smtClean="0"/>
              <a:t>): </a:t>
            </a:r>
            <a:r>
              <a:rPr lang="en-US" sz="2000" b="1" dirty="0" smtClean="0"/>
              <a:t>1.78 (7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place)</a:t>
            </a:r>
          </a:p>
          <a:p>
            <a:r>
              <a:rPr lang="en-US" sz="2000" dirty="0" smtClean="0"/>
              <a:t>Kendall's Tau: </a:t>
            </a:r>
            <a:r>
              <a:rPr lang="en-US" sz="2000" b="1" dirty="0" smtClean="0"/>
              <a:t>0.31 (1</a:t>
            </a:r>
            <a:r>
              <a:rPr lang="en-US" sz="2000" b="1" baseline="30000" dirty="0" smtClean="0"/>
              <a:t>st</a:t>
            </a:r>
            <a:r>
              <a:rPr lang="en-US" sz="2000" b="1" dirty="0" smtClean="0"/>
              <a:t> place) !</a:t>
            </a: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* Some teams cheated for the accuracy metric: returned results in range 2-5 (caused worse results in other metrics)</a:t>
            </a:r>
            <a:endParaRPr lang="en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422741" y="885458"/>
            <a:ext cx="49357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400" dirty="0">
                <a:solidFill>
                  <a:srgbClr val="4CAF50"/>
                </a:solidFill>
              </a:rPr>
              <a:t>Future work </a:t>
            </a:r>
            <a:r>
              <a:rPr lang="en" sz="2400" dirty="0"/>
              <a:t>and </a:t>
            </a:r>
            <a:r>
              <a:rPr lang="en" sz="2400" dirty="0">
                <a:solidFill>
                  <a:srgbClr val="4CAF50"/>
                </a:solidFill>
              </a:rPr>
              <a:t>Conclusion</a:t>
            </a:r>
            <a:endParaRPr lang="en" sz="2400" dirty="0"/>
          </a:p>
        </p:txBody>
      </p:sp>
      <p:grpSp>
        <p:nvGrpSpPr>
          <p:cNvPr id="259" name="Shape 259"/>
          <p:cNvGrpSpPr/>
          <p:nvPr/>
        </p:nvGrpSpPr>
        <p:grpSpPr>
          <a:xfrm>
            <a:off x="841289" y="821957"/>
            <a:ext cx="449036" cy="470807"/>
            <a:chOff x="5961125" y="1623900"/>
            <a:chExt cx="427450" cy="448175"/>
          </a:xfrm>
        </p:grpSpPr>
        <p:sp>
          <p:nvSpPr>
            <p:cNvPr id="260" name="Shape 26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47"/>
          <p:cNvSpPr txBox="1">
            <a:spLocks noGrp="1"/>
          </p:cNvSpPr>
          <p:nvPr/>
        </p:nvSpPr>
        <p:spPr>
          <a:xfrm>
            <a:off x="841289" y="1836058"/>
            <a:ext cx="6232954" cy="241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-22860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Different algorithms</a:t>
            </a: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More features: n-grams, anything else?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More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relative training data</a:t>
            </a: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Deep learning approach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endParaRPr lang="en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9634" y="1608064"/>
            <a:ext cx="5511543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673AB7"/>
                </a:solidFill>
              </a:rPr>
              <a:t>4.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References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endParaRPr lang="en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-US" dirty="0"/>
              <a:t>show who helped us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56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97751" y="1458873"/>
            <a:ext cx="4744254" cy="28783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Mikolov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Tomas; et al. "Efficient Estimation of Word Representations in Vector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Space“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Goldberg,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Yoav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Levy, Omer. "word2vec Explained: Deriving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Mikolov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al.'s Negative-Sampling Word-Embedding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Method"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Rajaraman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A.; Ullman, J. D. (2011). "Data Mining". Mining of Massive Datasets (PDF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en.wikipedia.org/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http://deletionpedia.org/ 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http://dbpedia.org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http://www.thesaurus.com/</a:t>
            </a:r>
          </a:p>
        </p:txBody>
      </p:sp>
      <p:sp>
        <p:nvSpPr>
          <p:cNvPr id="26" name="Shape 146"/>
          <p:cNvSpPr txBox="1">
            <a:spLocks/>
          </p:cNvSpPr>
          <p:nvPr/>
        </p:nvSpPr>
        <p:spPr>
          <a:xfrm>
            <a:off x="1431185" y="486187"/>
            <a:ext cx="5219477" cy="731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>
                <a:solidFill>
                  <a:srgbClr val="673AB7"/>
                </a:solidFill>
              </a:rPr>
              <a:t>References</a:t>
            </a:r>
            <a:endParaRPr lang="en" sz="2400" dirty="0">
              <a:solidFill>
                <a:srgbClr val="FF9800"/>
              </a:solidFill>
            </a:endParaRPr>
          </a:p>
        </p:txBody>
      </p:sp>
      <p:grpSp>
        <p:nvGrpSpPr>
          <p:cNvPr id="11" name="Shape 471"/>
          <p:cNvGrpSpPr/>
          <p:nvPr/>
        </p:nvGrpSpPr>
        <p:grpSpPr>
          <a:xfrm>
            <a:off x="797751" y="767037"/>
            <a:ext cx="526790" cy="451060"/>
            <a:chOff x="1934025" y="1001650"/>
            <a:chExt cx="415300" cy="355600"/>
          </a:xfrm>
        </p:grpSpPr>
        <p:sp>
          <p:nvSpPr>
            <p:cNvPr id="12" name="Shape 472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73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74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7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70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9634" y="1608064"/>
            <a:ext cx="5511543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chemeClr val="tx2">
                    <a:lumMod val="50000"/>
                  </a:schemeClr>
                </a:solidFill>
              </a:rPr>
              <a:t>Thank you!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200" dirty="0">
                <a:solidFill>
                  <a:srgbClr val="03A9F4"/>
                </a:solidFill>
              </a:rPr>
              <a:t>Any questions?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endParaRPr lang="en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4407614" y="123290"/>
            <a:ext cx="4569526" cy="21678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You can find </a:t>
            </a:r>
            <a:r>
              <a:rPr lang="en-US" dirty="0" smtClean="0"/>
              <a:t>us </a:t>
            </a:r>
            <a:r>
              <a:rPr lang="en-US" dirty="0"/>
              <a:t>at</a:t>
            </a:r>
            <a:r>
              <a:rPr lang="en-US" dirty="0" smtClean="0"/>
              <a:t>: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dimityr.alexandrov@gmail.com</a:t>
            </a:r>
            <a:endParaRPr lang="en-US" dirty="0"/>
          </a:p>
          <a:p>
            <a:pPr lvl="0"/>
            <a:r>
              <a:rPr lang="en-US" dirty="0"/>
              <a:t>https://github.com/dimitar-alexandrov </a:t>
            </a:r>
            <a:endParaRPr lang="en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valentin.zmiycharov@gmail.com</a:t>
            </a:r>
          </a:p>
          <a:p>
            <a:pPr lvl="0"/>
            <a:r>
              <a:rPr lang="en-US" dirty="0"/>
              <a:t>https://</a:t>
            </a:r>
            <a:r>
              <a:rPr lang="en-US" dirty="0" smtClean="0"/>
              <a:t>github.com/v-zmiycharov</a:t>
            </a:r>
          </a:p>
        </p:txBody>
      </p:sp>
    </p:spTree>
    <p:extLst>
      <p:ext uri="{BB962C8B-B14F-4D97-AF65-F5344CB8AC3E}">
        <p14:creationId xmlns:p14="http://schemas.microsoft.com/office/powerpoint/2010/main" val="17705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 idx="4294967295"/>
          </p:nvPr>
        </p:nvSpPr>
        <p:spPr>
          <a:xfrm>
            <a:off x="1186248" y="336146"/>
            <a:ext cx="1563130" cy="46126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>
                <a:solidFill>
                  <a:srgbClr val="CDDC39"/>
                </a:solidFill>
              </a:rPr>
              <a:t>The Team!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4294967295"/>
          </p:nvPr>
        </p:nvSpPr>
        <p:spPr>
          <a:xfrm>
            <a:off x="481914" y="1041460"/>
            <a:ext cx="6505832" cy="9479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2800" dirty="0">
                <a:solidFill>
                  <a:schemeClr val="tx2">
                    <a:lumMod val="50000"/>
                  </a:schemeClr>
                </a:solidFill>
              </a:rPr>
              <a:t>Sofia University "St. Kliment Ohridski" Sofia, Bulgaria</a:t>
            </a:r>
            <a:endParaRPr lang="en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605481" y="334782"/>
            <a:ext cx="462632" cy="462632"/>
            <a:chOff x="1278900" y="2333250"/>
            <a:chExt cx="381175" cy="381175"/>
          </a:xfrm>
        </p:grpSpPr>
        <p:sp>
          <p:nvSpPr>
            <p:cNvPr id="91" name="Shape 9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11"/>
          <p:cNvSpPr txBox="1">
            <a:spLocks noGrp="1"/>
          </p:cNvSpPr>
          <p:nvPr/>
        </p:nvSpPr>
        <p:spPr>
          <a:xfrm>
            <a:off x="481914" y="2233484"/>
            <a:ext cx="6925962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ctr">
              <a:buNone/>
            </a:pPr>
            <a:r>
              <a:rPr lang="en-US" dirty="0" err="1">
                <a:solidFill>
                  <a:schemeClr val="tx1"/>
                </a:solidFill>
              </a:rPr>
              <a:t>Dimitar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Alexandrov</a:t>
            </a:r>
            <a:r>
              <a:rPr lang="en-US" dirty="0" smtClean="0">
                <a:solidFill>
                  <a:schemeClr val="tx1"/>
                </a:solidFill>
              </a:rPr>
              <a:t>, Valentin </a:t>
            </a:r>
            <a:r>
              <a:rPr lang="en-US" dirty="0">
                <a:solidFill>
                  <a:schemeClr val="tx1"/>
                </a:solidFill>
              </a:rPr>
              <a:t>Zmiycharov, 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Yasen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Kiprov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Ivan </a:t>
            </a:r>
            <a:r>
              <a:rPr lang="en-US" dirty="0" err="1">
                <a:solidFill>
                  <a:schemeClr val="tx1"/>
                </a:solidFill>
              </a:rPr>
              <a:t>Koychev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Preslav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Nakov</a:t>
            </a:r>
            <a:endParaRPr lang="en-US" dirty="0">
              <a:solidFill>
                <a:schemeClr val="tx1"/>
              </a:solidFill>
            </a:endParaRPr>
          </a:p>
          <a:p>
            <a:pPr lvl="0" algn="ctr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dimityr.alexandrov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valentin.zmiycharov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}@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gmail.com,</a:t>
            </a:r>
          </a:p>
          <a:p>
            <a:pPr lvl="0" algn="ctr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yasen.kiprov@gmail.com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koychev@fmi.uni-sofia.bg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pnakov@qf.org.qa</a:t>
            </a:r>
            <a:endParaRPr lang="e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58264" y="2075379"/>
            <a:ext cx="5511543" cy="17827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FF9800"/>
                </a:solidFill>
              </a:rPr>
              <a:t>1.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Triple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Scoring </a:t>
            </a:r>
            <a:b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Task introduction</a:t>
            </a:r>
            <a:endParaRPr lang="en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-US" dirty="0"/>
              <a:t>explain what we worked 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431185" y="593124"/>
            <a:ext cx="5219477" cy="7319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9800"/>
                </a:solidFill>
              </a:rPr>
              <a:t>Triple scoring</a:t>
            </a:r>
            <a:endParaRPr lang="en" sz="2400" dirty="0">
              <a:solidFill>
                <a:srgbClr val="FF9800"/>
              </a:solidFill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97750" y="1835754"/>
            <a:ext cx="5366743" cy="241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task</a:t>
            </a:r>
            <a:r>
              <a:rPr lang="en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/>
            <a:r>
              <a:rPr lang="en" sz="2000" dirty="0" smtClean="0">
                <a:solidFill>
                  <a:schemeClr val="tx2">
                    <a:lumMod val="50000"/>
                  </a:schemeClr>
                </a:solidFill>
              </a:rPr>
              <a:t>Given a person and nationality/profession:</a:t>
            </a:r>
          </a:p>
          <a:p>
            <a:pPr lvl="1" indent="-22860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ompute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 score that measures the relevance of the statement</a:t>
            </a:r>
            <a:r>
              <a:rPr lang="en" sz="2000" dirty="0" smtClean="0">
                <a:solidFill>
                  <a:schemeClr val="tx2">
                    <a:lumMod val="50000"/>
                  </a:schemeClr>
                </a:solidFill>
              </a:rPr>
              <a:t> from </a:t>
            </a:r>
            <a:r>
              <a:rPr lang="en" sz="2000" b="1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" sz="2000" dirty="0" smtClean="0">
                <a:solidFill>
                  <a:schemeClr val="tx2">
                    <a:lumMod val="50000"/>
                  </a:schemeClr>
                </a:solidFill>
              </a:rPr>
              <a:t> to </a:t>
            </a:r>
            <a:r>
              <a:rPr lang="en" sz="2000" b="1" dirty="0" smtClean="0">
                <a:solidFill>
                  <a:schemeClr val="tx2">
                    <a:lumMod val="50000"/>
                  </a:schemeClr>
                </a:solidFill>
              </a:rPr>
              <a:t>7</a:t>
            </a:r>
            <a:endParaRPr lang="en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Shape 336"/>
          <p:cNvGrpSpPr/>
          <p:nvPr/>
        </p:nvGrpSpPr>
        <p:grpSpPr>
          <a:xfrm>
            <a:off x="693353" y="593124"/>
            <a:ext cx="641178" cy="641074"/>
            <a:chOff x="1923675" y="1633650"/>
            <a:chExt cx="436000" cy="435975"/>
          </a:xfrm>
        </p:grpSpPr>
        <p:sp>
          <p:nvSpPr>
            <p:cNvPr id="14" name="Shape 3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98592" y="1814763"/>
            <a:ext cx="6568820" cy="30650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set</a:t>
            </a:r>
            <a:r>
              <a:rPr lang="en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All the data we can reach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 (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wikipedia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dbpedia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etc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indent="-228600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Wikisentences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are provided as one txt file</a:t>
            </a:r>
          </a:p>
          <a:p>
            <a:pPr indent="-22860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162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515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evaluated samples</a:t>
            </a:r>
          </a:p>
          <a:p>
            <a:pPr indent="-228600"/>
            <a:endParaRPr lang="en-US" sz="2000" dirty="0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0">
              <a:buNone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</a:t>
            </a:r>
            <a:r>
              <a:rPr lang="en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people were asked to evaluate each statement with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True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or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False</a:t>
            </a: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All nomenclature values are given!</a:t>
            </a:r>
            <a:endParaRPr lang="en-US" sz="2000" dirty="0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None/>
            </a:pPr>
            <a:endParaRPr lang="en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Shape 146"/>
          <p:cNvSpPr txBox="1">
            <a:spLocks/>
          </p:cNvSpPr>
          <p:nvPr/>
        </p:nvSpPr>
        <p:spPr>
          <a:xfrm>
            <a:off x="1431185" y="593124"/>
            <a:ext cx="5219477" cy="731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>
                <a:solidFill>
                  <a:srgbClr val="FF9800"/>
                </a:solidFill>
              </a:rPr>
              <a:t>Triple scoring</a:t>
            </a:r>
            <a:endParaRPr lang="en" sz="2400" dirty="0">
              <a:solidFill>
                <a:srgbClr val="FF9800"/>
              </a:solidFill>
            </a:endParaRPr>
          </a:p>
        </p:txBody>
      </p:sp>
      <p:grpSp>
        <p:nvGrpSpPr>
          <p:cNvPr id="27" name="Shape 336"/>
          <p:cNvGrpSpPr/>
          <p:nvPr/>
        </p:nvGrpSpPr>
        <p:grpSpPr>
          <a:xfrm>
            <a:off x="693353" y="593124"/>
            <a:ext cx="641178" cy="641074"/>
            <a:chOff x="1923675" y="1633650"/>
            <a:chExt cx="436000" cy="435975"/>
          </a:xfrm>
        </p:grpSpPr>
        <p:sp>
          <p:nvSpPr>
            <p:cNvPr id="28" name="Shape 3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3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84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9634" y="1608064"/>
            <a:ext cx="5511543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D81C5C"/>
                </a:solidFill>
              </a:rPr>
              <a:t>2.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Our approach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endParaRPr lang="en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-US" dirty="0"/>
              <a:t>explain how we solved the problem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11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46"/>
          <p:cNvSpPr txBox="1">
            <a:spLocks noGrp="1"/>
          </p:cNvSpPr>
          <p:nvPr>
            <p:ph type="title"/>
          </p:nvPr>
        </p:nvSpPr>
        <p:spPr>
          <a:xfrm>
            <a:off x="1364353" y="782382"/>
            <a:ext cx="5219477" cy="5214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FF9800"/>
                </a:solidFill>
              </a:rPr>
              <a:t/>
            </a:r>
            <a:br>
              <a:rPr lang="en-US" sz="2400" dirty="0">
                <a:solidFill>
                  <a:srgbClr val="FF9800"/>
                </a:solidFill>
              </a:rPr>
            </a:br>
            <a:r>
              <a:rPr lang="en-US" sz="2400" dirty="0" smtClean="0">
                <a:solidFill>
                  <a:srgbClr val="C6C6C6"/>
                </a:solidFill>
              </a:rPr>
              <a:t>Get</a:t>
            </a:r>
            <a:r>
              <a:rPr lang="en-US" sz="2400" dirty="0" smtClean="0">
                <a:solidFill>
                  <a:srgbClr val="FF9800"/>
                </a:solidFill>
              </a:rPr>
              <a:t> </a:t>
            </a:r>
            <a:r>
              <a:rPr lang="en-US" sz="2400" dirty="0" smtClean="0">
                <a:solidFill>
                  <a:srgbClr val="D81C5C"/>
                </a:solidFill>
              </a:rPr>
              <a:t>Person files</a:t>
            </a:r>
            <a:endParaRPr lang="en" sz="2400" dirty="0">
              <a:solidFill>
                <a:srgbClr val="D81C5C"/>
              </a:solidFill>
            </a:endParaRPr>
          </a:p>
        </p:txBody>
      </p:sp>
      <p:sp>
        <p:nvSpPr>
          <p:cNvPr id="19" name="Shape 147"/>
          <p:cNvSpPr txBox="1">
            <a:spLocks noGrp="1"/>
          </p:cNvSpPr>
          <p:nvPr>
            <p:ph type="body" idx="1"/>
          </p:nvPr>
        </p:nvSpPr>
        <p:spPr>
          <a:xfrm>
            <a:off x="797751" y="1835754"/>
            <a:ext cx="5428388" cy="241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Crawl</a:t>
            </a:r>
            <a:r>
              <a:rPr lang="e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Wikipedia + may refer to</a:t>
            </a:r>
          </a:p>
          <a:p>
            <a:pPr indent="-228600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Deletionpedia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Dbpedia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result</a:t>
            </a:r>
            <a:r>
              <a:rPr lang="e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Found information for </a:t>
            </a:r>
            <a:r>
              <a:rPr lang="en-US" sz="2000" b="1" smtClean="0">
                <a:solidFill>
                  <a:schemeClr val="tx2">
                    <a:lumMod val="50000"/>
                  </a:schemeClr>
                </a:solidFill>
              </a:rPr>
              <a:t>385 114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/ 385 426</a:t>
            </a:r>
            <a:endParaRPr lang="en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Shape 463"/>
          <p:cNvGrpSpPr/>
          <p:nvPr/>
        </p:nvGrpSpPr>
        <p:grpSpPr>
          <a:xfrm>
            <a:off x="752135" y="765459"/>
            <a:ext cx="434114" cy="529380"/>
            <a:chOff x="596350" y="929175"/>
            <a:chExt cx="407950" cy="497475"/>
          </a:xfrm>
        </p:grpSpPr>
        <p:sp>
          <p:nvSpPr>
            <p:cNvPr id="4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46"/>
          <p:cNvSpPr txBox="1">
            <a:spLocks noGrp="1"/>
          </p:cNvSpPr>
          <p:nvPr>
            <p:ph type="title"/>
          </p:nvPr>
        </p:nvSpPr>
        <p:spPr>
          <a:xfrm>
            <a:off x="1364353" y="782382"/>
            <a:ext cx="5219477" cy="5214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FF9800"/>
                </a:solidFill>
              </a:rPr>
              <a:t/>
            </a:r>
            <a:br>
              <a:rPr lang="en-US" sz="2400" dirty="0">
                <a:solidFill>
                  <a:srgbClr val="FF9800"/>
                </a:solidFill>
              </a:rPr>
            </a:br>
            <a:r>
              <a:rPr lang="en-US" sz="2400" dirty="0" smtClean="0">
                <a:solidFill>
                  <a:srgbClr val="C6C6C6"/>
                </a:solidFill>
              </a:rPr>
              <a:t>Generate</a:t>
            </a:r>
            <a:r>
              <a:rPr lang="en-US" sz="2400" dirty="0" smtClean="0">
                <a:solidFill>
                  <a:srgbClr val="FF9800"/>
                </a:solidFill>
              </a:rPr>
              <a:t> </a:t>
            </a:r>
            <a:r>
              <a:rPr lang="en-US" sz="2400" dirty="0" smtClean="0">
                <a:solidFill>
                  <a:srgbClr val="D81C5C"/>
                </a:solidFill>
              </a:rPr>
              <a:t>Training data</a:t>
            </a:r>
            <a:endParaRPr lang="en" sz="2400" dirty="0">
              <a:solidFill>
                <a:srgbClr val="D81C5C"/>
              </a:solidFill>
            </a:endParaRPr>
          </a:p>
        </p:txBody>
      </p:sp>
      <p:sp>
        <p:nvSpPr>
          <p:cNvPr id="19" name="Shape 147"/>
          <p:cNvSpPr txBox="1">
            <a:spLocks noGrp="1"/>
          </p:cNvSpPr>
          <p:nvPr>
            <p:ph type="body" idx="1"/>
          </p:nvPr>
        </p:nvSpPr>
        <p:spPr>
          <a:xfrm>
            <a:off x="797750" y="1835754"/>
            <a:ext cx="5962645" cy="241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22860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Positive example (score: 7)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</a:rPr>
              <a:t>: The term (profession/nationality) is mentioned in the first sentence and there is no other term mentioned in the whole text</a:t>
            </a:r>
          </a:p>
          <a:p>
            <a:pPr indent="-228600"/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Negative example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(score: 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0)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: The term is not mentioned in the whole text</a:t>
            </a:r>
            <a:endParaRPr lang="en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Shape 463"/>
          <p:cNvGrpSpPr/>
          <p:nvPr/>
        </p:nvGrpSpPr>
        <p:grpSpPr>
          <a:xfrm>
            <a:off x="752135" y="765459"/>
            <a:ext cx="434114" cy="529380"/>
            <a:chOff x="596350" y="929175"/>
            <a:chExt cx="407950" cy="497475"/>
          </a:xfrm>
        </p:grpSpPr>
        <p:sp>
          <p:nvSpPr>
            <p:cNvPr id="4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96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46"/>
          <p:cNvSpPr txBox="1">
            <a:spLocks noGrp="1"/>
          </p:cNvSpPr>
          <p:nvPr>
            <p:ph type="title"/>
          </p:nvPr>
        </p:nvSpPr>
        <p:spPr>
          <a:xfrm>
            <a:off x="1364353" y="782382"/>
            <a:ext cx="5219477" cy="5214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FF9800"/>
                </a:solidFill>
              </a:rPr>
              <a:t/>
            </a:r>
            <a:br>
              <a:rPr lang="en-US" sz="2400" dirty="0">
                <a:solidFill>
                  <a:srgbClr val="FF9800"/>
                </a:solidFill>
              </a:rPr>
            </a:br>
            <a:r>
              <a:rPr lang="en-US" sz="2400" dirty="0" smtClean="0">
                <a:solidFill>
                  <a:srgbClr val="C6C6C6"/>
                </a:solidFill>
              </a:rPr>
              <a:t>Implemented</a:t>
            </a:r>
            <a:r>
              <a:rPr lang="en-US" sz="2400" dirty="0" smtClean="0">
                <a:solidFill>
                  <a:srgbClr val="FF9800"/>
                </a:solidFill>
              </a:rPr>
              <a:t> </a:t>
            </a:r>
            <a:r>
              <a:rPr lang="en-US" sz="2400" dirty="0">
                <a:solidFill>
                  <a:srgbClr val="D81C5C"/>
                </a:solidFill>
              </a:rPr>
              <a:t>Features</a:t>
            </a:r>
            <a:endParaRPr lang="en" sz="2400" dirty="0">
              <a:solidFill>
                <a:srgbClr val="D81C5C"/>
              </a:solidFill>
            </a:endParaRPr>
          </a:p>
        </p:txBody>
      </p:sp>
      <p:sp>
        <p:nvSpPr>
          <p:cNvPr id="19" name="Shape 147"/>
          <p:cNvSpPr txBox="1">
            <a:spLocks noGrp="1"/>
          </p:cNvSpPr>
          <p:nvPr>
            <p:ph type="body" idx="1"/>
          </p:nvPr>
        </p:nvSpPr>
        <p:spPr>
          <a:xfrm>
            <a:off x="797749" y="1385246"/>
            <a:ext cx="6288851" cy="35834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Missing person file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– default score =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endParaRPr lang="en-US" sz="2000" b="1" dirty="0">
              <a:solidFill>
                <a:srgbClr val="D81C5C"/>
              </a:solidFill>
            </a:endParaRP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Boolean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rgbClr val="D81C5C"/>
                </a:solidFill>
              </a:rPr>
              <a:t>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or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based on generated training data</a:t>
            </a:r>
            <a:endParaRPr lang="en-US" sz="2000" b="1" dirty="0">
              <a:solidFill>
                <a:srgbClr val="D81C5C"/>
              </a:solidFill>
            </a:endParaRP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Word2Vec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trained on all files with some preprocessing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TF-IDF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trained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on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all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positive persons for each term</a:t>
            </a: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Word Count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</a:rPr>
              <a:t>–set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score, based on the order of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appearance</a:t>
            </a:r>
            <a:endParaRPr lang="bg-BG" sz="2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Shape 463"/>
          <p:cNvGrpSpPr/>
          <p:nvPr/>
        </p:nvGrpSpPr>
        <p:grpSpPr>
          <a:xfrm>
            <a:off x="752135" y="765459"/>
            <a:ext cx="434114" cy="529380"/>
            <a:chOff x="596350" y="929175"/>
            <a:chExt cx="407950" cy="497475"/>
          </a:xfrm>
        </p:grpSpPr>
        <p:sp>
          <p:nvSpPr>
            <p:cNvPr id="4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45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555</Words>
  <Application>Microsoft Office PowerPoint</Application>
  <PresentationFormat>On-screen Show (16:9)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Karla</vt:lpstr>
      <vt:lpstr>Montserrat</vt:lpstr>
      <vt:lpstr>Arial</vt:lpstr>
      <vt:lpstr>Wingdings</vt:lpstr>
      <vt:lpstr>Cadwal template</vt:lpstr>
      <vt:lpstr> Triple scoring WSDM Cup 2017</vt:lpstr>
      <vt:lpstr>The Team!</vt:lpstr>
      <vt:lpstr>1. Triple Scoring  Task introduction</vt:lpstr>
      <vt:lpstr>Triple scoring</vt:lpstr>
      <vt:lpstr>PowerPoint Presentation</vt:lpstr>
      <vt:lpstr>2. Our approach  </vt:lpstr>
      <vt:lpstr> Get Person files</vt:lpstr>
      <vt:lpstr> Generate Training data</vt:lpstr>
      <vt:lpstr> Implemented Features</vt:lpstr>
      <vt:lpstr> Implemented Workflow</vt:lpstr>
      <vt:lpstr>3. Results, Analysis &amp; Conclusion  </vt:lpstr>
      <vt:lpstr>Feature results on training set *</vt:lpstr>
      <vt:lpstr>Evaluation metrics</vt:lpstr>
      <vt:lpstr>Final results (21 teams) *</vt:lpstr>
      <vt:lpstr>Future work and Conclusion</vt:lpstr>
      <vt:lpstr>4. References  </vt:lpstr>
      <vt:lpstr>PowerPoint Presentation</vt:lpstr>
      <vt:lpstr>Thank you!  Any 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Experiments in  Authorship-Link Ranking and Complete Author Clustering</dc:title>
  <cp:lastModifiedBy>Valentin Zmiycharov</cp:lastModifiedBy>
  <cp:revision>84</cp:revision>
  <dcterms:modified xsi:type="dcterms:W3CDTF">2017-01-09T19:32:42Z</dcterms:modified>
</cp:coreProperties>
</file>