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85" r:id="rId2"/>
    <p:sldId id="258" r:id="rId3"/>
    <p:sldId id="259" r:id="rId4"/>
    <p:sldId id="264" r:id="rId5"/>
    <p:sldId id="286" r:id="rId6"/>
    <p:sldId id="287" r:id="rId7"/>
    <p:sldId id="263" r:id="rId8"/>
    <p:sldId id="298" r:id="rId9"/>
    <p:sldId id="299" r:id="rId10"/>
    <p:sldId id="288" r:id="rId11"/>
    <p:sldId id="289" r:id="rId12"/>
    <p:sldId id="290" r:id="rId13"/>
    <p:sldId id="292" r:id="rId14"/>
    <p:sldId id="294" r:id="rId15"/>
    <p:sldId id="295" r:id="rId16"/>
    <p:sldId id="293" r:id="rId17"/>
  </p:sldIdLst>
  <p:sldSz cx="9144000" cy="5143500" type="screen16x9"/>
  <p:notesSz cx="6858000" cy="9144000"/>
  <p:embeddedFontLst>
    <p:embeddedFont>
      <p:font typeface="Montserrat" panose="020B0604020202020204" charset="0"/>
      <p:regular r:id="rId19"/>
      <p:bold r:id="rId20"/>
    </p:embeddedFont>
    <p:embeddedFont>
      <p:font typeface="Karla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D81C5C"/>
    <a:srgbClr val="CDDC39"/>
    <a:srgbClr val="8BC34A"/>
    <a:srgbClr val="673AB7"/>
    <a:srgbClr val="03A9F4"/>
    <a:srgbClr val="FF5722"/>
    <a:srgbClr val="4CAF50"/>
    <a:srgbClr val="FF9800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0B63BA-B83E-48DE-A5BB-49A508663D94}">
  <a:tblStyle styleId="{B40B63BA-B83E-48DE-A5BB-49A508663D94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8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12629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013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712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097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137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461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636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513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969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60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327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897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35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014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38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078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97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41000" y="24924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41000" y="2515375"/>
            <a:ext cx="1988699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2931574" y="2515375"/>
            <a:ext cx="1988699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5022149" y="2515375"/>
            <a:ext cx="1988699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Shape 51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999999"/>
              </a:buClr>
              <a:buSzPct val="1000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96606" y="2271679"/>
            <a:ext cx="6369168" cy="12176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2800" dirty="0">
                <a:solidFill>
                  <a:srgbClr val="CDDC39"/>
                </a:solidFill>
              </a:rPr>
              <a:t/>
            </a:r>
            <a:br>
              <a:rPr lang="en" sz="2800" dirty="0">
                <a:solidFill>
                  <a:srgbClr val="CDDC39"/>
                </a:solidFill>
              </a:rPr>
            </a:br>
            <a:r>
              <a:rPr lang="en-US" sz="2800" dirty="0" smtClean="0">
                <a:solidFill>
                  <a:srgbClr val="8BC34A"/>
                </a:solidFill>
              </a:rPr>
              <a:t>Triple scoring</a:t>
            </a:r>
            <a:r>
              <a:rPr lang="en-US" sz="2800" dirty="0">
                <a:solidFill>
                  <a:srgbClr val="CDDC39"/>
                </a:solidFill>
              </a:rPr>
              <a:t/>
            </a:r>
            <a:br>
              <a:rPr lang="en-US" sz="2800" dirty="0">
                <a:solidFill>
                  <a:srgbClr val="CDDC39"/>
                </a:solidFill>
              </a:rPr>
            </a:b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WSDM Cup 2017</a:t>
            </a:r>
            <a:endParaRPr lang="en" sz="2800" dirty="0">
              <a:solidFill>
                <a:srgbClr val="8BC34A"/>
              </a:solidFill>
            </a:endParaRPr>
          </a:p>
        </p:txBody>
      </p:sp>
      <p:grpSp>
        <p:nvGrpSpPr>
          <p:cNvPr id="7" name="Shape 66"/>
          <p:cNvGrpSpPr/>
          <p:nvPr/>
        </p:nvGrpSpPr>
        <p:grpSpPr>
          <a:xfrm>
            <a:off x="896606" y="988903"/>
            <a:ext cx="759199" cy="784292"/>
            <a:chOff x="5292575" y="3681900"/>
            <a:chExt cx="420150" cy="373275"/>
          </a:xfrm>
        </p:grpSpPr>
        <p:sp>
          <p:nvSpPr>
            <p:cNvPr id="8" name="Shape 6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6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6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70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7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7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7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1345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1C5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46"/>
          <p:cNvSpPr txBox="1">
            <a:spLocks noGrp="1"/>
          </p:cNvSpPr>
          <p:nvPr>
            <p:ph type="title"/>
          </p:nvPr>
        </p:nvSpPr>
        <p:spPr>
          <a:xfrm>
            <a:off x="1364353" y="782382"/>
            <a:ext cx="5219477" cy="52147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400" dirty="0">
                <a:solidFill>
                  <a:srgbClr val="FF9800"/>
                </a:solidFill>
              </a:rPr>
              <a:t/>
            </a:r>
            <a:br>
              <a:rPr lang="en-US" sz="2400" dirty="0">
                <a:solidFill>
                  <a:srgbClr val="FF9800"/>
                </a:solidFill>
              </a:rPr>
            </a:br>
            <a:r>
              <a:rPr lang="en-US" sz="2400" dirty="0">
                <a:solidFill>
                  <a:srgbClr val="C6C6C6"/>
                </a:solidFill>
              </a:rPr>
              <a:t>Implemented</a:t>
            </a:r>
            <a:r>
              <a:rPr lang="en-US" sz="2400" dirty="0">
                <a:solidFill>
                  <a:srgbClr val="FF9800"/>
                </a:solidFill>
              </a:rPr>
              <a:t> </a:t>
            </a:r>
            <a:r>
              <a:rPr lang="en-US" sz="2400" dirty="0" smtClean="0">
                <a:solidFill>
                  <a:srgbClr val="D81C5C"/>
                </a:solidFill>
              </a:rPr>
              <a:t>Workflow</a:t>
            </a:r>
            <a:endParaRPr lang="en" sz="2400" dirty="0">
              <a:solidFill>
                <a:srgbClr val="D81C5C"/>
              </a:solidFill>
            </a:endParaRPr>
          </a:p>
        </p:txBody>
      </p:sp>
      <p:sp>
        <p:nvSpPr>
          <p:cNvPr id="19" name="Shape 147"/>
          <p:cNvSpPr txBox="1">
            <a:spLocks noGrp="1"/>
          </p:cNvSpPr>
          <p:nvPr>
            <p:ph type="body" idx="1"/>
          </p:nvPr>
        </p:nvSpPr>
        <p:spPr>
          <a:xfrm>
            <a:off x="797750" y="1835754"/>
            <a:ext cx="6507176" cy="293145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indent="-457200">
              <a:buFont typeface="+mj-lt"/>
              <a:buAutoNum type="arabicPeriod"/>
            </a:pPr>
            <a:r>
              <a:rPr lang="en-US" sz="2000" b="1" dirty="0">
                <a:solidFill>
                  <a:srgbClr val="D81C5C"/>
                </a:solidFill>
              </a:rPr>
              <a:t>Missing person file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– default score =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3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; break;</a:t>
            </a:r>
            <a:endParaRPr lang="en-US" sz="2000" dirty="0">
              <a:solidFill>
                <a:srgbClr val="D81C5C"/>
              </a:solidFill>
            </a:endParaRPr>
          </a:p>
          <a:p>
            <a:pPr marL="228600" indent="-457200">
              <a:buFont typeface="+mj-lt"/>
              <a:buAutoNum type="arabicPeriod"/>
            </a:pPr>
            <a:r>
              <a:rPr lang="en-US" sz="2000" b="1" dirty="0">
                <a:solidFill>
                  <a:srgbClr val="D81C5C"/>
                </a:solidFill>
              </a:rPr>
              <a:t>Boolean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– only if person file exists:</a:t>
            </a:r>
            <a:r>
              <a:rPr lang="en-US" sz="2000" b="1" dirty="0" smtClean="0">
                <a:solidFill>
                  <a:srgbClr val="D81C5C"/>
                </a:solidFill>
              </a:rPr>
              <a:t> 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7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or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0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; </a:t>
            </a:r>
          </a:p>
          <a:p>
            <a:pPr marL="2286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D81C5C"/>
                </a:solidFill>
              </a:rPr>
              <a:t>Linear regression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– only if Boolean feature cannot decide. Combines all other features (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Exact matches, TF-IDF and Word2Vec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lvl="0">
              <a:buNone/>
            </a:pP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43" name="Shape 463"/>
          <p:cNvGrpSpPr/>
          <p:nvPr/>
        </p:nvGrpSpPr>
        <p:grpSpPr>
          <a:xfrm>
            <a:off x="752135" y="765459"/>
            <a:ext cx="434114" cy="529380"/>
            <a:chOff x="596350" y="929175"/>
            <a:chExt cx="407950" cy="497475"/>
          </a:xfrm>
        </p:grpSpPr>
        <p:sp>
          <p:nvSpPr>
            <p:cNvPr id="44" name="Shape 464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65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6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6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6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470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8618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9634" y="1608064"/>
            <a:ext cx="5511543" cy="298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 dirty="0">
                <a:solidFill>
                  <a:srgbClr val="4CAF50"/>
                </a:solidFill>
              </a:rPr>
              <a:t>3.</a:t>
            </a:r>
          </a:p>
          <a:p>
            <a:pPr lvl="0"/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Results, Analysis</a:t>
            </a:r>
            <a:br>
              <a:rPr lang="en-US" sz="32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&amp; Conclusion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26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2600" dirty="0">
                <a:solidFill>
                  <a:schemeClr val="tx2">
                    <a:lumMod val="50000"/>
                  </a:schemeClr>
                </a:solidFill>
              </a:rPr>
            </a:br>
            <a:endParaRPr lang="en" sz="2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Let’s </a:t>
            </a:r>
            <a:r>
              <a:rPr lang="en-US" dirty="0"/>
              <a:t>explain what we achieved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742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422740" y="885458"/>
            <a:ext cx="5132171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Feature </a:t>
            </a:r>
            <a:r>
              <a:rPr lang="en" sz="2400" dirty="0">
                <a:solidFill>
                  <a:srgbClr val="4CAF50"/>
                </a:solidFill>
              </a:rPr>
              <a:t>results</a:t>
            </a:r>
            <a:r>
              <a:rPr lang="en" sz="2400" dirty="0"/>
              <a:t> on training </a:t>
            </a:r>
            <a:r>
              <a:rPr lang="en" sz="2400" dirty="0" smtClean="0"/>
              <a:t>set *</a:t>
            </a:r>
            <a:endParaRPr lang="en" sz="2400" dirty="0"/>
          </a:p>
        </p:txBody>
      </p:sp>
      <p:graphicFrame>
        <p:nvGraphicFramePr>
          <p:cNvPr id="258" name="Shape 258"/>
          <p:cNvGraphicFramePr/>
          <p:nvPr>
            <p:extLst>
              <p:ext uri="{D42A27DB-BD31-4B8C-83A1-F6EECF244321}">
                <p14:modId xmlns:p14="http://schemas.microsoft.com/office/powerpoint/2010/main" val="2618040302"/>
              </p:ext>
            </p:extLst>
          </p:nvPr>
        </p:nvGraphicFramePr>
        <p:xfrm>
          <a:off x="841288" y="1631760"/>
          <a:ext cx="4743966" cy="2317116"/>
        </p:xfrm>
        <a:graphic>
          <a:graphicData uri="http://schemas.openxmlformats.org/drawingml/2006/table">
            <a:tbl>
              <a:tblPr>
                <a:noFill/>
                <a:tableStyleId>{B40B63BA-B83E-48DE-A5BB-49A508663D94}</a:tableStyleId>
              </a:tblPr>
              <a:tblGrid>
                <a:gridCol w="19328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254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57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71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1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Avg</a:t>
                      </a:r>
                      <a:r>
                        <a:rPr lang="en-US" sz="1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error for nationalities</a:t>
                      </a:r>
                      <a:endParaRPr lang="en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Avg</a:t>
                      </a:r>
                      <a:r>
                        <a:rPr lang="en-US" sz="1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error for profession</a:t>
                      </a:r>
                      <a:endParaRPr lang="en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064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Exact matches</a:t>
                      </a:r>
                      <a:endParaRPr lang="e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?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?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3064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Exact matches with synonyms</a:t>
                      </a:r>
                      <a:endParaRPr lang="e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?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?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79631780"/>
                  </a:ext>
                </a:extLst>
              </a:tr>
              <a:tr h="363064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TF-IDF</a:t>
                      </a:r>
                      <a:endParaRPr lang="e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4.06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1.93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82683010"/>
                  </a:ext>
                </a:extLst>
              </a:tr>
              <a:tr h="363064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Word2Vec</a:t>
                      </a:r>
                      <a:endParaRPr lang="e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2.63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2.11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04289897"/>
                  </a:ext>
                </a:extLst>
              </a:tr>
              <a:tr h="363064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Linear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regression</a:t>
                      </a:r>
                      <a:endParaRPr lang="e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?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?</a:t>
                      </a:r>
                      <a:endParaRPr lang="en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00340182"/>
                  </a:ext>
                </a:extLst>
              </a:tr>
            </a:tbl>
          </a:graphicData>
        </a:graphic>
      </p:graphicFrame>
      <p:grpSp>
        <p:nvGrpSpPr>
          <p:cNvPr id="259" name="Shape 259"/>
          <p:cNvGrpSpPr/>
          <p:nvPr/>
        </p:nvGrpSpPr>
        <p:grpSpPr>
          <a:xfrm>
            <a:off x="841289" y="821957"/>
            <a:ext cx="449036" cy="470807"/>
            <a:chOff x="5961125" y="1623900"/>
            <a:chExt cx="427450" cy="448175"/>
          </a:xfrm>
        </p:grpSpPr>
        <p:sp>
          <p:nvSpPr>
            <p:cNvPr id="260" name="Shape 26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2162" y="4417888"/>
            <a:ext cx="6792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* Training set is relatively small and does not include sure positive/negative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15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422741" y="885458"/>
            <a:ext cx="4935784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2400" dirty="0">
                <a:solidFill>
                  <a:srgbClr val="4CAF50"/>
                </a:solidFill>
              </a:rPr>
              <a:t>Future work </a:t>
            </a:r>
            <a:r>
              <a:rPr lang="en" sz="2400" dirty="0"/>
              <a:t>and </a:t>
            </a:r>
            <a:r>
              <a:rPr lang="en" sz="2400" dirty="0">
                <a:solidFill>
                  <a:srgbClr val="4CAF50"/>
                </a:solidFill>
              </a:rPr>
              <a:t>Conclusion</a:t>
            </a:r>
            <a:endParaRPr lang="en" sz="2400" dirty="0"/>
          </a:p>
        </p:txBody>
      </p:sp>
      <p:grpSp>
        <p:nvGrpSpPr>
          <p:cNvPr id="259" name="Shape 259"/>
          <p:cNvGrpSpPr/>
          <p:nvPr/>
        </p:nvGrpSpPr>
        <p:grpSpPr>
          <a:xfrm>
            <a:off x="841289" y="821957"/>
            <a:ext cx="449036" cy="470807"/>
            <a:chOff x="5961125" y="1623900"/>
            <a:chExt cx="427450" cy="448175"/>
          </a:xfrm>
        </p:grpSpPr>
        <p:sp>
          <p:nvSpPr>
            <p:cNvPr id="260" name="Shape 26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Shape 147"/>
          <p:cNvSpPr txBox="1">
            <a:spLocks noGrp="1"/>
          </p:cNvSpPr>
          <p:nvPr/>
        </p:nvSpPr>
        <p:spPr>
          <a:xfrm>
            <a:off x="841289" y="1836058"/>
            <a:ext cx="6232954" cy="241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-228600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Different algorithms</a:t>
            </a:r>
          </a:p>
          <a:p>
            <a:pPr indent="-228600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More features: n-grams, anything else?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indent="-228600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More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relative training data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indent="-228600"/>
            <a:endParaRPr lang="en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942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9634" y="1608064"/>
            <a:ext cx="5511543" cy="298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 dirty="0">
                <a:solidFill>
                  <a:srgbClr val="673AB7"/>
                </a:solidFill>
              </a:rPr>
              <a:t>4.</a:t>
            </a:r>
          </a:p>
          <a:p>
            <a:pPr lvl="0"/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References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26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2600" dirty="0">
                <a:solidFill>
                  <a:schemeClr val="tx2">
                    <a:lumMod val="50000"/>
                  </a:schemeClr>
                </a:solidFill>
              </a:rPr>
            </a:br>
            <a:endParaRPr lang="en" sz="2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Let’s </a:t>
            </a:r>
            <a:r>
              <a:rPr lang="en-US" dirty="0"/>
              <a:t>show who helped us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25666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797751" y="1458873"/>
            <a:ext cx="4744254" cy="28783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Mikolov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Tomas; et al. "Efficient Estimation of Word Representations in Vector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Space“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Goldberg,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Yoav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 Levy, Omer. "word2vec Explained: Deriving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Mikolov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et al.'s Negative-Sampling Word-Embedding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Method"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Rajaraman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A.; Ullman, J. D. (2011). "Data Mining". Mining of Massive Datasets (PDF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en.wikipedia.org/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http://deletionpedia.org/ 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http://dbpedia.org/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Shape 146"/>
          <p:cNvSpPr txBox="1">
            <a:spLocks/>
          </p:cNvSpPr>
          <p:nvPr/>
        </p:nvSpPr>
        <p:spPr>
          <a:xfrm>
            <a:off x="1431185" y="486187"/>
            <a:ext cx="5219477" cy="7319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 smtClean="0">
                <a:solidFill>
                  <a:srgbClr val="673AB7"/>
                </a:solidFill>
              </a:rPr>
              <a:t>References</a:t>
            </a:r>
            <a:endParaRPr lang="en" sz="2400" dirty="0">
              <a:solidFill>
                <a:srgbClr val="FF9800"/>
              </a:solidFill>
            </a:endParaRPr>
          </a:p>
        </p:txBody>
      </p:sp>
      <p:grpSp>
        <p:nvGrpSpPr>
          <p:cNvPr id="11" name="Shape 471"/>
          <p:cNvGrpSpPr/>
          <p:nvPr/>
        </p:nvGrpSpPr>
        <p:grpSpPr>
          <a:xfrm>
            <a:off x="797751" y="767037"/>
            <a:ext cx="526790" cy="451060"/>
            <a:chOff x="1934025" y="1001650"/>
            <a:chExt cx="415300" cy="355600"/>
          </a:xfrm>
        </p:grpSpPr>
        <p:sp>
          <p:nvSpPr>
            <p:cNvPr id="12" name="Shape 472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73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474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475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17083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9634" y="1608064"/>
            <a:ext cx="5511543" cy="298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 dirty="0">
                <a:solidFill>
                  <a:schemeClr val="tx2">
                    <a:lumMod val="50000"/>
                  </a:schemeClr>
                </a:solidFill>
              </a:rPr>
              <a:t>Thank you!</a:t>
            </a:r>
          </a:p>
          <a:p>
            <a:pPr lvl="0"/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32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3200" dirty="0">
                <a:solidFill>
                  <a:srgbClr val="03A9F4"/>
                </a:solidFill>
              </a:rPr>
              <a:t>Any questions?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2600" dirty="0">
                <a:solidFill>
                  <a:schemeClr val="tx2">
                    <a:lumMod val="50000"/>
                  </a:schemeClr>
                </a:solidFill>
              </a:rPr>
            </a:br>
            <a:endParaRPr lang="en" sz="2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4407614" y="123290"/>
            <a:ext cx="4569526" cy="216784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You can find </a:t>
            </a:r>
            <a:r>
              <a:rPr lang="en-US" dirty="0" smtClean="0"/>
              <a:t>us </a:t>
            </a:r>
            <a:r>
              <a:rPr lang="en-US" dirty="0"/>
              <a:t>at</a:t>
            </a:r>
            <a:r>
              <a:rPr lang="en-US" dirty="0" smtClean="0"/>
              <a:t>: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dimityr.alexandrov@gmail.com</a:t>
            </a:r>
            <a:endParaRPr lang="en-US" dirty="0"/>
          </a:p>
          <a:p>
            <a:pPr lvl="0"/>
            <a:r>
              <a:rPr lang="en-US" dirty="0"/>
              <a:t>https://github.com/dimitar-alexandrov </a:t>
            </a:r>
            <a:endParaRPr lang="en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valentin.zmiycharov@gmail.com</a:t>
            </a:r>
          </a:p>
          <a:p>
            <a:pPr lvl="0"/>
            <a:r>
              <a:rPr lang="en-US" dirty="0"/>
              <a:t>https://</a:t>
            </a:r>
            <a:r>
              <a:rPr lang="en-US" dirty="0" smtClean="0"/>
              <a:t>github.com/v-zmiycharov</a:t>
            </a:r>
          </a:p>
        </p:txBody>
      </p:sp>
    </p:spTree>
    <p:extLst>
      <p:ext uri="{BB962C8B-B14F-4D97-AF65-F5344CB8AC3E}">
        <p14:creationId xmlns:p14="http://schemas.microsoft.com/office/powerpoint/2010/main" val="177053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 idx="4294967295"/>
          </p:nvPr>
        </p:nvSpPr>
        <p:spPr>
          <a:xfrm>
            <a:off x="1186248" y="336146"/>
            <a:ext cx="1563130" cy="46126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>
                <a:solidFill>
                  <a:srgbClr val="CDDC39"/>
                </a:solidFill>
              </a:rPr>
              <a:t>The Team!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ubTitle" idx="4294967295"/>
          </p:nvPr>
        </p:nvSpPr>
        <p:spPr>
          <a:xfrm>
            <a:off x="481914" y="1041460"/>
            <a:ext cx="6505832" cy="94797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2800" dirty="0">
                <a:solidFill>
                  <a:schemeClr val="tx2">
                    <a:lumMod val="50000"/>
                  </a:schemeClr>
                </a:solidFill>
              </a:rPr>
              <a:t>Sofia University "St. Kliment Ohridski" Sofia, Bulgaria</a:t>
            </a:r>
            <a:endParaRPr lang="en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90" name="Shape 90"/>
          <p:cNvGrpSpPr/>
          <p:nvPr/>
        </p:nvGrpSpPr>
        <p:grpSpPr>
          <a:xfrm>
            <a:off x="605481" y="334782"/>
            <a:ext cx="462632" cy="462632"/>
            <a:chOff x="1278900" y="2333250"/>
            <a:chExt cx="381175" cy="381175"/>
          </a:xfrm>
        </p:grpSpPr>
        <p:sp>
          <p:nvSpPr>
            <p:cNvPr id="91" name="Shape 91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11"/>
          <p:cNvSpPr txBox="1">
            <a:spLocks noGrp="1"/>
          </p:cNvSpPr>
          <p:nvPr/>
        </p:nvSpPr>
        <p:spPr>
          <a:xfrm>
            <a:off x="481914" y="2233484"/>
            <a:ext cx="6925962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algn="ctr">
              <a:buNone/>
            </a:pPr>
            <a:r>
              <a:rPr lang="en-US" dirty="0" err="1">
                <a:solidFill>
                  <a:schemeClr val="tx1"/>
                </a:solidFill>
              </a:rPr>
              <a:t>Dimitar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Alexandrov</a:t>
            </a:r>
            <a:r>
              <a:rPr lang="en-US" dirty="0" smtClean="0">
                <a:solidFill>
                  <a:schemeClr val="tx1"/>
                </a:solidFill>
              </a:rPr>
              <a:t>, Valentin </a:t>
            </a:r>
            <a:r>
              <a:rPr lang="en-US" dirty="0">
                <a:solidFill>
                  <a:schemeClr val="tx1"/>
                </a:solidFill>
              </a:rPr>
              <a:t>Zmiycharov, </a:t>
            </a:r>
            <a:endParaRPr lang="en-US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Yasen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Kiprov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Ivan </a:t>
            </a:r>
            <a:r>
              <a:rPr lang="en-US" dirty="0" err="1">
                <a:solidFill>
                  <a:schemeClr val="tx1"/>
                </a:solidFill>
              </a:rPr>
              <a:t>Koychev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dirty="0" err="1">
                <a:solidFill>
                  <a:schemeClr val="tx1"/>
                </a:solidFill>
              </a:rPr>
              <a:t>Preslav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Nakov</a:t>
            </a:r>
            <a:endParaRPr lang="en-US" dirty="0">
              <a:solidFill>
                <a:schemeClr val="tx1"/>
              </a:solidFill>
            </a:endParaRPr>
          </a:p>
          <a:p>
            <a:pPr lvl="0" algn="ctr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ctr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ctr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dimityr.alexandrov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valentin.zmiycharov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}@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gmail.com,</a:t>
            </a:r>
          </a:p>
          <a:p>
            <a:pPr lvl="0" algn="ctr"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yasen.kiprov@gmail.com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koychev@fmi.uni-sofia.bg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pnakov@qf.org.qa</a:t>
            </a:r>
            <a:endParaRPr lang="e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158264" y="2075379"/>
            <a:ext cx="5511543" cy="178274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 dirty="0">
                <a:solidFill>
                  <a:srgbClr val="FF9800"/>
                </a:solidFill>
              </a:rPr>
              <a:t>1.</a:t>
            </a:r>
          </a:p>
          <a:p>
            <a:pPr lvl="0"/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Triple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Scoring </a:t>
            </a:r>
            <a:b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Task introduction</a:t>
            </a:r>
            <a:endParaRPr lang="en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Let’s </a:t>
            </a:r>
            <a:r>
              <a:rPr lang="en-US" dirty="0"/>
              <a:t>explain what we worked on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431185" y="593124"/>
            <a:ext cx="5219477" cy="7319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>
                <a:solidFill>
                  <a:srgbClr val="FF9800"/>
                </a:solidFill>
              </a:rPr>
              <a:t>Triple scoring</a:t>
            </a:r>
            <a:endParaRPr lang="en" sz="2400" dirty="0">
              <a:solidFill>
                <a:srgbClr val="FF9800"/>
              </a:solidFill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797750" y="1835754"/>
            <a:ext cx="5366743" cy="241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task</a:t>
            </a:r>
            <a:r>
              <a:rPr lang="en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en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228600"/>
            <a:r>
              <a:rPr lang="en" sz="2000" dirty="0" smtClean="0">
                <a:solidFill>
                  <a:schemeClr val="tx2">
                    <a:lumMod val="50000"/>
                  </a:schemeClr>
                </a:solidFill>
              </a:rPr>
              <a:t>Given a person and nationality/profession:</a:t>
            </a:r>
          </a:p>
          <a:p>
            <a:pPr lvl="1" indent="-228600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ompute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 score that measures the relevance of the statement</a:t>
            </a:r>
            <a:r>
              <a:rPr lang="en" sz="2000" dirty="0" smtClean="0">
                <a:solidFill>
                  <a:schemeClr val="tx2">
                    <a:lumMod val="50000"/>
                  </a:schemeClr>
                </a:solidFill>
              </a:rPr>
              <a:t> from </a:t>
            </a:r>
            <a:r>
              <a:rPr lang="en" sz="2000" b="1" dirty="0" smtClean="0">
                <a:solidFill>
                  <a:schemeClr val="tx2">
                    <a:lumMod val="50000"/>
                  </a:schemeClr>
                </a:solidFill>
              </a:rPr>
              <a:t>0</a:t>
            </a:r>
            <a:r>
              <a:rPr lang="en" sz="2000" dirty="0" smtClean="0">
                <a:solidFill>
                  <a:schemeClr val="tx2">
                    <a:lumMod val="50000"/>
                  </a:schemeClr>
                </a:solidFill>
              </a:rPr>
              <a:t> to </a:t>
            </a:r>
            <a:r>
              <a:rPr lang="en" sz="2000" b="1" dirty="0" smtClean="0">
                <a:solidFill>
                  <a:schemeClr val="tx2">
                    <a:lumMod val="50000"/>
                  </a:schemeClr>
                </a:solidFill>
              </a:rPr>
              <a:t>7</a:t>
            </a:r>
            <a:endParaRPr lang="en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Shape 336"/>
          <p:cNvGrpSpPr/>
          <p:nvPr/>
        </p:nvGrpSpPr>
        <p:grpSpPr>
          <a:xfrm>
            <a:off x="693353" y="593124"/>
            <a:ext cx="641178" cy="641074"/>
            <a:chOff x="1923675" y="1633650"/>
            <a:chExt cx="436000" cy="435975"/>
          </a:xfrm>
        </p:grpSpPr>
        <p:sp>
          <p:nvSpPr>
            <p:cNvPr id="14" name="Shape 33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3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3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34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34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34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798592" y="1814763"/>
            <a:ext cx="6568820" cy="30650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 set</a:t>
            </a:r>
            <a:r>
              <a:rPr lang="en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indent="-228600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All the data we can reach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 (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wikipedia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dbpedia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etc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indent="-228600"/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Wikisentences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 are provided as one txt file</a:t>
            </a:r>
          </a:p>
          <a:p>
            <a:pPr indent="-228600"/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162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/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515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 evaluated samples</a:t>
            </a:r>
          </a:p>
          <a:p>
            <a:pPr indent="-228600"/>
            <a:endParaRPr lang="en-US" sz="2000" dirty="0">
              <a:solidFill>
                <a:schemeClr val="tx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lvl="0">
              <a:buNone/>
            </a:pP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Evaluation</a:t>
            </a:r>
            <a:r>
              <a:rPr lang="en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en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228600"/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7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people were asked to evaluate each statement with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True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or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False</a:t>
            </a:r>
          </a:p>
          <a:p>
            <a:pPr indent="-228600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All nomenclature values are given!</a:t>
            </a:r>
            <a:endParaRPr lang="en-US" sz="2000" dirty="0">
              <a:solidFill>
                <a:schemeClr val="tx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>
              <a:buNone/>
            </a:pPr>
            <a:endParaRPr lang="en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Shape 146"/>
          <p:cNvSpPr txBox="1">
            <a:spLocks/>
          </p:cNvSpPr>
          <p:nvPr/>
        </p:nvSpPr>
        <p:spPr>
          <a:xfrm>
            <a:off x="1431185" y="593124"/>
            <a:ext cx="5219477" cy="7319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Montserrat"/>
              <a:buNone/>
              <a:defRPr sz="12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 smtClean="0">
                <a:solidFill>
                  <a:srgbClr val="FF9800"/>
                </a:solidFill>
              </a:rPr>
              <a:t>Triple scoring</a:t>
            </a:r>
            <a:endParaRPr lang="en" sz="2400" dirty="0">
              <a:solidFill>
                <a:srgbClr val="FF9800"/>
              </a:solidFill>
            </a:endParaRPr>
          </a:p>
        </p:txBody>
      </p:sp>
      <p:grpSp>
        <p:nvGrpSpPr>
          <p:cNvPr id="27" name="Shape 336"/>
          <p:cNvGrpSpPr/>
          <p:nvPr/>
        </p:nvGrpSpPr>
        <p:grpSpPr>
          <a:xfrm>
            <a:off x="693353" y="593124"/>
            <a:ext cx="641178" cy="641074"/>
            <a:chOff x="1923675" y="1633650"/>
            <a:chExt cx="436000" cy="435975"/>
          </a:xfrm>
        </p:grpSpPr>
        <p:sp>
          <p:nvSpPr>
            <p:cNvPr id="28" name="Shape 33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3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4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4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4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9849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1C5C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9634" y="1608064"/>
            <a:ext cx="5511543" cy="298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 dirty="0">
                <a:solidFill>
                  <a:srgbClr val="D81C5C"/>
                </a:solidFill>
              </a:rPr>
              <a:t>2.</a:t>
            </a:r>
          </a:p>
          <a:p>
            <a:pPr lvl="0"/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Our approach</a:t>
            </a: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26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2600" dirty="0">
                <a:solidFill>
                  <a:schemeClr val="tx2">
                    <a:lumMod val="50000"/>
                  </a:schemeClr>
                </a:solidFill>
              </a:rPr>
            </a:br>
            <a:endParaRPr lang="en" sz="2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Let’s </a:t>
            </a:r>
            <a:r>
              <a:rPr lang="en-US" dirty="0"/>
              <a:t>explain how we solved the problem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118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1C5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46"/>
          <p:cNvSpPr txBox="1">
            <a:spLocks noGrp="1"/>
          </p:cNvSpPr>
          <p:nvPr>
            <p:ph type="title"/>
          </p:nvPr>
        </p:nvSpPr>
        <p:spPr>
          <a:xfrm>
            <a:off x="1364353" y="782382"/>
            <a:ext cx="5219477" cy="52147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400" dirty="0">
                <a:solidFill>
                  <a:srgbClr val="FF9800"/>
                </a:solidFill>
              </a:rPr>
              <a:t/>
            </a:r>
            <a:br>
              <a:rPr lang="en-US" sz="2400" dirty="0">
                <a:solidFill>
                  <a:srgbClr val="FF9800"/>
                </a:solidFill>
              </a:rPr>
            </a:br>
            <a:r>
              <a:rPr lang="en-US" sz="2400" dirty="0" smtClean="0">
                <a:solidFill>
                  <a:srgbClr val="C6C6C6"/>
                </a:solidFill>
              </a:rPr>
              <a:t>Get</a:t>
            </a:r>
            <a:r>
              <a:rPr lang="en-US" sz="2400" dirty="0" smtClean="0">
                <a:solidFill>
                  <a:srgbClr val="FF9800"/>
                </a:solidFill>
              </a:rPr>
              <a:t> </a:t>
            </a:r>
            <a:r>
              <a:rPr lang="en-US" sz="2400" dirty="0" smtClean="0">
                <a:solidFill>
                  <a:srgbClr val="D81C5C"/>
                </a:solidFill>
              </a:rPr>
              <a:t>Person files</a:t>
            </a:r>
            <a:endParaRPr lang="en" sz="2400" dirty="0">
              <a:solidFill>
                <a:srgbClr val="D81C5C"/>
              </a:solidFill>
            </a:endParaRPr>
          </a:p>
        </p:txBody>
      </p:sp>
      <p:sp>
        <p:nvSpPr>
          <p:cNvPr id="19" name="Shape 147"/>
          <p:cNvSpPr txBox="1">
            <a:spLocks noGrp="1"/>
          </p:cNvSpPr>
          <p:nvPr>
            <p:ph type="body" idx="1"/>
          </p:nvPr>
        </p:nvSpPr>
        <p:spPr>
          <a:xfrm>
            <a:off x="797751" y="1835754"/>
            <a:ext cx="5428388" cy="241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Crawl</a:t>
            </a:r>
            <a:r>
              <a:rPr lang="e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indent="-228600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Wikipedia + may refer to</a:t>
            </a:r>
          </a:p>
          <a:p>
            <a:pPr indent="-228600"/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Deletionpedia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indent="-228600"/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DBpedia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Total result</a:t>
            </a:r>
            <a:r>
              <a:rPr lang="e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indent="-228600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Found information </a:t>
            </a:r>
            <a:r>
              <a:rPr lang="en-US" sz="2000" smtClean="0">
                <a:solidFill>
                  <a:schemeClr val="tx2">
                    <a:lumMod val="50000"/>
                  </a:schemeClr>
                </a:solidFill>
              </a:rPr>
              <a:t>for </a:t>
            </a:r>
            <a:r>
              <a:rPr lang="en-US" sz="2000" b="1" smtClean="0">
                <a:solidFill>
                  <a:schemeClr val="tx2">
                    <a:lumMod val="50000"/>
                  </a:schemeClr>
                </a:solidFill>
              </a:rPr>
              <a:t>385 314</a:t>
            </a:r>
            <a:r>
              <a:rPr lang="en-US" sz="2000" smtClean="0">
                <a:solidFill>
                  <a:schemeClr val="tx2">
                    <a:lumMod val="50000"/>
                  </a:schemeClr>
                </a:solidFill>
              </a:rPr>
              <a:t> / 385 426</a:t>
            </a:r>
            <a:endParaRPr lang="en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43" name="Shape 463"/>
          <p:cNvGrpSpPr/>
          <p:nvPr/>
        </p:nvGrpSpPr>
        <p:grpSpPr>
          <a:xfrm>
            <a:off x="752135" y="765459"/>
            <a:ext cx="434114" cy="529380"/>
            <a:chOff x="596350" y="929175"/>
            <a:chExt cx="407950" cy="497475"/>
          </a:xfrm>
        </p:grpSpPr>
        <p:sp>
          <p:nvSpPr>
            <p:cNvPr id="44" name="Shape 464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65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6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6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6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470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1C5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46"/>
          <p:cNvSpPr txBox="1">
            <a:spLocks noGrp="1"/>
          </p:cNvSpPr>
          <p:nvPr>
            <p:ph type="title"/>
          </p:nvPr>
        </p:nvSpPr>
        <p:spPr>
          <a:xfrm>
            <a:off x="1364353" y="782382"/>
            <a:ext cx="5219477" cy="52147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400" dirty="0">
                <a:solidFill>
                  <a:srgbClr val="FF9800"/>
                </a:solidFill>
              </a:rPr>
              <a:t/>
            </a:r>
            <a:br>
              <a:rPr lang="en-US" sz="2400" dirty="0">
                <a:solidFill>
                  <a:srgbClr val="FF9800"/>
                </a:solidFill>
              </a:rPr>
            </a:br>
            <a:r>
              <a:rPr lang="en-US" sz="2400" dirty="0" smtClean="0">
                <a:solidFill>
                  <a:srgbClr val="C6C6C6"/>
                </a:solidFill>
              </a:rPr>
              <a:t>Generate</a:t>
            </a:r>
            <a:r>
              <a:rPr lang="en-US" sz="2400" dirty="0" smtClean="0">
                <a:solidFill>
                  <a:srgbClr val="FF9800"/>
                </a:solidFill>
              </a:rPr>
              <a:t> </a:t>
            </a:r>
            <a:r>
              <a:rPr lang="en-US" sz="2400" dirty="0" smtClean="0">
                <a:solidFill>
                  <a:srgbClr val="D81C5C"/>
                </a:solidFill>
              </a:rPr>
              <a:t>Training data</a:t>
            </a:r>
            <a:endParaRPr lang="en" sz="2400" dirty="0">
              <a:solidFill>
                <a:srgbClr val="D81C5C"/>
              </a:solidFill>
            </a:endParaRPr>
          </a:p>
        </p:txBody>
      </p:sp>
      <p:sp>
        <p:nvSpPr>
          <p:cNvPr id="19" name="Shape 147"/>
          <p:cNvSpPr txBox="1">
            <a:spLocks noGrp="1"/>
          </p:cNvSpPr>
          <p:nvPr>
            <p:ph type="body" idx="1"/>
          </p:nvPr>
        </p:nvSpPr>
        <p:spPr>
          <a:xfrm>
            <a:off x="797750" y="1835754"/>
            <a:ext cx="5962645" cy="241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-228600"/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Positive example (score: 7)</a:t>
            </a: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</a:rPr>
              <a:t>: The term (profession/nationality) is mentioned in the first sentence and there is no other term mentioned in the whole text</a:t>
            </a:r>
          </a:p>
          <a:p>
            <a:pPr indent="-228600"/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</a:rPr>
              <a:t>Negative example 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(score: 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</a:rPr>
              <a:t>0)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: The term is not mentioned in the whole text</a:t>
            </a:r>
            <a:endParaRPr lang="en" sz="1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43" name="Shape 463"/>
          <p:cNvGrpSpPr/>
          <p:nvPr/>
        </p:nvGrpSpPr>
        <p:grpSpPr>
          <a:xfrm>
            <a:off x="752135" y="765459"/>
            <a:ext cx="434114" cy="529380"/>
            <a:chOff x="596350" y="929175"/>
            <a:chExt cx="407950" cy="497475"/>
          </a:xfrm>
        </p:grpSpPr>
        <p:sp>
          <p:nvSpPr>
            <p:cNvPr id="44" name="Shape 464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65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6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6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6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470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5965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1C5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46"/>
          <p:cNvSpPr txBox="1">
            <a:spLocks noGrp="1"/>
          </p:cNvSpPr>
          <p:nvPr>
            <p:ph type="title"/>
          </p:nvPr>
        </p:nvSpPr>
        <p:spPr>
          <a:xfrm>
            <a:off x="1364353" y="782382"/>
            <a:ext cx="5219477" cy="52147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400" dirty="0">
                <a:solidFill>
                  <a:srgbClr val="FF9800"/>
                </a:solidFill>
              </a:rPr>
              <a:t/>
            </a:r>
            <a:br>
              <a:rPr lang="en-US" sz="2400" dirty="0">
                <a:solidFill>
                  <a:srgbClr val="FF9800"/>
                </a:solidFill>
              </a:rPr>
            </a:br>
            <a:r>
              <a:rPr lang="en-US" sz="2400" dirty="0" smtClean="0">
                <a:solidFill>
                  <a:srgbClr val="C6C6C6"/>
                </a:solidFill>
              </a:rPr>
              <a:t>Implemented</a:t>
            </a:r>
            <a:r>
              <a:rPr lang="en-US" sz="2400" dirty="0" smtClean="0">
                <a:solidFill>
                  <a:srgbClr val="FF9800"/>
                </a:solidFill>
              </a:rPr>
              <a:t> </a:t>
            </a:r>
            <a:r>
              <a:rPr lang="en-US" sz="2400" dirty="0">
                <a:solidFill>
                  <a:srgbClr val="D81C5C"/>
                </a:solidFill>
              </a:rPr>
              <a:t>Features</a:t>
            </a:r>
            <a:endParaRPr lang="en" sz="2400" dirty="0">
              <a:solidFill>
                <a:srgbClr val="D81C5C"/>
              </a:solidFill>
            </a:endParaRPr>
          </a:p>
        </p:txBody>
      </p:sp>
      <p:sp>
        <p:nvSpPr>
          <p:cNvPr id="19" name="Shape 147"/>
          <p:cNvSpPr txBox="1">
            <a:spLocks noGrp="1"/>
          </p:cNvSpPr>
          <p:nvPr>
            <p:ph type="body" idx="1"/>
          </p:nvPr>
        </p:nvSpPr>
        <p:spPr>
          <a:xfrm>
            <a:off x="797749" y="1835754"/>
            <a:ext cx="5911275" cy="319858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-228600"/>
            <a:r>
              <a:rPr lang="en-US" sz="2000" b="1" dirty="0" smtClean="0">
                <a:solidFill>
                  <a:srgbClr val="D81C5C"/>
                </a:solidFill>
              </a:rPr>
              <a:t>Missing </a:t>
            </a:r>
            <a:r>
              <a:rPr lang="en-US" sz="2000" b="1" dirty="0" smtClean="0">
                <a:solidFill>
                  <a:srgbClr val="D81C5C"/>
                </a:solidFill>
              </a:rPr>
              <a:t>person file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– default score =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3</a:t>
            </a:r>
            <a:endParaRPr lang="en-US" sz="2000" b="1" dirty="0">
              <a:solidFill>
                <a:srgbClr val="D81C5C"/>
              </a:solidFill>
            </a:endParaRPr>
          </a:p>
          <a:p>
            <a:pPr indent="-228600"/>
            <a:r>
              <a:rPr lang="en-US" sz="2000" b="1" dirty="0" smtClean="0">
                <a:solidFill>
                  <a:srgbClr val="D81C5C"/>
                </a:solidFill>
              </a:rPr>
              <a:t>Boolean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en-US" sz="2000" b="1" dirty="0" smtClean="0">
                <a:solidFill>
                  <a:srgbClr val="D81C5C"/>
                </a:solidFill>
              </a:rPr>
              <a:t>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7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or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0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based on generated training data</a:t>
            </a:r>
          </a:p>
          <a:p>
            <a:pPr indent="-228600"/>
            <a:r>
              <a:rPr lang="en-US" sz="2000" b="1" dirty="0" smtClean="0">
                <a:solidFill>
                  <a:srgbClr val="D81C5C"/>
                </a:solidFill>
              </a:rPr>
              <a:t>Exact matches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– with and </a:t>
            </a:r>
            <a:r>
              <a:rPr lang="en-US" sz="2000" smtClean="0">
                <a:solidFill>
                  <a:schemeClr val="tx2">
                    <a:lumMod val="50000"/>
                  </a:schemeClr>
                </a:solidFill>
              </a:rPr>
              <a:t>without synonyms</a:t>
            </a:r>
            <a:endParaRPr lang="en-US" sz="2000" b="1" dirty="0">
              <a:solidFill>
                <a:srgbClr val="D81C5C"/>
              </a:solidFill>
            </a:endParaRPr>
          </a:p>
          <a:p>
            <a:pPr indent="-228600"/>
            <a:r>
              <a:rPr lang="en-US" sz="2000" b="1" dirty="0" smtClean="0">
                <a:solidFill>
                  <a:srgbClr val="D81C5C"/>
                </a:solidFill>
              </a:rPr>
              <a:t>Word2Vec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– trained on all files with some preprocessing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indent="-228600"/>
            <a:r>
              <a:rPr lang="en-US" sz="2000" b="1" dirty="0" smtClean="0">
                <a:solidFill>
                  <a:srgbClr val="D81C5C"/>
                </a:solidFill>
              </a:rPr>
              <a:t>TF-IDF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–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trained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on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all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positive persons for each term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marL="457200" lvl="2" indent="-228600"/>
            <a:endParaRPr lang="en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43" name="Shape 463"/>
          <p:cNvGrpSpPr/>
          <p:nvPr/>
        </p:nvGrpSpPr>
        <p:grpSpPr>
          <a:xfrm>
            <a:off x="752135" y="765459"/>
            <a:ext cx="434114" cy="529380"/>
            <a:chOff x="596350" y="929175"/>
            <a:chExt cx="407950" cy="497475"/>
          </a:xfrm>
        </p:grpSpPr>
        <p:sp>
          <p:nvSpPr>
            <p:cNvPr id="44" name="Shape 464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65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6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6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6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470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3455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471</Words>
  <Application>Microsoft Office PowerPoint</Application>
  <PresentationFormat>On-screen Show (16:9)</PresentationFormat>
  <Paragraphs>94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Wingdings</vt:lpstr>
      <vt:lpstr>Montserrat</vt:lpstr>
      <vt:lpstr>Karla</vt:lpstr>
      <vt:lpstr>Cadwal template</vt:lpstr>
      <vt:lpstr> Triple scoring WSDM Cup 2017</vt:lpstr>
      <vt:lpstr>The Team!</vt:lpstr>
      <vt:lpstr>1. Triple Scoring  Task introduction</vt:lpstr>
      <vt:lpstr>Triple scoring</vt:lpstr>
      <vt:lpstr>PowerPoint Presentation</vt:lpstr>
      <vt:lpstr>2. Our approach  </vt:lpstr>
      <vt:lpstr> Get Person files</vt:lpstr>
      <vt:lpstr> Generate Training data</vt:lpstr>
      <vt:lpstr> Implemented Features</vt:lpstr>
      <vt:lpstr> Implemented Workflow</vt:lpstr>
      <vt:lpstr>3. Results, Analysis &amp; Conclusion  </vt:lpstr>
      <vt:lpstr>Feature results on training set *</vt:lpstr>
      <vt:lpstr>Future work and Conclusion</vt:lpstr>
      <vt:lpstr>4. References  </vt:lpstr>
      <vt:lpstr>PowerPoint Presentation</vt:lpstr>
      <vt:lpstr>Thank you!  Any questions?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Experiments in  Authorship-Link Ranking and Complete Author Clustering</dc:title>
  <cp:lastModifiedBy>Valentin Zmiycharov</cp:lastModifiedBy>
  <cp:revision>67</cp:revision>
  <dcterms:modified xsi:type="dcterms:W3CDTF">2016-11-19T15:13:21Z</dcterms:modified>
</cp:coreProperties>
</file>