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357" r:id="rId4"/>
    <p:sldId id="317" r:id="rId5"/>
    <p:sldId id="377" r:id="rId6"/>
    <p:sldId id="319" r:id="rId7"/>
    <p:sldId id="361" r:id="rId8"/>
    <p:sldId id="335" r:id="rId9"/>
    <p:sldId id="376" r:id="rId10"/>
    <p:sldId id="364" r:id="rId11"/>
    <p:sldId id="373" r:id="rId12"/>
    <p:sldId id="367" r:id="rId13"/>
    <p:sldId id="378" r:id="rId14"/>
    <p:sldId id="379" r:id="rId15"/>
    <p:sldId id="348" r:id="rId16"/>
    <p:sldId id="370" r:id="rId17"/>
    <p:sldId id="371" r:id="rId18"/>
    <p:sldId id="278" r:id="rId19"/>
    <p:sldId id="279" r:id="rId20"/>
    <p:sldId id="280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0D1F189-F9DD-49A7-9CCA-9E370983079A}">
          <p14:sldIdLst>
            <p14:sldId id="256"/>
          </p14:sldIdLst>
        </p14:section>
        <p14:section name="background" id="{145FDF9C-B904-44EB-A496-CBC022B31CAF}">
          <p14:sldIdLst>
            <p14:sldId id="257"/>
            <p14:sldId id="357"/>
            <p14:sldId id="317"/>
            <p14:sldId id="377"/>
            <p14:sldId id="319"/>
            <p14:sldId id="361"/>
            <p14:sldId id="335"/>
            <p14:sldId id="376"/>
          </p14:sldIdLst>
        </p14:section>
        <p14:section name="approach" id="{63C34ADA-72B0-4D3D-88B7-0B60B7AFD141}">
          <p14:sldIdLst>
            <p14:sldId id="364"/>
            <p14:sldId id="373"/>
            <p14:sldId id="367"/>
            <p14:sldId id="378"/>
            <p14:sldId id="379"/>
            <p14:sldId id="348"/>
            <p14:sldId id="370"/>
            <p14:sldId id="371"/>
          </p14:sldIdLst>
        </p14:section>
        <p14:section name="evaluation" id="{071FD594-AEC2-4DC3-BE23-C01B53F7C25F}">
          <p14:sldIdLst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backup" id="{1E9BEA4D-8E33-464D-86EC-B7A2CF24C74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CD"/>
    <a:srgbClr val="FFFFFF"/>
    <a:srgbClr val="2683C6"/>
    <a:srgbClr val="EBF0DF"/>
    <a:srgbClr val="CDCDCD"/>
    <a:srgbClr val="5151A2"/>
    <a:srgbClr val="FBE5D6"/>
    <a:srgbClr val="D6D6E9"/>
    <a:srgbClr val="DDE6F5"/>
    <a:srgbClr val="95D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068" autoAdjust="0"/>
  </p:normalViewPr>
  <p:slideViewPr>
    <p:cSldViewPr snapToGrid="0">
      <p:cViewPr varScale="1">
        <p:scale>
          <a:sx n="94" d="100"/>
          <a:sy n="94" d="100"/>
        </p:scale>
        <p:origin x="45" y="2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C7A00-1445-4645-9C27-7C26904A11CC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D8374-366C-4942-8E8B-7BDBB66C2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267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D8374-366C-4942-8E8B-7BDBB66C2EC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218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D8374-366C-4942-8E8B-7BDBB66C2EC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034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D8374-366C-4942-8E8B-7BDBB66C2EC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954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D8374-366C-4942-8E8B-7BDBB66C2EC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394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We wipe out optional database metadata in database 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𝑑𝑏</a:t>
                </a:r>
                <a:r>
                  <a:rPr lang="en-US" altLang="zh-CN" dirty="0"/>
                  <a:t> to get its corresponding raw database 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𝑟𝑎𝑤𝐷𝑏</a:t>
                </a:r>
                <a:r>
                  <a:rPr lang="en-US" altLang="zh-CN" dirty="0"/>
                  <a:t>. </a:t>
                </a:r>
              </a:p>
              <a:p>
                <a:r>
                  <a:rPr lang="en-US" altLang="zh-CN" dirty="0"/>
                  <a:t>For example, in table t1, [click] we wipe out the NOT NULL constraint and UNIQUE index</a:t>
                </a:r>
              </a:p>
              <a:p>
                <a:r>
                  <a:rPr lang="en-US" altLang="zh-CN" dirty="0"/>
                  <a:t>[click] we get the raw database.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D8374-366C-4942-8E8B-7BDBB66C2EC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937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D8374-366C-4942-8E8B-7BDBB66C2EC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281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D8374-366C-4942-8E8B-7BDBB66C2EC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295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D8374-366C-4942-8E8B-7BDBB66C2EC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444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D8374-366C-4942-8E8B-7BDBB66C2EC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995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D8374-366C-4942-8E8B-7BDBB66C2EC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945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D8374-366C-4942-8E8B-7BDBB66C2EC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33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D8374-366C-4942-8E8B-7BDBB66C2EC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923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D8374-366C-4942-8E8B-7BDBB66C2EC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6592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D8374-366C-4942-8E8B-7BDBB66C2EC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8049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D8374-366C-4942-8E8B-7BDBB66C2EC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051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D8374-366C-4942-8E8B-7BDBB66C2EC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65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D8374-366C-4942-8E8B-7BDBB66C2EC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674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D8374-366C-4942-8E8B-7BDBB66C2EC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899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D8374-366C-4942-8E8B-7BDBB66C2EC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099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D8374-366C-4942-8E8B-7BDBB66C2EC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361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olidFill>
                <a:schemeClr val="tx1"/>
              </a:solidFill>
              <a:effectLst/>
              <a:highlight>
                <a:srgbClr val="FFFFFF"/>
              </a:highligh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D8374-366C-4942-8E8B-7BDBB66C2EC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978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D8374-366C-4942-8E8B-7BDBB66C2EC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091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D8374-366C-4942-8E8B-7BDBB66C2EC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492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A55C2-9019-13B5-980C-2864AF2A4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182846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7FE957-4E00-2437-C6FE-9510961BC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39182"/>
            <a:ext cx="9144000" cy="424732"/>
          </a:xfrm>
        </p:spPr>
        <p:txBody>
          <a:bodyPr>
            <a:sp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9DEE99-FCB9-291C-7759-9EFB24E4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610-FE2D-4A20-90F2-91E319B7BE78}" type="datetime1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16113A-22E9-FFE9-F93A-4B29A8701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E1ED79-B3F1-4436-AB0F-E3FEFB35C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C7D9-4D5B-4772-9F7B-87CB093D297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008E623-DD3E-03D0-187D-B21D301C3ECA}"/>
              </a:ext>
            </a:extLst>
          </p:cNvPr>
          <p:cNvSpPr/>
          <p:nvPr/>
        </p:nvSpPr>
        <p:spPr bwMode="auto">
          <a:xfrm>
            <a:off x="914400" y="2954783"/>
            <a:ext cx="10363200" cy="72000"/>
          </a:xfrm>
          <a:prstGeom prst="rect">
            <a:avLst/>
          </a:prstGeom>
          <a:solidFill>
            <a:srgbClr val="2683C6"/>
          </a:solidFill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nux Libertine O" panose="02000503000000000000" pitchFamily="50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05B765-06B7-0D5D-66DD-5A6541BDF1EB}"/>
              </a:ext>
            </a:extLst>
          </p:cNvPr>
          <p:cNvSpPr/>
          <p:nvPr/>
        </p:nvSpPr>
        <p:spPr bwMode="auto">
          <a:xfrm>
            <a:off x="336000" y="2954783"/>
            <a:ext cx="11520000" cy="72000"/>
          </a:xfrm>
          <a:prstGeom prst="rect">
            <a:avLst/>
          </a:prstGeom>
          <a:solidFill>
            <a:srgbClr val="2683C6"/>
          </a:solidFill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nux Libertine O" panose="02000503000000000000" pitchFamily="50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35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D4C25-6B91-2BBB-B0C8-B8DAF176C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A1E733-37EE-8641-4235-4BFC102F8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786F5-9409-4E0E-A45C-520DBF9BA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C39D-CE2D-41FA-9AD9-EA79A8BB5A3E}" type="datetime1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0AE349-6117-EE53-548F-757395D8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48D9F-E2F1-37C6-F22F-2A3E3B25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C7D9-4D5B-4772-9F7B-87CB093D2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23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187984-CC80-3DBA-39B3-26C3D57C1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9B109-042E-7845-9D93-1C15A82A0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7D4B2-4DBB-5BA9-417F-6C7F63DC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E52A-2B93-4EAB-86C3-FA8AE27D2529}" type="datetime1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782718-07E1-133C-CF77-DD2C52DB3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81FC0B-C4EC-0E84-C5D3-647887F2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C7D9-4D5B-4772-9F7B-87CB093D2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9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948F5-F503-9E9A-FF81-28C0AB22A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001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365546-1258-72E3-7D08-272C38345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505"/>
            <a:ext cx="10515599" cy="1844608"/>
          </a:xfrm>
        </p:spPr>
        <p:txBody>
          <a:bodyPr wrap="square">
            <a:spAutoFit/>
          </a:bodyPr>
          <a:lstStyle>
            <a:lvl1pPr marL="360000" indent="-360000">
              <a:buClr>
                <a:srgbClr val="2683C6"/>
              </a:buClr>
              <a:buFont typeface="Wingdings" panose="05000000000000000000" pitchFamily="2" charset="2"/>
              <a:buChar char="Ø"/>
              <a:defRPr/>
            </a:lvl1pPr>
            <a:lvl2pPr>
              <a:buClr>
                <a:srgbClr val="2683C6"/>
              </a:buClr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B8FF5-6C06-C8BB-E60F-068E212B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08B1-D3FE-4FE2-B74B-2C0AA59A18DE}" type="datetime1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1EC36B-D70F-407F-C600-566C9D19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F2F467-06A0-BF41-A90C-3CF2D607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C7D9-4D5B-4772-9F7B-87CB093D297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92D87F-3141-F92E-6E8A-B157D8F829F6}"/>
              </a:ext>
            </a:extLst>
          </p:cNvPr>
          <p:cNvSpPr/>
          <p:nvPr userDrawn="1"/>
        </p:nvSpPr>
        <p:spPr>
          <a:xfrm flipH="1" flipV="1">
            <a:off x="802198" y="991124"/>
            <a:ext cx="10551601" cy="72000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367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D5076-6F43-058D-24E0-F8E22351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650231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B78B72-61B6-7E89-5A55-BB89F3158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424732"/>
          </a:xfrm>
        </p:spPr>
        <p:txBody>
          <a:bodyPr>
            <a:sp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42E255-B0D9-9D70-89BD-A33A0513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1E84-6663-4917-A6E0-F9029E9F976D}" type="datetime1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44E7A1-E38A-1C60-C58D-4BE1FF55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0EE06B-2293-9D2D-B489-FC44758E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C7D9-4D5B-4772-9F7B-87CB093D297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7C5A65-D2B6-3FE0-36AA-9B4B693B5B75}"/>
              </a:ext>
            </a:extLst>
          </p:cNvPr>
          <p:cNvSpPr/>
          <p:nvPr/>
        </p:nvSpPr>
        <p:spPr bwMode="auto">
          <a:xfrm>
            <a:off x="831850" y="4359969"/>
            <a:ext cx="10515600" cy="72000"/>
          </a:xfrm>
          <a:prstGeom prst="rect">
            <a:avLst/>
          </a:prstGeom>
          <a:solidFill>
            <a:srgbClr val="2683C6"/>
          </a:solidFill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nux Libertine O" panose="02000503000000000000" pitchFamily="50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097962-B25D-C956-CB39-E14867961344}"/>
              </a:ext>
            </a:extLst>
          </p:cNvPr>
          <p:cNvSpPr/>
          <p:nvPr/>
        </p:nvSpPr>
        <p:spPr bwMode="auto">
          <a:xfrm>
            <a:off x="831850" y="4431969"/>
            <a:ext cx="7200000" cy="72000"/>
          </a:xfrm>
          <a:prstGeom prst="rect">
            <a:avLst/>
          </a:prstGeom>
          <a:solidFill>
            <a:srgbClr val="2683C6">
              <a:lumMod val="60000"/>
              <a:lumOff val="40000"/>
            </a:srgbClr>
          </a:solidFill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nux Libertine O" panose="02000503000000000000" pitchFamily="50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4803C29-0052-4D22-FC97-124A4ED91A06}"/>
              </a:ext>
            </a:extLst>
          </p:cNvPr>
          <p:cNvSpPr/>
          <p:nvPr/>
        </p:nvSpPr>
        <p:spPr bwMode="auto">
          <a:xfrm flipV="1">
            <a:off x="831850" y="4503969"/>
            <a:ext cx="3600000" cy="72000"/>
          </a:xfrm>
          <a:prstGeom prst="rect">
            <a:avLst/>
          </a:prstGeom>
          <a:solidFill>
            <a:srgbClr val="1CADE4">
              <a:lumMod val="40000"/>
              <a:lumOff val="60000"/>
            </a:srgbClr>
          </a:solidFill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nux Libertine O" panose="02000503000000000000" pitchFamily="50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6A6CA70-ADBA-0051-1B2F-852C862096C8}"/>
              </a:ext>
            </a:extLst>
          </p:cNvPr>
          <p:cNvSpPr/>
          <p:nvPr/>
        </p:nvSpPr>
        <p:spPr bwMode="auto">
          <a:xfrm>
            <a:off x="831850" y="4359969"/>
            <a:ext cx="10515600" cy="72000"/>
          </a:xfrm>
          <a:prstGeom prst="rect">
            <a:avLst/>
          </a:prstGeom>
          <a:solidFill>
            <a:srgbClr val="2683C6"/>
          </a:solidFill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nux Libertine O" panose="02000503000000000000" pitchFamily="50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0579DC7-4395-0635-6626-C1E1FCCE556E}"/>
              </a:ext>
            </a:extLst>
          </p:cNvPr>
          <p:cNvSpPr/>
          <p:nvPr/>
        </p:nvSpPr>
        <p:spPr bwMode="auto">
          <a:xfrm>
            <a:off x="831850" y="4431969"/>
            <a:ext cx="7200000" cy="72000"/>
          </a:xfrm>
          <a:prstGeom prst="rect">
            <a:avLst/>
          </a:prstGeom>
          <a:solidFill>
            <a:srgbClr val="2683C6">
              <a:lumMod val="60000"/>
              <a:lumOff val="40000"/>
            </a:srgbClr>
          </a:solidFill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nux Libertine O" panose="02000503000000000000" pitchFamily="50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E2FCC7-1136-7790-AF46-8D9B884BCAC1}"/>
              </a:ext>
            </a:extLst>
          </p:cNvPr>
          <p:cNvSpPr/>
          <p:nvPr/>
        </p:nvSpPr>
        <p:spPr bwMode="auto">
          <a:xfrm flipV="1">
            <a:off x="831850" y="4503969"/>
            <a:ext cx="3600000" cy="72000"/>
          </a:xfrm>
          <a:prstGeom prst="rect">
            <a:avLst/>
          </a:prstGeom>
          <a:solidFill>
            <a:srgbClr val="1CADE4">
              <a:lumMod val="40000"/>
              <a:lumOff val="60000"/>
            </a:srgbClr>
          </a:solidFill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nux Libertine O" panose="02000503000000000000" pitchFamily="50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7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05651-01F5-60B5-CB17-4614B2A52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00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6D0A9-B4E4-C8BC-FA36-1A2234FB3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86514"/>
            <a:ext cx="5181600" cy="1844608"/>
          </a:xfrm>
        </p:spPr>
        <p:txBody>
          <a:bodyPr>
            <a:spAutoFit/>
          </a:bodyPr>
          <a:lstStyle>
            <a:lvl1pPr marL="228600" indent="-228600">
              <a:buClr>
                <a:srgbClr val="2683C6"/>
              </a:buClr>
              <a:buFont typeface="Wingdings" panose="05000000000000000000" pitchFamily="2" charset="2"/>
              <a:buChar char="Ø"/>
              <a:defRPr/>
            </a:lvl1pPr>
            <a:lvl2pPr>
              <a:buClr>
                <a:srgbClr val="2683C6"/>
              </a:buCl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64C886-B23E-CF30-A02A-C919C87B3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86514"/>
            <a:ext cx="5181600" cy="1844608"/>
          </a:xfrm>
        </p:spPr>
        <p:txBody>
          <a:bodyPr>
            <a:spAutoFit/>
          </a:bodyPr>
          <a:lstStyle>
            <a:lvl1pPr marL="228600" indent="-228600">
              <a:buClr>
                <a:srgbClr val="2683C6"/>
              </a:buClr>
              <a:buFont typeface="Wingdings" panose="05000000000000000000" pitchFamily="2" charset="2"/>
              <a:buChar char="Ø"/>
              <a:defRPr/>
            </a:lvl1pPr>
            <a:lvl2pPr>
              <a:buClr>
                <a:srgbClr val="2683C6"/>
              </a:buCl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828466-869D-B6EE-97BC-6BFA84EE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0BF8-9ADC-444C-9A05-4E1BB7889C3C}" type="datetime1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F8E340-DB33-B35A-066E-7366DB3C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36E9D4-A467-6FBF-BC32-4EFE4639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C7D9-4D5B-4772-9F7B-87CB093D297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BF28E9C-3B10-9E36-43AB-39A4C32FB682}"/>
              </a:ext>
            </a:extLst>
          </p:cNvPr>
          <p:cNvSpPr/>
          <p:nvPr/>
        </p:nvSpPr>
        <p:spPr bwMode="auto">
          <a:xfrm>
            <a:off x="923474" y="991127"/>
            <a:ext cx="10404000" cy="72000"/>
          </a:xfrm>
          <a:prstGeom prst="rect">
            <a:avLst/>
          </a:prstGeom>
          <a:solidFill>
            <a:srgbClr val="2683C6"/>
          </a:solidFill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nux Libertine O" panose="02000503000000000000" pitchFamily="50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8C2F444-B45B-3557-8E38-612FEE7FB856}"/>
              </a:ext>
            </a:extLst>
          </p:cNvPr>
          <p:cNvSpPr/>
          <p:nvPr/>
        </p:nvSpPr>
        <p:spPr bwMode="auto">
          <a:xfrm>
            <a:off x="923474" y="1063788"/>
            <a:ext cx="7092000" cy="72000"/>
          </a:xfrm>
          <a:prstGeom prst="rect">
            <a:avLst/>
          </a:prstGeom>
          <a:solidFill>
            <a:srgbClr val="2683C6">
              <a:lumMod val="60000"/>
              <a:lumOff val="40000"/>
            </a:srgbClr>
          </a:solidFill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nux Libertine O" panose="02000503000000000000" pitchFamily="50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2055A7A-461E-0CE9-4C22-89852C0E0041}"/>
              </a:ext>
            </a:extLst>
          </p:cNvPr>
          <p:cNvSpPr/>
          <p:nvPr/>
        </p:nvSpPr>
        <p:spPr bwMode="auto">
          <a:xfrm flipV="1">
            <a:off x="923474" y="1135457"/>
            <a:ext cx="3492000" cy="72000"/>
          </a:xfrm>
          <a:prstGeom prst="rect">
            <a:avLst/>
          </a:prstGeom>
          <a:solidFill>
            <a:srgbClr val="1CADE4">
              <a:lumMod val="40000"/>
              <a:lumOff val="60000"/>
            </a:srgbClr>
          </a:solidFill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nux Libertine O" panose="02000503000000000000" pitchFamily="50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52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735C1-6F2E-DA84-F1C1-EDDD7BE35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488B11-5AC9-CE1C-375A-9C5D4A4E9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AB9827-10B2-A13B-F968-3D57B0BA9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F42C90-7992-651C-FDDB-8679F84DA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93C1BD-42BC-78EF-38A5-0B7F702E8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9868E4-7D4C-330D-4A00-6E33460F1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50E-36F5-41C7-B06F-630FFEF804E9}" type="datetime1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075D72-063B-D7AC-8B3C-CEAFC1F26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C80478-2943-2DF8-83FA-E3B1FACA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C7D9-4D5B-4772-9F7B-87CB093D2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83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315BD-105C-6286-0DE2-DCFCA72B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01BA70-AE0D-AE8E-B282-042863E8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C4C7-8D56-4C46-A92E-866B56A23BBA}" type="datetime1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38166A-9B44-6EA2-0E15-1B5C2CA6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F4E1AF-451A-C636-0BD3-12CD1430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C7D9-4D5B-4772-9F7B-87CB093D2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80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89053E-B52F-E1C7-2E45-A0E5014A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4617-D1B6-49B3-988E-F68695DF2BE3}" type="datetime1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4A5E18-08B0-AA59-238A-355B98399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0F9402-9C85-2020-3CC0-EAB6BA74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C7D9-4D5B-4772-9F7B-87CB093D2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8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3BFAA-9CAC-2E72-E7E8-3B8FB5DD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9E44C-2796-B4CF-B6C7-083B8A3D8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A4899D-15C0-D438-1DE8-CC556EB73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A22D23-628C-0E59-7D38-68BAB3118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56FA-C8D9-48B4-9DC3-DD487F9D33AB}" type="datetime1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C33486-EDB0-1F90-F078-C34E825D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B38FB3-7B2F-FA95-20E9-A062BC3E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C7D9-4D5B-4772-9F7B-87CB093D2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93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CF2B1-FF9A-B806-7442-38C1E9293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F965B5-CC23-1FB0-2AF5-496F60C74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4CB478-82A7-C949-43B9-7F5E1884A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4594A4-E026-6656-99B1-7DF6C274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AD97-F166-420A-BF0C-0934FD6D8649}" type="datetime1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0BC627-1452-68DE-5942-69ED3A58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12E4B5-7F05-AA20-7EF3-CF61C6C7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C7D9-4D5B-4772-9F7B-87CB093D2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68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4D697B-4D91-96BB-11AE-D8DBFE34A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6041DF-23FD-82FE-C57F-C731908E5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860398-CB87-9D88-F1B4-490EFD6A2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00D54-7207-4140-B1FC-9EE4A3EFB679}" type="datetime1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ECA419-E328-D435-1E66-6853A7B20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36405-3A44-F781-1461-6090C2E92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8C7D9-4D5B-4772-9F7B-87CB093D2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40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30.png"/><Relationship Id="rId7" Type="http://schemas.openxmlformats.org/officeDocument/2006/relationships/image" Target="../media/image28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14.png"/><Relationship Id="rId5" Type="http://schemas.openxmlformats.org/officeDocument/2006/relationships/image" Target="../media/image26.png"/><Relationship Id="rId10" Type="http://schemas.openxmlformats.org/officeDocument/2006/relationships/image" Target="../media/image150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1B12B-81FB-4DB0-7081-2B1A8CF67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00" y="1025705"/>
            <a:ext cx="12096000" cy="1828460"/>
          </a:xfrm>
        </p:spPr>
        <p:txBody>
          <a:bodyPr anchor="b">
            <a:noAutofit/>
          </a:bodyPr>
          <a:lstStyle/>
          <a:p>
            <a:r>
              <a:rPr lang="en-US" altLang="zh-CN" sz="4000" dirty="0"/>
              <a:t>Detecting Metadata-Related Logic Bugs in Database</a:t>
            </a:r>
            <a:br>
              <a:rPr lang="en-US" altLang="zh-CN" sz="4000" dirty="0"/>
            </a:br>
            <a:r>
              <a:rPr lang="en-US" altLang="zh-CN" sz="4000" dirty="0"/>
              <a:t>Systems via Raw Database Construction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235873-77A8-199B-A2F8-4BC75A51F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6000" y="3210667"/>
            <a:ext cx="9720000" cy="867930"/>
          </a:xfrm>
        </p:spPr>
        <p:txBody>
          <a:bodyPr/>
          <a:lstStyle/>
          <a:p>
            <a:r>
              <a:rPr lang="en-US" altLang="zh-CN" sz="2800" b="1" u="sng" dirty="0" err="1"/>
              <a:t>Jiansen</a:t>
            </a:r>
            <a:r>
              <a:rPr lang="en-US" altLang="zh-CN" sz="2800" b="1" u="sng" dirty="0"/>
              <a:t> Song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Wensheng</a:t>
            </a:r>
            <a:r>
              <a:rPr lang="en-US" altLang="zh-CN" sz="2800" dirty="0"/>
              <a:t> Dou, Yu Gao, </a:t>
            </a:r>
            <a:r>
              <a:rPr lang="en-US" altLang="zh-CN" sz="2800" dirty="0" err="1"/>
              <a:t>Ziyu</a:t>
            </a:r>
            <a:r>
              <a:rPr lang="en-US" altLang="zh-CN" sz="2800" dirty="0"/>
              <a:t> Cui, Yingying Zheng, Dong Wang, Wei Wang, Jun Wei, Tao Huang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464DF8-3C04-A269-840B-CD2EE6560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96" y="4746035"/>
            <a:ext cx="3023999" cy="108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7DBB2E0-7D67-6C4C-FCC6-10FCA83A31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763" y="4746035"/>
            <a:ext cx="1088120" cy="108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3A7F4A5-4F39-B499-01E6-B0D0316D314E}"/>
              </a:ext>
            </a:extLst>
          </p:cNvPr>
          <p:cNvSpPr txBox="1"/>
          <p:nvPr/>
        </p:nvSpPr>
        <p:spPr>
          <a:xfrm>
            <a:off x="2650740" y="5826035"/>
            <a:ext cx="3381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Institute of Software</a:t>
            </a:r>
          </a:p>
          <a:p>
            <a:pPr algn="ctr"/>
            <a:r>
              <a:rPr lang="en-US" altLang="zh-CN" sz="2000" b="1" dirty="0"/>
              <a:t>Chinese Academy of Sciences</a:t>
            </a:r>
            <a:endParaRPr lang="zh-CN" altLang="en-US" sz="20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8DC82D-A259-5BE1-CF1E-19E2498E809C}"/>
              </a:ext>
            </a:extLst>
          </p:cNvPr>
          <p:cNvSpPr txBox="1"/>
          <p:nvPr/>
        </p:nvSpPr>
        <p:spPr>
          <a:xfrm>
            <a:off x="7061720" y="5826035"/>
            <a:ext cx="2786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altLang="zh-CN" sz="2000" dirty="0"/>
              <a:t>University of Chinese Academy of Sciences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1C53342-348E-018B-7BFC-8C7DFB0047B8}"/>
              </a:ext>
            </a:extLst>
          </p:cNvPr>
          <p:cNvSpPr txBox="1"/>
          <p:nvPr/>
        </p:nvSpPr>
        <p:spPr>
          <a:xfrm>
            <a:off x="0" y="32423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/>
              <a:t>50th International Conference on Very Large Databases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94484F5C-AF03-7132-0C2D-E1930B33F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7100" y="136525"/>
            <a:ext cx="904791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5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AA560-3520-2EC3-35B0-34FCE9B18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Observation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4B867B-9B73-CCAD-F53F-18DE4E46B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9127"/>
            <a:ext cx="10515600" cy="876650"/>
          </a:xfrm>
        </p:spPr>
        <p:txBody>
          <a:bodyPr/>
          <a:lstStyle/>
          <a:p>
            <a:r>
              <a:rPr lang="en-US" altLang="zh-CN" dirty="0"/>
              <a:t>Some metadata is necessary for query execution</a:t>
            </a:r>
          </a:p>
          <a:p>
            <a:pPr lvl="1"/>
            <a:r>
              <a:rPr lang="en-US" altLang="zh-CN" dirty="0"/>
              <a:t>Table names, column names, and data types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B9F3D7-0EA8-990A-7447-F33DA13F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C7D9-4D5B-4772-9F7B-87CB093D297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E8A02B-9B17-99BC-8338-7D3AC796F237}"/>
              </a:ext>
            </a:extLst>
          </p:cNvPr>
          <p:cNvSpPr txBox="1"/>
          <p:nvPr/>
        </p:nvSpPr>
        <p:spPr>
          <a:xfrm>
            <a:off x="1929003" y="3881768"/>
            <a:ext cx="1747594" cy="1015663"/>
          </a:xfrm>
          <a:prstGeom prst="rect">
            <a:avLst/>
          </a:prstGeom>
          <a:noFill/>
          <a:ln w="6350">
            <a:noFill/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 altLang="zh-CN" sz="20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c2</a:t>
            </a:r>
          </a:p>
          <a:p>
            <a:r>
              <a:rPr lang="en-US" altLang="zh-CN" sz="20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altLang="zh-CN" sz="20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t1</a:t>
            </a:r>
          </a:p>
          <a:p>
            <a:r>
              <a:rPr lang="en-US" altLang="zh-CN" sz="20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-US" altLang="zh-CN" sz="20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c2&gt;1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6D467C4-4C0A-D302-8625-03CF36029EE1}"/>
              </a:ext>
            </a:extLst>
          </p:cNvPr>
          <p:cNvCxnSpPr>
            <a:cxnSpLocks/>
          </p:cNvCxnSpPr>
          <p:nvPr/>
        </p:nvCxnSpPr>
        <p:spPr>
          <a:xfrm>
            <a:off x="3676597" y="4389599"/>
            <a:ext cx="12442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A2030C89-75E7-B4FF-FAB1-633F1089FB3F}"/>
              </a:ext>
            </a:extLst>
          </p:cNvPr>
          <p:cNvGrpSpPr/>
          <p:nvPr/>
        </p:nvGrpSpPr>
        <p:grpSpPr>
          <a:xfrm>
            <a:off x="4931994" y="3587499"/>
            <a:ext cx="2876750" cy="1604200"/>
            <a:chOff x="3943114" y="3608913"/>
            <a:chExt cx="2876750" cy="1604200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31D0A0C-CE11-BA70-AB49-9188391D4B50}"/>
                </a:ext>
              </a:extLst>
            </p:cNvPr>
            <p:cNvSpPr/>
            <p:nvPr/>
          </p:nvSpPr>
          <p:spPr>
            <a:xfrm>
              <a:off x="3943114" y="3608913"/>
              <a:ext cx="1577997" cy="400110"/>
            </a:xfrm>
            <a:prstGeom prst="rect">
              <a:avLst/>
            </a:prstGeom>
            <a:solidFill>
              <a:srgbClr val="EBF0DF"/>
            </a:solidFill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 c1 TEXT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0E81A25-9900-3F33-DE0C-22140EE7B334}"/>
                </a:ext>
              </a:extLst>
            </p:cNvPr>
            <p:cNvSpPr/>
            <p:nvPr/>
          </p:nvSpPr>
          <p:spPr>
            <a:xfrm>
              <a:off x="3943114" y="4012783"/>
              <a:ext cx="1577997" cy="40011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Jason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9615987-7F12-D56D-8243-9E8BA50E1E74}"/>
                </a:ext>
              </a:extLst>
            </p:cNvPr>
            <p:cNvSpPr/>
            <p:nvPr/>
          </p:nvSpPr>
          <p:spPr>
            <a:xfrm>
              <a:off x="3943114" y="4412893"/>
              <a:ext cx="1577997" cy="40011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Bob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F8C02EC-F7CD-3C50-59AA-1402CB792C59}"/>
                </a:ext>
              </a:extLst>
            </p:cNvPr>
            <p:cNvSpPr/>
            <p:nvPr/>
          </p:nvSpPr>
          <p:spPr>
            <a:xfrm>
              <a:off x="3943114" y="4813003"/>
              <a:ext cx="1577997" cy="40011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Tom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B24A2384-2F59-70E8-2C15-AF01A57F33C3}"/>
                </a:ext>
              </a:extLst>
            </p:cNvPr>
            <p:cNvSpPr/>
            <p:nvPr/>
          </p:nvSpPr>
          <p:spPr>
            <a:xfrm>
              <a:off x="5521111" y="3608913"/>
              <a:ext cx="1298753" cy="400110"/>
            </a:xfrm>
            <a:prstGeom prst="rect">
              <a:avLst/>
            </a:prstGeom>
            <a:solidFill>
              <a:srgbClr val="EBF0DF"/>
            </a:solidFill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 c2 INT 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E4188D8-CA18-2841-2102-7B4BAE8E7238}"/>
                </a:ext>
              </a:extLst>
            </p:cNvPr>
            <p:cNvSpPr/>
            <p:nvPr/>
          </p:nvSpPr>
          <p:spPr>
            <a:xfrm>
              <a:off x="5521111" y="4012783"/>
              <a:ext cx="1298753" cy="40011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EC6F715-9FD7-4C87-917C-32F71ECF6D44}"/>
                </a:ext>
              </a:extLst>
            </p:cNvPr>
            <p:cNvSpPr/>
            <p:nvPr/>
          </p:nvSpPr>
          <p:spPr>
            <a:xfrm>
              <a:off x="5521111" y="4412893"/>
              <a:ext cx="1298753" cy="40011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2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77DAD21-94F5-E145-F332-6CA97CCC69B4}"/>
                </a:ext>
              </a:extLst>
            </p:cNvPr>
            <p:cNvSpPr/>
            <p:nvPr/>
          </p:nvSpPr>
          <p:spPr>
            <a:xfrm>
              <a:off x="5521111" y="4813003"/>
              <a:ext cx="1298753" cy="40011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3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78BD5508-408C-CF40-DEB2-B3B0B7641A4E}"/>
              </a:ext>
            </a:extLst>
          </p:cNvPr>
          <p:cNvSpPr txBox="1"/>
          <p:nvPr/>
        </p:nvSpPr>
        <p:spPr>
          <a:xfrm>
            <a:off x="4406209" y="3510292"/>
            <a:ext cx="461986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 t1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50B6C75-E9ED-CC0C-EFC6-D747CFF260EB}"/>
              </a:ext>
            </a:extLst>
          </p:cNvPr>
          <p:cNvCxnSpPr>
            <a:cxnSpLocks/>
          </p:cNvCxnSpPr>
          <p:nvPr/>
        </p:nvCxnSpPr>
        <p:spPr>
          <a:xfrm>
            <a:off x="7939072" y="4389599"/>
            <a:ext cx="12442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8D74A9A-5A31-5082-0C07-A59BE9681310}"/>
              </a:ext>
            </a:extLst>
          </p:cNvPr>
          <p:cNvSpPr txBox="1"/>
          <p:nvPr/>
        </p:nvSpPr>
        <p:spPr>
          <a:xfrm>
            <a:off x="9183313" y="4189544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{2,3}</a:t>
            </a:r>
            <a:endParaRPr lang="zh-CN" altLang="en-US" sz="20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48B8D74-63C5-082E-CA27-95E9CBB79731}"/>
              </a:ext>
            </a:extLst>
          </p:cNvPr>
          <p:cNvSpPr/>
          <p:nvPr/>
        </p:nvSpPr>
        <p:spPr>
          <a:xfrm>
            <a:off x="3018151" y="4560604"/>
            <a:ext cx="576000" cy="288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2BAB42E2-DF21-2181-7785-374E79D6FB09}"/>
              </a:ext>
            </a:extLst>
          </p:cNvPr>
          <p:cNvCxnSpPr>
            <a:cxnSpLocks/>
            <a:stCxn id="7" idx="0"/>
          </p:cNvCxnSpPr>
          <p:nvPr/>
        </p:nvCxnSpPr>
        <p:spPr>
          <a:xfrm rot="5400000" flipH="1" flipV="1">
            <a:off x="4694068" y="2399637"/>
            <a:ext cx="773050" cy="3548884"/>
          </a:xfrm>
          <a:prstGeom prst="curvedConnector2">
            <a:avLst/>
          </a:prstGeom>
          <a:ln w="190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498581C-C8AD-2B62-D72D-76E56C3DBDC3}"/>
              </a:ext>
            </a:extLst>
          </p:cNvPr>
          <p:cNvSpPr/>
          <p:nvPr/>
        </p:nvSpPr>
        <p:spPr>
          <a:xfrm>
            <a:off x="2768905" y="4244855"/>
            <a:ext cx="396000" cy="288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DF419A0F-BFAE-81C9-7947-8128037930E9}"/>
              </a:ext>
            </a:extLst>
          </p:cNvPr>
          <p:cNvCxnSpPr>
            <a:cxnSpLocks/>
            <a:stCxn id="15" idx="0"/>
            <a:endCxn id="9" idx="1"/>
          </p:cNvCxnSpPr>
          <p:nvPr/>
        </p:nvCxnSpPr>
        <p:spPr>
          <a:xfrm rot="5400000" flipH="1" flipV="1">
            <a:off x="3419303" y="3257949"/>
            <a:ext cx="534508" cy="1439304"/>
          </a:xfrm>
          <a:prstGeom prst="curvedConnector2">
            <a:avLst/>
          </a:prstGeom>
          <a:ln w="190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84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椭圆 21">
            <a:extLst>
              <a:ext uri="{FF2B5EF4-FFF2-40B4-BE49-F238E27FC236}">
                <a16:creationId xmlns:a16="http://schemas.microsoft.com/office/drawing/2014/main" id="{B6EA7D5E-8ABD-E5DB-2192-40E03CDA4F5E}"/>
              </a:ext>
            </a:extLst>
          </p:cNvPr>
          <p:cNvSpPr/>
          <p:nvPr/>
        </p:nvSpPr>
        <p:spPr>
          <a:xfrm flipH="1" flipV="1">
            <a:off x="9438766" y="4742348"/>
            <a:ext cx="925090" cy="781852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914400 w 1005840"/>
              <a:gd name="connsiteY0" fmla="*/ 457200 h 914400"/>
              <a:gd name="connsiteX1" fmla="*/ 457200 w 1005840"/>
              <a:gd name="connsiteY1" fmla="*/ 914400 h 914400"/>
              <a:gd name="connsiteX2" fmla="*/ 0 w 1005840"/>
              <a:gd name="connsiteY2" fmla="*/ 457200 h 914400"/>
              <a:gd name="connsiteX3" fmla="*/ 457200 w 1005840"/>
              <a:gd name="connsiteY3" fmla="*/ 0 h 914400"/>
              <a:gd name="connsiteX4" fmla="*/ 1005840 w 1005840"/>
              <a:gd name="connsiteY4" fmla="*/ 548640 h 914400"/>
              <a:gd name="connsiteX0" fmla="*/ 914400 w 914400"/>
              <a:gd name="connsiteY0" fmla="*/ 457200 h 914400"/>
              <a:gd name="connsiteX1" fmla="*/ 457200 w 914400"/>
              <a:gd name="connsiteY1" fmla="*/ 914400 h 914400"/>
              <a:gd name="connsiteX2" fmla="*/ 0 w 914400"/>
              <a:gd name="connsiteY2" fmla="*/ 457200 h 914400"/>
              <a:gd name="connsiteX3" fmla="*/ 457200 w 914400"/>
              <a:gd name="connsiteY3" fmla="*/ 0 h 914400"/>
              <a:gd name="connsiteX0" fmla="*/ 457200 w 457200"/>
              <a:gd name="connsiteY0" fmla="*/ 914400 h 914400"/>
              <a:gd name="connsiteX1" fmla="*/ 0 w 457200"/>
              <a:gd name="connsiteY1" fmla="*/ 457200 h 914400"/>
              <a:gd name="connsiteX2" fmla="*/ 457200 w 457200"/>
              <a:gd name="connsiteY2" fmla="*/ 0 h 914400"/>
              <a:gd name="connsiteX0" fmla="*/ 0 w 457200"/>
              <a:gd name="connsiteY0" fmla="*/ 457200 h 457200"/>
              <a:gd name="connsiteX1" fmla="*/ 457200 w 457200"/>
              <a:gd name="connsiteY1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200" h="457200">
                <a:moveTo>
                  <a:pt x="0" y="457200"/>
                </a:moveTo>
                <a:cubicBezTo>
                  <a:pt x="0" y="204695"/>
                  <a:pt x="204695" y="0"/>
                  <a:pt x="45720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椭圆 21">
            <a:extLst>
              <a:ext uri="{FF2B5EF4-FFF2-40B4-BE49-F238E27FC236}">
                <a16:creationId xmlns:a16="http://schemas.microsoft.com/office/drawing/2014/main" id="{9AF1BB75-1196-AD59-75B0-1F7E103B871E}"/>
              </a:ext>
            </a:extLst>
          </p:cNvPr>
          <p:cNvSpPr/>
          <p:nvPr/>
        </p:nvSpPr>
        <p:spPr>
          <a:xfrm flipH="1">
            <a:off x="9441654" y="3518219"/>
            <a:ext cx="925090" cy="781852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914400 w 1005840"/>
              <a:gd name="connsiteY0" fmla="*/ 457200 h 914400"/>
              <a:gd name="connsiteX1" fmla="*/ 457200 w 1005840"/>
              <a:gd name="connsiteY1" fmla="*/ 914400 h 914400"/>
              <a:gd name="connsiteX2" fmla="*/ 0 w 1005840"/>
              <a:gd name="connsiteY2" fmla="*/ 457200 h 914400"/>
              <a:gd name="connsiteX3" fmla="*/ 457200 w 1005840"/>
              <a:gd name="connsiteY3" fmla="*/ 0 h 914400"/>
              <a:gd name="connsiteX4" fmla="*/ 1005840 w 1005840"/>
              <a:gd name="connsiteY4" fmla="*/ 548640 h 914400"/>
              <a:gd name="connsiteX0" fmla="*/ 914400 w 914400"/>
              <a:gd name="connsiteY0" fmla="*/ 457200 h 914400"/>
              <a:gd name="connsiteX1" fmla="*/ 457200 w 914400"/>
              <a:gd name="connsiteY1" fmla="*/ 914400 h 914400"/>
              <a:gd name="connsiteX2" fmla="*/ 0 w 914400"/>
              <a:gd name="connsiteY2" fmla="*/ 457200 h 914400"/>
              <a:gd name="connsiteX3" fmla="*/ 457200 w 914400"/>
              <a:gd name="connsiteY3" fmla="*/ 0 h 914400"/>
              <a:gd name="connsiteX0" fmla="*/ 457200 w 457200"/>
              <a:gd name="connsiteY0" fmla="*/ 914400 h 914400"/>
              <a:gd name="connsiteX1" fmla="*/ 0 w 457200"/>
              <a:gd name="connsiteY1" fmla="*/ 457200 h 914400"/>
              <a:gd name="connsiteX2" fmla="*/ 457200 w 457200"/>
              <a:gd name="connsiteY2" fmla="*/ 0 h 914400"/>
              <a:gd name="connsiteX0" fmla="*/ 0 w 457200"/>
              <a:gd name="connsiteY0" fmla="*/ 457200 h 457200"/>
              <a:gd name="connsiteX1" fmla="*/ 457200 w 457200"/>
              <a:gd name="connsiteY1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200" h="457200">
                <a:moveTo>
                  <a:pt x="0" y="457200"/>
                </a:moveTo>
                <a:cubicBezTo>
                  <a:pt x="0" y="204695"/>
                  <a:pt x="204695" y="0"/>
                  <a:pt x="45720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DDEF92-3602-C7FC-87EF-4ADA6261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Observation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5D0862-80E6-ED0D-2874-881DFC62D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9127"/>
            <a:ext cx="10515600" cy="1392689"/>
          </a:xfrm>
        </p:spPr>
        <p:txBody>
          <a:bodyPr/>
          <a:lstStyle/>
          <a:p>
            <a:r>
              <a:rPr lang="en-US" altLang="zh-CN" dirty="0"/>
              <a:t>Some metadata is </a:t>
            </a:r>
            <a:r>
              <a:rPr lang="en-US" altLang="zh-CN" dirty="0">
                <a:solidFill>
                  <a:srgbClr val="FF0000"/>
                </a:solidFill>
              </a:rPr>
              <a:t>optional </a:t>
            </a:r>
            <a:r>
              <a:rPr lang="en-US" altLang="zh-CN" dirty="0"/>
              <a:t>and only used for query optimization</a:t>
            </a:r>
          </a:p>
          <a:p>
            <a:r>
              <a:rPr lang="en-US" altLang="zh-CN" dirty="0"/>
              <a:t>Such </a:t>
            </a:r>
            <a:r>
              <a:rPr lang="en-US" altLang="zh-CN" dirty="0">
                <a:solidFill>
                  <a:srgbClr val="FF0000"/>
                </a:solidFill>
              </a:rPr>
              <a:t>optional</a:t>
            </a:r>
            <a:r>
              <a:rPr lang="en-US" altLang="zh-CN" dirty="0"/>
              <a:t> metadata does not change the query result</a:t>
            </a:r>
          </a:p>
          <a:p>
            <a:pPr lvl="1"/>
            <a:r>
              <a:rPr lang="en-US" altLang="zh-CN" dirty="0"/>
              <a:t>Data constraints and indexes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CD5ADE-F21A-10D7-F4CF-587EA90B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C7D9-4D5B-4772-9F7B-87CB093D2973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04E3C9-A72C-E303-9809-46747AC89F9C}"/>
              </a:ext>
            </a:extLst>
          </p:cNvPr>
          <p:cNvSpPr txBox="1"/>
          <p:nvPr/>
        </p:nvSpPr>
        <p:spPr>
          <a:xfrm>
            <a:off x="8686637" y="3343365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{1,2}</a:t>
            </a:r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2346A7-0F34-EA9A-953F-3DA1716B0B1E}"/>
              </a:ext>
            </a:extLst>
          </p:cNvPr>
          <p:cNvSpPr txBox="1"/>
          <p:nvPr/>
        </p:nvSpPr>
        <p:spPr>
          <a:xfrm>
            <a:off x="1084578" y="4271382"/>
            <a:ext cx="2616422" cy="707886"/>
          </a:xfrm>
          <a:prstGeom prst="rect">
            <a:avLst/>
          </a:prstGeom>
          <a:noFill/>
          <a:ln w="6350">
            <a:noFill/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SELECT</a:t>
            </a:r>
            <a:r>
              <a:rPr lang="en-US" altLang="zh-CN" sz="2000" dirty="0"/>
              <a:t> c2 </a:t>
            </a:r>
            <a:r>
              <a:rPr lang="en-US" altLang="zh-CN" sz="2000" b="1" dirty="0"/>
              <a:t>FROM</a:t>
            </a:r>
            <a:r>
              <a:rPr lang="en-US" altLang="zh-CN" sz="2000" dirty="0"/>
              <a:t> t1</a:t>
            </a:r>
          </a:p>
          <a:p>
            <a:r>
              <a:rPr lang="en-US" altLang="zh-CN" sz="2000" b="1" dirty="0"/>
              <a:t>WHERE</a:t>
            </a:r>
            <a:r>
              <a:rPr lang="en-US" altLang="zh-CN" sz="2000" dirty="0"/>
              <a:t> '1e500' != c2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18F2E1D-7A33-9318-2D18-479E6B937E81}"/>
              </a:ext>
            </a:extLst>
          </p:cNvPr>
          <p:cNvGrpSpPr/>
          <p:nvPr/>
        </p:nvGrpSpPr>
        <p:grpSpPr>
          <a:xfrm>
            <a:off x="3489732" y="2914195"/>
            <a:ext cx="4352318" cy="1258451"/>
            <a:chOff x="3246236" y="2613209"/>
            <a:chExt cx="4352318" cy="1258451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DC1B52F-7D3B-100A-FC08-DECCCF7A741C}"/>
                </a:ext>
              </a:extLst>
            </p:cNvPr>
            <p:cNvSpPr txBox="1"/>
            <p:nvPr/>
          </p:nvSpPr>
          <p:spPr>
            <a:xfrm>
              <a:off x="3246236" y="2613209"/>
              <a:ext cx="42832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 </a:t>
              </a:r>
              <a:r>
                <a:rPr lang="en-US" altLang="zh-CN" dirty="0"/>
                <a:t>t1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C1C583E-0019-1B39-BD84-FB6A6931968C}"/>
                </a:ext>
              </a:extLst>
            </p:cNvPr>
            <p:cNvSpPr/>
            <p:nvPr/>
          </p:nvSpPr>
          <p:spPr>
            <a:xfrm>
              <a:off x="3674558" y="2644173"/>
              <a:ext cx="1440000" cy="576000"/>
            </a:xfrm>
            <a:prstGeom prst="rect">
              <a:avLst/>
            </a:prstGeom>
            <a:solidFill>
              <a:srgbClr val="EBF0DF"/>
            </a:solidFill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c1 TEXT</a:t>
              </a:r>
            </a:p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 NOT NULL 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E3E3383-0E2D-C701-65EA-EB40477BA6F5}"/>
                </a:ext>
              </a:extLst>
            </p:cNvPr>
            <p:cNvSpPr/>
            <p:nvPr/>
          </p:nvSpPr>
          <p:spPr>
            <a:xfrm>
              <a:off x="3674558" y="3223660"/>
              <a:ext cx="14400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Jason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5E9F407-7FE9-3AD4-E8AB-FF1B3DAF3742}"/>
                </a:ext>
              </a:extLst>
            </p:cNvPr>
            <p:cNvSpPr/>
            <p:nvPr/>
          </p:nvSpPr>
          <p:spPr>
            <a:xfrm>
              <a:off x="3674558" y="3547660"/>
              <a:ext cx="14400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Bob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44CD82D-8CA2-1ADC-76F7-D13FD317C522}"/>
                </a:ext>
              </a:extLst>
            </p:cNvPr>
            <p:cNvSpPr/>
            <p:nvPr/>
          </p:nvSpPr>
          <p:spPr>
            <a:xfrm>
              <a:off x="5114554" y="2644173"/>
              <a:ext cx="2484000" cy="576000"/>
            </a:xfrm>
            <a:prstGeom prst="rect">
              <a:avLst/>
            </a:prstGeom>
            <a:solidFill>
              <a:srgbClr val="EBF0DF"/>
            </a:solidFill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 c2 FLAOT UNSIGNED</a:t>
              </a:r>
            </a:p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UNIQUE</a:t>
              </a:r>
              <a:r>
                <a:rPr lang="en-US" altLang="zh-CN" dirty="0">
                  <a:solidFill>
                    <a:schemeClr val="tx1"/>
                  </a:solidFill>
                </a:rPr>
                <a:t>  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F05938C-1AF4-588C-0ADC-BC67E6A8369C}"/>
                </a:ext>
              </a:extLst>
            </p:cNvPr>
            <p:cNvSpPr/>
            <p:nvPr/>
          </p:nvSpPr>
          <p:spPr>
            <a:xfrm>
              <a:off x="5114554" y="3223660"/>
              <a:ext cx="24840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A1F4671-C9EF-187C-D6F5-C11CFB6B465E}"/>
                </a:ext>
              </a:extLst>
            </p:cNvPr>
            <p:cNvSpPr/>
            <p:nvPr/>
          </p:nvSpPr>
          <p:spPr>
            <a:xfrm>
              <a:off x="5114554" y="3547660"/>
              <a:ext cx="24840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0DE4CB55-5C5E-D590-E892-7006734DF596}"/>
              </a:ext>
            </a:extLst>
          </p:cNvPr>
          <p:cNvSpPr txBox="1"/>
          <p:nvPr/>
        </p:nvSpPr>
        <p:spPr>
          <a:xfrm>
            <a:off x="8686637" y="5306078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{1,2}</a:t>
            </a:r>
            <a:endParaRPr lang="zh-CN" altLang="en-US" sz="2000" dirty="0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19CA9CA-5C62-1B1D-0A7A-3C5EBCC0D8DD}"/>
              </a:ext>
            </a:extLst>
          </p:cNvPr>
          <p:cNvGrpSpPr/>
          <p:nvPr/>
        </p:nvGrpSpPr>
        <p:grpSpPr>
          <a:xfrm>
            <a:off x="10092788" y="4259599"/>
            <a:ext cx="542135" cy="523220"/>
            <a:chOff x="10019455" y="5194805"/>
            <a:chExt cx="542135" cy="523220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1943A98E-8F9E-B15E-A5EE-FD401E4401B4}"/>
                </a:ext>
              </a:extLst>
            </p:cNvPr>
            <p:cNvSpPr/>
            <p:nvPr/>
          </p:nvSpPr>
          <p:spPr>
            <a:xfrm>
              <a:off x="10038523" y="5214025"/>
              <a:ext cx="504000" cy="50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r"/>
              <a:endParaRPr lang="zh-CN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9957F285-12A5-CDC7-1C02-5024B6F0E7D7}"/>
                    </a:ext>
                  </a:extLst>
                </p:cNvPr>
                <p:cNvSpPr txBox="1"/>
                <p:nvPr/>
              </p:nvSpPr>
              <p:spPr>
                <a:xfrm>
                  <a:off x="10019455" y="5194805"/>
                  <a:ext cx="542135" cy="52322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9957F285-12A5-CDC7-1C02-5024B6F0E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9455" y="5194805"/>
                  <a:ext cx="542135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311FD4BB-AD94-C62D-A730-40B439492D79}"/>
              </a:ext>
            </a:extLst>
          </p:cNvPr>
          <p:cNvSpPr txBox="1"/>
          <p:nvPr/>
        </p:nvSpPr>
        <p:spPr>
          <a:xfrm>
            <a:off x="3858928" y="4173201"/>
            <a:ext cx="4020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6"/>
                </a:solidFill>
              </a:rPr>
              <a:t>Enable</a:t>
            </a:r>
            <a:r>
              <a:rPr lang="en-US" altLang="zh-CN" sz="2000" dirty="0"/>
              <a:t> metadata-related optimization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7AA2AC-3577-4A0C-3F6B-46FFAE8B240C}"/>
              </a:ext>
            </a:extLst>
          </p:cNvPr>
          <p:cNvSpPr txBox="1"/>
          <p:nvPr/>
        </p:nvSpPr>
        <p:spPr>
          <a:xfrm>
            <a:off x="3858928" y="6010200"/>
            <a:ext cx="4091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Disable</a:t>
            </a:r>
            <a:r>
              <a:rPr lang="en-US" altLang="zh-CN" sz="2000" dirty="0"/>
              <a:t> metadata-related optimization</a:t>
            </a:r>
            <a:endParaRPr lang="zh-CN" altLang="en-US" sz="20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9089008-4EDA-0A29-69B0-0ED2F96BFE6D}"/>
              </a:ext>
            </a:extLst>
          </p:cNvPr>
          <p:cNvCxnSpPr>
            <a:cxnSpLocks/>
          </p:cNvCxnSpPr>
          <p:nvPr/>
        </p:nvCxnSpPr>
        <p:spPr>
          <a:xfrm flipV="1">
            <a:off x="7934196" y="3540987"/>
            <a:ext cx="676404" cy="48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A1FE7DF-7E97-69DD-CED9-851465A391F4}"/>
              </a:ext>
            </a:extLst>
          </p:cNvPr>
          <p:cNvCxnSpPr>
            <a:cxnSpLocks/>
          </p:cNvCxnSpPr>
          <p:nvPr/>
        </p:nvCxnSpPr>
        <p:spPr>
          <a:xfrm>
            <a:off x="7987196" y="5506133"/>
            <a:ext cx="6764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596393B-6A11-5309-6E40-0D3C8C4BFCBB}"/>
              </a:ext>
            </a:extLst>
          </p:cNvPr>
          <p:cNvGrpSpPr/>
          <p:nvPr/>
        </p:nvGrpSpPr>
        <p:grpSpPr>
          <a:xfrm>
            <a:off x="3545866" y="5002067"/>
            <a:ext cx="4333714" cy="1008133"/>
            <a:chOff x="3264840" y="2863527"/>
            <a:chExt cx="4333714" cy="100813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DAED2AC-BC7A-A81A-5542-8CAFEA7CB09B}"/>
                </a:ext>
              </a:extLst>
            </p:cNvPr>
            <p:cNvSpPr txBox="1"/>
            <p:nvPr/>
          </p:nvSpPr>
          <p:spPr>
            <a:xfrm>
              <a:off x="3264840" y="2863527"/>
              <a:ext cx="42832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 </a:t>
              </a:r>
              <a:r>
                <a:rPr lang="en-US" altLang="zh-CN" dirty="0"/>
                <a:t>t1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36D3FE7-8877-2417-44F3-594AD2912E99}"/>
                </a:ext>
              </a:extLst>
            </p:cNvPr>
            <p:cNvSpPr/>
            <p:nvPr/>
          </p:nvSpPr>
          <p:spPr>
            <a:xfrm>
              <a:off x="3674558" y="2901452"/>
              <a:ext cx="1440000" cy="324000"/>
            </a:xfrm>
            <a:prstGeom prst="rect">
              <a:avLst/>
            </a:prstGeom>
            <a:solidFill>
              <a:srgbClr val="EBF0DF"/>
            </a:solidFill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c1 TEXT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D8693A9-EEF2-60C5-3D7F-69FB837ECB75}"/>
                </a:ext>
              </a:extLst>
            </p:cNvPr>
            <p:cNvSpPr/>
            <p:nvPr/>
          </p:nvSpPr>
          <p:spPr>
            <a:xfrm>
              <a:off x="3674558" y="3223660"/>
              <a:ext cx="14400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Jason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971A5D8-FAE5-1792-56E8-572DD5D39A51}"/>
                </a:ext>
              </a:extLst>
            </p:cNvPr>
            <p:cNvSpPr/>
            <p:nvPr/>
          </p:nvSpPr>
          <p:spPr>
            <a:xfrm>
              <a:off x="3674558" y="3547660"/>
              <a:ext cx="14400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Bob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0DA8AF9-352E-1D3E-E5BB-C95BE0990DFB}"/>
                </a:ext>
              </a:extLst>
            </p:cNvPr>
            <p:cNvSpPr/>
            <p:nvPr/>
          </p:nvSpPr>
          <p:spPr>
            <a:xfrm>
              <a:off x="5114554" y="2901452"/>
              <a:ext cx="2484000" cy="324000"/>
            </a:xfrm>
            <a:prstGeom prst="rect">
              <a:avLst/>
            </a:prstGeom>
            <a:solidFill>
              <a:srgbClr val="EBF0DF"/>
            </a:solidFill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 c2 FLAOT UNSIGNED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D932EAC-290A-6316-F423-6FD780C83F6B}"/>
                </a:ext>
              </a:extLst>
            </p:cNvPr>
            <p:cNvSpPr/>
            <p:nvPr/>
          </p:nvSpPr>
          <p:spPr>
            <a:xfrm>
              <a:off x="5114554" y="3223660"/>
              <a:ext cx="24840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8B95767-A151-F795-E452-4DAA6E295811}"/>
                </a:ext>
              </a:extLst>
            </p:cNvPr>
            <p:cNvSpPr/>
            <p:nvPr/>
          </p:nvSpPr>
          <p:spPr>
            <a:xfrm>
              <a:off x="5114554" y="3547660"/>
              <a:ext cx="24840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椭圆 21">
            <a:extLst>
              <a:ext uri="{FF2B5EF4-FFF2-40B4-BE49-F238E27FC236}">
                <a16:creationId xmlns:a16="http://schemas.microsoft.com/office/drawing/2014/main" id="{DB3E4EDD-5C16-FD9B-5ED3-38F0E3CE31F7}"/>
              </a:ext>
            </a:extLst>
          </p:cNvPr>
          <p:cNvSpPr/>
          <p:nvPr/>
        </p:nvSpPr>
        <p:spPr>
          <a:xfrm>
            <a:off x="2328530" y="3429000"/>
            <a:ext cx="1217336" cy="781852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914400 w 1005840"/>
              <a:gd name="connsiteY0" fmla="*/ 457200 h 914400"/>
              <a:gd name="connsiteX1" fmla="*/ 457200 w 1005840"/>
              <a:gd name="connsiteY1" fmla="*/ 914400 h 914400"/>
              <a:gd name="connsiteX2" fmla="*/ 0 w 1005840"/>
              <a:gd name="connsiteY2" fmla="*/ 457200 h 914400"/>
              <a:gd name="connsiteX3" fmla="*/ 457200 w 1005840"/>
              <a:gd name="connsiteY3" fmla="*/ 0 h 914400"/>
              <a:gd name="connsiteX4" fmla="*/ 1005840 w 1005840"/>
              <a:gd name="connsiteY4" fmla="*/ 548640 h 914400"/>
              <a:gd name="connsiteX0" fmla="*/ 914400 w 914400"/>
              <a:gd name="connsiteY0" fmla="*/ 457200 h 914400"/>
              <a:gd name="connsiteX1" fmla="*/ 457200 w 914400"/>
              <a:gd name="connsiteY1" fmla="*/ 914400 h 914400"/>
              <a:gd name="connsiteX2" fmla="*/ 0 w 914400"/>
              <a:gd name="connsiteY2" fmla="*/ 457200 h 914400"/>
              <a:gd name="connsiteX3" fmla="*/ 457200 w 914400"/>
              <a:gd name="connsiteY3" fmla="*/ 0 h 914400"/>
              <a:gd name="connsiteX0" fmla="*/ 457200 w 457200"/>
              <a:gd name="connsiteY0" fmla="*/ 914400 h 914400"/>
              <a:gd name="connsiteX1" fmla="*/ 0 w 457200"/>
              <a:gd name="connsiteY1" fmla="*/ 457200 h 914400"/>
              <a:gd name="connsiteX2" fmla="*/ 457200 w 457200"/>
              <a:gd name="connsiteY2" fmla="*/ 0 h 914400"/>
              <a:gd name="connsiteX0" fmla="*/ 0 w 457200"/>
              <a:gd name="connsiteY0" fmla="*/ 457200 h 457200"/>
              <a:gd name="connsiteX1" fmla="*/ 457200 w 457200"/>
              <a:gd name="connsiteY1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200" h="457200">
                <a:moveTo>
                  <a:pt x="0" y="457200"/>
                </a:moveTo>
                <a:cubicBezTo>
                  <a:pt x="0" y="204695"/>
                  <a:pt x="204695" y="0"/>
                  <a:pt x="45720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椭圆 21">
            <a:extLst>
              <a:ext uri="{FF2B5EF4-FFF2-40B4-BE49-F238E27FC236}">
                <a16:creationId xmlns:a16="http://schemas.microsoft.com/office/drawing/2014/main" id="{1278825A-B0D8-8059-1409-106EE715EBE6}"/>
              </a:ext>
            </a:extLst>
          </p:cNvPr>
          <p:cNvSpPr/>
          <p:nvPr/>
        </p:nvSpPr>
        <p:spPr>
          <a:xfrm flipV="1">
            <a:off x="2328530" y="5039799"/>
            <a:ext cx="1217336" cy="781852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914400 w 1005840"/>
              <a:gd name="connsiteY0" fmla="*/ 457200 h 914400"/>
              <a:gd name="connsiteX1" fmla="*/ 457200 w 1005840"/>
              <a:gd name="connsiteY1" fmla="*/ 914400 h 914400"/>
              <a:gd name="connsiteX2" fmla="*/ 0 w 1005840"/>
              <a:gd name="connsiteY2" fmla="*/ 457200 h 914400"/>
              <a:gd name="connsiteX3" fmla="*/ 457200 w 1005840"/>
              <a:gd name="connsiteY3" fmla="*/ 0 h 914400"/>
              <a:gd name="connsiteX4" fmla="*/ 1005840 w 1005840"/>
              <a:gd name="connsiteY4" fmla="*/ 548640 h 914400"/>
              <a:gd name="connsiteX0" fmla="*/ 914400 w 914400"/>
              <a:gd name="connsiteY0" fmla="*/ 457200 h 914400"/>
              <a:gd name="connsiteX1" fmla="*/ 457200 w 914400"/>
              <a:gd name="connsiteY1" fmla="*/ 914400 h 914400"/>
              <a:gd name="connsiteX2" fmla="*/ 0 w 914400"/>
              <a:gd name="connsiteY2" fmla="*/ 457200 h 914400"/>
              <a:gd name="connsiteX3" fmla="*/ 457200 w 914400"/>
              <a:gd name="connsiteY3" fmla="*/ 0 h 914400"/>
              <a:gd name="connsiteX0" fmla="*/ 457200 w 457200"/>
              <a:gd name="connsiteY0" fmla="*/ 914400 h 914400"/>
              <a:gd name="connsiteX1" fmla="*/ 0 w 457200"/>
              <a:gd name="connsiteY1" fmla="*/ 457200 h 914400"/>
              <a:gd name="connsiteX2" fmla="*/ 457200 w 457200"/>
              <a:gd name="connsiteY2" fmla="*/ 0 h 914400"/>
              <a:gd name="connsiteX0" fmla="*/ 0 w 457200"/>
              <a:gd name="connsiteY0" fmla="*/ 457200 h 457200"/>
              <a:gd name="connsiteX1" fmla="*/ 457200 w 457200"/>
              <a:gd name="connsiteY1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200" h="457200">
                <a:moveTo>
                  <a:pt x="0" y="457200"/>
                </a:moveTo>
                <a:cubicBezTo>
                  <a:pt x="0" y="204695"/>
                  <a:pt x="204695" y="0"/>
                  <a:pt x="45720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39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49" grpId="0" animBg="1"/>
      <p:bldP spid="5" grpId="0"/>
      <p:bldP spid="50" grpId="0"/>
      <p:bldP spid="12" grpId="0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69588-A295-D67D-7519-9879094C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Approach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689BD-424A-097A-982E-E99428896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9127"/>
            <a:ext cx="10515600" cy="867930"/>
          </a:xfrm>
        </p:spPr>
        <p:txBody>
          <a:bodyPr/>
          <a:lstStyle/>
          <a:p>
            <a:r>
              <a:rPr lang="en-US" altLang="zh-CN" dirty="0"/>
              <a:t>We propose </a:t>
            </a:r>
            <a:r>
              <a:rPr lang="en-US" altLang="zh-CN" u="sng" dirty="0"/>
              <a:t>ra</a:t>
            </a:r>
            <a:r>
              <a:rPr lang="en-US" altLang="zh-CN" dirty="0"/>
              <a:t>w </a:t>
            </a:r>
            <a:r>
              <a:rPr lang="en-US" altLang="zh-CN" u="sng" dirty="0"/>
              <a:t>da</a:t>
            </a:r>
            <a:r>
              <a:rPr lang="en-US" altLang="zh-CN" dirty="0"/>
              <a:t>tabase const</a:t>
            </a:r>
            <a:r>
              <a:rPr lang="en-US" altLang="zh-CN" u="sng" dirty="0"/>
              <a:t>r</a:t>
            </a:r>
            <a:r>
              <a:rPr lang="en-US" altLang="zh-CN" dirty="0"/>
              <a:t>uction (Radar) to detect metadata-related logic bugs in DBMSs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388040-9E0D-1F6D-8BFD-438DA19B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C7D9-4D5B-4772-9F7B-87CB093D297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A6D2652-2EFF-0511-7C9D-BE8C7E5EBDC3}"/>
              </a:ext>
            </a:extLst>
          </p:cNvPr>
          <p:cNvSpPr txBox="1"/>
          <p:nvPr/>
        </p:nvSpPr>
        <p:spPr>
          <a:xfrm>
            <a:off x="9794039" y="2921222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Error</a:t>
            </a:r>
            <a:endParaRPr lang="zh-CN" altLang="en-US" sz="20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90D0001-D914-2D53-B946-E1CAC59C76CC}"/>
              </a:ext>
            </a:extLst>
          </p:cNvPr>
          <p:cNvSpPr txBox="1"/>
          <p:nvPr/>
        </p:nvSpPr>
        <p:spPr>
          <a:xfrm>
            <a:off x="9876594" y="5199349"/>
            <a:ext cx="559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{1}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623032A-C641-4B2A-6128-2D9F405A44F5}"/>
              </a:ext>
            </a:extLst>
          </p:cNvPr>
          <p:cNvSpPr txBox="1"/>
          <p:nvPr/>
        </p:nvSpPr>
        <p:spPr>
          <a:xfrm>
            <a:off x="672097" y="3899351"/>
            <a:ext cx="2616422" cy="707886"/>
          </a:xfrm>
          <a:prstGeom prst="rect">
            <a:avLst/>
          </a:prstGeom>
          <a:noFill/>
          <a:ln w="6350">
            <a:noFill/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SELECT</a:t>
            </a:r>
            <a:r>
              <a:rPr lang="en-US" altLang="zh-CN" sz="2000" dirty="0"/>
              <a:t> c1 </a:t>
            </a:r>
            <a:r>
              <a:rPr lang="en-US" altLang="zh-CN" sz="2000" b="1" dirty="0"/>
              <a:t>FROM</a:t>
            </a:r>
            <a:r>
              <a:rPr lang="en-US" altLang="zh-CN" sz="2000" dirty="0"/>
              <a:t> t1</a:t>
            </a:r>
          </a:p>
          <a:p>
            <a:r>
              <a:rPr lang="en-US" altLang="zh-CN" sz="2000" b="1" dirty="0"/>
              <a:t>WHERE</a:t>
            </a:r>
            <a:r>
              <a:rPr lang="en-US" altLang="zh-CN" sz="2000" dirty="0"/>
              <a:t> '1e500' != c1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9DDCF7A-1F32-9EF7-5DE8-B0F2DE6FCFAD}"/>
              </a:ext>
            </a:extLst>
          </p:cNvPr>
          <p:cNvCxnSpPr>
            <a:cxnSpLocks/>
          </p:cNvCxnSpPr>
          <p:nvPr/>
        </p:nvCxnSpPr>
        <p:spPr>
          <a:xfrm flipH="1">
            <a:off x="6224514" y="3858902"/>
            <a:ext cx="0" cy="1021454"/>
          </a:xfrm>
          <a:prstGeom prst="straightConnector1">
            <a:avLst/>
          </a:prstGeom>
          <a:ln w="19050">
            <a:solidFill>
              <a:schemeClr val="accent1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867B3B3D-708A-BDDB-5701-A8A168709392}"/>
              </a:ext>
            </a:extLst>
          </p:cNvPr>
          <p:cNvSpPr txBox="1"/>
          <p:nvPr/>
        </p:nvSpPr>
        <p:spPr>
          <a:xfrm>
            <a:off x="6238590" y="4015904"/>
            <a:ext cx="2069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① </a:t>
            </a:r>
            <a:r>
              <a:rPr lang="en-US" altLang="zh-CN" sz="2000" dirty="0">
                <a:solidFill>
                  <a:schemeClr val="accent1"/>
                </a:solidFill>
              </a:rPr>
              <a:t>Constructing a </a:t>
            </a:r>
          </a:p>
          <a:p>
            <a:pPr algn="ctr"/>
            <a:r>
              <a:rPr lang="en-US" altLang="zh-CN" sz="2000" dirty="0">
                <a:solidFill>
                  <a:schemeClr val="accent1"/>
                </a:solidFill>
              </a:rPr>
              <a:t>raw database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37243CA-2E04-3383-E0C1-BED1D3E20898}"/>
              </a:ext>
            </a:extLst>
          </p:cNvPr>
          <p:cNvSpPr txBox="1"/>
          <p:nvPr/>
        </p:nvSpPr>
        <p:spPr>
          <a:xfrm>
            <a:off x="335531" y="3157559"/>
            <a:ext cx="1770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</a:rPr>
              <a:t>② </a:t>
            </a:r>
            <a:r>
              <a:rPr lang="en-US" altLang="zh-CN" sz="2000" dirty="0">
                <a:solidFill>
                  <a:schemeClr val="accent1"/>
                </a:solidFill>
              </a:rPr>
              <a:t>Generating </a:t>
            </a:r>
          </a:p>
          <a:p>
            <a:r>
              <a:rPr lang="en-US" altLang="zh-CN" sz="2000" dirty="0">
                <a:solidFill>
                  <a:schemeClr val="accent1"/>
                </a:solidFill>
              </a:rPr>
              <a:t>random queries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流程图: 决策 38">
                <a:extLst>
                  <a:ext uri="{FF2B5EF4-FFF2-40B4-BE49-F238E27FC236}">
                    <a16:creationId xmlns:a16="http://schemas.microsoft.com/office/drawing/2014/main" id="{99218561-5B3C-C4DB-E9AC-D5744BDEE978}"/>
                  </a:ext>
                </a:extLst>
              </p:cNvPr>
              <p:cNvSpPr/>
              <p:nvPr/>
            </p:nvSpPr>
            <p:spPr>
              <a:xfrm>
                <a:off x="9652478" y="4007012"/>
                <a:ext cx="1008000" cy="504000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流程图: 决策 38">
                <a:extLst>
                  <a:ext uri="{FF2B5EF4-FFF2-40B4-BE49-F238E27FC236}">
                    <a16:creationId xmlns:a16="http://schemas.microsoft.com/office/drawing/2014/main" id="{99218561-5B3C-C4DB-E9AC-D5744BDEE9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478" y="4007012"/>
                <a:ext cx="1008000" cy="504000"/>
              </a:xfrm>
              <a:prstGeom prst="flowChartDecision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3BD464D-4B4A-7559-9EDD-0996AC568433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>
          <a:xfrm>
            <a:off x="10156478" y="3321332"/>
            <a:ext cx="0" cy="6856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4A1932F-41D3-0D68-C08B-3143D51D0459}"/>
              </a:ext>
            </a:extLst>
          </p:cNvPr>
          <p:cNvCxnSpPr>
            <a:cxnSpLocks/>
            <a:stCxn id="21" idx="0"/>
            <a:endCxn id="39" idx="2"/>
          </p:cNvCxnSpPr>
          <p:nvPr/>
        </p:nvCxnSpPr>
        <p:spPr>
          <a:xfrm flipH="1" flipV="1">
            <a:off x="10156478" y="4511012"/>
            <a:ext cx="1" cy="6883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图片 46">
            <a:extLst>
              <a:ext uri="{FF2B5EF4-FFF2-40B4-BE49-F238E27FC236}">
                <a16:creationId xmlns:a16="http://schemas.microsoft.com/office/drawing/2014/main" id="{D3153C8A-2AE4-8B6B-FA09-C3C73C566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6196" y="3989012"/>
            <a:ext cx="540000" cy="540000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E6DB7B65-3ED6-A224-1D48-25D1A6D461C1}"/>
              </a:ext>
            </a:extLst>
          </p:cNvPr>
          <p:cNvSpPr txBox="1"/>
          <p:nvPr/>
        </p:nvSpPr>
        <p:spPr>
          <a:xfrm>
            <a:off x="10580635" y="3858902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Y</a:t>
            </a:r>
            <a:endParaRPr lang="zh-CN" altLang="en-US" sz="2000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F040826-1A27-7C25-2C63-35F7E51A25C1}"/>
              </a:ext>
            </a:extLst>
          </p:cNvPr>
          <p:cNvCxnSpPr>
            <a:cxnSpLocks/>
            <a:stCxn id="39" idx="3"/>
            <a:endCxn id="47" idx="1"/>
          </p:cNvCxnSpPr>
          <p:nvPr/>
        </p:nvCxnSpPr>
        <p:spPr>
          <a:xfrm>
            <a:off x="10660478" y="4259012"/>
            <a:ext cx="5657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161D5ECA-0946-55F5-E458-1095FCB8DED6}"/>
              </a:ext>
            </a:extLst>
          </p:cNvPr>
          <p:cNvSpPr txBox="1"/>
          <p:nvPr/>
        </p:nvSpPr>
        <p:spPr>
          <a:xfrm>
            <a:off x="7467334" y="2313364"/>
            <a:ext cx="32015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③ </a:t>
            </a:r>
            <a:r>
              <a:rPr lang="en-US" altLang="zh-CN" sz="2000" dirty="0">
                <a:solidFill>
                  <a:schemeClr val="accent1"/>
                </a:solidFill>
              </a:rPr>
              <a:t>Executing and comparing </a:t>
            </a:r>
          </a:p>
          <a:p>
            <a:pPr algn="ctr"/>
            <a:r>
              <a:rPr lang="en-US" altLang="zh-CN" sz="2000" dirty="0">
                <a:solidFill>
                  <a:schemeClr val="accent1"/>
                </a:solidFill>
              </a:rPr>
              <a:t>query results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A4D32A15-C974-AF40-36C4-63D5C25507ED}"/>
                  </a:ext>
                </a:extLst>
              </p:cNvPr>
              <p:cNvSpPr txBox="1"/>
              <p:nvPr/>
            </p:nvSpPr>
            <p:spPr>
              <a:xfrm>
                <a:off x="4430971" y="3615794"/>
                <a:ext cx="14807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Database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𝑑𝑏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A4D32A15-C974-AF40-36C4-63D5C2550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971" y="3615794"/>
                <a:ext cx="1480726" cy="400110"/>
              </a:xfrm>
              <a:prstGeom prst="rect">
                <a:avLst/>
              </a:prstGeom>
              <a:blipFill>
                <a:blip r:embed="rId5"/>
                <a:stretch>
                  <a:fillRect l="-4527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F3A4528-7330-39D0-519B-1BF6FB911D8F}"/>
                  </a:ext>
                </a:extLst>
              </p:cNvPr>
              <p:cNvSpPr txBox="1"/>
              <p:nvPr/>
            </p:nvSpPr>
            <p:spPr>
              <a:xfrm>
                <a:off x="3950872" y="5795707"/>
                <a:ext cx="24409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Raw database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𝑟𝑎𝑤𝐷𝑏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F3A4528-7330-39D0-519B-1BF6FB911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872" y="5795707"/>
                <a:ext cx="2440925" cy="400110"/>
              </a:xfrm>
              <a:prstGeom prst="rect">
                <a:avLst/>
              </a:prstGeom>
              <a:blipFill>
                <a:blip r:embed="rId6"/>
                <a:stretch>
                  <a:fillRect l="-2494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ABC0AB9B-77EA-20A6-545C-E774F879DA5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7382750" y="5399404"/>
            <a:ext cx="24938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10154BC5-15A3-380A-5B2D-93DA12527ECD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382750" y="3121277"/>
            <a:ext cx="24112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663303D-9B45-B8C4-0E90-0DE72EC9CBA7}"/>
              </a:ext>
            </a:extLst>
          </p:cNvPr>
          <p:cNvSpPr txBox="1"/>
          <p:nvPr/>
        </p:nvSpPr>
        <p:spPr>
          <a:xfrm>
            <a:off x="7467334" y="3198690"/>
            <a:ext cx="2324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Optimized execution</a:t>
            </a:r>
            <a:endParaRPr lang="zh-CN" altLang="en-US" sz="2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E27523-70F8-124A-CBB7-1EF7BDD8390F}"/>
              </a:ext>
            </a:extLst>
          </p:cNvPr>
          <p:cNvSpPr txBox="1"/>
          <p:nvPr/>
        </p:nvSpPr>
        <p:spPr>
          <a:xfrm>
            <a:off x="7467334" y="5465350"/>
            <a:ext cx="2581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Unoptimized execution</a:t>
            </a:r>
            <a:endParaRPr lang="zh-CN" altLang="en-US" sz="20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CC9FB51-E892-908E-CBC3-027A90CC62DC}"/>
              </a:ext>
            </a:extLst>
          </p:cNvPr>
          <p:cNvGrpSpPr/>
          <p:nvPr/>
        </p:nvGrpSpPr>
        <p:grpSpPr>
          <a:xfrm>
            <a:off x="2965082" y="2663961"/>
            <a:ext cx="4352318" cy="934451"/>
            <a:chOff x="3246236" y="2613209"/>
            <a:chExt cx="4352318" cy="934451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DF39FF0-E578-D9C1-E21D-22B0A483F27B}"/>
                </a:ext>
              </a:extLst>
            </p:cNvPr>
            <p:cNvSpPr txBox="1"/>
            <p:nvPr/>
          </p:nvSpPr>
          <p:spPr>
            <a:xfrm>
              <a:off x="3246236" y="2613209"/>
              <a:ext cx="42832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 </a:t>
              </a:r>
              <a:r>
                <a:rPr lang="en-US" altLang="zh-CN" dirty="0"/>
                <a:t>t1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A0EE9E8-4A06-8FF1-6BB5-14E8B67C7482}"/>
                </a:ext>
              </a:extLst>
            </p:cNvPr>
            <p:cNvSpPr/>
            <p:nvPr/>
          </p:nvSpPr>
          <p:spPr>
            <a:xfrm>
              <a:off x="3674558" y="2644173"/>
              <a:ext cx="1440000" cy="576000"/>
            </a:xfrm>
            <a:prstGeom prst="rect">
              <a:avLst/>
            </a:prstGeom>
            <a:solidFill>
              <a:srgbClr val="EBF0DF"/>
            </a:solidFill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c1 TEXT</a:t>
              </a:r>
            </a:p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 NOT NULL 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AF45B6D-69D5-804C-B8C8-8A9F7C26A2CE}"/>
                </a:ext>
              </a:extLst>
            </p:cNvPr>
            <p:cNvSpPr/>
            <p:nvPr/>
          </p:nvSpPr>
          <p:spPr>
            <a:xfrm>
              <a:off x="3674558" y="3223660"/>
              <a:ext cx="14400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Jason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F51630C-535D-9E18-A038-180F7A45911A}"/>
                </a:ext>
              </a:extLst>
            </p:cNvPr>
            <p:cNvSpPr/>
            <p:nvPr/>
          </p:nvSpPr>
          <p:spPr>
            <a:xfrm>
              <a:off x="5114554" y="2644173"/>
              <a:ext cx="2484000" cy="576000"/>
            </a:xfrm>
            <a:prstGeom prst="rect">
              <a:avLst/>
            </a:prstGeom>
            <a:solidFill>
              <a:srgbClr val="EBF0DF"/>
            </a:solidFill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 c2 FLAOT UNSIGNED</a:t>
              </a:r>
            </a:p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UNIQUE</a:t>
              </a:r>
              <a:r>
                <a:rPr lang="en-US" altLang="zh-CN" dirty="0">
                  <a:solidFill>
                    <a:schemeClr val="tx1"/>
                  </a:solidFill>
                </a:rPr>
                <a:t>  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AB99636-A25F-B945-EC09-0DEB91FBAC4B}"/>
                </a:ext>
              </a:extLst>
            </p:cNvPr>
            <p:cNvSpPr/>
            <p:nvPr/>
          </p:nvSpPr>
          <p:spPr>
            <a:xfrm>
              <a:off x="5114554" y="3223660"/>
              <a:ext cx="24840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CEAC204-1A12-09F4-DF23-64A767E76FFE}"/>
              </a:ext>
            </a:extLst>
          </p:cNvPr>
          <p:cNvGrpSpPr/>
          <p:nvPr/>
        </p:nvGrpSpPr>
        <p:grpSpPr>
          <a:xfrm>
            <a:off x="2965082" y="5033631"/>
            <a:ext cx="4367648" cy="741351"/>
            <a:chOff x="3230906" y="2806309"/>
            <a:chExt cx="4367648" cy="741351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60AA400-5453-EA5E-71BD-FE4C3BDCFB68}"/>
                </a:ext>
              </a:extLst>
            </p:cNvPr>
            <p:cNvSpPr txBox="1"/>
            <p:nvPr/>
          </p:nvSpPr>
          <p:spPr>
            <a:xfrm>
              <a:off x="3230906" y="2806309"/>
              <a:ext cx="42832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 </a:t>
              </a:r>
              <a:r>
                <a:rPr lang="en-US" altLang="zh-CN" dirty="0"/>
                <a:t>t1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12334B9-6169-4FFE-B32D-052C3883F53B}"/>
                </a:ext>
              </a:extLst>
            </p:cNvPr>
            <p:cNvSpPr/>
            <p:nvPr/>
          </p:nvSpPr>
          <p:spPr>
            <a:xfrm>
              <a:off x="3674558" y="3223660"/>
              <a:ext cx="14400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Jason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EE7F844-F297-309C-184A-EB8BD68A2198}"/>
                </a:ext>
              </a:extLst>
            </p:cNvPr>
            <p:cNvSpPr/>
            <p:nvPr/>
          </p:nvSpPr>
          <p:spPr>
            <a:xfrm>
              <a:off x="5114554" y="3223660"/>
              <a:ext cx="24840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5388D5D-6CD6-28F0-92B9-FC5C69CF6103}"/>
                </a:ext>
              </a:extLst>
            </p:cNvPr>
            <p:cNvSpPr/>
            <p:nvPr/>
          </p:nvSpPr>
          <p:spPr>
            <a:xfrm>
              <a:off x="3674558" y="2852375"/>
              <a:ext cx="1440000" cy="369332"/>
            </a:xfrm>
            <a:prstGeom prst="rect">
              <a:avLst/>
            </a:prstGeom>
            <a:solidFill>
              <a:srgbClr val="EBF0DF"/>
            </a:solidFill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 c1 TEXT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F76EB7B-75CF-4C61-A503-D0E6B5EC54FD}"/>
                </a:ext>
              </a:extLst>
            </p:cNvPr>
            <p:cNvSpPr/>
            <p:nvPr/>
          </p:nvSpPr>
          <p:spPr>
            <a:xfrm>
              <a:off x="5114554" y="2852375"/>
              <a:ext cx="2484000" cy="369332"/>
            </a:xfrm>
            <a:prstGeom prst="rect">
              <a:avLst/>
            </a:prstGeom>
            <a:solidFill>
              <a:srgbClr val="EBF0DF"/>
            </a:solidFill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 c2 FLAOT UNSIGNED</a:t>
              </a:r>
            </a:p>
          </p:txBody>
        </p:sp>
      </p:grpSp>
      <p:sp>
        <p:nvSpPr>
          <p:cNvPr id="23" name="椭圆 21">
            <a:extLst>
              <a:ext uri="{FF2B5EF4-FFF2-40B4-BE49-F238E27FC236}">
                <a16:creationId xmlns:a16="http://schemas.microsoft.com/office/drawing/2014/main" id="{5362169C-D692-D10C-0431-1AE3EE7D4E01}"/>
              </a:ext>
            </a:extLst>
          </p:cNvPr>
          <p:cNvSpPr/>
          <p:nvPr/>
        </p:nvSpPr>
        <p:spPr>
          <a:xfrm>
            <a:off x="2101101" y="3082031"/>
            <a:ext cx="1217336" cy="781852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914400 w 1005840"/>
              <a:gd name="connsiteY0" fmla="*/ 457200 h 914400"/>
              <a:gd name="connsiteX1" fmla="*/ 457200 w 1005840"/>
              <a:gd name="connsiteY1" fmla="*/ 914400 h 914400"/>
              <a:gd name="connsiteX2" fmla="*/ 0 w 1005840"/>
              <a:gd name="connsiteY2" fmla="*/ 457200 h 914400"/>
              <a:gd name="connsiteX3" fmla="*/ 457200 w 1005840"/>
              <a:gd name="connsiteY3" fmla="*/ 0 h 914400"/>
              <a:gd name="connsiteX4" fmla="*/ 1005840 w 1005840"/>
              <a:gd name="connsiteY4" fmla="*/ 548640 h 914400"/>
              <a:gd name="connsiteX0" fmla="*/ 914400 w 914400"/>
              <a:gd name="connsiteY0" fmla="*/ 457200 h 914400"/>
              <a:gd name="connsiteX1" fmla="*/ 457200 w 914400"/>
              <a:gd name="connsiteY1" fmla="*/ 914400 h 914400"/>
              <a:gd name="connsiteX2" fmla="*/ 0 w 914400"/>
              <a:gd name="connsiteY2" fmla="*/ 457200 h 914400"/>
              <a:gd name="connsiteX3" fmla="*/ 457200 w 914400"/>
              <a:gd name="connsiteY3" fmla="*/ 0 h 914400"/>
              <a:gd name="connsiteX0" fmla="*/ 457200 w 457200"/>
              <a:gd name="connsiteY0" fmla="*/ 914400 h 914400"/>
              <a:gd name="connsiteX1" fmla="*/ 0 w 457200"/>
              <a:gd name="connsiteY1" fmla="*/ 457200 h 914400"/>
              <a:gd name="connsiteX2" fmla="*/ 457200 w 457200"/>
              <a:gd name="connsiteY2" fmla="*/ 0 h 914400"/>
              <a:gd name="connsiteX0" fmla="*/ 0 w 457200"/>
              <a:gd name="connsiteY0" fmla="*/ 457200 h 457200"/>
              <a:gd name="connsiteX1" fmla="*/ 457200 w 457200"/>
              <a:gd name="connsiteY1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200" h="457200">
                <a:moveTo>
                  <a:pt x="0" y="457200"/>
                </a:moveTo>
                <a:cubicBezTo>
                  <a:pt x="0" y="204695"/>
                  <a:pt x="204695" y="0"/>
                  <a:pt x="45720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椭圆 21">
            <a:extLst>
              <a:ext uri="{FF2B5EF4-FFF2-40B4-BE49-F238E27FC236}">
                <a16:creationId xmlns:a16="http://schemas.microsoft.com/office/drawing/2014/main" id="{4DF8E341-9D37-8F39-22BB-5B250BAB1455}"/>
              </a:ext>
            </a:extLst>
          </p:cNvPr>
          <p:cNvSpPr/>
          <p:nvPr/>
        </p:nvSpPr>
        <p:spPr>
          <a:xfrm flipV="1">
            <a:off x="2097865" y="4639581"/>
            <a:ext cx="1217336" cy="781852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914400 w 1005840"/>
              <a:gd name="connsiteY0" fmla="*/ 457200 h 914400"/>
              <a:gd name="connsiteX1" fmla="*/ 457200 w 1005840"/>
              <a:gd name="connsiteY1" fmla="*/ 914400 h 914400"/>
              <a:gd name="connsiteX2" fmla="*/ 0 w 1005840"/>
              <a:gd name="connsiteY2" fmla="*/ 457200 h 914400"/>
              <a:gd name="connsiteX3" fmla="*/ 457200 w 1005840"/>
              <a:gd name="connsiteY3" fmla="*/ 0 h 914400"/>
              <a:gd name="connsiteX4" fmla="*/ 1005840 w 1005840"/>
              <a:gd name="connsiteY4" fmla="*/ 548640 h 914400"/>
              <a:gd name="connsiteX0" fmla="*/ 914400 w 914400"/>
              <a:gd name="connsiteY0" fmla="*/ 457200 h 914400"/>
              <a:gd name="connsiteX1" fmla="*/ 457200 w 914400"/>
              <a:gd name="connsiteY1" fmla="*/ 914400 h 914400"/>
              <a:gd name="connsiteX2" fmla="*/ 0 w 914400"/>
              <a:gd name="connsiteY2" fmla="*/ 457200 h 914400"/>
              <a:gd name="connsiteX3" fmla="*/ 457200 w 914400"/>
              <a:gd name="connsiteY3" fmla="*/ 0 h 914400"/>
              <a:gd name="connsiteX0" fmla="*/ 457200 w 457200"/>
              <a:gd name="connsiteY0" fmla="*/ 914400 h 914400"/>
              <a:gd name="connsiteX1" fmla="*/ 0 w 457200"/>
              <a:gd name="connsiteY1" fmla="*/ 457200 h 914400"/>
              <a:gd name="connsiteX2" fmla="*/ 457200 w 457200"/>
              <a:gd name="connsiteY2" fmla="*/ 0 h 914400"/>
              <a:gd name="connsiteX0" fmla="*/ 0 w 457200"/>
              <a:gd name="connsiteY0" fmla="*/ 457200 h 457200"/>
              <a:gd name="connsiteX1" fmla="*/ 457200 w 457200"/>
              <a:gd name="connsiteY1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200" h="457200">
                <a:moveTo>
                  <a:pt x="0" y="457200"/>
                </a:moveTo>
                <a:cubicBezTo>
                  <a:pt x="0" y="204695"/>
                  <a:pt x="204695" y="0"/>
                  <a:pt x="45720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662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5" grpId="0"/>
      <p:bldP spid="37" grpId="0"/>
      <p:bldP spid="38" grpId="0"/>
      <p:bldP spid="39" grpId="0" animBg="1"/>
      <p:bldP spid="48" grpId="0"/>
      <p:bldP spid="58" grpId="0"/>
      <p:bldP spid="60" grpId="0"/>
      <p:bldP spid="11" grpId="0"/>
      <p:bldP spid="16" grpId="0"/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3E813-2DCF-4415-2049-4829D237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Constructing Raw Database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F31175-3DF1-FAFA-A4BC-3C521B94F3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9127"/>
                <a:ext cx="10757170" cy="867930"/>
              </a:xfrm>
            </p:spPr>
            <p:txBody>
              <a:bodyPr/>
              <a:lstStyle/>
              <a:p>
                <a:r>
                  <a:rPr lang="en-US" altLang="zh-CN" dirty="0"/>
                  <a:t>Wipe out 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optional</a:t>
                </a:r>
                <a:r>
                  <a:rPr lang="en-US" altLang="zh-CN" dirty="0"/>
                  <a:t> metadata in database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𝑑𝑏</m:t>
                    </m:r>
                  </m:oMath>
                </a14:m>
                <a:r>
                  <a:rPr lang="en-US" altLang="zh-CN" dirty="0"/>
                  <a:t> to get its corresponding raw database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𝑟𝑎𝑤𝐷𝑏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F31175-3DF1-FAFA-A4BC-3C521B94F3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9127"/>
                <a:ext cx="10757170" cy="867930"/>
              </a:xfrm>
              <a:blipFill>
                <a:blip r:embed="rId3"/>
                <a:stretch>
                  <a:fillRect l="-1020" t="-12676" r="-454" b="-190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6F344A-1A92-6D00-78CF-D5040605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C7D9-4D5B-4772-9F7B-87CB093D2973}" type="slidenum">
              <a:rPr lang="zh-CN" altLang="en-US" smtClean="0"/>
              <a:t>13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5391EFB-C8EC-A2C8-0603-43E2BB35EF80}"/>
                  </a:ext>
                </a:extLst>
              </p:cNvPr>
              <p:cNvSpPr txBox="1"/>
              <p:nvPr/>
            </p:nvSpPr>
            <p:spPr>
              <a:xfrm>
                <a:off x="2046817" y="4657823"/>
                <a:ext cx="14807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Database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𝑑𝑏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5391EFB-C8EC-A2C8-0603-43E2BB35E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817" y="4657823"/>
                <a:ext cx="1480726" cy="400110"/>
              </a:xfrm>
              <a:prstGeom prst="rect">
                <a:avLst/>
              </a:prstGeom>
              <a:blipFill>
                <a:blip r:embed="rId4"/>
                <a:stretch>
                  <a:fillRect l="-4527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5292FC8-677A-F08E-FEB9-D5EAA7B9A210}"/>
                  </a:ext>
                </a:extLst>
              </p:cNvPr>
              <p:cNvSpPr txBox="1"/>
              <p:nvPr/>
            </p:nvSpPr>
            <p:spPr>
              <a:xfrm>
                <a:off x="8984645" y="4657823"/>
                <a:ext cx="24409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Raw database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𝑟𝑎𝑤𝐷𝑏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5292FC8-677A-F08E-FEB9-D5EAA7B9A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645" y="4657823"/>
                <a:ext cx="2440925" cy="400110"/>
              </a:xfrm>
              <a:prstGeom prst="rect">
                <a:avLst/>
              </a:prstGeom>
              <a:blipFill>
                <a:blip r:embed="rId5"/>
                <a:stretch>
                  <a:fillRect l="-2750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541A948-40DA-CB1D-32CC-AFC01929803D}"/>
              </a:ext>
            </a:extLst>
          </p:cNvPr>
          <p:cNvCxnSpPr>
            <a:cxnSpLocks/>
          </p:cNvCxnSpPr>
          <p:nvPr/>
        </p:nvCxnSpPr>
        <p:spPr>
          <a:xfrm>
            <a:off x="4220924" y="3506851"/>
            <a:ext cx="38988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7867A81-4117-4900-E0C4-AE34EB985F63}"/>
              </a:ext>
            </a:extLst>
          </p:cNvPr>
          <p:cNvSpPr txBox="1"/>
          <p:nvPr/>
        </p:nvSpPr>
        <p:spPr>
          <a:xfrm>
            <a:off x="4265530" y="2828835"/>
            <a:ext cx="39499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Wipe out the </a:t>
            </a:r>
            <a:r>
              <a:rPr lang="en-US" altLang="zh-CN" sz="2000" b="1" dirty="0">
                <a:solidFill>
                  <a:srgbClr val="FF0000"/>
                </a:solidFill>
              </a:rPr>
              <a:t>NOT NULL </a:t>
            </a:r>
            <a:r>
              <a:rPr lang="en-US" altLang="zh-CN" sz="2000" dirty="0"/>
              <a:t>constraint</a:t>
            </a:r>
          </a:p>
          <a:p>
            <a:r>
              <a:rPr lang="en-US" altLang="zh-CN" sz="2000" dirty="0"/>
              <a:t>Wipe out the </a:t>
            </a:r>
            <a:r>
              <a:rPr lang="en-US" altLang="zh-CN" sz="2000" b="1" dirty="0">
                <a:solidFill>
                  <a:srgbClr val="FF0000"/>
                </a:solidFill>
              </a:rPr>
              <a:t>UNIQUE</a:t>
            </a:r>
            <a:r>
              <a:rPr lang="en-US" altLang="zh-CN" sz="2000" dirty="0"/>
              <a:t> index</a:t>
            </a:r>
            <a:endParaRPr lang="zh-CN" altLang="en-US" sz="20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8D11EEA-87C0-CF2C-6C25-77370F8A4583}"/>
              </a:ext>
            </a:extLst>
          </p:cNvPr>
          <p:cNvGrpSpPr/>
          <p:nvPr/>
        </p:nvGrpSpPr>
        <p:grpSpPr>
          <a:xfrm>
            <a:off x="1009069" y="3052269"/>
            <a:ext cx="2915595" cy="1288777"/>
            <a:chOff x="3526102" y="5250135"/>
            <a:chExt cx="2915595" cy="1288777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B64BFF4-2DA5-5C2B-FCE3-76090942ED37}"/>
                </a:ext>
              </a:extLst>
            </p:cNvPr>
            <p:cNvSpPr txBox="1"/>
            <p:nvPr/>
          </p:nvSpPr>
          <p:spPr>
            <a:xfrm>
              <a:off x="3526102" y="5274125"/>
              <a:ext cx="42832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 </a:t>
              </a:r>
              <a:r>
                <a:rPr lang="en-US" altLang="zh-CN" dirty="0"/>
                <a:t>t1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C44B607-54B1-E2B7-0948-CCDBC067BAB8}"/>
                </a:ext>
              </a:extLst>
            </p:cNvPr>
            <p:cNvSpPr/>
            <p:nvPr/>
          </p:nvSpPr>
          <p:spPr>
            <a:xfrm>
              <a:off x="3936213" y="5892460"/>
              <a:ext cx="13320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Jason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577CB79-90C7-B52D-70E0-C58D3F8F3FFE}"/>
                </a:ext>
              </a:extLst>
            </p:cNvPr>
            <p:cNvSpPr/>
            <p:nvPr/>
          </p:nvSpPr>
          <p:spPr>
            <a:xfrm>
              <a:off x="3936213" y="6214912"/>
              <a:ext cx="13320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Bob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3537950-E5B4-6F64-7797-7035D719C419}"/>
                </a:ext>
              </a:extLst>
            </p:cNvPr>
            <p:cNvSpPr/>
            <p:nvPr/>
          </p:nvSpPr>
          <p:spPr>
            <a:xfrm>
              <a:off x="5275297" y="5892460"/>
              <a:ext cx="11664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4641347-9AB5-3BB9-BCFF-60ABA6264603}"/>
                </a:ext>
              </a:extLst>
            </p:cNvPr>
            <p:cNvSpPr/>
            <p:nvPr/>
          </p:nvSpPr>
          <p:spPr>
            <a:xfrm>
              <a:off x="5275297" y="6214912"/>
              <a:ext cx="11664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4622FB6-B55B-54E7-B749-0B151982BE4A}"/>
                </a:ext>
              </a:extLst>
            </p:cNvPr>
            <p:cNvSpPr/>
            <p:nvPr/>
          </p:nvSpPr>
          <p:spPr>
            <a:xfrm>
              <a:off x="3936213" y="5250135"/>
              <a:ext cx="1368000" cy="648000"/>
            </a:xfrm>
            <a:prstGeom prst="rect">
              <a:avLst/>
            </a:prstGeom>
            <a:solidFill>
              <a:srgbClr val="EBF0DF"/>
            </a:solidFill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 c1 TEXT</a:t>
              </a:r>
            </a:p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NOT NULL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C184929-E791-AB7C-050E-AD1483A5964C}"/>
                </a:ext>
              </a:extLst>
            </p:cNvPr>
            <p:cNvSpPr/>
            <p:nvPr/>
          </p:nvSpPr>
          <p:spPr>
            <a:xfrm>
              <a:off x="5275645" y="5250969"/>
              <a:ext cx="1165705" cy="646331"/>
            </a:xfrm>
            <a:prstGeom prst="rect">
              <a:avLst/>
            </a:prstGeom>
            <a:solidFill>
              <a:srgbClr val="EBF0DF"/>
            </a:solidFill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 c2 INT</a:t>
              </a:r>
            </a:p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UNIQUE</a:t>
              </a:r>
              <a:r>
                <a:rPr lang="en-US" altLang="zh-CN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16345A6-7686-54E4-A888-9B84516242B5}"/>
              </a:ext>
            </a:extLst>
          </p:cNvPr>
          <p:cNvGrpSpPr/>
          <p:nvPr/>
        </p:nvGrpSpPr>
        <p:grpSpPr>
          <a:xfrm>
            <a:off x="8556323" y="2966962"/>
            <a:ext cx="2915595" cy="402333"/>
            <a:chOff x="3526102" y="5520099"/>
            <a:chExt cx="2915595" cy="402333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045B8EC-41C1-2404-9A0C-2358145222B6}"/>
                </a:ext>
              </a:extLst>
            </p:cNvPr>
            <p:cNvSpPr txBox="1"/>
            <p:nvPr/>
          </p:nvSpPr>
          <p:spPr>
            <a:xfrm>
              <a:off x="3526102" y="5522322"/>
              <a:ext cx="42832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 </a:t>
              </a:r>
              <a:r>
                <a:rPr lang="en-US" altLang="zh-CN" dirty="0"/>
                <a:t>t1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A31A9A3-45A8-E999-34C2-3D845CE34E8D}"/>
                </a:ext>
              </a:extLst>
            </p:cNvPr>
            <p:cNvSpPr/>
            <p:nvPr/>
          </p:nvSpPr>
          <p:spPr>
            <a:xfrm>
              <a:off x="3936213" y="5520099"/>
              <a:ext cx="1332000" cy="369332"/>
            </a:xfrm>
            <a:prstGeom prst="rect">
              <a:avLst/>
            </a:prstGeom>
            <a:solidFill>
              <a:srgbClr val="EBF0DF"/>
            </a:solidFill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 c1 TEXT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5110520-CB43-6232-D090-A4B9AC5AC2CD}"/>
                </a:ext>
              </a:extLst>
            </p:cNvPr>
            <p:cNvSpPr/>
            <p:nvPr/>
          </p:nvSpPr>
          <p:spPr>
            <a:xfrm>
              <a:off x="5275297" y="5520099"/>
              <a:ext cx="1166400" cy="369332"/>
            </a:xfrm>
            <a:prstGeom prst="rect">
              <a:avLst/>
            </a:prstGeom>
            <a:solidFill>
              <a:srgbClr val="EBF0DF"/>
            </a:solidFill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 c2 INT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14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3E813-2DCF-4415-2049-4829D237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Constructing Raw Database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F31175-3DF1-FAFA-A4BC-3C521B94F3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9127"/>
                <a:ext cx="10757170" cy="480131"/>
              </a:xfrm>
            </p:spPr>
            <p:txBody>
              <a:bodyPr/>
              <a:lstStyle/>
              <a:p>
                <a:r>
                  <a:rPr lang="en-US" altLang="zh-CN" dirty="0"/>
                  <a:t>Copy table data from database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𝑑𝑏</m:t>
                    </m:r>
                  </m:oMath>
                </a14:m>
                <a:r>
                  <a:rPr lang="en-US" altLang="zh-CN" dirty="0"/>
                  <a:t> to database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𝑟𝑎𝑤𝐷𝑏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F31175-3DF1-FAFA-A4BC-3C521B94F3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9127"/>
                <a:ext cx="10757170" cy="480131"/>
              </a:xfrm>
              <a:blipFill>
                <a:blip r:embed="rId3"/>
                <a:stretch>
                  <a:fillRect l="-1020" t="-22785" b="-341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6F344A-1A92-6D00-78CF-D5040605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C7D9-4D5B-4772-9F7B-87CB093D2973}" type="slidenum">
              <a:rPr lang="zh-CN" altLang="en-US" smtClean="0"/>
              <a:t>14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5391EFB-C8EC-A2C8-0603-43E2BB35EF80}"/>
                  </a:ext>
                </a:extLst>
              </p:cNvPr>
              <p:cNvSpPr txBox="1"/>
              <p:nvPr/>
            </p:nvSpPr>
            <p:spPr>
              <a:xfrm>
                <a:off x="2046817" y="4657823"/>
                <a:ext cx="14807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Database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𝑑𝑏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5391EFB-C8EC-A2C8-0603-43E2BB35E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817" y="4657823"/>
                <a:ext cx="1480726" cy="400110"/>
              </a:xfrm>
              <a:prstGeom prst="rect">
                <a:avLst/>
              </a:prstGeom>
              <a:blipFill>
                <a:blip r:embed="rId4"/>
                <a:stretch>
                  <a:fillRect l="-4527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5292FC8-677A-F08E-FEB9-D5EAA7B9A210}"/>
                  </a:ext>
                </a:extLst>
              </p:cNvPr>
              <p:cNvSpPr txBox="1"/>
              <p:nvPr/>
            </p:nvSpPr>
            <p:spPr>
              <a:xfrm>
                <a:off x="8984645" y="4657823"/>
                <a:ext cx="24409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Raw database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𝑟𝑎𝑤𝐷𝑏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5292FC8-677A-F08E-FEB9-D5EAA7B9A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645" y="4657823"/>
                <a:ext cx="2440925" cy="400110"/>
              </a:xfrm>
              <a:prstGeom prst="rect">
                <a:avLst/>
              </a:prstGeom>
              <a:blipFill>
                <a:blip r:embed="rId5"/>
                <a:stretch>
                  <a:fillRect l="-2750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BE9E6849-81DE-5467-12AF-D37703F1D36A}"/>
              </a:ext>
            </a:extLst>
          </p:cNvPr>
          <p:cNvGrpSpPr/>
          <p:nvPr/>
        </p:nvGrpSpPr>
        <p:grpSpPr>
          <a:xfrm>
            <a:off x="1009069" y="3052269"/>
            <a:ext cx="2915595" cy="1288777"/>
            <a:chOff x="1009069" y="3052269"/>
            <a:chExt cx="2915595" cy="1288777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B64BFF4-2DA5-5C2B-FCE3-76090942ED37}"/>
                </a:ext>
              </a:extLst>
            </p:cNvPr>
            <p:cNvSpPr txBox="1"/>
            <p:nvPr/>
          </p:nvSpPr>
          <p:spPr>
            <a:xfrm>
              <a:off x="1009069" y="3076259"/>
              <a:ext cx="42832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 </a:t>
              </a:r>
              <a:r>
                <a:rPr lang="en-US" altLang="zh-CN" dirty="0"/>
                <a:t>t1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C44B607-54B1-E2B7-0948-CCDBC067BAB8}"/>
                </a:ext>
              </a:extLst>
            </p:cNvPr>
            <p:cNvSpPr/>
            <p:nvPr/>
          </p:nvSpPr>
          <p:spPr>
            <a:xfrm>
              <a:off x="1419180" y="3694594"/>
              <a:ext cx="13320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Jason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577CB79-90C7-B52D-70E0-C58D3F8F3FFE}"/>
                </a:ext>
              </a:extLst>
            </p:cNvPr>
            <p:cNvSpPr/>
            <p:nvPr/>
          </p:nvSpPr>
          <p:spPr>
            <a:xfrm>
              <a:off x="1419180" y="4017046"/>
              <a:ext cx="13320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Bob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3537950-E5B4-6F64-7797-7035D719C419}"/>
                </a:ext>
              </a:extLst>
            </p:cNvPr>
            <p:cNvSpPr/>
            <p:nvPr/>
          </p:nvSpPr>
          <p:spPr>
            <a:xfrm>
              <a:off x="2758264" y="3694594"/>
              <a:ext cx="11664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4641347-9AB5-3BB9-BCFF-60ABA6264603}"/>
                </a:ext>
              </a:extLst>
            </p:cNvPr>
            <p:cNvSpPr/>
            <p:nvPr/>
          </p:nvSpPr>
          <p:spPr>
            <a:xfrm>
              <a:off x="2758264" y="4017046"/>
              <a:ext cx="11664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4622FB6-B55B-54E7-B749-0B151982BE4A}"/>
                </a:ext>
              </a:extLst>
            </p:cNvPr>
            <p:cNvSpPr/>
            <p:nvPr/>
          </p:nvSpPr>
          <p:spPr>
            <a:xfrm>
              <a:off x="1419180" y="3052269"/>
              <a:ext cx="1368000" cy="648000"/>
            </a:xfrm>
            <a:prstGeom prst="rect">
              <a:avLst/>
            </a:prstGeom>
            <a:solidFill>
              <a:srgbClr val="EBF0DF"/>
            </a:solidFill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 c1 TEXT</a:t>
              </a:r>
            </a:p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NOT NULL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C184929-E791-AB7C-050E-AD1483A5964C}"/>
                </a:ext>
              </a:extLst>
            </p:cNvPr>
            <p:cNvSpPr/>
            <p:nvPr/>
          </p:nvSpPr>
          <p:spPr>
            <a:xfrm>
              <a:off x="2758612" y="3053103"/>
              <a:ext cx="1165705" cy="646331"/>
            </a:xfrm>
            <a:prstGeom prst="rect">
              <a:avLst/>
            </a:prstGeom>
            <a:solidFill>
              <a:srgbClr val="EBF0DF"/>
            </a:solidFill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 c2 INT</a:t>
              </a:r>
            </a:p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UNIQUE</a:t>
              </a:r>
              <a:r>
                <a:rPr lang="en-US" altLang="zh-CN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16345A6-7686-54E4-A888-9B84516242B5}"/>
              </a:ext>
            </a:extLst>
          </p:cNvPr>
          <p:cNvGrpSpPr/>
          <p:nvPr/>
        </p:nvGrpSpPr>
        <p:grpSpPr>
          <a:xfrm>
            <a:off x="8556323" y="2966962"/>
            <a:ext cx="2915595" cy="402333"/>
            <a:chOff x="3526102" y="5520099"/>
            <a:chExt cx="2915595" cy="402333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045B8EC-41C1-2404-9A0C-2358145222B6}"/>
                </a:ext>
              </a:extLst>
            </p:cNvPr>
            <p:cNvSpPr txBox="1"/>
            <p:nvPr/>
          </p:nvSpPr>
          <p:spPr>
            <a:xfrm>
              <a:off x="3526102" y="5522322"/>
              <a:ext cx="42832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 </a:t>
              </a:r>
              <a:r>
                <a:rPr lang="en-US" altLang="zh-CN" dirty="0"/>
                <a:t>t1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A31A9A3-45A8-E999-34C2-3D845CE34E8D}"/>
                </a:ext>
              </a:extLst>
            </p:cNvPr>
            <p:cNvSpPr/>
            <p:nvPr/>
          </p:nvSpPr>
          <p:spPr>
            <a:xfrm>
              <a:off x="3936213" y="5520099"/>
              <a:ext cx="1332000" cy="369332"/>
            </a:xfrm>
            <a:prstGeom prst="rect">
              <a:avLst/>
            </a:prstGeom>
            <a:solidFill>
              <a:srgbClr val="EBF0DF"/>
            </a:solidFill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 c1 TEXT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5110520-CB43-6232-D090-A4B9AC5AC2CD}"/>
                </a:ext>
              </a:extLst>
            </p:cNvPr>
            <p:cNvSpPr/>
            <p:nvPr/>
          </p:nvSpPr>
          <p:spPr>
            <a:xfrm>
              <a:off x="5275297" y="5520099"/>
              <a:ext cx="1166400" cy="369332"/>
            </a:xfrm>
            <a:prstGeom prst="rect">
              <a:avLst/>
            </a:prstGeom>
            <a:solidFill>
              <a:srgbClr val="EBF0DF"/>
            </a:solidFill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 c2 INT </a:t>
              </a:r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13EA263-A5A9-4D79-4D8F-619E533F0506}"/>
              </a:ext>
            </a:extLst>
          </p:cNvPr>
          <p:cNvCxnSpPr>
            <a:cxnSpLocks/>
          </p:cNvCxnSpPr>
          <p:nvPr/>
        </p:nvCxnSpPr>
        <p:spPr>
          <a:xfrm>
            <a:off x="4220924" y="3506851"/>
            <a:ext cx="38988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453C4DA-5DDC-2247-9664-2AA38425861B}"/>
                  </a:ext>
                </a:extLst>
              </p:cNvPr>
              <p:cNvSpPr txBox="1"/>
              <p:nvPr/>
            </p:nvSpPr>
            <p:spPr>
              <a:xfrm>
                <a:off x="4309056" y="3028890"/>
                <a:ext cx="35782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Copy table data in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𝑑𝑏</m:t>
                    </m:r>
                  </m:oMath>
                </a14:m>
                <a:r>
                  <a:rPr lang="en-US" altLang="zh-CN" sz="2000" dirty="0"/>
                  <a:t>  to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𝑟𝑎𝑤𝐷𝑏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453C4DA-5DDC-2247-9664-2AA384258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056" y="3028890"/>
                <a:ext cx="3578287" cy="400110"/>
              </a:xfrm>
              <a:prstGeom prst="rect">
                <a:avLst/>
              </a:prstGeom>
              <a:blipFill>
                <a:blip r:embed="rId6"/>
                <a:stretch>
                  <a:fillRect l="-1874"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86C3F9EA-29ED-360D-9682-40E32E9DD128}"/>
              </a:ext>
            </a:extLst>
          </p:cNvPr>
          <p:cNvSpPr/>
          <p:nvPr/>
        </p:nvSpPr>
        <p:spPr>
          <a:xfrm>
            <a:off x="8966434" y="3342474"/>
            <a:ext cx="1332000" cy="324000"/>
          </a:xfrm>
          <a:prstGeom prst="rect">
            <a:avLst/>
          </a:prstGeom>
          <a:noFill/>
          <a:ln w="19050">
            <a:solidFill>
              <a:srgbClr val="CDCDC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Jason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22BB7D7-6343-C8CF-73CC-1243A05FF7F8}"/>
              </a:ext>
            </a:extLst>
          </p:cNvPr>
          <p:cNvSpPr/>
          <p:nvPr/>
        </p:nvSpPr>
        <p:spPr>
          <a:xfrm>
            <a:off x="8966434" y="3664926"/>
            <a:ext cx="1332000" cy="324000"/>
          </a:xfrm>
          <a:prstGeom prst="rect">
            <a:avLst/>
          </a:prstGeom>
          <a:noFill/>
          <a:ln w="19050">
            <a:solidFill>
              <a:srgbClr val="CDCDC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Bob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A129-C09A-9805-9FA7-A411EE4BF87B}"/>
              </a:ext>
            </a:extLst>
          </p:cNvPr>
          <p:cNvSpPr/>
          <p:nvPr/>
        </p:nvSpPr>
        <p:spPr>
          <a:xfrm>
            <a:off x="10305518" y="3342474"/>
            <a:ext cx="1166400" cy="324000"/>
          </a:xfrm>
          <a:prstGeom prst="rect">
            <a:avLst/>
          </a:prstGeom>
          <a:noFill/>
          <a:ln w="19050">
            <a:solidFill>
              <a:srgbClr val="CDCDC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5DB1AE1-6A5B-85B7-5466-468B353A441E}"/>
              </a:ext>
            </a:extLst>
          </p:cNvPr>
          <p:cNvSpPr/>
          <p:nvPr/>
        </p:nvSpPr>
        <p:spPr>
          <a:xfrm>
            <a:off x="10305518" y="3664926"/>
            <a:ext cx="1166400" cy="324000"/>
          </a:xfrm>
          <a:prstGeom prst="rect">
            <a:avLst/>
          </a:prstGeom>
          <a:noFill/>
          <a:ln w="19050">
            <a:solidFill>
              <a:srgbClr val="CDCDC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972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6C7DC-9E9B-28E8-5199-40F30AAF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Comparing Query Results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387341-D4BE-F681-AC94-B2B2835E2D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9127"/>
                <a:ext cx="10515600" cy="480131"/>
              </a:xfrm>
            </p:spPr>
            <p:txBody>
              <a:bodyPr/>
              <a:lstStyle/>
              <a:p>
                <a:r>
                  <a:rPr lang="en-US" altLang="zh-CN" dirty="0"/>
                  <a:t>Compare the returned execution results from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𝑑𝑏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𝑟𝑎𝑤𝐷𝑏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387341-D4BE-F681-AC94-B2B2835E2D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9127"/>
                <a:ext cx="10515600" cy="480131"/>
              </a:xfrm>
              <a:blipFill>
                <a:blip r:embed="rId3"/>
                <a:stretch>
                  <a:fillRect l="-1043" t="-22785" b="-341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E2C87A-0F3D-92EB-7724-69A2E70E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C7D9-4D5B-4772-9F7B-87CB093D2973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B416BF-A4B4-F65B-8F11-D9052CEDC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531" y="3555909"/>
            <a:ext cx="720000" cy="72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7C470CE-516E-EECE-1A88-6271D293B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9936" y="2416814"/>
            <a:ext cx="720000" cy="72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CBD3D15-8976-AD9C-8A9D-4A48143DA6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9936" y="5058265"/>
            <a:ext cx="720000" cy="7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E153001-F76D-D879-4D60-FFDCB26A6B9E}"/>
                  </a:ext>
                </a:extLst>
              </p:cNvPr>
              <p:cNvSpPr txBox="1"/>
              <p:nvPr/>
            </p:nvSpPr>
            <p:spPr>
              <a:xfrm>
                <a:off x="3117946" y="3384865"/>
                <a:ext cx="1509367" cy="442674"/>
              </a:xfrm>
              <a:prstGeom prst="flowChartAlternateProcess">
                <a:avLst/>
              </a:prstGeom>
              <a:noFill/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Database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𝑑𝑏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E153001-F76D-D879-4D60-FFDCB26A6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946" y="3384865"/>
                <a:ext cx="1509367" cy="442674"/>
              </a:xfrm>
              <a:prstGeom prst="flowChartAlternateProcess">
                <a:avLst/>
              </a:prstGeom>
              <a:blipFill>
                <a:blip r:embed="rId6"/>
                <a:stretch>
                  <a:fillRect l="-2419" t="-2740" b="-1917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D0D4E9B-6146-DABF-DA84-02113697267F}"/>
                  </a:ext>
                </a:extLst>
              </p:cNvPr>
              <p:cNvSpPr txBox="1"/>
              <p:nvPr/>
            </p:nvSpPr>
            <p:spPr>
              <a:xfrm>
                <a:off x="2921452" y="5998694"/>
                <a:ext cx="2001203" cy="442674"/>
              </a:xfrm>
              <a:prstGeom prst="flowChartAlternateProcess">
                <a:avLst/>
              </a:prstGeom>
              <a:noFill/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Database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𝑟𝑎𝑤𝐷𝑏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D0D4E9B-6146-DABF-DA84-021136972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452" y="5998694"/>
                <a:ext cx="2001203" cy="442674"/>
              </a:xfrm>
              <a:prstGeom prst="flowChartAlternateProcess">
                <a:avLst/>
              </a:prstGeom>
              <a:blipFill>
                <a:blip r:embed="rId7"/>
                <a:stretch>
                  <a:fillRect l="-2128" t="-2740" b="-1917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63AF455B-DDF8-363F-34D0-B0CBA4A0D2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05556" y="3827539"/>
            <a:ext cx="540000" cy="540000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4E0C3A7-AC67-31D7-3A8B-7283806A099F}"/>
              </a:ext>
            </a:extLst>
          </p:cNvPr>
          <p:cNvCxnSpPr>
            <a:cxnSpLocks/>
            <a:stCxn id="48" idx="3"/>
            <a:endCxn id="16" idx="1"/>
          </p:cNvCxnSpPr>
          <p:nvPr/>
        </p:nvCxnSpPr>
        <p:spPr>
          <a:xfrm>
            <a:off x="9515151" y="4097539"/>
            <a:ext cx="8904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B5B6CBA5-D45C-14E5-9BE2-D082F8EF4491}"/>
              </a:ext>
            </a:extLst>
          </p:cNvPr>
          <p:cNvSpPr txBox="1"/>
          <p:nvPr/>
        </p:nvSpPr>
        <p:spPr>
          <a:xfrm>
            <a:off x="1876629" y="4274550"/>
            <a:ext cx="865803" cy="442674"/>
          </a:xfrm>
          <a:prstGeom prst="flowChartAlternateProcess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/>
              <a:t>Query</a:t>
            </a:r>
            <a:endParaRPr lang="zh-CN" altLang="en-US" dirty="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4219596D-BC7E-CE55-9B10-D97C68E677DA}"/>
              </a:ext>
            </a:extLst>
          </p:cNvPr>
          <p:cNvGrpSpPr/>
          <p:nvPr/>
        </p:nvGrpSpPr>
        <p:grpSpPr>
          <a:xfrm>
            <a:off x="8973015" y="3835929"/>
            <a:ext cx="542136" cy="523220"/>
            <a:chOff x="10019455" y="5194805"/>
            <a:chExt cx="542136" cy="523220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D0766362-0A2A-CAE8-FEE5-4499AFEE6237}"/>
                </a:ext>
              </a:extLst>
            </p:cNvPr>
            <p:cNvSpPr/>
            <p:nvPr/>
          </p:nvSpPr>
          <p:spPr>
            <a:xfrm>
              <a:off x="10038523" y="5214025"/>
              <a:ext cx="504000" cy="50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r"/>
              <a:endParaRPr lang="zh-CN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888CF359-BD43-CF71-FE5C-A757AAEFEC66}"/>
                    </a:ext>
                  </a:extLst>
                </p:cNvPr>
                <p:cNvSpPr txBox="1"/>
                <p:nvPr/>
              </p:nvSpPr>
              <p:spPr>
                <a:xfrm>
                  <a:off x="10019455" y="5194805"/>
                  <a:ext cx="542136" cy="52322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zh-CN" alt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≠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263C2774-EBDF-F790-2D4A-3B8E8FC3EF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9455" y="5194805"/>
                  <a:ext cx="542136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E75CA6B-99E6-0F69-A763-107DE14E9DEF}"/>
              </a:ext>
            </a:extLst>
          </p:cNvPr>
          <p:cNvCxnSpPr>
            <a:cxnSpLocks/>
            <a:stCxn id="8" idx="3"/>
            <a:endCxn id="53" idx="1"/>
          </p:cNvCxnSpPr>
          <p:nvPr/>
        </p:nvCxnSpPr>
        <p:spPr>
          <a:xfrm>
            <a:off x="4279936" y="2776814"/>
            <a:ext cx="89040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254951A-F69D-6FEE-9EF5-7C4297AC9A88}"/>
              </a:ext>
            </a:extLst>
          </p:cNvPr>
          <p:cNvCxnSpPr>
            <a:cxnSpLocks/>
            <a:stCxn id="9" idx="3"/>
            <a:endCxn id="63" idx="1"/>
          </p:cNvCxnSpPr>
          <p:nvPr/>
        </p:nvCxnSpPr>
        <p:spPr>
          <a:xfrm flipV="1">
            <a:off x="4279936" y="5418264"/>
            <a:ext cx="89040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501593F3-6B06-5E06-ACD0-C18174C0D9B1}"/>
              </a:ext>
            </a:extLst>
          </p:cNvPr>
          <p:cNvGrpSpPr/>
          <p:nvPr/>
        </p:nvGrpSpPr>
        <p:grpSpPr>
          <a:xfrm>
            <a:off x="5170340" y="2181910"/>
            <a:ext cx="2912271" cy="1189809"/>
            <a:chOff x="5331918" y="2181910"/>
            <a:chExt cx="2912271" cy="1189809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1820015-014A-21D5-F7E6-753B54A07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657455" y="2288975"/>
              <a:ext cx="720000" cy="720000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89418F5-6561-DE87-5D31-C798F637AF10}"/>
                </a:ext>
              </a:extLst>
            </p:cNvPr>
            <p:cNvSpPr txBox="1"/>
            <p:nvPr/>
          </p:nvSpPr>
          <p:spPr>
            <a:xfrm>
              <a:off x="5331918" y="2950542"/>
              <a:ext cx="1371074" cy="408623"/>
            </a:xfrm>
            <a:prstGeom prst="flowChartAlternateProcess">
              <a:avLst/>
            </a:prstGeom>
            <a:noFill/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Query result</a:t>
              </a:r>
              <a:endParaRPr lang="zh-CN" altLang="en-US" dirty="0"/>
            </a:p>
          </p:txBody>
        </p:sp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D48C6677-CE66-299C-C78B-52E4F9E3F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13590" y="2288975"/>
              <a:ext cx="720000" cy="720000"/>
            </a:xfrm>
            <a:prstGeom prst="rect">
              <a:avLst/>
            </a:prstGeom>
          </p:spPr>
        </p:pic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AB4F1C1-9EC7-45F5-F2FB-6FE3C0B3637D}"/>
                </a:ext>
              </a:extLst>
            </p:cNvPr>
            <p:cNvSpPr txBox="1"/>
            <p:nvPr/>
          </p:nvSpPr>
          <p:spPr>
            <a:xfrm>
              <a:off x="6702992" y="2950542"/>
              <a:ext cx="1541197" cy="408623"/>
            </a:xfrm>
            <a:prstGeom prst="flowChartAlternateProcess">
              <a:avLst/>
            </a:prstGeom>
            <a:noFill/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</a:lstStyle>
            <a:p>
              <a:r>
                <a:rPr lang="en-US" altLang="zh-CN" dirty="0"/>
                <a:t>Error message</a:t>
              </a:r>
              <a:endParaRPr lang="zh-CN" altLang="en-US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73C153F-BAEB-353F-0471-D1B025A16325}"/>
                </a:ext>
              </a:extLst>
            </p:cNvPr>
            <p:cNvSpPr/>
            <p:nvPr/>
          </p:nvSpPr>
          <p:spPr>
            <a:xfrm>
              <a:off x="5331918" y="2181910"/>
              <a:ext cx="2880000" cy="11898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502C4180-ED1C-6EA9-7CA7-FFC2B1FC7C44}"/>
              </a:ext>
            </a:extLst>
          </p:cNvPr>
          <p:cNvSpPr txBox="1"/>
          <p:nvPr/>
        </p:nvSpPr>
        <p:spPr>
          <a:xfrm>
            <a:off x="5754471" y="3384695"/>
            <a:ext cx="2047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Execution result 1</a:t>
            </a:r>
            <a:endParaRPr lang="zh-CN" altLang="en-US" sz="20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9B3F939-FFC8-A538-0DF6-1263225C3DB8}"/>
              </a:ext>
            </a:extLst>
          </p:cNvPr>
          <p:cNvSpPr txBox="1"/>
          <p:nvPr/>
        </p:nvSpPr>
        <p:spPr>
          <a:xfrm>
            <a:off x="5748240" y="5998694"/>
            <a:ext cx="2047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Execution result 2</a:t>
            </a:r>
            <a:endParaRPr lang="zh-CN" altLang="en-US" sz="2000" dirty="0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2DADA06C-16FB-ED3D-950A-C968FB1B6843}"/>
              </a:ext>
            </a:extLst>
          </p:cNvPr>
          <p:cNvGrpSpPr/>
          <p:nvPr/>
        </p:nvGrpSpPr>
        <p:grpSpPr>
          <a:xfrm>
            <a:off x="5170340" y="4823359"/>
            <a:ext cx="2912271" cy="1189809"/>
            <a:chOff x="5331918" y="2181910"/>
            <a:chExt cx="2912271" cy="1189809"/>
          </a:xfrm>
        </p:grpSpPr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65790DD2-EDF4-88D1-0262-BC9B3CECA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657455" y="2288975"/>
              <a:ext cx="720000" cy="720000"/>
            </a:xfrm>
            <a:prstGeom prst="rect">
              <a:avLst/>
            </a:prstGeom>
          </p:spPr>
        </p:pic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9D3B65D-5791-44FF-BBE2-6CD0AFD117C1}"/>
                </a:ext>
              </a:extLst>
            </p:cNvPr>
            <p:cNvSpPr txBox="1"/>
            <p:nvPr/>
          </p:nvSpPr>
          <p:spPr>
            <a:xfrm>
              <a:off x="5331918" y="2950542"/>
              <a:ext cx="1371074" cy="408623"/>
            </a:xfrm>
            <a:prstGeom prst="flowChartAlternateProcess">
              <a:avLst/>
            </a:prstGeom>
            <a:noFill/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Query result</a:t>
              </a:r>
              <a:endParaRPr lang="zh-CN" altLang="en-US" dirty="0"/>
            </a:p>
          </p:txBody>
        </p:sp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AA379B97-DCE9-60E5-51DD-291C9E05A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13590" y="2288975"/>
              <a:ext cx="720000" cy="720000"/>
            </a:xfrm>
            <a:prstGeom prst="rect">
              <a:avLst/>
            </a:prstGeom>
          </p:spPr>
        </p:pic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696FA4E-DA5A-5676-E0BB-A32F419F3722}"/>
                </a:ext>
              </a:extLst>
            </p:cNvPr>
            <p:cNvSpPr txBox="1"/>
            <p:nvPr/>
          </p:nvSpPr>
          <p:spPr>
            <a:xfrm>
              <a:off x="6702992" y="2950542"/>
              <a:ext cx="1541197" cy="408623"/>
            </a:xfrm>
            <a:prstGeom prst="flowChartAlternateProcess">
              <a:avLst/>
            </a:prstGeom>
            <a:noFill/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</a:lstStyle>
            <a:p>
              <a:r>
                <a:rPr lang="en-US" altLang="zh-CN"/>
                <a:t>Error </a:t>
              </a:r>
              <a:r>
                <a:rPr lang="en-US" altLang="zh-CN" dirty="0"/>
                <a:t>message</a:t>
              </a:r>
              <a:endParaRPr lang="zh-CN" altLang="en-US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EC20F9C-12DC-FB3B-E522-40D7AFB12AA9}"/>
                </a:ext>
              </a:extLst>
            </p:cNvPr>
            <p:cNvSpPr/>
            <p:nvPr/>
          </p:nvSpPr>
          <p:spPr>
            <a:xfrm>
              <a:off x="5331918" y="2181910"/>
              <a:ext cx="2880000" cy="11898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椭圆 21">
            <a:extLst>
              <a:ext uri="{FF2B5EF4-FFF2-40B4-BE49-F238E27FC236}">
                <a16:creationId xmlns:a16="http://schemas.microsoft.com/office/drawing/2014/main" id="{2B95FDD2-D88F-B059-15E2-E4463361BAE7}"/>
              </a:ext>
            </a:extLst>
          </p:cNvPr>
          <p:cNvSpPr/>
          <p:nvPr/>
        </p:nvSpPr>
        <p:spPr>
          <a:xfrm>
            <a:off x="2398445" y="2776815"/>
            <a:ext cx="1251987" cy="779094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914400 w 1005840"/>
              <a:gd name="connsiteY0" fmla="*/ 457200 h 914400"/>
              <a:gd name="connsiteX1" fmla="*/ 457200 w 1005840"/>
              <a:gd name="connsiteY1" fmla="*/ 914400 h 914400"/>
              <a:gd name="connsiteX2" fmla="*/ 0 w 1005840"/>
              <a:gd name="connsiteY2" fmla="*/ 457200 h 914400"/>
              <a:gd name="connsiteX3" fmla="*/ 457200 w 1005840"/>
              <a:gd name="connsiteY3" fmla="*/ 0 h 914400"/>
              <a:gd name="connsiteX4" fmla="*/ 1005840 w 1005840"/>
              <a:gd name="connsiteY4" fmla="*/ 548640 h 914400"/>
              <a:gd name="connsiteX0" fmla="*/ 914400 w 914400"/>
              <a:gd name="connsiteY0" fmla="*/ 457200 h 914400"/>
              <a:gd name="connsiteX1" fmla="*/ 457200 w 914400"/>
              <a:gd name="connsiteY1" fmla="*/ 914400 h 914400"/>
              <a:gd name="connsiteX2" fmla="*/ 0 w 914400"/>
              <a:gd name="connsiteY2" fmla="*/ 457200 h 914400"/>
              <a:gd name="connsiteX3" fmla="*/ 457200 w 914400"/>
              <a:gd name="connsiteY3" fmla="*/ 0 h 914400"/>
              <a:gd name="connsiteX0" fmla="*/ 457200 w 457200"/>
              <a:gd name="connsiteY0" fmla="*/ 914400 h 914400"/>
              <a:gd name="connsiteX1" fmla="*/ 0 w 457200"/>
              <a:gd name="connsiteY1" fmla="*/ 457200 h 914400"/>
              <a:gd name="connsiteX2" fmla="*/ 457200 w 457200"/>
              <a:gd name="connsiteY2" fmla="*/ 0 h 914400"/>
              <a:gd name="connsiteX0" fmla="*/ 0 w 457200"/>
              <a:gd name="connsiteY0" fmla="*/ 457200 h 457200"/>
              <a:gd name="connsiteX1" fmla="*/ 457200 w 457200"/>
              <a:gd name="connsiteY1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200" h="457200">
                <a:moveTo>
                  <a:pt x="0" y="457200"/>
                </a:moveTo>
                <a:cubicBezTo>
                  <a:pt x="0" y="204695"/>
                  <a:pt x="204695" y="0"/>
                  <a:pt x="45720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椭圆 21">
            <a:extLst>
              <a:ext uri="{FF2B5EF4-FFF2-40B4-BE49-F238E27FC236}">
                <a16:creationId xmlns:a16="http://schemas.microsoft.com/office/drawing/2014/main" id="{91534DAF-4560-99F3-6732-9DDC9FED8C6E}"/>
              </a:ext>
            </a:extLst>
          </p:cNvPr>
          <p:cNvSpPr/>
          <p:nvPr/>
        </p:nvSpPr>
        <p:spPr>
          <a:xfrm flipV="1">
            <a:off x="2398445" y="4717223"/>
            <a:ext cx="1234391" cy="735922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914400 w 1005840"/>
              <a:gd name="connsiteY0" fmla="*/ 457200 h 914400"/>
              <a:gd name="connsiteX1" fmla="*/ 457200 w 1005840"/>
              <a:gd name="connsiteY1" fmla="*/ 914400 h 914400"/>
              <a:gd name="connsiteX2" fmla="*/ 0 w 1005840"/>
              <a:gd name="connsiteY2" fmla="*/ 457200 h 914400"/>
              <a:gd name="connsiteX3" fmla="*/ 457200 w 1005840"/>
              <a:gd name="connsiteY3" fmla="*/ 0 h 914400"/>
              <a:gd name="connsiteX4" fmla="*/ 1005840 w 1005840"/>
              <a:gd name="connsiteY4" fmla="*/ 548640 h 914400"/>
              <a:gd name="connsiteX0" fmla="*/ 914400 w 914400"/>
              <a:gd name="connsiteY0" fmla="*/ 457200 h 914400"/>
              <a:gd name="connsiteX1" fmla="*/ 457200 w 914400"/>
              <a:gd name="connsiteY1" fmla="*/ 914400 h 914400"/>
              <a:gd name="connsiteX2" fmla="*/ 0 w 914400"/>
              <a:gd name="connsiteY2" fmla="*/ 457200 h 914400"/>
              <a:gd name="connsiteX3" fmla="*/ 457200 w 914400"/>
              <a:gd name="connsiteY3" fmla="*/ 0 h 914400"/>
              <a:gd name="connsiteX0" fmla="*/ 457200 w 457200"/>
              <a:gd name="connsiteY0" fmla="*/ 914400 h 914400"/>
              <a:gd name="connsiteX1" fmla="*/ 0 w 457200"/>
              <a:gd name="connsiteY1" fmla="*/ 457200 h 914400"/>
              <a:gd name="connsiteX2" fmla="*/ 457200 w 457200"/>
              <a:gd name="connsiteY2" fmla="*/ 0 h 914400"/>
              <a:gd name="connsiteX0" fmla="*/ 0 w 457200"/>
              <a:gd name="connsiteY0" fmla="*/ 457200 h 457200"/>
              <a:gd name="connsiteX1" fmla="*/ 457200 w 457200"/>
              <a:gd name="connsiteY1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200" h="457200">
                <a:moveTo>
                  <a:pt x="0" y="457200"/>
                </a:moveTo>
                <a:cubicBezTo>
                  <a:pt x="0" y="204695"/>
                  <a:pt x="204695" y="0"/>
                  <a:pt x="45720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椭圆 21">
            <a:extLst>
              <a:ext uri="{FF2B5EF4-FFF2-40B4-BE49-F238E27FC236}">
                <a16:creationId xmlns:a16="http://schemas.microsoft.com/office/drawing/2014/main" id="{B825398D-E936-8BFE-05BD-87C0BD160A98}"/>
              </a:ext>
            </a:extLst>
          </p:cNvPr>
          <p:cNvSpPr/>
          <p:nvPr/>
        </p:nvSpPr>
        <p:spPr>
          <a:xfrm rot="5400000">
            <a:off x="8137166" y="2689988"/>
            <a:ext cx="1078335" cy="1251987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914400 w 1005840"/>
              <a:gd name="connsiteY0" fmla="*/ 457200 h 914400"/>
              <a:gd name="connsiteX1" fmla="*/ 457200 w 1005840"/>
              <a:gd name="connsiteY1" fmla="*/ 914400 h 914400"/>
              <a:gd name="connsiteX2" fmla="*/ 0 w 1005840"/>
              <a:gd name="connsiteY2" fmla="*/ 457200 h 914400"/>
              <a:gd name="connsiteX3" fmla="*/ 457200 w 1005840"/>
              <a:gd name="connsiteY3" fmla="*/ 0 h 914400"/>
              <a:gd name="connsiteX4" fmla="*/ 1005840 w 1005840"/>
              <a:gd name="connsiteY4" fmla="*/ 548640 h 914400"/>
              <a:gd name="connsiteX0" fmla="*/ 914400 w 914400"/>
              <a:gd name="connsiteY0" fmla="*/ 457200 h 914400"/>
              <a:gd name="connsiteX1" fmla="*/ 457200 w 914400"/>
              <a:gd name="connsiteY1" fmla="*/ 914400 h 914400"/>
              <a:gd name="connsiteX2" fmla="*/ 0 w 914400"/>
              <a:gd name="connsiteY2" fmla="*/ 457200 h 914400"/>
              <a:gd name="connsiteX3" fmla="*/ 457200 w 914400"/>
              <a:gd name="connsiteY3" fmla="*/ 0 h 914400"/>
              <a:gd name="connsiteX0" fmla="*/ 457200 w 457200"/>
              <a:gd name="connsiteY0" fmla="*/ 914400 h 914400"/>
              <a:gd name="connsiteX1" fmla="*/ 0 w 457200"/>
              <a:gd name="connsiteY1" fmla="*/ 457200 h 914400"/>
              <a:gd name="connsiteX2" fmla="*/ 457200 w 457200"/>
              <a:gd name="connsiteY2" fmla="*/ 0 h 914400"/>
              <a:gd name="connsiteX0" fmla="*/ 0 w 457200"/>
              <a:gd name="connsiteY0" fmla="*/ 457200 h 457200"/>
              <a:gd name="connsiteX1" fmla="*/ 457200 w 457200"/>
              <a:gd name="connsiteY1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200" h="457200">
                <a:moveTo>
                  <a:pt x="0" y="457200"/>
                </a:moveTo>
                <a:cubicBezTo>
                  <a:pt x="0" y="204695"/>
                  <a:pt x="204695" y="0"/>
                  <a:pt x="45720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椭圆 21">
            <a:extLst>
              <a:ext uri="{FF2B5EF4-FFF2-40B4-BE49-F238E27FC236}">
                <a16:creationId xmlns:a16="http://schemas.microsoft.com/office/drawing/2014/main" id="{B5C29C0A-DFB0-40F7-FA61-99F14140FC9D}"/>
              </a:ext>
            </a:extLst>
          </p:cNvPr>
          <p:cNvSpPr/>
          <p:nvPr/>
        </p:nvSpPr>
        <p:spPr>
          <a:xfrm rot="16200000" flipV="1">
            <a:off x="8137164" y="4267709"/>
            <a:ext cx="1078336" cy="1251987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914400 w 1005840"/>
              <a:gd name="connsiteY0" fmla="*/ 457200 h 914400"/>
              <a:gd name="connsiteX1" fmla="*/ 457200 w 1005840"/>
              <a:gd name="connsiteY1" fmla="*/ 914400 h 914400"/>
              <a:gd name="connsiteX2" fmla="*/ 0 w 1005840"/>
              <a:gd name="connsiteY2" fmla="*/ 457200 h 914400"/>
              <a:gd name="connsiteX3" fmla="*/ 457200 w 1005840"/>
              <a:gd name="connsiteY3" fmla="*/ 0 h 914400"/>
              <a:gd name="connsiteX4" fmla="*/ 1005840 w 1005840"/>
              <a:gd name="connsiteY4" fmla="*/ 548640 h 914400"/>
              <a:gd name="connsiteX0" fmla="*/ 914400 w 914400"/>
              <a:gd name="connsiteY0" fmla="*/ 457200 h 914400"/>
              <a:gd name="connsiteX1" fmla="*/ 457200 w 914400"/>
              <a:gd name="connsiteY1" fmla="*/ 914400 h 914400"/>
              <a:gd name="connsiteX2" fmla="*/ 0 w 914400"/>
              <a:gd name="connsiteY2" fmla="*/ 457200 h 914400"/>
              <a:gd name="connsiteX3" fmla="*/ 457200 w 914400"/>
              <a:gd name="connsiteY3" fmla="*/ 0 h 914400"/>
              <a:gd name="connsiteX0" fmla="*/ 457200 w 457200"/>
              <a:gd name="connsiteY0" fmla="*/ 914400 h 914400"/>
              <a:gd name="connsiteX1" fmla="*/ 0 w 457200"/>
              <a:gd name="connsiteY1" fmla="*/ 457200 h 914400"/>
              <a:gd name="connsiteX2" fmla="*/ 457200 w 457200"/>
              <a:gd name="connsiteY2" fmla="*/ 0 h 914400"/>
              <a:gd name="connsiteX0" fmla="*/ 0 w 457200"/>
              <a:gd name="connsiteY0" fmla="*/ 457200 h 457200"/>
              <a:gd name="connsiteX1" fmla="*/ 457200 w 457200"/>
              <a:gd name="connsiteY1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200" h="457200">
                <a:moveTo>
                  <a:pt x="0" y="457200"/>
                </a:moveTo>
                <a:cubicBezTo>
                  <a:pt x="0" y="204695"/>
                  <a:pt x="204695" y="0"/>
                  <a:pt x="45720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9454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3920B-FA6D-E53C-EC32-4F81D6A5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93357" cy="568462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Testing Similar Databases Reduces Testing Efficiency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55262B-9775-BC97-223C-A1C4D4F00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9127"/>
            <a:ext cx="10515600" cy="867930"/>
          </a:xfrm>
        </p:spPr>
        <p:txBody>
          <a:bodyPr/>
          <a:lstStyle/>
          <a:p>
            <a:r>
              <a:rPr lang="en-US" altLang="zh-CN" dirty="0"/>
              <a:t>Testing databases with the same or similar database metadata is more likely to examine similar metadata-related implementations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00D1F3-26EF-9E8B-ED9A-34B6F78C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C7D9-4D5B-4772-9F7B-87CB093D2973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41F626A-6E0F-05D3-1081-E27113A98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031" y="2548697"/>
            <a:ext cx="900000" cy="900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CA8BDBA-64C2-9D6B-0095-BF0D3DECD442}"/>
              </a:ext>
            </a:extLst>
          </p:cNvPr>
          <p:cNvSpPr txBox="1"/>
          <p:nvPr/>
        </p:nvSpPr>
        <p:spPr>
          <a:xfrm>
            <a:off x="5738751" y="3737393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5,000 queries</a:t>
            </a:r>
            <a:endParaRPr lang="zh-CN" altLang="en-US" sz="200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9CCB9FC-8EB9-81C7-21AD-C0E691ED3BF4}"/>
              </a:ext>
            </a:extLst>
          </p:cNvPr>
          <p:cNvCxnSpPr>
            <a:cxnSpLocks/>
          </p:cNvCxnSpPr>
          <p:nvPr/>
        </p:nvCxnSpPr>
        <p:spPr>
          <a:xfrm>
            <a:off x="5018751" y="2998697"/>
            <a:ext cx="72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7168AF3-AB0C-B8C4-DB66-D66E6B14DA27}"/>
              </a:ext>
            </a:extLst>
          </p:cNvPr>
          <p:cNvSpPr txBox="1"/>
          <p:nvPr/>
        </p:nvSpPr>
        <p:spPr>
          <a:xfrm>
            <a:off x="7430484" y="2606021"/>
            <a:ext cx="3923316" cy="783193"/>
          </a:xfrm>
          <a:prstGeom prst="wedgeRoundRectCallout">
            <a:avLst>
              <a:gd name="adj1" fmla="val -59379"/>
              <a:gd name="adj2" fmla="val 1205"/>
              <a:gd name="adj3" fmla="val 16667"/>
            </a:avLst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Test NOT NULL constraint-related and index-related implementations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3E57CF1-B0B3-8519-89D0-01BCD49EA324}"/>
                  </a:ext>
                </a:extLst>
              </p:cNvPr>
              <p:cNvSpPr txBox="1"/>
              <p:nvPr/>
            </p:nvSpPr>
            <p:spPr>
              <a:xfrm>
                <a:off x="2766164" y="3735070"/>
                <a:ext cx="16177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Database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db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3E57CF1-B0B3-8519-89D0-01BCD49EA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164" y="3735070"/>
                <a:ext cx="1617751" cy="400110"/>
              </a:xfrm>
              <a:prstGeom prst="rect">
                <a:avLst/>
              </a:prstGeom>
              <a:blipFill>
                <a:blip r:embed="rId4"/>
                <a:stretch>
                  <a:fillRect l="-4151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5A024AE-22DE-52C5-0457-467539A14AD8}"/>
                  </a:ext>
                </a:extLst>
              </p:cNvPr>
              <p:cNvSpPr txBox="1"/>
              <p:nvPr/>
            </p:nvSpPr>
            <p:spPr>
              <a:xfrm>
                <a:off x="2814003" y="6210011"/>
                <a:ext cx="16177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Database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db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5A024AE-22DE-52C5-0457-467539A14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003" y="6210011"/>
                <a:ext cx="1617751" cy="400110"/>
              </a:xfrm>
              <a:prstGeom prst="rect">
                <a:avLst/>
              </a:prstGeom>
              <a:blipFill>
                <a:blip r:embed="rId5"/>
                <a:stretch>
                  <a:fillRect l="-4151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图片 51">
            <a:extLst>
              <a:ext uri="{FF2B5EF4-FFF2-40B4-BE49-F238E27FC236}">
                <a16:creationId xmlns:a16="http://schemas.microsoft.com/office/drawing/2014/main" id="{73208C3E-3863-CE09-B1A0-1545E7D0D8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3071" y="5001607"/>
            <a:ext cx="893919" cy="900000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411B6309-F02A-5BDD-08DC-52052D177AD1}"/>
              </a:ext>
            </a:extLst>
          </p:cNvPr>
          <p:cNvSpPr txBox="1"/>
          <p:nvPr/>
        </p:nvSpPr>
        <p:spPr>
          <a:xfrm>
            <a:off x="5738751" y="6210011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5,000 queries</a:t>
            </a:r>
            <a:endParaRPr lang="zh-CN" altLang="en-US" sz="2000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8EEAEB66-8658-691C-4358-5C300960875F}"/>
              </a:ext>
            </a:extLst>
          </p:cNvPr>
          <p:cNvCxnSpPr>
            <a:cxnSpLocks/>
          </p:cNvCxnSpPr>
          <p:nvPr/>
        </p:nvCxnSpPr>
        <p:spPr>
          <a:xfrm>
            <a:off x="5018751" y="5451607"/>
            <a:ext cx="72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DC48412A-5554-A7B8-D7E4-E3121443ED72}"/>
              </a:ext>
            </a:extLst>
          </p:cNvPr>
          <p:cNvSpPr txBox="1"/>
          <p:nvPr/>
        </p:nvSpPr>
        <p:spPr>
          <a:xfrm>
            <a:off x="7430484" y="5058931"/>
            <a:ext cx="2410202" cy="783193"/>
          </a:xfrm>
          <a:prstGeom prst="wedgeRoundRectCallout">
            <a:avLst>
              <a:gd name="adj1" fmla="val -59379"/>
              <a:gd name="adj2" fmla="val 1205"/>
              <a:gd name="adj3" fmla="val 16667"/>
            </a:avLst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More likely to detect duplicate bugs</a:t>
            </a:r>
            <a:endParaRPr lang="zh-CN" altLang="en-US" sz="20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1484123-7377-5F59-5AB4-32DD14E58CBE}"/>
              </a:ext>
            </a:extLst>
          </p:cNvPr>
          <p:cNvGrpSpPr/>
          <p:nvPr/>
        </p:nvGrpSpPr>
        <p:grpSpPr>
          <a:xfrm>
            <a:off x="1832929" y="2400676"/>
            <a:ext cx="2915595" cy="1288777"/>
            <a:chOff x="1009069" y="3052269"/>
            <a:chExt cx="2915595" cy="1288777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E0FA3C9-8B03-499C-7509-72D2DEBA3678}"/>
                </a:ext>
              </a:extLst>
            </p:cNvPr>
            <p:cNvSpPr txBox="1"/>
            <p:nvPr/>
          </p:nvSpPr>
          <p:spPr>
            <a:xfrm>
              <a:off x="1009069" y="3076259"/>
              <a:ext cx="42832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 </a:t>
              </a:r>
              <a:r>
                <a:rPr lang="en-US" altLang="zh-CN" dirty="0"/>
                <a:t>t1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422B87C-40BD-54A9-7244-3FFAAAC75E79}"/>
                </a:ext>
              </a:extLst>
            </p:cNvPr>
            <p:cNvSpPr/>
            <p:nvPr/>
          </p:nvSpPr>
          <p:spPr>
            <a:xfrm>
              <a:off x="1419180" y="3694594"/>
              <a:ext cx="13320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Jason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C4D7443-1201-8BE4-1EE8-150C9B52DC21}"/>
                </a:ext>
              </a:extLst>
            </p:cNvPr>
            <p:cNvSpPr/>
            <p:nvPr/>
          </p:nvSpPr>
          <p:spPr>
            <a:xfrm>
              <a:off x="1419180" y="4017046"/>
              <a:ext cx="13320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Bob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5623C56-D1C5-2883-DD92-3FF7681B097B}"/>
                </a:ext>
              </a:extLst>
            </p:cNvPr>
            <p:cNvSpPr/>
            <p:nvPr/>
          </p:nvSpPr>
          <p:spPr>
            <a:xfrm>
              <a:off x="2758264" y="3694594"/>
              <a:ext cx="11664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D5211D1-AD30-ABFC-D0F5-77ED2973BD04}"/>
                </a:ext>
              </a:extLst>
            </p:cNvPr>
            <p:cNvSpPr/>
            <p:nvPr/>
          </p:nvSpPr>
          <p:spPr>
            <a:xfrm>
              <a:off x="2758264" y="4017046"/>
              <a:ext cx="11664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360CFD6-4847-214B-725F-7C762020B511}"/>
                </a:ext>
              </a:extLst>
            </p:cNvPr>
            <p:cNvSpPr/>
            <p:nvPr/>
          </p:nvSpPr>
          <p:spPr>
            <a:xfrm>
              <a:off x="1419180" y="3052269"/>
              <a:ext cx="1368000" cy="648000"/>
            </a:xfrm>
            <a:prstGeom prst="rect">
              <a:avLst/>
            </a:prstGeom>
            <a:solidFill>
              <a:srgbClr val="EBF0DF"/>
            </a:solidFill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 c1 TEXT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NOT NULL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4480175-9B4D-75CE-A5A1-D043D96010B2}"/>
                </a:ext>
              </a:extLst>
            </p:cNvPr>
            <p:cNvSpPr/>
            <p:nvPr/>
          </p:nvSpPr>
          <p:spPr>
            <a:xfrm>
              <a:off x="2758612" y="3053103"/>
              <a:ext cx="1165705" cy="646331"/>
            </a:xfrm>
            <a:prstGeom prst="rect">
              <a:avLst/>
            </a:prstGeom>
            <a:solidFill>
              <a:srgbClr val="EBF0DF"/>
            </a:solidFill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 c2 INT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UNIQUE 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22A2BD8-E4FB-545A-240B-B74205146D06}"/>
              </a:ext>
            </a:extLst>
          </p:cNvPr>
          <p:cNvGrpSpPr/>
          <p:nvPr/>
        </p:nvGrpSpPr>
        <p:grpSpPr>
          <a:xfrm>
            <a:off x="1831409" y="4764852"/>
            <a:ext cx="2915595" cy="1288777"/>
            <a:chOff x="1009069" y="3052269"/>
            <a:chExt cx="2915595" cy="1288777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2E35178-6B59-BB2F-78A5-BB73E46CBE3B}"/>
                </a:ext>
              </a:extLst>
            </p:cNvPr>
            <p:cNvSpPr txBox="1"/>
            <p:nvPr/>
          </p:nvSpPr>
          <p:spPr>
            <a:xfrm>
              <a:off x="1009069" y="3076259"/>
              <a:ext cx="42832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 </a:t>
              </a:r>
              <a:r>
                <a:rPr lang="en-US" altLang="zh-CN" dirty="0">
                  <a:solidFill>
                    <a:srgbClr val="FF0000"/>
                  </a:solidFill>
                </a:rPr>
                <a:t>t2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7FBAB54-2F1C-BDAE-F38D-A41B7945E9AC}"/>
                </a:ext>
              </a:extLst>
            </p:cNvPr>
            <p:cNvSpPr/>
            <p:nvPr/>
          </p:nvSpPr>
          <p:spPr>
            <a:xfrm>
              <a:off x="1419180" y="3694594"/>
              <a:ext cx="13320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Jason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A514DDD-8F84-71A9-4271-9604B78AD58D}"/>
                </a:ext>
              </a:extLst>
            </p:cNvPr>
            <p:cNvSpPr/>
            <p:nvPr/>
          </p:nvSpPr>
          <p:spPr>
            <a:xfrm>
              <a:off x="1419180" y="4017046"/>
              <a:ext cx="13320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Bob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B893BB3-2531-B857-4A40-C7A54E68EF79}"/>
                </a:ext>
              </a:extLst>
            </p:cNvPr>
            <p:cNvSpPr/>
            <p:nvPr/>
          </p:nvSpPr>
          <p:spPr>
            <a:xfrm>
              <a:off x="2758264" y="3694594"/>
              <a:ext cx="11664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CE752F2-A618-BAEB-D537-F910EA3CD31C}"/>
                </a:ext>
              </a:extLst>
            </p:cNvPr>
            <p:cNvSpPr/>
            <p:nvPr/>
          </p:nvSpPr>
          <p:spPr>
            <a:xfrm>
              <a:off x="2758264" y="4017046"/>
              <a:ext cx="11664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6C06059-40A5-5EA7-5788-CBB97DAF3633}"/>
                </a:ext>
              </a:extLst>
            </p:cNvPr>
            <p:cNvSpPr/>
            <p:nvPr/>
          </p:nvSpPr>
          <p:spPr>
            <a:xfrm>
              <a:off x="1419180" y="3052269"/>
              <a:ext cx="1368000" cy="648000"/>
            </a:xfrm>
            <a:prstGeom prst="rect">
              <a:avLst/>
            </a:prstGeom>
            <a:solidFill>
              <a:srgbClr val="EBF0DF"/>
            </a:solidFill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</a:rPr>
                <a:t>c3</a:t>
              </a:r>
              <a:r>
                <a:rPr lang="en-US" altLang="zh-CN" dirty="0">
                  <a:solidFill>
                    <a:schemeClr val="tx1"/>
                  </a:solidFill>
                </a:rPr>
                <a:t> TEXT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NOT NULL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B6E0F2C-8255-6C34-5092-A555BB75D53A}"/>
                </a:ext>
              </a:extLst>
            </p:cNvPr>
            <p:cNvSpPr/>
            <p:nvPr/>
          </p:nvSpPr>
          <p:spPr>
            <a:xfrm>
              <a:off x="2758612" y="3053103"/>
              <a:ext cx="1165705" cy="646331"/>
            </a:xfrm>
            <a:prstGeom prst="rect">
              <a:avLst/>
            </a:prstGeom>
            <a:solidFill>
              <a:srgbClr val="EBF0DF"/>
            </a:solidFill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</a:rPr>
                <a:t>c4</a:t>
              </a:r>
              <a:r>
                <a:rPr lang="en-US" altLang="zh-CN" dirty="0">
                  <a:solidFill>
                    <a:schemeClr val="tx1"/>
                  </a:solidFill>
                </a:rPr>
                <a:t> INT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UNIQUE </a:t>
              </a:r>
            </a:p>
          </p:txBody>
        </p:sp>
      </p:grpSp>
      <p:pic>
        <p:nvPicPr>
          <p:cNvPr id="57" name="图片 56">
            <a:extLst>
              <a:ext uri="{FF2B5EF4-FFF2-40B4-BE49-F238E27FC236}">
                <a16:creationId xmlns:a16="http://schemas.microsoft.com/office/drawing/2014/main" id="{B99A3151-5EBC-0491-A78C-D98DA4D65D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5798" y="4735603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7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 animBg="1"/>
      <p:bldP spid="43" grpId="0"/>
      <p:bldP spid="53" grpId="0"/>
      <p:bldP spid="5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8A996-DA55-947C-BE45-23C41181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Metadata-Oriented Testing Optimization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88DBBF-F867-FFAC-98D4-34DE64F36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9127"/>
            <a:ext cx="10515600" cy="480131"/>
          </a:xfrm>
        </p:spPr>
        <p:txBody>
          <a:bodyPr/>
          <a:lstStyle/>
          <a:p>
            <a:r>
              <a:rPr lang="en-US" altLang="zh-CN" dirty="0"/>
              <a:t>Test databases with unique abstract database metadata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C48E1F-8BC9-EB96-0948-4601EFF0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C7D9-4D5B-4772-9F7B-87CB093D2973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B5B2CA6-C805-7E5F-A48A-D2E550B099A7}"/>
              </a:ext>
            </a:extLst>
          </p:cNvPr>
          <p:cNvSpPr txBox="1"/>
          <p:nvPr/>
        </p:nvSpPr>
        <p:spPr>
          <a:xfrm>
            <a:off x="4341317" y="2285908"/>
            <a:ext cx="29760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t1</a:t>
            </a:r>
          </a:p>
          <a:p>
            <a:r>
              <a:rPr lang="en-US" altLang="zh-CN" sz="2000" dirty="0"/>
              <a:t>    c1    TEXT, NOT NULL</a:t>
            </a:r>
          </a:p>
          <a:p>
            <a:r>
              <a:rPr lang="en-US" altLang="zh-CN" sz="2000" dirty="0"/>
              <a:t>    c2    INT,</a:t>
            </a:r>
            <a:r>
              <a:rPr lang="zh-CN" altLang="en-US" sz="2000" dirty="0"/>
              <a:t> </a:t>
            </a:r>
            <a:r>
              <a:rPr lang="en-US" altLang="zh-CN" sz="2000" dirty="0"/>
              <a:t>UNIQUE(c2)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A989651-F354-2BE5-4FEF-6D31840F11DF}"/>
              </a:ext>
            </a:extLst>
          </p:cNvPr>
          <p:cNvSpPr txBox="1"/>
          <p:nvPr/>
        </p:nvSpPr>
        <p:spPr>
          <a:xfrm>
            <a:off x="4341317" y="4668873"/>
            <a:ext cx="29760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t2</a:t>
            </a:r>
          </a:p>
          <a:p>
            <a:r>
              <a:rPr lang="en-US" altLang="zh-CN" sz="2000" dirty="0"/>
              <a:t>    c3    TEXT, NOT NULL</a:t>
            </a:r>
          </a:p>
          <a:p>
            <a:r>
              <a:rPr lang="en-US" altLang="zh-CN" sz="2000" dirty="0"/>
              <a:t>    c4    INT,</a:t>
            </a:r>
            <a:r>
              <a:rPr lang="zh-CN" altLang="en-US" sz="2000" dirty="0"/>
              <a:t> </a:t>
            </a:r>
            <a:r>
              <a:rPr lang="en-US" altLang="zh-CN" sz="2000" dirty="0"/>
              <a:t>UNIQUE(c4)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F58D8A2-58B2-AF3C-3426-F221F37906D8}"/>
              </a:ext>
            </a:extLst>
          </p:cNvPr>
          <p:cNvCxnSpPr>
            <a:cxnSpLocks/>
          </p:cNvCxnSpPr>
          <p:nvPr/>
        </p:nvCxnSpPr>
        <p:spPr>
          <a:xfrm>
            <a:off x="3551771" y="2793739"/>
            <a:ext cx="72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ECD255B-3252-1814-C5FA-C396DCFF0D4E}"/>
              </a:ext>
            </a:extLst>
          </p:cNvPr>
          <p:cNvSpPr txBox="1"/>
          <p:nvPr/>
        </p:nvSpPr>
        <p:spPr>
          <a:xfrm>
            <a:off x="8284238" y="2285908"/>
            <a:ext cx="30606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t1</a:t>
            </a:r>
          </a:p>
          <a:p>
            <a:r>
              <a:rPr lang="en-US" altLang="zh-CN" sz="2000" dirty="0"/>
              <a:t>    c1    TEXT, NOT NULL</a:t>
            </a:r>
          </a:p>
          <a:p>
            <a:r>
              <a:rPr lang="en-US" altLang="zh-CN" sz="2000" dirty="0"/>
              <a:t>    c2    INT,</a:t>
            </a:r>
            <a:r>
              <a:rPr lang="zh-CN" altLang="en-US" sz="2000" dirty="0"/>
              <a:t> </a:t>
            </a:r>
            <a:r>
              <a:rPr lang="en-US" altLang="zh-CN" sz="2000" dirty="0"/>
              <a:t>UNIQUE(</a:t>
            </a:r>
            <a:r>
              <a:rPr lang="en-US" altLang="zh-CN" sz="2000" dirty="0">
                <a:solidFill>
                  <a:srgbClr val="FF0000"/>
                </a:solidFill>
              </a:rPr>
              <a:t>INT</a:t>
            </a:r>
            <a:r>
              <a:rPr lang="en-US" altLang="zh-CN" sz="2000" dirty="0"/>
              <a:t>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5827EE-1E06-0E19-72B8-83DC1E2D1C20}"/>
              </a:ext>
            </a:extLst>
          </p:cNvPr>
          <p:cNvSpPr txBox="1"/>
          <p:nvPr/>
        </p:nvSpPr>
        <p:spPr>
          <a:xfrm>
            <a:off x="8284238" y="4668873"/>
            <a:ext cx="30606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t2</a:t>
            </a:r>
          </a:p>
          <a:p>
            <a:r>
              <a:rPr lang="en-US" altLang="zh-CN" sz="2000" dirty="0"/>
              <a:t>    c3    TEXT, NOT NULL</a:t>
            </a:r>
          </a:p>
          <a:p>
            <a:r>
              <a:rPr lang="en-US" altLang="zh-CN" sz="2000" dirty="0"/>
              <a:t>    c4    INT,</a:t>
            </a:r>
            <a:r>
              <a:rPr lang="zh-CN" altLang="en-US" sz="2000" dirty="0"/>
              <a:t> </a:t>
            </a:r>
            <a:r>
              <a:rPr lang="en-US" altLang="zh-CN" sz="2000" dirty="0"/>
              <a:t>UNIQUE(</a:t>
            </a:r>
            <a:r>
              <a:rPr lang="en-US" altLang="zh-CN" sz="2000" dirty="0">
                <a:solidFill>
                  <a:srgbClr val="FF0000"/>
                </a:solidFill>
              </a:rPr>
              <a:t>INT</a:t>
            </a:r>
            <a:r>
              <a:rPr lang="en-US" altLang="zh-CN" sz="2000" dirty="0"/>
              <a:t>)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A64B495-4723-076B-43C6-F379C0B48925}"/>
              </a:ext>
            </a:extLst>
          </p:cNvPr>
          <p:cNvSpPr/>
          <p:nvPr/>
        </p:nvSpPr>
        <p:spPr>
          <a:xfrm>
            <a:off x="10409996" y="2961694"/>
            <a:ext cx="427310" cy="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B53408AD-4230-F3D2-08BB-A72050E320D1}"/>
                  </a:ext>
                </a:extLst>
              </p:cNvPr>
              <p:cNvSpPr txBox="1"/>
              <p:nvPr/>
            </p:nvSpPr>
            <p:spPr>
              <a:xfrm>
                <a:off x="1163069" y="3398714"/>
                <a:ext cx="16177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Database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db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B53408AD-4230-F3D2-08BB-A72050E32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069" y="3398714"/>
                <a:ext cx="1617751" cy="400110"/>
              </a:xfrm>
              <a:prstGeom prst="rect">
                <a:avLst/>
              </a:prstGeom>
              <a:blipFill>
                <a:blip r:embed="rId3"/>
                <a:stretch>
                  <a:fillRect l="-4151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010F0FE-EB33-CB44-4E8B-C71578D31199}"/>
                  </a:ext>
                </a:extLst>
              </p:cNvPr>
              <p:cNvSpPr txBox="1"/>
              <p:nvPr/>
            </p:nvSpPr>
            <p:spPr>
              <a:xfrm>
                <a:off x="1163069" y="5811448"/>
                <a:ext cx="16177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Database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db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010F0FE-EB33-CB44-4E8B-C71578D31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069" y="5811448"/>
                <a:ext cx="1617751" cy="400110"/>
              </a:xfrm>
              <a:prstGeom prst="rect">
                <a:avLst/>
              </a:prstGeom>
              <a:blipFill>
                <a:blip r:embed="rId4"/>
                <a:stretch>
                  <a:fillRect l="-4151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4AF4938D-5E86-4EAE-54F0-BB1002738763}"/>
              </a:ext>
            </a:extLst>
          </p:cNvPr>
          <p:cNvSpPr txBox="1"/>
          <p:nvPr/>
        </p:nvSpPr>
        <p:spPr>
          <a:xfrm>
            <a:off x="5018330" y="3429492"/>
            <a:ext cx="1727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db1’s metadata</a:t>
            </a:r>
            <a:endParaRPr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6A242FC-E389-8AEA-E0AC-4555933D4D41}"/>
              </a:ext>
            </a:extLst>
          </p:cNvPr>
          <p:cNvSpPr txBox="1"/>
          <p:nvPr/>
        </p:nvSpPr>
        <p:spPr>
          <a:xfrm>
            <a:off x="8533601" y="3429492"/>
            <a:ext cx="2561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db1’s abstract metadata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73CDEFE-BB5C-3E30-D281-517B588E54E1}"/>
              </a:ext>
            </a:extLst>
          </p:cNvPr>
          <p:cNvSpPr txBox="1"/>
          <p:nvPr/>
        </p:nvSpPr>
        <p:spPr>
          <a:xfrm>
            <a:off x="8521451" y="5811448"/>
            <a:ext cx="2586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db2’s abstract metadata</a:t>
            </a:r>
            <a:endParaRPr lang="zh-CN" altLang="en-US" sz="2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8741AB5-E60E-69D6-05DE-AE52120618D6}"/>
              </a:ext>
            </a:extLst>
          </p:cNvPr>
          <p:cNvSpPr txBox="1"/>
          <p:nvPr/>
        </p:nvSpPr>
        <p:spPr>
          <a:xfrm>
            <a:off x="5016438" y="5811448"/>
            <a:ext cx="1727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db2’s metadata</a:t>
            </a:r>
            <a:endParaRPr lang="zh-CN" altLang="en-US" sz="2000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6704BA7-9E2C-6EA2-4D32-D7D1E7E7B2C6}"/>
              </a:ext>
            </a:extLst>
          </p:cNvPr>
          <p:cNvGrpSpPr/>
          <p:nvPr/>
        </p:nvGrpSpPr>
        <p:grpSpPr>
          <a:xfrm>
            <a:off x="514147" y="2310577"/>
            <a:ext cx="2915595" cy="966325"/>
            <a:chOff x="1009069" y="3052269"/>
            <a:chExt cx="2915595" cy="966325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2AF8361-3EBD-9DCB-8556-6BB577A4BED7}"/>
                </a:ext>
              </a:extLst>
            </p:cNvPr>
            <p:cNvSpPr txBox="1"/>
            <p:nvPr/>
          </p:nvSpPr>
          <p:spPr>
            <a:xfrm>
              <a:off x="1009069" y="3076259"/>
              <a:ext cx="42832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 </a:t>
              </a:r>
              <a:r>
                <a:rPr lang="en-US" altLang="zh-CN" dirty="0"/>
                <a:t>t1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57078C6-352D-6476-05F1-04FCF011BDCC}"/>
                </a:ext>
              </a:extLst>
            </p:cNvPr>
            <p:cNvSpPr/>
            <p:nvPr/>
          </p:nvSpPr>
          <p:spPr>
            <a:xfrm>
              <a:off x="1419180" y="3694594"/>
              <a:ext cx="13320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Jason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A5FD64D-F67E-C6E4-5256-1F1877079445}"/>
                </a:ext>
              </a:extLst>
            </p:cNvPr>
            <p:cNvSpPr/>
            <p:nvPr/>
          </p:nvSpPr>
          <p:spPr>
            <a:xfrm>
              <a:off x="2758264" y="3694594"/>
              <a:ext cx="11664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B6BA5F3-18CB-B253-5994-6AD56277C08D}"/>
                </a:ext>
              </a:extLst>
            </p:cNvPr>
            <p:cNvSpPr/>
            <p:nvPr/>
          </p:nvSpPr>
          <p:spPr>
            <a:xfrm>
              <a:off x="1419180" y="3052269"/>
              <a:ext cx="1368000" cy="648000"/>
            </a:xfrm>
            <a:prstGeom prst="rect">
              <a:avLst/>
            </a:prstGeom>
            <a:solidFill>
              <a:srgbClr val="EBF0DF"/>
            </a:solidFill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 c1 TEXT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NOT NULL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5964AF8-06CF-19E7-C413-CA1AC4630721}"/>
                </a:ext>
              </a:extLst>
            </p:cNvPr>
            <p:cNvSpPr/>
            <p:nvPr/>
          </p:nvSpPr>
          <p:spPr>
            <a:xfrm>
              <a:off x="2758612" y="3053103"/>
              <a:ext cx="1165705" cy="646331"/>
            </a:xfrm>
            <a:prstGeom prst="rect">
              <a:avLst/>
            </a:prstGeom>
            <a:solidFill>
              <a:srgbClr val="EBF0DF"/>
            </a:solidFill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 c2 INT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UNIQUE 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13D54F49-8064-5252-BB79-C4FEF1A72F19}"/>
              </a:ext>
            </a:extLst>
          </p:cNvPr>
          <p:cNvGrpSpPr/>
          <p:nvPr/>
        </p:nvGrpSpPr>
        <p:grpSpPr>
          <a:xfrm>
            <a:off x="514147" y="4693542"/>
            <a:ext cx="2915595" cy="966325"/>
            <a:chOff x="1009069" y="3052269"/>
            <a:chExt cx="2915595" cy="966325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A342467D-3F57-37C0-9348-FB2308A4EA56}"/>
                </a:ext>
              </a:extLst>
            </p:cNvPr>
            <p:cNvSpPr txBox="1"/>
            <p:nvPr/>
          </p:nvSpPr>
          <p:spPr>
            <a:xfrm>
              <a:off x="1009069" y="3076259"/>
              <a:ext cx="42832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 </a:t>
              </a:r>
              <a:r>
                <a:rPr lang="en-US" altLang="zh-CN" dirty="0">
                  <a:solidFill>
                    <a:srgbClr val="FF0000"/>
                  </a:solidFill>
                </a:rPr>
                <a:t>t2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AEB32D3-25B3-792D-F650-A0BC7F108A54}"/>
                </a:ext>
              </a:extLst>
            </p:cNvPr>
            <p:cNvSpPr/>
            <p:nvPr/>
          </p:nvSpPr>
          <p:spPr>
            <a:xfrm>
              <a:off x="1419180" y="3694594"/>
              <a:ext cx="13320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Jason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05A02C0-BFA0-4AA8-7EC3-EC1F2A165A09}"/>
                </a:ext>
              </a:extLst>
            </p:cNvPr>
            <p:cNvSpPr/>
            <p:nvPr/>
          </p:nvSpPr>
          <p:spPr>
            <a:xfrm>
              <a:off x="2758264" y="3694594"/>
              <a:ext cx="11664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B63C53E-1CB7-E270-46AF-1BC79F066A59}"/>
                </a:ext>
              </a:extLst>
            </p:cNvPr>
            <p:cNvSpPr/>
            <p:nvPr/>
          </p:nvSpPr>
          <p:spPr>
            <a:xfrm>
              <a:off x="1419180" y="3052269"/>
              <a:ext cx="1368000" cy="648000"/>
            </a:xfrm>
            <a:prstGeom prst="rect">
              <a:avLst/>
            </a:prstGeom>
            <a:solidFill>
              <a:srgbClr val="EBF0DF"/>
            </a:solidFill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</a:rPr>
                <a:t>c3</a:t>
              </a:r>
              <a:r>
                <a:rPr lang="en-US" altLang="zh-CN" dirty="0">
                  <a:solidFill>
                    <a:schemeClr val="tx1"/>
                  </a:solidFill>
                </a:rPr>
                <a:t> TEXT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NOT NULL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B5382E2-1009-E6ED-D371-FF7613631143}"/>
                </a:ext>
              </a:extLst>
            </p:cNvPr>
            <p:cNvSpPr/>
            <p:nvPr/>
          </p:nvSpPr>
          <p:spPr>
            <a:xfrm>
              <a:off x="2758612" y="3053103"/>
              <a:ext cx="1165705" cy="646331"/>
            </a:xfrm>
            <a:prstGeom prst="rect">
              <a:avLst/>
            </a:prstGeom>
            <a:solidFill>
              <a:srgbClr val="EBF0DF"/>
            </a:solidFill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</a:rPr>
                <a:t>c4</a:t>
              </a:r>
              <a:r>
                <a:rPr lang="en-US" altLang="zh-CN" dirty="0">
                  <a:solidFill>
                    <a:schemeClr val="tx1"/>
                  </a:solidFill>
                </a:rPr>
                <a:t> INT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UNIQUE </a:t>
              </a:r>
            </a:p>
          </p:txBody>
        </p:sp>
      </p:grp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5A84587-A2DE-2EE5-820D-C54A992D7558}"/>
              </a:ext>
            </a:extLst>
          </p:cNvPr>
          <p:cNvCxnSpPr>
            <a:cxnSpLocks/>
          </p:cNvCxnSpPr>
          <p:nvPr/>
        </p:nvCxnSpPr>
        <p:spPr>
          <a:xfrm>
            <a:off x="3525529" y="5176704"/>
            <a:ext cx="72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656F19A-D64B-878D-B74A-832812AFBAF7}"/>
              </a:ext>
            </a:extLst>
          </p:cNvPr>
          <p:cNvCxnSpPr>
            <a:cxnSpLocks/>
          </p:cNvCxnSpPr>
          <p:nvPr/>
        </p:nvCxnSpPr>
        <p:spPr>
          <a:xfrm>
            <a:off x="7442208" y="2793739"/>
            <a:ext cx="72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BC37689-9BFF-5F5F-EC26-9AEDF2A655EC}"/>
              </a:ext>
            </a:extLst>
          </p:cNvPr>
          <p:cNvCxnSpPr>
            <a:cxnSpLocks/>
          </p:cNvCxnSpPr>
          <p:nvPr/>
        </p:nvCxnSpPr>
        <p:spPr>
          <a:xfrm>
            <a:off x="7415967" y="5176704"/>
            <a:ext cx="72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6384F62-F9A9-796C-0D0F-BEACACF2793C}"/>
              </a:ext>
            </a:extLst>
          </p:cNvPr>
          <p:cNvSpPr/>
          <p:nvPr/>
        </p:nvSpPr>
        <p:spPr>
          <a:xfrm>
            <a:off x="6691947" y="2959642"/>
            <a:ext cx="427310" cy="3185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BDCF8BBF-BE57-19D4-D7A0-016724CC0957}"/>
              </a:ext>
            </a:extLst>
          </p:cNvPr>
          <p:cNvSpPr/>
          <p:nvPr/>
        </p:nvSpPr>
        <p:spPr>
          <a:xfrm>
            <a:off x="9100770" y="2957604"/>
            <a:ext cx="427310" cy="3185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642E97B0-2454-33E1-6DC4-0CDEEE9B0974}"/>
              </a:ext>
            </a:extLst>
          </p:cNvPr>
          <p:cNvCxnSpPr>
            <a:cxnSpLocks/>
            <a:stCxn id="63" idx="2"/>
            <a:endCxn id="67" idx="2"/>
          </p:cNvCxnSpPr>
          <p:nvPr/>
        </p:nvCxnSpPr>
        <p:spPr>
          <a:xfrm rot="16200000" flipH="1">
            <a:off x="10115505" y="2475090"/>
            <a:ext cx="12700" cy="1602161"/>
          </a:xfrm>
          <a:prstGeom prst="curvedConnector3">
            <a:avLst>
              <a:gd name="adj1" fmla="val 111890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E324DD03-A55D-FE15-94D4-346784B02AAC}"/>
              </a:ext>
            </a:extLst>
          </p:cNvPr>
          <p:cNvSpPr/>
          <p:nvPr/>
        </p:nvSpPr>
        <p:spPr>
          <a:xfrm>
            <a:off x="10702931" y="2957604"/>
            <a:ext cx="427310" cy="31856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0C947BE9-0416-D2B5-11D6-290BC39B247D}"/>
              </a:ext>
            </a:extLst>
          </p:cNvPr>
          <p:cNvSpPr/>
          <p:nvPr/>
        </p:nvSpPr>
        <p:spPr>
          <a:xfrm>
            <a:off x="9035742" y="4805126"/>
            <a:ext cx="2232000" cy="1008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90ECDC16-B3A3-D27D-0715-1F68B91363E6}"/>
              </a:ext>
            </a:extLst>
          </p:cNvPr>
          <p:cNvSpPr/>
          <p:nvPr/>
        </p:nvSpPr>
        <p:spPr>
          <a:xfrm>
            <a:off x="9035742" y="2462872"/>
            <a:ext cx="2232000" cy="1008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4D8D8601-F1FF-89AE-89FD-54A0505FCC62}"/>
              </a:ext>
            </a:extLst>
          </p:cNvPr>
          <p:cNvCxnSpPr>
            <a:cxnSpLocks/>
            <a:stCxn id="70" idx="3"/>
            <a:endCxn id="69" idx="3"/>
          </p:cNvCxnSpPr>
          <p:nvPr/>
        </p:nvCxnSpPr>
        <p:spPr>
          <a:xfrm>
            <a:off x="11267742" y="2966872"/>
            <a:ext cx="12700" cy="234225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0ED20CB3-C438-2460-02CD-7ADEE1EA5ED0}"/>
              </a:ext>
            </a:extLst>
          </p:cNvPr>
          <p:cNvSpPr txBox="1"/>
          <p:nvPr/>
        </p:nvSpPr>
        <p:spPr>
          <a:xfrm>
            <a:off x="10738381" y="3861792"/>
            <a:ext cx="129394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Equivalent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44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5" grpId="0"/>
      <p:bldP spid="9" grpId="0"/>
      <p:bldP spid="32" grpId="0"/>
      <p:bldP spid="51" grpId="0"/>
      <p:bldP spid="12" grpId="0"/>
      <p:bldP spid="13" grpId="0"/>
      <p:bldP spid="14" grpId="0"/>
      <p:bldP spid="20" grpId="0"/>
      <p:bldP spid="62" grpId="0" animBg="1"/>
      <p:bldP spid="62" grpId="1" animBg="1"/>
      <p:bldP spid="63" grpId="0" animBg="1"/>
      <p:bldP spid="63" grpId="1" animBg="1"/>
      <p:bldP spid="67" grpId="0"/>
      <p:bldP spid="69" grpId="0" animBg="1"/>
      <p:bldP spid="70" grpId="0" animBg="1"/>
      <p:bldP spid="7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32639-1FA0-118F-FB4E-B515302B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81A2D-30AE-8F87-4F3A-AFCE613C2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9127"/>
            <a:ext cx="10515600" cy="3494803"/>
          </a:xfrm>
        </p:spPr>
        <p:txBody>
          <a:bodyPr/>
          <a:lstStyle/>
          <a:p>
            <a:r>
              <a:rPr lang="en-US" altLang="zh-CN" b="1" dirty="0"/>
              <a:t>RQ1: Bug detection capability</a:t>
            </a:r>
          </a:p>
          <a:p>
            <a:pPr lvl="1"/>
            <a:r>
              <a:rPr lang="en-US" altLang="zh-CN" dirty="0"/>
              <a:t>What </a:t>
            </a:r>
            <a:r>
              <a:rPr lang="zh-CN" altLang="en-US" dirty="0"/>
              <a:t>𝑚𝑒𝑡𝑎𝐵𝑢𝑔</a:t>
            </a:r>
            <a:r>
              <a:rPr lang="en-US" altLang="zh-CN" dirty="0"/>
              <a:t>s can Radar detect in real-world DBMSs?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b="1" dirty="0"/>
              <a:t>RQ2: Effectiveness of metadata-oriented testing optimization</a:t>
            </a:r>
          </a:p>
          <a:p>
            <a:pPr lvl="1"/>
            <a:r>
              <a:rPr lang="en-US" altLang="zh-CN" dirty="0"/>
              <a:t>How effective is the metadata-oriented testing optimization in Radar?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b="1" dirty="0"/>
              <a:t>RQ3: Comparing with existing approaches</a:t>
            </a:r>
          </a:p>
          <a:p>
            <a:pPr lvl="1"/>
            <a:r>
              <a:rPr lang="en-US" altLang="zh-CN" dirty="0"/>
              <a:t>How many bugs detected by Radar can be found by existing approaches?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6902A9-34EE-ABCD-4079-6288F5049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0A52-6E7E-4FBD-9AC1-7C19F2E68B8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73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6244C-E5BE-3240-5CF6-5BB353A6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Target DBMSs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CA430E-82AF-DBFA-8595-93D8A88C2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9127"/>
            <a:ext cx="10515600" cy="480131"/>
          </a:xfrm>
        </p:spPr>
        <p:txBody>
          <a:bodyPr/>
          <a:lstStyle/>
          <a:p>
            <a:r>
              <a:rPr lang="en-US" altLang="zh-CN" dirty="0"/>
              <a:t>We select five widely-used and production-level relational DBMSs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7DAF58-0A4F-3856-CBB2-810BD7AF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0A52-6E7E-4FBD-9AC1-7C19F2E68B85}" type="slidenum">
              <a:rPr lang="zh-CN" altLang="en-US" smtClean="0"/>
              <a:t>19</a:t>
            </a:fld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6366325-5B30-5F45-A06B-6FC922FC6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641658"/>
              </p:ext>
            </p:extLst>
          </p:nvPr>
        </p:nvGraphicFramePr>
        <p:xfrm>
          <a:off x="2667222" y="2721303"/>
          <a:ext cx="7299007" cy="237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0530">
                  <a:extLst>
                    <a:ext uri="{9D8B030D-6E8A-4147-A177-3AD203B41FA5}">
                      <a16:colId xmlns:a16="http://schemas.microsoft.com/office/drawing/2014/main" val="717797819"/>
                    </a:ext>
                  </a:extLst>
                </a:gridCol>
                <a:gridCol w="2540317">
                  <a:extLst>
                    <a:ext uri="{9D8B030D-6E8A-4147-A177-3AD203B41FA5}">
                      <a16:colId xmlns:a16="http://schemas.microsoft.com/office/drawing/2014/main" val="4012337098"/>
                    </a:ext>
                  </a:extLst>
                </a:gridCol>
                <a:gridCol w="1703705">
                  <a:extLst>
                    <a:ext uri="{9D8B030D-6E8A-4147-A177-3AD203B41FA5}">
                      <a16:colId xmlns:a16="http://schemas.microsoft.com/office/drawing/2014/main" val="185039336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755173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DBMS</a:t>
                      </a:r>
                      <a:endParaRPr lang="zh-CN" altLang="en-US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DB-Engines Ranking</a:t>
                      </a:r>
                      <a:endParaRPr lang="zh-CN" altLang="en-US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GitHub Stars</a:t>
                      </a:r>
                      <a:endParaRPr lang="zh-CN" altLang="en-US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Type</a:t>
                      </a:r>
                      <a:endParaRPr lang="zh-CN" altLang="en-US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546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MySQL</a:t>
                      </a:r>
                      <a:endParaRPr lang="zh-CN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9.6K</a:t>
                      </a:r>
                      <a:endParaRPr lang="zh-CN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Traditional</a:t>
                      </a:r>
                      <a:endParaRPr lang="zh-CN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19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SQLite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9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4.7K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Embedded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50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MariaDB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13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5K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Traditional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20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CockroachDB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64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28K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NewSQL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53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TiDB</a:t>
                      </a:r>
                      <a:endParaRPr lang="zh-CN" alt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88</a:t>
                      </a:r>
                      <a:endParaRPr lang="zh-CN" alt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35K</a:t>
                      </a:r>
                      <a:endParaRPr lang="zh-CN" alt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NewSQL</a:t>
                      </a:r>
                      <a:endParaRPr lang="zh-CN" alt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65576"/>
                  </a:ext>
                </a:extLst>
              </a:tr>
            </a:tbl>
          </a:graphicData>
        </a:graphic>
      </p:graphicFrame>
      <p:sp>
        <p:nvSpPr>
          <p:cNvPr id="8" name="矩形: 圆角 7">
            <a:extLst>
              <a:ext uri="{FF2B5EF4-FFF2-40B4-BE49-F238E27FC236}">
                <a16:creationId xmlns:a16="http://schemas.microsoft.com/office/drawing/2014/main" id="{D9EEA0B0-F638-9AF3-93DD-83D41A7B2F83}"/>
              </a:ext>
            </a:extLst>
          </p:cNvPr>
          <p:cNvSpPr/>
          <p:nvPr/>
        </p:nvSpPr>
        <p:spPr>
          <a:xfrm>
            <a:off x="5196000" y="3145977"/>
            <a:ext cx="900000" cy="1080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B87372A-CB08-06DB-21C8-E279D988011D}"/>
              </a:ext>
            </a:extLst>
          </p:cNvPr>
          <p:cNvSpPr/>
          <p:nvPr/>
        </p:nvSpPr>
        <p:spPr>
          <a:xfrm>
            <a:off x="7289074" y="4378743"/>
            <a:ext cx="900000" cy="720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390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51B5A86-7AC0-86CC-3AC2-C1F03E4F44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32"/>
          <a:stretch/>
        </p:blipFill>
        <p:spPr>
          <a:xfrm>
            <a:off x="859530" y="2130430"/>
            <a:ext cx="4188753" cy="3600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5AFB0DC-855A-1D39-6D9F-603A7B80EB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411"/>
          <a:stretch/>
        </p:blipFill>
        <p:spPr>
          <a:xfrm>
            <a:off x="5048283" y="2130430"/>
            <a:ext cx="3151037" cy="3600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B4A6070-6431-4855-67FD-EA127532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Database Management System (DBMS)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75AAA9-3D6E-AF52-BE11-9A58D8CC5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DBMSs are widely used to store and retrieve data</a:t>
            </a:r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8A3F848C-EE0B-FE27-8EAA-D6EFDF6F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C7D9-4D5B-4772-9F7B-87CB093D2973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6" name="Picture 6" descr="Mysql Icon - Download in Flat Style">
            <a:extLst>
              <a:ext uri="{FF2B5EF4-FFF2-40B4-BE49-F238E27FC236}">
                <a16:creationId xmlns:a16="http://schemas.microsoft.com/office/drawing/2014/main" id="{D7FD508D-7CFF-1040-972C-334C22B714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03" b="24170"/>
          <a:stretch/>
        </p:blipFill>
        <p:spPr bwMode="auto">
          <a:xfrm>
            <a:off x="8610600" y="1971476"/>
            <a:ext cx="137861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File:SQLite370.svg - Wikimedia Commons">
            <a:extLst>
              <a:ext uri="{FF2B5EF4-FFF2-40B4-BE49-F238E27FC236}">
                <a16:creationId xmlns:a16="http://schemas.microsoft.com/office/drawing/2014/main" id="{9B8074CA-8897-D5DF-0A08-259AA360E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535" y="2953311"/>
            <a:ext cx="151845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CC49EF-E81F-808F-FC08-3053AE3C45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600" y="2863311"/>
            <a:ext cx="867326" cy="9000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4D6CCA35-E57F-C9F4-3A3C-E22845AA4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935146"/>
            <a:ext cx="2598574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EAEB4C72-0508-AF66-8172-E5BA162981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10600" y="4754981"/>
            <a:ext cx="1800000" cy="687726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7EA2F99-A1B6-473A-B621-DBA5A9AD9A02}"/>
              </a:ext>
            </a:extLst>
          </p:cNvPr>
          <p:cNvSpPr/>
          <p:nvPr/>
        </p:nvSpPr>
        <p:spPr>
          <a:xfrm>
            <a:off x="5723801" y="2823188"/>
            <a:ext cx="900000" cy="11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3ACCC8-4827-8D14-A940-91B521E5FDC1}"/>
              </a:ext>
            </a:extLst>
          </p:cNvPr>
          <p:cNvSpPr txBox="1"/>
          <p:nvPr/>
        </p:nvSpPr>
        <p:spPr>
          <a:xfrm>
            <a:off x="0" y="6550223"/>
            <a:ext cx="60939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https://db-engines.com/en/ranking</a:t>
            </a:r>
            <a:endParaRPr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333427-1376-89CF-1225-94C59CB806E7}"/>
              </a:ext>
            </a:extLst>
          </p:cNvPr>
          <p:cNvSpPr/>
          <p:nvPr/>
        </p:nvSpPr>
        <p:spPr>
          <a:xfrm>
            <a:off x="3436629" y="5732036"/>
            <a:ext cx="2385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仿宋"/>
                <a:cs typeface="+mn-cs"/>
              </a:rPr>
              <a:t>DB-Engines Ranking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仿宋"/>
              <a:cs typeface="+mn-cs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50ED993-5530-9B85-31D8-1B6808902C10}"/>
              </a:ext>
            </a:extLst>
          </p:cNvPr>
          <p:cNvSpPr/>
          <p:nvPr/>
        </p:nvSpPr>
        <p:spPr>
          <a:xfrm>
            <a:off x="5723801" y="4549673"/>
            <a:ext cx="900000" cy="3185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ECCDC2F-AF72-4FD3-EB23-04D0BD81D1FE}"/>
              </a:ext>
            </a:extLst>
          </p:cNvPr>
          <p:cNvSpPr/>
          <p:nvPr/>
        </p:nvSpPr>
        <p:spPr>
          <a:xfrm>
            <a:off x="5723801" y="5172707"/>
            <a:ext cx="900000" cy="540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809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8C5CE-EE5F-93F8-D216-DF557A08F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Bug Detection Capability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2AE3D-B0F8-5894-EB8C-5D39523FE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9127"/>
            <a:ext cx="10515600" cy="1512209"/>
          </a:xfrm>
        </p:spPr>
        <p:txBody>
          <a:bodyPr/>
          <a:lstStyle/>
          <a:p>
            <a:r>
              <a:rPr lang="en-US" altLang="zh-CN" dirty="0"/>
              <a:t>42 bugs are submitted</a:t>
            </a:r>
          </a:p>
          <a:p>
            <a:r>
              <a:rPr lang="en-US" altLang="zh-CN" dirty="0"/>
              <a:t>38 bugs are confirmed as new bugs </a:t>
            </a:r>
          </a:p>
          <a:p>
            <a:r>
              <a:rPr lang="en-US" altLang="zh-CN" dirty="0"/>
              <a:t>16 bugs have been fixed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431F42-25FE-FE39-1826-18892D851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0A52-6E7E-4FBD-9AC1-7C19F2E68B85}" type="slidenum">
              <a:rPr lang="zh-CN" altLang="en-US" smtClean="0"/>
              <a:t>20</a:t>
            </a:fld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A3A141A-858A-0D0F-09E6-80C4BCBD8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189064"/>
              </p:ext>
            </p:extLst>
          </p:nvPr>
        </p:nvGraphicFramePr>
        <p:xfrm>
          <a:off x="1875792" y="3020861"/>
          <a:ext cx="8294941" cy="2773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0530">
                  <a:extLst>
                    <a:ext uri="{9D8B030D-6E8A-4147-A177-3AD203B41FA5}">
                      <a16:colId xmlns:a16="http://schemas.microsoft.com/office/drawing/2014/main" val="1875766769"/>
                    </a:ext>
                  </a:extLst>
                </a:gridCol>
                <a:gridCol w="1335659">
                  <a:extLst>
                    <a:ext uri="{9D8B030D-6E8A-4147-A177-3AD203B41FA5}">
                      <a16:colId xmlns:a16="http://schemas.microsoft.com/office/drawing/2014/main" val="1564026407"/>
                    </a:ext>
                  </a:extLst>
                </a:gridCol>
                <a:gridCol w="1430655">
                  <a:extLst>
                    <a:ext uri="{9D8B030D-6E8A-4147-A177-3AD203B41FA5}">
                      <a16:colId xmlns:a16="http://schemas.microsoft.com/office/drawing/2014/main" val="370462646"/>
                    </a:ext>
                  </a:extLst>
                </a:gridCol>
                <a:gridCol w="794321">
                  <a:extLst>
                    <a:ext uri="{9D8B030D-6E8A-4147-A177-3AD203B41FA5}">
                      <a16:colId xmlns:a16="http://schemas.microsoft.com/office/drawing/2014/main" val="1091734728"/>
                    </a:ext>
                  </a:extLst>
                </a:gridCol>
                <a:gridCol w="1237996">
                  <a:extLst>
                    <a:ext uri="{9D8B030D-6E8A-4147-A177-3AD203B41FA5}">
                      <a16:colId xmlns:a16="http://schemas.microsoft.com/office/drawing/2014/main" val="226663339"/>
                    </a:ext>
                  </a:extLst>
                </a:gridCol>
                <a:gridCol w="1795780">
                  <a:extLst>
                    <a:ext uri="{9D8B030D-6E8A-4147-A177-3AD203B41FA5}">
                      <a16:colId xmlns:a16="http://schemas.microsoft.com/office/drawing/2014/main" val="2963521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DBMS</a:t>
                      </a:r>
                      <a:endParaRPr lang="zh-CN" altLang="en-US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Submitted</a:t>
                      </a:r>
                      <a:endParaRPr lang="zh-CN" altLang="en-US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Confirmed</a:t>
                      </a:r>
                      <a:endParaRPr lang="zh-CN" altLang="en-US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Fixed</a:t>
                      </a:r>
                      <a:endParaRPr lang="zh-CN" altLang="en-US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𝑚𝑒𝑡𝑎𝐵𝑢𝑔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Non-</a:t>
                      </a:r>
                      <a:r>
                        <a:rPr lang="zh-CN" altLang="en-US" sz="2000" b="1" dirty="0"/>
                        <a:t>𝑚𝑒𝑡𝑎𝐵𝑢𝑔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495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MySQL</a:t>
                      </a:r>
                      <a:endParaRPr lang="zh-CN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380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MariaDB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2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SQLite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82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CockroachDB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491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TiDB</a:t>
                      </a:r>
                      <a:endParaRPr lang="zh-CN" alt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31</a:t>
                      </a:r>
                      <a:endParaRPr lang="zh-CN" alt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31</a:t>
                      </a:r>
                      <a:endParaRPr lang="zh-CN" alt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13</a:t>
                      </a:r>
                      <a:endParaRPr lang="zh-CN" alt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24</a:t>
                      </a:r>
                      <a:endParaRPr lang="zh-CN" alt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7</a:t>
                      </a:r>
                      <a:endParaRPr lang="zh-CN" alt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47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Total</a:t>
                      </a:r>
                      <a:endParaRPr lang="zh-CN" altLang="en-US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42</a:t>
                      </a:r>
                      <a:endParaRPr lang="zh-CN" altLang="en-US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38</a:t>
                      </a:r>
                      <a:endParaRPr lang="zh-CN" altLang="en-US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16</a:t>
                      </a:r>
                      <a:endParaRPr lang="zh-CN" altLang="en-US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30</a:t>
                      </a:r>
                      <a:endParaRPr lang="zh-CN" altLang="en-US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8</a:t>
                      </a:r>
                      <a:endParaRPr lang="zh-CN" altLang="en-US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743395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3BD70FE1-8A34-7896-1086-7ED7374F7E83}"/>
              </a:ext>
            </a:extLst>
          </p:cNvPr>
          <p:cNvSpPr/>
          <p:nvPr/>
        </p:nvSpPr>
        <p:spPr>
          <a:xfrm>
            <a:off x="3658519" y="3033342"/>
            <a:ext cx="1224000" cy="276270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E3459FF-0901-A5DE-2296-A987EE4EFEB5}"/>
              </a:ext>
            </a:extLst>
          </p:cNvPr>
          <p:cNvSpPr/>
          <p:nvPr/>
        </p:nvSpPr>
        <p:spPr>
          <a:xfrm>
            <a:off x="5024389" y="3033342"/>
            <a:ext cx="1188000" cy="276270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77F84EE-1D43-258D-98EA-326226AFE129}"/>
              </a:ext>
            </a:extLst>
          </p:cNvPr>
          <p:cNvSpPr/>
          <p:nvPr/>
        </p:nvSpPr>
        <p:spPr>
          <a:xfrm>
            <a:off x="6378857" y="3033342"/>
            <a:ext cx="712816" cy="27627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2EC3FFD-EB29-4E1F-3C13-96C1485E4379}"/>
              </a:ext>
            </a:extLst>
          </p:cNvPr>
          <p:cNvSpPr/>
          <p:nvPr/>
        </p:nvSpPr>
        <p:spPr>
          <a:xfrm>
            <a:off x="7183046" y="3033341"/>
            <a:ext cx="1151429" cy="276270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39BE90B-9B8B-9A1A-3E6E-1C5DCF4D035E}"/>
              </a:ext>
            </a:extLst>
          </p:cNvPr>
          <p:cNvSpPr/>
          <p:nvPr/>
        </p:nvSpPr>
        <p:spPr>
          <a:xfrm>
            <a:off x="8425848" y="3033341"/>
            <a:ext cx="1656000" cy="2761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09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6" grpId="0" animBg="1"/>
      <p:bldP spid="6" grpId="1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07D11-A727-0E7F-D809-F4FEBAEE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b="1" dirty="0"/>
              <a:t>Effectiveness of Testing Optimization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A4ADD-69DE-D15A-CB34-197305E38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9127"/>
            <a:ext cx="10515600" cy="876650"/>
          </a:xfrm>
        </p:spPr>
        <p:txBody>
          <a:bodyPr/>
          <a:lstStyle/>
          <a:p>
            <a:r>
              <a:rPr lang="en-US" altLang="zh-CN" dirty="0"/>
              <a:t>Compare Radar with </a:t>
            </a:r>
            <a:r>
              <a:rPr lang="en-US" altLang="zh-CN" dirty="0" err="1"/>
              <a:t>Radar</a:t>
            </a:r>
            <a:r>
              <a:rPr lang="en-US" altLang="zh-CN" baseline="-25000" dirty="0" err="1"/>
              <a:t>rand</a:t>
            </a:r>
            <a:r>
              <a:rPr lang="en-US" altLang="zh-CN" dirty="0"/>
              <a:t>, which tests all generated databases</a:t>
            </a:r>
          </a:p>
          <a:p>
            <a:pPr lvl="1"/>
            <a:r>
              <a:rPr lang="en-US" altLang="zh-CN" dirty="0"/>
              <a:t>Run Radar and </a:t>
            </a:r>
            <a:r>
              <a:rPr lang="en-US" altLang="zh-CN" dirty="0" err="1"/>
              <a:t>Radar</a:t>
            </a:r>
            <a:r>
              <a:rPr lang="en-US" altLang="zh-CN" baseline="-25000" dirty="0" err="1"/>
              <a:t>rand</a:t>
            </a:r>
            <a:r>
              <a:rPr lang="en-US" altLang="zh-CN" baseline="-25000" dirty="0"/>
              <a:t> </a:t>
            </a:r>
            <a:r>
              <a:rPr lang="en-US" altLang="zh-CN" dirty="0"/>
              <a:t>on our target DBMSs for 12 hours, respectively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AB8CFA-0E74-028A-A3F8-68F53AAC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0A52-6E7E-4FBD-9AC1-7C19F2E68B85}" type="slidenum">
              <a:rPr lang="zh-CN" altLang="en-US" smtClean="0"/>
              <a:t>21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4C648147-D58E-E67D-CE5F-72B26BE2D2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8912876"/>
                  </p:ext>
                </p:extLst>
              </p:nvPr>
            </p:nvGraphicFramePr>
            <p:xfrm>
              <a:off x="2845186" y="2408953"/>
              <a:ext cx="6831775" cy="31699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700530">
                      <a:extLst>
                        <a:ext uri="{9D8B030D-6E8A-4147-A177-3AD203B41FA5}">
                          <a16:colId xmlns:a16="http://schemas.microsoft.com/office/drawing/2014/main" val="1875766769"/>
                        </a:ext>
                      </a:extLst>
                    </a:gridCol>
                    <a:gridCol w="946467">
                      <a:extLst>
                        <a:ext uri="{9D8B030D-6E8A-4147-A177-3AD203B41FA5}">
                          <a16:colId xmlns:a16="http://schemas.microsoft.com/office/drawing/2014/main" val="1564026407"/>
                        </a:ext>
                      </a:extLst>
                    </a:gridCol>
                    <a:gridCol w="1503109">
                      <a:extLst>
                        <a:ext uri="{9D8B030D-6E8A-4147-A177-3AD203B41FA5}">
                          <a16:colId xmlns:a16="http://schemas.microsoft.com/office/drawing/2014/main" val="370462646"/>
                        </a:ext>
                      </a:extLst>
                    </a:gridCol>
                    <a:gridCol w="240030">
                      <a:extLst>
                        <a:ext uri="{9D8B030D-6E8A-4147-A177-3AD203B41FA5}">
                          <a16:colId xmlns:a16="http://schemas.microsoft.com/office/drawing/2014/main" val="1091734728"/>
                        </a:ext>
                      </a:extLst>
                    </a:gridCol>
                    <a:gridCol w="938530">
                      <a:extLst>
                        <a:ext uri="{9D8B030D-6E8A-4147-A177-3AD203B41FA5}">
                          <a16:colId xmlns:a16="http://schemas.microsoft.com/office/drawing/2014/main" val="226663339"/>
                        </a:ext>
                      </a:extLst>
                    </a:gridCol>
                    <a:gridCol w="1503109">
                      <a:extLst>
                        <a:ext uri="{9D8B030D-6E8A-4147-A177-3AD203B41FA5}">
                          <a16:colId xmlns:a16="http://schemas.microsoft.com/office/drawing/2014/main" val="2963521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Unique Databases</a:t>
                          </a:r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Unique Bugs</a:t>
                          </a:r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04954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000" b="1" dirty="0"/>
                            <a:t>DBMS</a:t>
                          </a:r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Radar</a:t>
                          </a:r>
                          <a:endParaRPr lang="zh-CN" altLang="en-US" sz="2000" b="1" dirty="0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0" smtClean="0">
                                        <a:latin typeface="Cambria Math" panose="02040503050406030204" pitchFamily="18" charset="0"/>
                                      </a:rPr>
                                      <m:t>𝐑𝐚𝐝𝐚𝐫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𝒓𝒂𝒏𝒅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Radar</a:t>
                          </a:r>
                          <a:endParaRPr lang="zh-CN" altLang="en-US" sz="2000" b="1" dirty="0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0" smtClean="0">
                                        <a:latin typeface="Cambria Math" panose="02040503050406030204" pitchFamily="18" charset="0"/>
                                      </a:rPr>
                                      <m:t>𝐑𝐚𝐝𝐚𝐫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𝒓𝒂𝒏𝒅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041764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/>
                            <a:t>MySQL</a:t>
                          </a:r>
                          <a:endParaRPr lang="zh-CN" altLang="en-US" sz="2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23,533</a:t>
                          </a:r>
                          <a:endParaRPr lang="zh-CN" altLang="en-US" sz="2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21,151</a:t>
                          </a:r>
                          <a:endParaRPr lang="zh-CN" altLang="en-US" sz="2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9380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/>
                            <a:t>MariaDB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31,102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21,495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7324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/>
                            <a:t>SQLite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10,498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6,223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88827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 err="1"/>
                            <a:t>CockroachDB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1,596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1,504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7491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 err="1"/>
                            <a:t>TiDB</a:t>
                          </a:r>
                          <a:endParaRPr lang="zh-CN" altLang="en-US" sz="20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1,523</a:t>
                          </a:r>
                          <a:endParaRPr lang="zh-CN" altLang="en-US" sz="20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1,339</a:t>
                          </a:r>
                          <a:endParaRPr lang="zh-CN" altLang="en-US" sz="20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19</a:t>
                          </a:r>
                          <a:endParaRPr lang="zh-CN" altLang="en-US" sz="20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12</a:t>
                          </a:r>
                          <a:endParaRPr lang="zh-CN" altLang="en-US" sz="20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154791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000" b="1" dirty="0"/>
                            <a:t>Total</a:t>
                          </a:r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68,252</a:t>
                          </a:r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51,712</a:t>
                          </a:r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22</a:t>
                          </a:r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14</a:t>
                          </a:r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397433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4C648147-D58E-E67D-CE5F-72B26BE2D2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8912876"/>
                  </p:ext>
                </p:extLst>
              </p:nvPr>
            </p:nvGraphicFramePr>
            <p:xfrm>
              <a:off x="2845186" y="2408953"/>
              <a:ext cx="6831775" cy="31699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700530">
                      <a:extLst>
                        <a:ext uri="{9D8B030D-6E8A-4147-A177-3AD203B41FA5}">
                          <a16:colId xmlns:a16="http://schemas.microsoft.com/office/drawing/2014/main" val="1875766769"/>
                        </a:ext>
                      </a:extLst>
                    </a:gridCol>
                    <a:gridCol w="946467">
                      <a:extLst>
                        <a:ext uri="{9D8B030D-6E8A-4147-A177-3AD203B41FA5}">
                          <a16:colId xmlns:a16="http://schemas.microsoft.com/office/drawing/2014/main" val="1564026407"/>
                        </a:ext>
                      </a:extLst>
                    </a:gridCol>
                    <a:gridCol w="1503109">
                      <a:extLst>
                        <a:ext uri="{9D8B030D-6E8A-4147-A177-3AD203B41FA5}">
                          <a16:colId xmlns:a16="http://schemas.microsoft.com/office/drawing/2014/main" val="370462646"/>
                        </a:ext>
                      </a:extLst>
                    </a:gridCol>
                    <a:gridCol w="240030">
                      <a:extLst>
                        <a:ext uri="{9D8B030D-6E8A-4147-A177-3AD203B41FA5}">
                          <a16:colId xmlns:a16="http://schemas.microsoft.com/office/drawing/2014/main" val="1091734728"/>
                        </a:ext>
                      </a:extLst>
                    </a:gridCol>
                    <a:gridCol w="938530">
                      <a:extLst>
                        <a:ext uri="{9D8B030D-6E8A-4147-A177-3AD203B41FA5}">
                          <a16:colId xmlns:a16="http://schemas.microsoft.com/office/drawing/2014/main" val="226663339"/>
                        </a:ext>
                      </a:extLst>
                    </a:gridCol>
                    <a:gridCol w="1503109">
                      <a:extLst>
                        <a:ext uri="{9D8B030D-6E8A-4147-A177-3AD203B41FA5}">
                          <a16:colId xmlns:a16="http://schemas.microsoft.com/office/drawing/2014/main" val="296352100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Unique Databases</a:t>
                          </a:r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Unique Bugs</a:t>
                          </a:r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049548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altLang="zh-CN" sz="2000" b="1" dirty="0"/>
                            <a:t>DBMS</a:t>
                          </a:r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Radar</a:t>
                          </a:r>
                          <a:endParaRPr lang="zh-CN" altLang="en-US" sz="2000" b="1" dirty="0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6518" t="-107692" r="-179352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Radar</a:t>
                          </a:r>
                          <a:endParaRPr lang="zh-CN" altLang="en-US" sz="2000" b="1" dirty="0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4656" t="-107692" r="-1215" b="-6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417642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/>
                            <a:t>MySQL</a:t>
                          </a:r>
                          <a:endParaRPr lang="zh-CN" altLang="en-US" sz="2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23,533</a:t>
                          </a:r>
                          <a:endParaRPr lang="zh-CN" altLang="en-US" sz="2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21,151</a:t>
                          </a:r>
                          <a:endParaRPr lang="zh-CN" altLang="en-US" sz="2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93801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/>
                            <a:t>MariaDB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31,102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21,495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732464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/>
                            <a:t>SQLite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10,498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6,223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8882788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 err="1"/>
                            <a:t>CockroachDB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1,596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1,504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749138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 err="1"/>
                            <a:t>TiDB</a:t>
                          </a:r>
                          <a:endParaRPr lang="zh-CN" altLang="en-US" sz="20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1,523</a:t>
                          </a:r>
                          <a:endParaRPr lang="zh-CN" altLang="en-US" sz="20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1,339</a:t>
                          </a:r>
                          <a:endParaRPr lang="zh-CN" altLang="en-US" sz="20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19</a:t>
                          </a:r>
                          <a:endParaRPr lang="zh-CN" altLang="en-US" sz="20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12</a:t>
                          </a:r>
                          <a:endParaRPr lang="zh-CN" altLang="en-US" sz="20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1547911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altLang="zh-CN" sz="2000" b="1" dirty="0"/>
                            <a:t>Total</a:t>
                          </a:r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68,252</a:t>
                          </a:r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51,712</a:t>
                          </a:r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22</a:t>
                          </a:r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14</a:t>
                          </a:r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397433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E1DCB890-E5D2-B3C2-FD5F-DEED8699CCFD}"/>
              </a:ext>
            </a:extLst>
          </p:cNvPr>
          <p:cNvSpPr/>
          <p:nvPr/>
        </p:nvSpPr>
        <p:spPr>
          <a:xfrm>
            <a:off x="4581368" y="5174160"/>
            <a:ext cx="2160000" cy="396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FA73DBE-6578-7523-4353-754E5A850F01}"/>
              </a:ext>
            </a:extLst>
          </p:cNvPr>
          <p:cNvSpPr/>
          <p:nvPr/>
        </p:nvSpPr>
        <p:spPr>
          <a:xfrm>
            <a:off x="7375719" y="5174160"/>
            <a:ext cx="1800000" cy="396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F78703-1990-D9DD-9FF3-72FDC2AF4B32}"/>
              </a:ext>
            </a:extLst>
          </p:cNvPr>
          <p:cNvSpPr txBox="1"/>
          <p:nvPr/>
        </p:nvSpPr>
        <p:spPr>
          <a:xfrm>
            <a:off x="2818287" y="5802074"/>
            <a:ext cx="6555426" cy="919401"/>
          </a:xfrm>
          <a:prstGeom prst="roundRect">
            <a:avLst/>
          </a:prstGeom>
          <a:solidFill>
            <a:srgbClr val="FFCDCD"/>
          </a:solidFill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noAutofit/>
          </a:bodyPr>
          <a:lstStyle>
            <a:defPPr>
              <a:defRPr lang="zh-CN"/>
            </a:defPPr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Radar can test more unique databases and</a:t>
            </a:r>
          </a:p>
          <a:p>
            <a:r>
              <a:rPr lang="en-US" altLang="zh-CN" dirty="0"/>
              <a:t> detect more unique bugs than </a:t>
            </a:r>
            <a:r>
              <a:rPr lang="en-US" altLang="zh-CN" dirty="0" err="1"/>
              <a:t>Radar</a:t>
            </a:r>
            <a:r>
              <a:rPr lang="en-US" altLang="zh-CN" baseline="-25000" dirty="0" err="1"/>
              <a:t>rand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555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7E698-C91B-B2EB-D6B8-ACACE819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Comparing with Existing Approaches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4BEB5A-5EFE-2B3D-B5A2-80F4D12A0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9127"/>
            <a:ext cx="10515600" cy="867930"/>
          </a:xfrm>
        </p:spPr>
        <p:txBody>
          <a:bodyPr/>
          <a:lstStyle/>
          <a:p>
            <a:r>
              <a:rPr lang="en-US" altLang="zh-CN" dirty="0"/>
              <a:t>Investigate whether the 30 confirmed </a:t>
            </a:r>
            <a:r>
              <a:rPr lang="zh-CN" altLang="en-US" dirty="0"/>
              <a:t>𝑚𝑒𝑡𝑎𝐵𝑢𝑔</a:t>
            </a:r>
            <a:r>
              <a:rPr lang="en-US" altLang="zh-CN" dirty="0"/>
              <a:t>s can be detected by </a:t>
            </a:r>
            <a:r>
              <a:rPr lang="en-US" altLang="zh-CN"/>
              <a:t>existing approaches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A01C5C-AD49-46FD-8CC2-B633B279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0A52-6E7E-4FBD-9AC1-7C19F2E68B85}" type="slidenum">
              <a:rPr lang="zh-CN" altLang="en-US" smtClean="0"/>
              <a:t>22</a:t>
            </a:fld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40A8FA4-115F-ED67-810F-7731D3562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303181"/>
              </p:ext>
            </p:extLst>
          </p:nvPr>
        </p:nvGraphicFramePr>
        <p:xfrm>
          <a:off x="2785903" y="2376191"/>
          <a:ext cx="6620193" cy="2773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0530">
                  <a:extLst>
                    <a:ext uri="{9D8B030D-6E8A-4147-A177-3AD203B41FA5}">
                      <a16:colId xmlns:a16="http://schemas.microsoft.com/office/drawing/2014/main" val="1875766769"/>
                    </a:ext>
                  </a:extLst>
                </a:gridCol>
                <a:gridCol w="938530">
                  <a:extLst>
                    <a:ext uri="{9D8B030D-6E8A-4147-A177-3AD203B41FA5}">
                      <a16:colId xmlns:a16="http://schemas.microsoft.com/office/drawing/2014/main" val="1564026407"/>
                    </a:ext>
                  </a:extLst>
                </a:gridCol>
                <a:gridCol w="1095693">
                  <a:extLst>
                    <a:ext uri="{9D8B030D-6E8A-4147-A177-3AD203B41FA5}">
                      <a16:colId xmlns:a16="http://schemas.microsoft.com/office/drawing/2014/main" val="370462646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1091734728"/>
                    </a:ext>
                  </a:extLst>
                </a:gridCol>
                <a:gridCol w="797243">
                  <a:extLst>
                    <a:ext uri="{9D8B030D-6E8A-4147-A177-3AD203B41FA5}">
                      <a16:colId xmlns:a16="http://schemas.microsoft.com/office/drawing/2014/main" val="226663339"/>
                    </a:ext>
                  </a:extLst>
                </a:gridCol>
                <a:gridCol w="1346517">
                  <a:extLst>
                    <a:ext uri="{9D8B030D-6E8A-4147-A177-3AD203B41FA5}">
                      <a16:colId xmlns:a16="http://schemas.microsoft.com/office/drawing/2014/main" val="2963521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DBMS</a:t>
                      </a:r>
                      <a:endParaRPr lang="zh-CN" altLang="en-US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Radar</a:t>
                      </a:r>
                      <a:endParaRPr lang="zh-CN" altLang="en-US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/>
                        <a:t>NoREC</a:t>
                      </a:r>
                      <a:endParaRPr lang="zh-CN" altLang="en-US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TLP</a:t>
                      </a:r>
                      <a:endParaRPr lang="zh-CN" altLang="en-US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DQE</a:t>
                      </a:r>
                      <a:endParaRPr lang="zh-CN" altLang="en-US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/>
                        <a:t>MutaSQL</a:t>
                      </a:r>
                      <a:endParaRPr lang="zh-CN" altLang="en-US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495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MySQL</a:t>
                      </a:r>
                      <a:endParaRPr lang="zh-CN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380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MariaDB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2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SQLite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82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CockroachDB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491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TiDB</a:t>
                      </a:r>
                      <a:endParaRPr lang="zh-CN" alt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24</a:t>
                      </a:r>
                      <a:endParaRPr lang="zh-CN" alt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9</a:t>
                      </a:r>
                      <a:endParaRPr lang="zh-CN" alt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7</a:t>
                      </a:r>
                      <a:endParaRPr lang="zh-CN" alt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47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Total</a:t>
                      </a:r>
                      <a:endParaRPr lang="zh-CN" altLang="en-US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30</a:t>
                      </a:r>
                      <a:endParaRPr lang="zh-CN" altLang="en-US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13</a:t>
                      </a:r>
                      <a:endParaRPr lang="zh-CN" altLang="en-US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3</a:t>
                      </a:r>
                      <a:endParaRPr lang="zh-CN" altLang="en-US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8</a:t>
                      </a:r>
                      <a:endParaRPr lang="zh-CN" altLang="en-US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5</a:t>
                      </a:r>
                      <a:endParaRPr lang="zh-CN" altLang="en-US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743395"/>
                  </a:ext>
                </a:extLst>
              </a:tr>
            </a:tbl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id="{71E14CAD-0B25-3826-C40C-B8C12B79178F}"/>
              </a:ext>
            </a:extLst>
          </p:cNvPr>
          <p:cNvSpPr/>
          <p:nvPr/>
        </p:nvSpPr>
        <p:spPr>
          <a:xfrm>
            <a:off x="5513391" y="2376191"/>
            <a:ext cx="883780" cy="27736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DB1142-AFC9-9972-94F9-D17C43353A05}"/>
              </a:ext>
            </a:extLst>
          </p:cNvPr>
          <p:cNvSpPr txBox="1"/>
          <p:nvPr/>
        </p:nvSpPr>
        <p:spPr>
          <a:xfrm>
            <a:off x="0" y="5867677"/>
            <a:ext cx="10358926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400" dirty="0"/>
              <a:t>[1] M. Rigger and Z. Su, Detecting optimization bugs in database engines via non-optimizing reference engine construction, ESEC/FSE 2020</a:t>
            </a:r>
          </a:p>
          <a:p>
            <a:r>
              <a:rPr lang="en-US" altLang="zh-CN" sz="1400" dirty="0"/>
              <a:t>[2] M. Rigger and Z. Su, Finding bugs in database systems via query partitioning, OOPSLA 2020</a:t>
            </a:r>
          </a:p>
          <a:p>
            <a:r>
              <a:rPr lang="en-US" altLang="zh-CN" sz="1400" dirty="0"/>
              <a:t>[3] Song et al., Testing Database Systems via Differential Query Execution, ICSE 2023</a:t>
            </a:r>
          </a:p>
          <a:p>
            <a:r>
              <a:rPr lang="en-US" altLang="zh-CN" sz="1400" dirty="0"/>
              <a:t>[4] Chen et al., Testing query execution engines with mutations, </a:t>
            </a:r>
            <a:r>
              <a:rPr lang="en-US" altLang="zh-CN" sz="1400" dirty="0" err="1"/>
              <a:t>DBTest</a:t>
            </a:r>
            <a:r>
              <a:rPr lang="en-US" altLang="zh-CN" sz="1400" dirty="0"/>
              <a:t> 2020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D073B4-9FA5-9D15-FF6F-C3470F12BA34}"/>
              </a:ext>
            </a:extLst>
          </p:cNvPr>
          <p:cNvSpPr txBox="1"/>
          <p:nvPr/>
        </p:nvSpPr>
        <p:spPr>
          <a:xfrm>
            <a:off x="725637" y="5200419"/>
            <a:ext cx="10740727" cy="648000"/>
          </a:xfrm>
          <a:prstGeom prst="roundRect">
            <a:avLst/>
          </a:prstGeom>
          <a:solidFill>
            <a:srgbClr val="FFCDCD"/>
          </a:solidFill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>
            <a:defPPr>
              <a:defRPr lang="zh-CN"/>
            </a:defPPr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Existing approaches can detect at most 13 out of the 30 confirmed </a:t>
            </a:r>
            <a:r>
              <a:rPr lang="zh-CN" altLang="en-US" dirty="0"/>
              <a:t>𝑚𝑒𝑡𝑎𝐵𝑢𝑔</a:t>
            </a:r>
            <a:r>
              <a:rPr lang="en-US" altLang="zh-CN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25585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E59E2-680C-33C2-376C-2394836A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B179BD-5CC7-2767-D166-BD0F78B25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782BC3-C83D-0000-3028-09DA3719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0A52-6E7E-4FBD-9AC1-7C19F2E68B85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E07B7A-029F-E7D7-1D33-A1CE545D1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472" y="1567128"/>
            <a:ext cx="3840000" cy="216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4ED412-F81D-99BD-BEE1-23280E69C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2808" y="1293134"/>
            <a:ext cx="3836577" cy="2158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14C3689-CA57-86DB-8226-5A6FED1191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2612" y="1293134"/>
            <a:ext cx="3836576" cy="21580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8CBE1C2-333B-E025-5BA1-86DA31AD5E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2806" y="3746287"/>
            <a:ext cx="3836576" cy="21580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FD52579-D504-047A-E9C0-6847FD9243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2612" y="3746287"/>
            <a:ext cx="3836576" cy="21580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0B07696-7B23-F2D1-3BDC-5217E4ADF3DD}"/>
              </a:ext>
            </a:extLst>
          </p:cNvPr>
          <p:cNvSpPr txBox="1"/>
          <p:nvPr/>
        </p:nvSpPr>
        <p:spPr>
          <a:xfrm>
            <a:off x="3581401" y="6116277"/>
            <a:ext cx="5728272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2683C6"/>
              </a:buClr>
            </a:pPr>
            <a:r>
              <a:rPr lang="en-US" altLang="zh-CN" sz="2800" dirty="0"/>
              <a:t>https://github.com/tcse-iscas/radar</a:t>
            </a:r>
            <a:endParaRPr lang="zh-CN" altLang="en-US" sz="28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68FCDC3-8915-CC6F-2344-81AFA6245D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468" y="5960877"/>
            <a:ext cx="790933" cy="79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8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B1967-C87A-0DBF-A5C3-DFBC8130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Database Metadata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8C1BF-7765-DE7F-EE06-891117551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Relational DBMSs use database metadata to describe the organization and structure of data in their managed databases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F6545E-B365-7C0D-7140-1965B074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C7D9-4D5B-4772-9F7B-87CB093D2973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0EE759DD-CB77-F565-314E-DE27B07FD5C6}"/>
              </a:ext>
            </a:extLst>
          </p:cNvPr>
          <p:cNvGrpSpPr/>
          <p:nvPr/>
        </p:nvGrpSpPr>
        <p:grpSpPr>
          <a:xfrm>
            <a:off x="4772079" y="3264187"/>
            <a:ext cx="2877122" cy="2314686"/>
            <a:chOff x="4772079" y="3264187"/>
            <a:chExt cx="2877122" cy="231468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A8AD91C-5FF9-1F0E-54AE-E24C81F86031}"/>
                </a:ext>
              </a:extLst>
            </p:cNvPr>
            <p:cNvSpPr/>
            <p:nvPr/>
          </p:nvSpPr>
          <p:spPr>
            <a:xfrm>
              <a:off x="4772451" y="3670657"/>
              <a:ext cx="1577997" cy="707886"/>
            </a:xfrm>
            <a:prstGeom prst="rect">
              <a:avLst/>
            </a:prstGeom>
            <a:solidFill>
              <a:srgbClr val="EBF0DF"/>
            </a:solidFill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 c1 TEXT</a:t>
              </a:r>
            </a:p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 NOT NULL 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FECED71-8A76-8D6E-C1E6-D279305F4CC7}"/>
                </a:ext>
              </a:extLst>
            </p:cNvPr>
            <p:cNvSpPr/>
            <p:nvPr/>
          </p:nvSpPr>
          <p:spPr>
            <a:xfrm>
              <a:off x="4772451" y="4778653"/>
              <a:ext cx="1577997" cy="40011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Bob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DD10F231-A3AE-98BB-3BCB-1BB8AB60D13B}"/>
                </a:ext>
              </a:extLst>
            </p:cNvPr>
            <p:cNvSpPr/>
            <p:nvPr/>
          </p:nvSpPr>
          <p:spPr>
            <a:xfrm>
              <a:off x="4772451" y="5178763"/>
              <a:ext cx="1577997" cy="40011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Tom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0F2907C-B82B-A529-2E1F-BFB680A90E97}"/>
                </a:ext>
              </a:extLst>
            </p:cNvPr>
            <p:cNvSpPr/>
            <p:nvPr/>
          </p:nvSpPr>
          <p:spPr>
            <a:xfrm>
              <a:off x="6350448" y="3664297"/>
              <a:ext cx="1298753" cy="707886"/>
            </a:xfrm>
            <a:prstGeom prst="rect">
              <a:avLst/>
            </a:prstGeom>
            <a:solidFill>
              <a:srgbClr val="EBF0DF"/>
            </a:solidFill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 c2 INT</a:t>
              </a:r>
            </a:p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 UNIQUE 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FB076F6-EB43-BF83-23D2-80A85ABB304E}"/>
                </a:ext>
              </a:extLst>
            </p:cNvPr>
            <p:cNvSpPr/>
            <p:nvPr/>
          </p:nvSpPr>
          <p:spPr>
            <a:xfrm>
              <a:off x="6350448" y="4372183"/>
              <a:ext cx="1298753" cy="40011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0917791-2B34-0EF0-B821-CDE1F55B2E50}"/>
                </a:ext>
              </a:extLst>
            </p:cNvPr>
            <p:cNvSpPr/>
            <p:nvPr/>
          </p:nvSpPr>
          <p:spPr>
            <a:xfrm>
              <a:off x="6350448" y="4772293"/>
              <a:ext cx="1298753" cy="40011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2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A5F34D4-8303-E513-CBBC-4473B2C79D13}"/>
                </a:ext>
              </a:extLst>
            </p:cNvPr>
            <p:cNvSpPr/>
            <p:nvPr/>
          </p:nvSpPr>
          <p:spPr>
            <a:xfrm>
              <a:off x="6350448" y="5178763"/>
              <a:ext cx="1298753" cy="40011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3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7C82E95-91CF-01EA-3D9D-D8EEE0DC8978}"/>
                </a:ext>
              </a:extLst>
            </p:cNvPr>
            <p:cNvSpPr txBox="1"/>
            <p:nvPr/>
          </p:nvSpPr>
          <p:spPr>
            <a:xfrm>
              <a:off x="4772079" y="3264187"/>
              <a:ext cx="46198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 t1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0C9CA57-A1F7-AB37-F43E-4F6BE0182267}"/>
                </a:ext>
              </a:extLst>
            </p:cNvPr>
            <p:cNvSpPr/>
            <p:nvPr/>
          </p:nvSpPr>
          <p:spPr>
            <a:xfrm>
              <a:off x="4772451" y="4378543"/>
              <a:ext cx="1577997" cy="40011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Jason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80F9C028-B789-3499-0EE5-1453F6EDE7F2}"/>
              </a:ext>
            </a:extLst>
          </p:cNvPr>
          <p:cNvSpPr txBox="1"/>
          <p:nvPr/>
        </p:nvSpPr>
        <p:spPr>
          <a:xfrm>
            <a:off x="4318558" y="2471531"/>
            <a:ext cx="136902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</a:rPr>
              <a:t>Table name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765AB23-B71F-5480-6F36-EB60CA7C1FD7}"/>
              </a:ext>
            </a:extLst>
          </p:cNvPr>
          <p:cNvCxnSpPr>
            <a:cxnSpLocks/>
            <a:stCxn id="33" idx="0"/>
            <a:endCxn id="14" idx="2"/>
          </p:cNvCxnSpPr>
          <p:nvPr/>
        </p:nvCxnSpPr>
        <p:spPr>
          <a:xfrm flipV="1">
            <a:off x="5003072" y="2871641"/>
            <a:ext cx="1" cy="3925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9EFFCBA4-0847-4C7F-2B4A-69E57CD69966}"/>
              </a:ext>
            </a:extLst>
          </p:cNvPr>
          <p:cNvSpPr txBox="1"/>
          <p:nvPr/>
        </p:nvSpPr>
        <p:spPr>
          <a:xfrm>
            <a:off x="2730603" y="3670657"/>
            <a:ext cx="162897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</a:rPr>
              <a:t>Column name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510306C-B100-5916-5DAC-95D3E72A13D4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4359575" y="3870712"/>
            <a:ext cx="6840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DE09031D-A775-5D9A-1F6C-E8B5AB0FFF78}"/>
              </a:ext>
            </a:extLst>
          </p:cNvPr>
          <p:cNvSpPr txBox="1"/>
          <p:nvPr/>
        </p:nvSpPr>
        <p:spPr>
          <a:xfrm>
            <a:off x="6553200" y="2471531"/>
            <a:ext cx="117371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</a:rPr>
              <a:t>Data type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F783F00-4D00-7546-9387-A3B7E495C64C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7140060" y="2871641"/>
            <a:ext cx="0" cy="89924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8A5530F-A876-BB5E-FDE8-10AD965B72C9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4359575" y="4202698"/>
            <a:ext cx="5760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874BA19C-529F-64A7-B469-9638D416DAC4}"/>
              </a:ext>
            </a:extLst>
          </p:cNvPr>
          <p:cNvSpPr txBox="1"/>
          <p:nvPr/>
        </p:nvSpPr>
        <p:spPr>
          <a:xfrm>
            <a:off x="2554273" y="4002643"/>
            <a:ext cx="180530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</a:rPr>
              <a:t>Data constraint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76B0DC5-2E45-99CA-A7B5-2538F2539CF3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7533114" y="4202698"/>
            <a:ext cx="59212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98F85D5F-CDB4-7339-DFE6-B8C5E786101F}"/>
              </a:ext>
            </a:extLst>
          </p:cNvPr>
          <p:cNvSpPr txBox="1"/>
          <p:nvPr/>
        </p:nvSpPr>
        <p:spPr>
          <a:xfrm>
            <a:off x="8125237" y="4002643"/>
            <a:ext cx="76815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</a:rPr>
              <a:t>Index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75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EFD84-7A93-07C4-78FF-03201148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Metadata-Related Query Optimization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1C6B88-D6FB-2705-7BAA-A09D0733E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9127"/>
            <a:ext cx="10515600" cy="876650"/>
          </a:xfrm>
        </p:spPr>
        <p:txBody>
          <a:bodyPr/>
          <a:lstStyle/>
          <a:p>
            <a:r>
              <a:rPr lang="en-US" altLang="zh-CN" dirty="0"/>
              <a:t>Metadata can be used to accelerate query evaluation</a:t>
            </a:r>
          </a:p>
          <a:p>
            <a:pPr lvl="1"/>
            <a:r>
              <a:rPr lang="en-US" altLang="zh-CN" dirty="0"/>
              <a:t>An index provides an efficient way to access data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2B7B72-DC6F-19A0-13B6-8C264E3DE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C7D9-4D5B-4772-9F7B-87CB093D2973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40F577-8277-D65A-053F-C3982308119B}"/>
              </a:ext>
            </a:extLst>
          </p:cNvPr>
          <p:cNvSpPr txBox="1"/>
          <p:nvPr/>
        </p:nvSpPr>
        <p:spPr>
          <a:xfrm>
            <a:off x="1403996" y="4077002"/>
            <a:ext cx="2566728" cy="707886"/>
          </a:xfrm>
          <a:prstGeom prst="rect">
            <a:avLst/>
          </a:prstGeom>
          <a:noFill/>
          <a:ln w="6350">
            <a:noFill/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 altLang="zh-CN" sz="20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US" altLang="zh-CN" sz="20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altLang="zh-CN" sz="20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t1 </a:t>
            </a:r>
          </a:p>
          <a:p>
            <a:r>
              <a:rPr lang="en-US" altLang="zh-CN" sz="20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-US" altLang="zh-CN" sz="20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b="1" u="sng" dirty="0">
                <a:solidFill>
                  <a:srgbClr val="FF000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c2&gt;1</a:t>
            </a:r>
            <a:endParaRPr lang="zh-CN" altLang="en-US" sz="2000" b="1" u="sng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CAFE7A1-75DF-C2E8-C63F-F59C5545A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62142" y="2771968"/>
            <a:ext cx="648000" cy="648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7DBF25B-2EC7-B4C8-41E5-3F61870B9645}"/>
              </a:ext>
            </a:extLst>
          </p:cNvPr>
          <p:cNvSpPr txBox="1"/>
          <p:nvPr/>
        </p:nvSpPr>
        <p:spPr>
          <a:xfrm>
            <a:off x="9678868" y="2895913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1s</a:t>
            </a:r>
            <a:endParaRPr lang="zh-CN" altLang="en-US" sz="2000" dirty="0"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8CF603A-74BD-D24C-B5A7-5B2AAC526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14868" y="5559225"/>
            <a:ext cx="864000" cy="864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20A3BEA-21D5-5581-0A2B-96CEDBC2AD0B}"/>
              </a:ext>
            </a:extLst>
          </p:cNvPr>
          <p:cNvSpPr txBox="1"/>
          <p:nvPr/>
        </p:nvSpPr>
        <p:spPr>
          <a:xfrm>
            <a:off x="9747594" y="5791170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0.01s</a:t>
            </a:r>
            <a:endParaRPr lang="zh-CN" altLang="en-US" sz="20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66B0A1-BCB1-D396-3257-3FEE10D9E0EB}"/>
              </a:ext>
            </a:extLst>
          </p:cNvPr>
          <p:cNvSpPr txBox="1"/>
          <p:nvPr/>
        </p:nvSpPr>
        <p:spPr>
          <a:xfrm>
            <a:off x="7065672" y="2895913"/>
            <a:ext cx="1784463" cy="400110"/>
          </a:xfrm>
          <a:prstGeom prst="rect">
            <a:avLst/>
          </a:prstGeom>
          <a:solidFill>
            <a:schemeClr val="accent4"/>
          </a:solidFill>
          <a:ln w="6350">
            <a:noFill/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j-lt"/>
                <a:ea typeface="黑体" panose="02010609060101010101" pitchFamily="49" charset="-122"/>
                <a:cs typeface="Calibri" panose="020F0502020204030204" pitchFamily="34" charset="0"/>
              </a:rPr>
              <a:t>Sequential scan</a:t>
            </a:r>
            <a:endParaRPr lang="zh-CN" altLang="en-US" sz="2000" dirty="0">
              <a:latin typeface="+mj-lt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6525ED9-84E5-DC99-F8BD-0E6C7A06C1B4}"/>
              </a:ext>
            </a:extLst>
          </p:cNvPr>
          <p:cNvSpPr txBox="1"/>
          <p:nvPr/>
        </p:nvSpPr>
        <p:spPr>
          <a:xfrm>
            <a:off x="7248641" y="5810985"/>
            <a:ext cx="1287532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noFill/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j-lt"/>
                <a:ea typeface="黑体" panose="02010609060101010101" pitchFamily="49" charset="-122"/>
                <a:cs typeface="Calibri" panose="020F0502020204030204" pitchFamily="34" charset="0"/>
              </a:rPr>
              <a:t>Index scan</a:t>
            </a:r>
            <a:endParaRPr lang="zh-CN" altLang="en-US" sz="2000" dirty="0">
              <a:latin typeface="+mj-lt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DBBAE1-A0A3-7EE1-CBEF-5D2C489EC314}"/>
              </a:ext>
            </a:extLst>
          </p:cNvPr>
          <p:cNvSpPr txBox="1"/>
          <p:nvPr/>
        </p:nvSpPr>
        <p:spPr>
          <a:xfrm>
            <a:off x="7094913" y="4173668"/>
            <a:ext cx="296908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Index-related optimization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9DFAF9-62CF-AB85-66B5-33EB44DB7494}"/>
              </a:ext>
            </a:extLst>
          </p:cNvPr>
          <p:cNvCxnSpPr>
            <a:cxnSpLocks/>
          </p:cNvCxnSpPr>
          <p:nvPr/>
        </p:nvCxnSpPr>
        <p:spPr>
          <a:xfrm>
            <a:off x="6697980" y="2758177"/>
            <a:ext cx="0" cy="1023399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6AAA63EC-83AC-CB7D-BF50-454B37CD56E5}"/>
              </a:ext>
            </a:extLst>
          </p:cNvPr>
          <p:cNvCxnSpPr>
            <a:cxnSpLocks/>
          </p:cNvCxnSpPr>
          <p:nvPr/>
        </p:nvCxnSpPr>
        <p:spPr>
          <a:xfrm flipH="1">
            <a:off x="6574271" y="6003753"/>
            <a:ext cx="594360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3587A579-A259-482D-3191-80BFB06B0936}"/>
              </a:ext>
            </a:extLst>
          </p:cNvPr>
          <p:cNvSpPr/>
          <p:nvPr/>
        </p:nvSpPr>
        <p:spPr>
          <a:xfrm>
            <a:off x="2288183" y="3128889"/>
            <a:ext cx="1219838" cy="1015663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914400 w 1005840"/>
              <a:gd name="connsiteY0" fmla="*/ 457200 h 914400"/>
              <a:gd name="connsiteX1" fmla="*/ 457200 w 1005840"/>
              <a:gd name="connsiteY1" fmla="*/ 914400 h 914400"/>
              <a:gd name="connsiteX2" fmla="*/ 0 w 1005840"/>
              <a:gd name="connsiteY2" fmla="*/ 457200 h 914400"/>
              <a:gd name="connsiteX3" fmla="*/ 457200 w 1005840"/>
              <a:gd name="connsiteY3" fmla="*/ 0 h 914400"/>
              <a:gd name="connsiteX4" fmla="*/ 1005840 w 1005840"/>
              <a:gd name="connsiteY4" fmla="*/ 548640 h 914400"/>
              <a:gd name="connsiteX0" fmla="*/ 914400 w 914400"/>
              <a:gd name="connsiteY0" fmla="*/ 457200 h 914400"/>
              <a:gd name="connsiteX1" fmla="*/ 457200 w 914400"/>
              <a:gd name="connsiteY1" fmla="*/ 914400 h 914400"/>
              <a:gd name="connsiteX2" fmla="*/ 0 w 914400"/>
              <a:gd name="connsiteY2" fmla="*/ 457200 h 914400"/>
              <a:gd name="connsiteX3" fmla="*/ 457200 w 914400"/>
              <a:gd name="connsiteY3" fmla="*/ 0 h 914400"/>
              <a:gd name="connsiteX0" fmla="*/ 457200 w 457200"/>
              <a:gd name="connsiteY0" fmla="*/ 914400 h 914400"/>
              <a:gd name="connsiteX1" fmla="*/ 0 w 457200"/>
              <a:gd name="connsiteY1" fmla="*/ 457200 h 914400"/>
              <a:gd name="connsiteX2" fmla="*/ 457200 w 457200"/>
              <a:gd name="connsiteY2" fmla="*/ 0 h 914400"/>
              <a:gd name="connsiteX0" fmla="*/ 0 w 457200"/>
              <a:gd name="connsiteY0" fmla="*/ 457200 h 457200"/>
              <a:gd name="connsiteX1" fmla="*/ 457200 w 457200"/>
              <a:gd name="connsiteY1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200" h="457200">
                <a:moveTo>
                  <a:pt x="0" y="457200"/>
                </a:moveTo>
                <a:cubicBezTo>
                  <a:pt x="0" y="204695"/>
                  <a:pt x="204695" y="0"/>
                  <a:pt x="45720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椭圆 21">
            <a:extLst>
              <a:ext uri="{FF2B5EF4-FFF2-40B4-BE49-F238E27FC236}">
                <a16:creationId xmlns:a16="http://schemas.microsoft.com/office/drawing/2014/main" id="{0EF3C002-F1C3-650C-6B2B-6CC764B0308F}"/>
              </a:ext>
            </a:extLst>
          </p:cNvPr>
          <p:cNvSpPr/>
          <p:nvPr/>
        </p:nvSpPr>
        <p:spPr>
          <a:xfrm flipV="1">
            <a:off x="2311930" y="4783977"/>
            <a:ext cx="1368000" cy="1015662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914400 w 1005840"/>
              <a:gd name="connsiteY0" fmla="*/ 457200 h 914400"/>
              <a:gd name="connsiteX1" fmla="*/ 457200 w 1005840"/>
              <a:gd name="connsiteY1" fmla="*/ 914400 h 914400"/>
              <a:gd name="connsiteX2" fmla="*/ 0 w 1005840"/>
              <a:gd name="connsiteY2" fmla="*/ 457200 h 914400"/>
              <a:gd name="connsiteX3" fmla="*/ 457200 w 1005840"/>
              <a:gd name="connsiteY3" fmla="*/ 0 h 914400"/>
              <a:gd name="connsiteX4" fmla="*/ 1005840 w 1005840"/>
              <a:gd name="connsiteY4" fmla="*/ 548640 h 914400"/>
              <a:gd name="connsiteX0" fmla="*/ 914400 w 914400"/>
              <a:gd name="connsiteY0" fmla="*/ 457200 h 914400"/>
              <a:gd name="connsiteX1" fmla="*/ 457200 w 914400"/>
              <a:gd name="connsiteY1" fmla="*/ 914400 h 914400"/>
              <a:gd name="connsiteX2" fmla="*/ 0 w 914400"/>
              <a:gd name="connsiteY2" fmla="*/ 457200 h 914400"/>
              <a:gd name="connsiteX3" fmla="*/ 457200 w 914400"/>
              <a:gd name="connsiteY3" fmla="*/ 0 h 914400"/>
              <a:gd name="connsiteX0" fmla="*/ 457200 w 457200"/>
              <a:gd name="connsiteY0" fmla="*/ 914400 h 914400"/>
              <a:gd name="connsiteX1" fmla="*/ 0 w 457200"/>
              <a:gd name="connsiteY1" fmla="*/ 457200 h 914400"/>
              <a:gd name="connsiteX2" fmla="*/ 457200 w 457200"/>
              <a:gd name="connsiteY2" fmla="*/ 0 h 914400"/>
              <a:gd name="connsiteX0" fmla="*/ 0 w 457200"/>
              <a:gd name="connsiteY0" fmla="*/ 457200 h 457200"/>
              <a:gd name="connsiteX1" fmla="*/ 457200 w 457200"/>
              <a:gd name="connsiteY1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200" h="457200">
                <a:moveTo>
                  <a:pt x="0" y="457200"/>
                </a:moveTo>
                <a:cubicBezTo>
                  <a:pt x="0" y="204695"/>
                  <a:pt x="204695" y="0"/>
                  <a:pt x="45720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416C4347-EF44-4BDA-1E4B-9140247DF062}"/>
              </a:ext>
            </a:extLst>
          </p:cNvPr>
          <p:cNvGrpSpPr/>
          <p:nvPr/>
        </p:nvGrpSpPr>
        <p:grpSpPr>
          <a:xfrm>
            <a:off x="3526102" y="4834862"/>
            <a:ext cx="2915595" cy="1288777"/>
            <a:chOff x="3526102" y="5250135"/>
            <a:chExt cx="2915595" cy="1288777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FCE04B7-5076-F8D6-BEF2-D4E8D92467CA}"/>
                </a:ext>
              </a:extLst>
            </p:cNvPr>
            <p:cNvSpPr txBox="1"/>
            <p:nvPr/>
          </p:nvSpPr>
          <p:spPr>
            <a:xfrm>
              <a:off x="3526102" y="5274125"/>
              <a:ext cx="42832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 </a:t>
              </a:r>
              <a:r>
                <a:rPr lang="en-US" altLang="zh-CN" dirty="0"/>
                <a:t>t1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DDFBEA1-3B32-7197-BD11-F880B3277AB4}"/>
                </a:ext>
              </a:extLst>
            </p:cNvPr>
            <p:cNvSpPr/>
            <p:nvPr/>
          </p:nvSpPr>
          <p:spPr>
            <a:xfrm>
              <a:off x="3936213" y="5892460"/>
              <a:ext cx="13320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Jason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A8A682D-A6A9-9904-FC92-7C4B124E9961}"/>
                </a:ext>
              </a:extLst>
            </p:cNvPr>
            <p:cNvSpPr/>
            <p:nvPr/>
          </p:nvSpPr>
          <p:spPr>
            <a:xfrm>
              <a:off x="3936213" y="6214912"/>
              <a:ext cx="13320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Bob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1ADB2E7-F9AE-B416-2C11-4CA23496EE1F}"/>
                </a:ext>
              </a:extLst>
            </p:cNvPr>
            <p:cNvSpPr/>
            <p:nvPr/>
          </p:nvSpPr>
          <p:spPr>
            <a:xfrm>
              <a:off x="5275297" y="5892460"/>
              <a:ext cx="11664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32E0FF9-843B-C5C0-9993-A071D74949D6}"/>
                </a:ext>
              </a:extLst>
            </p:cNvPr>
            <p:cNvSpPr/>
            <p:nvPr/>
          </p:nvSpPr>
          <p:spPr>
            <a:xfrm>
              <a:off x="5275297" y="6214912"/>
              <a:ext cx="11664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643AF50-7EB3-BEA7-F94E-71B3C4279C16}"/>
                </a:ext>
              </a:extLst>
            </p:cNvPr>
            <p:cNvSpPr/>
            <p:nvPr/>
          </p:nvSpPr>
          <p:spPr>
            <a:xfrm>
              <a:off x="3936213" y="5250135"/>
              <a:ext cx="1332000" cy="648000"/>
            </a:xfrm>
            <a:prstGeom prst="rect">
              <a:avLst/>
            </a:prstGeom>
            <a:solidFill>
              <a:srgbClr val="EBF0DF"/>
            </a:solidFill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 c1 TEXT</a:t>
              </a: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FE9ACE3-1437-2CEF-E1A9-0F2F5D3DD28B}"/>
                </a:ext>
              </a:extLst>
            </p:cNvPr>
            <p:cNvSpPr/>
            <p:nvPr/>
          </p:nvSpPr>
          <p:spPr>
            <a:xfrm>
              <a:off x="5271049" y="5250135"/>
              <a:ext cx="1165705" cy="648000"/>
            </a:xfrm>
            <a:prstGeom prst="rect">
              <a:avLst/>
            </a:prstGeom>
            <a:solidFill>
              <a:srgbClr val="EBF0DF"/>
            </a:solidFill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 c2 INT</a:t>
              </a:r>
            </a:p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UNIQUE</a:t>
              </a:r>
              <a:r>
                <a:rPr lang="en-US" altLang="zh-CN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E33F0FD-D80C-731F-E06C-06EF8582B2B4}"/>
              </a:ext>
            </a:extLst>
          </p:cNvPr>
          <p:cNvGrpSpPr/>
          <p:nvPr/>
        </p:nvGrpSpPr>
        <p:grpSpPr>
          <a:xfrm>
            <a:off x="3526102" y="2762763"/>
            <a:ext cx="2915595" cy="1018813"/>
            <a:chOff x="3526102" y="5520099"/>
            <a:chExt cx="2915595" cy="1018813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C4C550C4-2D7F-18AC-4F34-E399D86F8B3D}"/>
                </a:ext>
              </a:extLst>
            </p:cNvPr>
            <p:cNvSpPr txBox="1"/>
            <p:nvPr/>
          </p:nvSpPr>
          <p:spPr>
            <a:xfrm>
              <a:off x="3526102" y="5522322"/>
              <a:ext cx="42832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 </a:t>
              </a:r>
              <a:r>
                <a:rPr lang="en-US" altLang="zh-CN" dirty="0"/>
                <a:t>t1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DA75D42-04F6-CA7B-84EC-D21D06958E68}"/>
                </a:ext>
              </a:extLst>
            </p:cNvPr>
            <p:cNvSpPr/>
            <p:nvPr/>
          </p:nvSpPr>
          <p:spPr>
            <a:xfrm>
              <a:off x="3936213" y="5892460"/>
              <a:ext cx="13320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Jason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51D313D-6771-125E-541B-821F0676F095}"/>
                </a:ext>
              </a:extLst>
            </p:cNvPr>
            <p:cNvSpPr/>
            <p:nvPr/>
          </p:nvSpPr>
          <p:spPr>
            <a:xfrm>
              <a:off x="3936213" y="6214912"/>
              <a:ext cx="13320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Bob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68247FB-97C0-30F7-E562-A75C9079DE3B}"/>
                </a:ext>
              </a:extLst>
            </p:cNvPr>
            <p:cNvSpPr/>
            <p:nvPr/>
          </p:nvSpPr>
          <p:spPr>
            <a:xfrm>
              <a:off x="5275297" y="5892460"/>
              <a:ext cx="11664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504CBDA-A4AC-FF79-8707-55461A7E9DFE}"/>
                </a:ext>
              </a:extLst>
            </p:cNvPr>
            <p:cNvSpPr/>
            <p:nvPr/>
          </p:nvSpPr>
          <p:spPr>
            <a:xfrm>
              <a:off x="5275297" y="6214912"/>
              <a:ext cx="11664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A5B683D-58C7-4E3E-47D1-A75E861F128D}"/>
                </a:ext>
              </a:extLst>
            </p:cNvPr>
            <p:cNvSpPr/>
            <p:nvPr/>
          </p:nvSpPr>
          <p:spPr>
            <a:xfrm>
              <a:off x="3936213" y="5520099"/>
              <a:ext cx="1332000" cy="369332"/>
            </a:xfrm>
            <a:prstGeom prst="rect">
              <a:avLst/>
            </a:prstGeom>
            <a:solidFill>
              <a:srgbClr val="EBF0DF"/>
            </a:solidFill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 c1 TEXT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1D2EFFB-F0D7-5EB6-BA9E-3D159A3F785B}"/>
                </a:ext>
              </a:extLst>
            </p:cNvPr>
            <p:cNvSpPr/>
            <p:nvPr/>
          </p:nvSpPr>
          <p:spPr>
            <a:xfrm>
              <a:off x="5275297" y="5520099"/>
              <a:ext cx="1166400" cy="369332"/>
            </a:xfrm>
            <a:prstGeom prst="rect">
              <a:avLst/>
            </a:prstGeom>
            <a:solidFill>
              <a:srgbClr val="EBF0DF"/>
            </a:solidFill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 c2 INT </a:t>
              </a:r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551E0CE1-A2EF-EA58-12CE-232C0A6DB5C0}"/>
              </a:ext>
            </a:extLst>
          </p:cNvPr>
          <p:cNvSpPr txBox="1"/>
          <p:nvPr/>
        </p:nvSpPr>
        <p:spPr>
          <a:xfrm>
            <a:off x="5129312" y="4650124"/>
            <a:ext cx="1404954" cy="1654125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txBody>
          <a:bodyPr wrap="none" rtlCol="0">
            <a:noAutofit/>
          </a:bodyPr>
          <a:lstStyle/>
          <a:p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06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5" grpId="0"/>
      <p:bldP spid="23" grpId="0" animBg="1"/>
      <p:bldP spid="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EFD84-7A93-07C4-78FF-03201148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Metadata-Related Query Optimization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1C6B88-D6FB-2705-7BAA-A09D0733E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9127"/>
            <a:ext cx="10610587" cy="876650"/>
          </a:xfrm>
        </p:spPr>
        <p:txBody>
          <a:bodyPr/>
          <a:lstStyle/>
          <a:p>
            <a:r>
              <a:rPr lang="en-US" altLang="zh-CN" dirty="0"/>
              <a:t>Metadata can be used to accelerate query evaluation</a:t>
            </a:r>
          </a:p>
          <a:p>
            <a:pPr lvl="1"/>
            <a:r>
              <a:rPr lang="en-US" altLang="zh-CN" dirty="0"/>
              <a:t>NOT NULL columns avoid unnecessary data access for the IS NULL condition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2B7B72-DC6F-19A0-13B6-8C264E3DE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C7D9-4D5B-4772-9F7B-87CB093D2973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40F577-8277-D65A-053F-C3982308119B}"/>
              </a:ext>
            </a:extLst>
          </p:cNvPr>
          <p:cNvSpPr txBox="1"/>
          <p:nvPr/>
        </p:nvSpPr>
        <p:spPr>
          <a:xfrm>
            <a:off x="1403996" y="4077002"/>
            <a:ext cx="2566728" cy="707886"/>
          </a:xfrm>
          <a:prstGeom prst="rect">
            <a:avLst/>
          </a:prstGeom>
          <a:noFill/>
          <a:ln w="6350">
            <a:noFill/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 altLang="zh-CN" sz="20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US" altLang="zh-CN" sz="20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altLang="zh-CN" sz="20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t1 </a:t>
            </a:r>
          </a:p>
          <a:p>
            <a:r>
              <a:rPr lang="en-US" altLang="zh-CN" sz="20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-US" altLang="zh-CN" sz="2000" dirty="0">
                <a:solidFill>
                  <a:srgbClr val="FF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b="1" u="sng" dirty="0">
                <a:solidFill>
                  <a:srgbClr val="FF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c1 IS NULL</a:t>
            </a:r>
            <a:endParaRPr lang="zh-CN" altLang="en-US" sz="2000" b="1" u="sng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CAFE7A1-75DF-C2E8-C63F-F59C5545A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62142" y="2771968"/>
            <a:ext cx="648000" cy="648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7DBF25B-2EC7-B4C8-41E5-3F61870B9645}"/>
              </a:ext>
            </a:extLst>
          </p:cNvPr>
          <p:cNvSpPr txBox="1"/>
          <p:nvPr/>
        </p:nvSpPr>
        <p:spPr>
          <a:xfrm>
            <a:off x="9678868" y="2895913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1s</a:t>
            </a:r>
            <a:endParaRPr lang="zh-CN" altLang="en-US" sz="2000" dirty="0"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8CF603A-74BD-D24C-B5A7-5B2AAC526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14868" y="5559225"/>
            <a:ext cx="864000" cy="864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20A3BEA-21D5-5581-0A2B-96CEDBC2AD0B}"/>
              </a:ext>
            </a:extLst>
          </p:cNvPr>
          <p:cNvSpPr txBox="1"/>
          <p:nvPr/>
        </p:nvSpPr>
        <p:spPr>
          <a:xfrm>
            <a:off x="9747594" y="5791170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0.01s</a:t>
            </a:r>
            <a:endParaRPr lang="zh-CN" altLang="en-US" sz="20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66B0A1-BCB1-D396-3257-3FEE10D9E0EB}"/>
              </a:ext>
            </a:extLst>
          </p:cNvPr>
          <p:cNvSpPr txBox="1"/>
          <p:nvPr/>
        </p:nvSpPr>
        <p:spPr>
          <a:xfrm>
            <a:off x="7065672" y="2895913"/>
            <a:ext cx="1784463" cy="400110"/>
          </a:xfrm>
          <a:prstGeom prst="rect">
            <a:avLst/>
          </a:prstGeom>
          <a:solidFill>
            <a:schemeClr val="accent4"/>
          </a:solidFill>
          <a:ln w="6350">
            <a:noFill/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j-lt"/>
                <a:ea typeface="黑体" panose="02010609060101010101" pitchFamily="49" charset="-122"/>
                <a:cs typeface="Calibri" panose="020F0502020204030204" pitchFamily="34" charset="0"/>
              </a:rPr>
              <a:t>Sequential scan</a:t>
            </a:r>
            <a:endParaRPr lang="zh-CN" altLang="en-US" sz="2000" dirty="0">
              <a:latin typeface="+mj-lt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6525ED9-84E5-DC99-F8BD-0E6C7A06C1B4}"/>
              </a:ext>
            </a:extLst>
          </p:cNvPr>
          <p:cNvSpPr txBox="1"/>
          <p:nvPr/>
        </p:nvSpPr>
        <p:spPr>
          <a:xfrm>
            <a:off x="7168264" y="5810985"/>
            <a:ext cx="1579278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noFill/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ea typeface="黑体" panose="02010609060101010101" pitchFamily="49" charset="-122"/>
                <a:cs typeface="Calibri" panose="020F0502020204030204" pitchFamily="34" charset="0"/>
              </a:rPr>
              <a:t>No table scan</a:t>
            </a:r>
            <a:endParaRPr lang="zh-CN" altLang="en-US" sz="2000" dirty="0"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DBBAE1-A0A3-7EE1-CBEF-5D2C489EC314}"/>
              </a:ext>
            </a:extLst>
          </p:cNvPr>
          <p:cNvSpPr txBox="1"/>
          <p:nvPr/>
        </p:nvSpPr>
        <p:spPr>
          <a:xfrm>
            <a:off x="7094913" y="4173668"/>
            <a:ext cx="465896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NOT NULL constraint-related optimization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9DFAF9-62CF-AB85-66B5-33EB44DB7494}"/>
              </a:ext>
            </a:extLst>
          </p:cNvPr>
          <p:cNvCxnSpPr>
            <a:cxnSpLocks/>
          </p:cNvCxnSpPr>
          <p:nvPr/>
        </p:nvCxnSpPr>
        <p:spPr>
          <a:xfrm>
            <a:off x="6697980" y="2758177"/>
            <a:ext cx="0" cy="1023399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3587A579-A259-482D-3191-80BFB06B0936}"/>
              </a:ext>
            </a:extLst>
          </p:cNvPr>
          <p:cNvSpPr/>
          <p:nvPr/>
        </p:nvSpPr>
        <p:spPr>
          <a:xfrm>
            <a:off x="2288183" y="3128889"/>
            <a:ext cx="1219838" cy="1015663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914400 w 1005840"/>
              <a:gd name="connsiteY0" fmla="*/ 457200 h 914400"/>
              <a:gd name="connsiteX1" fmla="*/ 457200 w 1005840"/>
              <a:gd name="connsiteY1" fmla="*/ 914400 h 914400"/>
              <a:gd name="connsiteX2" fmla="*/ 0 w 1005840"/>
              <a:gd name="connsiteY2" fmla="*/ 457200 h 914400"/>
              <a:gd name="connsiteX3" fmla="*/ 457200 w 1005840"/>
              <a:gd name="connsiteY3" fmla="*/ 0 h 914400"/>
              <a:gd name="connsiteX4" fmla="*/ 1005840 w 1005840"/>
              <a:gd name="connsiteY4" fmla="*/ 548640 h 914400"/>
              <a:gd name="connsiteX0" fmla="*/ 914400 w 914400"/>
              <a:gd name="connsiteY0" fmla="*/ 457200 h 914400"/>
              <a:gd name="connsiteX1" fmla="*/ 457200 w 914400"/>
              <a:gd name="connsiteY1" fmla="*/ 914400 h 914400"/>
              <a:gd name="connsiteX2" fmla="*/ 0 w 914400"/>
              <a:gd name="connsiteY2" fmla="*/ 457200 h 914400"/>
              <a:gd name="connsiteX3" fmla="*/ 457200 w 914400"/>
              <a:gd name="connsiteY3" fmla="*/ 0 h 914400"/>
              <a:gd name="connsiteX0" fmla="*/ 457200 w 457200"/>
              <a:gd name="connsiteY0" fmla="*/ 914400 h 914400"/>
              <a:gd name="connsiteX1" fmla="*/ 0 w 457200"/>
              <a:gd name="connsiteY1" fmla="*/ 457200 h 914400"/>
              <a:gd name="connsiteX2" fmla="*/ 457200 w 457200"/>
              <a:gd name="connsiteY2" fmla="*/ 0 h 914400"/>
              <a:gd name="connsiteX0" fmla="*/ 0 w 457200"/>
              <a:gd name="connsiteY0" fmla="*/ 457200 h 457200"/>
              <a:gd name="connsiteX1" fmla="*/ 457200 w 457200"/>
              <a:gd name="connsiteY1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200" h="457200">
                <a:moveTo>
                  <a:pt x="0" y="457200"/>
                </a:moveTo>
                <a:cubicBezTo>
                  <a:pt x="0" y="204695"/>
                  <a:pt x="204695" y="0"/>
                  <a:pt x="45720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椭圆 21">
            <a:extLst>
              <a:ext uri="{FF2B5EF4-FFF2-40B4-BE49-F238E27FC236}">
                <a16:creationId xmlns:a16="http://schemas.microsoft.com/office/drawing/2014/main" id="{0EF3C002-F1C3-650C-6B2B-6CC764B0308F}"/>
              </a:ext>
            </a:extLst>
          </p:cNvPr>
          <p:cNvSpPr/>
          <p:nvPr/>
        </p:nvSpPr>
        <p:spPr>
          <a:xfrm flipV="1">
            <a:off x="2311930" y="4783977"/>
            <a:ext cx="1368000" cy="1015662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914400 w 1005840"/>
              <a:gd name="connsiteY0" fmla="*/ 457200 h 914400"/>
              <a:gd name="connsiteX1" fmla="*/ 457200 w 1005840"/>
              <a:gd name="connsiteY1" fmla="*/ 914400 h 914400"/>
              <a:gd name="connsiteX2" fmla="*/ 0 w 1005840"/>
              <a:gd name="connsiteY2" fmla="*/ 457200 h 914400"/>
              <a:gd name="connsiteX3" fmla="*/ 457200 w 1005840"/>
              <a:gd name="connsiteY3" fmla="*/ 0 h 914400"/>
              <a:gd name="connsiteX4" fmla="*/ 1005840 w 1005840"/>
              <a:gd name="connsiteY4" fmla="*/ 548640 h 914400"/>
              <a:gd name="connsiteX0" fmla="*/ 914400 w 914400"/>
              <a:gd name="connsiteY0" fmla="*/ 457200 h 914400"/>
              <a:gd name="connsiteX1" fmla="*/ 457200 w 914400"/>
              <a:gd name="connsiteY1" fmla="*/ 914400 h 914400"/>
              <a:gd name="connsiteX2" fmla="*/ 0 w 914400"/>
              <a:gd name="connsiteY2" fmla="*/ 457200 h 914400"/>
              <a:gd name="connsiteX3" fmla="*/ 457200 w 914400"/>
              <a:gd name="connsiteY3" fmla="*/ 0 h 914400"/>
              <a:gd name="connsiteX0" fmla="*/ 457200 w 457200"/>
              <a:gd name="connsiteY0" fmla="*/ 914400 h 914400"/>
              <a:gd name="connsiteX1" fmla="*/ 0 w 457200"/>
              <a:gd name="connsiteY1" fmla="*/ 457200 h 914400"/>
              <a:gd name="connsiteX2" fmla="*/ 457200 w 457200"/>
              <a:gd name="connsiteY2" fmla="*/ 0 h 914400"/>
              <a:gd name="connsiteX0" fmla="*/ 0 w 457200"/>
              <a:gd name="connsiteY0" fmla="*/ 457200 h 457200"/>
              <a:gd name="connsiteX1" fmla="*/ 457200 w 457200"/>
              <a:gd name="connsiteY1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200" h="457200">
                <a:moveTo>
                  <a:pt x="0" y="457200"/>
                </a:moveTo>
                <a:cubicBezTo>
                  <a:pt x="0" y="204695"/>
                  <a:pt x="204695" y="0"/>
                  <a:pt x="45720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416C4347-EF44-4BDA-1E4B-9140247DF062}"/>
              </a:ext>
            </a:extLst>
          </p:cNvPr>
          <p:cNvGrpSpPr/>
          <p:nvPr/>
        </p:nvGrpSpPr>
        <p:grpSpPr>
          <a:xfrm>
            <a:off x="3526102" y="4834862"/>
            <a:ext cx="2915595" cy="1288777"/>
            <a:chOff x="3526102" y="5250135"/>
            <a:chExt cx="2915595" cy="1288777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FCE04B7-5076-F8D6-BEF2-D4E8D92467CA}"/>
                </a:ext>
              </a:extLst>
            </p:cNvPr>
            <p:cNvSpPr txBox="1"/>
            <p:nvPr/>
          </p:nvSpPr>
          <p:spPr>
            <a:xfrm>
              <a:off x="3526102" y="5274125"/>
              <a:ext cx="42832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 </a:t>
              </a:r>
              <a:r>
                <a:rPr lang="en-US" altLang="zh-CN" dirty="0"/>
                <a:t>t1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DDFBEA1-3B32-7197-BD11-F880B3277AB4}"/>
                </a:ext>
              </a:extLst>
            </p:cNvPr>
            <p:cNvSpPr/>
            <p:nvPr/>
          </p:nvSpPr>
          <p:spPr>
            <a:xfrm>
              <a:off x="3923513" y="5892460"/>
              <a:ext cx="13320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Jason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A8A682D-A6A9-9904-FC92-7C4B124E9961}"/>
                </a:ext>
              </a:extLst>
            </p:cNvPr>
            <p:cNvSpPr/>
            <p:nvPr/>
          </p:nvSpPr>
          <p:spPr>
            <a:xfrm>
              <a:off x="3923513" y="6214912"/>
              <a:ext cx="13320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Bob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1ADB2E7-F9AE-B416-2C11-4CA23496EE1F}"/>
                </a:ext>
              </a:extLst>
            </p:cNvPr>
            <p:cNvSpPr/>
            <p:nvPr/>
          </p:nvSpPr>
          <p:spPr>
            <a:xfrm>
              <a:off x="5275297" y="5892460"/>
              <a:ext cx="11664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32E0FF9-843B-C5C0-9993-A071D74949D6}"/>
                </a:ext>
              </a:extLst>
            </p:cNvPr>
            <p:cNvSpPr/>
            <p:nvPr/>
          </p:nvSpPr>
          <p:spPr>
            <a:xfrm>
              <a:off x="5275297" y="6214912"/>
              <a:ext cx="11664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643AF50-7EB3-BEA7-F94E-71B3C4279C16}"/>
                </a:ext>
              </a:extLst>
            </p:cNvPr>
            <p:cNvSpPr/>
            <p:nvPr/>
          </p:nvSpPr>
          <p:spPr>
            <a:xfrm>
              <a:off x="3923513" y="5250135"/>
              <a:ext cx="1368000" cy="648000"/>
            </a:xfrm>
            <a:prstGeom prst="rect">
              <a:avLst/>
            </a:prstGeom>
            <a:solidFill>
              <a:srgbClr val="EBF0DF"/>
            </a:solidFill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 c1 TEXT</a:t>
              </a:r>
            </a:p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NOT NULL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FE9ACE3-1437-2CEF-E1A9-0F2F5D3DD28B}"/>
                </a:ext>
              </a:extLst>
            </p:cNvPr>
            <p:cNvSpPr/>
            <p:nvPr/>
          </p:nvSpPr>
          <p:spPr>
            <a:xfrm>
              <a:off x="5275297" y="5250969"/>
              <a:ext cx="1166400" cy="646331"/>
            </a:xfrm>
            <a:prstGeom prst="rect">
              <a:avLst/>
            </a:prstGeom>
            <a:solidFill>
              <a:srgbClr val="EBF0DF"/>
            </a:solidFill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 c2 INT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E33F0FD-D80C-731F-E06C-06EF8582B2B4}"/>
              </a:ext>
            </a:extLst>
          </p:cNvPr>
          <p:cNvGrpSpPr/>
          <p:nvPr/>
        </p:nvGrpSpPr>
        <p:grpSpPr>
          <a:xfrm>
            <a:off x="3526102" y="2762763"/>
            <a:ext cx="2915595" cy="1018813"/>
            <a:chOff x="3526102" y="5520099"/>
            <a:chExt cx="2915595" cy="1018813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C4C550C4-2D7F-18AC-4F34-E399D86F8B3D}"/>
                </a:ext>
              </a:extLst>
            </p:cNvPr>
            <p:cNvSpPr txBox="1"/>
            <p:nvPr/>
          </p:nvSpPr>
          <p:spPr>
            <a:xfrm>
              <a:off x="3526102" y="5522322"/>
              <a:ext cx="42832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 </a:t>
              </a:r>
              <a:r>
                <a:rPr lang="en-US" altLang="zh-CN" dirty="0"/>
                <a:t>t1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DA75D42-04F6-CA7B-84EC-D21D06958E68}"/>
                </a:ext>
              </a:extLst>
            </p:cNvPr>
            <p:cNvSpPr/>
            <p:nvPr/>
          </p:nvSpPr>
          <p:spPr>
            <a:xfrm>
              <a:off x="3936213" y="5892460"/>
              <a:ext cx="13320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Jason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51D313D-6771-125E-541B-821F0676F095}"/>
                </a:ext>
              </a:extLst>
            </p:cNvPr>
            <p:cNvSpPr/>
            <p:nvPr/>
          </p:nvSpPr>
          <p:spPr>
            <a:xfrm>
              <a:off x="3936213" y="6214912"/>
              <a:ext cx="13320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Bob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68247FB-97C0-30F7-E562-A75C9079DE3B}"/>
                </a:ext>
              </a:extLst>
            </p:cNvPr>
            <p:cNvSpPr/>
            <p:nvPr/>
          </p:nvSpPr>
          <p:spPr>
            <a:xfrm>
              <a:off x="5275297" y="5892460"/>
              <a:ext cx="11664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504CBDA-A4AC-FF79-8707-55461A7E9DFE}"/>
                </a:ext>
              </a:extLst>
            </p:cNvPr>
            <p:cNvSpPr/>
            <p:nvPr/>
          </p:nvSpPr>
          <p:spPr>
            <a:xfrm>
              <a:off x="5275297" y="6214912"/>
              <a:ext cx="11664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A5B683D-58C7-4E3E-47D1-A75E861F128D}"/>
                </a:ext>
              </a:extLst>
            </p:cNvPr>
            <p:cNvSpPr/>
            <p:nvPr/>
          </p:nvSpPr>
          <p:spPr>
            <a:xfrm>
              <a:off x="3936213" y="5520099"/>
              <a:ext cx="1332000" cy="369332"/>
            </a:xfrm>
            <a:prstGeom prst="rect">
              <a:avLst/>
            </a:prstGeom>
            <a:solidFill>
              <a:srgbClr val="EBF0DF"/>
            </a:solidFill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 c1 TEXT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1D2EFFB-F0D7-5EB6-BA9E-3D159A3F785B}"/>
                </a:ext>
              </a:extLst>
            </p:cNvPr>
            <p:cNvSpPr/>
            <p:nvPr/>
          </p:nvSpPr>
          <p:spPr>
            <a:xfrm>
              <a:off x="5275297" y="5520099"/>
              <a:ext cx="1166400" cy="369332"/>
            </a:xfrm>
            <a:prstGeom prst="rect">
              <a:avLst/>
            </a:prstGeom>
            <a:solidFill>
              <a:srgbClr val="EBF0DF"/>
            </a:solidFill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 c2 INT </a:t>
              </a:r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551E0CE1-A2EF-EA58-12CE-232C0A6DB5C0}"/>
              </a:ext>
            </a:extLst>
          </p:cNvPr>
          <p:cNvSpPr txBox="1"/>
          <p:nvPr/>
        </p:nvSpPr>
        <p:spPr>
          <a:xfrm>
            <a:off x="3894764" y="4650124"/>
            <a:ext cx="1404954" cy="1654125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txBody>
          <a:bodyPr wrap="none" rtlCol="0">
            <a:noAutofit/>
          </a:bodyPr>
          <a:lstStyle/>
          <a:p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2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5" grpId="0"/>
      <p:bldP spid="23" grpId="0" animBg="1"/>
      <p:bldP spid="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4BDD92B-124C-22F8-8019-E9BF7C03350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76660" y="4372631"/>
            <a:ext cx="126827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流程图: 磁盘 35">
            <a:extLst>
              <a:ext uri="{FF2B5EF4-FFF2-40B4-BE49-F238E27FC236}">
                <a16:creationId xmlns:a16="http://schemas.microsoft.com/office/drawing/2014/main" id="{CF34273A-E3EE-FFDE-5101-E7EF7FA12CAF}"/>
              </a:ext>
            </a:extLst>
          </p:cNvPr>
          <p:cNvSpPr/>
          <p:nvPr/>
        </p:nvSpPr>
        <p:spPr>
          <a:xfrm>
            <a:off x="3944938" y="3196013"/>
            <a:ext cx="3396392" cy="2020710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D945163-96E6-E162-94B6-513C035ED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Metadata-Related Logic Bug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7A1967-6DCE-8140-8826-9643F34FE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9127"/>
            <a:ext cx="10515600" cy="867930"/>
          </a:xfrm>
        </p:spPr>
        <p:txBody>
          <a:bodyPr/>
          <a:lstStyle/>
          <a:p>
            <a:r>
              <a:rPr lang="en-US" altLang="zh-CN" dirty="0"/>
              <a:t>Incorrect metadata-related query optimization mechanisms and implementations can lead to metadata-related logic bugs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1565EB-F048-4F79-48CC-CD76F9D6B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C7D9-4D5B-4772-9F7B-87CB093D2973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5F2C7C-1F70-66CF-B57F-82AE77D18C35}"/>
              </a:ext>
            </a:extLst>
          </p:cNvPr>
          <p:cNvSpPr txBox="1"/>
          <p:nvPr/>
        </p:nvSpPr>
        <p:spPr>
          <a:xfrm>
            <a:off x="4288436" y="3893289"/>
            <a:ext cx="2709396" cy="1323439"/>
          </a:xfrm>
          <a:prstGeom prst="rect">
            <a:avLst/>
          </a:prstGeom>
          <a:noFill/>
          <a:ln w="19050">
            <a:noFill/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Index-related opt.</a:t>
            </a:r>
          </a:p>
          <a:p>
            <a:r>
              <a:rPr lang="en-US" altLang="zh-CN" sz="2000" dirty="0"/>
              <a:t>Not Null-related opt.</a:t>
            </a:r>
          </a:p>
          <a:p>
            <a:r>
              <a:rPr lang="en-US" altLang="zh-CN" sz="2000" dirty="0"/>
              <a:t>Foreign Key-related opt.</a:t>
            </a:r>
          </a:p>
          <a:p>
            <a:pPr algn="ctr"/>
            <a:r>
              <a:rPr lang="en-US" altLang="zh-CN" sz="2000" dirty="0"/>
              <a:t>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B64CB3-7446-92D7-3450-0D36D308AD1D}"/>
              </a:ext>
            </a:extLst>
          </p:cNvPr>
          <p:cNvSpPr txBox="1"/>
          <p:nvPr/>
        </p:nvSpPr>
        <p:spPr>
          <a:xfrm>
            <a:off x="5183571" y="3383617"/>
            <a:ext cx="91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DBMS</a:t>
            </a:r>
            <a:endParaRPr lang="zh-CN" altLang="en-US" sz="20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B9D9063-7B9B-4E8A-9F75-2987D6E788BF}"/>
              </a:ext>
            </a:extLst>
          </p:cNvPr>
          <p:cNvSpPr txBox="1"/>
          <p:nvPr/>
        </p:nvSpPr>
        <p:spPr>
          <a:xfrm>
            <a:off x="8612795" y="2800479"/>
            <a:ext cx="2035828" cy="783193"/>
          </a:xfrm>
          <a:prstGeom prst="wedgeRoundRectCallout">
            <a:avLst>
              <a:gd name="adj1" fmla="val -20833"/>
              <a:gd name="adj2" fmla="val 66480"/>
              <a:gd name="adj3" fmla="val 16667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/>
              <a:t>It does not crash</a:t>
            </a:r>
          </a:p>
          <a:p>
            <a:r>
              <a:rPr lang="en-US" altLang="zh-CN" sz="2000" dirty="0"/>
              <a:t>the DBMS server</a:t>
            </a:r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000DB3-BFE3-149E-55DB-AA5F2CD9F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660" y="3742631"/>
            <a:ext cx="1260000" cy="1260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4EE81A4-48BE-1ECD-38F3-3E82F0546345}"/>
              </a:ext>
            </a:extLst>
          </p:cNvPr>
          <p:cNvSpPr txBox="1"/>
          <p:nvPr/>
        </p:nvSpPr>
        <p:spPr>
          <a:xfrm>
            <a:off x="1716629" y="5002631"/>
            <a:ext cx="865803" cy="442674"/>
          </a:xfrm>
          <a:prstGeom prst="flowChartAlternateProcess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/>
              <a:t>Query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442CB6E-1943-A244-1387-7AB99E6EA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1114" y="3716284"/>
            <a:ext cx="1260000" cy="1260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20DE7B9-269C-138D-5A1C-F1882115C2FF}"/>
              </a:ext>
            </a:extLst>
          </p:cNvPr>
          <p:cNvSpPr txBox="1"/>
          <p:nvPr/>
        </p:nvSpPr>
        <p:spPr>
          <a:xfrm>
            <a:off x="8173604" y="4995386"/>
            <a:ext cx="2475019" cy="442674"/>
          </a:xfrm>
          <a:prstGeom prst="flowChartAlternateProcess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Incorrect query result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6CB989B-188B-9202-2E81-724FE1D624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6028" y="3936368"/>
            <a:ext cx="540000" cy="540000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9D7DE87-70C6-1A30-6DC4-40D77BF92B0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341330" y="4346284"/>
            <a:ext cx="14397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78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CA85B72-B9CC-738B-2DE3-47ACD85870F8}"/>
              </a:ext>
            </a:extLst>
          </p:cNvPr>
          <p:cNvSpPr txBox="1"/>
          <p:nvPr/>
        </p:nvSpPr>
        <p:spPr>
          <a:xfrm>
            <a:off x="8553178" y="3341745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{1,2}</a:t>
            </a:r>
            <a:endParaRPr lang="zh-CN" altLang="en-US" sz="2000" b="1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BD055B0-2D5B-97E5-0631-BE0E46CB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Bug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7B075E-C169-905D-4FEF-3D08095C1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9127"/>
            <a:ext cx="10748375" cy="867930"/>
          </a:xfrm>
        </p:spPr>
        <p:txBody>
          <a:bodyPr/>
          <a:lstStyle/>
          <a:p>
            <a:r>
              <a:rPr lang="en-US" altLang="zh-CN" dirty="0"/>
              <a:t>Incorrect index-related implementations cause the DBMS to fail to return the data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171311-9BE0-B04F-007B-C567485B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C7D9-4D5B-4772-9F7B-87CB093D2973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99EF71B-C814-F49E-2E5C-6FCCAFB8D4AD}"/>
              </a:ext>
            </a:extLst>
          </p:cNvPr>
          <p:cNvSpPr txBox="1"/>
          <p:nvPr/>
        </p:nvSpPr>
        <p:spPr>
          <a:xfrm>
            <a:off x="238795" y="3685783"/>
            <a:ext cx="2686954" cy="707886"/>
          </a:xfrm>
          <a:prstGeom prst="rect">
            <a:avLst/>
          </a:prstGeom>
          <a:noFill/>
          <a:ln w="6350">
            <a:noFill/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SELECT</a:t>
            </a:r>
            <a:r>
              <a:rPr lang="en-US" altLang="zh-CN" sz="2000" dirty="0"/>
              <a:t> c2 </a:t>
            </a:r>
            <a:r>
              <a:rPr lang="en-US" altLang="zh-CN" sz="2000" b="1" dirty="0"/>
              <a:t>FROM</a:t>
            </a:r>
            <a:r>
              <a:rPr lang="en-US" altLang="zh-CN" sz="2000" dirty="0"/>
              <a:t> t1</a:t>
            </a:r>
          </a:p>
          <a:p>
            <a:r>
              <a:rPr lang="en-US" altLang="zh-CN" sz="2000" b="1" dirty="0"/>
              <a:t>WHERE</a:t>
            </a:r>
            <a:r>
              <a:rPr lang="en-US" altLang="zh-CN" sz="2000" dirty="0"/>
              <a:t> '1e500' != c2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A940C55-E93A-43DA-309B-C083B1488513}"/>
              </a:ext>
            </a:extLst>
          </p:cNvPr>
          <p:cNvSpPr txBox="1"/>
          <p:nvPr/>
        </p:nvSpPr>
        <p:spPr>
          <a:xfrm>
            <a:off x="0" y="6550223"/>
            <a:ext cx="3422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https://github.com/pingcap/tidb/issues/44241</a:t>
            </a:r>
            <a:endParaRPr lang="zh-CN" altLang="en-US" sz="14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8613017-9774-A9C1-82E1-982EDBDD7C4C}"/>
              </a:ext>
            </a:extLst>
          </p:cNvPr>
          <p:cNvSpPr txBox="1"/>
          <p:nvPr/>
        </p:nvSpPr>
        <p:spPr>
          <a:xfrm>
            <a:off x="3208571" y="3294322"/>
            <a:ext cx="428322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 </a:t>
            </a:r>
            <a:r>
              <a:rPr lang="en-US" altLang="zh-CN" dirty="0"/>
              <a:t>t1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7D864BD-7A77-5877-4D20-768D4AB2C321}"/>
              </a:ext>
            </a:extLst>
          </p:cNvPr>
          <p:cNvGrpSpPr/>
          <p:nvPr/>
        </p:nvGrpSpPr>
        <p:grpSpPr>
          <a:xfrm>
            <a:off x="3642497" y="3392561"/>
            <a:ext cx="3823747" cy="1294331"/>
            <a:chOff x="4090577" y="3233615"/>
            <a:chExt cx="3823747" cy="129433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76CC21A-1EB3-BF12-40F7-7A1EC8EBCADC}"/>
                </a:ext>
              </a:extLst>
            </p:cNvPr>
            <p:cNvSpPr/>
            <p:nvPr/>
          </p:nvSpPr>
          <p:spPr>
            <a:xfrm>
              <a:off x="4091576" y="3233615"/>
              <a:ext cx="1482201" cy="646331"/>
            </a:xfrm>
            <a:prstGeom prst="rect">
              <a:avLst/>
            </a:prstGeom>
            <a:solidFill>
              <a:srgbClr val="EBF0DF"/>
            </a:solidFill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 c1 TEXT</a:t>
              </a:r>
            </a:p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 NOT NULL 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DB0BE5C-0ED9-230A-6F8A-7FAD0A4D689F}"/>
                </a:ext>
              </a:extLst>
            </p:cNvPr>
            <p:cNvSpPr/>
            <p:nvPr/>
          </p:nvSpPr>
          <p:spPr>
            <a:xfrm>
              <a:off x="4090577" y="3879946"/>
              <a:ext cx="14832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Jason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A639289-0CC7-03D6-8268-7CF91DB14741}"/>
                </a:ext>
              </a:extLst>
            </p:cNvPr>
            <p:cNvSpPr/>
            <p:nvPr/>
          </p:nvSpPr>
          <p:spPr>
            <a:xfrm>
              <a:off x="4090577" y="4203946"/>
              <a:ext cx="14832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Bob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1C18D9F-548A-44D7-F0B6-7C8E0A191356}"/>
                </a:ext>
              </a:extLst>
            </p:cNvPr>
            <p:cNvSpPr/>
            <p:nvPr/>
          </p:nvSpPr>
          <p:spPr>
            <a:xfrm>
              <a:off x="5574324" y="3233615"/>
              <a:ext cx="2340000" cy="646331"/>
            </a:xfrm>
            <a:prstGeom prst="rect">
              <a:avLst/>
            </a:prstGeom>
            <a:solidFill>
              <a:srgbClr val="EBF0DF"/>
            </a:solidFill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 c2 FLAOT UNSIGNED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  </a:t>
              </a:r>
              <a:r>
                <a:rPr lang="en-US" altLang="zh-CN" b="1" dirty="0">
                  <a:solidFill>
                    <a:srgbClr val="FF0000"/>
                  </a:solidFill>
                </a:rPr>
                <a:t>UNIQUE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535B194C-E8A7-C300-E024-4AF79E65E52F}"/>
                </a:ext>
              </a:extLst>
            </p:cNvPr>
            <p:cNvSpPr/>
            <p:nvPr/>
          </p:nvSpPr>
          <p:spPr>
            <a:xfrm>
              <a:off x="5574324" y="3879946"/>
              <a:ext cx="23400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41D7563-8D95-47A1-03C2-C2DE06B17927}"/>
                </a:ext>
              </a:extLst>
            </p:cNvPr>
            <p:cNvSpPr/>
            <p:nvPr/>
          </p:nvSpPr>
          <p:spPr>
            <a:xfrm>
              <a:off x="5574324" y="4203946"/>
              <a:ext cx="23400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CECA6D7-3C62-328B-EF4B-3A058C12AB79}"/>
              </a:ext>
            </a:extLst>
          </p:cNvPr>
          <p:cNvCxnSpPr>
            <a:cxnSpLocks/>
          </p:cNvCxnSpPr>
          <p:nvPr/>
        </p:nvCxnSpPr>
        <p:spPr>
          <a:xfrm>
            <a:off x="2978857" y="4056487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4A74F30-C6D0-4975-7B69-7027DC501051}"/>
              </a:ext>
            </a:extLst>
          </p:cNvPr>
          <p:cNvCxnSpPr>
            <a:cxnSpLocks/>
          </p:cNvCxnSpPr>
          <p:nvPr/>
        </p:nvCxnSpPr>
        <p:spPr>
          <a:xfrm>
            <a:off x="7559767" y="4056487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7B111946-5B64-41B8-B157-16FAA4EAB21F}"/>
              </a:ext>
            </a:extLst>
          </p:cNvPr>
          <p:cNvSpPr txBox="1"/>
          <p:nvPr/>
        </p:nvSpPr>
        <p:spPr>
          <a:xfrm>
            <a:off x="11021655" y="3280190"/>
            <a:ext cx="466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E7D5F6-4525-F25A-B00A-474E7C195446}"/>
              </a:ext>
            </a:extLst>
          </p:cNvPr>
          <p:cNvSpPr txBox="1"/>
          <p:nvPr/>
        </p:nvSpPr>
        <p:spPr>
          <a:xfrm>
            <a:off x="8553178" y="4133296"/>
            <a:ext cx="2154593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F0000"/>
                </a:solidFill>
              </a:defRPr>
            </a:lvl1pPr>
          </a:lstStyle>
          <a:p>
            <a:r>
              <a:rPr lang="en-US" altLang="zh-CN" dirty="0"/>
              <a:t>ERROR: constant </a:t>
            </a:r>
          </a:p>
          <a:p>
            <a:r>
              <a:rPr lang="en-US" altLang="zh-CN" dirty="0"/>
              <a:t>overflows float</a:t>
            </a:r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C44EE127-80DD-FABD-3292-644E78C60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8449" y="4254892"/>
            <a:ext cx="540000" cy="540000"/>
          </a:xfrm>
          <a:prstGeom prst="rect">
            <a:avLst/>
          </a:prstGeom>
        </p:spPr>
      </p:pic>
      <p:sp>
        <p:nvSpPr>
          <p:cNvPr id="6" name="左大括号 5">
            <a:extLst>
              <a:ext uri="{FF2B5EF4-FFF2-40B4-BE49-F238E27FC236}">
                <a16:creationId xmlns:a16="http://schemas.microsoft.com/office/drawing/2014/main" id="{ED3A5B61-B60B-2AD9-21CC-DFAF8F7CE6C0}"/>
              </a:ext>
            </a:extLst>
          </p:cNvPr>
          <p:cNvSpPr/>
          <p:nvPr/>
        </p:nvSpPr>
        <p:spPr>
          <a:xfrm>
            <a:off x="8126779" y="3341745"/>
            <a:ext cx="185721" cy="1453146"/>
          </a:xfrm>
          <a:prstGeom prst="leftBrace">
            <a:avLst>
              <a:gd name="adj1" fmla="val 4602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27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110CA-368F-F831-4774-FCBE7E972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Detecting Metadata-Related Logic Bugs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010FF-1111-C947-937F-0BB883E70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9127"/>
            <a:ext cx="10515600" cy="867930"/>
          </a:xfrm>
        </p:spPr>
        <p:txBody>
          <a:bodyPr/>
          <a:lstStyle/>
          <a:p>
            <a:r>
              <a:rPr lang="en-US" altLang="zh-CN" dirty="0"/>
              <a:t>The key challenge is to check whether the metadata-related query optimization causes an incorrect query result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5730DB-3DB1-88EB-371B-177A68F2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C7D9-4D5B-4772-9F7B-87CB093D2973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39CEED3-C750-AF96-54F4-162874EE6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762" y="4013342"/>
            <a:ext cx="2122386" cy="2122386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632F262-1551-8B08-422F-CC1041ACFAC8}"/>
              </a:ext>
            </a:extLst>
          </p:cNvPr>
          <p:cNvSpPr txBox="1"/>
          <p:nvPr/>
        </p:nvSpPr>
        <p:spPr>
          <a:xfrm>
            <a:off x="8742536" y="3306196"/>
            <a:ext cx="2948161" cy="442674"/>
          </a:xfrm>
          <a:prstGeom prst="wedgeRoundRectCallout">
            <a:avLst>
              <a:gd name="adj1" fmla="val -31027"/>
              <a:gd name="adj2" fmla="val 74421"/>
              <a:gd name="adj3" fmla="val 16667"/>
            </a:avLst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Is the query result correct?</a:t>
            </a:r>
            <a:endParaRPr lang="zh-CN" altLang="en-US" sz="2000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3223F3D-CAFB-5421-9454-12A902F5F4E7}"/>
              </a:ext>
            </a:extLst>
          </p:cNvPr>
          <p:cNvGrpSpPr/>
          <p:nvPr/>
        </p:nvGrpSpPr>
        <p:grpSpPr>
          <a:xfrm>
            <a:off x="2927346" y="2939819"/>
            <a:ext cx="3396392" cy="2020715"/>
            <a:chOff x="3453502" y="2670317"/>
            <a:chExt cx="3396392" cy="2020715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4AF32A9-66F7-5C34-BC05-4101B062EE48}"/>
                </a:ext>
              </a:extLst>
            </p:cNvPr>
            <p:cNvCxnSpPr>
              <a:cxnSpLocks/>
            </p:cNvCxnSpPr>
            <p:nvPr/>
          </p:nvCxnSpPr>
          <p:spPr>
            <a:xfrm>
              <a:off x="5104561" y="3578339"/>
              <a:ext cx="130494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流程图: 磁盘 8">
              <a:extLst>
                <a:ext uri="{FF2B5EF4-FFF2-40B4-BE49-F238E27FC236}">
                  <a16:creationId xmlns:a16="http://schemas.microsoft.com/office/drawing/2014/main" id="{BE8D4B80-CA4F-2886-FC4B-FE5053683750}"/>
                </a:ext>
              </a:extLst>
            </p:cNvPr>
            <p:cNvSpPr/>
            <p:nvPr/>
          </p:nvSpPr>
          <p:spPr>
            <a:xfrm>
              <a:off x="3453502" y="2670317"/>
              <a:ext cx="3396392" cy="2020710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35009A3-29E3-5524-82F1-3C44C7829331}"/>
                </a:ext>
              </a:extLst>
            </p:cNvPr>
            <p:cNvSpPr txBox="1"/>
            <p:nvPr/>
          </p:nvSpPr>
          <p:spPr>
            <a:xfrm>
              <a:off x="3797000" y="3367593"/>
              <a:ext cx="2709396" cy="1323439"/>
            </a:xfrm>
            <a:prstGeom prst="rect">
              <a:avLst/>
            </a:prstGeom>
            <a:noFill/>
            <a:ln w="19050">
              <a:noFill/>
              <a:prstDash val="lgDash"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Index-related opt.</a:t>
              </a:r>
            </a:p>
            <a:p>
              <a:r>
                <a:rPr lang="en-US" altLang="zh-CN" sz="2000" dirty="0"/>
                <a:t>Not Null-related opt.</a:t>
              </a:r>
            </a:p>
            <a:p>
              <a:r>
                <a:rPr lang="en-US" altLang="zh-CN" sz="2000" dirty="0"/>
                <a:t>Foreign Key-related opt.</a:t>
              </a:r>
            </a:p>
            <a:p>
              <a:pPr algn="ctr"/>
              <a:r>
                <a:rPr lang="en-US" altLang="zh-CN" sz="2000" dirty="0"/>
                <a:t>…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125F678-6332-6A15-898B-680AC3311188}"/>
                </a:ext>
              </a:extLst>
            </p:cNvPr>
            <p:cNvSpPr txBox="1"/>
            <p:nvPr/>
          </p:nvSpPr>
          <p:spPr>
            <a:xfrm>
              <a:off x="4692135" y="2857921"/>
              <a:ext cx="9124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DBMS</a:t>
              </a:r>
              <a:endParaRPr lang="zh-CN" altLang="en-US" sz="2000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0C06CDD-8A35-4CB8-C7E2-83FCA43FDAFF}"/>
              </a:ext>
            </a:extLst>
          </p:cNvPr>
          <p:cNvGrpSpPr/>
          <p:nvPr/>
        </p:nvGrpSpPr>
        <p:grpSpPr>
          <a:xfrm>
            <a:off x="838200" y="3320176"/>
            <a:ext cx="1260000" cy="1702674"/>
            <a:chOff x="1416660" y="3354325"/>
            <a:chExt cx="1260000" cy="1702674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C3EA89E6-999A-F07A-C7BB-0B0D3E843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16660" y="3354325"/>
              <a:ext cx="1260000" cy="1260000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5FB6684-6206-0645-3232-C3189F6D1B3B}"/>
                </a:ext>
              </a:extLst>
            </p:cNvPr>
            <p:cNvSpPr txBox="1"/>
            <p:nvPr/>
          </p:nvSpPr>
          <p:spPr>
            <a:xfrm>
              <a:off x="1613758" y="4614325"/>
              <a:ext cx="865803" cy="442674"/>
            </a:xfrm>
            <a:prstGeom prst="flowChartAlternateProcess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Query</a:t>
              </a:r>
              <a:endParaRPr lang="zh-CN" altLang="en-US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01B30AF-B05D-14F9-4BF8-948FA88F5F94}"/>
              </a:ext>
            </a:extLst>
          </p:cNvPr>
          <p:cNvGrpSpPr/>
          <p:nvPr/>
        </p:nvGrpSpPr>
        <p:grpSpPr>
          <a:xfrm>
            <a:off x="7227026" y="3320176"/>
            <a:ext cx="1499736" cy="1754359"/>
            <a:chOff x="7227026" y="3390290"/>
            <a:chExt cx="1499736" cy="1754359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ECCB5177-AB36-A192-D1D8-B311AB8CF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66762" y="3390290"/>
              <a:ext cx="1260000" cy="1260000"/>
            </a:xfrm>
            <a:prstGeom prst="rect">
              <a:avLst/>
            </a:prstGeom>
          </p:spPr>
        </p:pic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68920B5-FBAB-F7AA-DF0B-E4C56AD4D694}"/>
                </a:ext>
              </a:extLst>
            </p:cNvPr>
            <p:cNvSpPr txBox="1"/>
            <p:nvPr/>
          </p:nvSpPr>
          <p:spPr>
            <a:xfrm>
              <a:off x="7227026" y="4701975"/>
              <a:ext cx="1499736" cy="442674"/>
            </a:xfrm>
            <a:prstGeom prst="flowChartAlternateProcess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tx1"/>
                  </a:solidFill>
                </a:rPr>
                <a:t>Query result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900C5BD-0CAB-6B67-269B-2B7EBEB27636}"/>
              </a:ext>
            </a:extLst>
          </p:cNvPr>
          <p:cNvCxnSpPr>
            <a:cxnSpLocks/>
          </p:cNvCxnSpPr>
          <p:nvPr/>
        </p:nvCxnSpPr>
        <p:spPr>
          <a:xfrm>
            <a:off x="6378311" y="3950176"/>
            <a:ext cx="72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0EE1330-9158-CB3C-57AF-EAD9F24BDEE1}"/>
              </a:ext>
            </a:extLst>
          </p:cNvPr>
          <p:cNvCxnSpPr>
            <a:cxnSpLocks/>
          </p:cNvCxnSpPr>
          <p:nvPr/>
        </p:nvCxnSpPr>
        <p:spPr>
          <a:xfrm>
            <a:off x="2152773" y="3950176"/>
            <a:ext cx="72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826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45B03-00C1-A46C-9A36-F5D8FCCC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Existing Approaches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8B5FD7-AF06-95B7-64A3-237F953B5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9127"/>
            <a:ext cx="10515600" cy="1586588"/>
          </a:xfrm>
        </p:spPr>
        <p:txBody>
          <a:bodyPr/>
          <a:lstStyle/>
          <a:p>
            <a:r>
              <a:rPr lang="en-US" altLang="zh-CN" dirty="0"/>
              <a:t>Existing approaches construct equivalent queries to detect logic bugs</a:t>
            </a:r>
          </a:p>
          <a:p>
            <a:pPr lvl="1"/>
            <a:r>
              <a:rPr lang="en-US" altLang="zh-CN" sz="2200" dirty="0"/>
              <a:t>DQE [1] executes SELECT, UPDATE, and DELETE with the same WHERE clauses</a:t>
            </a:r>
          </a:p>
          <a:p>
            <a:pPr lvl="1"/>
            <a:r>
              <a:rPr lang="en-US" altLang="zh-CN" sz="2200" dirty="0" err="1"/>
              <a:t>NoREC</a:t>
            </a:r>
            <a:r>
              <a:rPr lang="en-US" altLang="zh-CN" sz="2200" dirty="0"/>
              <a:t> [2] transforms WHERE clauses into SELECT expressions</a:t>
            </a:r>
          </a:p>
          <a:p>
            <a:pPr lvl="1"/>
            <a:r>
              <a:rPr lang="en-US" altLang="zh-CN" sz="2200" dirty="0"/>
              <a:t>TLP [3] rectifies WHERE clauses based on the three-valued logic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22D633-8098-BF67-28F3-02B747095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C7D9-4D5B-4772-9F7B-87CB093D2973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3523BD-21A1-1EED-2ED9-D8732ABDBF91}"/>
              </a:ext>
            </a:extLst>
          </p:cNvPr>
          <p:cNvSpPr txBox="1"/>
          <p:nvPr/>
        </p:nvSpPr>
        <p:spPr>
          <a:xfrm>
            <a:off x="0" y="6119336"/>
            <a:ext cx="10358926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400" dirty="0"/>
              <a:t>[1] Song et al., Testing Database Systems via Differential Query Execution, ICSE 2023</a:t>
            </a:r>
          </a:p>
          <a:p>
            <a:r>
              <a:rPr lang="en-US" altLang="zh-CN" sz="1400" dirty="0"/>
              <a:t>[2] M. Rigger and Z. Su, Detecting optimization bugs in database engines via non-optimizing reference engine construction, ESEC/FSE 2020</a:t>
            </a:r>
          </a:p>
          <a:p>
            <a:r>
              <a:rPr lang="en-US" altLang="zh-CN" sz="1400" dirty="0"/>
              <a:t>[3] M. Rigger and Z. Su, Finding bugs in database systems via query partitioning, OOPSLA 2020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E1B7C79-F69B-3F36-8A15-E6A71C533AFE}"/>
              </a:ext>
            </a:extLst>
          </p:cNvPr>
          <p:cNvSpPr txBox="1"/>
          <p:nvPr/>
        </p:nvSpPr>
        <p:spPr>
          <a:xfrm>
            <a:off x="3609728" y="2974935"/>
            <a:ext cx="4243469" cy="400110"/>
          </a:xfrm>
          <a:prstGeom prst="rect">
            <a:avLst/>
          </a:prstGeom>
          <a:solidFill>
            <a:schemeClr val="bg1"/>
          </a:solidFill>
          <a:ln w="6350">
            <a:noFill/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 altLang="zh-CN" sz="20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c1 </a:t>
            </a:r>
            <a:r>
              <a:rPr lang="en-US" altLang="zh-CN" sz="20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altLang="zh-CN" sz="20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t1 </a:t>
            </a:r>
            <a:r>
              <a:rPr lang="en-US" altLang="zh-CN" sz="2000" b="1" dirty="0">
                <a:solidFill>
                  <a:srgbClr val="FF000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-US" altLang="zh-CN" sz="20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c1=1</a:t>
            </a:r>
            <a:endParaRPr lang="zh-CN" altLang="en-US" sz="2000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2EBF30D-0C8A-D03B-0946-FDADF81C9E11}"/>
              </a:ext>
            </a:extLst>
          </p:cNvPr>
          <p:cNvSpPr txBox="1"/>
          <p:nvPr/>
        </p:nvSpPr>
        <p:spPr>
          <a:xfrm>
            <a:off x="3609728" y="4490504"/>
            <a:ext cx="3966150" cy="400110"/>
          </a:xfrm>
          <a:prstGeom prst="rect">
            <a:avLst/>
          </a:prstGeom>
          <a:solidFill>
            <a:schemeClr val="bg1"/>
          </a:solidFill>
          <a:ln w="6350">
            <a:noFill/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DELETE FROM</a:t>
            </a:r>
            <a:r>
              <a:rPr lang="en-US" altLang="zh-CN" sz="20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t1 </a:t>
            </a:r>
            <a:r>
              <a:rPr lang="en-US" altLang="zh-CN" sz="2000" b="1" dirty="0">
                <a:solidFill>
                  <a:srgbClr val="FF000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-US" altLang="zh-CN" sz="20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c1=1</a:t>
            </a:r>
            <a:endParaRPr lang="zh-CN" altLang="en-US" sz="2000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CC8FC79-B33A-093C-E3E2-92E9BFFFC8A1}"/>
              </a:ext>
            </a:extLst>
          </p:cNvPr>
          <p:cNvSpPr txBox="1"/>
          <p:nvPr/>
        </p:nvSpPr>
        <p:spPr>
          <a:xfrm>
            <a:off x="3609728" y="3732719"/>
            <a:ext cx="4237442" cy="400110"/>
          </a:xfrm>
          <a:prstGeom prst="rect">
            <a:avLst/>
          </a:prstGeom>
          <a:solidFill>
            <a:schemeClr val="bg1"/>
          </a:solidFill>
          <a:ln w="6350">
            <a:noFill/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UPDATE</a:t>
            </a:r>
            <a:r>
              <a:rPr lang="en-US" altLang="zh-CN" sz="20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t1 </a:t>
            </a:r>
            <a:r>
              <a:rPr lang="en-US" altLang="zh-CN" sz="20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SET </a:t>
            </a:r>
            <a:r>
              <a:rPr lang="en-US" altLang="zh-CN" sz="20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c1=0 </a:t>
            </a:r>
            <a:r>
              <a:rPr lang="en-US" altLang="zh-CN" sz="2000" b="1" dirty="0">
                <a:solidFill>
                  <a:srgbClr val="FF000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-US" altLang="zh-CN" sz="20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c1=1</a:t>
            </a:r>
            <a:endParaRPr lang="zh-CN" altLang="en-US" sz="2000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2" name="椭圆 21">
            <a:extLst>
              <a:ext uri="{FF2B5EF4-FFF2-40B4-BE49-F238E27FC236}">
                <a16:creationId xmlns:a16="http://schemas.microsoft.com/office/drawing/2014/main" id="{B75747FE-2633-9B52-1D29-E2AD8E25B441}"/>
              </a:ext>
            </a:extLst>
          </p:cNvPr>
          <p:cNvSpPr/>
          <p:nvPr/>
        </p:nvSpPr>
        <p:spPr>
          <a:xfrm>
            <a:off x="3060552" y="3154676"/>
            <a:ext cx="517580" cy="537705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914400 w 1005840"/>
              <a:gd name="connsiteY0" fmla="*/ 457200 h 914400"/>
              <a:gd name="connsiteX1" fmla="*/ 457200 w 1005840"/>
              <a:gd name="connsiteY1" fmla="*/ 914400 h 914400"/>
              <a:gd name="connsiteX2" fmla="*/ 0 w 1005840"/>
              <a:gd name="connsiteY2" fmla="*/ 457200 h 914400"/>
              <a:gd name="connsiteX3" fmla="*/ 457200 w 1005840"/>
              <a:gd name="connsiteY3" fmla="*/ 0 h 914400"/>
              <a:gd name="connsiteX4" fmla="*/ 1005840 w 1005840"/>
              <a:gd name="connsiteY4" fmla="*/ 548640 h 914400"/>
              <a:gd name="connsiteX0" fmla="*/ 914400 w 914400"/>
              <a:gd name="connsiteY0" fmla="*/ 457200 h 914400"/>
              <a:gd name="connsiteX1" fmla="*/ 457200 w 914400"/>
              <a:gd name="connsiteY1" fmla="*/ 914400 h 914400"/>
              <a:gd name="connsiteX2" fmla="*/ 0 w 914400"/>
              <a:gd name="connsiteY2" fmla="*/ 457200 h 914400"/>
              <a:gd name="connsiteX3" fmla="*/ 457200 w 914400"/>
              <a:gd name="connsiteY3" fmla="*/ 0 h 914400"/>
              <a:gd name="connsiteX0" fmla="*/ 457200 w 457200"/>
              <a:gd name="connsiteY0" fmla="*/ 914400 h 914400"/>
              <a:gd name="connsiteX1" fmla="*/ 0 w 457200"/>
              <a:gd name="connsiteY1" fmla="*/ 457200 h 914400"/>
              <a:gd name="connsiteX2" fmla="*/ 457200 w 457200"/>
              <a:gd name="connsiteY2" fmla="*/ 0 h 914400"/>
              <a:gd name="connsiteX0" fmla="*/ 0 w 457200"/>
              <a:gd name="connsiteY0" fmla="*/ 457200 h 457200"/>
              <a:gd name="connsiteX1" fmla="*/ 457200 w 457200"/>
              <a:gd name="connsiteY1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200" h="457200">
                <a:moveTo>
                  <a:pt x="0" y="457200"/>
                </a:moveTo>
                <a:cubicBezTo>
                  <a:pt x="0" y="204695"/>
                  <a:pt x="204695" y="0"/>
                  <a:pt x="45720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椭圆 21">
            <a:extLst>
              <a:ext uri="{FF2B5EF4-FFF2-40B4-BE49-F238E27FC236}">
                <a16:creationId xmlns:a16="http://schemas.microsoft.com/office/drawing/2014/main" id="{D1D0DA3A-ABE4-C771-D2FD-5C9AEAE0BAF5}"/>
              </a:ext>
            </a:extLst>
          </p:cNvPr>
          <p:cNvSpPr/>
          <p:nvPr/>
        </p:nvSpPr>
        <p:spPr>
          <a:xfrm flipV="1">
            <a:off x="3060552" y="4192442"/>
            <a:ext cx="517580" cy="537705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914400 w 1005840"/>
              <a:gd name="connsiteY0" fmla="*/ 457200 h 914400"/>
              <a:gd name="connsiteX1" fmla="*/ 457200 w 1005840"/>
              <a:gd name="connsiteY1" fmla="*/ 914400 h 914400"/>
              <a:gd name="connsiteX2" fmla="*/ 0 w 1005840"/>
              <a:gd name="connsiteY2" fmla="*/ 457200 h 914400"/>
              <a:gd name="connsiteX3" fmla="*/ 457200 w 1005840"/>
              <a:gd name="connsiteY3" fmla="*/ 0 h 914400"/>
              <a:gd name="connsiteX4" fmla="*/ 1005840 w 1005840"/>
              <a:gd name="connsiteY4" fmla="*/ 548640 h 914400"/>
              <a:gd name="connsiteX0" fmla="*/ 914400 w 914400"/>
              <a:gd name="connsiteY0" fmla="*/ 457200 h 914400"/>
              <a:gd name="connsiteX1" fmla="*/ 457200 w 914400"/>
              <a:gd name="connsiteY1" fmla="*/ 914400 h 914400"/>
              <a:gd name="connsiteX2" fmla="*/ 0 w 914400"/>
              <a:gd name="connsiteY2" fmla="*/ 457200 h 914400"/>
              <a:gd name="connsiteX3" fmla="*/ 457200 w 914400"/>
              <a:gd name="connsiteY3" fmla="*/ 0 h 914400"/>
              <a:gd name="connsiteX0" fmla="*/ 457200 w 457200"/>
              <a:gd name="connsiteY0" fmla="*/ 914400 h 914400"/>
              <a:gd name="connsiteX1" fmla="*/ 0 w 457200"/>
              <a:gd name="connsiteY1" fmla="*/ 457200 h 914400"/>
              <a:gd name="connsiteX2" fmla="*/ 457200 w 457200"/>
              <a:gd name="connsiteY2" fmla="*/ 0 h 914400"/>
              <a:gd name="connsiteX0" fmla="*/ 0 w 457200"/>
              <a:gd name="connsiteY0" fmla="*/ 457200 h 457200"/>
              <a:gd name="connsiteX1" fmla="*/ 457200 w 457200"/>
              <a:gd name="connsiteY1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200" h="457200">
                <a:moveTo>
                  <a:pt x="0" y="457200"/>
                </a:moveTo>
                <a:cubicBezTo>
                  <a:pt x="0" y="204695"/>
                  <a:pt x="204695" y="0"/>
                  <a:pt x="45720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2651CCE-E2D1-2779-38B1-355A07DAF4E5}"/>
              </a:ext>
            </a:extLst>
          </p:cNvPr>
          <p:cNvCxnSpPr>
            <a:cxnSpLocks/>
          </p:cNvCxnSpPr>
          <p:nvPr/>
        </p:nvCxnSpPr>
        <p:spPr>
          <a:xfrm>
            <a:off x="3060552" y="3932774"/>
            <a:ext cx="4503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F818DE6B-03E5-A4AB-062B-F5663C741CE3}"/>
              </a:ext>
            </a:extLst>
          </p:cNvPr>
          <p:cNvCxnSpPr>
            <a:cxnSpLocks/>
          </p:cNvCxnSpPr>
          <p:nvPr/>
        </p:nvCxnSpPr>
        <p:spPr>
          <a:xfrm>
            <a:off x="8020302" y="3174990"/>
            <a:ext cx="5175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7467D0E-458C-4B8A-11BB-387EF7717B34}"/>
              </a:ext>
            </a:extLst>
          </p:cNvPr>
          <p:cNvCxnSpPr>
            <a:cxnSpLocks/>
          </p:cNvCxnSpPr>
          <p:nvPr/>
        </p:nvCxnSpPr>
        <p:spPr>
          <a:xfrm>
            <a:off x="8020302" y="3932774"/>
            <a:ext cx="5175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C6EC6C1-5CB2-C019-DFA1-3C564F07286B}"/>
              </a:ext>
            </a:extLst>
          </p:cNvPr>
          <p:cNvCxnSpPr>
            <a:cxnSpLocks/>
          </p:cNvCxnSpPr>
          <p:nvPr/>
        </p:nvCxnSpPr>
        <p:spPr>
          <a:xfrm>
            <a:off x="8020302" y="4690559"/>
            <a:ext cx="5175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9B90B728-7556-8703-A0FE-125B5DB7A287}"/>
              </a:ext>
            </a:extLst>
          </p:cNvPr>
          <p:cNvSpPr txBox="1"/>
          <p:nvPr/>
        </p:nvSpPr>
        <p:spPr>
          <a:xfrm>
            <a:off x="8881473" y="2991312"/>
            <a:ext cx="2124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Select </a:t>
            </a:r>
            <a:r>
              <a:rPr lang="en-US" altLang="zh-CN" sz="2000" dirty="0">
                <a:solidFill>
                  <a:srgbClr val="FF0000"/>
                </a:solidFill>
              </a:rPr>
              <a:t>the first row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6F9B67F-5AA7-052E-C92A-B24CEEB7A671}"/>
              </a:ext>
            </a:extLst>
          </p:cNvPr>
          <p:cNvSpPr txBox="1"/>
          <p:nvPr/>
        </p:nvSpPr>
        <p:spPr>
          <a:xfrm>
            <a:off x="8881473" y="3739591"/>
            <a:ext cx="2239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Update </a:t>
            </a:r>
            <a:r>
              <a:rPr lang="en-US" altLang="zh-CN" sz="2000" dirty="0">
                <a:solidFill>
                  <a:srgbClr val="FF0000"/>
                </a:solidFill>
              </a:rPr>
              <a:t>the first row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655BE70-F24C-C344-0071-6DBD1CE7D96C}"/>
              </a:ext>
            </a:extLst>
          </p:cNvPr>
          <p:cNvSpPr txBox="1"/>
          <p:nvPr/>
        </p:nvSpPr>
        <p:spPr>
          <a:xfrm>
            <a:off x="8881473" y="4503630"/>
            <a:ext cx="2167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Delete </a:t>
            </a:r>
            <a:r>
              <a:rPr lang="en-US" altLang="zh-CN" sz="2000" dirty="0">
                <a:solidFill>
                  <a:srgbClr val="FF0000"/>
                </a:solidFill>
              </a:rPr>
              <a:t>the first row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FB222B-578F-D6EC-A8EA-2D19602CCCEE}"/>
              </a:ext>
            </a:extLst>
          </p:cNvPr>
          <p:cNvSpPr txBox="1"/>
          <p:nvPr/>
        </p:nvSpPr>
        <p:spPr>
          <a:xfrm>
            <a:off x="2748000" y="5040175"/>
            <a:ext cx="6696000" cy="879107"/>
          </a:xfrm>
          <a:prstGeom prst="roundRect">
            <a:avLst/>
          </a:prstGeom>
          <a:solidFill>
            <a:srgbClr val="FFCDCD"/>
          </a:solidFill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They focus on predicate-related bugs and cannot detect metadata-related logic bugs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3B0ECAA-8CC3-4636-FB52-77D7FBBFE92A}"/>
              </a:ext>
            </a:extLst>
          </p:cNvPr>
          <p:cNvGrpSpPr/>
          <p:nvPr/>
        </p:nvGrpSpPr>
        <p:grpSpPr>
          <a:xfrm>
            <a:off x="1252456" y="3296845"/>
            <a:ext cx="1778111" cy="1285602"/>
            <a:chOff x="-2626912" y="3449313"/>
            <a:chExt cx="1778111" cy="1285602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7058ECB-FB50-1863-9CED-96E75C507B18}"/>
                </a:ext>
              </a:extLst>
            </p:cNvPr>
            <p:cNvSpPr txBox="1"/>
            <p:nvPr/>
          </p:nvSpPr>
          <p:spPr>
            <a:xfrm>
              <a:off x="-2626912" y="3473303"/>
              <a:ext cx="42832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 </a:t>
              </a:r>
              <a:r>
                <a:rPr lang="en-US" altLang="zh-CN" dirty="0"/>
                <a:t>t1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6B162C8-64A0-85C0-7BA6-2ECFE994C31A}"/>
                </a:ext>
              </a:extLst>
            </p:cNvPr>
            <p:cNvSpPr/>
            <p:nvPr/>
          </p:nvSpPr>
          <p:spPr>
            <a:xfrm>
              <a:off x="-2216801" y="4091638"/>
              <a:ext cx="1368000" cy="315514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5D080FA-3799-76E6-EC82-21EB813989F1}"/>
                </a:ext>
              </a:extLst>
            </p:cNvPr>
            <p:cNvSpPr/>
            <p:nvPr/>
          </p:nvSpPr>
          <p:spPr>
            <a:xfrm>
              <a:off x="-2216801" y="4410915"/>
              <a:ext cx="1368000" cy="324000"/>
            </a:xfrm>
            <a:prstGeom prst="rect">
              <a:avLst/>
            </a:prstGeom>
            <a:noFill/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000E79E-78EB-04E4-4EAC-35849D0EAE5A}"/>
                </a:ext>
              </a:extLst>
            </p:cNvPr>
            <p:cNvSpPr/>
            <p:nvPr/>
          </p:nvSpPr>
          <p:spPr>
            <a:xfrm>
              <a:off x="-2216801" y="3449313"/>
              <a:ext cx="1368000" cy="648000"/>
            </a:xfrm>
            <a:prstGeom prst="rect">
              <a:avLst/>
            </a:prstGeom>
            <a:solidFill>
              <a:srgbClr val="EBF0DF"/>
            </a:solidFill>
            <a:ln w="190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 c1 INT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NOT 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82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49798397-0884-479F-8943-A95889E04A55}" vid="{D33CAA54-BF54-4A19-9A37-1363190EA15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6900</TotalTime>
  <Words>1530</Words>
  <Application>Microsoft Office PowerPoint</Application>
  <PresentationFormat>宽屏</PresentationFormat>
  <Paragraphs>542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Linux Libertine O</vt:lpstr>
      <vt:lpstr>等线</vt:lpstr>
      <vt:lpstr>黑体</vt:lpstr>
      <vt:lpstr>Arial</vt:lpstr>
      <vt:lpstr>Calibri</vt:lpstr>
      <vt:lpstr>Cambria Math</vt:lpstr>
      <vt:lpstr>Times New Roman</vt:lpstr>
      <vt:lpstr>Wingdings</vt:lpstr>
      <vt:lpstr>主题1</vt:lpstr>
      <vt:lpstr>Detecting Metadata-Related Logic Bugs in Database Systems via Raw Database Construction</vt:lpstr>
      <vt:lpstr>Database Management System (DBMS)</vt:lpstr>
      <vt:lpstr>Database Metadata</vt:lpstr>
      <vt:lpstr>Metadata-Related Query Optimization</vt:lpstr>
      <vt:lpstr>Metadata-Related Query Optimization</vt:lpstr>
      <vt:lpstr>Metadata-Related Logic Bug</vt:lpstr>
      <vt:lpstr>Bug Example</vt:lpstr>
      <vt:lpstr>Detecting Metadata-Related Logic Bugs</vt:lpstr>
      <vt:lpstr>Existing Approaches</vt:lpstr>
      <vt:lpstr>Observation</vt:lpstr>
      <vt:lpstr>Observation</vt:lpstr>
      <vt:lpstr>Approach</vt:lpstr>
      <vt:lpstr>Constructing Raw Database</vt:lpstr>
      <vt:lpstr>Constructing Raw Database</vt:lpstr>
      <vt:lpstr>Comparing Query Results</vt:lpstr>
      <vt:lpstr>Testing Similar Databases Reduces Testing Efficiency</vt:lpstr>
      <vt:lpstr>Metadata-Oriented Testing Optimization</vt:lpstr>
      <vt:lpstr>Evaluation</vt:lpstr>
      <vt:lpstr>Target DBMSs</vt:lpstr>
      <vt:lpstr>Bug Detection Capability</vt:lpstr>
      <vt:lpstr>Effectiveness of Testing Optimization</vt:lpstr>
      <vt:lpstr>Comparing with Existing Approaches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建森 宋</dc:creator>
  <cp:lastModifiedBy>Wensheng Dou</cp:lastModifiedBy>
  <cp:revision>1826</cp:revision>
  <dcterms:created xsi:type="dcterms:W3CDTF">2024-08-13T12:11:45Z</dcterms:created>
  <dcterms:modified xsi:type="dcterms:W3CDTF">2024-09-01T13:52:52Z</dcterms:modified>
</cp:coreProperties>
</file>