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7" r:id="rId2"/>
    <p:sldId id="465" r:id="rId3"/>
    <p:sldId id="467" r:id="rId4"/>
    <p:sldId id="466" r:id="rId5"/>
    <p:sldId id="515" r:id="rId6"/>
    <p:sldId id="490" r:id="rId7"/>
    <p:sldId id="537" r:id="rId8"/>
    <p:sldId id="516" r:id="rId9"/>
    <p:sldId id="534" r:id="rId10"/>
    <p:sldId id="517" r:id="rId11"/>
    <p:sldId id="468" r:id="rId12"/>
    <p:sldId id="497" r:id="rId13"/>
    <p:sldId id="472" r:id="rId14"/>
    <p:sldId id="475" r:id="rId15"/>
    <p:sldId id="498" r:id="rId16"/>
    <p:sldId id="499" r:id="rId17"/>
    <p:sldId id="476" r:id="rId18"/>
    <p:sldId id="477" r:id="rId19"/>
    <p:sldId id="538" r:id="rId20"/>
    <p:sldId id="478" r:id="rId21"/>
    <p:sldId id="528" r:id="rId22"/>
    <p:sldId id="479" r:id="rId23"/>
    <p:sldId id="480" r:id="rId24"/>
    <p:sldId id="504" r:id="rId25"/>
    <p:sldId id="502" r:id="rId26"/>
    <p:sldId id="539" r:id="rId27"/>
    <p:sldId id="481" r:id="rId28"/>
    <p:sldId id="482" r:id="rId29"/>
    <p:sldId id="535" r:id="rId30"/>
    <p:sldId id="540" r:id="rId31"/>
    <p:sldId id="484" r:id="rId32"/>
    <p:sldId id="486" r:id="rId33"/>
    <p:sldId id="507" r:id="rId34"/>
    <p:sldId id="529" r:id="rId35"/>
    <p:sldId id="531" r:id="rId36"/>
    <p:sldId id="541" r:id="rId37"/>
    <p:sldId id="488" r:id="rId38"/>
    <p:sldId id="489" r:id="rId39"/>
    <p:sldId id="39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1D4E283-05D4-49D3-94F5-3B84FA19C6D2}">
          <p14:sldIdLst>
            <p14:sldId id="257"/>
            <p14:sldId id="465"/>
            <p14:sldId id="467"/>
            <p14:sldId id="466"/>
            <p14:sldId id="515"/>
            <p14:sldId id="490"/>
            <p14:sldId id="537"/>
            <p14:sldId id="516"/>
            <p14:sldId id="534"/>
            <p14:sldId id="517"/>
            <p14:sldId id="468"/>
            <p14:sldId id="497"/>
            <p14:sldId id="472"/>
            <p14:sldId id="475"/>
            <p14:sldId id="498"/>
            <p14:sldId id="499"/>
            <p14:sldId id="476"/>
            <p14:sldId id="477"/>
            <p14:sldId id="538"/>
            <p14:sldId id="478"/>
            <p14:sldId id="528"/>
            <p14:sldId id="479"/>
            <p14:sldId id="480"/>
            <p14:sldId id="504"/>
            <p14:sldId id="502"/>
            <p14:sldId id="539"/>
            <p14:sldId id="481"/>
            <p14:sldId id="482"/>
            <p14:sldId id="535"/>
            <p14:sldId id="540"/>
            <p14:sldId id="484"/>
            <p14:sldId id="486"/>
            <p14:sldId id="507"/>
            <p14:sldId id="529"/>
            <p14:sldId id="531"/>
            <p14:sldId id="541"/>
            <p14:sldId id="488"/>
            <p14:sldId id="489"/>
            <p14:sldId id="397"/>
          </p14:sldIdLst>
        </p14:section>
      </p14:sectionLst>
    </p:ext>
    <p:ext uri="{EFAFB233-063F-42B5-8137-9DF3F51BA10A}">
      <p15:sldGuideLst xmlns:p15="http://schemas.microsoft.com/office/powerpoint/2012/main">
        <p15:guide id="1" orient="horz" pos="2614" userDrawn="1">
          <p15:clr>
            <a:srgbClr val="A4A3A4"/>
          </p15:clr>
        </p15:guide>
        <p15:guide id="2"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183"/>
    <a:srgbClr val="A9D18E"/>
    <a:srgbClr val="FFFFFF"/>
    <a:srgbClr val="E2F0D9"/>
    <a:srgbClr val="FFC9C9"/>
    <a:srgbClr val="0CB20F"/>
    <a:srgbClr val="E7E7E7"/>
    <a:srgbClr val="DCDBEE"/>
    <a:srgbClr val="C000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0" autoAdjust="0"/>
    <p:restoredTop sz="95226" autoAdjust="0"/>
  </p:normalViewPr>
  <p:slideViewPr>
    <p:cSldViewPr snapToGrid="0">
      <p:cViewPr varScale="1">
        <p:scale>
          <a:sx n="82" d="100"/>
          <a:sy n="82" d="100"/>
        </p:scale>
        <p:origin x="634" y="62"/>
      </p:cViewPr>
      <p:guideLst>
        <p:guide orient="horz" pos="2614"/>
        <p:guide pos="3749"/>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2022/10/14</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2022/10/14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Hello everyone. I am Cui Ziyu from University of Chinese Academy of Sciences. It’s my honor to be here and talk about our work</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Differentially Testing Database Transactions for Fun and Profit.</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49460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Many approaches for </a:t>
            </a:r>
            <a:r>
              <a:rPr lang="en-US" altLang="zh-CN" kern="100" dirty="0">
                <a:latin typeface="Calibri" panose="020F0502020204030204" pitchFamily="34" charset="0"/>
                <a:ea typeface="Calibri" panose="020F0502020204030204" pitchFamily="34" charset="0"/>
                <a:cs typeface="Calibri" panose="020F0502020204030204" pitchFamily="34" charset="0"/>
              </a:rPr>
              <a:t>(/</a:t>
            </a:r>
            <a:r>
              <a:rPr lang="en-US" altLang="zh-CN" kern="100" dirty="0" err="1">
                <a:latin typeface="Calibri" panose="020F0502020204030204" pitchFamily="34" charset="0"/>
                <a:ea typeface="Calibri" panose="020F0502020204030204" pitchFamily="34" charset="0"/>
                <a:cs typeface="Calibri" panose="020F0502020204030204" pitchFamily="34" charset="0"/>
              </a:rPr>
              <a:t>ɔːtəˈmætɪkl</a:t>
            </a:r>
            <a:r>
              <a:rPr lang="en-US" altLang="zh-CN" kern="100" dirty="0">
                <a:latin typeface="Calibri" panose="020F0502020204030204" pitchFamily="34" charset="0"/>
                <a:ea typeface="Calibri" panose="020F0502020204030204" pitchFamily="34" charset="0"/>
                <a:cs typeface="Calibri" panose="020F0502020204030204" pitchFamily="34"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automatical</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DBMSs bug detection have been proposed. Some works construct oracle for single select queries to detect DBMS logic bugs, such as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SQLsmith</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and TLP. These works can also detect crash bugs in DBMSs. Some works utilize differential testing, such as RAGS and Apollo. They compare query results among DBMSs to detect bugs. (Click) However, these approaches are designed to find specific DBMS bugs and cannot detect transaction bugs.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230731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improve the correctness of transaction implementations, existing works mainly focus on verifying whether DBMSs provide the transaction isolation guarantees that they claim. For example, Elle and Cobra utilize simplified database structure key</a:t>
            </a:r>
            <a:r>
              <a:rPr lang="en-US" altLang="zh-CN" sz="1200" kern="100" dirty="0">
                <a:effectLst/>
                <a:latin typeface="微软雅黑" panose="020B0503020204020204" pitchFamily="34" charset="-122"/>
                <a:ea typeface="等线" panose="02010600030101010101" pitchFamily="2" charset="-122"/>
                <a:cs typeface="微软雅黑" panose="020B0503020204020204" pitchFamily="34" charset="-122"/>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value model, analyze the transaction history and dependency graph to find transaction bugs. (Click) However, they cannot detect transaction bugs that use complex data models, such as </a:t>
            </a:r>
            <a:r>
              <a:rPr lang="en-US" altLang="zh-CN" sz="1200" dirty="0">
                <a:latin typeface="Cambria" panose="02040503050406030204" pitchFamily="18" charset="0"/>
                <a:ea typeface="Cambria" panose="02040503050406030204" pitchFamily="18" charset="0"/>
              </a:rPr>
              <a:t>database constraints and cross-table queries</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1033563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Our key observation is that transaction execution behaviors should be the same at the same isolation level in compatible DBMSs. Inspired by the observation, we propose DT square, a general transaction testing approach leveraging differential testing for automatically testing transaction implementations in DBMSs.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14626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Here is the overview of DT square. First, DT square randomly generates transaction and a submitted order as test case. Then, DT square submits the transaction statements in the submitted order one by one to each DBMS for execution. Finally, DT square compares the execution results of different DBMSs at the same isolation level. If the execution results are different, DT square generates a test report. We manually analyze whether it is a bug. If not, the test case is classified as a compatibility issue.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400639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First, DT square randomly generates data type, data, and constraint for initial database, (Click) and randomly generates SQL statements based on SQL syntax supported by tested DBMSs. Since SQL statements usually require some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pəˈræmɪtəz</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parameters, DT square randomly selects some generated tables and columns to populate the statement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pəˈræmɪtəz</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parameters.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275714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DT square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ɪkˈsplɪsɪtli</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explicitly starts a transaction (Click) using a BEGIN statement and randomly ends it with a COMMIT statement to apply all changes in the transaction, or a ROLLBACK statement to roll back all changes. SQL statement types in transactions include SELECT, UPDATE, INSERT, and so on.</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304348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 technical issue for transaction differential testing is non-determinism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dɪˈtɜːmɪnɪzəm</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transaction execution. Given a group of concurrent transactions, (Click) their execution will be affected by non-deterministic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dɪˌtɜːmɪˈnɪstɪk</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schedule. Therefore, the execution orders of the statements in transactions, which are part of the testing inputs, need to be unified.</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1174917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 submitted order indicates the initial order in which a DBMS accepts statements in concurrent transactions. Concurrent transactions should not violate their isolation level in any execution order, </a:t>
            </a:r>
            <a:r>
              <a:rPr lang="en-US" altLang="zh-CN" sz="1200" b="0" kern="100" dirty="0">
                <a:effectLst/>
                <a:latin typeface="等线" panose="02010600030101010101" pitchFamily="2" charset="-122"/>
                <a:ea typeface="等线" panose="02010600030101010101" pitchFamily="2" charset="-122"/>
                <a:cs typeface="Times New Roman" panose="02020603050405020304" pitchFamily="18" charset="0"/>
              </a:rPr>
              <a:t>(Click)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thus we can enumerate all submitted orders for a group of transactions.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448883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address the issue, we propose a deterministic transaction test protocol. We submit transaction statements in our generated transaction test case to a DBMS one by one in a randomly generated submitted order. For each submitted statement, we set up an individual thread to execute. (Click) If a statement is successfully executed, we record its execution result and add it into the execution order.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3544170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If a statement is a SELECT statement, we record its query result. (Click) If a statement does not return its result within two seconds, we determine that the statement is blocked, (Click) and mark it and its transaction as blocked, and place this block point in the execution order.</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4091711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Database Management Systems, like MySQL and PostgreSQL and so on, play an essential role for storing and retrieving data in many applications, such as e-commerce applications. </a:t>
            </a:r>
            <a:r>
              <a:rPr lang="en-US" altLang="zh-CN" sz="1200" strike="noStrike" kern="100" dirty="0">
                <a:effectLst/>
                <a:latin typeface="等线" panose="02010600030101010101" pitchFamily="2" charset="-122"/>
                <a:ea typeface="等线" panose="02010600030101010101" pitchFamily="2" charset="-122"/>
                <a:cs typeface="Times New Roman" panose="02020603050405020304" pitchFamily="18" charset="0"/>
              </a:rPr>
              <a:t>For convenience, we call Database Management Systems as DBMSs.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3206777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We then skip the blocked statement and its following statements that are in the same transaction, (Click) and execute other unblocked transactions. (Click) A COMMIT statement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rɪˈzjuːmz</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resumes other blocked transactions. (Click) Then we obtain these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rɪˈzjuːmd</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resumed transactions, mark them as unblocked, and fetch their corresponding blocked statements’ execution results.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20</a:t>
            </a:fld>
            <a:endParaRPr lang="zh-CN" altLang="en-US"/>
          </a:p>
        </p:txBody>
      </p:sp>
    </p:spTree>
    <p:extLst>
      <p:ext uri="{BB962C8B-B14F-4D97-AF65-F5344CB8AC3E}">
        <p14:creationId xmlns:p14="http://schemas.microsoft.com/office/powerpoint/2010/main" val="2895808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Then, we scan the submitted order from the beginning and pass the un-submitted statements to the DBMS. (Click) After all transactions complete, (Click) we retrieve the database state, and store it in the execution result.</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21</a:t>
            </a:fld>
            <a:endParaRPr lang="zh-CN" altLang="en-US"/>
          </a:p>
        </p:txBody>
      </p:sp>
    </p:spTree>
    <p:extLst>
      <p:ext uri="{BB962C8B-B14F-4D97-AF65-F5344CB8AC3E}">
        <p14:creationId xmlns:p14="http://schemas.microsoft.com/office/powerpoint/2010/main" val="14115114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DT square executes a group of transactions for each DBMS under a certain submitted order following the test protocol, (Click) and compares their execution results to find discrepancies.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22</a:t>
            </a:fld>
            <a:endParaRPr lang="zh-CN" altLang="en-US"/>
          </a:p>
        </p:txBody>
      </p:sp>
    </p:spTree>
    <p:extLst>
      <p:ext uri="{BB962C8B-B14F-4D97-AF65-F5344CB8AC3E}">
        <p14:creationId xmlns:p14="http://schemas.microsoft.com/office/powerpoint/2010/main" val="349511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DT square compares the execution results for each statement in the execution order from beginning to end on two DBMSs. Once DT square finds a discrepancy, it will not continue to compare the following statements. For example, for two statements, (Click) if one of them is a blocking point, while the other is not, DT square reports a discrepancy with inconsistent blocking.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23</a:t>
            </a:fld>
            <a:endParaRPr lang="zh-CN" altLang="en-US"/>
          </a:p>
        </p:txBody>
      </p:sp>
    </p:spTree>
    <p:extLst>
      <p:ext uri="{BB962C8B-B14F-4D97-AF65-F5344CB8AC3E}">
        <p14:creationId xmlns:p14="http://schemas.microsoft.com/office/powerpoint/2010/main" val="2335822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For query statements, (Click) if their query results are different, DT square reports inconsistent query result.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24</a:t>
            </a:fld>
            <a:endParaRPr lang="zh-CN" altLang="en-US"/>
          </a:p>
        </p:txBody>
      </p:sp>
    </p:spTree>
    <p:extLst>
      <p:ext uri="{BB962C8B-B14F-4D97-AF65-F5344CB8AC3E}">
        <p14:creationId xmlns:p14="http://schemas.microsoft.com/office/powerpoint/2010/main" val="3010983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If a transaction test case triggers a discrepancy, we investigate whether it is a bug or a compatibility issue. For each detected discrepancy, (Click) we first investigate the transaction implementations from development document provided by related DBMSs to analyze whether a discrepancy is specified by the document. (Click) If the answer is yes, we classify it as a compatibility issue.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25</a:t>
            </a:fld>
            <a:endParaRPr lang="zh-CN" altLang="en-US"/>
          </a:p>
        </p:txBody>
      </p:sp>
    </p:spTree>
    <p:extLst>
      <p:ext uri="{BB962C8B-B14F-4D97-AF65-F5344CB8AC3E}">
        <p14:creationId xmlns:p14="http://schemas.microsoft.com/office/powerpoint/2010/main" val="32826567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Once we find that the discrepancy is not specified by the document, (Click) we report it to developers as a potential bug. (Click) If developers confirm that the discrepancy is a compatibility issue, we will re-classify it as a compatibility issue, (Click) otherwise, we re-classify it as a bug.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26</a:t>
            </a:fld>
            <a:endParaRPr lang="zh-CN" altLang="en-US"/>
          </a:p>
        </p:txBody>
      </p:sp>
    </p:spTree>
    <p:extLst>
      <p:ext uri="{BB962C8B-B14F-4D97-AF65-F5344CB8AC3E}">
        <p14:creationId xmlns:p14="http://schemas.microsoft.com/office/powerpoint/2010/main" val="1879602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To demonstrate the effectiveness of DT square, we evaluate it on three widely-used MySQL-compatible DBMSs, MySQL, MariaDB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MySQL and MariaDB support four isolation levels, that is, Read Uncommitted, Read Committed, Repeatable Read, and Serializable. While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supports Read Committed and Repeatable Read.</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27</a:t>
            </a:fld>
            <a:endParaRPr lang="zh-CN" altLang="en-US"/>
          </a:p>
        </p:txBody>
      </p:sp>
    </p:spTree>
    <p:extLst>
      <p:ext uri="{BB962C8B-B14F-4D97-AF65-F5344CB8AC3E}">
        <p14:creationId xmlns:p14="http://schemas.microsoft.com/office/powerpoint/2010/main" val="28511462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(Click) DT square has detected 16 unique bugs, (Click) among which 6 bugs have been verified as previously-unknown bugs, (Click) and 6 bugs are duplicate.</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28</a:t>
            </a:fld>
            <a:endParaRPr lang="zh-CN" altLang="en-US"/>
          </a:p>
        </p:txBody>
      </p:sp>
    </p:spTree>
    <p:extLst>
      <p:ext uri="{BB962C8B-B14F-4D97-AF65-F5344CB8AC3E}">
        <p14:creationId xmlns:p14="http://schemas.microsoft.com/office/powerpoint/2010/main" val="2037269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We show a simplified test case that triggers a new transaction bug in MariaDB at all isolation levels detected by DT square. The initial table has one primary key column with record three. (Click) Transaction one first updates value to two, (Click) while transaction two (/ˌ</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sɪm</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(ə)</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lˈteɪniəsli</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simultaneously deletes all rows and is blocked. (Click) Transaction one then updates value (Click) and is committed. After that, transaction two is resumed (Click) and queries the database state.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29</a:t>
            </a:fld>
            <a:endParaRPr lang="zh-CN" altLang="en-US"/>
          </a:p>
        </p:txBody>
      </p:sp>
    </p:spTree>
    <p:extLst>
      <p:ext uri="{BB962C8B-B14F-4D97-AF65-F5344CB8AC3E}">
        <p14:creationId xmlns:p14="http://schemas.microsoft.com/office/powerpoint/2010/main" val="265496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DBMSs need to ensure data consistency and integrity. (Click) For example, a user Alice wants to transfer money to Bob. In general, there are two steps by database standard language “Structured Query Language”. (Click) First, database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səbˈtrækts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subtracts one hundred dollars from Alice’ account, (Click) then adds one hundred dollars to Bob’s account. We don't want any of these steps to go wrong.</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1193272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After transaction two is committed, the database states of MariaDB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are different. (Click) As expected,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returns the empty table due to the DELETE operation in transaction two. However MariaDB returns value one. So DT square detects this inconsistent database state. The root cause of this bug is that MariaDB does not UPDATE primary keys atomically. This bug will be fixed in the upcoming release version. </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30</a:t>
            </a:fld>
            <a:endParaRPr lang="zh-CN" altLang="en-US"/>
          </a:p>
        </p:txBody>
      </p:sp>
    </p:spTree>
    <p:extLst>
      <p:ext uri="{BB962C8B-B14F-4D97-AF65-F5344CB8AC3E}">
        <p14:creationId xmlns:p14="http://schemas.microsoft.com/office/powerpoint/2010/main" val="42917250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(Click) DT square has also detected 92 unique compatibility issues, (Click) including 88 transaction-related, (Click) and 4 transaction unrelated. W</a:t>
            </a:r>
            <a:r>
              <a:rPr lang="en-US" altLang="zh-CN" dirty="0"/>
              <a:t>e mainly study these 88 transaction-related compatibility issues.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31</a:t>
            </a:fld>
            <a:endParaRPr lang="zh-CN" altLang="en-US"/>
          </a:p>
        </p:txBody>
      </p:sp>
    </p:spTree>
    <p:extLst>
      <p:ext uri="{BB962C8B-B14F-4D97-AF65-F5344CB8AC3E}">
        <p14:creationId xmlns:p14="http://schemas.microsoft.com/office/powerpoint/2010/main" val="667674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From these transaction-related compatibility issues, (Click)we identify three root causes, that is, inconsistent lock (/ˈ</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mekənɪzəmz</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mechanisms, inconsistent snapshot creation, and the aborted transaction is different when a deadlock occurs.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32</a:t>
            </a:fld>
            <a:endParaRPr lang="zh-CN" altLang="en-US"/>
          </a:p>
        </p:txBody>
      </p:sp>
    </p:spTree>
    <p:extLst>
      <p:ext uri="{BB962C8B-B14F-4D97-AF65-F5344CB8AC3E}">
        <p14:creationId xmlns:p14="http://schemas.microsoft.com/office/powerpoint/2010/main" val="880423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Most compatibility issues are due to inconsistent lock mechanisms. Here is an example at Repeatable Read for MySQL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The initial table contains only one row with record two and null. (Click) Transaction one firstly updates two columns’ value to one, and transaction two tries to update the row where column c two is not NULL. In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transaction two first evaluates the WHERE condition on the first row to be FALSE, so it is not blocked. (Click) However, in MySQL, transaction two is blocked. (Click) Then transaction one is committed. (Click) In MySQL, transaction two is resumed and updates the row successfully. </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33</a:t>
            </a:fld>
            <a:endParaRPr lang="zh-CN" altLang="en-US"/>
          </a:p>
        </p:txBody>
      </p:sp>
    </p:spTree>
    <p:extLst>
      <p:ext uri="{BB962C8B-B14F-4D97-AF65-F5344CB8AC3E}">
        <p14:creationId xmlns:p14="http://schemas.microsoft.com/office/powerpoint/2010/main" val="2998356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lnSpc>
                <a:spcPct val="100000"/>
              </a:lnSpc>
              <a:buNone/>
            </a:pP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So this compatibility issue is caused by inconsistent lock mechanisms in two DBMSs, which affects their execution order of transactions, as shown in red (/'</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ærəus</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 arrows.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34</a:t>
            </a:fld>
            <a:endParaRPr lang="zh-CN" altLang="en-US"/>
          </a:p>
        </p:txBody>
      </p:sp>
    </p:spTree>
    <p:extLst>
      <p:ext uri="{BB962C8B-B14F-4D97-AF65-F5344CB8AC3E}">
        <p14:creationId xmlns:p14="http://schemas.microsoft.com/office/powerpoint/2010/main" val="19014422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Six compatibility issues are caused by inconsistent snapshot creation location at Repeatable Read. Here is an example for MySQL and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The initial table contains one row with record one, one. Transaction one first starts. Then, transaction two starts, deletes the row where column c one is one and is committed. Finally, transaction one retrieves the database with SELECT statement. (Click)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returns the result one, one. Whereas, MySQL returns an empty set. (Click) Because </a:t>
            </a:r>
            <a:r>
              <a:rPr lang="en-US" altLang="zh-CN" sz="1200" kern="100" dirty="0" err="1">
                <a:effectLst/>
                <a:latin typeface="等线" panose="02010600030101010101" pitchFamily="2" charset="-122"/>
                <a:ea typeface="等线" panose="02010600030101010101" pitchFamily="2" charset="-122"/>
                <a:cs typeface="Times New Roman" panose="02020603050405020304" pitchFamily="18" charset="0"/>
              </a:rPr>
              <a:t>TiDB</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 reads the snapshot established in the BEGIN statement in transaction one. MySQL reads the snapshot created by the first SELECT statement.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35</a:t>
            </a:fld>
            <a:endParaRPr lang="zh-CN" altLang="en-US"/>
          </a:p>
        </p:txBody>
      </p:sp>
    </p:spTree>
    <p:extLst>
      <p:ext uri="{BB962C8B-B14F-4D97-AF65-F5344CB8AC3E}">
        <p14:creationId xmlns:p14="http://schemas.microsoft.com/office/powerpoint/2010/main" val="2844222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After transaction two is committed, the database states are consistent, that is an empty set. </a:t>
            </a:r>
            <a:r>
              <a:rPr lang="en-US" altLang="zh-CN" dirty="0"/>
              <a:t>So this compatibility issue is caused by inconsistent snapshot in two DBMSs, which affects their query results in transactions.</a:t>
            </a:r>
            <a:r>
              <a:rPr lang="en-US" altLang="zh-CN" sz="1200" dirty="0">
                <a:latin typeface="Cambria" panose="02040503050406030204" pitchFamily="18" charset="0"/>
                <a:ea typeface="Cambria" panose="02040503050406030204" pitchFamily="18" charset="0"/>
              </a:rPr>
              <a:t> As a result, compatibility issues among compatible DBMSs are common.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Although isolation levels have been clearly specified in literatures, transaction execution behaviors can be seriously affected by various design choices in different DBMSs, such as, lock mechanisms and snapshot creation. (Click)</a:t>
            </a:r>
            <a:r>
              <a:rPr lang="en-US" altLang="zh-CN" sz="1200" dirty="0">
                <a:latin typeface="Cambria" panose="02040503050406030204" pitchFamily="18" charset="0"/>
                <a:ea typeface="Cambria" panose="02040503050406030204" pitchFamily="18" charset="0"/>
              </a:rPr>
              <a:t> Transaction specification can </a:t>
            </a:r>
            <a:r>
              <a:rPr lang="en-US" altLang="zh-CN" sz="1200" kern="100" dirty="0">
                <a:effectLst/>
                <a:latin typeface="Calibri" panose="020F0502020204030204" pitchFamily="34" charset="0"/>
                <a:ea typeface="Calibri" panose="020F0502020204030204" pitchFamily="34" charset="0"/>
                <a:cs typeface="Calibri" panose="020F0502020204030204" pitchFamily="34" charset="0"/>
              </a:rPr>
              <a:t>(/</a:t>
            </a:r>
            <a:r>
              <a:rPr lang="en-US" altLang="zh-CN" sz="1200" kern="100" dirty="0" err="1">
                <a:effectLst/>
                <a:latin typeface="Calibri" panose="020F0502020204030204" pitchFamily="34" charset="0"/>
                <a:ea typeface="Calibri" panose="020F0502020204030204" pitchFamily="34" charset="0"/>
                <a:cs typeface="Calibri" panose="020F0502020204030204" pitchFamily="34" charset="0"/>
              </a:rPr>
              <a:t>əˈliːvieɪt</a:t>
            </a:r>
            <a:r>
              <a:rPr lang="en-US" altLang="zh-CN" sz="1200" kern="100">
                <a:effectLst/>
                <a:latin typeface="Calibri" panose="020F0502020204030204" pitchFamily="34" charset="0"/>
                <a:ea typeface="Calibri" panose="020F0502020204030204" pitchFamily="34" charset="0"/>
                <a:cs typeface="Calibri" panose="020F0502020204030204" pitchFamily="34" charset="0"/>
              </a:rPr>
              <a:t>/)</a:t>
            </a:r>
            <a:r>
              <a:rPr lang="en-US" altLang="zh-CN" sz="1200">
                <a:latin typeface="Cambria" panose="02040503050406030204" pitchFamily="18" charset="0"/>
                <a:ea typeface="Cambria" panose="02040503050406030204" pitchFamily="18" charset="0"/>
              </a:rPr>
              <a:t> </a:t>
            </a:r>
            <a:r>
              <a:rPr lang="en-US" altLang="zh-CN" sz="1200" dirty="0">
                <a:latin typeface="Cambria" panose="02040503050406030204" pitchFamily="18" charset="0"/>
                <a:ea typeface="Cambria" panose="02040503050406030204" pitchFamily="18" charset="0"/>
              </a:rPr>
              <a:t>alleviate these compatibility issues.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36</a:t>
            </a:fld>
            <a:endParaRPr lang="zh-CN" altLang="en-US"/>
          </a:p>
        </p:txBody>
      </p:sp>
    </p:spTree>
    <p:extLst>
      <p:ext uri="{BB962C8B-B14F-4D97-AF65-F5344CB8AC3E}">
        <p14:creationId xmlns:p14="http://schemas.microsoft.com/office/powerpoint/2010/main" val="11121666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For the 88 transaction-related compatibility issues, (Click) 66 compatibility issues can cause inconveniences among DBMSs, that is, inconsistent database states and query results. The remaining 22 compatibility issues can cause inconsistent blocked statements, but do not affect the final execution results. </a:t>
            </a:r>
            <a:r>
              <a:rPr lang="en-US" altLang="zh-CN" sz="1200" dirty="0">
                <a:latin typeface="Cambria" panose="02040503050406030204" pitchFamily="18" charset="0"/>
                <a:ea typeface="Cambria" panose="02040503050406030204" pitchFamily="18" charset="0"/>
              </a:rPr>
              <a:t>(Click) Therefore, DBMS application developers should be aware of these compatibility issues when migrating their applications among DBMSs.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37</a:t>
            </a:fld>
            <a:endParaRPr lang="zh-CN" altLang="en-US"/>
          </a:p>
        </p:txBody>
      </p:sp>
    </p:spTree>
    <p:extLst>
      <p:ext uri="{BB962C8B-B14F-4D97-AF65-F5344CB8AC3E}">
        <p14:creationId xmlns:p14="http://schemas.microsoft.com/office/powerpoint/2010/main" val="37531986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 conclusion, we propose a differential testing approach for transaction to detect transaction discrepancies among database management systems. The evaluation on real-world DBMSs shows that our tool DT square is effective. Our tool and data can be found in GitHub. That’s all.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38</a:t>
            </a:fld>
            <a:endParaRPr lang="zh-CN" altLang="en-US"/>
          </a:p>
        </p:txBody>
      </p:sp>
    </p:spTree>
    <p:extLst>
      <p:ext uri="{BB962C8B-B14F-4D97-AF65-F5344CB8AC3E}">
        <p14:creationId xmlns:p14="http://schemas.microsoft.com/office/powerpoint/2010/main" val="27966107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8C15C7-6650-47BF-ACB5-45A5D0E931A2}" type="slidenum">
              <a:rPr lang="zh-CN" altLang="en-US" smtClean="0"/>
              <a:t>39</a:t>
            </a:fld>
            <a:endParaRPr lang="zh-CN" altLang="en-US"/>
          </a:p>
        </p:txBody>
      </p:sp>
    </p:spTree>
    <p:extLst>
      <p:ext uri="{BB962C8B-B14F-4D97-AF65-F5344CB8AC3E}">
        <p14:creationId xmlns:p14="http://schemas.microsoft.com/office/powerpoint/2010/main" val="1038019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DBMSs utilize transactions to ensure data consistency and integrity. With Structured Query Language, (Click) transaction is started by a start statement such as BEGIN statement. And finally, transaction is committed by COMMMIT statement (Click) to ensure that the two manipulation statements are executed as a whole.</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127571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Cambria" panose="02040503050406030204" pitchFamily="18" charset="0"/>
                <a:ea typeface="Cambria" panose="02040503050406030204" pitchFamily="18" charset="0"/>
              </a:rPr>
              <a:t>DBMSs provide several common isolation levels to balance consistency and performance, such as Read Uncommitted, Read Committed, Repeatable Read, and Serializable in MySQL.</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95070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However, transaction bugs can occur due to buggy transaction implementations, which cause incorrect database states and query results. For example, a user wants to check the balance before the transfer. Two transactions perform these operations concurrently on Alice’s account. (Click) First, transaction one and transaction two query the balance. They both see that Alice has no balance.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3764630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So transaction one adds fifty dollars to Alice’s account, (Click) and transaction two concurrently adds one hundred dollars. (Click) So Alice’s balance should be one hundred and fifty dollars. However, after two transactions complete, Alice’s balance is one hundred dollars, that is, update in transaction one is overwritten. In fact, such bugs cannot occur in DBMSs today. </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347262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So we show a simplified real-world transaction bug in MariaDB, which is detected by our tool. The initial table contains one primary key column with a record three. (Click) Transaction one first updates the record to value five. (Click) Transaction two concurrently tries to delete all data, and is blocked. (Click) Then, transaction one inserts a value two. (Click) However, MariaDB encounters a conflict at this INSERT statement, resulting in a deadlock that occurs in transaction two. (Click) In this case, transaction two is rolled back.</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3397717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Transaction one then is committed. Transaction two then inserts a value one (Click) and executes ROLLBACK statement. We finally retrieve the table, and observe that the results in MySQL and MariaDB are different. (Click) As expected, the database state in MySQL contains records one, two, and five, while that in MariaDB contains records two and five due to unexpected rollback.</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3435562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3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338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585323"/>
          </a:xfrm>
        </p:spPr>
        <p:txBody>
          <a:bodyPr/>
          <a:lstStyle>
            <a:lvl1pPr>
              <a:defRPr>
                <a:latin typeface="+mn-lt"/>
              </a:defRPr>
            </a:lvl1pPr>
            <a:lvl2pPr marL="731502" indent="-365751">
              <a:buFont typeface="Wingdings" panose="05000000000000000000" pitchFamily="2" charset="2"/>
              <a:buChar char="Ø"/>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9545090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a:t>单击此处编辑母版标题样式</a:t>
            </a:r>
            <a:endParaRPr lang="en-US" dirty="0"/>
          </a:p>
        </p:txBody>
      </p:sp>
      <p:sp>
        <p:nvSpPr>
          <p:cNvPr id="3" name="Text Placeholder 2"/>
          <p:cNvSpPr>
            <a:spLocks noGrp="1"/>
          </p:cNvSpPr>
          <p:nvPr>
            <p:ph type="body" idx="1"/>
          </p:nvPr>
        </p:nvSpPr>
        <p:spPr>
          <a:xfrm>
            <a:off x="681821" y="1467593"/>
            <a:ext cx="10826496" cy="258532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文本框 3">
            <a:extLst>
              <a:ext uri="{FF2B5EF4-FFF2-40B4-BE49-F238E27FC236}">
                <a16:creationId xmlns:a16="http://schemas.microsoft.com/office/drawing/2014/main" id="{D5071705-F7AD-40EB-A605-811B2D30188E}"/>
              </a:ext>
            </a:extLst>
          </p:cNvPr>
          <p:cNvSpPr txBox="1"/>
          <p:nvPr userDrawn="1"/>
        </p:nvSpPr>
        <p:spPr>
          <a:xfrm>
            <a:off x="11719036" y="6547942"/>
            <a:ext cx="441434" cy="307777"/>
          </a:xfrm>
          <a:prstGeom prst="rect">
            <a:avLst/>
          </a:prstGeom>
          <a:noFill/>
        </p:spPr>
        <p:txBody>
          <a:bodyPr wrap="square" rtlCol="0">
            <a:spAutoFit/>
          </a:bodyPr>
          <a:lstStyle/>
          <a:p>
            <a:fld id="{15C5B0B7-E9A4-4385-B78F-A82A7CC1BE74}" type="slidenum">
              <a:rPr lang="zh-CN" altLang="en-US" sz="1400" b="1" smtClean="0"/>
              <a:t>‹#›</a:t>
            </a:fld>
            <a:endParaRPr lang="zh-CN" altLang="en-US" sz="1400" b="1"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 id="2147483674" r:id="rId12"/>
  </p:sldLayoutIdLst>
  <p:transition>
    <p:fade/>
  </p:transition>
  <p:hf hdr="0" ftr="0" dt="0"/>
  <p:txStyles>
    <p:title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smtClean="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smtClean="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smtClean="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smtClean="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dirty="0" smtClean="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2.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35.png"/><Relationship Id="rId5" Type="http://schemas.openxmlformats.org/officeDocument/2006/relationships/image" Target="../media/image5.png"/><Relationship Id="rId10" Type="http://schemas.openxmlformats.org/officeDocument/2006/relationships/image" Target="../media/image34.svg"/><Relationship Id="rId4" Type="http://schemas.openxmlformats.org/officeDocument/2006/relationships/image" Target="../media/image29.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7.png"/><Relationship Id="rId3" Type="http://schemas.openxmlformats.org/officeDocument/2006/relationships/image" Target="../media/image340.png"/><Relationship Id="rId21" Type="http://schemas.openxmlformats.org/officeDocument/2006/relationships/image" Target="../media/image52.png"/><Relationship Id="rId34" Type="http://schemas.openxmlformats.org/officeDocument/2006/relationships/image" Target="../media/image63.svg"/><Relationship Id="rId7" Type="http://schemas.openxmlformats.org/officeDocument/2006/relationships/image" Target="../media/image380.png"/><Relationship Id="rId12" Type="http://schemas.openxmlformats.org/officeDocument/2006/relationships/image" Target="../media/image43.png"/><Relationship Id="rId17" Type="http://schemas.openxmlformats.org/officeDocument/2006/relationships/image" Target="../media/image48.png"/><Relationship Id="rId25" Type="http://schemas.openxmlformats.org/officeDocument/2006/relationships/image" Target="../media/image56.png"/><Relationship Id="rId33" Type="http://schemas.openxmlformats.org/officeDocument/2006/relationships/image" Target="../media/image62.png"/><Relationship Id="rId2" Type="http://schemas.openxmlformats.org/officeDocument/2006/relationships/notesSlide" Target="../notesSlides/notesSlide16.xml"/><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370.png"/><Relationship Id="rId11" Type="http://schemas.openxmlformats.org/officeDocument/2006/relationships/image" Target="../media/image42.png"/><Relationship Id="rId24" Type="http://schemas.openxmlformats.org/officeDocument/2006/relationships/image" Target="../media/image55.png"/><Relationship Id="rId32" Type="http://schemas.openxmlformats.org/officeDocument/2006/relationships/image" Target="../media/image61.svg"/><Relationship Id="rId5" Type="http://schemas.openxmlformats.org/officeDocument/2006/relationships/image" Target="../media/image39.png"/><Relationship Id="rId15" Type="http://schemas.openxmlformats.org/officeDocument/2006/relationships/image" Target="../media/image46.png"/><Relationship Id="rId23" Type="http://schemas.openxmlformats.org/officeDocument/2006/relationships/image" Target="../media/image54.png"/><Relationship Id="rId28" Type="http://schemas.openxmlformats.org/officeDocument/2006/relationships/image" Target="../media/image37.svg"/><Relationship Id="rId10" Type="http://schemas.openxmlformats.org/officeDocument/2006/relationships/image" Target="../media/image41.png"/><Relationship Id="rId19" Type="http://schemas.openxmlformats.org/officeDocument/2006/relationships/image" Target="../media/image50.png"/><Relationship Id="rId31" Type="http://schemas.openxmlformats.org/officeDocument/2006/relationships/image" Target="../media/image60.png"/><Relationship Id="rId4" Type="http://schemas.openxmlformats.org/officeDocument/2006/relationships/image" Target="../media/image38.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36.png"/><Relationship Id="rId30" Type="http://schemas.openxmlformats.org/officeDocument/2006/relationships/image" Target="../media/image59.svg"/><Relationship Id="rId8" Type="http://schemas.openxmlformats.org/officeDocument/2006/relationships/image" Target="../media/image390.png"/></Relationships>
</file>

<file path=ppt/slides/_rels/slide17.xml.rels><?xml version="1.0" encoding="UTF-8" standalone="yes"?>
<Relationships xmlns="http://schemas.openxmlformats.org/package/2006/relationships"><Relationship Id="rId13" Type="http://schemas.openxmlformats.org/officeDocument/2006/relationships/image" Target="../media/image76.png"/><Relationship Id="rId18" Type="http://schemas.openxmlformats.org/officeDocument/2006/relationships/image" Target="../media/image81.png"/><Relationship Id="rId26" Type="http://schemas.openxmlformats.org/officeDocument/2006/relationships/image" Target="../media/image89.png"/><Relationship Id="rId3" Type="http://schemas.openxmlformats.org/officeDocument/2006/relationships/image" Target="../media/image66.png"/><Relationship Id="rId21" Type="http://schemas.openxmlformats.org/officeDocument/2006/relationships/image" Target="../media/image84.png"/><Relationship Id="rId34" Type="http://schemas.openxmlformats.org/officeDocument/2006/relationships/image" Target="../media/image97.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5" Type="http://schemas.openxmlformats.org/officeDocument/2006/relationships/image" Target="../media/image88.png"/><Relationship Id="rId33" Type="http://schemas.openxmlformats.org/officeDocument/2006/relationships/image" Target="../media/image96.png"/><Relationship Id="rId2" Type="http://schemas.openxmlformats.org/officeDocument/2006/relationships/notesSlide" Target="../notesSlides/notesSlide17.xml"/><Relationship Id="rId16" Type="http://schemas.openxmlformats.org/officeDocument/2006/relationships/image" Target="../media/image79.png"/><Relationship Id="rId20" Type="http://schemas.openxmlformats.org/officeDocument/2006/relationships/image" Target="../media/image83.png"/><Relationship Id="rId29" Type="http://schemas.openxmlformats.org/officeDocument/2006/relationships/image" Target="../media/image92.png"/><Relationship Id="rId1" Type="http://schemas.openxmlformats.org/officeDocument/2006/relationships/slideLayout" Target="../slideLayouts/slideLayout4.xml"/><Relationship Id="rId6" Type="http://schemas.openxmlformats.org/officeDocument/2006/relationships/image" Target="../media/image69.png"/><Relationship Id="rId11" Type="http://schemas.openxmlformats.org/officeDocument/2006/relationships/image" Target="../media/image74.png"/><Relationship Id="rId24" Type="http://schemas.openxmlformats.org/officeDocument/2006/relationships/image" Target="../media/image87.png"/><Relationship Id="rId32" Type="http://schemas.openxmlformats.org/officeDocument/2006/relationships/image" Target="../media/image95.png"/><Relationship Id="rId5" Type="http://schemas.openxmlformats.org/officeDocument/2006/relationships/image" Target="../media/image68.png"/><Relationship Id="rId15" Type="http://schemas.openxmlformats.org/officeDocument/2006/relationships/image" Target="../media/image78.png"/><Relationship Id="rId23" Type="http://schemas.openxmlformats.org/officeDocument/2006/relationships/image" Target="../media/image86.png"/><Relationship Id="rId28" Type="http://schemas.openxmlformats.org/officeDocument/2006/relationships/image" Target="../media/image91.png"/><Relationship Id="rId10" Type="http://schemas.openxmlformats.org/officeDocument/2006/relationships/image" Target="../media/image73.png"/><Relationship Id="rId19" Type="http://schemas.openxmlformats.org/officeDocument/2006/relationships/image" Target="../media/image82.png"/><Relationship Id="rId31" Type="http://schemas.openxmlformats.org/officeDocument/2006/relationships/image" Target="../media/image94.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 Id="rId22" Type="http://schemas.openxmlformats.org/officeDocument/2006/relationships/image" Target="../media/image85.png"/><Relationship Id="rId27" Type="http://schemas.openxmlformats.org/officeDocument/2006/relationships/image" Target="../media/image90.png"/><Relationship Id="rId30" Type="http://schemas.openxmlformats.org/officeDocument/2006/relationships/image" Target="../media/image93.png"/><Relationship Id="rId8" Type="http://schemas.openxmlformats.org/officeDocument/2006/relationships/image" Target="../media/image71.png"/></Relationships>
</file>

<file path=ppt/slides/_rels/slide18.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64.png"/><Relationship Id="rId5" Type="http://schemas.openxmlformats.org/officeDocument/2006/relationships/image" Target="../media/image10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s>
</file>

<file path=ppt/slides/_rels/slide19.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0.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65.png"/><Relationship Id="rId2" Type="http://schemas.openxmlformats.org/officeDocument/2006/relationships/notesSlide" Target="../notesSlides/notesSlide19.xml"/><Relationship Id="rId16" Type="http://schemas.openxmlformats.org/officeDocument/2006/relationships/image" Target="../media/image21.sv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64.png"/><Relationship Id="rId5" Type="http://schemas.openxmlformats.org/officeDocument/2006/relationships/image" Target="../media/image1000.png"/><Relationship Id="rId15" Type="http://schemas.openxmlformats.org/officeDocument/2006/relationships/image" Target="../media/image2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6.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svg"/></Relationships>
</file>

<file path=ppt/slides/_rels/slide20.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20.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65.png"/><Relationship Id="rId17" Type="http://schemas.openxmlformats.org/officeDocument/2006/relationships/image" Target="../media/image112.png"/><Relationship Id="rId2" Type="http://schemas.openxmlformats.org/officeDocument/2006/relationships/notesSlide" Target="../notesSlides/notesSlide20.xml"/><Relationship Id="rId16" Type="http://schemas.openxmlformats.org/officeDocument/2006/relationships/image" Target="../media/image111.pn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107.png"/><Relationship Id="rId5" Type="http://schemas.openxmlformats.org/officeDocument/2006/relationships/image" Target="../media/image1000.png"/><Relationship Id="rId15" Type="http://schemas.openxmlformats.org/officeDocument/2006/relationships/image" Target="../media/image110.png"/><Relationship Id="rId10" Type="http://schemas.openxmlformats.org/officeDocument/2006/relationships/image" Target="../media/image105.png"/><Relationship Id="rId19" Type="http://schemas.openxmlformats.org/officeDocument/2006/relationships/image" Target="../media/image21.sv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s>
</file>

<file path=ppt/slides/_rels/slide21.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18" Type="http://schemas.openxmlformats.org/officeDocument/2006/relationships/image" Target="../media/image113.png"/><Relationship Id="rId3" Type="http://schemas.openxmlformats.org/officeDocument/2006/relationships/image" Target="../media/image98.png"/><Relationship Id="rId21" Type="http://schemas.openxmlformats.org/officeDocument/2006/relationships/image" Target="../media/image64.svg"/><Relationship Id="rId7" Type="http://schemas.openxmlformats.org/officeDocument/2006/relationships/image" Target="../media/image102.png"/><Relationship Id="rId12" Type="http://schemas.openxmlformats.org/officeDocument/2006/relationships/image" Target="../media/image65.png"/><Relationship Id="rId17" Type="http://schemas.openxmlformats.org/officeDocument/2006/relationships/image" Target="../media/image112.png"/><Relationship Id="rId2" Type="http://schemas.openxmlformats.org/officeDocument/2006/relationships/notesSlide" Target="../notesSlides/notesSlide21.xml"/><Relationship Id="rId16" Type="http://schemas.openxmlformats.org/officeDocument/2006/relationships/image" Target="../media/image111.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1.png"/><Relationship Id="rId11" Type="http://schemas.openxmlformats.org/officeDocument/2006/relationships/image" Target="../media/image107.png"/><Relationship Id="rId5" Type="http://schemas.openxmlformats.org/officeDocument/2006/relationships/image" Target="../media/image1000.png"/><Relationship Id="rId15" Type="http://schemas.openxmlformats.org/officeDocument/2006/relationships/image" Target="../media/image110.png"/><Relationship Id="rId10" Type="http://schemas.openxmlformats.org/officeDocument/2006/relationships/image" Target="../media/image105.png"/><Relationship Id="rId19" Type="http://schemas.openxmlformats.org/officeDocument/2006/relationships/image" Target="../media/image114.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s>
</file>

<file path=ppt/slides/_rels/slide22.xml.rels><?xml version="1.0" encoding="UTF-8" standalone="yes"?>
<Relationships xmlns="http://schemas.openxmlformats.org/package/2006/relationships"><Relationship Id="rId8" Type="http://schemas.openxmlformats.org/officeDocument/2006/relationships/image" Target="../media/image1200.png"/><Relationship Id="rId13" Type="http://schemas.openxmlformats.org/officeDocument/2006/relationships/image" Target="../media/image117.png"/><Relationship Id="rId3" Type="http://schemas.openxmlformats.org/officeDocument/2006/relationships/image" Target="../media/image115.png"/><Relationship Id="rId7" Type="http://schemas.openxmlformats.org/officeDocument/2006/relationships/image" Target="../media/image1190.png"/><Relationship Id="rId12" Type="http://schemas.openxmlformats.org/officeDocument/2006/relationships/image" Target="../media/image11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180.png"/><Relationship Id="rId11" Type="http://schemas.openxmlformats.org/officeDocument/2006/relationships/image" Target="../media/image123.png"/><Relationship Id="rId5" Type="http://schemas.openxmlformats.org/officeDocument/2006/relationships/image" Target="../media/image121.png"/><Relationship Id="rId10" Type="http://schemas.openxmlformats.org/officeDocument/2006/relationships/image" Target="../media/image1220.png"/><Relationship Id="rId4" Type="http://schemas.openxmlformats.org/officeDocument/2006/relationships/image" Target="../media/image1160.png"/><Relationship Id="rId9" Type="http://schemas.openxmlformats.org/officeDocument/2006/relationships/image" Target="../media/image122.png"/></Relationships>
</file>

<file path=ppt/slides/_rels/slide2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16.png"/></Relationships>
</file>

<file path=ppt/slides/_rels/slide2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18.png"/></Relationships>
</file>

<file path=ppt/slides/_rels/slide25.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5.sv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24.png"/><Relationship Id="rId5" Type="http://schemas.openxmlformats.org/officeDocument/2006/relationships/image" Target="../media/image121.svg"/><Relationship Id="rId4" Type="http://schemas.openxmlformats.org/officeDocument/2006/relationships/image" Target="../media/image120.png"/></Relationships>
</file>

<file path=ppt/slides/_rels/slide26.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30.png"/><Relationship Id="rId3" Type="http://schemas.openxmlformats.org/officeDocument/2006/relationships/image" Target="../media/image119.png"/><Relationship Id="rId7" Type="http://schemas.openxmlformats.org/officeDocument/2006/relationships/image" Target="../media/image125.svg"/><Relationship Id="rId12"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24.png"/><Relationship Id="rId11" Type="http://schemas.openxmlformats.org/officeDocument/2006/relationships/image" Target="../media/image129.svg"/><Relationship Id="rId5" Type="http://schemas.openxmlformats.org/officeDocument/2006/relationships/image" Target="../media/image121.svg"/><Relationship Id="rId10" Type="http://schemas.openxmlformats.org/officeDocument/2006/relationships/image" Target="../media/image128.png"/><Relationship Id="rId4" Type="http://schemas.openxmlformats.org/officeDocument/2006/relationships/image" Target="../media/image120.png"/><Relationship Id="rId9" Type="http://schemas.openxmlformats.org/officeDocument/2006/relationships/image" Target="../media/image127.svg"/><Relationship Id="rId14" Type="http://schemas.openxmlformats.org/officeDocument/2006/relationships/image" Target="../media/image131.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1.svg"/></Relationships>
</file>

<file path=ppt/slides/_rels/slide35.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135.svg"/><Relationship Id="rId5" Type="http://schemas.openxmlformats.org/officeDocument/2006/relationships/image" Target="../media/image134.png"/><Relationship Id="rId4" Type="http://schemas.openxmlformats.org/officeDocument/2006/relationships/image" Target="../media/image133.svg"/></Relationships>
</file>

<file path=ppt/slides/_rels/slide3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35.svg"/><Relationship Id="rId5" Type="http://schemas.openxmlformats.org/officeDocument/2006/relationships/image" Target="../media/image134.png"/><Relationship Id="rId4" Type="http://schemas.openxmlformats.org/officeDocument/2006/relationships/image" Target="../media/image133.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C15012-CF84-44FB-8976-2E3CC81BD3D1}"/>
              </a:ext>
            </a:extLst>
          </p:cNvPr>
          <p:cNvSpPr txBox="1"/>
          <p:nvPr/>
        </p:nvSpPr>
        <p:spPr>
          <a:xfrm>
            <a:off x="507297" y="1529107"/>
            <a:ext cx="11177393" cy="1323439"/>
          </a:xfrm>
          <a:prstGeom prst="rect">
            <a:avLst/>
          </a:prstGeom>
          <a:noFill/>
        </p:spPr>
        <p:txBody>
          <a:bodyPr wrap="square" rtlCol="0">
            <a:spAutoFit/>
          </a:bodyPr>
          <a:lstStyle/>
          <a:p>
            <a:pPr algn="ctr"/>
            <a:r>
              <a:rPr lang="en-US" altLang="zh-CN" sz="4000" b="1" dirty="0">
                <a:latin typeface="Cambria" panose="02040503050406030204" pitchFamily="18" charset="0"/>
                <a:ea typeface="Cambria" panose="02040503050406030204" pitchFamily="18" charset="0"/>
              </a:rPr>
              <a:t>Differentially Testing Database Transactions</a:t>
            </a:r>
          </a:p>
          <a:p>
            <a:pPr algn="ctr"/>
            <a:r>
              <a:rPr lang="en-US" altLang="zh-CN" sz="4000" b="1" dirty="0">
                <a:latin typeface="Cambria" panose="02040503050406030204" pitchFamily="18" charset="0"/>
                <a:ea typeface="Cambria" panose="02040503050406030204" pitchFamily="18" charset="0"/>
              </a:rPr>
              <a:t>for Fun and Profit</a:t>
            </a:r>
            <a:endParaRPr lang="zh-CN" altLang="en-US" sz="4000" b="1" dirty="0">
              <a:latin typeface="Cambria" panose="02040503050406030204" pitchFamily="18" charset="0"/>
            </a:endParaRPr>
          </a:p>
        </p:txBody>
      </p:sp>
      <p:sp>
        <p:nvSpPr>
          <p:cNvPr id="5" name="Rectangle 2">
            <a:extLst>
              <a:ext uri="{FF2B5EF4-FFF2-40B4-BE49-F238E27FC236}">
                <a16:creationId xmlns:a16="http://schemas.microsoft.com/office/drawing/2014/main" id="{C9B3A524-3813-46D5-AFF5-186E1EB5FCFD}"/>
              </a:ext>
            </a:extLst>
          </p:cNvPr>
          <p:cNvSpPr>
            <a:spLocks noGrp="1" noChangeArrowheads="1"/>
          </p:cNvSpPr>
          <p:nvPr>
            <p:ph type="subTitle" idx="1"/>
          </p:nvPr>
        </p:nvSpPr>
        <p:spPr bwMode="auto">
          <a:xfrm>
            <a:off x="1904386" y="3429000"/>
            <a:ext cx="83832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i="0" u="sng" strike="noStrike" cap="none" normalizeH="0" baseline="0" dirty="0">
                <a:ln>
                  <a:noFill/>
                </a:ln>
                <a:solidFill>
                  <a:schemeClr val="tx1"/>
                </a:solidFill>
                <a:effectLst/>
                <a:latin typeface="Cambria" panose="02040503050406030204" pitchFamily="18" charset="0"/>
                <a:ea typeface="Cambria" panose="02040503050406030204" pitchFamily="18" charset="0"/>
              </a:rPr>
              <a:t>Ziyu Cui</a:t>
            </a: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Wensheng Dou, </a:t>
            </a:r>
            <a:r>
              <a:rPr kumimoji="0" lang="en-US" altLang="zh-CN"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Qianwang</a:t>
            </a: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Dai, </a:t>
            </a:r>
            <a:r>
              <a:rPr kumimoji="0" lang="en-US" altLang="zh-CN"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Jiansen</a:t>
            </a: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Song,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Wei Wang, Jun Wei, Dan Ye</a:t>
            </a:r>
            <a:endParaRPr kumimoji="0" lang="en-US" altLang="zh-CN" sz="2400" b="0" i="0" u="none" strike="noStrike" cap="none" normalizeH="0" dirty="0">
              <a:ln>
                <a:noFill/>
              </a:ln>
              <a:solidFill>
                <a:schemeClr val="tx1"/>
              </a:solidFill>
              <a:effectLst/>
              <a:latin typeface="Cambria" panose="02040503050406030204" pitchFamily="18" charset="0"/>
              <a:ea typeface="Cambria" panose="02040503050406030204" pitchFamily="18" charset="0"/>
            </a:endParaRPr>
          </a:p>
        </p:txBody>
      </p:sp>
      <p:pic>
        <p:nvPicPr>
          <p:cNvPr id="7" name="图片 6">
            <a:extLst>
              <a:ext uri="{FF2B5EF4-FFF2-40B4-BE49-F238E27FC236}">
                <a16:creationId xmlns:a16="http://schemas.microsoft.com/office/drawing/2014/main" id="{3F5A0A2C-C8CF-456A-A751-80D382FF71A0}"/>
              </a:ext>
            </a:extLst>
          </p:cNvPr>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2151542" y="5656367"/>
            <a:ext cx="2856679" cy="1020243"/>
          </a:xfrm>
          <a:prstGeom prst="rect">
            <a:avLst/>
          </a:prstGeom>
        </p:spPr>
      </p:pic>
      <p:sp>
        <p:nvSpPr>
          <p:cNvPr id="8" name="文本框 7">
            <a:extLst>
              <a:ext uri="{FF2B5EF4-FFF2-40B4-BE49-F238E27FC236}">
                <a16:creationId xmlns:a16="http://schemas.microsoft.com/office/drawing/2014/main" id="{B19B3D57-4F46-4CF8-9912-3D1681D245D7}"/>
              </a:ext>
            </a:extLst>
          </p:cNvPr>
          <p:cNvSpPr txBox="1"/>
          <p:nvPr/>
        </p:nvSpPr>
        <p:spPr>
          <a:xfrm>
            <a:off x="3361880" y="4491100"/>
            <a:ext cx="5694059"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R="0" lvl="0" indent="0" eaLnBrk="0" fontAlgn="base" hangingPunct="0">
              <a:lnSpc>
                <a:spcPct val="100000"/>
              </a:lnSpc>
              <a:spcBef>
                <a:spcPct val="0"/>
              </a:spcBef>
              <a:spcAft>
                <a:spcPct val="0"/>
              </a:spcAft>
              <a:buClrTx/>
              <a:buSzTx/>
              <a:buFontTx/>
              <a:buNone/>
              <a:tabLst/>
              <a:defRPr kumimoji="0" lang="en-US" sz="2000" b="1" i="0" u="none" strike="noStrike" cap="none" normalizeH="0" baseline="0" smtClean="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lang="en-US"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lang="en-US"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lang="en-US"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lang="en-US"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b="0" dirty="0">
                <a:latin typeface="Cambria" panose="02040503050406030204" pitchFamily="18" charset="0"/>
                <a:ea typeface="Cambria" panose="02040503050406030204" pitchFamily="18" charset="0"/>
              </a:rPr>
              <a:t>Institute of Software, Chinese Academy of Sciences</a:t>
            </a:r>
            <a:endParaRPr lang="zh-CN" altLang="en-US" b="0" dirty="0">
              <a:latin typeface="Cambria" panose="02040503050406030204" pitchFamily="18" charset="0"/>
              <a:ea typeface="+mn-ea"/>
            </a:endParaRPr>
          </a:p>
        </p:txBody>
      </p:sp>
      <p:pic>
        <p:nvPicPr>
          <p:cNvPr id="9" name="图片 8">
            <a:extLst>
              <a:ext uri="{FF2B5EF4-FFF2-40B4-BE49-F238E27FC236}">
                <a16:creationId xmlns:a16="http://schemas.microsoft.com/office/drawing/2014/main" id="{77C48655-27F5-4A52-95A2-10B3F52B0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7591" y="5365678"/>
            <a:ext cx="1448606" cy="1437796"/>
          </a:xfrm>
          <a:prstGeom prst="rect">
            <a:avLst/>
          </a:prstGeom>
        </p:spPr>
      </p:pic>
      <p:sp>
        <p:nvSpPr>
          <p:cNvPr id="10" name="文本框 9">
            <a:extLst>
              <a:ext uri="{FF2B5EF4-FFF2-40B4-BE49-F238E27FC236}">
                <a16:creationId xmlns:a16="http://schemas.microsoft.com/office/drawing/2014/main" id="{DA2966AC-1689-4BA5-A837-A6A3D4FC75D0}"/>
              </a:ext>
            </a:extLst>
          </p:cNvPr>
          <p:cNvSpPr txBox="1"/>
          <p:nvPr/>
        </p:nvSpPr>
        <p:spPr>
          <a:xfrm>
            <a:off x="3778661" y="4932102"/>
            <a:ext cx="4809843" cy="400110"/>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sz="2000" dirty="0">
                <a:latin typeface="Cambria" panose="02040503050406030204" pitchFamily="18" charset="0"/>
                <a:ea typeface="Cambria" panose="02040503050406030204" pitchFamily="18" charset="0"/>
              </a:rPr>
              <a:t>University of Chinese Academy of Sciences</a:t>
            </a:r>
            <a:endParaRPr lang="zh-CN" altLang="en-US" sz="2000" dirty="0">
              <a:latin typeface="Cambria" panose="02040503050406030204" pitchFamily="18" charset="0"/>
              <a:ea typeface="+mn-ea"/>
            </a:endParaRPr>
          </a:p>
        </p:txBody>
      </p:sp>
      <p:sp>
        <p:nvSpPr>
          <p:cNvPr id="11" name="文本框 10">
            <a:extLst>
              <a:ext uri="{FF2B5EF4-FFF2-40B4-BE49-F238E27FC236}">
                <a16:creationId xmlns:a16="http://schemas.microsoft.com/office/drawing/2014/main" id="{D5E238F7-7B78-4E2F-A00E-64D1CC2E7F8F}"/>
              </a:ext>
            </a:extLst>
          </p:cNvPr>
          <p:cNvSpPr txBox="1"/>
          <p:nvPr/>
        </p:nvSpPr>
        <p:spPr>
          <a:xfrm>
            <a:off x="225777" y="215647"/>
            <a:ext cx="11774311" cy="461665"/>
          </a:xfrm>
          <a:prstGeom prst="rect">
            <a:avLst/>
          </a:prstGeom>
          <a:noFill/>
        </p:spPr>
        <p:txBody>
          <a:bodyPr wrap="square" rtlCol="0">
            <a:spAutoFit/>
          </a:bodyPr>
          <a:lstStyle/>
          <a:p>
            <a:pPr algn="ctr"/>
            <a:r>
              <a:rPr lang="en-US" altLang="zh-CN" sz="2400" dirty="0">
                <a:latin typeface="Cambria" panose="02040503050406030204" pitchFamily="18" charset="0"/>
                <a:ea typeface="Cambria" panose="02040503050406030204" pitchFamily="18" charset="0"/>
              </a:rPr>
              <a:t>37th IEEE/ACM International Conference on Automated Software Engineering (ASE</a:t>
            </a:r>
            <a:r>
              <a:rPr lang="zh-CN" altLang="en-US" sz="2400" dirty="0">
                <a:latin typeface="Cambria" panose="02040503050406030204" pitchFamily="18" charset="0"/>
              </a:rPr>
              <a:t> </a:t>
            </a:r>
            <a:r>
              <a:rPr lang="en-US" altLang="zh-CN" sz="2400" dirty="0">
                <a:latin typeface="Cambria" panose="02040503050406030204" pitchFamily="18" charset="0"/>
                <a:ea typeface="Cambria" panose="02040503050406030204" pitchFamily="18" charset="0"/>
              </a:rPr>
              <a:t>2022)</a:t>
            </a:r>
          </a:p>
        </p:txBody>
      </p:sp>
    </p:spTree>
    <p:extLst>
      <p:ext uri="{BB962C8B-B14F-4D97-AF65-F5344CB8AC3E}">
        <p14:creationId xmlns:p14="http://schemas.microsoft.com/office/powerpoint/2010/main" val="349558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2328651"/>
          </a:xfrm>
        </p:spPr>
        <p:txBody>
          <a:bodyPr/>
          <a:lstStyle/>
          <a:p>
            <a:r>
              <a:rPr lang="en-US" altLang="zh-CN" sz="2400" dirty="0">
                <a:latin typeface="Cambria" panose="02040503050406030204" pitchFamily="18" charset="0"/>
                <a:ea typeface="Cambria" panose="02040503050406030204" pitchFamily="18" charset="0"/>
              </a:rPr>
              <a:t>Query Testing: </a:t>
            </a:r>
            <a:r>
              <a:rPr lang="en-US" altLang="zh-CN" sz="2000" b="0" dirty="0" err="1">
                <a:latin typeface="Cambria" panose="02040503050406030204" pitchFamily="18" charset="0"/>
                <a:ea typeface="Cambria" panose="02040503050406030204" pitchFamily="18" charset="0"/>
              </a:rPr>
              <a:t>SQLsmith</a:t>
            </a:r>
            <a:r>
              <a:rPr lang="en-US" altLang="zh-CN" sz="2000" b="0" baseline="30000" dirty="0">
                <a:latin typeface="Cambria" panose="02040503050406030204" pitchFamily="18" charset="0"/>
                <a:ea typeface="Cambria" panose="02040503050406030204" pitchFamily="18" charset="0"/>
              </a:rPr>
              <a:t>[1]</a:t>
            </a:r>
            <a:r>
              <a:rPr lang="en-US" altLang="zh-CN" sz="2000" b="0" dirty="0">
                <a:latin typeface="Cambria" panose="02040503050406030204" pitchFamily="18" charset="0"/>
                <a:ea typeface="Cambria" panose="02040503050406030204" pitchFamily="18" charset="0"/>
              </a:rPr>
              <a:t>, TLP</a:t>
            </a:r>
            <a:r>
              <a:rPr lang="en-US" altLang="zh-CN" sz="2000" b="0" baseline="30000" dirty="0">
                <a:latin typeface="Cambria" panose="02040503050406030204" pitchFamily="18" charset="0"/>
                <a:ea typeface="Cambria" panose="02040503050406030204" pitchFamily="18" charset="0"/>
              </a:rPr>
              <a:t>[2]</a:t>
            </a:r>
            <a:r>
              <a:rPr lang="en-US" altLang="zh-CN" sz="2000" b="0" dirty="0">
                <a:latin typeface="Cambria" panose="02040503050406030204" pitchFamily="18" charset="0"/>
                <a:ea typeface="Cambria" panose="02040503050406030204" pitchFamily="18" charset="0"/>
              </a:rPr>
              <a:t>, </a:t>
            </a:r>
            <a:r>
              <a:rPr lang="en-US" altLang="zh-CN" sz="2000" b="0" dirty="0" err="1">
                <a:latin typeface="Cambria" panose="02040503050406030204" pitchFamily="18" charset="0"/>
                <a:ea typeface="Cambria" panose="02040503050406030204" pitchFamily="18" charset="0"/>
              </a:rPr>
              <a:t>NoREC</a:t>
            </a:r>
            <a:r>
              <a:rPr lang="en-US" altLang="zh-CN" sz="2000" b="0" baseline="30000" dirty="0">
                <a:latin typeface="Cambria" panose="02040503050406030204" pitchFamily="18" charset="0"/>
                <a:ea typeface="Cambria" panose="02040503050406030204" pitchFamily="18" charset="0"/>
              </a:rPr>
              <a:t>[3]</a:t>
            </a:r>
            <a:r>
              <a:rPr lang="en-US" altLang="zh-CN" sz="2000" b="0" dirty="0">
                <a:latin typeface="Cambria" panose="02040503050406030204" pitchFamily="18" charset="0"/>
                <a:ea typeface="Cambria" panose="02040503050406030204" pitchFamily="18" charset="0"/>
              </a:rPr>
              <a:t>, and PQS</a:t>
            </a:r>
            <a:r>
              <a:rPr lang="en-US" altLang="zh-CN" sz="2000" b="0" baseline="30000" dirty="0">
                <a:latin typeface="Cambria" panose="02040503050406030204" pitchFamily="18" charset="0"/>
                <a:ea typeface="Cambria" panose="02040503050406030204" pitchFamily="18" charset="0"/>
              </a:rPr>
              <a:t>[4]</a:t>
            </a:r>
            <a:endParaRPr lang="en-US" altLang="zh-CN" sz="2000" dirty="0">
              <a:latin typeface="Cambria" panose="02040503050406030204" pitchFamily="18" charset="0"/>
              <a:ea typeface="Cambria" panose="02040503050406030204" pitchFamily="18" charset="0"/>
            </a:endParaRPr>
          </a:p>
          <a:p>
            <a:pPr lvl="1"/>
            <a:r>
              <a:rPr lang="en-US" altLang="zh-CN" sz="2133" b="0" dirty="0">
                <a:latin typeface="Cambria" panose="02040503050406030204" pitchFamily="18" charset="0"/>
                <a:ea typeface="Cambria" panose="02040503050406030204" pitchFamily="18" charset="0"/>
              </a:rPr>
              <a:t>Construct oracle for single </a:t>
            </a:r>
            <a:r>
              <a:rPr lang="en-US" altLang="zh-CN" sz="2133" b="0" i="1" dirty="0">
                <a:latin typeface="Cambria" panose="02040503050406030204" pitchFamily="18" charset="0"/>
                <a:ea typeface="Cambria" panose="02040503050406030204" pitchFamily="18" charset="0"/>
              </a:rPr>
              <a:t>SELECT</a:t>
            </a:r>
            <a:r>
              <a:rPr lang="en-US" altLang="zh-CN" sz="2133" b="0" dirty="0">
                <a:latin typeface="Cambria" panose="02040503050406030204" pitchFamily="18" charset="0"/>
                <a:ea typeface="Cambria" panose="02040503050406030204" pitchFamily="18" charset="0"/>
              </a:rPr>
              <a:t> queries to detect logic bugs</a:t>
            </a:r>
          </a:p>
          <a:p>
            <a:pPr lvl="1"/>
            <a:r>
              <a:rPr lang="en-US" altLang="zh-CN" sz="2133" b="0" dirty="0">
                <a:latin typeface="Cambria" panose="02040503050406030204" pitchFamily="18" charset="0"/>
                <a:ea typeface="Cambria" panose="02040503050406030204" pitchFamily="18" charset="0"/>
              </a:rPr>
              <a:t>Detect crash bugs</a:t>
            </a:r>
          </a:p>
          <a:p>
            <a:r>
              <a:rPr lang="en-US" altLang="zh-CN" sz="2400" dirty="0">
                <a:latin typeface="Cambria" panose="02040503050406030204" pitchFamily="18" charset="0"/>
                <a:ea typeface="Cambria" panose="02040503050406030204" pitchFamily="18" charset="0"/>
              </a:rPr>
              <a:t>Differential Testing: </a:t>
            </a:r>
            <a:r>
              <a:rPr lang="en-US" altLang="zh-CN" sz="2000" b="0" dirty="0">
                <a:latin typeface="Cambria" panose="02040503050406030204" pitchFamily="18" charset="0"/>
                <a:ea typeface="Cambria" panose="02040503050406030204" pitchFamily="18" charset="0"/>
              </a:rPr>
              <a:t>RAGS</a:t>
            </a:r>
            <a:r>
              <a:rPr lang="en-US" altLang="zh-CN" sz="2000" b="0" baseline="30000" dirty="0">
                <a:latin typeface="Cambria" panose="02040503050406030204" pitchFamily="18" charset="0"/>
                <a:ea typeface="Cambria" panose="02040503050406030204" pitchFamily="18" charset="0"/>
              </a:rPr>
              <a:t>[5]</a:t>
            </a:r>
            <a:r>
              <a:rPr lang="en-US" altLang="zh-CN" sz="2000" b="0" dirty="0">
                <a:latin typeface="Cambria" panose="02040503050406030204" pitchFamily="18" charset="0"/>
                <a:ea typeface="Cambria" panose="02040503050406030204" pitchFamily="18" charset="0"/>
              </a:rPr>
              <a:t>, APOLLO</a:t>
            </a:r>
            <a:r>
              <a:rPr lang="en-US" altLang="zh-CN" sz="2000" b="0" baseline="30000" dirty="0">
                <a:latin typeface="Cambria" panose="02040503050406030204" pitchFamily="18" charset="0"/>
                <a:ea typeface="Cambria" panose="02040503050406030204" pitchFamily="18" charset="0"/>
              </a:rPr>
              <a:t>[6]</a:t>
            </a:r>
          </a:p>
          <a:p>
            <a:pPr lvl="1"/>
            <a:r>
              <a:rPr lang="en-US" altLang="zh-CN" sz="2133" b="0" dirty="0">
                <a:latin typeface="Cambria" panose="02040503050406030204" pitchFamily="18" charset="0"/>
                <a:ea typeface="Cambria" panose="02040503050406030204" pitchFamily="18" charset="0"/>
              </a:rPr>
              <a:t>Compare query result among DBMSs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Existing DBMSs Bug Detection Works</a:t>
            </a:r>
            <a:endParaRPr lang="zh-CN" altLang="en-US" sz="3600" dirty="0">
              <a:latin typeface="Cambria" panose="02040503050406030204" pitchFamily="18" charset="0"/>
              <a:ea typeface="+mn-ea"/>
            </a:endParaRPr>
          </a:p>
        </p:txBody>
      </p:sp>
      <p:sp>
        <p:nvSpPr>
          <p:cNvPr id="5" name="Text Box 6">
            <a:extLst>
              <a:ext uri="{FF2B5EF4-FFF2-40B4-BE49-F238E27FC236}">
                <a16:creationId xmlns:a16="http://schemas.microsoft.com/office/drawing/2014/main" id="{721F0C93-38B5-CB61-8C78-B6019B02557E}"/>
              </a:ext>
            </a:extLst>
          </p:cNvPr>
          <p:cNvSpPr txBox="1">
            <a:spLocks noChangeArrowheads="1"/>
          </p:cNvSpPr>
          <p:nvPr/>
        </p:nvSpPr>
        <p:spPr bwMode="auto">
          <a:xfrm>
            <a:off x="0" y="5657671"/>
            <a:ext cx="12192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r>
              <a:rPr lang="en-US" altLang="zh-CN" sz="1200" b="0" dirty="0">
                <a:solidFill>
                  <a:srgbClr val="000000"/>
                </a:solidFill>
                <a:latin typeface="+mn-lt"/>
                <a:ea typeface="宋体" charset="-122"/>
                <a:cs typeface="Times New Roman" pitchFamily="18" charset="0"/>
              </a:rPr>
              <a:t>[1] </a:t>
            </a:r>
            <a:r>
              <a:rPr lang="en-US" altLang="zh-CN" sz="1200" b="0" dirty="0" err="1">
                <a:solidFill>
                  <a:srgbClr val="000000"/>
                </a:solidFill>
                <a:latin typeface="+mn-lt"/>
                <a:ea typeface="宋体" charset="-122"/>
                <a:cs typeface="Times New Roman" pitchFamily="18" charset="0"/>
              </a:rPr>
              <a:t>SQLsmith</a:t>
            </a:r>
            <a:r>
              <a:rPr lang="en-US" altLang="zh-CN" sz="1200" b="0" dirty="0">
                <a:solidFill>
                  <a:srgbClr val="000000"/>
                </a:solidFill>
                <a:latin typeface="+mn-lt"/>
                <a:ea typeface="宋体" charset="-122"/>
                <a:cs typeface="Times New Roman" pitchFamily="18" charset="0"/>
              </a:rPr>
              <a:t>. https://github.com/anse1/sqlsmith.</a:t>
            </a:r>
          </a:p>
          <a:p>
            <a:pPr marL="252000" indent="-347663" eaLnBrk="1" hangingPunct="1"/>
            <a:r>
              <a:rPr lang="en-US" altLang="zh-CN" sz="1200" b="0" dirty="0">
                <a:solidFill>
                  <a:srgbClr val="000000"/>
                </a:solidFill>
                <a:latin typeface="+mn-lt"/>
                <a:ea typeface="宋体" charset="-122"/>
                <a:cs typeface="Times New Roman" pitchFamily="18" charset="0"/>
              </a:rPr>
              <a:t>[2] </a:t>
            </a:r>
            <a:r>
              <a:rPr lang="it-IT" altLang="zh-CN" sz="1200" b="0" dirty="0">
                <a:solidFill>
                  <a:srgbClr val="000000"/>
                </a:solidFill>
                <a:latin typeface="+mn-lt"/>
                <a:ea typeface="宋体" charset="-122"/>
                <a:cs typeface="Times New Roman" pitchFamily="18" charset="0"/>
              </a:rPr>
              <a:t>Manuel Rigger and Zhendong Su. </a:t>
            </a:r>
            <a:r>
              <a:rPr lang="en-US" altLang="zh-CN" sz="1200" b="0" dirty="0">
                <a:solidFill>
                  <a:srgbClr val="000000"/>
                </a:solidFill>
                <a:latin typeface="+mn-lt"/>
                <a:ea typeface="宋体" charset="-122"/>
                <a:cs typeface="Times New Roman" pitchFamily="18" charset="0"/>
              </a:rPr>
              <a:t>Finding Bugs in Database Systems via Query Partitioning. OOPSLA 2020.</a:t>
            </a:r>
          </a:p>
          <a:p>
            <a:pPr marL="252000" indent="-347663" eaLnBrk="1" hangingPunct="1"/>
            <a:r>
              <a:rPr lang="en-US" altLang="zh-CN" sz="1200" b="0" dirty="0">
                <a:solidFill>
                  <a:srgbClr val="000000"/>
                </a:solidFill>
                <a:latin typeface="+mn-lt"/>
                <a:ea typeface="宋体" charset="-122"/>
                <a:cs typeface="Times New Roman" pitchFamily="18" charset="0"/>
              </a:rPr>
              <a:t>[3] </a:t>
            </a:r>
            <a:r>
              <a:rPr lang="it-IT" altLang="zh-CN" sz="1200" b="0" dirty="0">
                <a:solidFill>
                  <a:srgbClr val="000000"/>
                </a:solidFill>
                <a:latin typeface="+mn-lt"/>
                <a:ea typeface="宋体" charset="-122"/>
                <a:cs typeface="Times New Roman" pitchFamily="18" charset="0"/>
              </a:rPr>
              <a:t>Manuel Rigger and Zhendong Su</a:t>
            </a:r>
            <a:r>
              <a:rPr lang="en-US" altLang="zh-CN" sz="1200" b="0" dirty="0">
                <a:solidFill>
                  <a:srgbClr val="000000"/>
                </a:solidFill>
                <a:latin typeface="+mn-lt"/>
                <a:ea typeface="宋体" charset="-122"/>
                <a:cs typeface="Times New Roman" pitchFamily="18" charset="0"/>
              </a:rPr>
              <a:t>. Detecting Optimization Bugs in Database Engines via Non-Optimizing Reference Engine Construction. ESEC/FSE 2020.</a:t>
            </a:r>
          </a:p>
          <a:p>
            <a:pPr marL="252000" indent="-347663" eaLnBrk="1" hangingPunct="1"/>
            <a:r>
              <a:rPr lang="en-US" altLang="zh-CN" sz="1200" b="0" dirty="0">
                <a:solidFill>
                  <a:srgbClr val="000000"/>
                </a:solidFill>
                <a:latin typeface="+mn-lt"/>
                <a:ea typeface="宋体" charset="-122"/>
                <a:cs typeface="Times New Roman" pitchFamily="18" charset="0"/>
              </a:rPr>
              <a:t>[4]</a:t>
            </a:r>
            <a:r>
              <a:rPr lang="it-IT" altLang="zh-CN" sz="1200" b="0" dirty="0">
                <a:solidFill>
                  <a:srgbClr val="000000"/>
                </a:solidFill>
                <a:latin typeface="+mn-lt"/>
                <a:ea typeface="宋体" charset="-122"/>
                <a:cs typeface="Times New Roman" pitchFamily="18" charset="0"/>
              </a:rPr>
              <a:t> Manuel Rigger and Zhendong Su. </a:t>
            </a:r>
            <a:r>
              <a:rPr lang="en-US" altLang="zh-CN" sz="1200" b="0" dirty="0">
                <a:solidFill>
                  <a:srgbClr val="000000"/>
                </a:solidFill>
                <a:latin typeface="+mn-lt"/>
                <a:ea typeface="宋体" charset="-122"/>
                <a:cs typeface="Times New Roman" pitchFamily="18" charset="0"/>
              </a:rPr>
              <a:t>Testing Database Engines via Pivoted Query Synthesis. OSDI 2020.</a:t>
            </a:r>
          </a:p>
          <a:p>
            <a:pPr marL="252000" indent="-347663" eaLnBrk="1" hangingPunct="1"/>
            <a:r>
              <a:rPr lang="en-US" altLang="zh-CN" sz="1200" b="0" dirty="0">
                <a:solidFill>
                  <a:srgbClr val="000000"/>
                </a:solidFill>
                <a:latin typeface="+mn-lt"/>
                <a:ea typeface="宋体" charset="-122"/>
                <a:cs typeface="Times New Roman" pitchFamily="18" charset="0"/>
              </a:rPr>
              <a:t>[5] Donald R. </a:t>
            </a:r>
            <a:r>
              <a:rPr lang="en-US" altLang="zh-CN" sz="1200" b="0" dirty="0" err="1">
                <a:solidFill>
                  <a:srgbClr val="000000"/>
                </a:solidFill>
                <a:latin typeface="+mn-lt"/>
                <a:ea typeface="宋体" charset="-122"/>
                <a:cs typeface="Times New Roman" pitchFamily="18" charset="0"/>
              </a:rPr>
              <a:t>Slutz</a:t>
            </a:r>
            <a:r>
              <a:rPr lang="en-US" altLang="zh-CN" sz="1200" b="0" dirty="0">
                <a:solidFill>
                  <a:srgbClr val="000000"/>
                </a:solidFill>
                <a:latin typeface="+mn-lt"/>
                <a:ea typeface="宋体" charset="-122"/>
                <a:cs typeface="Times New Roman" pitchFamily="18" charset="0"/>
              </a:rPr>
              <a:t>. Massive stochastic testing of SQL. VLDB 1998.</a:t>
            </a:r>
          </a:p>
          <a:p>
            <a:pPr marL="252000" indent="-347663" eaLnBrk="1" hangingPunct="1"/>
            <a:r>
              <a:rPr lang="en-US" altLang="zh-CN" sz="1200" b="0" dirty="0">
                <a:solidFill>
                  <a:srgbClr val="000000"/>
                </a:solidFill>
                <a:latin typeface="+mn-lt"/>
                <a:ea typeface="宋体" charset="-122"/>
                <a:cs typeface="Times New Roman" pitchFamily="18" charset="0"/>
              </a:rPr>
              <a:t>[6] </a:t>
            </a:r>
            <a:r>
              <a:rPr lang="en-US" altLang="zh-CN" sz="1200" b="0" dirty="0" err="1">
                <a:solidFill>
                  <a:srgbClr val="000000"/>
                </a:solidFill>
                <a:latin typeface="+mn-lt"/>
                <a:ea typeface="宋体" charset="-122"/>
                <a:cs typeface="Times New Roman" pitchFamily="18" charset="0"/>
              </a:rPr>
              <a:t>Jinho</a:t>
            </a:r>
            <a:r>
              <a:rPr lang="en-US" altLang="zh-CN" sz="1200" b="0" dirty="0">
                <a:solidFill>
                  <a:srgbClr val="000000"/>
                </a:solidFill>
                <a:latin typeface="+mn-lt"/>
                <a:ea typeface="宋体" charset="-122"/>
                <a:cs typeface="Times New Roman" pitchFamily="18" charset="0"/>
              </a:rPr>
              <a:t> Jung, et. al., APOLLO: Automatic Detection and Diagnosis of Performance Regressions in Database Systems. PVLDB 2019.</a:t>
            </a:r>
          </a:p>
        </p:txBody>
      </p:sp>
      <p:sp>
        <p:nvSpPr>
          <p:cNvPr id="13" name="圆角矩形 33">
            <a:extLst>
              <a:ext uri="{FF2B5EF4-FFF2-40B4-BE49-F238E27FC236}">
                <a16:creationId xmlns:a16="http://schemas.microsoft.com/office/drawing/2014/main" id="{36DE8E14-6D7A-C983-4E94-5B9CC17577EF}"/>
              </a:ext>
            </a:extLst>
          </p:cNvPr>
          <p:cNvSpPr/>
          <p:nvPr/>
        </p:nvSpPr>
        <p:spPr>
          <a:xfrm>
            <a:off x="3491643" y="4202387"/>
            <a:ext cx="5208714" cy="713398"/>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Cambria" panose="02040503050406030204" pitchFamily="18" charset="0"/>
                <a:ea typeface="Cambria" panose="02040503050406030204" pitchFamily="18" charset="0"/>
              </a:rPr>
              <a:t>They cannot detect transaction bugs.</a:t>
            </a:r>
            <a:endParaRPr lang="zh-CN" altLang="en-US" sz="2400" dirty="0">
              <a:latin typeface="Cambria" panose="02040503050406030204" pitchFamily="18" charset="0"/>
              <a:ea typeface="SimSun" charset="-122"/>
              <a:cs typeface="SimSun" charset="-122"/>
            </a:endParaRPr>
          </a:p>
        </p:txBody>
      </p:sp>
    </p:spTree>
    <p:extLst>
      <p:ext uri="{BB962C8B-B14F-4D97-AF65-F5344CB8AC3E}">
        <p14:creationId xmlns:p14="http://schemas.microsoft.com/office/powerpoint/2010/main" val="694967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Transaction Verification: </a:t>
            </a:r>
            <a:r>
              <a:rPr lang="en-US" altLang="zh-CN" sz="2133" b="0" dirty="0">
                <a:latin typeface="Cambria" panose="02040503050406030204" pitchFamily="18" charset="0"/>
                <a:ea typeface="Cambria" panose="02040503050406030204" pitchFamily="18" charset="0"/>
              </a:rPr>
              <a:t>Elle</a:t>
            </a:r>
            <a:r>
              <a:rPr lang="en-US" altLang="zh-CN" sz="2133" b="0" baseline="30000" dirty="0">
                <a:latin typeface="Cambria" panose="02040503050406030204" pitchFamily="18" charset="0"/>
                <a:ea typeface="Cambria" panose="02040503050406030204" pitchFamily="18" charset="0"/>
              </a:rPr>
              <a:t> [1]</a:t>
            </a:r>
            <a:r>
              <a:rPr lang="en-US" altLang="zh-CN" sz="2133" b="0" dirty="0">
                <a:latin typeface="Cambria" panose="02040503050406030204" pitchFamily="18" charset="0"/>
                <a:ea typeface="Cambria" panose="02040503050406030204" pitchFamily="18" charset="0"/>
              </a:rPr>
              <a:t>, Cobra</a:t>
            </a:r>
            <a:r>
              <a:rPr lang="en-US" altLang="zh-CN" sz="2133" b="0" baseline="30000" dirty="0">
                <a:latin typeface="Cambria" panose="02040503050406030204" pitchFamily="18" charset="0"/>
                <a:ea typeface="Cambria" panose="02040503050406030204" pitchFamily="18" charset="0"/>
              </a:rPr>
              <a:t> [2]</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Existing Transaction Verification Works</a:t>
            </a:r>
            <a:endParaRPr lang="zh-CN" altLang="en-US" sz="3600" dirty="0">
              <a:latin typeface="Cambria" panose="02040503050406030204" pitchFamily="18" charset="0"/>
              <a:ea typeface="+mn-ea"/>
            </a:endParaRPr>
          </a:p>
        </p:txBody>
      </p:sp>
      <p:sp>
        <p:nvSpPr>
          <p:cNvPr id="5" name="Text Box 6">
            <a:extLst>
              <a:ext uri="{FF2B5EF4-FFF2-40B4-BE49-F238E27FC236}">
                <a16:creationId xmlns:a16="http://schemas.microsoft.com/office/drawing/2014/main" id="{721F0C93-38B5-CB61-8C78-B6019B02557E}"/>
              </a:ext>
            </a:extLst>
          </p:cNvPr>
          <p:cNvSpPr txBox="1">
            <a:spLocks noChangeArrowheads="1"/>
          </p:cNvSpPr>
          <p:nvPr/>
        </p:nvSpPr>
        <p:spPr bwMode="auto">
          <a:xfrm>
            <a:off x="-1" y="6396335"/>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r>
              <a:rPr lang="en-US" altLang="zh-CN" sz="1200" b="0" dirty="0">
                <a:solidFill>
                  <a:srgbClr val="000000"/>
                </a:solidFill>
                <a:latin typeface="+mn-lt"/>
                <a:ea typeface="宋体" charset="-122"/>
                <a:cs typeface="Times New Roman" pitchFamily="18" charset="0"/>
              </a:rPr>
              <a:t>[1] Kyle Kingsbury and Peter Alvaro. Elle: Inferring isolation anomalies from experimental observations. VLDB 2020.</a:t>
            </a:r>
          </a:p>
          <a:p>
            <a:pPr marL="252000" indent="-347663" eaLnBrk="1" hangingPunct="1"/>
            <a:r>
              <a:rPr lang="en-US" altLang="zh-CN" sz="1200" b="0" dirty="0">
                <a:solidFill>
                  <a:srgbClr val="000000"/>
                </a:solidFill>
                <a:latin typeface="+mn-lt"/>
                <a:ea typeface="宋体" charset="-122"/>
                <a:cs typeface="Times New Roman" pitchFamily="18" charset="0"/>
              </a:rPr>
              <a:t>[2] Cheng Tan, et. al., Cobra: Making Transactional Key-Value Stores Verifiably Serializable. OSDI 2020.</a:t>
            </a:r>
          </a:p>
        </p:txBody>
      </p:sp>
      <p:sp>
        <p:nvSpPr>
          <p:cNvPr id="21" name="文本框 20">
            <a:extLst>
              <a:ext uri="{FF2B5EF4-FFF2-40B4-BE49-F238E27FC236}">
                <a16:creationId xmlns:a16="http://schemas.microsoft.com/office/drawing/2014/main" id="{1001B8A0-09FF-31AD-6E3E-870BDF9C8C09}"/>
              </a:ext>
            </a:extLst>
          </p:cNvPr>
          <p:cNvSpPr txBox="1"/>
          <p:nvPr/>
        </p:nvSpPr>
        <p:spPr>
          <a:xfrm>
            <a:off x="4831709" y="4051531"/>
            <a:ext cx="2383194"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transactions’ history</a:t>
            </a:r>
            <a:endParaRPr lang="zh-CN" altLang="en-US" dirty="0">
              <a:latin typeface="Cambria" panose="02040503050406030204" pitchFamily="18" charset="0"/>
            </a:endParaRPr>
          </a:p>
        </p:txBody>
      </p:sp>
      <p:pic>
        <p:nvPicPr>
          <p:cNvPr id="23" name="图形 22">
            <a:extLst>
              <a:ext uri="{FF2B5EF4-FFF2-40B4-BE49-F238E27FC236}">
                <a16:creationId xmlns:a16="http://schemas.microsoft.com/office/drawing/2014/main" id="{7F3F9089-539A-4F30-1D3B-633438B26D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67248" y="2941531"/>
            <a:ext cx="1112117" cy="1112117"/>
          </a:xfrm>
          <a:prstGeom prst="rect">
            <a:avLst/>
          </a:prstGeom>
        </p:spPr>
      </p:pic>
      <p:grpSp>
        <p:nvGrpSpPr>
          <p:cNvPr id="36" name="组合 35">
            <a:extLst>
              <a:ext uri="{FF2B5EF4-FFF2-40B4-BE49-F238E27FC236}">
                <a16:creationId xmlns:a16="http://schemas.microsoft.com/office/drawing/2014/main" id="{BD0AAE38-47AF-1D07-EE6B-56991C76E468}"/>
              </a:ext>
            </a:extLst>
          </p:cNvPr>
          <p:cNvGrpSpPr/>
          <p:nvPr/>
        </p:nvGrpSpPr>
        <p:grpSpPr>
          <a:xfrm>
            <a:off x="8671839" y="2552009"/>
            <a:ext cx="1851203" cy="1507087"/>
            <a:chOff x="9269842" y="2109334"/>
            <a:chExt cx="2188173" cy="2333558"/>
          </a:xfrm>
        </p:grpSpPr>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F324444-A0C0-6E9F-CA99-F5954D4269A5}"/>
                    </a:ext>
                  </a:extLst>
                </p:cNvPr>
                <p:cNvSpPr txBox="1"/>
                <p:nvPr/>
              </p:nvSpPr>
              <p:spPr>
                <a:xfrm>
                  <a:off x="9904579" y="2109334"/>
                  <a:ext cx="398460" cy="571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m:oMathPara>
                  </a14:m>
                  <a:endParaRPr lang="zh-CN" altLang="en-US" dirty="0">
                    <a:latin typeface="Cambria" panose="02040503050406030204" pitchFamily="18" charset="0"/>
                  </a:endParaRPr>
                </a:p>
              </p:txBody>
            </p:sp>
          </mc:Choice>
          <mc:Fallback xmlns="">
            <p:sp>
              <p:nvSpPr>
                <p:cNvPr id="37" name="文本框 36">
                  <a:extLst>
                    <a:ext uri="{FF2B5EF4-FFF2-40B4-BE49-F238E27FC236}">
                      <a16:creationId xmlns:a16="http://schemas.microsoft.com/office/drawing/2014/main" id="{5F324444-A0C0-6E9F-CA99-F5954D4269A5}"/>
                    </a:ext>
                  </a:extLst>
                </p:cNvPr>
                <p:cNvSpPr txBox="1">
                  <a:spLocks noRot="1" noChangeAspect="1" noMove="1" noResize="1" noEditPoints="1" noAdjustHandles="1" noChangeArrowheads="1" noChangeShapeType="1" noTextEdit="1"/>
                </p:cNvSpPr>
                <p:nvPr/>
              </p:nvSpPr>
              <p:spPr>
                <a:xfrm>
                  <a:off x="9904579" y="2109334"/>
                  <a:ext cx="398460" cy="571870"/>
                </a:xfrm>
                <a:prstGeom prst="rect">
                  <a:avLst/>
                </a:prstGeom>
                <a:blipFill>
                  <a:blip r:embed="rId5"/>
                  <a:stretch>
                    <a:fillRect r="-5455"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88F5AF7-2DC2-794B-D112-3FB4098EAC72}"/>
                    </a:ext>
                  </a:extLst>
                </p:cNvPr>
                <p:cNvSpPr txBox="1"/>
                <p:nvPr/>
              </p:nvSpPr>
              <p:spPr>
                <a:xfrm>
                  <a:off x="10787704" y="3122139"/>
                  <a:ext cx="398460" cy="571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m:oMathPara>
                  </a14:m>
                  <a:endParaRPr lang="zh-CN" altLang="en-US" dirty="0">
                    <a:latin typeface="Cambria" panose="02040503050406030204" pitchFamily="18" charset="0"/>
                  </a:endParaRPr>
                </a:p>
              </p:txBody>
            </p:sp>
          </mc:Choice>
          <mc:Fallback xmlns="">
            <p:sp>
              <p:nvSpPr>
                <p:cNvPr id="38" name="文本框 37">
                  <a:extLst>
                    <a:ext uri="{FF2B5EF4-FFF2-40B4-BE49-F238E27FC236}">
                      <a16:creationId xmlns:a16="http://schemas.microsoft.com/office/drawing/2014/main" id="{788F5AF7-2DC2-794B-D112-3FB4098EAC72}"/>
                    </a:ext>
                  </a:extLst>
                </p:cNvPr>
                <p:cNvSpPr txBox="1">
                  <a:spLocks noRot="1" noChangeAspect="1" noMove="1" noResize="1" noEditPoints="1" noAdjustHandles="1" noChangeArrowheads="1" noChangeShapeType="1" noTextEdit="1"/>
                </p:cNvSpPr>
                <p:nvPr/>
              </p:nvSpPr>
              <p:spPr>
                <a:xfrm>
                  <a:off x="10787704" y="3122139"/>
                  <a:ext cx="398460" cy="571870"/>
                </a:xfrm>
                <a:prstGeom prst="rect">
                  <a:avLst/>
                </a:prstGeom>
                <a:blipFill>
                  <a:blip r:embed="rId6"/>
                  <a:stretch>
                    <a:fillRect r="-9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415A002-402D-6417-5145-CADA510A815E}"/>
                    </a:ext>
                  </a:extLst>
                </p:cNvPr>
                <p:cNvSpPr txBox="1"/>
                <p:nvPr/>
              </p:nvSpPr>
              <p:spPr>
                <a:xfrm>
                  <a:off x="9504694" y="3685989"/>
                  <a:ext cx="398460" cy="571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3</m:t>
                            </m:r>
                          </m:sub>
                        </m:sSub>
                      </m:oMath>
                    </m:oMathPara>
                  </a14:m>
                  <a:endParaRPr lang="zh-CN" altLang="en-US" dirty="0">
                    <a:latin typeface="Cambria" panose="02040503050406030204" pitchFamily="18" charset="0"/>
                  </a:endParaRPr>
                </a:p>
              </p:txBody>
            </p:sp>
          </mc:Choice>
          <mc:Fallback xmlns="">
            <p:sp>
              <p:nvSpPr>
                <p:cNvPr id="39" name="文本框 38">
                  <a:extLst>
                    <a:ext uri="{FF2B5EF4-FFF2-40B4-BE49-F238E27FC236}">
                      <a16:creationId xmlns:a16="http://schemas.microsoft.com/office/drawing/2014/main" id="{7415A002-402D-6417-5145-CADA510A815E}"/>
                    </a:ext>
                  </a:extLst>
                </p:cNvPr>
                <p:cNvSpPr txBox="1">
                  <a:spLocks noRot="1" noChangeAspect="1" noMove="1" noResize="1" noEditPoints="1" noAdjustHandles="1" noChangeArrowheads="1" noChangeShapeType="1" noTextEdit="1"/>
                </p:cNvSpPr>
                <p:nvPr/>
              </p:nvSpPr>
              <p:spPr>
                <a:xfrm>
                  <a:off x="9504694" y="3685989"/>
                  <a:ext cx="398460" cy="571870"/>
                </a:xfrm>
                <a:prstGeom prst="rect">
                  <a:avLst/>
                </a:prstGeom>
                <a:blipFill>
                  <a:blip r:embed="rId7"/>
                  <a:stretch>
                    <a:fillRect r="-9091" b="-1667"/>
                  </a:stretch>
                </a:blipFill>
              </p:spPr>
              <p:txBody>
                <a:bodyPr/>
                <a:lstStyle/>
                <a:p>
                  <a:r>
                    <a:rPr lang="zh-CN" altLang="en-US">
                      <a:noFill/>
                    </a:rPr>
                    <a:t> </a:t>
                  </a:r>
                </a:p>
              </p:txBody>
            </p:sp>
          </mc:Fallback>
        </mc:AlternateContent>
        <p:cxnSp>
          <p:nvCxnSpPr>
            <p:cNvPr id="40" name="连接符: 曲线 39">
              <a:extLst>
                <a:ext uri="{FF2B5EF4-FFF2-40B4-BE49-F238E27FC236}">
                  <a16:creationId xmlns:a16="http://schemas.microsoft.com/office/drawing/2014/main" id="{EA0A6785-FF72-3706-493D-B2B3EB4EA985}"/>
                </a:ext>
              </a:extLst>
            </p:cNvPr>
            <p:cNvCxnSpPr>
              <a:cxnSpLocks/>
              <a:stCxn id="38" idx="0"/>
              <a:endCxn id="37" idx="3"/>
            </p:cNvCxnSpPr>
            <p:nvPr/>
          </p:nvCxnSpPr>
          <p:spPr>
            <a:xfrm rot="16200000" flipV="1">
              <a:off x="10281552" y="2416756"/>
              <a:ext cx="726870" cy="683895"/>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连接符: 曲线 40">
              <a:extLst>
                <a:ext uri="{FF2B5EF4-FFF2-40B4-BE49-F238E27FC236}">
                  <a16:creationId xmlns:a16="http://schemas.microsoft.com/office/drawing/2014/main" id="{FDA262DC-09C0-6FF3-82C5-8967DCCACE0F}"/>
                </a:ext>
              </a:extLst>
            </p:cNvPr>
            <p:cNvCxnSpPr>
              <a:cxnSpLocks/>
              <a:stCxn id="37" idx="2"/>
              <a:endCxn id="38" idx="1"/>
            </p:cNvCxnSpPr>
            <p:nvPr/>
          </p:nvCxnSpPr>
          <p:spPr>
            <a:xfrm rot="16200000" flipH="1">
              <a:off x="10082321" y="2702691"/>
              <a:ext cx="726870" cy="683894"/>
            </a:xfrm>
            <a:prstGeom prst="curved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连接符: 曲线 41">
              <a:extLst>
                <a:ext uri="{FF2B5EF4-FFF2-40B4-BE49-F238E27FC236}">
                  <a16:creationId xmlns:a16="http://schemas.microsoft.com/office/drawing/2014/main" id="{57EB972B-8F0C-40D9-BF71-FE090AC78260}"/>
                </a:ext>
              </a:extLst>
            </p:cNvPr>
            <p:cNvCxnSpPr>
              <a:cxnSpLocks/>
              <a:stCxn id="37" idx="1"/>
              <a:endCxn id="39" idx="0"/>
            </p:cNvCxnSpPr>
            <p:nvPr/>
          </p:nvCxnSpPr>
          <p:spPr>
            <a:xfrm rot="10800000" flipV="1">
              <a:off x="9703925" y="2395267"/>
              <a:ext cx="200654" cy="129072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CFA5067B-4F91-C30A-5050-181B3832FCB4}"/>
                </a:ext>
              </a:extLst>
            </p:cNvPr>
            <p:cNvCxnSpPr>
              <a:cxnSpLocks/>
            </p:cNvCxnSpPr>
            <p:nvPr/>
          </p:nvCxnSpPr>
          <p:spPr>
            <a:xfrm rot="5400000" flipH="1" flipV="1">
              <a:off x="10079082" y="3045947"/>
              <a:ext cx="379184" cy="1083780"/>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429E1F69-5361-6660-08DA-FF4FD2423D56}"/>
                </a:ext>
              </a:extLst>
            </p:cNvPr>
            <p:cNvCxnSpPr>
              <a:cxnSpLocks/>
              <a:stCxn id="38" idx="2"/>
              <a:endCxn id="39" idx="2"/>
            </p:cNvCxnSpPr>
            <p:nvPr/>
          </p:nvCxnSpPr>
          <p:spPr>
            <a:xfrm rot="5400000">
              <a:off x="10063506" y="3334429"/>
              <a:ext cx="563851" cy="1283009"/>
            </a:xfrm>
            <a:prstGeom prst="curvedConnector3">
              <a:avLst>
                <a:gd name="adj1" fmla="val 16277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A1D74E82-3680-0BFB-5153-E925FBDAA675}"/>
                </a:ext>
              </a:extLst>
            </p:cNvPr>
            <p:cNvSpPr txBox="1"/>
            <p:nvPr/>
          </p:nvSpPr>
          <p:spPr>
            <a:xfrm>
              <a:off x="9269842" y="2937636"/>
              <a:ext cx="658497" cy="476559"/>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RW</a:t>
              </a:r>
              <a:endParaRPr lang="zh-CN" altLang="en-US" sz="1400" dirty="0">
                <a:latin typeface="Cambria" panose="02040503050406030204" pitchFamily="18" charset="0"/>
              </a:endParaRPr>
            </a:p>
          </p:txBody>
        </p:sp>
        <p:sp>
          <p:nvSpPr>
            <p:cNvPr id="46" name="文本框 45">
              <a:extLst>
                <a:ext uri="{FF2B5EF4-FFF2-40B4-BE49-F238E27FC236}">
                  <a16:creationId xmlns:a16="http://schemas.microsoft.com/office/drawing/2014/main" id="{2F8E2EA0-2A5D-F71B-634A-932D0E39274F}"/>
                </a:ext>
              </a:extLst>
            </p:cNvPr>
            <p:cNvSpPr txBox="1"/>
            <p:nvPr/>
          </p:nvSpPr>
          <p:spPr>
            <a:xfrm>
              <a:off x="9769487" y="2793439"/>
              <a:ext cx="658497" cy="476559"/>
            </a:xfrm>
            <a:prstGeom prst="rect">
              <a:avLst/>
            </a:prstGeom>
            <a:noFill/>
          </p:spPr>
          <p:txBody>
            <a:bodyPr wrap="square" rtlCol="0">
              <a:spAutoFit/>
            </a:bodyPr>
            <a:lstStyle/>
            <a:p>
              <a:r>
                <a:rPr lang="en-US" altLang="zh-CN" sz="1400" dirty="0">
                  <a:solidFill>
                    <a:schemeClr val="accent1"/>
                  </a:solidFill>
                  <a:latin typeface="Cambria" panose="02040503050406030204" pitchFamily="18" charset="0"/>
                  <a:ea typeface="Cambria" panose="02040503050406030204" pitchFamily="18" charset="0"/>
                </a:rPr>
                <a:t>RW</a:t>
              </a:r>
              <a:endParaRPr lang="zh-CN" altLang="en-US" sz="1400" dirty="0">
                <a:solidFill>
                  <a:schemeClr val="accent1"/>
                </a:solidFill>
                <a:latin typeface="Cambria" panose="02040503050406030204" pitchFamily="18" charset="0"/>
              </a:endParaRPr>
            </a:p>
          </p:txBody>
        </p:sp>
        <p:sp>
          <p:nvSpPr>
            <p:cNvPr id="47" name="文本框 46">
              <a:extLst>
                <a:ext uri="{FF2B5EF4-FFF2-40B4-BE49-F238E27FC236}">
                  <a16:creationId xmlns:a16="http://schemas.microsoft.com/office/drawing/2014/main" id="{3CFF1405-290B-86B1-34CC-4E1C827BF13B}"/>
                </a:ext>
              </a:extLst>
            </p:cNvPr>
            <p:cNvSpPr txBox="1"/>
            <p:nvPr/>
          </p:nvSpPr>
          <p:spPr>
            <a:xfrm>
              <a:off x="9955745" y="3104611"/>
              <a:ext cx="658497" cy="476559"/>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RW</a:t>
              </a:r>
              <a:endParaRPr lang="zh-CN" altLang="en-US" sz="1400" dirty="0">
                <a:latin typeface="Cambria" panose="02040503050406030204" pitchFamily="18" charset="0"/>
              </a:endParaRPr>
            </a:p>
          </p:txBody>
        </p:sp>
        <p:sp>
          <p:nvSpPr>
            <p:cNvPr id="48" name="文本框 47">
              <a:extLst>
                <a:ext uri="{FF2B5EF4-FFF2-40B4-BE49-F238E27FC236}">
                  <a16:creationId xmlns:a16="http://schemas.microsoft.com/office/drawing/2014/main" id="{49A18C5E-6E54-AA9D-F113-2BC22A0D66A5}"/>
                </a:ext>
              </a:extLst>
            </p:cNvPr>
            <p:cNvSpPr txBox="1"/>
            <p:nvPr/>
          </p:nvSpPr>
          <p:spPr>
            <a:xfrm>
              <a:off x="10092958" y="3966333"/>
              <a:ext cx="658497" cy="476559"/>
            </a:xfrm>
            <a:prstGeom prst="rect">
              <a:avLst/>
            </a:prstGeom>
            <a:noFill/>
          </p:spPr>
          <p:txBody>
            <a:bodyPr wrap="square" rtlCol="0">
              <a:spAutoFit/>
            </a:bodyPr>
            <a:lstStyle/>
            <a:p>
              <a:r>
                <a:rPr lang="en-US" altLang="zh-CN" sz="1400" dirty="0">
                  <a:latin typeface="Cambria" panose="02040503050406030204" pitchFamily="18" charset="0"/>
                  <a:ea typeface="Cambria" panose="02040503050406030204" pitchFamily="18" charset="0"/>
                </a:rPr>
                <a:t>WW</a:t>
              </a:r>
              <a:endParaRPr lang="zh-CN" altLang="en-US" sz="1400" dirty="0">
                <a:latin typeface="Cambria" panose="02040503050406030204" pitchFamily="18" charset="0"/>
              </a:endParaRPr>
            </a:p>
          </p:txBody>
        </p:sp>
        <p:sp>
          <p:nvSpPr>
            <p:cNvPr id="49" name="文本框 48">
              <a:extLst>
                <a:ext uri="{FF2B5EF4-FFF2-40B4-BE49-F238E27FC236}">
                  <a16:creationId xmlns:a16="http://schemas.microsoft.com/office/drawing/2014/main" id="{7C4585C4-F9F0-354F-2674-22A378C86957}"/>
                </a:ext>
              </a:extLst>
            </p:cNvPr>
            <p:cNvSpPr txBox="1"/>
            <p:nvPr/>
          </p:nvSpPr>
          <p:spPr>
            <a:xfrm>
              <a:off x="10799518" y="2444807"/>
              <a:ext cx="658497" cy="476559"/>
            </a:xfrm>
            <a:prstGeom prst="rect">
              <a:avLst/>
            </a:prstGeom>
            <a:noFill/>
          </p:spPr>
          <p:txBody>
            <a:bodyPr wrap="square" rtlCol="0">
              <a:spAutoFit/>
            </a:bodyPr>
            <a:lstStyle/>
            <a:p>
              <a:r>
                <a:rPr lang="en-US" altLang="zh-CN" sz="1400" dirty="0">
                  <a:solidFill>
                    <a:schemeClr val="accent1"/>
                  </a:solidFill>
                  <a:latin typeface="Cambria" panose="02040503050406030204" pitchFamily="18" charset="0"/>
                  <a:ea typeface="Cambria" panose="02040503050406030204" pitchFamily="18" charset="0"/>
                </a:rPr>
                <a:t>WR</a:t>
              </a:r>
              <a:endParaRPr lang="zh-CN" altLang="en-US" sz="1400" dirty="0">
                <a:solidFill>
                  <a:schemeClr val="accent1"/>
                </a:solidFill>
                <a:latin typeface="Cambria" panose="02040503050406030204" pitchFamily="18" charset="0"/>
              </a:endParaRPr>
            </a:p>
          </p:txBody>
        </p:sp>
      </p:grpSp>
      <p:sp>
        <p:nvSpPr>
          <p:cNvPr id="52" name="矩形: 圆角 51">
            <a:extLst>
              <a:ext uri="{FF2B5EF4-FFF2-40B4-BE49-F238E27FC236}">
                <a16:creationId xmlns:a16="http://schemas.microsoft.com/office/drawing/2014/main" id="{06469081-56F5-34CD-BDFA-E36ED66BAD46}"/>
              </a:ext>
            </a:extLst>
          </p:cNvPr>
          <p:cNvSpPr/>
          <p:nvPr/>
        </p:nvSpPr>
        <p:spPr>
          <a:xfrm>
            <a:off x="1778980" y="3119133"/>
            <a:ext cx="1526979" cy="756662"/>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dirty="0">
                <a:latin typeface="Cambria" panose="02040503050406030204" pitchFamily="18" charset="0"/>
                <a:ea typeface="Cambria" panose="02040503050406030204" pitchFamily="18" charset="0"/>
              </a:rPr>
              <a:t>key-value model</a:t>
            </a:r>
            <a:endParaRPr lang="zh-CN" altLang="en-US" dirty="0">
              <a:latin typeface="Cambria" panose="02040503050406030204" pitchFamily="18" charset="0"/>
            </a:endParaRPr>
          </a:p>
        </p:txBody>
      </p:sp>
      <p:cxnSp>
        <p:nvCxnSpPr>
          <p:cNvPr id="57" name="直接箭头连接符 56">
            <a:extLst>
              <a:ext uri="{FF2B5EF4-FFF2-40B4-BE49-F238E27FC236}">
                <a16:creationId xmlns:a16="http://schemas.microsoft.com/office/drawing/2014/main" id="{EE73BE34-EF7D-D602-667B-1B1B54C37253}"/>
              </a:ext>
            </a:extLst>
          </p:cNvPr>
          <p:cNvCxnSpPr>
            <a:cxnSpLocks/>
            <a:stCxn id="52" idx="3"/>
            <a:endCxn id="23" idx="1"/>
          </p:cNvCxnSpPr>
          <p:nvPr/>
        </p:nvCxnSpPr>
        <p:spPr>
          <a:xfrm>
            <a:off x="3305959" y="3497464"/>
            <a:ext cx="2161289" cy="12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58018C0F-C768-A4C9-F2B4-55ACE34A7ED3}"/>
              </a:ext>
            </a:extLst>
          </p:cNvPr>
          <p:cNvCxnSpPr>
            <a:cxnSpLocks/>
            <a:stCxn id="23" idx="3"/>
          </p:cNvCxnSpPr>
          <p:nvPr/>
        </p:nvCxnSpPr>
        <p:spPr>
          <a:xfrm>
            <a:off x="6579365" y="3497590"/>
            <a:ext cx="2161289"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7" name="文本框 106">
            <a:extLst>
              <a:ext uri="{FF2B5EF4-FFF2-40B4-BE49-F238E27FC236}">
                <a16:creationId xmlns:a16="http://schemas.microsoft.com/office/drawing/2014/main" id="{D618F365-4D3D-1894-1B51-BB7168D7F98C}"/>
              </a:ext>
            </a:extLst>
          </p:cNvPr>
          <p:cNvSpPr txBox="1"/>
          <p:nvPr/>
        </p:nvSpPr>
        <p:spPr>
          <a:xfrm>
            <a:off x="8175607" y="4051531"/>
            <a:ext cx="2831666" cy="369332"/>
          </a:xfrm>
          <a:prstGeom prst="rect">
            <a:avLst/>
          </a:prstGeom>
          <a:noFill/>
        </p:spPr>
        <p:txBody>
          <a:bodyPr wrap="square" rtlCol="0">
            <a:spAutoFit/>
          </a:bodyPr>
          <a:lstStyle/>
          <a:p>
            <a:pPr algn="ctr"/>
            <a:r>
              <a:rPr lang="en-US" altLang="zh-CN" dirty="0">
                <a:latin typeface="Cambria" panose="02040503050406030204" pitchFamily="18" charset="0"/>
                <a:ea typeface="Cambria" panose="02040503050406030204" pitchFamily="18" charset="0"/>
              </a:rPr>
              <a:t>isolation anomalies</a:t>
            </a:r>
            <a:endParaRPr lang="zh-CN" altLang="en-US" dirty="0">
              <a:latin typeface="Cambria" panose="02040503050406030204" pitchFamily="18" charset="0"/>
            </a:endParaRPr>
          </a:p>
        </p:txBody>
      </p:sp>
      <p:pic>
        <p:nvPicPr>
          <p:cNvPr id="108" name="图片 107">
            <a:extLst>
              <a:ext uri="{FF2B5EF4-FFF2-40B4-BE49-F238E27FC236}">
                <a16:creationId xmlns:a16="http://schemas.microsoft.com/office/drawing/2014/main" id="{5284EBDC-B3FF-6CB2-AFC3-7A74A306985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9456847" y="2688614"/>
            <a:ext cx="525103" cy="556505"/>
          </a:xfrm>
          <a:prstGeom prst="rect">
            <a:avLst/>
          </a:prstGeom>
        </p:spPr>
      </p:pic>
      <p:sp>
        <p:nvSpPr>
          <p:cNvPr id="111" name="文本框 110">
            <a:extLst>
              <a:ext uri="{FF2B5EF4-FFF2-40B4-BE49-F238E27FC236}">
                <a16:creationId xmlns:a16="http://schemas.microsoft.com/office/drawing/2014/main" id="{CBB8387C-2501-30B2-36B2-31FE031B0DCE}"/>
              </a:ext>
            </a:extLst>
          </p:cNvPr>
          <p:cNvSpPr txBox="1"/>
          <p:nvPr/>
        </p:nvSpPr>
        <p:spPr>
          <a:xfrm>
            <a:off x="3717421" y="3122051"/>
            <a:ext cx="1338363" cy="369332"/>
          </a:xfrm>
          <a:prstGeom prst="rect">
            <a:avLst/>
          </a:prstGeom>
          <a:noFill/>
        </p:spPr>
        <p:txBody>
          <a:bodyPr wrap="square" rtlCol="0">
            <a:spAutoFit/>
          </a:bodyPr>
          <a:lstStyle/>
          <a:p>
            <a:pPr algn="ctr"/>
            <a:r>
              <a:rPr lang="en-US" altLang="zh-CN" b="1" dirty="0">
                <a:latin typeface="Cambria" panose="02040503050406030204" pitchFamily="18" charset="0"/>
                <a:ea typeface="Cambria" panose="02040503050406030204" pitchFamily="18" charset="0"/>
              </a:rPr>
              <a:t>generate</a:t>
            </a:r>
            <a:endParaRPr lang="zh-CN" altLang="en-US" b="1" dirty="0">
              <a:latin typeface="Cambria" panose="02040503050406030204" pitchFamily="18" charset="0"/>
            </a:endParaRPr>
          </a:p>
        </p:txBody>
      </p:sp>
      <p:sp>
        <p:nvSpPr>
          <p:cNvPr id="113" name="文本框 112">
            <a:extLst>
              <a:ext uri="{FF2B5EF4-FFF2-40B4-BE49-F238E27FC236}">
                <a16:creationId xmlns:a16="http://schemas.microsoft.com/office/drawing/2014/main" id="{C019D0AF-E0AF-64EA-2EC4-9EE768B99B9F}"/>
              </a:ext>
            </a:extLst>
          </p:cNvPr>
          <p:cNvSpPr txBox="1"/>
          <p:nvPr/>
        </p:nvSpPr>
        <p:spPr>
          <a:xfrm>
            <a:off x="6947255" y="3122051"/>
            <a:ext cx="1338363" cy="369332"/>
          </a:xfrm>
          <a:prstGeom prst="rect">
            <a:avLst/>
          </a:prstGeom>
          <a:noFill/>
        </p:spPr>
        <p:txBody>
          <a:bodyPr wrap="square" rtlCol="0">
            <a:spAutoFit/>
          </a:bodyPr>
          <a:lstStyle/>
          <a:p>
            <a:pPr algn="ctr"/>
            <a:r>
              <a:rPr lang="en-US" altLang="zh-CN" b="1" dirty="0">
                <a:latin typeface="Cambria" panose="02040503050406030204" pitchFamily="18" charset="0"/>
                <a:ea typeface="Cambria" panose="02040503050406030204" pitchFamily="18" charset="0"/>
              </a:rPr>
              <a:t>detect</a:t>
            </a:r>
            <a:endParaRPr lang="zh-CN" altLang="en-US" b="1" dirty="0">
              <a:latin typeface="Cambria" panose="02040503050406030204" pitchFamily="18" charset="0"/>
            </a:endParaRPr>
          </a:p>
        </p:txBody>
      </p:sp>
      <p:sp>
        <p:nvSpPr>
          <p:cNvPr id="129" name="矩形: 圆角 128">
            <a:extLst>
              <a:ext uri="{FF2B5EF4-FFF2-40B4-BE49-F238E27FC236}">
                <a16:creationId xmlns:a16="http://schemas.microsoft.com/office/drawing/2014/main" id="{1C21D92F-07AB-6A3D-280E-EC529AAB51E5}"/>
              </a:ext>
            </a:extLst>
          </p:cNvPr>
          <p:cNvSpPr/>
          <p:nvPr/>
        </p:nvSpPr>
        <p:spPr bwMode="gray">
          <a:xfrm>
            <a:off x="1357644" y="2048731"/>
            <a:ext cx="992632" cy="330315"/>
          </a:xfrm>
          <a:prstGeom prst="roundRect">
            <a:avLst/>
          </a:prstGeom>
          <a:ln>
            <a:headEnd/>
            <a:tailEnd/>
          </a:ln>
        </p:spPr>
        <p:style>
          <a:lnRef idx="3">
            <a:schemeClr val="lt1"/>
          </a:lnRef>
          <a:fillRef idx="1">
            <a:schemeClr val="accent4"/>
          </a:fillRef>
          <a:effectRef idx="1">
            <a:schemeClr val="accent4"/>
          </a:effectRef>
          <a:fontRef idx="minor">
            <a:schemeClr val="lt1"/>
          </a:fontRef>
        </p:style>
        <p:txBody>
          <a:bodyPr wrap="none" rtlCol="0" anchor="ctr"/>
          <a:lstStyle/>
          <a:p>
            <a:pPr algn="ctr"/>
            <a:r>
              <a:rPr lang="en-US" altLang="zh-CN" b="1" dirty="0">
                <a:solidFill>
                  <a:schemeClr val="bg1"/>
                </a:solidFill>
                <a:latin typeface="Cambria" panose="02040503050406030204" pitchFamily="18" charset="0"/>
                <a:ea typeface="Cambria" panose="02040503050406030204" pitchFamily="18" charset="0"/>
              </a:rPr>
              <a:t>Elle</a:t>
            </a:r>
            <a:endParaRPr lang="zh-CN" altLang="en-US" b="1" dirty="0">
              <a:solidFill>
                <a:schemeClr val="bg1"/>
              </a:solidFill>
              <a:latin typeface="Cambria" panose="02040503050406030204" pitchFamily="18" charset="0"/>
            </a:endParaRPr>
          </a:p>
        </p:txBody>
      </p:sp>
      <p:sp>
        <p:nvSpPr>
          <p:cNvPr id="54" name="圆角矩形 33">
            <a:extLst>
              <a:ext uri="{FF2B5EF4-FFF2-40B4-BE49-F238E27FC236}">
                <a16:creationId xmlns:a16="http://schemas.microsoft.com/office/drawing/2014/main" id="{D416E0FF-C30E-2DA6-A978-9EC79F74E8A8}"/>
              </a:ext>
            </a:extLst>
          </p:cNvPr>
          <p:cNvSpPr/>
          <p:nvPr/>
        </p:nvSpPr>
        <p:spPr>
          <a:xfrm>
            <a:off x="1117912" y="4666013"/>
            <a:ext cx="9947564" cy="1008000"/>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Cambria" panose="02040503050406030204" pitchFamily="18" charset="0"/>
                <a:ea typeface="Cambria" panose="02040503050406030204" pitchFamily="18" charset="0"/>
              </a:rPr>
              <a:t>They cannot detect transaction bugs that use complex data models, e.g., database constraints and cross-table queries.</a:t>
            </a:r>
            <a:endParaRPr lang="zh-CN" altLang="en-US" sz="2400" dirty="0">
              <a:latin typeface="Cambria" panose="02040503050406030204" pitchFamily="18" charset="0"/>
              <a:ea typeface="SimSun" charset="-122"/>
              <a:cs typeface="SimSun" charset="-122"/>
            </a:endParaRPr>
          </a:p>
        </p:txBody>
      </p:sp>
    </p:spTree>
    <p:extLst>
      <p:ext uri="{BB962C8B-B14F-4D97-AF65-F5344CB8AC3E}">
        <p14:creationId xmlns:p14="http://schemas.microsoft.com/office/powerpoint/2010/main" val="589031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Transaction execution behaviors should be the same at the same isolation level in compatible DBMSs (e.g., MySQL and MariaDB)</a:t>
            </a:r>
            <a:endParaRPr lang="en-US" altLang="zh-CN" sz="2400" b="0" baseline="300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DT</a:t>
            </a:r>
            <a:r>
              <a:rPr lang="en-US" altLang="zh-CN" sz="3600" baseline="30000" dirty="0">
                <a:latin typeface="Cambria" panose="02040503050406030204" pitchFamily="18" charset="0"/>
                <a:ea typeface="Cambria" panose="02040503050406030204" pitchFamily="18" charset="0"/>
              </a:rPr>
              <a:t>2</a:t>
            </a:r>
            <a:r>
              <a:rPr lang="en-US" altLang="zh-CN" sz="3600" dirty="0">
                <a:latin typeface="Cambria" panose="02040503050406030204" pitchFamily="18" charset="0"/>
                <a:ea typeface="Cambria" panose="02040503050406030204" pitchFamily="18" charset="0"/>
              </a:rPr>
              <a:t>: Differentially Testing Database Transactions</a:t>
            </a:r>
            <a:endParaRPr lang="zh-CN" altLang="en-US" sz="3600" dirty="0">
              <a:latin typeface="Cambria" panose="02040503050406030204" pitchFamily="18" charset="0"/>
              <a:ea typeface="+mn-ea"/>
            </a:endParaRPr>
          </a:p>
        </p:txBody>
      </p:sp>
      <p:sp>
        <p:nvSpPr>
          <p:cNvPr id="9" name="流程图: 多文档 8">
            <a:extLst>
              <a:ext uri="{FF2B5EF4-FFF2-40B4-BE49-F238E27FC236}">
                <a16:creationId xmlns:a16="http://schemas.microsoft.com/office/drawing/2014/main" id="{5EF44926-418B-9312-5DF1-6A5D67A09C79}"/>
              </a:ext>
            </a:extLst>
          </p:cNvPr>
          <p:cNvSpPr/>
          <p:nvPr/>
        </p:nvSpPr>
        <p:spPr bwMode="gray">
          <a:xfrm>
            <a:off x="1642600" y="3696153"/>
            <a:ext cx="1869834" cy="1018309"/>
          </a:xfrm>
          <a:prstGeom prst="flowChartMultidocumen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transactions</a:t>
            </a:r>
            <a:endParaRPr lang="zh-CN" altLang="en-US" b="1" dirty="0">
              <a:solidFill>
                <a:schemeClr val="tx1"/>
              </a:solidFill>
              <a:latin typeface="Cambria" panose="02040503050406030204" pitchFamily="18" charset="0"/>
            </a:endParaRPr>
          </a:p>
        </p:txBody>
      </p:sp>
      <p:cxnSp>
        <p:nvCxnSpPr>
          <p:cNvPr id="11" name="直接箭头连接符 10">
            <a:extLst>
              <a:ext uri="{FF2B5EF4-FFF2-40B4-BE49-F238E27FC236}">
                <a16:creationId xmlns:a16="http://schemas.microsoft.com/office/drawing/2014/main" id="{319A7C23-1A33-D897-965A-E65051A99AC5}"/>
              </a:ext>
            </a:extLst>
          </p:cNvPr>
          <p:cNvCxnSpPr>
            <a:cxnSpLocks/>
            <a:stCxn id="9" idx="3"/>
          </p:cNvCxnSpPr>
          <p:nvPr/>
        </p:nvCxnSpPr>
        <p:spPr>
          <a:xfrm flipV="1">
            <a:off x="3512434" y="2895532"/>
            <a:ext cx="1424661" cy="130977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FCD4281-EE4E-BCC2-522A-6C6D2FB3EA61}"/>
              </a:ext>
            </a:extLst>
          </p:cNvPr>
          <p:cNvCxnSpPr>
            <a:cxnSpLocks/>
            <a:stCxn id="9" idx="3"/>
          </p:cNvCxnSpPr>
          <p:nvPr/>
        </p:nvCxnSpPr>
        <p:spPr>
          <a:xfrm>
            <a:off x="3512434" y="4205308"/>
            <a:ext cx="1424661" cy="131129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流程图: 终止 19">
            <a:extLst>
              <a:ext uri="{FF2B5EF4-FFF2-40B4-BE49-F238E27FC236}">
                <a16:creationId xmlns:a16="http://schemas.microsoft.com/office/drawing/2014/main" id="{BBD5E4C3-ABBA-4224-9265-0EA2A74F4C2D}"/>
              </a:ext>
            </a:extLst>
          </p:cNvPr>
          <p:cNvSpPr/>
          <p:nvPr/>
        </p:nvSpPr>
        <p:spPr bwMode="gray">
          <a:xfrm>
            <a:off x="6964343" y="2650048"/>
            <a:ext cx="1579418" cy="490969"/>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result1</a:t>
            </a:r>
            <a:endParaRPr lang="zh-CN" altLang="en-US" b="1" dirty="0">
              <a:solidFill>
                <a:schemeClr val="tx1"/>
              </a:solidFill>
              <a:latin typeface="Cambria" panose="02040503050406030204" pitchFamily="18" charset="0"/>
            </a:endParaRPr>
          </a:p>
        </p:txBody>
      </p:sp>
      <p:sp>
        <p:nvSpPr>
          <p:cNvPr id="25" name="流程图: 终止 24">
            <a:extLst>
              <a:ext uri="{FF2B5EF4-FFF2-40B4-BE49-F238E27FC236}">
                <a16:creationId xmlns:a16="http://schemas.microsoft.com/office/drawing/2014/main" id="{8694599D-B2CF-4ABE-DC1F-B39A127614B6}"/>
              </a:ext>
            </a:extLst>
          </p:cNvPr>
          <p:cNvSpPr/>
          <p:nvPr/>
        </p:nvSpPr>
        <p:spPr bwMode="gray">
          <a:xfrm>
            <a:off x="6964343" y="5271122"/>
            <a:ext cx="1579418" cy="490969"/>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result3</a:t>
            </a:r>
            <a:endParaRPr lang="zh-CN" altLang="en-US" b="1" dirty="0">
              <a:solidFill>
                <a:schemeClr val="tx1"/>
              </a:solidFill>
              <a:latin typeface="Cambria" panose="02040503050406030204" pitchFamily="18" charset="0"/>
            </a:endParaRPr>
          </a:p>
        </p:txBody>
      </p:sp>
      <p:cxnSp>
        <p:nvCxnSpPr>
          <p:cNvPr id="29" name="直接箭头连接符 28">
            <a:extLst>
              <a:ext uri="{FF2B5EF4-FFF2-40B4-BE49-F238E27FC236}">
                <a16:creationId xmlns:a16="http://schemas.microsoft.com/office/drawing/2014/main" id="{10969AC0-142E-DFC1-3291-1591106BC0E7}"/>
              </a:ext>
            </a:extLst>
          </p:cNvPr>
          <p:cNvCxnSpPr>
            <a:cxnSpLocks/>
            <a:endCxn id="20" idx="1"/>
          </p:cNvCxnSpPr>
          <p:nvPr/>
        </p:nvCxnSpPr>
        <p:spPr>
          <a:xfrm>
            <a:off x="5694438" y="2895532"/>
            <a:ext cx="1269905"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2527C59E-7125-53CF-BF10-040072C80181}"/>
              </a:ext>
            </a:extLst>
          </p:cNvPr>
          <p:cNvCxnSpPr>
            <a:cxnSpLocks/>
            <a:endCxn id="25" idx="1"/>
          </p:cNvCxnSpPr>
          <p:nvPr/>
        </p:nvCxnSpPr>
        <p:spPr>
          <a:xfrm>
            <a:off x="5694438" y="5516606"/>
            <a:ext cx="1269905"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椭圆 42">
            <a:extLst>
              <a:ext uri="{FF2B5EF4-FFF2-40B4-BE49-F238E27FC236}">
                <a16:creationId xmlns:a16="http://schemas.microsoft.com/office/drawing/2014/main" id="{DC504E8A-86F8-B349-CC3E-48286BDC02AF}"/>
              </a:ext>
            </a:extLst>
          </p:cNvPr>
          <p:cNvSpPr/>
          <p:nvPr/>
        </p:nvSpPr>
        <p:spPr>
          <a:xfrm>
            <a:off x="9586192" y="3929763"/>
            <a:ext cx="547346" cy="55108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b="1" dirty="0">
                <a:latin typeface="Cambria" panose="02040503050406030204" pitchFamily="18" charset="0"/>
                <a:ea typeface="Cambria" panose="02040503050406030204" pitchFamily="18" charset="0"/>
                <a:cs typeface="Times New Roman" panose="02020603050405020304" pitchFamily="18" charset="0"/>
              </a:rPr>
              <a:t>=</a:t>
            </a:r>
            <a:endParaRPr lang="zh-CN" altLang="en-US" sz="2800" b="1" dirty="0">
              <a:latin typeface="Cambria" panose="02040503050406030204" pitchFamily="18" charset="0"/>
              <a:cs typeface="Times New Roman" panose="02020603050405020304" pitchFamily="18" charset="0"/>
            </a:endParaRPr>
          </a:p>
        </p:txBody>
      </p:sp>
      <p:cxnSp>
        <p:nvCxnSpPr>
          <p:cNvPr id="44" name="连接符: 曲线 43">
            <a:extLst>
              <a:ext uri="{FF2B5EF4-FFF2-40B4-BE49-F238E27FC236}">
                <a16:creationId xmlns:a16="http://schemas.microsoft.com/office/drawing/2014/main" id="{04A17F09-61B9-6CA4-81CD-16855A621723}"/>
              </a:ext>
            </a:extLst>
          </p:cNvPr>
          <p:cNvCxnSpPr>
            <a:cxnSpLocks/>
            <a:stCxn id="20" idx="3"/>
            <a:endCxn id="43" idx="2"/>
          </p:cNvCxnSpPr>
          <p:nvPr/>
        </p:nvCxnSpPr>
        <p:spPr>
          <a:xfrm>
            <a:off x="8543761" y="2895533"/>
            <a:ext cx="1042431" cy="1309775"/>
          </a:xfrm>
          <a:prstGeom prst="curvedConnector3">
            <a:avLst>
              <a:gd name="adj1" fmla="val 50000"/>
            </a:avLst>
          </a:prstGeom>
          <a:ln w="28575">
            <a:prstDash val="solid"/>
            <a:tailEnd type="triangle" w="lg" len="med"/>
          </a:ln>
        </p:spPr>
        <p:style>
          <a:lnRef idx="1">
            <a:schemeClr val="dk1"/>
          </a:lnRef>
          <a:fillRef idx="0">
            <a:schemeClr val="dk1"/>
          </a:fillRef>
          <a:effectRef idx="0">
            <a:schemeClr val="dk1"/>
          </a:effectRef>
          <a:fontRef idx="minor">
            <a:schemeClr val="tx1"/>
          </a:fontRef>
        </p:style>
      </p:cxnSp>
      <p:cxnSp>
        <p:nvCxnSpPr>
          <p:cNvPr id="47" name="连接符: 曲线 46">
            <a:extLst>
              <a:ext uri="{FF2B5EF4-FFF2-40B4-BE49-F238E27FC236}">
                <a16:creationId xmlns:a16="http://schemas.microsoft.com/office/drawing/2014/main" id="{CD1A306F-8781-C6FC-139A-78612BB1D50F}"/>
              </a:ext>
            </a:extLst>
          </p:cNvPr>
          <p:cNvCxnSpPr>
            <a:cxnSpLocks/>
            <a:stCxn id="25" idx="3"/>
            <a:endCxn id="43" idx="2"/>
          </p:cNvCxnSpPr>
          <p:nvPr/>
        </p:nvCxnSpPr>
        <p:spPr>
          <a:xfrm flipV="1">
            <a:off x="8543761" y="4205308"/>
            <a:ext cx="1042431" cy="1311299"/>
          </a:xfrm>
          <a:prstGeom prst="curvedConnector3">
            <a:avLst>
              <a:gd name="adj1" fmla="val 50000"/>
            </a:avLst>
          </a:prstGeom>
          <a:ln w="28575">
            <a:prstDash val="solid"/>
            <a:tailEnd type="triangle" w="lg" len="med"/>
          </a:ln>
        </p:spPr>
        <p:style>
          <a:lnRef idx="1">
            <a:schemeClr val="dk1"/>
          </a:lnRef>
          <a:fillRef idx="0">
            <a:schemeClr val="dk1"/>
          </a:fillRef>
          <a:effectRef idx="0">
            <a:schemeClr val="dk1"/>
          </a:effectRef>
          <a:fontRef idx="minor">
            <a:schemeClr val="tx1"/>
          </a:fontRef>
        </p:style>
      </p:cxnSp>
      <p:sp>
        <p:nvSpPr>
          <p:cNvPr id="90" name="流程图: 终止 89">
            <a:extLst>
              <a:ext uri="{FF2B5EF4-FFF2-40B4-BE49-F238E27FC236}">
                <a16:creationId xmlns:a16="http://schemas.microsoft.com/office/drawing/2014/main" id="{67AA1F16-C33C-CCF9-656D-B2384E2AD9BE}"/>
              </a:ext>
            </a:extLst>
          </p:cNvPr>
          <p:cNvSpPr/>
          <p:nvPr/>
        </p:nvSpPr>
        <p:spPr bwMode="gray">
          <a:xfrm>
            <a:off x="6964343" y="3959823"/>
            <a:ext cx="1579418" cy="490969"/>
          </a:xfrm>
          <a:prstGeom prst="flowChartTermina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result2</a:t>
            </a:r>
            <a:endParaRPr lang="zh-CN" altLang="en-US" b="1" dirty="0">
              <a:solidFill>
                <a:schemeClr val="tx1"/>
              </a:solidFill>
              <a:latin typeface="Cambria" panose="02040503050406030204" pitchFamily="18" charset="0"/>
            </a:endParaRPr>
          </a:p>
        </p:txBody>
      </p:sp>
      <p:cxnSp>
        <p:nvCxnSpPr>
          <p:cNvPr id="91" name="直接箭头连接符 90">
            <a:extLst>
              <a:ext uri="{FF2B5EF4-FFF2-40B4-BE49-F238E27FC236}">
                <a16:creationId xmlns:a16="http://schemas.microsoft.com/office/drawing/2014/main" id="{3D5F7B68-7DF8-2FD4-F1CA-53ACDD8250F8}"/>
              </a:ext>
            </a:extLst>
          </p:cNvPr>
          <p:cNvCxnSpPr>
            <a:cxnSpLocks/>
            <a:endCxn id="90" idx="1"/>
          </p:cNvCxnSpPr>
          <p:nvPr/>
        </p:nvCxnSpPr>
        <p:spPr>
          <a:xfrm>
            <a:off x="5694438" y="4205307"/>
            <a:ext cx="1269905"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C5A88C67-301C-1E48-5A12-84A3264FB410}"/>
              </a:ext>
            </a:extLst>
          </p:cNvPr>
          <p:cNvCxnSpPr>
            <a:cxnSpLocks/>
            <a:stCxn id="9" idx="3"/>
          </p:cNvCxnSpPr>
          <p:nvPr/>
        </p:nvCxnSpPr>
        <p:spPr>
          <a:xfrm flipV="1">
            <a:off x="3512434" y="4205307"/>
            <a:ext cx="1424661" cy="1"/>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37DA538A-25D4-442F-A350-0A2B69C52A27}"/>
              </a:ext>
            </a:extLst>
          </p:cNvPr>
          <p:cNvCxnSpPr>
            <a:cxnSpLocks/>
            <a:stCxn id="90" idx="3"/>
            <a:endCxn id="43" idx="2"/>
          </p:cNvCxnSpPr>
          <p:nvPr/>
        </p:nvCxnSpPr>
        <p:spPr>
          <a:xfrm>
            <a:off x="8543761" y="4205308"/>
            <a:ext cx="1042431"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D49B190E-ECA0-2C39-35D3-3D4B949026F9}"/>
              </a:ext>
            </a:extLst>
          </p:cNvPr>
          <p:cNvSpPr txBox="1"/>
          <p:nvPr/>
        </p:nvSpPr>
        <p:spPr>
          <a:xfrm>
            <a:off x="9661415" y="4114297"/>
            <a:ext cx="513773" cy="1200329"/>
          </a:xfrm>
          <a:prstGeom prst="rect">
            <a:avLst/>
          </a:prstGeom>
          <a:noFill/>
        </p:spPr>
        <p:txBody>
          <a:bodyPr wrap="square" rtlCol="0">
            <a:spAutoFit/>
          </a:bodyPr>
          <a:lstStyle/>
          <a:p>
            <a:pPr algn="ctr"/>
            <a:r>
              <a:rPr lang="zh-CN" altLang="en-US" sz="7200" b="1" dirty="0">
                <a:solidFill>
                  <a:srgbClr val="0CB20F"/>
                </a:solidFill>
                <a:latin typeface="Cambria" panose="02040503050406030204" pitchFamily="18" charset="0"/>
                <a:sym typeface="Wingdings" panose="05000000000000000000" pitchFamily="2" charset="2"/>
              </a:rPr>
              <a:t></a:t>
            </a:r>
            <a:endParaRPr lang="zh-CN" altLang="en-US" sz="7200" b="1" dirty="0">
              <a:solidFill>
                <a:srgbClr val="0CB20F"/>
              </a:solidFill>
              <a:latin typeface="Cambria" panose="02040503050406030204" pitchFamily="18" charset="0"/>
            </a:endParaRPr>
          </a:p>
        </p:txBody>
      </p:sp>
      <p:grpSp>
        <p:nvGrpSpPr>
          <p:cNvPr id="13" name="组合 12">
            <a:extLst>
              <a:ext uri="{FF2B5EF4-FFF2-40B4-BE49-F238E27FC236}">
                <a16:creationId xmlns:a16="http://schemas.microsoft.com/office/drawing/2014/main" id="{DA0AA8EB-6233-36E0-9AAA-B3C77A8B81A0}"/>
              </a:ext>
            </a:extLst>
          </p:cNvPr>
          <p:cNvGrpSpPr/>
          <p:nvPr/>
        </p:nvGrpSpPr>
        <p:grpSpPr>
          <a:xfrm>
            <a:off x="4954261" y="2562601"/>
            <a:ext cx="731068" cy="658545"/>
            <a:chOff x="969028" y="3863380"/>
            <a:chExt cx="731068" cy="658545"/>
          </a:xfrm>
        </p:grpSpPr>
        <p:sp>
          <p:nvSpPr>
            <p:cNvPr id="14" name="流程图: 磁盘 13">
              <a:extLst>
                <a:ext uri="{FF2B5EF4-FFF2-40B4-BE49-F238E27FC236}">
                  <a16:creationId xmlns:a16="http://schemas.microsoft.com/office/drawing/2014/main" id="{4D07A5FC-930A-E1D2-5C0D-81147B815B8E}"/>
                </a:ext>
              </a:extLst>
            </p:cNvPr>
            <p:cNvSpPr/>
            <p:nvPr/>
          </p:nvSpPr>
          <p:spPr bwMode="gray">
            <a:xfrm>
              <a:off x="969028"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pic>
          <p:nvPicPr>
            <p:cNvPr id="15" name="Picture 10" descr="Database of Databases - TiDB">
              <a:extLst>
                <a:ext uri="{FF2B5EF4-FFF2-40B4-BE49-F238E27FC236}">
                  <a16:creationId xmlns:a16="http://schemas.microsoft.com/office/drawing/2014/main" id="{1129C36C-A74D-EAC2-335A-4651583F69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580" y="4147685"/>
              <a:ext cx="717516" cy="278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组合 21">
            <a:extLst>
              <a:ext uri="{FF2B5EF4-FFF2-40B4-BE49-F238E27FC236}">
                <a16:creationId xmlns:a16="http://schemas.microsoft.com/office/drawing/2014/main" id="{7A4DA8D7-E0B2-0F2C-10B4-12AB3BCDB5FB}"/>
              </a:ext>
            </a:extLst>
          </p:cNvPr>
          <p:cNvGrpSpPr/>
          <p:nvPr/>
        </p:nvGrpSpPr>
        <p:grpSpPr>
          <a:xfrm>
            <a:off x="4954261" y="3876035"/>
            <a:ext cx="736862" cy="658545"/>
            <a:chOff x="1947811" y="3863380"/>
            <a:chExt cx="736862" cy="658545"/>
          </a:xfrm>
        </p:grpSpPr>
        <p:sp>
          <p:nvSpPr>
            <p:cNvPr id="23" name="流程图: 磁盘 22">
              <a:extLst>
                <a:ext uri="{FF2B5EF4-FFF2-40B4-BE49-F238E27FC236}">
                  <a16:creationId xmlns:a16="http://schemas.microsoft.com/office/drawing/2014/main" id="{A07AEA66-BD11-69A5-0B9E-4BD7F1860345}"/>
                </a:ext>
              </a:extLst>
            </p:cNvPr>
            <p:cNvSpPr/>
            <p:nvPr/>
          </p:nvSpPr>
          <p:spPr bwMode="gray">
            <a:xfrm>
              <a:off x="1947811"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pic>
          <p:nvPicPr>
            <p:cNvPr id="24" name="Picture 2" descr="MySQL是什么_ MySQL数据库_开源数据库-AWS云服务">
              <a:extLst>
                <a:ext uri="{FF2B5EF4-FFF2-40B4-BE49-F238E27FC236}">
                  <a16:creationId xmlns:a16="http://schemas.microsoft.com/office/drawing/2014/main" id="{838409BB-C642-321D-4B0C-2EAF409297D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9089" y="4099021"/>
              <a:ext cx="725584" cy="3424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组合 27">
            <a:extLst>
              <a:ext uri="{FF2B5EF4-FFF2-40B4-BE49-F238E27FC236}">
                <a16:creationId xmlns:a16="http://schemas.microsoft.com/office/drawing/2014/main" id="{AD24D73A-0115-B60E-6016-EED9E470F4BE}"/>
              </a:ext>
            </a:extLst>
          </p:cNvPr>
          <p:cNvGrpSpPr/>
          <p:nvPr/>
        </p:nvGrpSpPr>
        <p:grpSpPr>
          <a:xfrm>
            <a:off x="4954261" y="5189469"/>
            <a:ext cx="721545" cy="658545"/>
            <a:chOff x="2926593" y="3863380"/>
            <a:chExt cx="721545" cy="658545"/>
          </a:xfrm>
        </p:grpSpPr>
        <p:sp>
          <p:nvSpPr>
            <p:cNvPr id="30" name="流程图: 磁盘 29">
              <a:extLst>
                <a:ext uri="{FF2B5EF4-FFF2-40B4-BE49-F238E27FC236}">
                  <a16:creationId xmlns:a16="http://schemas.microsoft.com/office/drawing/2014/main" id="{7434B441-745C-2500-3054-3EA0B2B940F1}"/>
                </a:ext>
              </a:extLst>
            </p:cNvPr>
            <p:cNvSpPr/>
            <p:nvPr/>
          </p:nvSpPr>
          <p:spPr bwMode="gray">
            <a:xfrm>
              <a:off x="2926593"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pic>
          <p:nvPicPr>
            <p:cNvPr id="31" name="图形 30">
              <a:extLst>
                <a:ext uri="{FF2B5EF4-FFF2-40B4-BE49-F238E27FC236}">
                  <a16:creationId xmlns:a16="http://schemas.microsoft.com/office/drawing/2014/main" id="{6E1B836D-483D-D456-4973-9EFBF11C91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43522" y="4197933"/>
              <a:ext cx="704615" cy="175038"/>
            </a:xfrm>
            <a:prstGeom prst="rect">
              <a:avLst/>
            </a:prstGeom>
          </p:spPr>
        </p:pic>
      </p:grpSp>
    </p:spTree>
    <p:extLst>
      <p:ext uri="{BB962C8B-B14F-4D97-AF65-F5344CB8AC3E}">
        <p14:creationId xmlns:p14="http://schemas.microsoft.com/office/powerpoint/2010/main" val="3585037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11A7A68-AB5C-47D8-B381-9DFA1D44065D}"/>
              </a:ext>
            </a:extLst>
          </p:cNvPr>
          <p:cNvSpPr>
            <a:spLocks noGrp="1"/>
          </p:cNvSpPr>
          <p:nvPr>
            <p:ph type="title"/>
          </p:nvPr>
        </p:nvSpPr>
        <p:spPr>
          <a:xfrm>
            <a:off x="748740" y="311085"/>
            <a:ext cx="11575782" cy="849639"/>
          </a:xfrm>
        </p:spPr>
        <p:txBody>
          <a:bodyPr/>
          <a:lstStyle/>
          <a:p>
            <a:r>
              <a:rPr lang="en-US" altLang="zh-CN" sz="3600" dirty="0">
                <a:latin typeface="Cambria" panose="02040503050406030204" pitchFamily="18" charset="0"/>
                <a:ea typeface="Cambria" panose="02040503050406030204" pitchFamily="18" charset="0"/>
              </a:rPr>
              <a:t>DT</a:t>
            </a:r>
            <a:r>
              <a:rPr lang="en-US" altLang="zh-CN" sz="3600" baseline="30000" dirty="0">
                <a:latin typeface="Cambria" panose="02040503050406030204" pitchFamily="18" charset="0"/>
                <a:ea typeface="Cambria" panose="02040503050406030204" pitchFamily="18" charset="0"/>
              </a:rPr>
              <a:t>2</a:t>
            </a:r>
            <a:r>
              <a:rPr lang="en-US" altLang="zh-CN" sz="3600" dirty="0">
                <a:latin typeface="Cambria" panose="02040503050406030204" pitchFamily="18" charset="0"/>
                <a:ea typeface="Cambria" panose="02040503050406030204" pitchFamily="18" charset="0"/>
              </a:rPr>
              <a:t> Overview</a:t>
            </a:r>
            <a:endParaRPr lang="zh-CN" altLang="en-US" sz="3600" dirty="0">
              <a:latin typeface="Cambria" panose="02040503050406030204" pitchFamily="18" charset="0"/>
              <a:ea typeface="+mn-ea"/>
            </a:endParaRPr>
          </a:p>
        </p:txBody>
      </p:sp>
      <p:sp>
        <p:nvSpPr>
          <p:cNvPr id="50" name="文本框 49">
            <a:extLst>
              <a:ext uri="{FF2B5EF4-FFF2-40B4-BE49-F238E27FC236}">
                <a16:creationId xmlns:a16="http://schemas.microsoft.com/office/drawing/2014/main" id="{1B69296C-DDDC-4FE2-8580-4AC51A1B226A}"/>
              </a:ext>
            </a:extLst>
          </p:cNvPr>
          <p:cNvSpPr txBox="1"/>
          <p:nvPr/>
        </p:nvSpPr>
        <p:spPr>
          <a:xfrm>
            <a:off x="1767346" y="5952339"/>
            <a:ext cx="1042987" cy="369332"/>
          </a:xfrm>
          <a:prstGeom prst="rect">
            <a:avLst/>
          </a:prstGeom>
          <a:noFill/>
        </p:spPr>
        <p:txBody>
          <a:bodyPr wrap="square">
            <a:spAutoFit/>
          </a:bodyPr>
          <a:lstStyle/>
          <a:p>
            <a:pPr algn="ct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Step 1 </a:t>
            </a:r>
            <a:endParaRPr lang="zh-CN" altLang="en-US" dirty="0">
              <a:latin typeface="Cambria" panose="02040503050406030204" pitchFamily="18" charset="0"/>
            </a:endParaRPr>
          </a:p>
        </p:txBody>
      </p:sp>
      <p:sp>
        <p:nvSpPr>
          <p:cNvPr id="51" name="矩形 50">
            <a:extLst>
              <a:ext uri="{FF2B5EF4-FFF2-40B4-BE49-F238E27FC236}">
                <a16:creationId xmlns:a16="http://schemas.microsoft.com/office/drawing/2014/main" id="{57C44A7D-4FF1-4EAF-98A4-C44CA1D83266}"/>
              </a:ext>
            </a:extLst>
          </p:cNvPr>
          <p:cNvSpPr/>
          <p:nvPr/>
        </p:nvSpPr>
        <p:spPr bwMode="gray">
          <a:xfrm>
            <a:off x="923648" y="4866954"/>
            <a:ext cx="2716529" cy="1068705"/>
          </a:xfrm>
          <a:prstGeom prst="rect">
            <a:avLst/>
          </a:prstGeom>
          <a:solidFill>
            <a:srgbClr val="E5F4D4"/>
          </a:solidFill>
          <a:ln w="6350" algn="ctr">
            <a:noFill/>
            <a:miter lim="800000"/>
            <a:headEnd/>
            <a:tailEnd/>
          </a:ln>
          <a:effectLst/>
        </p:spPr>
        <p:txBody>
          <a:bodyPr wrap="square" rtlCol="0" anchor="ct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Transaction</a:t>
            </a:r>
          </a:p>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Generation </a:t>
            </a:r>
            <a:endParaRPr kumimoji="0" lang="en-US" altLang="zh-CN" sz="2000" b="1" i="0"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52" name="矩形 51">
            <a:extLst>
              <a:ext uri="{FF2B5EF4-FFF2-40B4-BE49-F238E27FC236}">
                <a16:creationId xmlns:a16="http://schemas.microsoft.com/office/drawing/2014/main" id="{83E2CC75-5187-4AA6-9697-EA95387F0544}"/>
              </a:ext>
            </a:extLst>
          </p:cNvPr>
          <p:cNvSpPr/>
          <p:nvPr/>
        </p:nvSpPr>
        <p:spPr bwMode="gray">
          <a:xfrm>
            <a:off x="4737735" y="4866954"/>
            <a:ext cx="2716529" cy="1068705"/>
          </a:xfrm>
          <a:prstGeom prst="rect">
            <a:avLst/>
          </a:prstGeom>
          <a:solidFill>
            <a:srgbClr val="E5F4D4"/>
          </a:solidFill>
          <a:ln w="6350" algn="ctr">
            <a:noFill/>
            <a:miter lim="800000"/>
            <a:headEnd/>
            <a:tailEnd/>
          </a:ln>
          <a:effectLst/>
        </p:spPr>
        <p:txBody>
          <a:bodyPr wrap="square" rtlCol="0" anchor="ct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Differential Testing</a:t>
            </a:r>
            <a:endParaRPr kumimoji="0" lang="en-US" altLang="zh-CN" sz="2000" b="1" i="0" strike="noStrike" cap="none" normalizeH="0" baseline="0" dirty="0">
              <a:ln>
                <a:noFill/>
              </a:ln>
              <a:effectLst/>
              <a:latin typeface="Cambria" panose="02040503050406030204" pitchFamily="18" charset="0"/>
              <a:ea typeface="Cambria" panose="02040503050406030204" pitchFamily="18" charset="0"/>
            </a:endParaRPr>
          </a:p>
        </p:txBody>
      </p:sp>
      <p:sp>
        <p:nvSpPr>
          <p:cNvPr id="53" name="矩形 52">
            <a:extLst>
              <a:ext uri="{FF2B5EF4-FFF2-40B4-BE49-F238E27FC236}">
                <a16:creationId xmlns:a16="http://schemas.microsoft.com/office/drawing/2014/main" id="{942AE1CB-C599-4EEE-8537-F0A17A401F37}"/>
              </a:ext>
            </a:extLst>
          </p:cNvPr>
          <p:cNvSpPr/>
          <p:nvPr/>
        </p:nvSpPr>
        <p:spPr bwMode="gray">
          <a:xfrm>
            <a:off x="8553266" y="4866954"/>
            <a:ext cx="2718000" cy="1068705"/>
          </a:xfrm>
          <a:prstGeom prst="rect">
            <a:avLst/>
          </a:prstGeom>
          <a:solidFill>
            <a:srgbClr val="E5F4D4"/>
          </a:solidFill>
          <a:ln w="6350" algn="ctr">
            <a:noFill/>
            <a:miter lim="800000"/>
            <a:headEnd/>
            <a:tailEnd/>
          </a:ln>
          <a:effectLst/>
        </p:spPr>
        <p:txBody>
          <a:bodyPr wrap="square" rtlCol="0" anchor="ct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000" b="1" dirty="0">
                <a:latin typeface="Cambria" panose="02040503050406030204" pitchFamily="18" charset="0"/>
                <a:ea typeface="Cambria" panose="02040503050406030204" pitchFamily="18" charset="0"/>
              </a:rPr>
              <a:t>Discrepancy Classification</a:t>
            </a:r>
            <a:endParaRPr kumimoji="0" lang="en-US" altLang="zh-CN" sz="2000" b="1" i="0" strike="noStrike" cap="none" normalizeH="0" baseline="0" dirty="0">
              <a:ln>
                <a:noFill/>
              </a:ln>
              <a:effectLst/>
              <a:latin typeface="Cambria" panose="02040503050406030204" pitchFamily="18" charset="0"/>
              <a:ea typeface="Cambria" panose="02040503050406030204" pitchFamily="18" charset="0"/>
            </a:endParaRPr>
          </a:p>
        </p:txBody>
      </p:sp>
      <p:sp>
        <p:nvSpPr>
          <p:cNvPr id="54" name="文本框 53">
            <a:extLst>
              <a:ext uri="{FF2B5EF4-FFF2-40B4-BE49-F238E27FC236}">
                <a16:creationId xmlns:a16="http://schemas.microsoft.com/office/drawing/2014/main" id="{F9D2FF73-9802-4AF8-A6AF-A6C9DFA04C32}"/>
              </a:ext>
            </a:extLst>
          </p:cNvPr>
          <p:cNvSpPr txBox="1"/>
          <p:nvPr/>
        </p:nvSpPr>
        <p:spPr>
          <a:xfrm>
            <a:off x="5574505" y="5952339"/>
            <a:ext cx="1042987" cy="369332"/>
          </a:xfrm>
          <a:prstGeom prst="rect">
            <a:avLst/>
          </a:prstGeom>
          <a:noFill/>
        </p:spPr>
        <p:txBody>
          <a:bodyPr wrap="square">
            <a:spAutoFit/>
          </a:bodyPr>
          <a:lstStyle/>
          <a:p>
            <a:pPr algn="ct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Step 2 </a:t>
            </a:r>
            <a:endParaRPr lang="zh-CN" altLang="en-US" dirty="0">
              <a:latin typeface="Cambria" panose="02040503050406030204" pitchFamily="18" charset="0"/>
            </a:endParaRPr>
          </a:p>
        </p:txBody>
      </p:sp>
      <p:sp>
        <p:nvSpPr>
          <p:cNvPr id="55" name="文本框 54">
            <a:extLst>
              <a:ext uri="{FF2B5EF4-FFF2-40B4-BE49-F238E27FC236}">
                <a16:creationId xmlns:a16="http://schemas.microsoft.com/office/drawing/2014/main" id="{A21455EA-4670-4063-AF95-97F22F006A6A}"/>
              </a:ext>
            </a:extLst>
          </p:cNvPr>
          <p:cNvSpPr txBox="1"/>
          <p:nvPr/>
        </p:nvSpPr>
        <p:spPr>
          <a:xfrm>
            <a:off x="9390772" y="5952339"/>
            <a:ext cx="1042987" cy="369332"/>
          </a:xfrm>
          <a:prstGeom prst="rect">
            <a:avLst/>
          </a:prstGeom>
          <a:noFill/>
        </p:spPr>
        <p:txBody>
          <a:bodyPr wrap="square">
            <a:spAutoFit/>
          </a:bodyPr>
          <a:lstStyle/>
          <a:p>
            <a:pPr algn="ct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Step </a:t>
            </a:r>
            <a:r>
              <a:rPr lang="en-US" altLang="zh-CN" b="1" dirty="0">
                <a:latin typeface="Cambria" panose="02040503050406030204" pitchFamily="18" charset="0"/>
                <a:ea typeface="Cambria" panose="02040503050406030204" pitchFamily="18" charset="0"/>
              </a:rPr>
              <a:t>3</a:t>
            </a:r>
            <a:r>
              <a:rPr kumimoji="0" lang="en-US" altLang="zh-CN" sz="1800" b="1" i="0" strike="noStrike" cap="none" normalizeH="0" baseline="0" dirty="0">
                <a:ln>
                  <a:noFill/>
                </a:ln>
                <a:solidFill>
                  <a:schemeClr val="tx1"/>
                </a:solidFill>
                <a:effectLst/>
                <a:latin typeface="Cambria" panose="02040503050406030204" pitchFamily="18" charset="0"/>
                <a:ea typeface="Cambria" panose="02040503050406030204" pitchFamily="18" charset="0"/>
              </a:rPr>
              <a:t> </a:t>
            </a:r>
            <a:endParaRPr lang="zh-CN" altLang="en-US" dirty="0">
              <a:latin typeface="Cambria" panose="02040503050406030204" pitchFamily="18" charset="0"/>
            </a:endParaRPr>
          </a:p>
        </p:txBody>
      </p:sp>
      <p:sp>
        <p:nvSpPr>
          <p:cNvPr id="56" name="箭头: 右 11">
            <a:extLst>
              <a:ext uri="{FF2B5EF4-FFF2-40B4-BE49-F238E27FC236}">
                <a16:creationId xmlns:a16="http://schemas.microsoft.com/office/drawing/2014/main" id="{7CFF4BE1-2079-49AC-AFDA-41EE1272DAF0}"/>
              </a:ext>
            </a:extLst>
          </p:cNvPr>
          <p:cNvSpPr/>
          <p:nvPr/>
        </p:nvSpPr>
        <p:spPr bwMode="gray">
          <a:xfrm>
            <a:off x="3932993" y="5144291"/>
            <a:ext cx="525780" cy="457200"/>
          </a:xfrm>
          <a:prstGeom prst="rightArrow">
            <a:avLst/>
          </a:prstGeom>
          <a:solidFill>
            <a:schemeClr val="bg1"/>
          </a:solidFill>
          <a:ln w="6350" algn="ctr">
            <a:solidFill>
              <a:schemeClr val="tx1"/>
            </a:solidFill>
            <a:miter lim="800000"/>
            <a:headEnd/>
            <a:tailEnd/>
          </a:ln>
          <a:effectLst/>
        </p:spPr>
        <p:txBody>
          <a:bodyPr wrap="none" rtlCol="0" anchor="ctr"/>
          <a:lstStyle/>
          <a:p>
            <a:pPr algn="ctr"/>
            <a:endParaRPr lang="zh-CN" altLang="en-US" b="1" dirty="0">
              <a:solidFill>
                <a:schemeClr val="bg1"/>
              </a:solidFill>
              <a:latin typeface="Cambria" panose="02040503050406030204" pitchFamily="18" charset="0"/>
            </a:endParaRPr>
          </a:p>
        </p:txBody>
      </p:sp>
      <p:sp>
        <p:nvSpPr>
          <p:cNvPr id="57" name="箭头: 右 12">
            <a:extLst>
              <a:ext uri="{FF2B5EF4-FFF2-40B4-BE49-F238E27FC236}">
                <a16:creationId xmlns:a16="http://schemas.microsoft.com/office/drawing/2014/main" id="{003551D5-3491-4787-94B5-7DF1277B4CA3}"/>
              </a:ext>
            </a:extLst>
          </p:cNvPr>
          <p:cNvSpPr/>
          <p:nvPr/>
        </p:nvSpPr>
        <p:spPr bwMode="gray">
          <a:xfrm>
            <a:off x="7747080" y="5144291"/>
            <a:ext cx="525780" cy="457200"/>
          </a:xfrm>
          <a:prstGeom prst="rightArrow">
            <a:avLst/>
          </a:prstGeom>
          <a:solidFill>
            <a:schemeClr val="bg1"/>
          </a:solidFill>
          <a:ln w="6350" algn="ctr">
            <a:solidFill>
              <a:schemeClr val="tx1"/>
            </a:solidFill>
            <a:miter lim="800000"/>
            <a:headEnd/>
            <a:tailEnd/>
          </a:ln>
          <a:effectLst/>
        </p:spPr>
        <p:txBody>
          <a:bodyPr wrap="none" rtlCol="0" anchor="ctr"/>
          <a:lstStyle/>
          <a:p>
            <a:pPr algn="ctr"/>
            <a:endParaRPr lang="zh-CN" altLang="en-US" b="1" dirty="0">
              <a:solidFill>
                <a:schemeClr val="bg1"/>
              </a:solidFill>
              <a:latin typeface="Cambria" panose="02040503050406030204" pitchFamily="18" charset="0"/>
            </a:endParaRPr>
          </a:p>
        </p:txBody>
      </p:sp>
      <p:sp>
        <p:nvSpPr>
          <p:cNvPr id="77" name="Rectangle 71">
            <a:extLst>
              <a:ext uri="{FF2B5EF4-FFF2-40B4-BE49-F238E27FC236}">
                <a16:creationId xmlns:a16="http://schemas.microsoft.com/office/drawing/2014/main" id="{3489E691-8A0B-4EDE-8A0C-860D5652E815}"/>
              </a:ext>
            </a:extLst>
          </p:cNvPr>
          <p:cNvSpPr/>
          <p:nvPr/>
        </p:nvSpPr>
        <p:spPr bwMode="auto">
          <a:xfrm>
            <a:off x="734812" y="1635521"/>
            <a:ext cx="3108056" cy="4774131"/>
          </a:xfrm>
          <a:prstGeom prst="rect">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kumimoji="0" lang="en-US" altLang="zh-CN" sz="1800" b="1" i="0" strike="noStrike" cap="none" normalizeH="0" baseline="0" dirty="0">
              <a:ln>
                <a:noFill/>
              </a:ln>
              <a:solidFill>
                <a:schemeClr val="tx1"/>
              </a:solidFill>
              <a:effectLst/>
              <a:latin typeface="Arial" charset="0"/>
            </a:endParaRPr>
          </a:p>
        </p:txBody>
      </p:sp>
      <p:sp>
        <p:nvSpPr>
          <p:cNvPr id="88" name="Rectangle 71">
            <a:extLst>
              <a:ext uri="{FF2B5EF4-FFF2-40B4-BE49-F238E27FC236}">
                <a16:creationId xmlns:a16="http://schemas.microsoft.com/office/drawing/2014/main" id="{175996C7-B141-4265-ACD4-09B307AE670E}"/>
              </a:ext>
            </a:extLst>
          </p:cNvPr>
          <p:cNvSpPr/>
          <p:nvPr/>
        </p:nvSpPr>
        <p:spPr bwMode="auto">
          <a:xfrm>
            <a:off x="4548899" y="1635521"/>
            <a:ext cx="3108056" cy="4774131"/>
          </a:xfrm>
          <a:prstGeom prst="rect">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kumimoji="0" lang="en-US" altLang="zh-CN" sz="1800" b="1" i="0" strike="noStrike" cap="none" normalizeH="0" baseline="0" dirty="0">
              <a:ln>
                <a:noFill/>
              </a:ln>
              <a:solidFill>
                <a:schemeClr val="tx1"/>
              </a:solidFill>
              <a:effectLst/>
              <a:latin typeface="Arial" charset="0"/>
            </a:endParaRPr>
          </a:p>
        </p:txBody>
      </p:sp>
      <p:sp>
        <p:nvSpPr>
          <p:cNvPr id="89" name="Rectangle 71">
            <a:extLst>
              <a:ext uri="{FF2B5EF4-FFF2-40B4-BE49-F238E27FC236}">
                <a16:creationId xmlns:a16="http://schemas.microsoft.com/office/drawing/2014/main" id="{5E48C267-15F3-423C-B780-66EA2B75EA7D}"/>
              </a:ext>
            </a:extLst>
          </p:cNvPr>
          <p:cNvSpPr/>
          <p:nvPr/>
        </p:nvSpPr>
        <p:spPr bwMode="auto">
          <a:xfrm>
            <a:off x="8362986" y="1635521"/>
            <a:ext cx="3108056" cy="4774131"/>
          </a:xfrm>
          <a:prstGeom prst="rect">
            <a:avLst/>
          </a:prstGeom>
          <a:noFill/>
          <a:ln w="19050" cap="flat" cmpd="sng" algn="ctr">
            <a:solidFill>
              <a:schemeClr val="tx1">
                <a:lumMod val="50000"/>
                <a:lumOff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1" hangingPunct="1"/>
            <a:endParaRPr kumimoji="0" lang="en-US" altLang="zh-CN" sz="1800" b="1" i="0" strike="noStrike" cap="none" normalizeH="0" baseline="0" dirty="0">
              <a:ln>
                <a:noFill/>
              </a:ln>
              <a:solidFill>
                <a:schemeClr val="tx1"/>
              </a:solidFill>
              <a:effectLst/>
              <a:latin typeface="Arial" charset="0"/>
            </a:endParaRPr>
          </a:p>
        </p:txBody>
      </p:sp>
      <p:cxnSp>
        <p:nvCxnSpPr>
          <p:cNvPr id="98" name="连接符: 曲线 89">
            <a:extLst>
              <a:ext uri="{FF2B5EF4-FFF2-40B4-BE49-F238E27FC236}">
                <a16:creationId xmlns:a16="http://schemas.microsoft.com/office/drawing/2014/main" id="{AC50AC28-65EB-4866-ABDC-A54BE0B1E861}"/>
              </a:ext>
            </a:extLst>
          </p:cNvPr>
          <p:cNvCxnSpPr>
            <a:cxnSpLocks/>
            <a:endCxn id="20" idx="1"/>
          </p:cNvCxnSpPr>
          <p:nvPr/>
        </p:nvCxnSpPr>
        <p:spPr>
          <a:xfrm flipV="1">
            <a:off x="3731237" y="2293339"/>
            <a:ext cx="1967035" cy="1025149"/>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1" name="文本框 170">
            <a:extLst>
              <a:ext uri="{FF2B5EF4-FFF2-40B4-BE49-F238E27FC236}">
                <a16:creationId xmlns:a16="http://schemas.microsoft.com/office/drawing/2014/main" id="{0C787605-3A15-45F9-BE42-5AC248A90130}"/>
              </a:ext>
            </a:extLst>
          </p:cNvPr>
          <p:cNvSpPr txBox="1"/>
          <p:nvPr/>
        </p:nvSpPr>
        <p:spPr>
          <a:xfrm>
            <a:off x="8670765" y="3626685"/>
            <a:ext cx="1276495"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dirty="0">
                <a:latin typeface="Cambria" panose="02040503050406030204" pitchFamily="18" charset="0"/>
                <a:ea typeface="Cambria" panose="02040503050406030204" pitchFamily="18" charset="0"/>
              </a:rPr>
              <a:t>discrepancy</a:t>
            </a:r>
            <a:endParaRPr lang="zh-CN" altLang="en-US" sz="1600" dirty="0">
              <a:latin typeface="Cambria" panose="02040503050406030204" pitchFamily="18" charset="0"/>
            </a:endParaRPr>
          </a:p>
        </p:txBody>
      </p:sp>
      <p:pic>
        <p:nvPicPr>
          <p:cNvPr id="175" name="图片 174"/>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849967" y="2851681"/>
            <a:ext cx="918090" cy="918090"/>
          </a:xfrm>
          <a:prstGeom prst="rect">
            <a:avLst/>
          </a:prstGeom>
        </p:spPr>
      </p:pic>
      <p:pic>
        <p:nvPicPr>
          <p:cNvPr id="187" name="图片 186">
            <a:extLst>
              <a:ext uri="{FF2B5EF4-FFF2-40B4-BE49-F238E27FC236}">
                <a16:creationId xmlns:a16="http://schemas.microsoft.com/office/drawing/2014/main" id="{E0F0B477-E40E-484D-9CFA-7C0A4B82DC7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391121" y="2216534"/>
            <a:ext cx="664246" cy="703968"/>
          </a:xfrm>
          <a:prstGeom prst="rect">
            <a:avLst/>
          </a:prstGeom>
        </p:spPr>
      </p:pic>
      <p:cxnSp>
        <p:nvCxnSpPr>
          <p:cNvPr id="189" name="直接箭头连接符 188"/>
          <p:cNvCxnSpPr>
            <a:cxnSpLocks/>
            <a:endCxn id="17" idx="1"/>
          </p:cNvCxnSpPr>
          <p:nvPr/>
        </p:nvCxnSpPr>
        <p:spPr>
          <a:xfrm flipV="1">
            <a:off x="3731237" y="3314492"/>
            <a:ext cx="1964761"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8" name="文本框 197">
            <a:extLst>
              <a:ext uri="{FF2B5EF4-FFF2-40B4-BE49-F238E27FC236}">
                <a16:creationId xmlns:a16="http://schemas.microsoft.com/office/drawing/2014/main" id="{0C787605-3A15-45F9-BE42-5AC248A90130}"/>
              </a:ext>
            </a:extLst>
          </p:cNvPr>
          <p:cNvSpPr txBox="1"/>
          <p:nvPr/>
        </p:nvSpPr>
        <p:spPr>
          <a:xfrm>
            <a:off x="10317256" y="2818944"/>
            <a:ext cx="817812"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dirty="0">
                <a:latin typeface="Cambria" panose="02040503050406030204" pitchFamily="18" charset="0"/>
                <a:ea typeface="Cambria" panose="02040503050406030204" pitchFamily="18" charset="0"/>
              </a:rPr>
              <a:t>bug</a:t>
            </a:r>
            <a:endParaRPr lang="zh-CN" altLang="en-US" sz="1600" dirty="0">
              <a:latin typeface="Cambria" panose="02040503050406030204" pitchFamily="18" charset="0"/>
            </a:endParaRPr>
          </a:p>
        </p:txBody>
      </p:sp>
      <p:grpSp>
        <p:nvGrpSpPr>
          <p:cNvPr id="15" name="组合 14">
            <a:extLst>
              <a:ext uri="{FF2B5EF4-FFF2-40B4-BE49-F238E27FC236}">
                <a16:creationId xmlns:a16="http://schemas.microsoft.com/office/drawing/2014/main" id="{D00A3186-6AF0-5538-DAA5-BD9561D38811}"/>
              </a:ext>
            </a:extLst>
          </p:cNvPr>
          <p:cNvGrpSpPr/>
          <p:nvPr/>
        </p:nvGrpSpPr>
        <p:grpSpPr>
          <a:xfrm>
            <a:off x="5684720" y="2907624"/>
            <a:ext cx="736862" cy="658545"/>
            <a:chOff x="1947811" y="3863380"/>
            <a:chExt cx="736862" cy="658545"/>
          </a:xfrm>
        </p:grpSpPr>
        <p:sp>
          <p:nvSpPr>
            <p:cNvPr id="16" name="流程图: 磁盘 15">
              <a:extLst>
                <a:ext uri="{FF2B5EF4-FFF2-40B4-BE49-F238E27FC236}">
                  <a16:creationId xmlns:a16="http://schemas.microsoft.com/office/drawing/2014/main" id="{6B8021A9-BF12-E7F3-6C02-5AA3E51B124C}"/>
                </a:ext>
              </a:extLst>
            </p:cNvPr>
            <p:cNvSpPr/>
            <p:nvPr/>
          </p:nvSpPr>
          <p:spPr bwMode="gray">
            <a:xfrm>
              <a:off x="1947811"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p>
          </p:txBody>
        </p:sp>
        <p:pic>
          <p:nvPicPr>
            <p:cNvPr id="17" name="Picture 2" descr="MySQL是什么_ MySQL数据库_开源数据库-AWS云服务">
              <a:extLst>
                <a:ext uri="{FF2B5EF4-FFF2-40B4-BE49-F238E27FC236}">
                  <a16:creationId xmlns:a16="http://schemas.microsoft.com/office/drawing/2014/main" id="{D90334C2-A315-7377-43B8-2EE96DBDBD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9089" y="4099021"/>
              <a:ext cx="725584" cy="34245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组合 17">
            <a:extLst>
              <a:ext uri="{FF2B5EF4-FFF2-40B4-BE49-F238E27FC236}">
                <a16:creationId xmlns:a16="http://schemas.microsoft.com/office/drawing/2014/main" id="{28136392-62BB-D2AE-1419-6C8947CD5B0A}"/>
              </a:ext>
            </a:extLst>
          </p:cNvPr>
          <p:cNvGrpSpPr/>
          <p:nvPr/>
        </p:nvGrpSpPr>
        <p:grpSpPr>
          <a:xfrm>
            <a:off x="5684720" y="1869548"/>
            <a:ext cx="731068" cy="658545"/>
            <a:chOff x="969028" y="3863380"/>
            <a:chExt cx="731068" cy="658545"/>
          </a:xfrm>
        </p:grpSpPr>
        <p:sp>
          <p:nvSpPr>
            <p:cNvPr id="19" name="流程图: 磁盘 18">
              <a:extLst>
                <a:ext uri="{FF2B5EF4-FFF2-40B4-BE49-F238E27FC236}">
                  <a16:creationId xmlns:a16="http://schemas.microsoft.com/office/drawing/2014/main" id="{E0229A30-B85D-078C-C84D-272BC0A922B9}"/>
                </a:ext>
              </a:extLst>
            </p:cNvPr>
            <p:cNvSpPr/>
            <p:nvPr/>
          </p:nvSpPr>
          <p:spPr bwMode="gray">
            <a:xfrm>
              <a:off x="969028"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p>
          </p:txBody>
        </p:sp>
        <p:pic>
          <p:nvPicPr>
            <p:cNvPr id="20" name="Picture 10" descr="Database of Databases - TiDB">
              <a:extLst>
                <a:ext uri="{FF2B5EF4-FFF2-40B4-BE49-F238E27FC236}">
                  <a16:creationId xmlns:a16="http://schemas.microsoft.com/office/drawing/2014/main" id="{BF816E2C-2957-A87D-E56B-7D818CCF400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580" y="4147685"/>
              <a:ext cx="717516" cy="278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a:extLst>
              <a:ext uri="{FF2B5EF4-FFF2-40B4-BE49-F238E27FC236}">
                <a16:creationId xmlns:a16="http://schemas.microsoft.com/office/drawing/2014/main" id="{684397F2-3382-D149-9FC1-CEC8180A9BFB}"/>
              </a:ext>
            </a:extLst>
          </p:cNvPr>
          <p:cNvGrpSpPr/>
          <p:nvPr/>
        </p:nvGrpSpPr>
        <p:grpSpPr>
          <a:xfrm>
            <a:off x="5684720" y="3945700"/>
            <a:ext cx="721545" cy="658545"/>
            <a:chOff x="2926593" y="3863380"/>
            <a:chExt cx="721545" cy="658545"/>
          </a:xfrm>
        </p:grpSpPr>
        <p:sp>
          <p:nvSpPr>
            <p:cNvPr id="22" name="流程图: 磁盘 21">
              <a:extLst>
                <a:ext uri="{FF2B5EF4-FFF2-40B4-BE49-F238E27FC236}">
                  <a16:creationId xmlns:a16="http://schemas.microsoft.com/office/drawing/2014/main" id="{AEA04E1C-B1F8-CC2F-1F80-D0E283BECCC4}"/>
                </a:ext>
              </a:extLst>
            </p:cNvPr>
            <p:cNvSpPr/>
            <p:nvPr/>
          </p:nvSpPr>
          <p:spPr bwMode="gray">
            <a:xfrm>
              <a:off x="2926593" y="3863380"/>
              <a:ext cx="721545" cy="658545"/>
            </a:xfrm>
            <a:prstGeom prst="flowChartMagneticDisk">
              <a:avLst/>
            </a:prstGeom>
            <a:solidFill>
              <a:schemeClr val="tx2">
                <a:lumMod val="10000"/>
                <a:lumOff val="90000"/>
              </a:schemeClr>
            </a:solidFill>
            <a:ln w="19050" algn="ctr">
              <a:solidFill>
                <a:schemeClr val="tx1"/>
              </a:solidFill>
              <a:miter lim="800000"/>
              <a:headEnd/>
              <a:tailEnd/>
            </a:ln>
            <a:effectLst/>
          </p:spPr>
          <p:txBody>
            <a:bodyPr wrap="none" rtlCol="0" anchor="ctr"/>
            <a:lstStyle/>
            <a:p>
              <a:pPr algn="ctr"/>
              <a:endParaRPr lang="zh-CN" altLang="en-US" sz="1400" b="1" dirty="0"/>
            </a:p>
          </p:txBody>
        </p:sp>
        <p:pic>
          <p:nvPicPr>
            <p:cNvPr id="23" name="图形 22">
              <a:extLst>
                <a:ext uri="{FF2B5EF4-FFF2-40B4-BE49-F238E27FC236}">
                  <a16:creationId xmlns:a16="http://schemas.microsoft.com/office/drawing/2014/main" id="{F0CF1289-5FD3-1447-D2FF-45C13CD977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43522" y="4197933"/>
              <a:ext cx="704615" cy="175038"/>
            </a:xfrm>
            <a:prstGeom prst="rect">
              <a:avLst/>
            </a:prstGeom>
          </p:spPr>
        </p:pic>
      </p:grpSp>
      <p:cxnSp>
        <p:nvCxnSpPr>
          <p:cNvPr id="25" name="连接符: 曲线 89">
            <a:extLst>
              <a:ext uri="{FF2B5EF4-FFF2-40B4-BE49-F238E27FC236}">
                <a16:creationId xmlns:a16="http://schemas.microsoft.com/office/drawing/2014/main" id="{15C16BB4-8593-56B9-26B7-419E852A3AAA}"/>
              </a:ext>
            </a:extLst>
          </p:cNvPr>
          <p:cNvCxnSpPr>
            <a:cxnSpLocks/>
            <a:endCxn id="23" idx="1"/>
          </p:cNvCxnSpPr>
          <p:nvPr/>
        </p:nvCxnSpPr>
        <p:spPr>
          <a:xfrm>
            <a:off x="3731237" y="3318488"/>
            <a:ext cx="1970412" cy="1049284"/>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连接符: 曲线 89">
            <a:extLst>
              <a:ext uri="{FF2B5EF4-FFF2-40B4-BE49-F238E27FC236}">
                <a16:creationId xmlns:a16="http://schemas.microsoft.com/office/drawing/2014/main" id="{A7B9911B-A55D-AEE7-A412-618D04BDC4A3}"/>
              </a:ext>
            </a:extLst>
          </p:cNvPr>
          <p:cNvCxnSpPr>
            <a:cxnSpLocks/>
            <a:stCxn id="20" idx="3"/>
            <a:endCxn id="175" idx="1"/>
          </p:cNvCxnSpPr>
          <p:nvPr/>
        </p:nvCxnSpPr>
        <p:spPr>
          <a:xfrm>
            <a:off x="6415788" y="2293339"/>
            <a:ext cx="2434179" cy="1017387"/>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9">
            <a:extLst>
              <a:ext uri="{FF2B5EF4-FFF2-40B4-BE49-F238E27FC236}">
                <a16:creationId xmlns:a16="http://schemas.microsoft.com/office/drawing/2014/main" id="{88F53B60-5CA4-C765-79BC-38E3B5206EA3}"/>
              </a:ext>
            </a:extLst>
          </p:cNvPr>
          <p:cNvCxnSpPr>
            <a:cxnSpLocks/>
            <a:stCxn id="23" idx="3"/>
            <a:endCxn id="175" idx="1"/>
          </p:cNvCxnSpPr>
          <p:nvPr/>
        </p:nvCxnSpPr>
        <p:spPr>
          <a:xfrm flipV="1">
            <a:off x="6406264" y="3310726"/>
            <a:ext cx="2443703" cy="1057046"/>
          </a:xfrm>
          <a:prstGeom prst="curvedConnector3">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3" name="图形 92">
            <a:extLst>
              <a:ext uri="{FF2B5EF4-FFF2-40B4-BE49-F238E27FC236}">
                <a16:creationId xmlns:a16="http://schemas.microsoft.com/office/drawing/2014/main" id="{93E9DC14-F829-55DD-CEAA-A10EB1C6DB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82703" y="3702620"/>
            <a:ext cx="679961" cy="679961"/>
          </a:xfrm>
          <a:prstGeom prst="rect">
            <a:avLst/>
          </a:prstGeom>
        </p:spPr>
      </p:pic>
      <p:sp>
        <p:nvSpPr>
          <p:cNvPr id="94" name="文本框 93">
            <a:extLst>
              <a:ext uri="{FF2B5EF4-FFF2-40B4-BE49-F238E27FC236}">
                <a16:creationId xmlns:a16="http://schemas.microsoft.com/office/drawing/2014/main" id="{FCA99BEB-BB35-35AC-4AC4-9AF70350E740}"/>
              </a:ext>
            </a:extLst>
          </p:cNvPr>
          <p:cNvSpPr txBox="1"/>
          <p:nvPr/>
        </p:nvSpPr>
        <p:spPr>
          <a:xfrm>
            <a:off x="10013703" y="4191259"/>
            <a:ext cx="1417960"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dirty="0">
                <a:latin typeface="Cambria" panose="02040503050406030204" pitchFamily="18" charset="0"/>
                <a:ea typeface="Cambria" panose="02040503050406030204" pitchFamily="18" charset="0"/>
              </a:rPr>
              <a:t>compatibility issue</a:t>
            </a:r>
            <a:endParaRPr lang="zh-CN" altLang="en-US" sz="1600" dirty="0">
              <a:latin typeface="Cambria" panose="02040503050406030204" pitchFamily="18" charset="0"/>
            </a:endParaRPr>
          </a:p>
        </p:txBody>
      </p:sp>
      <p:cxnSp>
        <p:nvCxnSpPr>
          <p:cNvPr id="102" name="连接符: 曲线 89">
            <a:extLst>
              <a:ext uri="{FF2B5EF4-FFF2-40B4-BE49-F238E27FC236}">
                <a16:creationId xmlns:a16="http://schemas.microsoft.com/office/drawing/2014/main" id="{FB3D044E-4A94-DD94-CAC0-28F7921E1ED0}"/>
              </a:ext>
            </a:extLst>
          </p:cNvPr>
          <p:cNvCxnSpPr>
            <a:cxnSpLocks/>
            <a:stCxn id="175" idx="3"/>
            <a:endCxn id="187" idx="1"/>
          </p:cNvCxnSpPr>
          <p:nvPr/>
        </p:nvCxnSpPr>
        <p:spPr>
          <a:xfrm flipV="1">
            <a:off x="9768057" y="2568518"/>
            <a:ext cx="623064" cy="742208"/>
          </a:xfrm>
          <a:prstGeom prst="curved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7560FE3-D065-B2DC-558D-85BFCCEB6320}"/>
              </a:ext>
            </a:extLst>
          </p:cNvPr>
          <p:cNvCxnSpPr>
            <a:cxnSpLocks/>
            <a:stCxn id="17" idx="3"/>
            <a:endCxn id="175" idx="1"/>
          </p:cNvCxnSpPr>
          <p:nvPr/>
        </p:nvCxnSpPr>
        <p:spPr>
          <a:xfrm flipV="1">
            <a:off x="6421582" y="3310726"/>
            <a:ext cx="2428385" cy="376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连接符: 曲线 89">
            <a:extLst>
              <a:ext uri="{FF2B5EF4-FFF2-40B4-BE49-F238E27FC236}">
                <a16:creationId xmlns:a16="http://schemas.microsoft.com/office/drawing/2014/main" id="{28A3402E-C89B-4329-F48B-3E905A88041A}"/>
              </a:ext>
            </a:extLst>
          </p:cNvPr>
          <p:cNvCxnSpPr>
            <a:cxnSpLocks/>
          </p:cNvCxnSpPr>
          <p:nvPr/>
        </p:nvCxnSpPr>
        <p:spPr>
          <a:xfrm>
            <a:off x="9759639" y="3310726"/>
            <a:ext cx="623064" cy="742208"/>
          </a:xfrm>
          <a:prstGeom prst="curved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9" name="图片 68">
            <a:extLst>
              <a:ext uri="{FF2B5EF4-FFF2-40B4-BE49-F238E27FC236}">
                <a16:creationId xmlns:a16="http://schemas.microsoft.com/office/drawing/2014/main" id="{BFE9C900-2F51-E0BB-4715-3EEFBC6F68AE}"/>
              </a:ext>
            </a:extLst>
          </p:cNvPr>
          <p:cNvPicPr>
            <a:picLocks noChangeAspect="1"/>
          </p:cNvPicPr>
          <p:nvPr/>
        </p:nvPicPr>
        <p:blipFill>
          <a:blip r:embed="rId11"/>
          <a:stretch>
            <a:fillRect/>
          </a:stretch>
        </p:blipFill>
        <p:spPr>
          <a:xfrm>
            <a:off x="733319" y="2678519"/>
            <a:ext cx="2996426" cy="1277579"/>
          </a:xfrm>
          <a:prstGeom prst="rect">
            <a:avLst/>
          </a:prstGeom>
        </p:spPr>
      </p:pic>
    </p:spTree>
    <p:extLst>
      <p:ext uri="{BB962C8B-B14F-4D97-AF65-F5344CB8AC3E}">
        <p14:creationId xmlns:p14="http://schemas.microsoft.com/office/powerpoint/2010/main" val="31501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2759730"/>
          </a:xfrm>
        </p:spPr>
        <p:txBody>
          <a:bodyPr/>
          <a:lstStyle/>
          <a:p>
            <a:r>
              <a:rPr lang="en-US" altLang="zh-CN" sz="2400" dirty="0">
                <a:latin typeface="Cambria" panose="02040503050406030204" pitchFamily="18" charset="0"/>
                <a:ea typeface="Cambria" panose="02040503050406030204" pitchFamily="18" charset="0"/>
              </a:rPr>
              <a:t>Randomly generate data type, data, and constraint for database</a:t>
            </a:r>
          </a:p>
          <a:p>
            <a:endParaRPr lang="en-US" altLang="zh-CN" sz="2400" dirty="0">
              <a:latin typeface="Cambria" panose="02040503050406030204" pitchFamily="18" charset="0"/>
              <a:ea typeface="Cambria" panose="02040503050406030204" pitchFamily="18" charset="0"/>
            </a:endParaRPr>
          </a:p>
          <a:p>
            <a:endParaRPr lang="en-US" altLang="zh-CN" sz="2400" dirty="0">
              <a:latin typeface="Cambria" panose="02040503050406030204" pitchFamily="18" charset="0"/>
              <a:ea typeface="Cambria" panose="02040503050406030204" pitchFamily="18" charset="0"/>
            </a:endParaRPr>
          </a:p>
          <a:p>
            <a:endParaRPr lang="en-US" altLang="zh-CN" sz="2400" dirty="0">
              <a:latin typeface="Cambria" panose="02040503050406030204" pitchFamily="18" charset="0"/>
              <a:ea typeface="Cambria" panose="02040503050406030204" pitchFamily="18" charset="0"/>
            </a:endParaRPr>
          </a:p>
          <a:p>
            <a:r>
              <a:rPr lang="en-US" altLang="zh-CN" sz="2400" dirty="0">
                <a:latin typeface="Cambria" panose="02040503050406030204" pitchFamily="18" charset="0"/>
                <a:ea typeface="Cambria" panose="02040503050406030204" pitchFamily="18" charset="0"/>
              </a:rPr>
              <a:t>Randomly generate SQL statements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Database and SQL Generation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F634F288-A23C-DFCD-B756-4CE3AAD96CC3}"/>
              </a:ext>
            </a:extLst>
          </p:cNvPr>
          <p:cNvSpPr txBox="1"/>
          <p:nvPr/>
        </p:nvSpPr>
        <p:spPr>
          <a:xfrm>
            <a:off x="2292926" y="1974834"/>
            <a:ext cx="7606146" cy="1569660"/>
          </a:xfrm>
          <a:prstGeom prst="rect">
            <a:avLst/>
          </a:prstGeom>
          <a:noFill/>
        </p:spPr>
        <p:txBody>
          <a:bodyPr wrap="square" rtlCol="0">
            <a:spAutoFit/>
          </a:bodyPr>
          <a:lstStyle/>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id </a:t>
            </a:r>
            <a:r>
              <a:rPr lang="en-US" altLang="zh-CN" sz="1600" dirty="0">
                <a:latin typeface="Consolas" panose="020B0609020204030204" pitchFamily="49" charset="0"/>
              </a:rPr>
              <a:t>(INT PRIMARY KEY) </a:t>
            </a:r>
            <a:r>
              <a:rPr lang="en-US" altLang="zh-CN" sz="1600" b="1" dirty="0">
                <a:latin typeface="Consolas" panose="020B0609020204030204" pitchFamily="49" charset="0"/>
              </a:rPr>
              <a:t>|  name </a:t>
            </a:r>
            <a:r>
              <a:rPr lang="en-US" altLang="zh-CN" sz="1600" dirty="0">
                <a:latin typeface="Consolas" panose="020B0609020204030204" pitchFamily="49" charset="0"/>
              </a:rPr>
              <a:t>(VARCHAR)   </a:t>
            </a:r>
            <a:r>
              <a:rPr lang="en-US" altLang="zh-CN" sz="1600" b="1" dirty="0">
                <a:latin typeface="Consolas" panose="020B0609020204030204" pitchFamily="49" charset="0"/>
              </a:rPr>
              <a:t>| balance </a:t>
            </a:r>
            <a:r>
              <a:rPr lang="en-US" altLang="zh-CN" sz="1600" dirty="0">
                <a:latin typeface="Consolas" panose="020B0609020204030204" pitchFamily="49" charset="0"/>
              </a:rPr>
              <a:t>(DOUBLE) </a:t>
            </a: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1          |       Alice       |         0        |</a:t>
            </a:r>
          </a:p>
          <a:p>
            <a:pPr algn="ctr"/>
            <a:r>
              <a:rPr lang="en-US" altLang="zh-CN" sz="1600" b="1" dirty="0">
                <a:latin typeface="Consolas" panose="020B0609020204030204" pitchFamily="49" charset="0"/>
              </a:rPr>
              <a:t>|           2          |       Bob         |       300        |</a:t>
            </a:r>
          </a:p>
          <a:p>
            <a:pPr algn="ctr"/>
            <a:r>
              <a:rPr lang="en-US" altLang="zh-CN" sz="1600" b="1" dirty="0">
                <a:latin typeface="Consolas" panose="020B0609020204030204" pitchFamily="49" charset="0"/>
              </a:rPr>
              <a:t>+----------------------+-------------------+------------------+</a:t>
            </a:r>
          </a:p>
        </p:txBody>
      </p:sp>
      <p:sp>
        <p:nvSpPr>
          <p:cNvPr id="5" name="文本框 4">
            <a:extLst>
              <a:ext uri="{FF2B5EF4-FFF2-40B4-BE49-F238E27FC236}">
                <a16:creationId xmlns:a16="http://schemas.microsoft.com/office/drawing/2014/main" id="{77EEBC31-6A23-25A1-B0E7-57ED63B1EC96}"/>
              </a:ext>
            </a:extLst>
          </p:cNvPr>
          <p:cNvSpPr txBox="1"/>
          <p:nvPr/>
        </p:nvSpPr>
        <p:spPr>
          <a:xfrm>
            <a:off x="2097917" y="4358604"/>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SELECT * FROM account;</a:t>
            </a:r>
          </a:p>
        </p:txBody>
      </p:sp>
      <p:sp>
        <p:nvSpPr>
          <p:cNvPr id="7" name="文本框 6">
            <a:extLst>
              <a:ext uri="{FF2B5EF4-FFF2-40B4-BE49-F238E27FC236}">
                <a16:creationId xmlns:a16="http://schemas.microsoft.com/office/drawing/2014/main" id="{E099F368-1987-1E10-7ACD-58E97A873CF6}"/>
              </a:ext>
            </a:extLst>
          </p:cNvPr>
          <p:cNvSpPr txBox="1"/>
          <p:nvPr/>
        </p:nvSpPr>
        <p:spPr>
          <a:xfrm>
            <a:off x="2097916" y="4927813"/>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UPDATE account SET balance=balance–</a:t>
            </a:r>
            <a:r>
              <a:rPr lang="en-US" altLang="zh-CN" dirty="0">
                <a:solidFill>
                  <a:schemeClr val="tx1"/>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p>
        </p:txBody>
      </p:sp>
      <p:sp>
        <p:nvSpPr>
          <p:cNvPr id="8" name="文本框 7">
            <a:extLst>
              <a:ext uri="{FF2B5EF4-FFF2-40B4-BE49-F238E27FC236}">
                <a16:creationId xmlns:a16="http://schemas.microsoft.com/office/drawing/2014/main" id="{25D00CE2-F4B5-CB67-5D17-57EB078900CA}"/>
              </a:ext>
            </a:extLst>
          </p:cNvPr>
          <p:cNvSpPr txBox="1"/>
          <p:nvPr/>
        </p:nvSpPr>
        <p:spPr>
          <a:xfrm>
            <a:off x="2097916" y="5497022"/>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dirty="0">
                <a:solidFill>
                  <a:srgbClr val="222222"/>
                </a:solidFill>
                <a:latin typeface="Consolas" panose="020B0609020204030204" pitchFamily="49" charset="0"/>
              </a:rPr>
              <a:t>INSERT INTO account VALUES (3, “Mary”, 100);</a:t>
            </a:r>
          </a:p>
        </p:txBody>
      </p:sp>
    </p:spTree>
    <p:extLst>
      <p:ext uri="{BB962C8B-B14F-4D97-AF65-F5344CB8AC3E}">
        <p14:creationId xmlns:p14="http://schemas.microsoft.com/office/powerpoint/2010/main" val="740229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An explicit transaction starts with a BEGIN statement and randomly ends with a COMMIT statement or a ROLLBACK statement </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Generation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F634F288-A23C-DFCD-B756-4CE3AAD96CC3}"/>
              </a:ext>
            </a:extLst>
          </p:cNvPr>
          <p:cNvSpPr txBox="1"/>
          <p:nvPr/>
        </p:nvSpPr>
        <p:spPr>
          <a:xfrm>
            <a:off x="2292925" y="2196508"/>
            <a:ext cx="7606146" cy="1569660"/>
          </a:xfrm>
          <a:prstGeom prst="rect">
            <a:avLst/>
          </a:prstGeom>
          <a:noFill/>
        </p:spPr>
        <p:txBody>
          <a:bodyPr wrap="square" rtlCol="0">
            <a:spAutoFit/>
          </a:bodyPr>
          <a:lstStyle/>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id </a:t>
            </a:r>
            <a:r>
              <a:rPr lang="en-US" altLang="zh-CN" sz="1600" dirty="0">
                <a:latin typeface="Consolas" panose="020B0609020204030204" pitchFamily="49" charset="0"/>
              </a:rPr>
              <a:t>(INT PRIMARY KEY) </a:t>
            </a:r>
            <a:r>
              <a:rPr lang="en-US" altLang="zh-CN" sz="1600" b="1" dirty="0">
                <a:latin typeface="Consolas" panose="020B0609020204030204" pitchFamily="49" charset="0"/>
              </a:rPr>
              <a:t>|  name </a:t>
            </a:r>
            <a:r>
              <a:rPr lang="en-US" altLang="zh-CN" sz="1600" dirty="0">
                <a:latin typeface="Consolas" panose="020B0609020204030204" pitchFamily="49" charset="0"/>
              </a:rPr>
              <a:t>(VARCHAR)   </a:t>
            </a:r>
            <a:r>
              <a:rPr lang="en-US" altLang="zh-CN" sz="1600" b="1" dirty="0">
                <a:latin typeface="Consolas" panose="020B0609020204030204" pitchFamily="49" charset="0"/>
              </a:rPr>
              <a:t>| balance </a:t>
            </a:r>
            <a:r>
              <a:rPr lang="en-US" altLang="zh-CN" sz="1600" dirty="0">
                <a:latin typeface="Consolas" panose="020B0609020204030204" pitchFamily="49" charset="0"/>
              </a:rPr>
              <a:t>(DOUBLE) </a:t>
            </a: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a:t>
            </a:r>
          </a:p>
          <a:p>
            <a:pPr algn="ctr"/>
            <a:r>
              <a:rPr lang="en-US" altLang="zh-CN" sz="1600" b="1" dirty="0">
                <a:latin typeface="Consolas" panose="020B0609020204030204" pitchFamily="49" charset="0"/>
              </a:rPr>
              <a:t>|           1          |       Alice       |         0        |</a:t>
            </a:r>
          </a:p>
          <a:p>
            <a:pPr algn="ctr"/>
            <a:r>
              <a:rPr lang="en-US" altLang="zh-CN" sz="1600" b="1" dirty="0">
                <a:latin typeface="Consolas" panose="020B0609020204030204" pitchFamily="49" charset="0"/>
              </a:rPr>
              <a:t>|           2          |       Bob         |       300        |</a:t>
            </a:r>
          </a:p>
          <a:p>
            <a:pPr algn="ctr"/>
            <a:r>
              <a:rPr lang="en-US" altLang="zh-CN" sz="1600" b="1" dirty="0">
                <a:latin typeface="Consolas" panose="020B0609020204030204" pitchFamily="49" charset="0"/>
              </a:rPr>
              <a:t>+----------------------+-------------------+------------------+</a:t>
            </a:r>
          </a:p>
        </p:txBody>
      </p:sp>
      <p:sp>
        <p:nvSpPr>
          <p:cNvPr id="7" name="文本框 6">
            <a:extLst>
              <a:ext uri="{FF2B5EF4-FFF2-40B4-BE49-F238E27FC236}">
                <a16:creationId xmlns:a16="http://schemas.microsoft.com/office/drawing/2014/main" id="{C2C692F0-5B33-859C-7781-D0C8A04032A5}"/>
              </a:ext>
            </a:extLst>
          </p:cNvPr>
          <p:cNvSpPr txBox="1"/>
          <p:nvPr/>
        </p:nvSpPr>
        <p:spPr>
          <a:xfrm>
            <a:off x="2097917" y="4358604"/>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SELECT * FROM account;</a:t>
            </a:r>
          </a:p>
        </p:txBody>
      </p:sp>
      <p:sp>
        <p:nvSpPr>
          <p:cNvPr id="8" name="文本框 7">
            <a:extLst>
              <a:ext uri="{FF2B5EF4-FFF2-40B4-BE49-F238E27FC236}">
                <a16:creationId xmlns:a16="http://schemas.microsoft.com/office/drawing/2014/main" id="{C505D27B-5583-5251-7501-4FD5E61A2F51}"/>
              </a:ext>
            </a:extLst>
          </p:cNvPr>
          <p:cNvSpPr txBox="1"/>
          <p:nvPr/>
        </p:nvSpPr>
        <p:spPr>
          <a:xfrm>
            <a:off x="2097916" y="4927813"/>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UPDATE account SET balance=balance–</a:t>
            </a:r>
            <a:r>
              <a:rPr lang="en-US" altLang="zh-CN" dirty="0">
                <a:solidFill>
                  <a:schemeClr val="tx1"/>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p>
        </p:txBody>
      </p:sp>
      <p:sp>
        <p:nvSpPr>
          <p:cNvPr id="9" name="文本框 8">
            <a:extLst>
              <a:ext uri="{FF2B5EF4-FFF2-40B4-BE49-F238E27FC236}">
                <a16:creationId xmlns:a16="http://schemas.microsoft.com/office/drawing/2014/main" id="{31E1B0AD-401A-8D9E-067A-BD88B142653F}"/>
              </a:ext>
            </a:extLst>
          </p:cNvPr>
          <p:cNvSpPr txBox="1"/>
          <p:nvPr/>
        </p:nvSpPr>
        <p:spPr>
          <a:xfrm>
            <a:off x="2097916" y="5497022"/>
            <a:ext cx="7996163"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dirty="0">
                <a:solidFill>
                  <a:srgbClr val="222222"/>
                </a:solidFill>
                <a:latin typeface="Consolas" panose="020B0609020204030204" pitchFamily="49" charset="0"/>
              </a:rPr>
              <a:t>INSERT INTO account VALUES (3, “Mary”, 100);</a:t>
            </a:r>
          </a:p>
        </p:txBody>
      </p:sp>
      <p:sp>
        <p:nvSpPr>
          <p:cNvPr id="10" name="文本框 9">
            <a:extLst>
              <a:ext uri="{FF2B5EF4-FFF2-40B4-BE49-F238E27FC236}">
                <a16:creationId xmlns:a16="http://schemas.microsoft.com/office/drawing/2014/main" id="{14E3DA89-49F2-C6FE-FD11-6B5C8A5D0108}"/>
              </a:ext>
            </a:extLst>
          </p:cNvPr>
          <p:cNvSpPr txBox="1"/>
          <p:nvPr/>
        </p:nvSpPr>
        <p:spPr>
          <a:xfrm>
            <a:off x="2097916" y="3789395"/>
            <a:ext cx="1026284"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BEGIN;</a:t>
            </a:r>
          </a:p>
        </p:txBody>
      </p:sp>
      <p:sp>
        <p:nvSpPr>
          <p:cNvPr id="11" name="文本框 10">
            <a:extLst>
              <a:ext uri="{FF2B5EF4-FFF2-40B4-BE49-F238E27FC236}">
                <a16:creationId xmlns:a16="http://schemas.microsoft.com/office/drawing/2014/main" id="{25876A1A-D1C2-BA33-0120-2FE0E8A4E5F4}"/>
              </a:ext>
            </a:extLst>
          </p:cNvPr>
          <p:cNvSpPr txBox="1"/>
          <p:nvPr/>
        </p:nvSpPr>
        <p:spPr>
          <a:xfrm>
            <a:off x="2097916" y="6066231"/>
            <a:ext cx="1026284" cy="490218"/>
          </a:xfrm>
          <a:prstGeom prst="roundRect">
            <a:avLst>
              <a:gd name="adj" fmla="val 10378"/>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en-US" altLang="zh-CN" b="0" i="0" dirty="0">
                <a:solidFill>
                  <a:srgbClr val="222222"/>
                </a:solidFill>
                <a:effectLst/>
                <a:latin typeface="Consolas" panose="020B0609020204030204" pitchFamily="49" charset="0"/>
              </a:rPr>
              <a:t>COMMIT;</a:t>
            </a:r>
          </a:p>
        </p:txBody>
      </p:sp>
    </p:spTree>
    <p:extLst>
      <p:ext uri="{BB962C8B-B14F-4D97-AF65-F5344CB8AC3E}">
        <p14:creationId xmlns:p14="http://schemas.microsoft.com/office/powerpoint/2010/main" val="14209556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934094" cy="830997"/>
          </a:xfrm>
        </p:spPr>
        <p:txBody>
          <a:bodyPr/>
          <a:lstStyle/>
          <a:p>
            <a:r>
              <a:rPr lang="en-US" altLang="zh-CN" sz="2400" dirty="0">
                <a:latin typeface="Cambria" panose="02040503050406030204" pitchFamily="18" charset="0"/>
                <a:ea typeface="Cambria" panose="02040503050406030204" pitchFamily="18" charset="0"/>
              </a:rPr>
              <a:t>Execution of concurrent transactions is affected by non-deterministic schedule</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Non-determinism Transaction Execution</a:t>
            </a:r>
            <a:endParaRPr lang="zh-CN" altLang="en-US" sz="3600" dirty="0">
              <a:latin typeface="Cambria" panose="02040503050406030204" pitchFamily="18" charset="0"/>
              <a:ea typeface="+mn-ea"/>
            </a:endParaRPr>
          </a:p>
        </p:txBody>
      </p:sp>
      <mc:AlternateContent xmlns:mc="http://schemas.openxmlformats.org/markup-compatibility/2006" xmlns:a14="http://schemas.microsoft.com/office/drawing/2010/main">
        <mc:Choice Requires="a14">
          <p:sp>
            <p:nvSpPr>
              <p:cNvPr id="15" name="矩形: 圆角 14">
                <a:extLst>
                  <a:ext uri="{FF2B5EF4-FFF2-40B4-BE49-F238E27FC236}">
                    <a16:creationId xmlns:a16="http://schemas.microsoft.com/office/drawing/2014/main" id="{FEC2B20C-D83B-9C85-E34D-60A2237114B3}"/>
                  </a:ext>
                </a:extLst>
              </p:cNvPr>
              <p:cNvSpPr/>
              <p:nvPr/>
            </p:nvSpPr>
            <p:spPr>
              <a:xfrm>
                <a:off x="4708115" y="2613736"/>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15" name="矩形: 圆角 14">
                <a:extLst>
                  <a:ext uri="{FF2B5EF4-FFF2-40B4-BE49-F238E27FC236}">
                    <a16:creationId xmlns:a16="http://schemas.microsoft.com/office/drawing/2014/main" id="{FEC2B20C-D83B-9C85-E34D-60A2237114B3}"/>
                  </a:ext>
                </a:extLst>
              </p:cNvPr>
              <p:cNvSpPr>
                <a:spLocks noRot="1" noChangeAspect="1" noMove="1" noResize="1" noEditPoints="1" noAdjustHandles="1" noChangeArrowheads="1" noChangeShapeType="1" noTextEdit="1"/>
              </p:cNvSpPr>
              <p:nvPr/>
            </p:nvSpPr>
            <p:spPr>
              <a:xfrm>
                <a:off x="4708115" y="2613736"/>
                <a:ext cx="900000" cy="451641"/>
              </a:xfrm>
              <a:prstGeom prst="roundRect">
                <a:avLst/>
              </a:prstGeom>
              <a:blipFill>
                <a:blip r:embed="rId3"/>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圆角 15">
                <a:extLst>
                  <a:ext uri="{FF2B5EF4-FFF2-40B4-BE49-F238E27FC236}">
                    <a16:creationId xmlns:a16="http://schemas.microsoft.com/office/drawing/2014/main" id="{1EF3DF8F-C6AD-FD03-927C-E4B9DF2D9322}"/>
                  </a:ext>
                </a:extLst>
              </p:cNvPr>
              <p:cNvSpPr/>
              <p:nvPr/>
            </p:nvSpPr>
            <p:spPr>
              <a:xfrm>
                <a:off x="5617991" y="2613736"/>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6" name="矩形: 圆角 15">
                <a:extLst>
                  <a:ext uri="{FF2B5EF4-FFF2-40B4-BE49-F238E27FC236}">
                    <a16:creationId xmlns:a16="http://schemas.microsoft.com/office/drawing/2014/main" id="{1EF3DF8F-C6AD-FD03-927C-E4B9DF2D9322}"/>
                  </a:ext>
                </a:extLst>
              </p:cNvPr>
              <p:cNvSpPr>
                <a:spLocks noRot="1" noChangeAspect="1" noMove="1" noResize="1" noEditPoints="1" noAdjustHandles="1" noChangeArrowheads="1" noChangeShapeType="1" noTextEdit="1"/>
              </p:cNvSpPr>
              <p:nvPr/>
            </p:nvSpPr>
            <p:spPr>
              <a:xfrm>
                <a:off x="5617991" y="2613736"/>
                <a:ext cx="900000" cy="451641"/>
              </a:xfrm>
              <a:prstGeom prst="roundRect">
                <a:avLst/>
              </a:prstGeom>
              <a:blipFill>
                <a:blip r:embed="rId4"/>
                <a:stretch>
                  <a:fillRect l="-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圆角 16">
                <a:extLst>
                  <a:ext uri="{FF2B5EF4-FFF2-40B4-BE49-F238E27FC236}">
                    <a16:creationId xmlns:a16="http://schemas.microsoft.com/office/drawing/2014/main" id="{6055BA91-63C1-73E0-0815-31AB3E193C85}"/>
                  </a:ext>
                </a:extLst>
              </p:cNvPr>
              <p:cNvSpPr/>
              <p:nvPr/>
            </p:nvSpPr>
            <p:spPr>
              <a:xfrm>
                <a:off x="6527867" y="2613736"/>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7" name="矩形: 圆角 16">
                <a:extLst>
                  <a:ext uri="{FF2B5EF4-FFF2-40B4-BE49-F238E27FC236}">
                    <a16:creationId xmlns:a16="http://schemas.microsoft.com/office/drawing/2014/main" id="{6055BA91-63C1-73E0-0815-31AB3E193C85}"/>
                  </a:ext>
                </a:extLst>
              </p:cNvPr>
              <p:cNvSpPr>
                <a:spLocks noRot="1" noChangeAspect="1" noMove="1" noResize="1" noEditPoints="1" noAdjustHandles="1" noChangeArrowheads="1" noChangeShapeType="1" noTextEdit="1"/>
              </p:cNvSpPr>
              <p:nvPr/>
            </p:nvSpPr>
            <p:spPr>
              <a:xfrm>
                <a:off x="6527867" y="2613736"/>
                <a:ext cx="900000" cy="451641"/>
              </a:xfrm>
              <a:prstGeom prst="roundRect">
                <a:avLst/>
              </a:prstGeom>
              <a:blipFill>
                <a:blip r:embed="rId5"/>
                <a:stretch>
                  <a:fillRect l="-6040"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460D285F-457B-10EB-2148-409810F895D0}"/>
                  </a:ext>
                </a:extLst>
              </p:cNvPr>
              <p:cNvSpPr/>
              <p:nvPr/>
            </p:nvSpPr>
            <p:spPr>
              <a:xfrm>
                <a:off x="6527867"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18" name="矩形: 圆角 17">
                <a:extLst>
                  <a:ext uri="{FF2B5EF4-FFF2-40B4-BE49-F238E27FC236}">
                    <a16:creationId xmlns:a16="http://schemas.microsoft.com/office/drawing/2014/main" id="{460D285F-457B-10EB-2148-409810F895D0}"/>
                  </a:ext>
                </a:extLst>
              </p:cNvPr>
              <p:cNvSpPr>
                <a:spLocks noRot="1" noChangeAspect="1" noMove="1" noResize="1" noEditPoints="1" noAdjustHandles="1" noChangeArrowheads="1" noChangeShapeType="1" noTextEdit="1"/>
              </p:cNvSpPr>
              <p:nvPr/>
            </p:nvSpPr>
            <p:spPr>
              <a:xfrm>
                <a:off x="6527867" y="3292927"/>
                <a:ext cx="900000" cy="451641"/>
              </a:xfrm>
              <a:prstGeom prst="roundRect">
                <a:avLst/>
              </a:prstGeom>
              <a:blipFill>
                <a:blip r:embed="rId6"/>
                <a:stretch>
                  <a:fillRect l="-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393D70E2-75C7-2BBA-3CEC-97D7BFBCF853}"/>
                  </a:ext>
                </a:extLst>
              </p:cNvPr>
              <p:cNvSpPr/>
              <p:nvPr/>
            </p:nvSpPr>
            <p:spPr>
              <a:xfrm>
                <a:off x="4708115"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9" name="矩形: 圆角 18">
                <a:extLst>
                  <a:ext uri="{FF2B5EF4-FFF2-40B4-BE49-F238E27FC236}">
                    <a16:creationId xmlns:a16="http://schemas.microsoft.com/office/drawing/2014/main" id="{393D70E2-75C7-2BBA-3CEC-97D7BFBCF853}"/>
                  </a:ext>
                </a:extLst>
              </p:cNvPr>
              <p:cNvSpPr>
                <a:spLocks noRot="1" noChangeAspect="1" noMove="1" noResize="1" noEditPoints="1" noAdjustHandles="1" noChangeArrowheads="1" noChangeShapeType="1" noTextEdit="1"/>
              </p:cNvSpPr>
              <p:nvPr/>
            </p:nvSpPr>
            <p:spPr>
              <a:xfrm>
                <a:off x="4708115" y="3292927"/>
                <a:ext cx="900000" cy="451641"/>
              </a:xfrm>
              <a:prstGeom prst="roundRect">
                <a:avLst/>
              </a:prstGeom>
              <a:blipFill>
                <a:blip r:embed="rId7"/>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29D89AB4-4FBB-EF11-466A-954603F0C8B3}"/>
                  </a:ext>
                </a:extLst>
              </p:cNvPr>
              <p:cNvSpPr/>
              <p:nvPr/>
            </p:nvSpPr>
            <p:spPr>
              <a:xfrm>
                <a:off x="5617991"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0" name="矩形: 圆角 19">
                <a:extLst>
                  <a:ext uri="{FF2B5EF4-FFF2-40B4-BE49-F238E27FC236}">
                    <a16:creationId xmlns:a16="http://schemas.microsoft.com/office/drawing/2014/main" id="{29D89AB4-4FBB-EF11-466A-954603F0C8B3}"/>
                  </a:ext>
                </a:extLst>
              </p:cNvPr>
              <p:cNvSpPr>
                <a:spLocks noRot="1" noChangeAspect="1" noMove="1" noResize="1" noEditPoints="1" noAdjustHandles="1" noChangeArrowheads="1" noChangeShapeType="1" noTextEdit="1"/>
              </p:cNvSpPr>
              <p:nvPr/>
            </p:nvSpPr>
            <p:spPr>
              <a:xfrm>
                <a:off x="5617991" y="3292927"/>
                <a:ext cx="900000" cy="451641"/>
              </a:xfrm>
              <a:prstGeom prst="roundRect">
                <a:avLst/>
              </a:prstGeom>
              <a:blipFill>
                <a:blip r:embed="rId8"/>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9DC9E5B8-D74D-C348-5E45-8ECD6D730EE4}"/>
                  </a:ext>
                </a:extLst>
              </p:cNvPr>
              <p:cNvSpPr/>
              <p:nvPr/>
            </p:nvSpPr>
            <p:spPr>
              <a:xfrm>
                <a:off x="7437743" y="3292927"/>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1" name="矩形: 圆角 20">
                <a:extLst>
                  <a:ext uri="{FF2B5EF4-FFF2-40B4-BE49-F238E27FC236}">
                    <a16:creationId xmlns:a16="http://schemas.microsoft.com/office/drawing/2014/main" id="{9DC9E5B8-D74D-C348-5E45-8ECD6D730EE4}"/>
                  </a:ext>
                </a:extLst>
              </p:cNvPr>
              <p:cNvSpPr>
                <a:spLocks noRot="1" noChangeAspect="1" noMove="1" noResize="1" noEditPoints="1" noAdjustHandles="1" noChangeArrowheads="1" noChangeShapeType="1" noTextEdit="1"/>
              </p:cNvSpPr>
              <p:nvPr/>
            </p:nvSpPr>
            <p:spPr>
              <a:xfrm>
                <a:off x="7437743" y="3292927"/>
                <a:ext cx="900000" cy="451641"/>
              </a:xfrm>
              <a:prstGeom prst="roundRect">
                <a:avLst/>
              </a:prstGeom>
              <a:blipFill>
                <a:blip r:embed="rId9"/>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4DB5C9C9-5DD7-8E69-FBC6-C2E0FC2C8F91}"/>
              </a:ext>
            </a:extLst>
          </p:cNvPr>
          <p:cNvSpPr txBox="1"/>
          <p:nvPr/>
        </p:nvSpPr>
        <p:spPr>
          <a:xfrm>
            <a:off x="4057094" y="2668703"/>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3" name="文本框 22">
            <a:extLst>
              <a:ext uri="{FF2B5EF4-FFF2-40B4-BE49-F238E27FC236}">
                <a16:creationId xmlns:a16="http://schemas.microsoft.com/office/drawing/2014/main" id="{7761C5B4-711A-99C5-1382-251788A7ADA5}"/>
              </a:ext>
            </a:extLst>
          </p:cNvPr>
          <p:cNvSpPr txBox="1"/>
          <p:nvPr/>
        </p:nvSpPr>
        <p:spPr>
          <a:xfrm>
            <a:off x="4056290" y="3347894"/>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45" name="矩形: 圆角 44">
                <a:extLst>
                  <a:ext uri="{FF2B5EF4-FFF2-40B4-BE49-F238E27FC236}">
                    <a16:creationId xmlns:a16="http://schemas.microsoft.com/office/drawing/2014/main" id="{BD07DDAD-7DE9-639F-67AB-7074B838A833}"/>
                  </a:ext>
                </a:extLst>
              </p:cNvPr>
              <p:cNvSpPr/>
              <p:nvPr/>
            </p:nvSpPr>
            <p:spPr>
              <a:xfrm>
                <a:off x="7437743" y="2613736"/>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5" name="矩形: 圆角 44">
                <a:extLst>
                  <a:ext uri="{FF2B5EF4-FFF2-40B4-BE49-F238E27FC236}">
                    <a16:creationId xmlns:a16="http://schemas.microsoft.com/office/drawing/2014/main" id="{BD07DDAD-7DE9-639F-67AB-7074B838A833}"/>
                  </a:ext>
                </a:extLst>
              </p:cNvPr>
              <p:cNvSpPr>
                <a:spLocks noRot="1" noChangeAspect="1" noMove="1" noResize="1" noEditPoints="1" noAdjustHandles="1" noChangeArrowheads="1" noChangeShapeType="1" noTextEdit="1"/>
              </p:cNvSpPr>
              <p:nvPr/>
            </p:nvSpPr>
            <p:spPr>
              <a:xfrm>
                <a:off x="7437743" y="2613736"/>
                <a:ext cx="900000" cy="451641"/>
              </a:xfrm>
              <a:prstGeom prst="roundRect">
                <a:avLst/>
              </a:prstGeom>
              <a:blipFill>
                <a:blip r:embed="rId10"/>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nvGrpSpPr>
          <p:cNvPr id="52" name="组合 51">
            <a:extLst>
              <a:ext uri="{FF2B5EF4-FFF2-40B4-BE49-F238E27FC236}">
                <a16:creationId xmlns:a16="http://schemas.microsoft.com/office/drawing/2014/main" id="{8E3F1C53-B953-0E4B-B5D6-3EFA078DA2F2}"/>
              </a:ext>
            </a:extLst>
          </p:cNvPr>
          <p:cNvGrpSpPr/>
          <p:nvPr/>
        </p:nvGrpSpPr>
        <p:grpSpPr>
          <a:xfrm>
            <a:off x="3050671" y="4314614"/>
            <a:ext cx="7277422" cy="451641"/>
            <a:chOff x="3313908" y="4293832"/>
            <a:chExt cx="7277422" cy="451641"/>
          </a:xfrm>
        </p:grpSpPr>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192161C7-1DF0-AAC0-5EE9-9C048784A6E6}"/>
                    </a:ext>
                  </a:extLst>
                </p:cNvPr>
                <p:cNvSpPr/>
                <p:nvPr/>
              </p:nvSpPr>
              <p:spPr>
                <a:xfrm>
                  <a:off x="331390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192161C7-1DF0-AAC0-5EE9-9C048784A6E6}"/>
                    </a:ext>
                  </a:extLst>
                </p:cNvPr>
                <p:cNvSpPr>
                  <a:spLocks noRot="1" noChangeAspect="1" noMove="1" noResize="1" noEditPoints="1" noAdjustHandles="1" noChangeArrowheads="1" noChangeShapeType="1" noTextEdit="1"/>
                </p:cNvSpPr>
                <p:nvPr/>
              </p:nvSpPr>
              <p:spPr>
                <a:xfrm>
                  <a:off x="3313908" y="4293832"/>
                  <a:ext cx="900000" cy="451641"/>
                </a:xfrm>
                <a:prstGeom prst="roundRect">
                  <a:avLst/>
                </a:prstGeom>
                <a:blipFill>
                  <a:blip r:embed="rId11"/>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6580EED6-450E-BBBF-8960-7C0F218F282C}"/>
                    </a:ext>
                  </a:extLst>
                </p:cNvPr>
                <p:cNvSpPr/>
                <p:nvPr/>
              </p:nvSpPr>
              <p:spPr>
                <a:xfrm>
                  <a:off x="422496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6580EED6-450E-BBBF-8960-7C0F218F282C}"/>
                    </a:ext>
                  </a:extLst>
                </p:cNvPr>
                <p:cNvSpPr>
                  <a:spLocks noRot="1" noChangeAspect="1" noMove="1" noResize="1" noEditPoints="1" noAdjustHandles="1" noChangeArrowheads="1" noChangeShapeType="1" noTextEdit="1"/>
                </p:cNvSpPr>
                <p:nvPr/>
              </p:nvSpPr>
              <p:spPr>
                <a:xfrm>
                  <a:off x="4224968" y="4293832"/>
                  <a:ext cx="900000" cy="451641"/>
                </a:xfrm>
                <a:prstGeom prst="roundRect">
                  <a:avLst/>
                </a:prstGeom>
                <a:blipFill>
                  <a:blip r:embed="rId12"/>
                  <a:stretch>
                    <a:fillRect l="-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CA1FBE8A-C900-F526-5276-1492B4537AED}"/>
                    </a:ext>
                  </a:extLst>
                </p:cNvPr>
                <p:cNvSpPr/>
                <p:nvPr/>
              </p:nvSpPr>
              <p:spPr>
                <a:xfrm>
                  <a:off x="513602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CA1FBE8A-C900-F526-5276-1492B4537AED}"/>
                    </a:ext>
                  </a:extLst>
                </p:cNvPr>
                <p:cNvSpPr>
                  <a:spLocks noRot="1" noChangeAspect="1" noMove="1" noResize="1" noEditPoints="1" noAdjustHandles="1" noChangeArrowheads="1" noChangeShapeType="1" noTextEdit="1"/>
                </p:cNvSpPr>
                <p:nvPr/>
              </p:nvSpPr>
              <p:spPr>
                <a:xfrm>
                  <a:off x="5136028" y="4293832"/>
                  <a:ext cx="900000" cy="451641"/>
                </a:xfrm>
                <a:prstGeom prst="roundRect">
                  <a:avLst/>
                </a:prstGeom>
                <a:blipFill>
                  <a:blip r:embed="rId13"/>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7997DF49-EF18-D035-6EE3-BA26F8422A28}"/>
                    </a:ext>
                  </a:extLst>
                </p:cNvPr>
                <p:cNvSpPr/>
                <p:nvPr/>
              </p:nvSpPr>
              <p:spPr>
                <a:xfrm>
                  <a:off x="786920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7997DF49-EF18-D035-6EE3-BA26F8422A28}"/>
                    </a:ext>
                  </a:extLst>
                </p:cNvPr>
                <p:cNvSpPr>
                  <a:spLocks noRot="1" noChangeAspect="1" noMove="1" noResize="1" noEditPoints="1" noAdjustHandles="1" noChangeArrowheads="1" noChangeShapeType="1" noTextEdit="1"/>
                </p:cNvSpPr>
                <p:nvPr/>
              </p:nvSpPr>
              <p:spPr>
                <a:xfrm>
                  <a:off x="7869208" y="4293832"/>
                  <a:ext cx="900000" cy="451641"/>
                </a:xfrm>
                <a:prstGeom prst="roundRect">
                  <a:avLst/>
                </a:prstGeom>
                <a:blipFill>
                  <a:blip r:embed="rId14"/>
                  <a:stretch>
                    <a:fillRect l="-6040" r="-671"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9A0FC796-C88E-8E45-F5E6-A897473A2E10}"/>
                    </a:ext>
                  </a:extLst>
                </p:cNvPr>
                <p:cNvSpPr/>
                <p:nvPr/>
              </p:nvSpPr>
              <p:spPr>
                <a:xfrm>
                  <a:off x="604708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9A0FC796-C88E-8E45-F5E6-A897473A2E10}"/>
                    </a:ext>
                  </a:extLst>
                </p:cNvPr>
                <p:cNvSpPr>
                  <a:spLocks noRot="1" noChangeAspect="1" noMove="1" noResize="1" noEditPoints="1" noAdjustHandles="1" noChangeArrowheads="1" noChangeShapeType="1" noTextEdit="1"/>
                </p:cNvSpPr>
                <p:nvPr/>
              </p:nvSpPr>
              <p:spPr>
                <a:xfrm>
                  <a:off x="6047088" y="4293832"/>
                  <a:ext cx="900000" cy="451641"/>
                </a:xfrm>
                <a:prstGeom prst="roundRect">
                  <a:avLst/>
                </a:prstGeom>
                <a:blipFill>
                  <a:blip r:embed="rId15"/>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F0EF1D16-511E-7B10-25B3-A7686F87F7B5}"/>
                    </a:ext>
                  </a:extLst>
                </p:cNvPr>
                <p:cNvSpPr/>
                <p:nvPr/>
              </p:nvSpPr>
              <p:spPr>
                <a:xfrm>
                  <a:off x="695814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F0EF1D16-511E-7B10-25B3-A7686F87F7B5}"/>
                    </a:ext>
                  </a:extLst>
                </p:cNvPr>
                <p:cNvSpPr>
                  <a:spLocks noRot="1" noChangeAspect="1" noMove="1" noResize="1" noEditPoints="1" noAdjustHandles="1" noChangeArrowheads="1" noChangeShapeType="1" noTextEdit="1"/>
                </p:cNvSpPr>
                <p:nvPr/>
              </p:nvSpPr>
              <p:spPr>
                <a:xfrm>
                  <a:off x="6958148" y="4293832"/>
                  <a:ext cx="900000" cy="451641"/>
                </a:xfrm>
                <a:prstGeom prst="roundRect">
                  <a:avLst/>
                </a:prstGeom>
                <a:blipFill>
                  <a:blip r:embed="rId1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2D202201-9FC2-164F-D5E2-821137A0D992}"/>
                    </a:ext>
                  </a:extLst>
                </p:cNvPr>
                <p:cNvSpPr/>
                <p:nvPr/>
              </p:nvSpPr>
              <p:spPr>
                <a:xfrm>
                  <a:off x="878026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2D202201-9FC2-164F-D5E2-821137A0D992}"/>
                    </a:ext>
                  </a:extLst>
                </p:cNvPr>
                <p:cNvSpPr>
                  <a:spLocks noRot="1" noChangeAspect="1" noMove="1" noResize="1" noEditPoints="1" noAdjustHandles="1" noChangeArrowheads="1" noChangeShapeType="1" noTextEdit="1"/>
                </p:cNvSpPr>
                <p:nvPr/>
              </p:nvSpPr>
              <p:spPr>
                <a:xfrm>
                  <a:off x="8780268" y="4293832"/>
                  <a:ext cx="900000" cy="451641"/>
                </a:xfrm>
                <a:prstGeom prst="roundRect">
                  <a:avLst/>
                </a:prstGeom>
                <a:blipFill>
                  <a:blip r:embed="rId17"/>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圆角 46">
                  <a:extLst>
                    <a:ext uri="{FF2B5EF4-FFF2-40B4-BE49-F238E27FC236}">
                      <a16:creationId xmlns:a16="http://schemas.microsoft.com/office/drawing/2014/main" id="{61EC2B91-8C69-C513-D61E-435B189FBBB0}"/>
                    </a:ext>
                  </a:extLst>
                </p:cNvPr>
                <p:cNvSpPr/>
                <p:nvPr/>
              </p:nvSpPr>
              <p:spPr>
                <a:xfrm>
                  <a:off x="9691330"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7" name="矩形: 圆角 46">
                  <a:extLst>
                    <a:ext uri="{FF2B5EF4-FFF2-40B4-BE49-F238E27FC236}">
                      <a16:creationId xmlns:a16="http://schemas.microsoft.com/office/drawing/2014/main" id="{61EC2B91-8C69-C513-D61E-435B189FBBB0}"/>
                    </a:ext>
                  </a:extLst>
                </p:cNvPr>
                <p:cNvSpPr>
                  <a:spLocks noRot="1" noChangeAspect="1" noMove="1" noResize="1" noEditPoints="1" noAdjustHandles="1" noChangeArrowheads="1" noChangeShapeType="1" noTextEdit="1"/>
                </p:cNvSpPr>
                <p:nvPr/>
              </p:nvSpPr>
              <p:spPr>
                <a:xfrm>
                  <a:off x="9691330" y="4293832"/>
                  <a:ext cx="900000" cy="451641"/>
                </a:xfrm>
                <a:prstGeom prst="roundRect">
                  <a:avLst/>
                </a:prstGeom>
                <a:blipFill>
                  <a:blip r:embed="rId18"/>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grpSp>
        <p:nvGrpSpPr>
          <p:cNvPr id="53" name="组合 52">
            <a:extLst>
              <a:ext uri="{FF2B5EF4-FFF2-40B4-BE49-F238E27FC236}">
                <a16:creationId xmlns:a16="http://schemas.microsoft.com/office/drawing/2014/main" id="{29E384B2-4B0E-CBEF-00AF-666EB6B8367B}"/>
              </a:ext>
            </a:extLst>
          </p:cNvPr>
          <p:cNvGrpSpPr/>
          <p:nvPr/>
        </p:nvGrpSpPr>
        <p:grpSpPr>
          <a:xfrm>
            <a:off x="3050671" y="4993805"/>
            <a:ext cx="7277422" cy="451641"/>
            <a:chOff x="3313908" y="4973023"/>
            <a:chExt cx="7277422" cy="451641"/>
          </a:xfrm>
        </p:grpSpPr>
        <mc:AlternateContent xmlns:mc="http://schemas.openxmlformats.org/markup-compatibility/2006" xmlns:a14="http://schemas.microsoft.com/office/drawing/2010/main">
          <mc:Choice Requires="a14">
            <p:sp>
              <p:nvSpPr>
                <p:cNvPr id="9" name="矩形: 圆角 8">
                  <a:extLst>
                    <a:ext uri="{FF2B5EF4-FFF2-40B4-BE49-F238E27FC236}">
                      <a16:creationId xmlns:a16="http://schemas.microsoft.com/office/drawing/2014/main" id="{7D2DB558-4A72-D2C3-D992-B79771805F7C}"/>
                    </a:ext>
                  </a:extLst>
                </p:cNvPr>
                <p:cNvSpPr/>
                <p:nvPr/>
              </p:nvSpPr>
              <p:spPr>
                <a:xfrm>
                  <a:off x="331390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9" name="矩形: 圆角 8">
                  <a:extLst>
                    <a:ext uri="{FF2B5EF4-FFF2-40B4-BE49-F238E27FC236}">
                      <a16:creationId xmlns:a16="http://schemas.microsoft.com/office/drawing/2014/main" id="{7D2DB558-4A72-D2C3-D992-B79771805F7C}"/>
                    </a:ext>
                  </a:extLst>
                </p:cNvPr>
                <p:cNvSpPr>
                  <a:spLocks noRot="1" noChangeAspect="1" noMove="1" noResize="1" noEditPoints="1" noAdjustHandles="1" noChangeArrowheads="1" noChangeShapeType="1" noTextEdit="1"/>
                </p:cNvSpPr>
                <p:nvPr/>
              </p:nvSpPr>
              <p:spPr>
                <a:xfrm>
                  <a:off x="3313908" y="4973023"/>
                  <a:ext cx="900000" cy="451641"/>
                </a:xfrm>
                <a:prstGeom prst="roundRect">
                  <a:avLst/>
                </a:prstGeom>
                <a:blipFill>
                  <a:blip r:embed="rId19"/>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5E01C7E1-65DB-6AF0-BCA8-1ED49F2021A1}"/>
                    </a:ext>
                  </a:extLst>
                </p:cNvPr>
                <p:cNvSpPr/>
                <p:nvPr/>
              </p:nvSpPr>
              <p:spPr>
                <a:xfrm>
                  <a:off x="422496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4" name="矩形: 圆角 13">
                  <a:extLst>
                    <a:ext uri="{FF2B5EF4-FFF2-40B4-BE49-F238E27FC236}">
                      <a16:creationId xmlns:a16="http://schemas.microsoft.com/office/drawing/2014/main" id="{5E01C7E1-65DB-6AF0-BCA8-1ED49F2021A1}"/>
                    </a:ext>
                  </a:extLst>
                </p:cNvPr>
                <p:cNvSpPr>
                  <a:spLocks noRot="1" noChangeAspect="1" noMove="1" noResize="1" noEditPoints="1" noAdjustHandles="1" noChangeArrowheads="1" noChangeShapeType="1" noTextEdit="1"/>
                </p:cNvSpPr>
                <p:nvPr/>
              </p:nvSpPr>
              <p:spPr>
                <a:xfrm>
                  <a:off x="4224968" y="4973023"/>
                  <a:ext cx="900000" cy="451641"/>
                </a:xfrm>
                <a:prstGeom prst="roundRect">
                  <a:avLst/>
                </a:prstGeom>
                <a:blipFill>
                  <a:blip r:embed="rId20"/>
                  <a:stretch>
                    <a:fillRect l="-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95BCCC89-8193-FEA8-E352-5CE51D57E64A}"/>
                    </a:ext>
                  </a:extLst>
                </p:cNvPr>
                <p:cNvSpPr/>
                <p:nvPr/>
              </p:nvSpPr>
              <p:spPr>
                <a:xfrm>
                  <a:off x="513602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95BCCC89-8193-FEA8-E352-5CE51D57E64A}"/>
                    </a:ext>
                  </a:extLst>
                </p:cNvPr>
                <p:cNvSpPr>
                  <a:spLocks noRot="1" noChangeAspect="1" noMove="1" noResize="1" noEditPoints="1" noAdjustHandles="1" noChangeArrowheads="1" noChangeShapeType="1" noTextEdit="1"/>
                </p:cNvSpPr>
                <p:nvPr/>
              </p:nvSpPr>
              <p:spPr>
                <a:xfrm>
                  <a:off x="5136028" y="4973023"/>
                  <a:ext cx="900000" cy="451641"/>
                </a:xfrm>
                <a:prstGeom prst="roundRect">
                  <a:avLst/>
                </a:prstGeom>
                <a:blipFill>
                  <a:blip r:embed="rId21"/>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4179261B-DAE5-E186-D514-50EA658F7F2E}"/>
                    </a:ext>
                  </a:extLst>
                </p:cNvPr>
                <p:cNvSpPr/>
                <p:nvPr/>
              </p:nvSpPr>
              <p:spPr>
                <a:xfrm>
                  <a:off x="786920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4179261B-DAE5-E186-D514-50EA658F7F2E}"/>
                    </a:ext>
                  </a:extLst>
                </p:cNvPr>
                <p:cNvSpPr>
                  <a:spLocks noRot="1" noChangeAspect="1" noMove="1" noResize="1" noEditPoints="1" noAdjustHandles="1" noChangeArrowheads="1" noChangeShapeType="1" noTextEdit="1"/>
                </p:cNvSpPr>
                <p:nvPr/>
              </p:nvSpPr>
              <p:spPr>
                <a:xfrm>
                  <a:off x="7869208" y="4973023"/>
                  <a:ext cx="900000" cy="451641"/>
                </a:xfrm>
                <a:prstGeom prst="roundRect">
                  <a:avLst/>
                </a:prstGeom>
                <a:blipFill>
                  <a:blip r:embed="rId22"/>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F435497C-16BB-491E-0D83-75AA4E51AC62}"/>
                    </a:ext>
                  </a:extLst>
                </p:cNvPr>
                <p:cNvSpPr/>
                <p:nvPr/>
              </p:nvSpPr>
              <p:spPr>
                <a:xfrm>
                  <a:off x="604708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F435497C-16BB-491E-0D83-75AA4E51AC62}"/>
                    </a:ext>
                  </a:extLst>
                </p:cNvPr>
                <p:cNvSpPr>
                  <a:spLocks noRot="1" noChangeAspect="1" noMove="1" noResize="1" noEditPoints="1" noAdjustHandles="1" noChangeArrowheads="1" noChangeShapeType="1" noTextEdit="1"/>
                </p:cNvSpPr>
                <p:nvPr/>
              </p:nvSpPr>
              <p:spPr>
                <a:xfrm>
                  <a:off x="6047088" y="4973023"/>
                  <a:ext cx="900000" cy="451641"/>
                </a:xfrm>
                <a:prstGeom prst="roundRect">
                  <a:avLst/>
                </a:prstGeom>
                <a:blipFill>
                  <a:blip r:embed="rId23"/>
                  <a:stretch>
                    <a:fillRect l="-6040" r="-671"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2BBFB4C0-F0AA-8182-208F-4688EF5C1625}"/>
                    </a:ext>
                  </a:extLst>
                </p:cNvPr>
                <p:cNvSpPr/>
                <p:nvPr/>
              </p:nvSpPr>
              <p:spPr>
                <a:xfrm>
                  <a:off x="695814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0" name="矩形: 圆角 29">
                  <a:extLst>
                    <a:ext uri="{FF2B5EF4-FFF2-40B4-BE49-F238E27FC236}">
                      <a16:creationId xmlns:a16="http://schemas.microsoft.com/office/drawing/2014/main" id="{2BBFB4C0-F0AA-8182-208F-4688EF5C1625}"/>
                    </a:ext>
                  </a:extLst>
                </p:cNvPr>
                <p:cNvSpPr>
                  <a:spLocks noRot="1" noChangeAspect="1" noMove="1" noResize="1" noEditPoints="1" noAdjustHandles="1" noChangeArrowheads="1" noChangeShapeType="1" noTextEdit="1"/>
                </p:cNvSpPr>
                <p:nvPr/>
              </p:nvSpPr>
              <p:spPr>
                <a:xfrm>
                  <a:off x="6958148" y="4973023"/>
                  <a:ext cx="900000" cy="451641"/>
                </a:xfrm>
                <a:prstGeom prst="roundRect">
                  <a:avLst/>
                </a:prstGeom>
                <a:blipFill>
                  <a:blip r:embed="rId24"/>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圆角 30">
                  <a:extLst>
                    <a:ext uri="{FF2B5EF4-FFF2-40B4-BE49-F238E27FC236}">
                      <a16:creationId xmlns:a16="http://schemas.microsoft.com/office/drawing/2014/main" id="{2B922CB3-E1E3-F8C6-B408-177EDC1B0F94}"/>
                    </a:ext>
                  </a:extLst>
                </p:cNvPr>
                <p:cNvSpPr/>
                <p:nvPr/>
              </p:nvSpPr>
              <p:spPr>
                <a:xfrm>
                  <a:off x="878026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31" name="矩形: 圆角 30">
                  <a:extLst>
                    <a:ext uri="{FF2B5EF4-FFF2-40B4-BE49-F238E27FC236}">
                      <a16:creationId xmlns:a16="http://schemas.microsoft.com/office/drawing/2014/main" id="{2B922CB3-E1E3-F8C6-B408-177EDC1B0F94}"/>
                    </a:ext>
                  </a:extLst>
                </p:cNvPr>
                <p:cNvSpPr>
                  <a:spLocks noRot="1" noChangeAspect="1" noMove="1" noResize="1" noEditPoints="1" noAdjustHandles="1" noChangeArrowheads="1" noChangeShapeType="1" noTextEdit="1"/>
                </p:cNvSpPr>
                <p:nvPr/>
              </p:nvSpPr>
              <p:spPr>
                <a:xfrm>
                  <a:off x="8780268" y="4973023"/>
                  <a:ext cx="900000" cy="451641"/>
                </a:xfrm>
                <a:prstGeom prst="roundRect">
                  <a:avLst/>
                </a:prstGeom>
                <a:blipFill>
                  <a:blip r:embed="rId2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圆角 32">
                  <a:extLst>
                    <a:ext uri="{FF2B5EF4-FFF2-40B4-BE49-F238E27FC236}">
                      <a16:creationId xmlns:a16="http://schemas.microsoft.com/office/drawing/2014/main" id="{BDBEBB69-5257-C23A-8BB6-9C28076CF052}"/>
                    </a:ext>
                  </a:extLst>
                </p:cNvPr>
                <p:cNvSpPr/>
                <p:nvPr/>
              </p:nvSpPr>
              <p:spPr>
                <a:xfrm>
                  <a:off x="9691330"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3" name="矩形: 圆角 32">
                  <a:extLst>
                    <a:ext uri="{FF2B5EF4-FFF2-40B4-BE49-F238E27FC236}">
                      <a16:creationId xmlns:a16="http://schemas.microsoft.com/office/drawing/2014/main" id="{BDBEBB69-5257-C23A-8BB6-9C28076CF052}"/>
                    </a:ext>
                  </a:extLst>
                </p:cNvPr>
                <p:cNvSpPr>
                  <a:spLocks noRot="1" noChangeAspect="1" noMove="1" noResize="1" noEditPoints="1" noAdjustHandles="1" noChangeArrowheads="1" noChangeShapeType="1" noTextEdit="1"/>
                </p:cNvSpPr>
                <p:nvPr/>
              </p:nvSpPr>
              <p:spPr>
                <a:xfrm>
                  <a:off x="9691330" y="4973023"/>
                  <a:ext cx="900000" cy="451641"/>
                </a:xfrm>
                <a:prstGeom prst="roundRect">
                  <a:avLst/>
                </a:prstGeom>
                <a:blipFill>
                  <a:blip r:embed="rId26"/>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pic>
        <p:nvPicPr>
          <p:cNvPr id="42" name="图形 41">
            <a:extLst>
              <a:ext uri="{FF2B5EF4-FFF2-40B4-BE49-F238E27FC236}">
                <a16:creationId xmlns:a16="http://schemas.microsoft.com/office/drawing/2014/main" id="{49D19FE0-333D-2DA0-2F3F-7A4C9DD3657C}"/>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129358" y="2559745"/>
            <a:ext cx="559622" cy="559622"/>
          </a:xfrm>
          <a:prstGeom prst="rect">
            <a:avLst/>
          </a:prstGeom>
        </p:spPr>
      </p:pic>
      <p:pic>
        <p:nvPicPr>
          <p:cNvPr id="43" name="图形 42">
            <a:extLst>
              <a:ext uri="{FF2B5EF4-FFF2-40B4-BE49-F238E27FC236}">
                <a16:creationId xmlns:a16="http://schemas.microsoft.com/office/drawing/2014/main" id="{3DC28FB3-D888-0E09-64EE-CDBDD73E45BA}"/>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29358" y="3238936"/>
            <a:ext cx="559622" cy="559622"/>
          </a:xfrm>
          <a:prstGeom prst="rect">
            <a:avLst/>
          </a:prstGeom>
        </p:spPr>
      </p:pic>
      <p:pic>
        <p:nvPicPr>
          <p:cNvPr id="50" name="图形 49" descr="放大镜">
            <a:extLst>
              <a:ext uri="{FF2B5EF4-FFF2-40B4-BE49-F238E27FC236}">
                <a16:creationId xmlns:a16="http://schemas.microsoft.com/office/drawing/2014/main" id="{33738FC3-419A-81EB-012D-E1711294A469}"/>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1963730" y="4432594"/>
            <a:ext cx="914400" cy="914400"/>
          </a:xfrm>
          <a:prstGeom prst="rect">
            <a:avLst/>
          </a:prstGeom>
        </p:spPr>
      </p:pic>
      <p:pic>
        <p:nvPicPr>
          <p:cNvPr id="46" name="图形 45" descr="眼睛">
            <a:extLst>
              <a:ext uri="{FF2B5EF4-FFF2-40B4-BE49-F238E27FC236}">
                <a16:creationId xmlns:a16="http://schemas.microsoft.com/office/drawing/2014/main" id="{181D47C9-F7A9-FA27-06CA-1BDCF7E51FED}"/>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2066834" y="4524017"/>
            <a:ext cx="526036" cy="526036"/>
          </a:xfrm>
          <a:prstGeom prst="rect">
            <a:avLst/>
          </a:prstGeom>
        </p:spPr>
      </p:pic>
      <p:sp>
        <p:nvSpPr>
          <p:cNvPr id="51" name="矩形 50">
            <a:extLst>
              <a:ext uri="{FF2B5EF4-FFF2-40B4-BE49-F238E27FC236}">
                <a16:creationId xmlns:a16="http://schemas.microsoft.com/office/drawing/2014/main" id="{98E09987-9443-126D-E244-16F0E1DF92F9}"/>
              </a:ext>
            </a:extLst>
          </p:cNvPr>
          <p:cNvSpPr/>
          <p:nvPr/>
        </p:nvSpPr>
        <p:spPr bwMode="gray">
          <a:xfrm>
            <a:off x="5772791" y="4217849"/>
            <a:ext cx="3644240" cy="134389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909037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5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250"/>
                                  </p:stCondLst>
                                  <p:childTnLst>
                                    <p:set>
                                      <p:cBhvr>
                                        <p:cTn id="14" dur="1" fill="hold">
                                          <p:stCondLst>
                                            <p:cond delay="0"/>
                                          </p:stCondLst>
                                        </p:cTn>
                                        <p:tgtEl>
                                          <p:spTgt spid="53"/>
                                        </p:tgtEl>
                                        <p:attrNameLst>
                                          <p:attrName>style.visibility</p:attrName>
                                        </p:attrNameLst>
                                      </p:cBhvr>
                                      <p:to>
                                        <p:strVal val="visible"/>
                                      </p:to>
                                    </p:set>
                                  </p:childTnLst>
                                </p:cTn>
                              </p:par>
                            </p:childTnLst>
                          </p:cTn>
                        </p:par>
                        <p:par>
                          <p:cTn id="15" fill="hold">
                            <p:stCondLst>
                              <p:cond delay="750"/>
                            </p:stCondLst>
                            <p:childTnLst>
                              <p:par>
                                <p:cTn id="16" presetID="1"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Randomly generate submitted orders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Submitted Order Generation</a:t>
            </a:r>
            <a:endParaRPr lang="zh-CN" altLang="en-US" sz="3600" dirty="0">
              <a:latin typeface="Cambria" panose="02040503050406030204" pitchFamily="18" charset="0"/>
              <a:ea typeface="+mn-ea"/>
            </a:endParaRPr>
          </a:p>
        </p:txBody>
      </p:sp>
      <p:sp>
        <p:nvSpPr>
          <p:cNvPr id="22" name="文本框 21">
            <a:extLst>
              <a:ext uri="{FF2B5EF4-FFF2-40B4-BE49-F238E27FC236}">
                <a16:creationId xmlns:a16="http://schemas.microsoft.com/office/drawing/2014/main" id="{4DB5C9C9-5DD7-8E69-FBC6-C2E0FC2C8F91}"/>
              </a:ext>
            </a:extLst>
          </p:cNvPr>
          <p:cNvSpPr txBox="1"/>
          <p:nvPr/>
        </p:nvSpPr>
        <p:spPr>
          <a:xfrm>
            <a:off x="1323924" y="2177132"/>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3" name="文本框 22">
            <a:extLst>
              <a:ext uri="{FF2B5EF4-FFF2-40B4-BE49-F238E27FC236}">
                <a16:creationId xmlns:a16="http://schemas.microsoft.com/office/drawing/2014/main" id="{7761C5B4-711A-99C5-1382-251788A7ADA5}"/>
              </a:ext>
            </a:extLst>
          </p:cNvPr>
          <p:cNvSpPr txBox="1"/>
          <p:nvPr/>
        </p:nvSpPr>
        <p:spPr>
          <a:xfrm>
            <a:off x="6510237" y="2177132"/>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4" name="矩形: 圆角 3">
                <a:extLst>
                  <a:ext uri="{FF2B5EF4-FFF2-40B4-BE49-F238E27FC236}">
                    <a16:creationId xmlns:a16="http://schemas.microsoft.com/office/drawing/2014/main" id="{E25E0AD9-D71C-C538-B872-0D6CC714CACD}"/>
                  </a:ext>
                </a:extLst>
              </p:cNvPr>
              <p:cNvSpPr/>
              <p:nvPr/>
            </p:nvSpPr>
            <p:spPr>
              <a:xfrm>
                <a:off x="1964874" y="2122165"/>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4" name="矩形: 圆角 3">
                <a:extLst>
                  <a:ext uri="{FF2B5EF4-FFF2-40B4-BE49-F238E27FC236}">
                    <a16:creationId xmlns:a16="http://schemas.microsoft.com/office/drawing/2014/main" id="{E25E0AD9-D71C-C538-B872-0D6CC714CACD}"/>
                  </a:ext>
                </a:extLst>
              </p:cNvPr>
              <p:cNvSpPr>
                <a:spLocks noRot="1" noChangeAspect="1" noMove="1" noResize="1" noEditPoints="1" noAdjustHandles="1" noChangeArrowheads="1" noChangeShapeType="1" noTextEdit="1"/>
              </p:cNvSpPr>
              <p:nvPr/>
            </p:nvSpPr>
            <p:spPr>
              <a:xfrm>
                <a:off x="1964874" y="2122165"/>
                <a:ext cx="900000" cy="451641"/>
              </a:xfrm>
              <a:prstGeom prst="roundRect">
                <a:avLst/>
              </a:prstGeom>
              <a:blipFill>
                <a:blip r:embed="rId3"/>
                <a:stretch>
                  <a:fillRect b="-789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圆角 8">
                <a:extLst>
                  <a:ext uri="{FF2B5EF4-FFF2-40B4-BE49-F238E27FC236}">
                    <a16:creationId xmlns:a16="http://schemas.microsoft.com/office/drawing/2014/main" id="{37A0C86D-4964-454B-EFA9-A217CD5A460E}"/>
                  </a:ext>
                </a:extLst>
              </p:cNvPr>
              <p:cNvSpPr/>
              <p:nvPr/>
            </p:nvSpPr>
            <p:spPr>
              <a:xfrm>
                <a:off x="2874750" y="2122165"/>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9" name="矩形: 圆角 8">
                <a:extLst>
                  <a:ext uri="{FF2B5EF4-FFF2-40B4-BE49-F238E27FC236}">
                    <a16:creationId xmlns:a16="http://schemas.microsoft.com/office/drawing/2014/main" id="{37A0C86D-4964-454B-EFA9-A217CD5A460E}"/>
                  </a:ext>
                </a:extLst>
              </p:cNvPr>
              <p:cNvSpPr>
                <a:spLocks noRot="1" noChangeAspect="1" noMove="1" noResize="1" noEditPoints="1" noAdjustHandles="1" noChangeArrowheads="1" noChangeShapeType="1" noTextEdit="1"/>
              </p:cNvSpPr>
              <p:nvPr/>
            </p:nvSpPr>
            <p:spPr>
              <a:xfrm>
                <a:off x="2874750" y="2122165"/>
                <a:ext cx="900000" cy="451641"/>
              </a:xfrm>
              <a:prstGeom prst="roundRect">
                <a:avLst/>
              </a:prstGeom>
              <a:blipFill>
                <a:blip r:embed="rId4"/>
                <a:stretch>
                  <a:fillRect l="-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圆角 13">
                <a:extLst>
                  <a:ext uri="{FF2B5EF4-FFF2-40B4-BE49-F238E27FC236}">
                    <a16:creationId xmlns:a16="http://schemas.microsoft.com/office/drawing/2014/main" id="{149F5A7C-FC68-93B8-CAB5-9CFF74B03009}"/>
                  </a:ext>
                </a:extLst>
              </p:cNvPr>
              <p:cNvSpPr/>
              <p:nvPr/>
            </p:nvSpPr>
            <p:spPr>
              <a:xfrm>
                <a:off x="3784626" y="2122165"/>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4" name="矩形: 圆角 13">
                <a:extLst>
                  <a:ext uri="{FF2B5EF4-FFF2-40B4-BE49-F238E27FC236}">
                    <a16:creationId xmlns:a16="http://schemas.microsoft.com/office/drawing/2014/main" id="{149F5A7C-FC68-93B8-CAB5-9CFF74B03009}"/>
                  </a:ext>
                </a:extLst>
              </p:cNvPr>
              <p:cNvSpPr>
                <a:spLocks noRot="1" noChangeAspect="1" noMove="1" noResize="1" noEditPoints="1" noAdjustHandles="1" noChangeArrowheads="1" noChangeShapeType="1" noTextEdit="1"/>
              </p:cNvSpPr>
              <p:nvPr/>
            </p:nvSpPr>
            <p:spPr>
              <a:xfrm>
                <a:off x="3784626" y="2122165"/>
                <a:ext cx="900000" cy="451641"/>
              </a:xfrm>
              <a:prstGeom prst="roundRect">
                <a:avLst/>
              </a:prstGeom>
              <a:blipFill>
                <a:blip r:embed="rId5"/>
                <a:stretch>
                  <a:fillRect l="-6040"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8A5B1098-F285-F5A9-0DFC-9E422C1E788A}"/>
                  </a:ext>
                </a:extLst>
              </p:cNvPr>
              <p:cNvSpPr/>
              <p:nvPr/>
            </p:nvSpPr>
            <p:spPr>
              <a:xfrm>
                <a:off x="4694502" y="2122165"/>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8A5B1098-F285-F5A9-0DFC-9E422C1E788A}"/>
                  </a:ext>
                </a:extLst>
              </p:cNvPr>
              <p:cNvSpPr>
                <a:spLocks noRot="1" noChangeAspect="1" noMove="1" noResize="1" noEditPoints="1" noAdjustHandles="1" noChangeArrowheads="1" noChangeShapeType="1" noTextEdit="1"/>
              </p:cNvSpPr>
              <p:nvPr/>
            </p:nvSpPr>
            <p:spPr>
              <a:xfrm>
                <a:off x="4694502" y="2122165"/>
                <a:ext cx="900000" cy="451641"/>
              </a:xfrm>
              <a:prstGeom prst="roundRect">
                <a:avLst/>
              </a:prstGeom>
              <a:blipFill>
                <a:blip r:embed="rId6"/>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46E8F18E-7DF5-3244-8C5E-4DE588A736AD}"/>
                  </a:ext>
                </a:extLst>
              </p:cNvPr>
              <p:cNvSpPr/>
              <p:nvPr/>
            </p:nvSpPr>
            <p:spPr>
              <a:xfrm>
                <a:off x="8968174"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46E8F18E-7DF5-3244-8C5E-4DE588A736AD}"/>
                  </a:ext>
                </a:extLst>
              </p:cNvPr>
              <p:cNvSpPr>
                <a:spLocks noRot="1" noChangeAspect="1" noMove="1" noResize="1" noEditPoints="1" noAdjustHandles="1" noChangeArrowheads="1" noChangeShapeType="1" noTextEdit="1"/>
              </p:cNvSpPr>
              <p:nvPr/>
            </p:nvSpPr>
            <p:spPr>
              <a:xfrm>
                <a:off x="8968174" y="2122165"/>
                <a:ext cx="900000" cy="451641"/>
              </a:xfrm>
              <a:prstGeom prst="roundRect">
                <a:avLst/>
              </a:prstGeom>
              <a:blipFill>
                <a:blip r:embed="rId7"/>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50AFD4EA-E54A-B1D7-3555-CAF1F2CC04AD}"/>
                  </a:ext>
                </a:extLst>
              </p:cNvPr>
              <p:cNvSpPr/>
              <p:nvPr/>
            </p:nvSpPr>
            <p:spPr>
              <a:xfrm>
                <a:off x="7148422"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50AFD4EA-E54A-B1D7-3555-CAF1F2CC04AD}"/>
                  </a:ext>
                </a:extLst>
              </p:cNvPr>
              <p:cNvSpPr>
                <a:spLocks noRot="1" noChangeAspect="1" noMove="1" noResize="1" noEditPoints="1" noAdjustHandles="1" noChangeArrowheads="1" noChangeShapeType="1" noTextEdit="1"/>
              </p:cNvSpPr>
              <p:nvPr/>
            </p:nvSpPr>
            <p:spPr>
              <a:xfrm>
                <a:off x="7148422" y="2122165"/>
                <a:ext cx="900000" cy="451641"/>
              </a:xfrm>
              <a:prstGeom prst="roundRect">
                <a:avLst/>
              </a:prstGeom>
              <a:blipFill>
                <a:blip r:embed="rId8"/>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5CC30C11-F35C-563E-9EB0-31DBEACB06CA}"/>
                  </a:ext>
                </a:extLst>
              </p:cNvPr>
              <p:cNvSpPr/>
              <p:nvPr/>
            </p:nvSpPr>
            <p:spPr>
              <a:xfrm>
                <a:off x="8058298"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dele</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30" name="矩形: 圆角 29">
                <a:extLst>
                  <a:ext uri="{FF2B5EF4-FFF2-40B4-BE49-F238E27FC236}">
                    <a16:creationId xmlns:a16="http://schemas.microsoft.com/office/drawing/2014/main" id="{5CC30C11-F35C-563E-9EB0-31DBEACB06CA}"/>
                  </a:ext>
                </a:extLst>
              </p:cNvPr>
              <p:cNvSpPr>
                <a:spLocks noRot="1" noChangeAspect="1" noMove="1" noResize="1" noEditPoints="1" noAdjustHandles="1" noChangeArrowheads="1" noChangeShapeType="1" noTextEdit="1"/>
              </p:cNvSpPr>
              <p:nvPr/>
            </p:nvSpPr>
            <p:spPr>
              <a:xfrm>
                <a:off x="8058298" y="2122165"/>
                <a:ext cx="900000" cy="451641"/>
              </a:xfrm>
              <a:prstGeom prst="roundRect">
                <a:avLst/>
              </a:prstGeom>
              <a:blipFill>
                <a:blip r:embed="rId9"/>
                <a:stretch>
                  <a:fillRect l="-2000"/>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圆角 30">
                <a:extLst>
                  <a:ext uri="{FF2B5EF4-FFF2-40B4-BE49-F238E27FC236}">
                    <a16:creationId xmlns:a16="http://schemas.microsoft.com/office/drawing/2014/main" id="{BCAE4C15-63B7-E244-6D9F-EF33F93A034E}"/>
                  </a:ext>
                </a:extLst>
              </p:cNvPr>
              <p:cNvSpPr/>
              <p:nvPr/>
            </p:nvSpPr>
            <p:spPr>
              <a:xfrm>
                <a:off x="9878050" y="2122165"/>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1" name="矩形: 圆角 30">
                <a:extLst>
                  <a:ext uri="{FF2B5EF4-FFF2-40B4-BE49-F238E27FC236}">
                    <a16:creationId xmlns:a16="http://schemas.microsoft.com/office/drawing/2014/main" id="{BCAE4C15-63B7-E244-6D9F-EF33F93A034E}"/>
                  </a:ext>
                </a:extLst>
              </p:cNvPr>
              <p:cNvSpPr>
                <a:spLocks noRot="1" noChangeAspect="1" noMove="1" noResize="1" noEditPoints="1" noAdjustHandles="1" noChangeArrowheads="1" noChangeShapeType="1" noTextEdit="1"/>
              </p:cNvSpPr>
              <p:nvPr/>
            </p:nvSpPr>
            <p:spPr>
              <a:xfrm>
                <a:off x="9878050" y="2122165"/>
                <a:ext cx="900000" cy="451641"/>
              </a:xfrm>
              <a:prstGeom prst="roundRect">
                <a:avLst/>
              </a:prstGeom>
              <a:blipFill>
                <a:blip r:embed="rId10"/>
                <a:stretch>
                  <a:fillRect l="-8667" r="-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6AAB0A03-BD0F-BAF1-FEAA-69BB4B49166D}"/>
              </a:ext>
            </a:extLst>
          </p:cNvPr>
          <p:cNvGrpSpPr/>
          <p:nvPr/>
        </p:nvGrpSpPr>
        <p:grpSpPr>
          <a:xfrm>
            <a:off x="3799634" y="2939108"/>
            <a:ext cx="2541584" cy="979782"/>
            <a:chOff x="3799634" y="2939108"/>
            <a:chExt cx="2541584" cy="979782"/>
          </a:xfrm>
        </p:grpSpPr>
        <p:sp>
          <p:nvSpPr>
            <p:cNvPr id="13" name="文本框 12">
              <a:extLst>
                <a:ext uri="{FF2B5EF4-FFF2-40B4-BE49-F238E27FC236}">
                  <a16:creationId xmlns:a16="http://schemas.microsoft.com/office/drawing/2014/main" id="{245D544D-EED8-C8D0-5213-09ACD7D66390}"/>
                </a:ext>
              </a:extLst>
            </p:cNvPr>
            <p:cNvSpPr txBox="1"/>
            <p:nvPr/>
          </p:nvSpPr>
          <p:spPr>
            <a:xfrm>
              <a:off x="3799634" y="3105833"/>
              <a:ext cx="2011462" cy="646331"/>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Submitted Order Generation</a:t>
              </a:r>
              <a:endParaRPr lang="zh-CN" altLang="en-US" b="1" dirty="0">
                <a:latin typeface="Cambria" panose="02040503050406030204" pitchFamily="18" charset="0"/>
              </a:endParaRPr>
            </a:p>
          </p:txBody>
        </p:sp>
        <p:sp>
          <p:nvSpPr>
            <p:cNvPr id="46" name="箭头: 下 45">
              <a:extLst>
                <a:ext uri="{FF2B5EF4-FFF2-40B4-BE49-F238E27FC236}">
                  <a16:creationId xmlns:a16="http://schemas.microsoft.com/office/drawing/2014/main" id="{78759F46-5E08-4D39-75F2-FD458BCD0C61}"/>
                </a:ext>
              </a:extLst>
            </p:cNvPr>
            <p:cNvSpPr/>
            <p:nvPr/>
          </p:nvSpPr>
          <p:spPr bwMode="gray">
            <a:xfrm>
              <a:off x="5861837" y="2939108"/>
              <a:ext cx="479381" cy="979782"/>
            </a:xfrm>
            <a:prstGeom prst="downArrow">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grpSp>
      <p:sp>
        <p:nvSpPr>
          <p:cNvPr id="68" name="文本框 67">
            <a:extLst>
              <a:ext uri="{FF2B5EF4-FFF2-40B4-BE49-F238E27FC236}">
                <a16:creationId xmlns:a16="http://schemas.microsoft.com/office/drawing/2014/main" id="{F4457150-188E-2081-9DFA-B099F7C78B25}"/>
              </a:ext>
            </a:extLst>
          </p:cNvPr>
          <p:cNvSpPr txBox="1"/>
          <p:nvPr/>
        </p:nvSpPr>
        <p:spPr>
          <a:xfrm>
            <a:off x="5941893" y="6009353"/>
            <a:ext cx="492443" cy="307777"/>
          </a:xfrm>
          <a:prstGeom prst="rect">
            <a:avLst/>
          </a:prstGeom>
          <a:noFill/>
        </p:spPr>
        <p:txBody>
          <a:bodyPr vert="eaVert" wrap="square" rtlCol="0" anchor="ctr" anchorCtr="1">
            <a:spAutoFit/>
          </a:bodyPr>
          <a:lstStyle/>
          <a:p>
            <a:pPr algn="ctr"/>
            <a:r>
              <a:rPr lang="en-US" altLang="zh-CN" sz="2000" b="1" dirty="0"/>
              <a:t>…</a:t>
            </a:r>
          </a:p>
        </p:txBody>
      </p:sp>
      <p:grpSp>
        <p:nvGrpSpPr>
          <p:cNvPr id="10" name="组合 9">
            <a:extLst>
              <a:ext uri="{FF2B5EF4-FFF2-40B4-BE49-F238E27FC236}">
                <a16:creationId xmlns:a16="http://schemas.microsoft.com/office/drawing/2014/main" id="{35939DA5-1F02-967B-63E5-7173EF60A20A}"/>
              </a:ext>
            </a:extLst>
          </p:cNvPr>
          <p:cNvGrpSpPr/>
          <p:nvPr/>
        </p:nvGrpSpPr>
        <p:grpSpPr>
          <a:xfrm>
            <a:off x="1004455" y="4201622"/>
            <a:ext cx="8733018" cy="1646540"/>
            <a:chOff x="1004455" y="4201622"/>
            <a:chExt cx="8733018" cy="1646540"/>
          </a:xfrm>
        </p:grpSpPr>
        <p:grpSp>
          <p:nvGrpSpPr>
            <p:cNvPr id="33" name="组合 32">
              <a:extLst>
                <a:ext uri="{FF2B5EF4-FFF2-40B4-BE49-F238E27FC236}">
                  <a16:creationId xmlns:a16="http://schemas.microsoft.com/office/drawing/2014/main" id="{249C42E3-E03A-B4CB-8988-55E352D36949}"/>
                </a:ext>
              </a:extLst>
            </p:cNvPr>
            <p:cNvGrpSpPr/>
            <p:nvPr/>
          </p:nvGrpSpPr>
          <p:grpSpPr>
            <a:xfrm>
              <a:off x="2460051" y="5396521"/>
              <a:ext cx="7277422" cy="451641"/>
              <a:chOff x="3313908" y="4293832"/>
              <a:chExt cx="7277422" cy="451641"/>
            </a:xfrm>
          </p:grpSpPr>
          <mc:AlternateContent xmlns:mc="http://schemas.openxmlformats.org/markup-compatibility/2006" xmlns:a14="http://schemas.microsoft.com/office/drawing/2010/main">
            <mc:Choice Requires="a14">
              <p:sp>
                <p:nvSpPr>
                  <p:cNvPr id="34" name="矩形: 圆角 33">
                    <a:extLst>
                      <a:ext uri="{FF2B5EF4-FFF2-40B4-BE49-F238E27FC236}">
                        <a16:creationId xmlns:a16="http://schemas.microsoft.com/office/drawing/2014/main" id="{5DD68AB1-B27E-4086-E48C-43FAA6CCA627}"/>
                      </a:ext>
                    </a:extLst>
                  </p:cNvPr>
                  <p:cNvSpPr/>
                  <p:nvPr/>
                </p:nvSpPr>
                <p:spPr>
                  <a:xfrm>
                    <a:off x="331390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34" name="矩形: 圆角 33">
                    <a:extLst>
                      <a:ext uri="{FF2B5EF4-FFF2-40B4-BE49-F238E27FC236}">
                        <a16:creationId xmlns:a16="http://schemas.microsoft.com/office/drawing/2014/main" id="{5DD68AB1-B27E-4086-E48C-43FAA6CCA627}"/>
                      </a:ext>
                    </a:extLst>
                  </p:cNvPr>
                  <p:cNvSpPr>
                    <a:spLocks noRot="1" noChangeAspect="1" noMove="1" noResize="1" noEditPoints="1" noAdjustHandles="1" noChangeArrowheads="1" noChangeShapeType="1" noTextEdit="1"/>
                  </p:cNvSpPr>
                  <p:nvPr/>
                </p:nvSpPr>
                <p:spPr>
                  <a:xfrm>
                    <a:off x="3313908" y="4293832"/>
                    <a:ext cx="900000" cy="451641"/>
                  </a:xfrm>
                  <a:prstGeom prst="roundRect">
                    <a:avLst/>
                  </a:prstGeom>
                  <a:blipFill>
                    <a:blip r:embed="rId11"/>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圆角 35">
                    <a:extLst>
                      <a:ext uri="{FF2B5EF4-FFF2-40B4-BE49-F238E27FC236}">
                        <a16:creationId xmlns:a16="http://schemas.microsoft.com/office/drawing/2014/main" id="{7E3FEE71-042B-A73E-1F49-299A1873FEDF}"/>
                      </a:ext>
                    </a:extLst>
                  </p:cNvPr>
                  <p:cNvSpPr/>
                  <p:nvPr/>
                </p:nvSpPr>
                <p:spPr>
                  <a:xfrm>
                    <a:off x="422496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6" name="矩形: 圆角 35">
                    <a:extLst>
                      <a:ext uri="{FF2B5EF4-FFF2-40B4-BE49-F238E27FC236}">
                        <a16:creationId xmlns:a16="http://schemas.microsoft.com/office/drawing/2014/main" id="{7E3FEE71-042B-A73E-1F49-299A1873FEDF}"/>
                      </a:ext>
                    </a:extLst>
                  </p:cNvPr>
                  <p:cNvSpPr>
                    <a:spLocks noRot="1" noChangeAspect="1" noMove="1" noResize="1" noEditPoints="1" noAdjustHandles="1" noChangeArrowheads="1" noChangeShapeType="1" noTextEdit="1"/>
                  </p:cNvSpPr>
                  <p:nvPr/>
                </p:nvSpPr>
                <p:spPr>
                  <a:xfrm>
                    <a:off x="4224968" y="4293832"/>
                    <a:ext cx="900000" cy="451641"/>
                  </a:xfrm>
                  <a:prstGeom prst="roundRect">
                    <a:avLst/>
                  </a:prstGeom>
                  <a:blipFill>
                    <a:blip r:embed="rId12"/>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圆角 36">
                    <a:extLst>
                      <a:ext uri="{FF2B5EF4-FFF2-40B4-BE49-F238E27FC236}">
                        <a16:creationId xmlns:a16="http://schemas.microsoft.com/office/drawing/2014/main" id="{6E3EDD3A-07CC-756F-D9F2-95DB404A9CA4}"/>
                      </a:ext>
                    </a:extLst>
                  </p:cNvPr>
                  <p:cNvSpPr/>
                  <p:nvPr/>
                </p:nvSpPr>
                <p:spPr>
                  <a:xfrm>
                    <a:off x="513602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7" name="矩形: 圆角 36">
                    <a:extLst>
                      <a:ext uri="{FF2B5EF4-FFF2-40B4-BE49-F238E27FC236}">
                        <a16:creationId xmlns:a16="http://schemas.microsoft.com/office/drawing/2014/main" id="{6E3EDD3A-07CC-756F-D9F2-95DB404A9CA4}"/>
                      </a:ext>
                    </a:extLst>
                  </p:cNvPr>
                  <p:cNvSpPr>
                    <a:spLocks noRot="1" noChangeAspect="1" noMove="1" noResize="1" noEditPoints="1" noAdjustHandles="1" noChangeArrowheads="1" noChangeShapeType="1" noTextEdit="1"/>
                  </p:cNvSpPr>
                  <p:nvPr/>
                </p:nvSpPr>
                <p:spPr>
                  <a:xfrm>
                    <a:off x="5136028" y="4293832"/>
                    <a:ext cx="900000" cy="451641"/>
                  </a:xfrm>
                  <a:prstGeom prst="roundRect">
                    <a:avLst/>
                  </a:prstGeom>
                  <a:blipFill>
                    <a:blip r:embed="rId13"/>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圆角 38">
                    <a:extLst>
                      <a:ext uri="{FF2B5EF4-FFF2-40B4-BE49-F238E27FC236}">
                        <a16:creationId xmlns:a16="http://schemas.microsoft.com/office/drawing/2014/main" id="{687960AB-9F13-052E-21E7-E16354E322A8}"/>
                      </a:ext>
                    </a:extLst>
                  </p:cNvPr>
                  <p:cNvSpPr/>
                  <p:nvPr/>
                </p:nvSpPr>
                <p:spPr>
                  <a:xfrm>
                    <a:off x="786920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9" name="矩形: 圆角 38">
                    <a:extLst>
                      <a:ext uri="{FF2B5EF4-FFF2-40B4-BE49-F238E27FC236}">
                        <a16:creationId xmlns:a16="http://schemas.microsoft.com/office/drawing/2014/main" id="{687960AB-9F13-052E-21E7-E16354E322A8}"/>
                      </a:ext>
                    </a:extLst>
                  </p:cNvPr>
                  <p:cNvSpPr>
                    <a:spLocks noRot="1" noChangeAspect="1" noMove="1" noResize="1" noEditPoints="1" noAdjustHandles="1" noChangeArrowheads="1" noChangeShapeType="1" noTextEdit="1"/>
                  </p:cNvSpPr>
                  <p:nvPr/>
                </p:nvSpPr>
                <p:spPr>
                  <a:xfrm>
                    <a:off x="7869208" y="4293832"/>
                    <a:ext cx="900000" cy="451641"/>
                  </a:xfrm>
                  <a:prstGeom prst="roundRect">
                    <a:avLst/>
                  </a:prstGeom>
                  <a:blipFill>
                    <a:blip r:embed="rId14"/>
                    <a:stretch>
                      <a:fillRect l="-6040" r="-671"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圆角 39">
                    <a:extLst>
                      <a:ext uri="{FF2B5EF4-FFF2-40B4-BE49-F238E27FC236}">
                        <a16:creationId xmlns:a16="http://schemas.microsoft.com/office/drawing/2014/main" id="{460D32E8-5464-8701-C2A6-D92AD726BE9F}"/>
                      </a:ext>
                    </a:extLst>
                  </p:cNvPr>
                  <p:cNvSpPr/>
                  <p:nvPr/>
                </p:nvSpPr>
                <p:spPr>
                  <a:xfrm>
                    <a:off x="604708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40" name="矩形: 圆角 39">
                    <a:extLst>
                      <a:ext uri="{FF2B5EF4-FFF2-40B4-BE49-F238E27FC236}">
                        <a16:creationId xmlns:a16="http://schemas.microsoft.com/office/drawing/2014/main" id="{460D32E8-5464-8701-C2A6-D92AD726BE9F}"/>
                      </a:ext>
                    </a:extLst>
                  </p:cNvPr>
                  <p:cNvSpPr>
                    <a:spLocks noRot="1" noChangeAspect="1" noMove="1" noResize="1" noEditPoints="1" noAdjustHandles="1" noChangeArrowheads="1" noChangeShapeType="1" noTextEdit="1"/>
                  </p:cNvSpPr>
                  <p:nvPr/>
                </p:nvSpPr>
                <p:spPr>
                  <a:xfrm>
                    <a:off x="6047088" y="4293832"/>
                    <a:ext cx="900000" cy="451641"/>
                  </a:xfrm>
                  <a:prstGeom prst="roundRect">
                    <a:avLst/>
                  </a:prstGeom>
                  <a:blipFill>
                    <a:blip r:embed="rId15"/>
                    <a:stretch>
                      <a:fillRect l="-2000"/>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圆角 41">
                    <a:extLst>
                      <a:ext uri="{FF2B5EF4-FFF2-40B4-BE49-F238E27FC236}">
                        <a16:creationId xmlns:a16="http://schemas.microsoft.com/office/drawing/2014/main" id="{17FC4F1E-5866-88D4-CEC7-CE7AD5055A34}"/>
                      </a:ext>
                    </a:extLst>
                  </p:cNvPr>
                  <p:cNvSpPr/>
                  <p:nvPr/>
                </p:nvSpPr>
                <p:spPr>
                  <a:xfrm>
                    <a:off x="695814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42" name="矩形: 圆角 41">
                    <a:extLst>
                      <a:ext uri="{FF2B5EF4-FFF2-40B4-BE49-F238E27FC236}">
                        <a16:creationId xmlns:a16="http://schemas.microsoft.com/office/drawing/2014/main" id="{17FC4F1E-5866-88D4-CEC7-CE7AD5055A34}"/>
                      </a:ext>
                    </a:extLst>
                  </p:cNvPr>
                  <p:cNvSpPr>
                    <a:spLocks noRot="1" noChangeAspect="1" noMove="1" noResize="1" noEditPoints="1" noAdjustHandles="1" noChangeArrowheads="1" noChangeShapeType="1" noTextEdit="1"/>
                  </p:cNvSpPr>
                  <p:nvPr/>
                </p:nvSpPr>
                <p:spPr>
                  <a:xfrm>
                    <a:off x="6958148" y="4293832"/>
                    <a:ext cx="900000" cy="451641"/>
                  </a:xfrm>
                  <a:prstGeom prst="roundRect">
                    <a:avLst/>
                  </a:prstGeom>
                  <a:blipFill>
                    <a:blip r:embed="rId16"/>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圆角 42">
                    <a:extLst>
                      <a:ext uri="{FF2B5EF4-FFF2-40B4-BE49-F238E27FC236}">
                        <a16:creationId xmlns:a16="http://schemas.microsoft.com/office/drawing/2014/main" id="{6C7FEC74-633E-D17C-0C10-2BFECC2FE2FF}"/>
                      </a:ext>
                    </a:extLst>
                  </p:cNvPr>
                  <p:cNvSpPr/>
                  <p:nvPr/>
                </p:nvSpPr>
                <p:spPr>
                  <a:xfrm>
                    <a:off x="878026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3" name="矩形: 圆角 42">
                    <a:extLst>
                      <a:ext uri="{FF2B5EF4-FFF2-40B4-BE49-F238E27FC236}">
                        <a16:creationId xmlns:a16="http://schemas.microsoft.com/office/drawing/2014/main" id="{6C7FEC74-633E-D17C-0C10-2BFECC2FE2FF}"/>
                      </a:ext>
                    </a:extLst>
                  </p:cNvPr>
                  <p:cNvSpPr>
                    <a:spLocks noRot="1" noChangeAspect="1" noMove="1" noResize="1" noEditPoints="1" noAdjustHandles="1" noChangeArrowheads="1" noChangeShapeType="1" noTextEdit="1"/>
                  </p:cNvSpPr>
                  <p:nvPr/>
                </p:nvSpPr>
                <p:spPr>
                  <a:xfrm>
                    <a:off x="8780268" y="4293832"/>
                    <a:ext cx="900000" cy="451641"/>
                  </a:xfrm>
                  <a:prstGeom prst="roundRect">
                    <a:avLst/>
                  </a:prstGeom>
                  <a:blipFill>
                    <a:blip r:embed="rId17"/>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圆角 43">
                    <a:extLst>
                      <a:ext uri="{FF2B5EF4-FFF2-40B4-BE49-F238E27FC236}">
                        <a16:creationId xmlns:a16="http://schemas.microsoft.com/office/drawing/2014/main" id="{2CB01F6E-A689-E888-B015-47C641B7268F}"/>
                      </a:ext>
                    </a:extLst>
                  </p:cNvPr>
                  <p:cNvSpPr/>
                  <p:nvPr/>
                </p:nvSpPr>
                <p:spPr>
                  <a:xfrm>
                    <a:off x="9691330"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44" name="矩形: 圆角 43">
                    <a:extLst>
                      <a:ext uri="{FF2B5EF4-FFF2-40B4-BE49-F238E27FC236}">
                        <a16:creationId xmlns:a16="http://schemas.microsoft.com/office/drawing/2014/main" id="{2CB01F6E-A689-E888-B015-47C641B7268F}"/>
                      </a:ext>
                    </a:extLst>
                  </p:cNvPr>
                  <p:cNvSpPr>
                    <a:spLocks noRot="1" noChangeAspect="1" noMove="1" noResize="1" noEditPoints="1" noAdjustHandles="1" noChangeArrowheads="1" noChangeShapeType="1" noTextEdit="1"/>
                  </p:cNvSpPr>
                  <p:nvPr/>
                </p:nvSpPr>
                <p:spPr>
                  <a:xfrm>
                    <a:off x="9691330" y="4293832"/>
                    <a:ext cx="900000" cy="451641"/>
                  </a:xfrm>
                  <a:prstGeom prst="roundRect">
                    <a:avLst/>
                  </a:prstGeom>
                  <a:blipFill>
                    <a:blip r:embed="rId18"/>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grpSp>
          <p:nvGrpSpPr>
            <p:cNvPr id="49" name="组合 48">
              <a:extLst>
                <a:ext uri="{FF2B5EF4-FFF2-40B4-BE49-F238E27FC236}">
                  <a16:creationId xmlns:a16="http://schemas.microsoft.com/office/drawing/2014/main" id="{8EEC2B00-C704-C4DA-35F1-9560015B73F7}"/>
                </a:ext>
              </a:extLst>
            </p:cNvPr>
            <p:cNvGrpSpPr/>
            <p:nvPr/>
          </p:nvGrpSpPr>
          <p:grpSpPr>
            <a:xfrm>
              <a:off x="2460051" y="4799072"/>
              <a:ext cx="7277422" cy="451641"/>
              <a:chOff x="3313908" y="4293832"/>
              <a:chExt cx="7277422" cy="451641"/>
            </a:xfrm>
          </p:grpSpPr>
          <mc:AlternateContent xmlns:mc="http://schemas.openxmlformats.org/markup-compatibility/2006" xmlns:a14="http://schemas.microsoft.com/office/drawing/2010/main">
            <mc:Choice Requires="a14">
              <p:sp>
                <p:nvSpPr>
                  <p:cNvPr id="50" name="矩形: 圆角 49">
                    <a:extLst>
                      <a:ext uri="{FF2B5EF4-FFF2-40B4-BE49-F238E27FC236}">
                        <a16:creationId xmlns:a16="http://schemas.microsoft.com/office/drawing/2014/main" id="{E7325C4C-BC1F-51F5-E4CE-D6371F99C8CC}"/>
                      </a:ext>
                    </a:extLst>
                  </p:cNvPr>
                  <p:cNvSpPr/>
                  <p:nvPr/>
                </p:nvSpPr>
                <p:spPr>
                  <a:xfrm>
                    <a:off x="331390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0" name="矩形: 圆角 49">
                    <a:extLst>
                      <a:ext uri="{FF2B5EF4-FFF2-40B4-BE49-F238E27FC236}">
                        <a16:creationId xmlns:a16="http://schemas.microsoft.com/office/drawing/2014/main" id="{E7325C4C-BC1F-51F5-E4CE-D6371F99C8CC}"/>
                      </a:ext>
                    </a:extLst>
                  </p:cNvPr>
                  <p:cNvSpPr>
                    <a:spLocks noRot="1" noChangeAspect="1" noMove="1" noResize="1" noEditPoints="1" noAdjustHandles="1" noChangeArrowheads="1" noChangeShapeType="1" noTextEdit="1"/>
                  </p:cNvSpPr>
                  <p:nvPr/>
                </p:nvSpPr>
                <p:spPr>
                  <a:xfrm>
                    <a:off x="3313908" y="4293832"/>
                    <a:ext cx="900000" cy="451641"/>
                  </a:xfrm>
                  <a:prstGeom prst="roundRect">
                    <a:avLst/>
                  </a:prstGeom>
                  <a:blipFill>
                    <a:blip r:embed="rId19"/>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圆角 50">
                    <a:extLst>
                      <a:ext uri="{FF2B5EF4-FFF2-40B4-BE49-F238E27FC236}">
                        <a16:creationId xmlns:a16="http://schemas.microsoft.com/office/drawing/2014/main" id="{8BED2E24-0744-5125-BE03-5CE11A29AE8D}"/>
                      </a:ext>
                    </a:extLst>
                  </p:cNvPr>
                  <p:cNvSpPr/>
                  <p:nvPr/>
                </p:nvSpPr>
                <p:spPr>
                  <a:xfrm>
                    <a:off x="4224968" y="4293832"/>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1" name="矩形: 圆角 50">
                    <a:extLst>
                      <a:ext uri="{FF2B5EF4-FFF2-40B4-BE49-F238E27FC236}">
                        <a16:creationId xmlns:a16="http://schemas.microsoft.com/office/drawing/2014/main" id="{8BED2E24-0744-5125-BE03-5CE11A29AE8D}"/>
                      </a:ext>
                    </a:extLst>
                  </p:cNvPr>
                  <p:cNvSpPr>
                    <a:spLocks noRot="1" noChangeAspect="1" noMove="1" noResize="1" noEditPoints="1" noAdjustHandles="1" noChangeArrowheads="1" noChangeShapeType="1" noTextEdit="1"/>
                  </p:cNvSpPr>
                  <p:nvPr/>
                </p:nvSpPr>
                <p:spPr>
                  <a:xfrm>
                    <a:off x="4224968" y="4293832"/>
                    <a:ext cx="900000" cy="451641"/>
                  </a:xfrm>
                  <a:prstGeom prst="roundRect">
                    <a:avLst/>
                  </a:prstGeom>
                  <a:blipFill>
                    <a:blip r:embed="rId20"/>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矩形: 圆角 51">
                    <a:extLst>
                      <a:ext uri="{FF2B5EF4-FFF2-40B4-BE49-F238E27FC236}">
                        <a16:creationId xmlns:a16="http://schemas.microsoft.com/office/drawing/2014/main" id="{A1B49D66-7815-A959-E282-F41C3BFCC4DD}"/>
                      </a:ext>
                    </a:extLst>
                  </p:cNvPr>
                  <p:cNvSpPr/>
                  <p:nvPr/>
                </p:nvSpPr>
                <p:spPr>
                  <a:xfrm>
                    <a:off x="513602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2" name="矩形: 圆角 51">
                    <a:extLst>
                      <a:ext uri="{FF2B5EF4-FFF2-40B4-BE49-F238E27FC236}">
                        <a16:creationId xmlns:a16="http://schemas.microsoft.com/office/drawing/2014/main" id="{A1B49D66-7815-A959-E282-F41C3BFCC4DD}"/>
                      </a:ext>
                    </a:extLst>
                  </p:cNvPr>
                  <p:cNvSpPr>
                    <a:spLocks noRot="1" noChangeAspect="1" noMove="1" noResize="1" noEditPoints="1" noAdjustHandles="1" noChangeArrowheads="1" noChangeShapeType="1" noTextEdit="1"/>
                  </p:cNvSpPr>
                  <p:nvPr/>
                </p:nvSpPr>
                <p:spPr>
                  <a:xfrm>
                    <a:off x="5136028" y="4293832"/>
                    <a:ext cx="900000" cy="451641"/>
                  </a:xfrm>
                  <a:prstGeom prst="roundRect">
                    <a:avLst/>
                  </a:prstGeom>
                  <a:blipFill>
                    <a:blip r:embed="rId21"/>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圆角 52">
                    <a:extLst>
                      <a:ext uri="{FF2B5EF4-FFF2-40B4-BE49-F238E27FC236}">
                        <a16:creationId xmlns:a16="http://schemas.microsoft.com/office/drawing/2014/main" id="{3769222D-4169-1B22-5EDF-B1778F36858E}"/>
                      </a:ext>
                    </a:extLst>
                  </p:cNvPr>
                  <p:cNvSpPr/>
                  <p:nvPr/>
                </p:nvSpPr>
                <p:spPr>
                  <a:xfrm>
                    <a:off x="786920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3" name="矩形: 圆角 52">
                    <a:extLst>
                      <a:ext uri="{FF2B5EF4-FFF2-40B4-BE49-F238E27FC236}">
                        <a16:creationId xmlns:a16="http://schemas.microsoft.com/office/drawing/2014/main" id="{3769222D-4169-1B22-5EDF-B1778F36858E}"/>
                      </a:ext>
                    </a:extLst>
                  </p:cNvPr>
                  <p:cNvSpPr>
                    <a:spLocks noRot="1" noChangeAspect="1" noMove="1" noResize="1" noEditPoints="1" noAdjustHandles="1" noChangeArrowheads="1" noChangeShapeType="1" noTextEdit="1"/>
                  </p:cNvSpPr>
                  <p:nvPr/>
                </p:nvSpPr>
                <p:spPr>
                  <a:xfrm>
                    <a:off x="7869208" y="4293832"/>
                    <a:ext cx="900000" cy="451641"/>
                  </a:xfrm>
                  <a:prstGeom prst="roundRect">
                    <a:avLst/>
                  </a:prstGeom>
                  <a:blipFill>
                    <a:blip r:embed="rId22"/>
                    <a:stretch>
                      <a:fillRect l="-9396" r="-1342"/>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圆角 54">
                    <a:extLst>
                      <a:ext uri="{FF2B5EF4-FFF2-40B4-BE49-F238E27FC236}">
                        <a16:creationId xmlns:a16="http://schemas.microsoft.com/office/drawing/2014/main" id="{02639CD9-9DE4-64CD-D24E-8C090C04E80E}"/>
                      </a:ext>
                    </a:extLst>
                  </p:cNvPr>
                  <p:cNvSpPr/>
                  <p:nvPr/>
                </p:nvSpPr>
                <p:spPr>
                  <a:xfrm>
                    <a:off x="604708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55" name="矩形: 圆角 54">
                    <a:extLst>
                      <a:ext uri="{FF2B5EF4-FFF2-40B4-BE49-F238E27FC236}">
                        <a16:creationId xmlns:a16="http://schemas.microsoft.com/office/drawing/2014/main" id="{02639CD9-9DE4-64CD-D24E-8C090C04E80E}"/>
                      </a:ext>
                    </a:extLst>
                  </p:cNvPr>
                  <p:cNvSpPr>
                    <a:spLocks noRot="1" noChangeAspect="1" noMove="1" noResize="1" noEditPoints="1" noAdjustHandles="1" noChangeArrowheads="1" noChangeShapeType="1" noTextEdit="1"/>
                  </p:cNvSpPr>
                  <p:nvPr/>
                </p:nvSpPr>
                <p:spPr>
                  <a:xfrm>
                    <a:off x="6047088" y="4293832"/>
                    <a:ext cx="900000" cy="451641"/>
                  </a:xfrm>
                  <a:prstGeom prst="roundRect">
                    <a:avLst/>
                  </a:prstGeom>
                  <a:blipFill>
                    <a:blip r:embed="rId23"/>
                    <a:stretch>
                      <a:fillRect l="-2000"/>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圆角 55">
                    <a:extLst>
                      <a:ext uri="{FF2B5EF4-FFF2-40B4-BE49-F238E27FC236}">
                        <a16:creationId xmlns:a16="http://schemas.microsoft.com/office/drawing/2014/main" id="{4568039A-05F9-797E-FBD2-25E950B8E96B}"/>
                      </a:ext>
                    </a:extLst>
                  </p:cNvPr>
                  <p:cNvSpPr/>
                  <p:nvPr/>
                </p:nvSpPr>
                <p:spPr>
                  <a:xfrm>
                    <a:off x="6958148" y="4293832"/>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6" name="矩形: 圆角 55">
                    <a:extLst>
                      <a:ext uri="{FF2B5EF4-FFF2-40B4-BE49-F238E27FC236}">
                        <a16:creationId xmlns:a16="http://schemas.microsoft.com/office/drawing/2014/main" id="{4568039A-05F9-797E-FBD2-25E950B8E96B}"/>
                      </a:ext>
                    </a:extLst>
                  </p:cNvPr>
                  <p:cNvSpPr>
                    <a:spLocks noRot="1" noChangeAspect="1" noMove="1" noResize="1" noEditPoints="1" noAdjustHandles="1" noChangeArrowheads="1" noChangeShapeType="1" noTextEdit="1"/>
                  </p:cNvSpPr>
                  <p:nvPr/>
                </p:nvSpPr>
                <p:spPr>
                  <a:xfrm>
                    <a:off x="6958148" y="4293832"/>
                    <a:ext cx="900000" cy="451641"/>
                  </a:xfrm>
                  <a:prstGeom prst="roundRect">
                    <a:avLst/>
                  </a:prstGeom>
                  <a:blipFill>
                    <a:blip r:embed="rId24"/>
                    <a:stretch>
                      <a:fillRect l="-6000"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圆角 56">
                    <a:extLst>
                      <a:ext uri="{FF2B5EF4-FFF2-40B4-BE49-F238E27FC236}">
                        <a16:creationId xmlns:a16="http://schemas.microsoft.com/office/drawing/2014/main" id="{EB217681-B02D-03FC-EF21-43652EBD3BAE}"/>
                      </a:ext>
                    </a:extLst>
                  </p:cNvPr>
                  <p:cNvSpPr/>
                  <p:nvPr/>
                </p:nvSpPr>
                <p:spPr>
                  <a:xfrm>
                    <a:off x="8780268"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7" name="矩形: 圆角 56">
                    <a:extLst>
                      <a:ext uri="{FF2B5EF4-FFF2-40B4-BE49-F238E27FC236}">
                        <a16:creationId xmlns:a16="http://schemas.microsoft.com/office/drawing/2014/main" id="{EB217681-B02D-03FC-EF21-43652EBD3BAE}"/>
                      </a:ext>
                    </a:extLst>
                  </p:cNvPr>
                  <p:cNvSpPr>
                    <a:spLocks noRot="1" noChangeAspect="1" noMove="1" noResize="1" noEditPoints="1" noAdjustHandles="1" noChangeArrowheads="1" noChangeShapeType="1" noTextEdit="1"/>
                  </p:cNvSpPr>
                  <p:nvPr/>
                </p:nvSpPr>
                <p:spPr>
                  <a:xfrm>
                    <a:off x="8780268" y="4293832"/>
                    <a:ext cx="900000" cy="451641"/>
                  </a:xfrm>
                  <a:prstGeom prst="roundRect">
                    <a:avLst/>
                  </a:prstGeom>
                  <a:blipFill>
                    <a:blip r:embed="rId25"/>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圆角 57">
                    <a:extLst>
                      <a:ext uri="{FF2B5EF4-FFF2-40B4-BE49-F238E27FC236}">
                        <a16:creationId xmlns:a16="http://schemas.microsoft.com/office/drawing/2014/main" id="{8D57C0D6-5F17-B146-1AB7-854A7A6C8F47}"/>
                      </a:ext>
                    </a:extLst>
                  </p:cNvPr>
                  <p:cNvSpPr/>
                  <p:nvPr/>
                </p:nvSpPr>
                <p:spPr>
                  <a:xfrm>
                    <a:off x="9691330" y="4293832"/>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58" name="矩形: 圆角 57">
                    <a:extLst>
                      <a:ext uri="{FF2B5EF4-FFF2-40B4-BE49-F238E27FC236}">
                        <a16:creationId xmlns:a16="http://schemas.microsoft.com/office/drawing/2014/main" id="{8D57C0D6-5F17-B146-1AB7-854A7A6C8F47}"/>
                      </a:ext>
                    </a:extLst>
                  </p:cNvPr>
                  <p:cNvSpPr>
                    <a:spLocks noRot="1" noChangeAspect="1" noMove="1" noResize="1" noEditPoints="1" noAdjustHandles="1" noChangeArrowheads="1" noChangeShapeType="1" noTextEdit="1"/>
                  </p:cNvSpPr>
                  <p:nvPr/>
                </p:nvSpPr>
                <p:spPr>
                  <a:xfrm>
                    <a:off x="9691330" y="4293832"/>
                    <a:ext cx="900000" cy="451641"/>
                  </a:xfrm>
                  <a:prstGeom prst="roundRect">
                    <a:avLst/>
                  </a:prstGeom>
                  <a:blipFill>
                    <a:blip r:embed="rId26"/>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grpSp>
          <p:nvGrpSpPr>
            <p:cNvPr id="59" name="组合 58">
              <a:extLst>
                <a:ext uri="{FF2B5EF4-FFF2-40B4-BE49-F238E27FC236}">
                  <a16:creationId xmlns:a16="http://schemas.microsoft.com/office/drawing/2014/main" id="{13BA218E-F4DE-40DA-2B64-8D8444610F78}"/>
                </a:ext>
              </a:extLst>
            </p:cNvPr>
            <p:cNvGrpSpPr/>
            <p:nvPr/>
          </p:nvGrpSpPr>
          <p:grpSpPr>
            <a:xfrm>
              <a:off x="2460051" y="4201622"/>
              <a:ext cx="7277422" cy="451641"/>
              <a:chOff x="3313908" y="4973023"/>
              <a:chExt cx="7277422" cy="451641"/>
            </a:xfrm>
          </p:grpSpPr>
          <mc:AlternateContent xmlns:mc="http://schemas.openxmlformats.org/markup-compatibility/2006" xmlns:a14="http://schemas.microsoft.com/office/drawing/2010/main">
            <mc:Choice Requires="a14">
              <p:sp>
                <p:nvSpPr>
                  <p:cNvPr id="60" name="矩形: 圆角 59">
                    <a:extLst>
                      <a:ext uri="{FF2B5EF4-FFF2-40B4-BE49-F238E27FC236}">
                        <a16:creationId xmlns:a16="http://schemas.microsoft.com/office/drawing/2014/main" id="{8C8E91E5-AF3B-8663-B144-1353D177D93D}"/>
                      </a:ext>
                    </a:extLst>
                  </p:cNvPr>
                  <p:cNvSpPr/>
                  <p:nvPr/>
                </p:nvSpPr>
                <p:spPr>
                  <a:xfrm>
                    <a:off x="331390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60" name="矩形: 圆角 59">
                    <a:extLst>
                      <a:ext uri="{FF2B5EF4-FFF2-40B4-BE49-F238E27FC236}">
                        <a16:creationId xmlns:a16="http://schemas.microsoft.com/office/drawing/2014/main" id="{8C8E91E5-AF3B-8663-B144-1353D177D93D}"/>
                      </a:ext>
                    </a:extLst>
                  </p:cNvPr>
                  <p:cNvSpPr>
                    <a:spLocks noRot="1" noChangeAspect="1" noMove="1" noResize="1" noEditPoints="1" noAdjustHandles="1" noChangeArrowheads="1" noChangeShapeType="1" noTextEdit="1"/>
                  </p:cNvSpPr>
                  <p:nvPr/>
                </p:nvSpPr>
                <p:spPr>
                  <a:xfrm>
                    <a:off x="3313908" y="4973023"/>
                    <a:ext cx="900000" cy="451641"/>
                  </a:xfrm>
                  <a:prstGeom prst="roundRect">
                    <a:avLst/>
                  </a:prstGeom>
                  <a:blipFill>
                    <a:blip r:embed="rId27"/>
                    <a:stretch>
                      <a:fillRect b="-5263"/>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圆角 60">
                    <a:extLst>
                      <a:ext uri="{FF2B5EF4-FFF2-40B4-BE49-F238E27FC236}">
                        <a16:creationId xmlns:a16="http://schemas.microsoft.com/office/drawing/2014/main" id="{419CAD58-48F6-B122-1307-33840C604476}"/>
                      </a:ext>
                    </a:extLst>
                  </p:cNvPr>
                  <p:cNvSpPr/>
                  <p:nvPr/>
                </p:nvSpPr>
                <p:spPr>
                  <a:xfrm>
                    <a:off x="4224968" y="4973023"/>
                    <a:ext cx="900000" cy="451641"/>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1" name="矩形: 圆角 60">
                    <a:extLst>
                      <a:ext uri="{FF2B5EF4-FFF2-40B4-BE49-F238E27FC236}">
                        <a16:creationId xmlns:a16="http://schemas.microsoft.com/office/drawing/2014/main" id="{419CAD58-48F6-B122-1307-33840C604476}"/>
                      </a:ext>
                    </a:extLst>
                  </p:cNvPr>
                  <p:cNvSpPr>
                    <a:spLocks noRot="1" noChangeAspect="1" noMove="1" noResize="1" noEditPoints="1" noAdjustHandles="1" noChangeArrowheads="1" noChangeShapeType="1" noTextEdit="1"/>
                  </p:cNvSpPr>
                  <p:nvPr/>
                </p:nvSpPr>
                <p:spPr>
                  <a:xfrm>
                    <a:off x="4224968" y="4973023"/>
                    <a:ext cx="900000" cy="451641"/>
                  </a:xfrm>
                  <a:prstGeom prst="roundRect">
                    <a:avLst/>
                  </a:prstGeom>
                  <a:blipFill>
                    <a:blip r:embed="rId28"/>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矩形: 圆角 61">
                    <a:extLst>
                      <a:ext uri="{FF2B5EF4-FFF2-40B4-BE49-F238E27FC236}">
                        <a16:creationId xmlns:a16="http://schemas.microsoft.com/office/drawing/2014/main" id="{4C34B9BE-5A58-E363-E4B6-6E3676AC296E}"/>
                      </a:ext>
                    </a:extLst>
                  </p:cNvPr>
                  <p:cNvSpPr/>
                  <p:nvPr/>
                </p:nvSpPr>
                <p:spPr>
                  <a:xfrm>
                    <a:off x="513602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kern="0" dirty="0">
                                  <a:solidFill>
                                    <a:prstClr val="black"/>
                                  </a:solidFill>
                                  <a:latin typeface="Cambria Math" panose="02040503050406030204" pitchFamily="18" charset="0"/>
                                  <a:cs typeface="Times New Roman" panose="02020603050405020304" pitchFamily="18" charset="0"/>
                                </a:rPr>
                                <m:t>1</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begin</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2" name="矩形: 圆角 61">
                    <a:extLst>
                      <a:ext uri="{FF2B5EF4-FFF2-40B4-BE49-F238E27FC236}">
                        <a16:creationId xmlns:a16="http://schemas.microsoft.com/office/drawing/2014/main" id="{4C34B9BE-5A58-E363-E4B6-6E3676AC296E}"/>
                      </a:ext>
                    </a:extLst>
                  </p:cNvPr>
                  <p:cNvSpPr>
                    <a:spLocks noRot="1" noChangeAspect="1" noMove="1" noResize="1" noEditPoints="1" noAdjustHandles="1" noChangeArrowheads="1" noChangeShapeType="1" noTextEdit="1"/>
                  </p:cNvSpPr>
                  <p:nvPr/>
                </p:nvSpPr>
                <p:spPr>
                  <a:xfrm>
                    <a:off x="5136028" y="4973023"/>
                    <a:ext cx="900000" cy="451641"/>
                  </a:xfrm>
                  <a:prstGeom prst="roundRect">
                    <a:avLst/>
                  </a:prstGeom>
                  <a:blipFill>
                    <a:blip r:embed="rId29"/>
                    <a:stretch>
                      <a:fillRect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圆角 62">
                    <a:extLst>
                      <a:ext uri="{FF2B5EF4-FFF2-40B4-BE49-F238E27FC236}">
                        <a16:creationId xmlns:a16="http://schemas.microsoft.com/office/drawing/2014/main" id="{EB5DE3E7-999A-B8D9-F624-162B213F5C08}"/>
                      </a:ext>
                    </a:extLst>
                  </p:cNvPr>
                  <p:cNvSpPr/>
                  <p:nvPr/>
                </p:nvSpPr>
                <p:spPr>
                  <a:xfrm>
                    <a:off x="786920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63" name="矩形: 圆角 62">
                    <a:extLst>
                      <a:ext uri="{FF2B5EF4-FFF2-40B4-BE49-F238E27FC236}">
                        <a16:creationId xmlns:a16="http://schemas.microsoft.com/office/drawing/2014/main" id="{EB5DE3E7-999A-B8D9-F624-162B213F5C08}"/>
                      </a:ext>
                    </a:extLst>
                  </p:cNvPr>
                  <p:cNvSpPr>
                    <a:spLocks noRot="1" noChangeAspect="1" noMove="1" noResize="1" noEditPoints="1" noAdjustHandles="1" noChangeArrowheads="1" noChangeShapeType="1" noTextEdit="1"/>
                  </p:cNvSpPr>
                  <p:nvPr/>
                </p:nvSpPr>
                <p:spPr>
                  <a:xfrm>
                    <a:off x="7869208" y="4973023"/>
                    <a:ext cx="900000" cy="451641"/>
                  </a:xfrm>
                  <a:prstGeom prst="roundRect">
                    <a:avLst/>
                  </a:prstGeom>
                  <a:blipFill>
                    <a:blip r:embed="rId30"/>
                    <a:stretch>
                      <a:fillRect l="-2685"/>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圆角 63">
                    <a:extLst>
                      <a:ext uri="{FF2B5EF4-FFF2-40B4-BE49-F238E27FC236}">
                        <a16:creationId xmlns:a16="http://schemas.microsoft.com/office/drawing/2014/main" id="{2CF00DBB-1307-F7A4-B6D4-14D1569AA9A9}"/>
                      </a:ext>
                    </a:extLst>
                  </p:cNvPr>
                  <p:cNvSpPr/>
                  <p:nvPr/>
                </p:nvSpPr>
                <p:spPr>
                  <a:xfrm>
                    <a:off x="604708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4" name="矩形: 圆角 63">
                    <a:extLst>
                      <a:ext uri="{FF2B5EF4-FFF2-40B4-BE49-F238E27FC236}">
                        <a16:creationId xmlns:a16="http://schemas.microsoft.com/office/drawing/2014/main" id="{2CF00DBB-1307-F7A4-B6D4-14D1569AA9A9}"/>
                      </a:ext>
                    </a:extLst>
                  </p:cNvPr>
                  <p:cNvSpPr>
                    <a:spLocks noRot="1" noChangeAspect="1" noMove="1" noResize="1" noEditPoints="1" noAdjustHandles="1" noChangeArrowheads="1" noChangeShapeType="1" noTextEdit="1"/>
                  </p:cNvSpPr>
                  <p:nvPr/>
                </p:nvSpPr>
                <p:spPr>
                  <a:xfrm>
                    <a:off x="6047088" y="4973023"/>
                    <a:ext cx="900000" cy="451641"/>
                  </a:xfrm>
                  <a:prstGeom prst="roundRect">
                    <a:avLst/>
                  </a:prstGeom>
                  <a:blipFill>
                    <a:blip r:embed="rId31"/>
                    <a:stretch>
                      <a:fillRect l="-6000" b="-6579"/>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圆角 64">
                    <a:extLst>
                      <a:ext uri="{FF2B5EF4-FFF2-40B4-BE49-F238E27FC236}">
                        <a16:creationId xmlns:a16="http://schemas.microsoft.com/office/drawing/2014/main" id="{E963EBD1-D791-5E18-CAF7-590D44CCEB7D}"/>
                      </a:ext>
                    </a:extLst>
                  </p:cNvPr>
                  <p:cNvSpPr/>
                  <p:nvPr/>
                </p:nvSpPr>
                <p:spPr>
                  <a:xfrm>
                    <a:off x="6958148" y="4973023"/>
                    <a:ext cx="900000" cy="451641"/>
                  </a:xfrm>
                  <a:prstGeom prst="roundRect">
                    <a:avLst/>
                  </a:prstGeom>
                  <a:solidFill>
                    <a:srgbClr val="A9D18E"/>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5" name="矩形: 圆角 64">
                    <a:extLst>
                      <a:ext uri="{FF2B5EF4-FFF2-40B4-BE49-F238E27FC236}">
                        <a16:creationId xmlns:a16="http://schemas.microsoft.com/office/drawing/2014/main" id="{E963EBD1-D791-5E18-CAF7-590D44CCEB7D}"/>
                      </a:ext>
                    </a:extLst>
                  </p:cNvPr>
                  <p:cNvSpPr>
                    <a:spLocks noRot="1" noChangeAspect="1" noMove="1" noResize="1" noEditPoints="1" noAdjustHandles="1" noChangeArrowheads="1" noChangeShapeType="1" noTextEdit="1"/>
                  </p:cNvSpPr>
                  <p:nvPr/>
                </p:nvSpPr>
                <p:spPr>
                  <a:xfrm>
                    <a:off x="6958148" y="4973023"/>
                    <a:ext cx="900000" cy="451641"/>
                  </a:xfrm>
                  <a:prstGeom prst="roundRect">
                    <a:avLst/>
                  </a:prstGeom>
                  <a:blipFill>
                    <a:blip r:embed="rId32"/>
                    <a:stretch>
                      <a:fillRect l="-8667"/>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圆角 65">
                    <a:extLst>
                      <a:ext uri="{FF2B5EF4-FFF2-40B4-BE49-F238E27FC236}">
                        <a16:creationId xmlns:a16="http://schemas.microsoft.com/office/drawing/2014/main" id="{387F7EC3-93BA-34BE-02D8-4F1E4E45A4C1}"/>
                      </a:ext>
                    </a:extLst>
                  </p:cNvPr>
                  <p:cNvSpPr/>
                  <p:nvPr/>
                </p:nvSpPr>
                <p:spPr>
                  <a:xfrm>
                    <a:off x="8780268"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0" kern="0" dirty="0" smtClean="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i="0" u="none" strike="noStrike" kern="0" cap="none" spc="0" normalizeH="0" baseline="-25000" noProof="0" dirty="0">
                      <a:ln>
                        <a:noFill/>
                      </a:ln>
                      <a:solidFill>
                        <a:prstClr val="black"/>
                      </a:solidFill>
                      <a:effectLst/>
                      <a:uLnTx/>
                      <a:uFillTx/>
                      <a:ea typeface="等线" panose="02010600030101010101" pitchFamily="2" charset="-122"/>
                      <a:cs typeface="Times New Roman" panose="02020603050405020304" pitchFamily="18" charset="0"/>
                    </a:endParaRPr>
                  </a:p>
                </p:txBody>
              </p:sp>
            </mc:Choice>
            <mc:Fallback xmlns="">
              <p:sp>
                <p:nvSpPr>
                  <p:cNvPr id="66" name="矩形: 圆角 65">
                    <a:extLst>
                      <a:ext uri="{FF2B5EF4-FFF2-40B4-BE49-F238E27FC236}">
                        <a16:creationId xmlns:a16="http://schemas.microsoft.com/office/drawing/2014/main" id="{387F7EC3-93BA-34BE-02D8-4F1E4E45A4C1}"/>
                      </a:ext>
                    </a:extLst>
                  </p:cNvPr>
                  <p:cNvSpPr>
                    <a:spLocks noRot="1" noChangeAspect="1" noMove="1" noResize="1" noEditPoints="1" noAdjustHandles="1" noChangeArrowheads="1" noChangeShapeType="1" noTextEdit="1"/>
                  </p:cNvSpPr>
                  <p:nvPr/>
                </p:nvSpPr>
                <p:spPr>
                  <a:xfrm>
                    <a:off x="8780268" y="4973023"/>
                    <a:ext cx="900000" cy="451641"/>
                  </a:xfrm>
                  <a:prstGeom prst="roundRect">
                    <a:avLst/>
                  </a:prstGeom>
                  <a:blipFill>
                    <a:blip r:embed="rId33"/>
                    <a:stretch>
                      <a:fillRect/>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圆角 66">
                    <a:extLst>
                      <a:ext uri="{FF2B5EF4-FFF2-40B4-BE49-F238E27FC236}">
                        <a16:creationId xmlns:a16="http://schemas.microsoft.com/office/drawing/2014/main" id="{302049A0-6F31-2D74-E861-A81EB93D03C8}"/>
                      </a:ext>
                    </a:extLst>
                  </p:cNvPr>
                  <p:cNvSpPr/>
                  <p:nvPr/>
                </p:nvSpPr>
                <p:spPr>
                  <a:xfrm>
                    <a:off x="9691330" y="4973023"/>
                    <a:ext cx="900000" cy="451641"/>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4</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commi</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7" name="矩形: 圆角 66">
                    <a:extLst>
                      <a:ext uri="{FF2B5EF4-FFF2-40B4-BE49-F238E27FC236}">
                        <a16:creationId xmlns:a16="http://schemas.microsoft.com/office/drawing/2014/main" id="{302049A0-6F31-2D74-E861-A81EB93D03C8}"/>
                      </a:ext>
                    </a:extLst>
                  </p:cNvPr>
                  <p:cNvSpPr>
                    <a:spLocks noRot="1" noChangeAspect="1" noMove="1" noResize="1" noEditPoints="1" noAdjustHandles="1" noChangeArrowheads="1" noChangeShapeType="1" noTextEdit="1"/>
                  </p:cNvSpPr>
                  <p:nvPr/>
                </p:nvSpPr>
                <p:spPr>
                  <a:xfrm>
                    <a:off x="9691330" y="4973023"/>
                    <a:ext cx="900000" cy="451641"/>
                  </a:xfrm>
                  <a:prstGeom prst="roundRect">
                    <a:avLst/>
                  </a:prstGeom>
                  <a:blipFill>
                    <a:blip r:embed="rId34"/>
                    <a:stretch>
                      <a:fillRect l="-9396" r="-671"/>
                    </a:stretch>
                  </a:blipFill>
                  <a:ln w="12700" cap="flat" cmpd="sng" algn="ctr">
                    <a:solidFill>
                      <a:schemeClr val="tx2">
                        <a:lumMod val="20000"/>
                        <a:lumOff val="80000"/>
                      </a:schemeClr>
                    </a:solidFill>
                    <a:prstDash val="solid"/>
                    <a:miter lim="800000"/>
                  </a:ln>
                  <a:effectLst/>
                </p:spPr>
                <p:txBody>
                  <a:bodyPr/>
                  <a:lstStyle/>
                  <a:p>
                    <a:r>
                      <a:rPr lang="zh-CN" altLang="en-US">
                        <a:noFill/>
                      </a:rPr>
                      <a:t> </a:t>
                    </a:r>
                  </a:p>
                </p:txBody>
              </p:sp>
            </mc:Fallback>
          </mc:AlternateContent>
        </p:grpSp>
        <p:sp>
          <p:nvSpPr>
            <p:cNvPr id="5" name="文本框 4">
              <a:extLst>
                <a:ext uri="{FF2B5EF4-FFF2-40B4-BE49-F238E27FC236}">
                  <a16:creationId xmlns:a16="http://schemas.microsoft.com/office/drawing/2014/main" id="{9A6A74E3-281D-E077-19A7-D06C65614E56}"/>
                </a:ext>
              </a:extLst>
            </p:cNvPr>
            <p:cNvSpPr txBox="1"/>
            <p:nvPr/>
          </p:nvSpPr>
          <p:spPr>
            <a:xfrm>
              <a:off x="1004456" y="4242776"/>
              <a:ext cx="1444534"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subOrder1:</a:t>
              </a:r>
              <a:endParaRPr lang="zh-CN" altLang="en-US" b="1" dirty="0">
                <a:latin typeface="Cambria" panose="02040503050406030204" pitchFamily="18" charset="0"/>
              </a:endParaRPr>
            </a:p>
          </p:txBody>
        </p:sp>
        <p:sp>
          <p:nvSpPr>
            <p:cNvPr id="6" name="文本框 5">
              <a:extLst>
                <a:ext uri="{FF2B5EF4-FFF2-40B4-BE49-F238E27FC236}">
                  <a16:creationId xmlns:a16="http://schemas.microsoft.com/office/drawing/2014/main" id="{22063E09-39A8-1E20-AFD1-E2007FF74AA4}"/>
                </a:ext>
              </a:extLst>
            </p:cNvPr>
            <p:cNvSpPr txBox="1"/>
            <p:nvPr/>
          </p:nvSpPr>
          <p:spPr>
            <a:xfrm>
              <a:off x="1004455" y="4840226"/>
              <a:ext cx="1444534"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subOrder2:</a:t>
              </a:r>
              <a:endParaRPr lang="zh-CN" altLang="en-US" b="1" dirty="0">
                <a:latin typeface="Cambria" panose="02040503050406030204" pitchFamily="18" charset="0"/>
              </a:endParaRPr>
            </a:p>
          </p:txBody>
        </p:sp>
        <p:sp>
          <p:nvSpPr>
            <p:cNvPr id="7" name="文本框 6">
              <a:extLst>
                <a:ext uri="{FF2B5EF4-FFF2-40B4-BE49-F238E27FC236}">
                  <a16:creationId xmlns:a16="http://schemas.microsoft.com/office/drawing/2014/main" id="{AB8ADFFF-F4E5-9F50-319A-E9FE58C1F1C7}"/>
                </a:ext>
              </a:extLst>
            </p:cNvPr>
            <p:cNvSpPr txBox="1"/>
            <p:nvPr/>
          </p:nvSpPr>
          <p:spPr>
            <a:xfrm>
              <a:off x="1004455" y="5438591"/>
              <a:ext cx="1444534"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subOrder3:</a:t>
              </a:r>
              <a:endParaRPr lang="zh-CN" altLang="en-US" b="1" dirty="0">
                <a:latin typeface="Cambria" panose="02040503050406030204" pitchFamily="18" charset="0"/>
              </a:endParaRPr>
            </a:p>
          </p:txBody>
        </p:sp>
      </p:grpSp>
    </p:spTree>
    <p:extLst>
      <p:ext uri="{BB962C8B-B14F-4D97-AF65-F5344CB8AC3E}">
        <p14:creationId xmlns:p14="http://schemas.microsoft.com/office/powerpoint/2010/main" val="2926751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250"/>
                            </p:stCondLst>
                            <p:childTnLst>
                              <p:par>
                                <p:cTn id="11" presetID="1" presetClass="entr" presetSubtype="0" fill="hold" grpId="0" nodeType="afterEffect">
                                  <p:stCondLst>
                                    <p:cond delay="25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a typeface="+mn-ea"/>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dele</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3A44750E-4480-D4A6-EA40-2F5EFB9FC855}"/>
              </a:ext>
            </a:extLst>
          </p:cNvPr>
          <p:cNvGrpSpPr/>
          <p:nvPr/>
        </p:nvGrpSpPr>
        <p:grpSpPr>
          <a:xfrm>
            <a:off x="5267478" y="3533178"/>
            <a:ext cx="828521" cy="658545"/>
            <a:chOff x="4876158" y="3623690"/>
            <a:chExt cx="828521" cy="658545"/>
          </a:xfrm>
        </p:grpSpPr>
        <p:sp>
          <p:nvSpPr>
            <p:cNvPr id="15" name="流程图: 磁盘 14">
              <a:extLst>
                <a:ext uri="{FF2B5EF4-FFF2-40B4-BE49-F238E27FC236}">
                  <a16:creationId xmlns:a16="http://schemas.microsoft.com/office/drawing/2014/main" id="{9737A3C8-5ED7-6BDB-F2C1-09FBD9C9FDCC}"/>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7" name="文本框 16">
              <a:extLst>
                <a:ext uri="{FF2B5EF4-FFF2-40B4-BE49-F238E27FC236}">
                  <a16:creationId xmlns:a16="http://schemas.microsoft.com/office/drawing/2014/main" id="{6BF351D3-2CA9-94AC-438D-186D361A8563}"/>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cxnSp>
        <p:nvCxnSpPr>
          <p:cNvPr id="42" name="直接箭头连接符 41">
            <a:extLst>
              <a:ext uri="{FF2B5EF4-FFF2-40B4-BE49-F238E27FC236}">
                <a16:creationId xmlns:a16="http://schemas.microsoft.com/office/drawing/2014/main" id="{848A8D84-9679-344B-7FC8-82B7B2E3C742}"/>
              </a:ext>
            </a:extLst>
          </p:cNvPr>
          <p:cNvCxnSpPr>
            <a:cxnSpLocks/>
            <a:stCxn id="5" idx="3"/>
            <a:endCxn id="17" idx="1"/>
          </p:cNvCxnSpPr>
          <p:nvPr/>
        </p:nvCxnSpPr>
        <p:spPr>
          <a:xfrm>
            <a:off x="3937131" y="2341779"/>
            <a:ext cx="1330347" cy="16016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86022BDF-18DE-7AE7-A45C-045001A5D168}"/>
              </a:ext>
            </a:extLst>
          </p:cNvPr>
          <p:cNvSpPr/>
          <p:nvPr/>
        </p:nvSpPr>
        <p:spPr>
          <a:xfrm>
            <a:off x="7120898" y="1075483"/>
            <a:ext cx="3669030" cy="5545057"/>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B7A5222F-4B6F-771C-0F0A-184D247AC50D}"/>
                  </a:ext>
                </a:extLst>
              </p:cNvPr>
              <p:cNvSpPr/>
              <p:nvPr/>
            </p:nvSpPr>
            <p:spPr>
              <a:xfrm>
                <a:off x="7416107" y="1447560"/>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B7A5222F-4B6F-771C-0F0A-184D247AC50D}"/>
                  </a:ext>
                </a:extLst>
              </p:cNvPr>
              <p:cNvSpPr>
                <a:spLocks noRot="1" noChangeAspect="1" noMove="1" noResize="1" noEditPoints="1" noAdjustHandles="1" noChangeArrowheads="1" noChangeShapeType="1" noTextEdit="1"/>
              </p:cNvSpPr>
              <p:nvPr/>
            </p:nvSpPr>
            <p:spPr>
              <a:xfrm>
                <a:off x="7416107" y="1447560"/>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p:sp>
        <p:nvSpPr>
          <p:cNvPr id="48" name="文本框 47">
            <a:extLst>
              <a:ext uri="{FF2B5EF4-FFF2-40B4-BE49-F238E27FC236}">
                <a16:creationId xmlns:a16="http://schemas.microsoft.com/office/drawing/2014/main" id="{28DDB25A-DB92-5A0D-9066-C91BA1F3D3BD}"/>
              </a:ext>
            </a:extLst>
          </p:cNvPr>
          <p:cNvSpPr txBox="1"/>
          <p:nvPr/>
        </p:nvSpPr>
        <p:spPr>
          <a:xfrm>
            <a:off x="7873497" y="1054045"/>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p:sp>
        <p:nvSpPr>
          <p:cNvPr id="9" name="矩形: 圆角 8">
            <a:extLst>
              <a:ext uri="{FF2B5EF4-FFF2-40B4-BE49-F238E27FC236}">
                <a16:creationId xmlns:a16="http://schemas.microsoft.com/office/drawing/2014/main" id="{34D33AFB-273F-48C6-6B45-88D837F334FF}"/>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文本框 18">
            <a:extLst>
              <a:ext uri="{FF2B5EF4-FFF2-40B4-BE49-F238E27FC236}">
                <a16:creationId xmlns:a16="http://schemas.microsoft.com/office/drawing/2014/main" id="{6FFDB11A-DBE8-9F1D-72E7-798E67770F50}"/>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1" name="矩形: 圆角 20">
            <a:extLst>
              <a:ext uri="{FF2B5EF4-FFF2-40B4-BE49-F238E27FC236}">
                <a16:creationId xmlns:a16="http://schemas.microsoft.com/office/drawing/2014/main" id="{13DC7A95-B3CD-E7E1-DA16-3E6C558498DC}"/>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2" name="文本框 21">
            <a:extLst>
              <a:ext uri="{FF2B5EF4-FFF2-40B4-BE49-F238E27FC236}">
                <a16:creationId xmlns:a16="http://schemas.microsoft.com/office/drawing/2014/main" id="{07FFCD95-1DD3-B5AA-3AC3-1B0219ED7A7A}"/>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spTree>
    <p:extLst>
      <p:ext uri="{BB962C8B-B14F-4D97-AF65-F5344CB8AC3E}">
        <p14:creationId xmlns:p14="http://schemas.microsoft.com/office/powerpoint/2010/main" val="236585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a typeface="+mn-ea"/>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select</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b="0" i="1" kern="0" dirty="0" smtClean="0">
                              <a:solidFill>
                                <a:prstClr val="black"/>
                              </a:solidFill>
                              <a:latin typeface="Cambria Math" panose="02040503050406030204" pitchFamily="18" charset="0"/>
                              <a:cs typeface="Times New Roman" panose="02020603050405020304" pitchFamily="18" charset="0"/>
                            </a:rPr>
                            <m:t>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dele</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3A44750E-4480-D4A6-EA40-2F5EFB9FC855}"/>
              </a:ext>
            </a:extLst>
          </p:cNvPr>
          <p:cNvGrpSpPr/>
          <p:nvPr/>
        </p:nvGrpSpPr>
        <p:grpSpPr>
          <a:xfrm>
            <a:off x="5267478" y="3533178"/>
            <a:ext cx="828521" cy="658545"/>
            <a:chOff x="4876158" y="3623690"/>
            <a:chExt cx="828521" cy="658545"/>
          </a:xfrm>
        </p:grpSpPr>
        <p:sp>
          <p:nvSpPr>
            <p:cNvPr id="15" name="流程图: 磁盘 14">
              <a:extLst>
                <a:ext uri="{FF2B5EF4-FFF2-40B4-BE49-F238E27FC236}">
                  <a16:creationId xmlns:a16="http://schemas.microsoft.com/office/drawing/2014/main" id="{9737A3C8-5ED7-6BDB-F2C1-09FBD9C9FDCC}"/>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7" name="文本框 16">
              <a:extLst>
                <a:ext uri="{FF2B5EF4-FFF2-40B4-BE49-F238E27FC236}">
                  <a16:creationId xmlns:a16="http://schemas.microsoft.com/office/drawing/2014/main" id="{6BF351D3-2CA9-94AC-438D-186D361A8563}"/>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cxnSp>
        <p:nvCxnSpPr>
          <p:cNvPr id="46" name="直接箭头连接符 45">
            <a:extLst>
              <a:ext uri="{FF2B5EF4-FFF2-40B4-BE49-F238E27FC236}">
                <a16:creationId xmlns:a16="http://schemas.microsoft.com/office/drawing/2014/main" id="{EE0F8F29-0A37-9E95-4313-F33359376DD2}"/>
              </a:ext>
            </a:extLst>
          </p:cNvPr>
          <p:cNvCxnSpPr>
            <a:cxnSpLocks/>
            <a:stCxn id="6" idx="3"/>
            <a:endCxn id="17" idx="1"/>
          </p:cNvCxnSpPr>
          <p:nvPr/>
        </p:nvCxnSpPr>
        <p:spPr>
          <a:xfrm>
            <a:off x="3937131" y="2848670"/>
            <a:ext cx="1330347" cy="10947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a:extLst>
              <a:ext uri="{FF2B5EF4-FFF2-40B4-BE49-F238E27FC236}">
                <a16:creationId xmlns:a16="http://schemas.microsoft.com/office/drawing/2014/main" id="{CCF92BBB-BE2E-F7C5-C31C-E1EADAFD5B0C}"/>
              </a:ext>
            </a:extLst>
          </p:cNvPr>
          <p:cNvCxnSpPr>
            <a:cxnSpLocks/>
            <a:stCxn id="8" idx="3"/>
            <a:endCxn id="17" idx="1"/>
          </p:cNvCxnSpPr>
          <p:nvPr/>
        </p:nvCxnSpPr>
        <p:spPr>
          <a:xfrm>
            <a:off x="3937131" y="3355561"/>
            <a:ext cx="1330347" cy="587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548948B3-6418-7319-7A3D-8A0627F98B3E}"/>
              </a:ext>
            </a:extLst>
          </p:cNvPr>
          <p:cNvCxnSpPr>
            <a:cxnSpLocks/>
            <a:stCxn id="10" idx="3"/>
            <a:endCxn id="17" idx="1"/>
          </p:cNvCxnSpPr>
          <p:nvPr/>
        </p:nvCxnSpPr>
        <p:spPr>
          <a:xfrm>
            <a:off x="3937131" y="3862452"/>
            <a:ext cx="1330347" cy="810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a:extLst>
              <a:ext uri="{FF2B5EF4-FFF2-40B4-BE49-F238E27FC236}">
                <a16:creationId xmlns:a16="http://schemas.microsoft.com/office/drawing/2014/main" id="{86022BDF-18DE-7AE7-A45C-045001A5D168}"/>
              </a:ext>
            </a:extLst>
          </p:cNvPr>
          <p:cNvSpPr/>
          <p:nvPr/>
        </p:nvSpPr>
        <p:spPr>
          <a:xfrm>
            <a:off x="7120898" y="1075483"/>
            <a:ext cx="3669030" cy="5545057"/>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B7A5222F-4B6F-771C-0F0A-184D247AC50D}"/>
                  </a:ext>
                </a:extLst>
              </p:cNvPr>
              <p:cNvSpPr/>
              <p:nvPr/>
            </p:nvSpPr>
            <p:spPr>
              <a:xfrm>
                <a:off x="7416107" y="1447560"/>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B7A5222F-4B6F-771C-0F0A-184D247AC50D}"/>
                  </a:ext>
                </a:extLst>
              </p:cNvPr>
              <p:cNvSpPr>
                <a:spLocks noRot="1" noChangeAspect="1" noMove="1" noResize="1" noEditPoints="1" noAdjustHandles="1" noChangeArrowheads="1" noChangeShapeType="1" noTextEdit="1"/>
              </p:cNvSpPr>
              <p:nvPr/>
            </p:nvSpPr>
            <p:spPr>
              <a:xfrm>
                <a:off x="7416107" y="1447560"/>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63514744-B429-810B-7EC0-FBF471728A17}"/>
                  </a:ext>
                </a:extLst>
              </p:cNvPr>
              <p:cNvSpPr/>
              <p:nvPr/>
            </p:nvSpPr>
            <p:spPr>
              <a:xfrm>
                <a:off x="7416103" y="1954586"/>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63514744-B429-810B-7EC0-FBF471728A17}"/>
                  </a:ext>
                </a:extLst>
              </p:cNvPr>
              <p:cNvSpPr>
                <a:spLocks noRot="1" noChangeAspect="1" noMove="1" noResize="1" noEditPoints="1" noAdjustHandles="1" noChangeArrowheads="1" noChangeShapeType="1" noTextEdit="1"/>
              </p:cNvSpPr>
              <p:nvPr/>
            </p:nvSpPr>
            <p:spPr>
              <a:xfrm>
                <a:off x="7416103" y="1954586"/>
                <a:ext cx="900000" cy="451641"/>
              </a:xfrm>
              <a:prstGeom prst="roundRect">
                <a:avLst/>
              </a:prstGeom>
              <a:blipFill>
                <a:blip r:embed="rId12"/>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F9E886D4-2BE6-23A5-2678-BCC9EB2986F7}"/>
                  </a:ext>
                </a:extLst>
              </p:cNvPr>
              <p:cNvSpPr/>
              <p:nvPr/>
            </p:nvSpPr>
            <p:spPr>
              <a:xfrm>
                <a:off x="7416107" y="246134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F9E886D4-2BE6-23A5-2678-BCC9EB2986F7}"/>
                  </a:ext>
                </a:extLst>
              </p:cNvPr>
              <p:cNvSpPr>
                <a:spLocks noRot="1" noChangeAspect="1" noMove="1" noResize="1" noEditPoints="1" noAdjustHandles="1" noChangeArrowheads="1" noChangeShapeType="1" noTextEdit="1"/>
              </p:cNvSpPr>
              <p:nvPr/>
            </p:nvSpPr>
            <p:spPr>
              <a:xfrm>
                <a:off x="7416107" y="2461342"/>
                <a:ext cx="900000" cy="451641"/>
              </a:xfrm>
              <a:prstGeom prst="roundRect">
                <a:avLst/>
              </a:prstGeom>
              <a:blipFill>
                <a:blip r:embed="rId1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EF8708BD-1A0C-2531-243B-6B0BBEA1E8FD}"/>
                  </a:ext>
                </a:extLst>
              </p:cNvPr>
              <p:cNvSpPr/>
              <p:nvPr/>
            </p:nvSpPr>
            <p:spPr>
              <a:xfrm>
                <a:off x="7416107" y="2968233"/>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EF8708BD-1A0C-2531-243B-6B0BBEA1E8FD}"/>
                  </a:ext>
                </a:extLst>
              </p:cNvPr>
              <p:cNvSpPr>
                <a:spLocks noRot="1" noChangeAspect="1" noMove="1" noResize="1" noEditPoints="1" noAdjustHandles="1" noChangeArrowheads="1" noChangeShapeType="1" noTextEdit="1"/>
              </p:cNvSpPr>
              <p:nvPr/>
            </p:nvSpPr>
            <p:spPr>
              <a:xfrm>
                <a:off x="7416107" y="2968233"/>
                <a:ext cx="900000" cy="451641"/>
              </a:xfrm>
              <a:prstGeom prst="roundRect">
                <a:avLst/>
              </a:prstGeom>
              <a:blipFill>
                <a:blip r:embed="rId14"/>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p:pic>
        <p:nvPicPr>
          <p:cNvPr id="40" name="图形 39">
            <a:extLst>
              <a:ext uri="{FF2B5EF4-FFF2-40B4-BE49-F238E27FC236}">
                <a16:creationId xmlns:a16="http://schemas.microsoft.com/office/drawing/2014/main" id="{21DB8830-D94E-5956-ACD8-AC900A2E6EE0}"/>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241590" y="2991858"/>
            <a:ext cx="421089" cy="421089"/>
          </a:xfrm>
          <a:prstGeom prst="rect">
            <a:avLst/>
          </a:prstGeom>
        </p:spPr>
      </p:pic>
      <p:sp>
        <p:nvSpPr>
          <p:cNvPr id="41" name="文本框 40">
            <a:extLst>
              <a:ext uri="{FF2B5EF4-FFF2-40B4-BE49-F238E27FC236}">
                <a16:creationId xmlns:a16="http://schemas.microsoft.com/office/drawing/2014/main" id="{8B5199A6-C002-3F03-1EA4-898E8BBF6E86}"/>
              </a:ext>
            </a:extLst>
          </p:cNvPr>
          <p:cNvSpPr txBox="1"/>
          <p:nvPr/>
        </p:nvSpPr>
        <p:spPr>
          <a:xfrm>
            <a:off x="8615516" y="3034601"/>
            <a:ext cx="725490"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sp>
        <p:nvSpPr>
          <p:cNvPr id="48" name="文本框 47">
            <a:extLst>
              <a:ext uri="{FF2B5EF4-FFF2-40B4-BE49-F238E27FC236}">
                <a16:creationId xmlns:a16="http://schemas.microsoft.com/office/drawing/2014/main" id="{28DDB25A-DB92-5A0D-9066-C91BA1F3D3BD}"/>
              </a:ext>
            </a:extLst>
          </p:cNvPr>
          <p:cNvSpPr txBox="1"/>
          <p:nvPr/>
        </p:nvSpPr>
        <p:spPr>
          <a:xfrm>
            <a:off x="7873497" y="1054045"/>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p:graphicFrame>
        <p:nvGraphicFramePr>
          <p:cNvPr id="16" name="表格 3">
            <a:extLst>
              <a:ext uri="{FF2B5EF4-FFF2-40B4-BE49-F238E27FC236}">
                <a16:creationId xmlns:a16="http://schemas.microsoft.com/office/drawing/2014/main" id="{AD53FFA0-D15C-D606-162A-D7B63212A520}"/>
              </a:ext>
            </a:extLst>
          </p:cNvPr>
          <p:cNvGraphicFramePr>
            <a:graphicFrameLocks noGrp="1"/>
          </p:cNvGraphicFramePr>
          <p:nvPr/>
        </p:nvGraphicFramePr>
        <p:xfrm>
          <a:off x="9644610" y="1679628"/>
          <a:ext cx="828521" cy="100584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3134675728"/>
                  </a:ext>
                </a:extLst>
              </a:tr>
            </a:tbl>
          </a:graphicData>
        </a:graphic>
      </p:graphicFrame>
      <p:cxnSp>
        <p:nvCxnSpPr>
          <p:cNvPr id="18" name="直接箭头连接符 17">
            <a:extLst>
              <a:ext uri="{FF2B5EF4-FFF2-40B4-BE49-F238E27FC236}">
                <a16:creationId xmlns:a16="http://schemas.microsoft.com/office/drawing/2014/main" id="{4A6D2855-E333-69D9-531B-5C654CFB7A03}"/>
              </a:ext>
            </a:extLst>
          </p:cNvPr>
          <p:cNvCxnSpPr>
            <a:cxnSpLocks/>
            <a:stCxn id="26" idx="3"/>
            <a:endCxn id="16" idx="1"/>
          </p:cNvCxnSpPr>
          <p:nvPr/>
        </p:nvCxnSpPr>
        <p:spPr>
          <a:xfrm>
            <a:off x="8316103" y="2180407"/>
            <a:ext cx="1328507" cy="0"/>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矩形: 圆角 8">
            <a:extLst>
              <a:ext uri="{FF2B5EF4-FFF2-40B4-BE49-F238E27FC236}">
                <a16:creationId xmlns:a16="http://schemas.microsoft.com/office/drawing/2014/main" id="{34D33AFB-273F-48C6-6B45-88D837F334FF}"/>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9" name="文本框 18">
            <a:extLst>
              <a:ext uri="{FF2B5EF4-FFF2-40B4-BE49-F238E27FC236}">
                <a16:creationId xmlns:a16="http://schemas.microsoft.com/office/drawing/2014/main" id="{6FFDB11A-DBE8-9F1D-72E7-798E67770F50}"/>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1" name="矩形: 圆角 20">
            <a:extLst>
              <a:ext uri="{FF2B5EF4-FFF2-40B4-BE49-F238E27FC236}">
                <a16:creationId xmlns:a16="http://schemas.microsoft.com/office/drawing/2014/main" id="{13DC7A95-B3CD-E7E1-DA16-3E6C558498DC}"/>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2" name="文本框 21">
            <a:extLst>
              <a:ext uri="{FF2B5EF4-FFF2-40B4-BE49-F238E27FC236}">
                <a16:creationId xmlns:a16="http://schemas.microsoft.com/office/drawing/2014/main" id="{07FFCD95-1DD3-B5AA-3AC3-1B0219ED7A7A}"/>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pic>
        <p:nvPicPr>
          <p:cNvPr id="23" name="图形 22">
            <a:extLst>
              <a:ext uri="{FF2B5EF4-FFF2-40B4-BE49-F238E27FC236}">
                <a16:creationId xmlns:a16="http://schemas.microsoft.com/office/drawing/2014/main" id="{C710D053-1727-5165-A673-C474CD9248EB}"/>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43110" y="3628834"/>
            <a:ext cx="421089" cy="421089"/>
          </a:xfrm>
          <a:prstGeom prst="rect">
            <a:avLst/>
          </a:prstGeom>
        </p:spPr>
      </p:pic>
      <p:sp>
        <p:nvSpPr>
          <p:cNvPr id="24" name="文本框 23">
            <a:extLst>
              <a:ext uri="{FF2B5EF4-FFF2-40B4-BE49-F238E27FC236}">
                <a16:creationId xmlns:a16="http://schemas.microsoft.com/office/drawing/2014/main" id="{96ECAFEA-B458-3BE2-71E6-75E152CC5C9D}"/>
              </a:ext>
            </a:extLst>
          </p:cNvPr>
          <p:cNvSpPr txBox="1"/>
          <p:nvPr/>
        </p:nvSpPr>
        <p:spPr>
          <a:xfrm>
            <a:off x="2263801" y="3944627"/>
            <a:ext cx="779707"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spTree>
    <p:extLst>
      <p:ext uri="{BB962C8B-B14F-4D97-AF65-F5344CB8AC3E}">
        <p14:creationId xmlns:p14="http://schemas.microsoft.com/office/powerpoint/2010/main" val="33761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500"/>
                                  </p:stCondLst>
                                  <p:childTnLst>
                                    <p:set>
                                      <p:cBhvr>
                                        <p:cTn id="19" dur="1" fill="hold">
                                          <p:stCondLst>
                                            <p:cond delay="0"/>
                                          </p:stCondLst>
                                        </p:cTn>
                                        <p:tgtEl>
                                          <p:spTgt spid="52"/>
                                        </p:tgtEl>
                                        <p:attrNameLst>
                                          <p:attrName>style.visibility</p:attrName>
                                        </p:attrNameLst>
                                      </p:cBhvr>
                                      <p:to>
                                        <p:strVal val="visible"/>
                                      </p:to>
                                    </p:set>
                                  </p:childTnLst>
                                </p:cTn>
                              </p:par>
                              <p:par>
                                <p:cTn id="20" presetID="1" presetClass="exit" presetSubtype="0" fill="hold" nodeType="withEffect">
                                  <p:stCondLst>
                                    <p:cond delay="500"/>
                                  </p:stCondLst>
                                  <p:childTnLst>
                                    <p:set>
                                      <p:cBhvr>
                                        <p:cTn id="21" dur="1" fill="hold">
                                          <p:stCondLst>
                                            <p:cond delay="0"/>
                                          </p:stCondLst>
                                        </p:cTn>
                                        <p:tgtEl>
                                          <p:spTgt spid="49"/>
                                        </p:tgtEl>
                                        <p:attrNameLst>
                                          <p:attrName>style.visibility</p:attrName>
                                        </p:attrNameLst>
                                      </p:cBhvr>
                                      <p:to>
                                        <p:strVal val="hidden"/>
                                      </p:to>
                                    </p:set>
                                  </p:childTnLst>
                                </p:cTn>
                              </p:par>
                              <p:par>
                                <p:cTn id="22" presetID="1" presetClass="entr" presetSubtype="0" fill="hold" grpId="0" nodeType="withEffect">
                                  <p:stCondLst>
                                    <p:cond delay="50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4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7CC8085D-C235-25BD-F783-353237A4BC75}"/>
              </a:ext>
            </a:extLst>
          </p:cNvPr>
          <p:cNvSpPr/>
          <p:nvPr/>
        </p:nvSpPr>
        <p:spPr bwMode="gray">
          <a:xfrm>
            <a:off x="2164096" y="4525693"/>
            <a:ext cx="9275717" cy="1905016"/>
          </a:xfrm>
          <a:prstGeom prst="roundRect">
            <a:avLst/>
          </a:prstGeom>
          <a:noFill/>
          <a:ln w="57150" cap="flat" cmpd="sng" algn="ctr">
            <a:solidFill>
              <a:srgbClr val="DCDBEE"/>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rtlCol="0" anchor="ctr"/>
          <a:lstStyle/>
          <a:p>
            <a:pPr algn="ctr"/>
            <a:endParaRPr lang="zh-CN" altLang="en-US" b="1" dirty="0">
              <a:solidFill>
                <a:schemeClr val="bg1"/>
              </a:solidFill>
            </a:endParaRPr>
          </a:p>
        </p:txBody>
      </p:sp>
      <p:sp>
        <p:nvSpPr>
          <p:cNvPr id="16" name="矩形: 圆角 15">
            <a:extLst>
              <a:ext uri="{FF2B5EF4-FFF2-40B4-BE49-F238E27FC236}">
                <a16:creationId xmlns:a16="http://schemas.microsoft.com/office/drawing/2014/main" id="{0688B0A9-2753-4970-B1A4-B56E0ACD2431}"/>
              </a:ext>
            </a:extLst>
          </p:cNvPr>
          <p:cNvSpPr/>
          <p:nvPr/>
        </p:nvSpPr>
        <p:spPr bwMode="gray">
          <a:xfrm>
            <a:off x="2164096" y="2588369"/>
            <a:ext cx="9275716" cy="1453731"/>
          </a:xfrm>
          <a:prstGeom prst="roundRect">
            <a:avLst/>
          </a:prstGeom>
          <a:noFill/>
          <a:ln w="57150" cap="flat" cmpd="sng" algn="ctr">
            <a:solidFill>
              <a:srgbClr val="E2F0D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none" rtlCol="0" anchor="ctr"/>
          <a:lstStyle/>
          <a:p>
            <a:pPr algn="ctr"/>
            <a:endParaRPr lang="zh-CN" altLang="en-US" b="1" dirty="0">
              <a:solidFill>
                <a:schemeClr val="bg1"/>
              </a:solidFill>
            </a:endParaRPr>
          </a:p>
        </p:txBody>
      </p:sp>
      <p:sp>
        <p:nvSpPr>
          <p:cNvPr id="12" name="内容占位符 11">
            <a:extLst>
              <a:ext uri="{FF2B5EF4-FFF2-40B4-BE49-F238E27FC236}">
                <a16:creationId xmlns:a16="http://schemas.microsoft.com/office/drawing/2014/main" id="{103D5305-8827-9110-F97A-EFBB90640960}"/>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DBMSs play an essential role for storing and retrieving data in many applications </a:t>
            </a:r>
            <a:endParaRPr lang="zh-CN" altLang="en-US" sz="2400" dirty="0">
              <a:latin typeface="Cambria" panose="02040503050406030204" pitchFamily="18" charset="0"/>
              <a:ea typeface="+mj-ea"/>
            </a:endParaRPr>
          </a:p>
        </p:txBody>
      </p:sp>
      <p:sp>
        <p:nvSpPr>
          <p:cNvPr id="2" name="标题 1">
            <a:extLst>
              <a:ext uri="{FF2B5EF4-FFF2-40B4-BE49-F238E27FC236}">
                <a16:creationId xmlns:a16="http://schemas.microsoft.com/office/drawing/2014/main" id="{C48E236D-222C-4F4B-29CC-5642B105AD72}"/>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Database Management Systems (DBMS) </a:t>
            </a:r>
            <a:endParaRPr lang="zh-CN" altLang="en-US" sz="3600" dirty="0">
              <a:latin typeface="Cambria" panose="02040503050406030204" pitchFamily="18" charset="0"/>
              <a:ea typeface="+mn-ea"/>
            </a:endParaRPr>
          </a:p>
        </p:txBody>
      </p:sp>
      <p:pic>
        <p:nvPicPr>
          <p:cNvPr id="4" name="Picture 4">
            <a:extLst>
              <a:ext uri="{FF2B5EF4-FFF2-40B4-BE49-F238E27FC236}">
                <a16:creationId xmlns:a16="http://schemas.microsoft.com/office/drawing/2014/main" id="{03B38CCF-1F8E-2A6D-EF3F-758D55D69E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6721" y="5043885"/>
            <a:ext cx="2375233" cy="831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ySQL是什么_ MySQL数据库_开源数据库-AWS云服务">
            <a:extLst>
              <a:ext uri="{FF2B5EF4-FFF2-40B4-BE49-F238E27FC236}">
                <a16:creationId xmlns:a16="http://schemas.microsoft.com/office/drawing/2014/main" id="{5BC7759D-1BDA-FA3C-5810-81799D8A85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72946" y="5075533"/>
            <a:ext cx="1562556" cy="7680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Database of Databases - TiDB">
            <a:extLst>
              <a:ext uri="{FF2B5EF4-FFF2-40B4-BE49-F238E27FC236}">
                <a16:creationId xmlns:a16="http://schemas.microsoft.com/office/drawing/2014/main" id="{0A3668C0-A2AF-BCDB-8417-EE337F47D6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72107" y="5168598"/>
            <a:ext cx="1496656" cy="581904"/>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FC9C83E8-2E6E-B477-E9E9-94E4EBCFFAE0}"/>
              </a:ext>
            </a:extLst>
          </p:cNvPr>
          <p:cNvPicPr>
            <a:picLocks noChangeAspect="1"/>
          </p:cNvPicPr>
          <p:nvPr/>
        </p:nvPicPr>
        <p:blipFill>
          <a:blip r:embed="rId6"/>
          <a:stretch>
            <a:fillRect/>
          </a:stretch>
        </p:blipFill>
        <p:spPr>
          <a:xfrm>
            <a:off x="7277545" y="4876940"/>
            <a:ext cx="1158864" cy="1202519"/>
          </a:xfrm>
          <a:prstGeom prst="rect">
            <a:avLst/>
          </a:prstGeom>
        </p:spPr>
      </p:pic>
      <p:pic>
        <p:nvPicPr>
          <p:cNvPr id="13" name="图形 12">
            <a:extLst>
              <a:ext uri="{FF2B5EF4-FFF2-40B4-BE49-F238E27FC236}">
                <a16:creationId xmlns:a16="http://schemas.microsoft.com/office/drawing/2014/main" id="{58620DE6-CB47-9C8D-BB63-2F50A22BB9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06852" y="2850120"/>
            <a:ext cx="821069" cy="821069"/>
          </a:xfrm>
          <a:prstGeom prst="rect">
            <a:avLst/>
          </a:prstGeom>
        </p:spPr>
      </p:pic>
      <p:pic>
        <p:nvPicPr>
          <p:cNvPr id="14" name="图形 13">
            <a:extLst>
              <a:ext uri="{FF2B5EF4-FFF2-40B4-BE49-F238E27FC236}">
                <a16:creationId xmlns:a16="http://schemas.microsoft.com/office/drawing/2014/main" id="{70434C37-768D-D402-DF9B-6D1B1A04D6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16537" y="2756757"/>
            <a:ext cx="1007796" cy="1007796"/>
          </a:xfrm>
          <a:prstGeom prst="rect">
            <a:avLst/>
          </a:prstGeom>
        </p:spPr>
      </p:pic>
      <p:pic>
        <p:nvPicPr>
          <p:cNvPr id="15" name="图形 14">
            <a:extLst>
              <a:ext uri="{FF2B5EF4-FFF2-40B4-BE49-F238E27FC236}">
                <a16:creationId xmlns:a16="http://schemas.microsoft.com/office/drawing/2014/main" id="{19516379-53C7-830A-84AB-B4F50BF47FD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10441" y="2756758"/>
            <a:ext cx="1007795" cy="1007795"/>
          </a:xfrm>
          <a:prstGeom prst="rect">
            <a:avLst/>
          </a:prstGeom>
        </p:spPr>
      </p:pic>
      <p:pic>
        <p:nvPicPr>
          <p:cNvPr id="56" name="图形 55">
            <a:extLst>
              <a:ext uri="{FF2B5EF4-FFF2-40B4-BE49-F238E27FC236}">
                <a16:creationId xmlns:a16="http://schemas.microsoft.com/office/drawing/2014/main" id="{EB92020B-E1B7-795C-5F97-154A0CD8A11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886623" y="2793054"/>
            <a:ext cx="935202" cy="935202"/>
          </a:xfrm>
          <a:prstGeom prst="rect">
            <a:avLst/>
          </a:prstGeom>
        </p:spPr>
      </p:pic>
      <p:sp>
        <p:nvSpPr>
          <p:cNvPr id="57" name="文本框 56">
            <a:extLst>
              <a:ext uri="{FF2B5EF4-FFF2-40B4-BE49-F238E27FC236}">
                <a16:creationId xmlns:a16="http://schemas.microsoft.com/office/drawing/2014/main" id="{13B77264-9FF8-A014-6EDE-029AE7F8D5BD}"/>
              </a:ext>
            </a:extLst>
          </p:cNvPr>
          <p:cNvSpPr txBox="1"/>
          <p:nvPr/>
        </p:nvSpPr>
        <p:spPr>
          <a:xfrm>
            <a:off x="516814" y="3075989"/>
            <a:ext cx="1647282" cy="369332"/>
          </a:xfrm>
          <a:prstGeom prst="rect">
            <a:avLst/>
          </a:prstGeom>
          <a:noFill/>
        </p:spPr>
        <p:txBody>
          <a:bodyPr wrap="square" rtlCol="0">
            <a:spAutoFit/>
          </a:bodyPr>
          <a:lstStyle/>
          <a:p>
            <a:pPr algn="r"/>
            <a:r>
              <a:rPr lang="en-US" altLang="zh-CN" b="1" dirty="0">
                <a:latin typeface="Cambria" panose="02040503050406030204" pitchFamily="18" charset="0"/>
                <a:ea typeface="Cambria" panose="02040503050406030204" pitchFamily="18" charset="0"/>
              </a:rPr>
              <a:t>Applications</a:t>
            </a:r>
            <a:endParaRPr lang="zh-CN" altLang="en-US" b="1" dirty="0">
              <a:latin typeface="Cambria" panose="02040503050406030204" pitchFamily="18" charset="0"/>
            </a:endParaRPr>
          </a:p>
        </p:txBody>
      </p:sp>
      <p:sp>
        <p:nvSpPr>
          <p:cNvPr id="8" name="文本框 7">
            <a:extLst>
              <a:ext uri="{FF2B5EF4-FFF2-40B4-BE49-F238E27FC236}">
                <a16:creationId xmlns:a16="http://schemas.microsoft.com/office/drawing/2014/main" id="{C5263051-E5C0-046D-6906-3B7241F918B1}"/>
              </a:ext>
            </a:extLst>
          </p:cNvPr>
          <p:cNvSpPr txBox="1"/>
          <p:nvPr/>
        </p:nvSpPr>
        <p:spPr>
          <a:xfrm>
            <a:off x="748740" y="5274884"/>
            <a:ext cx="1415356" cy="369332"/>
          </a:xfrm>
          <a:prstGeom prst="rect">
            <a:avLst/>
          </a:prstGeom>
          <a:noFill/>
        </p:spPr>
        <p:txBody>
          <a:bodyPr wrap="square" rtlCol="0">
            <a:spAutoFit/>
          </a:bodyPr>
          <a:lstStyle/>
          <a:p>
            <a:pPr algn="r"/>
            <a:r>
              <a:rPr lang="en-US" altLang="zh-CN" b="1" dirty="0">
                <a:latin typeface="Cambria" panose="02040503050406030204" pitchFamily="18" charset="0"/>
                <a:ea typeface="Cambria" panose="02040503050406030204" pitchFamily="18" charset="0"/>
              </a:rPr>
              <a:t>DBMSs</a:t>
            </a:r>
            <a:endParaRPr lang="zh-CN" altLang="en-US" b="1" dirty="0">
              <a:latin typeface="Cambria" panose="02040503050406030204" pitchFamily="18" charset="0"/>
            </a:endParaRPr>
          </a:p>
        </p:txBody>
      </p:sp>
    </p:spTree>
    <p:extLst>
      <p:ext uri="{BB962C8B-B14F-4D97-AF65-F5344CB8AC3E}">
        <p14:creationId xmlns:p14="http://schemas.microsoft.com/office/powerpoint/2010/main" val="3669246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13AC01CA-63A3-0010-BCB3-E5AEE056795D}"/>
              </a:ext>
            </a:extLst>
          </p:cNvPr>
          <p:cNvSpPr/>
          <p:nvPr/>
        </p:nvSpPr>
        <p:spPr>
          <a:xfrm>
            <a:off x="7120898" y="1075481"/>
            <a:ext cx="3669030" cy="5545059"/>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5910F9E8-011E-85B2-0228-37D14AB286EE}"/>
                  </a:ext>
                </a:extLst>
              </p:cNvPr>
              <p:cNvSpPr/>
              <p:nvPr/>
            </p:nvSpPr>
            <p:spPr>
              <a:xfrm>
                <a:off x="7416107" y="14475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1" name="矩形: 圆角 20">
                <a:extLst>
                  <a:ext uri="{FF2B5EF4-FFF2-40B4-BE49-F238E27FC236}">
                    <a16:creationId xmlns:a16="http://schemas.microsoft.com/office/drawing/2014/main" id="{5910F9E8-011E-85B2-0228-37D14AB286EE}"/>
                  </a:ext>
                </a:extLst>
              </p:cNvPr>
              <p:cNvSpPr>
                <a:spLocks noRot="1" noChangeAspect="1" noMove="1" noResize="1" noEditPoints="1" noAdjustHandles="1" noChangeArrowheads="1" noChangeShapeType="1" noTextEdit="1"/>
              </p:cNvSpPr>
              <p:nvPr/>
            </p:nvSpPr>
            <p:spPr>
              <a:xfrm>
                <a:off x="7416107" y="1447558"/>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圆角 21">
                <a:extLst>
                  <a:ext uri="{FF2B5EF4-FFF2-40B4-BE49-F238E27FC236}">
                    <a16:creationId xmlns:a16="http://schemas.microsoft.com/office/drawing/2014/main" id="{24692B8B-D347-6734-9687-16143CEE6915}"/>
                  </a:ext>
                </a:extLst>
              </p:cNvPr>
              <p:cNvSpPr/>
              <p:nvPr/>
            </p:nvSpPr>
            <p:spPr>
              <a:xfrm>
                <a:off x="7416103" y="1954584"/>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2" name="矩形: 圆角 21">
                <a:extLst>
                  <a:ext uri="{FF2B5EF4-FFF2-40B4-BE49-F238E27FC236}">
                    <a16:creationId xmlns:a16="http://schemas.microsoft.com/office/drawing/2014/main" id="{24692B8B-D347-6734-9687-16143CEE6915}"/>
                  </a:ext>
                </a:extLst>
              </p:cNvPr>
              <p:cNvSpPr>
                <a:spLocks noRot="1" noChangeAspect="1" noMove="1" noResize="1" noEditPoints="1" noAdjustHandles="1" noChangeArrowheads="1" noChangeShapeType="1" noTextEdit="1"/>
              </p:cNvSpPr>
              <p:nvPr/>
            </p:nvSpPr>
            <p:spPr>
              <a:xfrm>
                <a:off x="7416103" y="1954584"/>
                <a:ext cx="900000" cy="451641"/>
              </a:xfrm>
              <a:prstGeom prst="roundRect">
                <a:avLst/>
              </a:prstGeom>
              <a:blipFill>
                <a:blip r:embed="rId12"/>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圆角 22">
                <a:extLst>
                  <a:ext uri="{FF2B5EF4-FFF2-40B4-BE49-F238E27FC236}">
                    <a16:creationId xmlns:a16="http://schemas.microsoft.com/office/drawing/2014/main" id="{3D46FEB8-4208-3AB0-AD47-B0C4CBC65D26}"/>
                  </a:ext>
                </a:extLst>
              </p:cNvPr>
              <p:cNvSpPr/>
              <p:nvPr/>
            </p:nvSpPr>
            <p:spPr>
              <a:xfrm>
                <a:off x="7416107" y="24613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3" name="矩形: 圆角 22">
                <a:extLst>
                  <a:ext uri="{FF2B5EF4-FFF2-40B4-BE49-F238E27FC236}">
                    <a16:creationId xmlns:a16="http://schemas.microsoft.com/office/drawing/2014/main" id="{3D46FEB8-4208-3AB0-AD47-B0C4CBC65D26}"/>
                  </a:ext>
                </a:extLst>
              </p:cNvPr>
              <p:cNvSpPr>
                <a:spLocks noRot="1" noChangeAspect="1" noMove="1" noResize="1" noEditPoints="1" noAdjustHandles="1" noChangeArrowheads="1" noChangeShapeType="1" noTextEdit="1"/>
              </p:cNvSpPr>
              <p:nvPr/>
            </p:nvSpPr>
            <p:spPr>
              <a:xfrm>
                <a:off x="7416107" y="2461340"/>
                <a:ext cx="900000" cy="451641"/>
              </a:xfrm>
              <a:prstGeom prst="roundRect">
                <a:avLst/>
              </a:prstGeom>
              <a:blipFill>
                <a:blip r:embed="rId1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208CA3B3-0ADF-E064-5312-124FAA5FA9B7}"/>
                  </a:ext>
                </a:extLst>
              </p:cNvPr>
              <p:cNvSpPr/>
              <p:nvPr/>
            </p:nvSpPr>
            <p:spPr>
              <a:xfrm>
                <a:off x="7416107" y="29682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208CA3B3-0ADF-E064-5312-124FAA5FA9B7}"/>
                  </a:ext>
                </a:extLst>
              </p:cNvPr>
              <p:cNvSpPr>
                <a:spLocks noRot="1" noChangeAspect="1" noMove="1" noResize="1" noEditPoints="1" noAdjustHandles="1" noChangeArrowheads="1" noChangeShapeType="1" noTextEdit="1"/>
              </p:cNvSpPr>
              <p:nvPr/>
            </p:nvSpPr>
            <p:spPr>
              <a:xfrm>
                <a:off x="7416107" y="2968231"/>
                <a:ext cx="900000" cy="451641"/>
              </a:xfrm>
              <a:prstGeom prst="roundRect">
                <a:avLst/>
              </a:prstGeom>
              <a:blipFill>
                <a:blip r:embed="rId14"/>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5C3A349C-7D87-99F2-36A5-CD4859D01817}"/>
                  </a:ext>
                </a:extLst>
              </p:cNvPr>
              <p:cNvSpPr/>
              <p:nvPr/>
            </p:nvSpPr>
            <p:spPr>
              <a:xfrm>
                <a:off x="7416103" y="34640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5C3A349C-7D87-99F2-36A5-CD4859D01817}"/>
                  </a:ext>
                </a:extLst>
              </p:cNvPr>
              <p:cNvSpPr>
                <a:spLocks noRot="1" noChangeAspect="1" noMove="1" noResize="1" noEditPoints="1" noAdjustHandles="1" noChangeArrowheads="1" noChangeShapeType="1" noTextEdit="1"/>
              </p:cNvSpPr>
              <p:nvPr/>
            </p:nvSpPr>
            <p:spPr>
              <a:xfrm>
                <a:off x="7416103" y="3464049"/>
                <a:ext cx="900000" cy="451641"/>
              </a:xfrm>
              <a:prstGeom prst="roundRect">
                <a:avLst/>
              </a:prstGeom>
              <a:blipFill>
                <a:blip r:embed="rId15"/>
                <a:stretch>
                  <a:fillRect l="-6711"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2A720337-C513-1869-F666-4B3415389070}"/>
                  </a:ext>
                </a:extLst>
              </p:cNvPr>
              <p:cNvSpPr/>
              <p:nvPr/>
            </p:nvSpPr>
            <p:spPr>
              <a:xfrm>
                <a:off x="7416105" y="39820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2A720337-C513-1869-F666-4B3415389070}"/>
                  </a:ext>
                </a:extLst>
              </p:cNvPr>
              <p:cNvSpPr>
                <a:spLocks noRot="1" noChangeAspect="1" noMove="1" noResize="1" noEditPoints="1" noAdjustHandles="1" noChangeArrowheads="1" noChangeShapeType="1" noTextEdit="1"/>
              </p:cNvSpPr>
              <p:nvPr/>
            </p:nvSpPr>
            <p:spPr>
              <a:xfrm>
                <a:off x="7416105" y="3982013"/>
                <a:ext cx="900000" cy="451641"/>
              </a:xfrm>
              <a:prstGeom prst="roundRect">
                <a:avLst/>
              </a:prstGeom>
              <a:blipFill>
                <a:blip r:embed="rId16"/>
                <a:stretch>
                  <a:fillRect l="-9396" r="-1342"/>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55388181-AF0C-38E6-5CA4-796C027E52AB}"/>
                  </a:ext>
                </a:extLst>
              </p:cNvPr>
              <p:cNvSpPr/>
              <p:nvPr/>
            </p:nvSpPr>
            <p:spPr>
              <a:xfrm>
                <a:off x="7416104" y="4488903"/>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55388181-AF0C-38E6-5CA4-796C027E52AB}"/>
                  </a:ext>
                </a:extLst>
              </p:cNvPr>
              <p:cNvSpPr>
                <a:spLocks noRot="1" noChangeAspect="1" noMove="1" noResize="1" noEditPoints="1" noAdjustHandles="1" noChangeArrowheads="1" noChangeShapeType="1" noTextEdit="1"/>
              </p:cNvSpPr>
              <p:nvPr/>
            </p:nvSpPr>
            <p:spPr>
              <a:xfrm>
                <a:off x="7416104" y="4488903"/>
                <a:ext cx="900000" cy="451641"/>
              </a:xfrm>
              <a:prstGeom prst="roundRect">
                <a:avLst/>
              </a:prstGeom>
              <a:blipFill>
                <a:blip r:embed="rId17"/>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p:cxnSp>
        <p:nvCxnSpPr>
          <p:cNvPr id="16" name="直接箭头连接符 15">
            <a:extLst>
              <a:ext uri="{FF2B5EF4-FFF2-40B4-BE49-F238E27FC236}">
                <a16:creationId xmlns:a16="http://schemas.microsoft.com/office/drawing/2014/main" id="{DE2BD47F-8122-1B23-2CB6-AA4D13B20716}"/>
              </a:ext>
            </a:extLst>
          </p:cNvPr>
          <p:cNvCxnSpPr>
            <a:cxnSpLocks/>
            <a:stCxn id="11" idx="3"/>
            <a:endCxn id="75" idx="1"/>
          </p:cNvCxnSpPr>
          <p:nvPr/>
        </p:nvCxnSpPr>
        <p:spPr>
          <a:xfrm flipV="1">
            <a:off x="3937131" y="3943467"/>
            <a:ext cx="1330347" cy="93276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a:extLst>
              <a:ext uri="{FF2B5EF4-FFF2-40B4-BE49-F238E27FC236}">
                <a16:creationId xmlns:a16="http://schemas.microsoft.com/office/drawing/2014/main" id="{E5264446-C45E-A89F-266E-96CA449311C3}"/>
              </a:ext>
            </a:extLst>
          </p:cNvPr>
          <p:cNvCxnSpPr>
            <a:cxnSpLocks/>
            <a:endCxn id="75" idx="1"/>
          </p:cNvCxnSpPr>
          <p:nvPr/>
        </p:nvCxnSpPr>
        <p:spPr>
          <a:xfrm flipV="1">
            <a:off x="3937131" y="3943467"/>
            <a:ext cx="1330347" cy="14396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 name="图形 8">
            <a:extLst>
              <a:ext uri="{FF2B5EF4-FFF2-40B4-BE49-F238E27FC236}">
                <a16:creationId xmlns:a16="http://schemas.microsoft.com/office/drawing/2014/main" id="{4E37E216-A789-7BC5-567E-A0D507369959}"/>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41590" y="2991856"/>
            <a:ext cx="421089" cy="421089"/>
          </a:xfrm>
          <a:prstGeom prst="rect">
            <a:avLst/>
          </a:prstGeom>
        </p:spPr>
      </p:pic>
      <p:sp>
        <p:nvSpPr>
          <p:cNvPr id="14" name="文本框 13">
            <a:extLst>
              <a:ext uri="{FF2B5EF4-FFF2-40B4-BE49-F238E27FC236}">
                <a16:creationId xmlns:a16="http://schemas.microsoft.com/office/drawing/2014/main" id="{5764B92E-DCB6-CF23-4171-7FBEDDAB8CF8}"/>
              </a:ext>
            </a:extLst>
          </p:cNvPr>
          <p:cNvSpPr txBox="1"/>
          <p:nvPr/>
        </p:nvSpPr>
        <p:spPr>
          <a:xfrm>
            <a:off x="8615516" y="3034599"/>
            <a:ext cx="725486"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cxnSp>
        <p:nvCxnSpPr>
          <p:cNvPr id="61" name="连接符: 曲线 60">
            <a:extLst>
              <a:ext uri="{FF2B5EF4-FFF2-40B4-BE49-F238E27FC236}">
                <a16:creationId xmlns:a16="http://schemas.microsoft.com/office/drawing/2014/main" id="{28DC2544-9F9C-ACF7-9BE0-75A76CE30D2F}"/>
              </a:ext>
            </a:extLst>
          </p:cNvPr>
          <p:cNvCxnSpPr>
            <a:stCxn id="7" idx="1"/>
            <a:endCxn id="11" idx="1"/>
          </p:cNvCxnSpPr>
          <p:nvPr/>
        </p:nvCxnSpPr>
        <p:spPr>
          <a:xfrm rot="10800000" flipV="1">
            <a:off x="3037131" y="4369342"/>
            <a:ext cx="12700" cy="506891"/>
          </a:xfrm>
          <a:prstGeom prst="curvedConnector3">
            <a:avLst>
              <a:gd name="adj1" fmla="val 180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2" name="图形 61">
            <a:extLst>
              <a:ext uri="{FF2B5EF4-FFF2-40B4-BE49-F238E27FC236}">
                <a16:creationId xmlns:a16="http://schemas.microsoft.com/office/drawing/2014/main" id="{FE98E8B0-B5D4-D14F-EB80-72613FC4330F}"/>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443110" y="3628834"/>
            <a:ext cx="421089" cy="421089"/>
          </a:xfrm>
          <a:prstGeom prst="rect">
            <a:avLst/>
          </a:prstGeom>
        </p:spPr>
      </p:pic>
      <p:sp>
        <p:nvSpPr>
          <p:cNvPr id="63" name="文本框 62">
            <a:extLst>
              <a:ext uri="{FF2B5EF4-FFF2-40B4-BE49-F238E27FC236}">
                <a16:creationId xmlns:a16="http://schemas.microsoft.com/office/drawing/2014/main" id="{B61F91A1-0AB0-2976-B75F-7FBDBD205B75}"/>
              </a:ext>
            </a:extLst>
          </p:cNvPr>
          <p:cNvSpPr txBox="1"/>
          <p:nvPr/>
        </p:nvSpPr>
        <p:spPr>
          <a:xfrm>
            <a:off x="2263801" y="3944627"/>
            <a:ext cx="779707"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cxnSp>
        <p:nvCxnSpPr>
          <p:cNvPr id="64" name="直接箭头连接符 63">
            <a:extLst>
              <a:ext uri="{FF2B5EF4-FFF2-40B4-BE49-F238E27FC236}">
                <a16:creationId xmlns:a16="http://schemas.microsoft.com/office/drawing/2014/main" id="{29039AF8-B3D3-D3A6-DFAB-42006BA9A66C}"/>
              </a:ext>
            </a:extLst>
          </p:cNvPr>
          <p:cNvCxnSpPr>
            <a:cxnSpLocks/>
            <a:stCxn id="10" idx="3"/>
            <a:endCxn id="75" idx="1"/>
          </p:cNvCxnSpPr>
          <p:nvPr/>
        </p:nvCxnSpPr>
        <p:spPr>
          <a:xfrm>
            <a:off x="3937131" y="3862452"/>
            <a:ext cx="1330347" cy="81015"/>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71" name="连接符: 曲线 70">
            <a:extLst>
              <a:ext uri="{FF2B5EF4-FFF2-40B4-BE49-F238E27FC236}">
                <a16:creationId xmlns:a16="http://schemas.microsoft.com/office/drawing/2014/main" id="{BF009ED6-62CC-3D6C-C340-50F6AC141E6F}"/>
              </a:ext>
            </a:extLst>
          </p:cNvPr>
          <p:cNvCxnSpPr>
            <a:cxnSpLocks/>
            <a:stCxn id="12" idx="1"/>
            <a:endCxn id="10" idx="1"/>
          </p:cNvCxnSpPr>
          <p:nvPr/>
        </p:nvCxnSpPr>
        <p:spPr>
          <a:xfrm rot="10800000">
            <a:off x="3037131" y="3862453"/>
            <a:ext cx="12700" cy="1520673"/>
          </a:xfrm>
          <a:prstGeom prst="curvedConnector3">
            <a:avLst>
              <a:gd name="adj1" fmla="val 180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E383DC53-B476-5D31-C37E-E1E22A68EBFF}"/>
              </a:ext>
            </a:extLst>
          </p:cNvPr>
          <p:cNvGrpSpPr/>
          <p:nvPr/>
        </p:nvGrpSpPr>
        <p:grpSpPr>
          <a:xfrm>
            <a:off x="5267478" y="3533178"/>
            <a:ext cx="828521" cy="658545"/>
            <a:chOff x="4876158" y="3623690"/>
            <a:chExt cx="828521" cy="658545"/>
          </a:xfrm>
        </p:grpSpPr>
        <p:sp>
          <p:nvSpPr>
            <p:cNvPr id="74" name="流程图: 磁盘 73">
              <a:extLst>
                <a:ext uri="{FF2B5EF4-FFF2-40B4-BE49-F238E27FC236}">
                  <a16:creationId xmlns:a16="http://schemas.microsoft.com/office/drawing/2014/main" id="{6A73F72D-A339-FE6D-6F19-D96301DC4771}"/>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75" name="文本框 74">
              <a:extLst>
                <a:ext uri="{FF2B5EF4-FFF2-40B4-BE49-F238E27FC236}">
                  <a16:creationId xmlns:a16="http://schemas.microsoft.com/office/drawing/2014/main" id="{97A13C96-9434-A603-B860-42E018A5FAE7}"/>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
        <p:nvSpPr>
          <p:cNvPr id="80" name="文本框 79">
            <a:extLst>
              <a:ext uri="{FF2B5EF4-FFF2-40B4-BE49-F238E27FC236}">
                <a16:creationId xmlns:a16="http://schemas.microsoft.com/office/drawing/2014/main" id="{CBA0A2A1-41FB-D8BA-0F93-7B22FC3C3FB9}"/>
              </a:ext>
            </a:extLst>
          </p:cNvPr>
          <p:cNvSpPr txBox="1"/>
          <p:nvPr/>
        </p:nvSpPr>
        <p:spPr>
          <a:xfrm>
            <a:off x="7873497" y="1054043"/>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p:graphicFrame>
        <p:nvGraphicFramePr>
          <p:cNvPr id="4" name="表格 3">
            <a:extLst>
              <a:ext uri="{FF2B5EF4-FFF2-40B4-BE49-F238E27FC236}">
                <a16:creationId xmlns:a16="http://schemas.microsoft.com/office/drawing/2014/main" id="{16D4AF91-0264-2B68-A143-4A3B0B71F696}"/>
              </a:ext>
            </a:extLst>
          </p:cNvPr>
          <p:cNvGraphicFramePr>
            <a:graphicFrameLocks noGrp="1"/>
          </p:cNvGraphicFramePr>
          <p:nvPr>
            <p:extLst>
              <p:ext uri="{D42A27DB-BD31-4B8C-83A1-F6EECF244321}">
                <p14:modId xmlns:p14="http://schemas.microsoft.com/office/powerpoint/2010/main" val="1794273300"/>
              </p:ext>
            </p:extLst>
          </p:nvPr>
        </p:nvGraphicFramePr>
        <p:xfrm>
          <a:off x="9644610" y="1679626"/>
          <a:ext cx="828521" cy="100584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3134675728"/>
                  </a:ext>
                </a:extLst>
              </a:tr>
            </a:tbl>
          </a:graphicData>
        </a:graphic>
      </p:graphicFrame>
      <p:cxnSp>
        <p:nvCxnSpPr>
          <p:cNvPr id="15" name="直接箭头连接符 14">
            <a:extLst>
              <a:ext uri="{FF2B5EF4-FFF2-40B4-BE49-F238E27FC236}">
                <a16:creationId xmlns:a16="http://schemas.microsoft.com/office/drawing/2014/main" id="{CBB23463-7EA6-7E93-404A-9BE9C4F3610D}"/>
              </a:ext>
            </a:extLst>
          </p:cNvPr>
          <p:cNvCxnSpPr>
            <a:cxnSpLocks/>
            <a:stCxn id="22" idx="3"/>
            <a:endCxn id="4" idx="1"/>
          </p:cNvCxnSpPr>
          <p:nvPr/>
        </p:nvCxnSpPr>
        <p:spPr>
          <a:xfrm>
            <a:off x="8316103" y="2180405"/>
            <a:ext cx="1328507" cy="0"/>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矩形: 圆角 1">
            <a:extLst>
              <a:ext uri="{FF2B5EF4-FFF2-40B4-BE49-F238E27FC236}">
                <a16:creationId xmlns:a16="http://schemas.microsoft.com/office/drawing/2014/main" id="{1D817414-82C1-7F00-B668-51AF16929E21}"/>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7" name="文本框 16">
            <a:extLst>
              <a:ext uri="{FF2B5EF4-FFF2-40B4-BE49-F238E27FC236}">
                <a16:creationId xmlns:a16="http://schemas.microsoft.com/office/drawing/2014/main" id="{CB268775-A6A7-6034-5190-BDAEDD9168AD}"/>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19" name="矩形: 圆角 18">
            <a:extLst>
              <a:ext uri="{FF2B5EF4-FFF2-40B4-BE49-F238E27FC236}">
                <a16:creationId xmlns:a16="http://schemas.microsoft.com/office/drawing/2014/main" id="{A41C2B42-D563-EB02-D423-22E9E6EE06C0}"/>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20" name="文本框 19">
            <a:extLst>
              <a:ext uri="{FF2B5EF4-FFF2-40B4-BE49-F238E27FC236}">
                <a16:creationId xmlns:a16="http://schemas.microsoft.com/office/drawing/2014/main" id="{B44DC6F4-3F2F-7062-F955-DD9C680987C2}"/>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spTree>
    <p:extLst>
      <p:ext uri="{BB962C8B-B14F-4D97-AF65-F5344CB8AC3E}">
        <p14:creationId xmlns:p14="http://schemas.microsoft.com/office/powerpoint/2010/main" val="4213939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childTnLst>
                          </p:cTn>
                        </p:par>
                        <p:par>
                          <p:cTn id="25" fill="hold">
                            <p:stCondLst>
                              <p:cond delay="0"/>
                            </p:stCondLst>
                            <p:childTnLst>
                              <p:par>
                                <p:cTn id="26" presetID="1" presetClass="exit" presetSubtype="0" fill="hold" nodeType="afterEffect">
                                  <p:stCondLst>
                                    <p:cond delay="500"/>
                                  </p:stCondLst>
                                  <p:childTnLst>
                                    <p:set>
                                      <p:cBhvr>
                                        <p:cTn id="27" dur="1" fill="hold">
                                          <p:stCondLst>
                                            <p:cond delay="0"/>
                                          </p:stCondLst>
                                        </p:cTn>
                                        <p:tgtEl>
                                          <p:spTgt spid="62"/>
                                        </p:tgtEl>
                                        <p:attrNameLst>
                                          <p:attrName>style.visibility</p:attrName>
                                        </p:attrNameLst>
                                      </p:cBhvr>
                                      <p:to>
                                        <p:strVal val="hidden"/>
                                      </p:to>
                                    </p:set>
                                  </p:childTnLst>
                                </p:cTn>
                              </p:par>
                              <p:par>
                                <p:cTn id="28" presetID="1" presetClass="exit" presetSubtype="0" fill="hold" grpId="0" nodeType="withEffect">
                                  <p:stCondLst>
                                    <p:cond delay="500"/>
                                  </p:stCondLst>
                                  <p:childTnLst>
                                    <p:set>
                                      <p:cBhvr>
                                        <p:cTn id="29" dur="1" fill="hold">
                                          <p:stCondLst>
                                            <p:cond delay="0"/>
                                          </p:stCondLst>
                                        </p:cTn>
                                        <p:tgtEl>
                                          <p:spTgt spid="63"/>
                                        </p:tgtEl>
                                        <p:attrNameLst>
                                          <p:attrName>style.visibility</p:attrName>
                                        </p:attrNameLst>
                                      </p:cBhvr>
                                      <p:to>
                                        <p:strVal val="hidden"/>
                                      </p:to>
                                    </p:set>
                                  </p:childTnLst>
                                </p:cTn>
                              </p:par>
                              <p:par>
                                <p:cTn id="30" presetID="1" presetClass="exit" presetSubtype="0" fill="hold" nodeType="withEffect">
                                  <p:stCondLst>
                                    <p:cond delay="500"/>
                                  </p:stCondLst>
                                  <p:childTnLst>
                                    <p:set>
                                      <p:cBhvr>
                                        <p:cTn id="31" dur="1" fill="hold">
                                          <p:stCondLst>
                                            <p:cond delay="0"/>
                                          </p:stCondLst>
                                        </p:cTn>
                                        <p:tgtEl>
                                          <p:spTgt spid="64"/>
                                        </p:tgtEl>
                                        <p:attrNameLst>
                                          <p:attrName>style.visibility</p:attrName>
                                        </p:attrNameLst>
                                      </p:cBhvr>
                                      <p:to>
                                        <p:strVal val="hidden"/>
                                      </p:to>
                                    </p:set>
                                  </p:childTnLst>
                                </p:cTn>
                              </p:par>
                              <p:par>
                                <p:cTn id="32" presetID="1" presetClass="entr" presetSubtype="0" fill="hold" grpId="0" nodeType="withEffect">
                                  <p:stCondLst>
                                    <p:cond delay="500"/>
                                  </p:stCondLst>
                                  <p:childTnLst>
                                    <p:set>
                                      <p:cBhvr>
                                        <p:cTn id="33"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Deterministic Transaction Execution</a:t>
            </a:r>
            <a:endParaRPr lang="zh-CN" altLang="en-US" sz="3600"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5" name="矩形: 圆角 4">
                <a:extLst>
                  <a:ext uri="{FF2B5EF4-FFF2-40B4-BE49-F238E27FC236}">
                    <a16:creationId xmlns:a16="http://schemas.microsoft.com/office/drawing/2014/main" id="{CEFD4201-7BE9-DEA1-8865-B14C9008CC92}"/>
                  </a:ext>
                </a:extLst>
              </p:cNvPr>
              <p:cNvSpPr/>
              <p:nvPr/>
            </p:nvSpPr>
            <p:spPr>
              <a:xfrm>
                <a:off x="3037131" y="21159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5" name="矩形: 圆角 4">
                <a:extLst>
                  <a:ext uri="{FF2B5EF4-FFF2-40B4-BE49-F238E27FC236}">
                    <a16:creationId xmlns:a16="http://schemas.microsoft.com/office/drawing/2014/main" id="{CEFD4201-7BE9-DEA1-8865-B14C9008CC92}"/>
                  </a:ext>
                </a:extLst>
              </p:cNvPr>
              <p:cNvSpPr>
                <a:spLocks noRot="1" noChangeAspect="1" noMove="1" noResize="1" noEditPoints="1" noAdjustHandles="1" noChangeArrowheads="1" noChangeShapeType="1" noTextEdit="1"/>
              </p:cNvSpPr>
              <p:nvPr/>
            </p:nvSpPr>
            <p:spPr>
              <a:xfrm>
                <a:off x="3037131" y="2115958"/>
                <a:ext cx="900000" cy="451641"/>
              </a:xfrm>
              <a:prstGeom prst="roundRect">
                <a:avLst/>
              </a:prstGeom>
              <a:blipFill>
                <a:blip r:embed="rId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圆角 5">
                <a:extLst>
                  <a:ext uri="{FF2B5EF4-FFF2-40B4-BE49-F238E27FC236}">
                    <a16:creationId xmlns:a16="http://schemas.microsoft.com/office/drawing/2014/main" id="{E32F7CE3-8609-16F3-E6FD-E449A0E87050}"/>
                  </a:ext>
                </a:extLst>
              </p:cNvPr>
              <p:cNvSpPr/>
              <p:nvPr/>
            </p:nvSpPr>
            <p:spPr>
              <a:xfrm>
                <a:off x="3037131" y="26228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6" name="矩形: 圆角 5">
                <a:extLst>
                  <a:ext uri="{FF2B5EF4-FFF2-40B4-BE49-F238E27FC236}">
                    <a16:creationId xmlns:a16="http://schemas.microsoft.com/office/drawing/2014/main" id="{E32F7CE3-8609-16F3-E6FD-E449A0E87050}"/>
                  </a:ext>
                </a:extLst>
              </p:cNvPr>
              <p:cNvSpPr>
                <a:spLocks noRot="1" noChangeAspect="1" noMove="1" noResize="1" noEditPoints="1" noAdjustHandles="1" noChangeArrowheads="1" noChangeShapeType="1" noTextEdit="1"/>
              </p:cNvSpPr>
              <p:nvPr/>
            </p:nvSpPr>
            <p:spPr>
              <a:xfrm>
                <a:off x="3037131" y="2622849"/>
                <a:ext cx="900000" cy="451641"/>
              </a:xfrm>
              <a:prstGeom prst="roundRect">
                <a:avLst/>
              </a:prstGeom>
              <a:blipFill>
                <a:blip r:embed="rId4"/>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圆角 6">
                <a:extLst>
                  <a:ext uri="{FF2B5EF4-FFF2-40B4-BE49-F238E27FC236}">
                    <a16:creationId xmlns:a16="http://schemas.microsoft.com/office/drawing/2014/main" id="{E4FB39A4-FACF-84A4-AF60-75559A350FD0}"/>
                  </a:ext>
                </a:extLst>
              </p:cNvPr>
              <p:cNvSpPr/>
              <p:nvPr/>
            </p:nvSpPr>
            <p:spPr>
              <a:xfrm>
                <a:off x="3037131" y="4143522"/>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7" name="矩形: 圆角 6">
                <a:extLst>
                  <a:ext uri="{FF2B5EF4-FFF2-40B4-BE49-F238E27FC236}">
                    <a16:creationId xmlns:a16="http://schemas.microsoft.com/office/drawing/2014/main" id="{E4FB39A4-FACF-84A4-AF60-75559A350FD0}"/>
                  </a:ext>
                </a:extLst>
              </p:cNvPr>
              <p:cNvSpPr>
                <a:spLocks noRot="1" noChangeAspect="1" noMove="1" noResize="1" noEditPoints="1" noAdjustHandles="1" noChangeArrowheads="1" noChangeShapeType="1" noTextEdit="1"/>
              </p:cNvSpPr>
              <p:nvPr/>
            </p:nvSpPr>
            <p:spPr>
              <a:xfrm>
                <a:off x="3037131" y="4143522"/>
                <a:ext cx="900000" cy="451641"/>
              </a:xfrm>
              <a:prstGeom prst="roundRect">
                <a:avLst/>
              </a:prstGeom>
              <a:blipFill>
                <a:blip r:embed="rId5"/>
                <a:stretch>
                  <a:fillRect/>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圆角 7">
                <a:extLst>
                  <a:ext uri="{FF2B5EF4-FFF2-40B4-BE49-F238E27FC236}">
                    <a16:creationId xmlns:a16="http://schemas.microsoft.com/office/drawing/2014/main" id="{968F8A7B-8281-F32A-ECBF-B7621BF004DB}"/>
                  </a:ext>
                </a:extLst>
              </p:cNvPr>
              <p:cNvSpPr/>
              <p:nvPr/>
            </p:nvSpPr>
            <p:spPr>
              <a:xfrm>
                <a:off x="3037131" y="31297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8" name="矩形: 圆角 7">
                <a:extLst>
                  <a:ext uri="{FF2B5EF4-FFF2-40B4-BE49-F238E27FC236}">
                    <a16:creationId xmlns:a16="http://schemas.microsoft.com/office/drawing/2014/main" id="{968F8A7B-8281-F32A-ECBF-B7621BF004DB}"/>
                  </a:ext>
                </a:extLst>
              </p:cNvPr>
              <p:cNvSpPr>
                <a:spLocks noRot="1" noChangeAspect="1" noMove="1" noResize="1" noEditPoints="1" noAdjustHandles="1" noChangeArrowheads="1" noChangeShapeType="1" noTextEdit="1"/>
              </p:cNvSpPr>
              <p:nvPr/>
            </p:nvSpPr>
            <p:spPr>
              <a:xfrm>
                <a:off x="3037131" y="3129740"/>
                <a:ext cx="900000" cy="451641"/>
              </a:xfrm>
              <a:prstGeom prst="roundRect">
                <a:avLst/>
              </a:prstGeom>
              <a:blipFill>
                <a:blip r:embed="rId6"/>
                <a:stretch>
                  <a:fillRect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圆角 9">
                <a:extLst>
                  <a:ext uri="{FF2B5EF4-FFF2-40B4-BE49-F238E27FC236}">
                    <a16:creationId xmlns:a16="http://schemas.microsoft.com/office/drawing/2014/main" id="{0E2C019E-5C62-38B6-B143-D4081BBC5B2C}"/>
                  </a:ext>
                </a:extLst>
              </p:cNvPr>
              <p:cNvSpPr/>
              <p:nvPr/>
            </p:nvSpPr>
            <p:spPr>
              <a:xfrm>
                <a:off x="3037131" y="36366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10" name="矩形: 圆角 9">
                <a:extLst>
                  <a:ext uri="{FF2B5EF4-FFF2-40B4-BE49-F238E27FC236}">
                    <a16:creationId xmlns:a16="http://schemas.microsoft.com/office/drawing/2014/main" id="{0E2C019E-5C62-38B6-B143-D4081BBC5B2C}"/>
                  </a:ext>
                </a:extLst>
              </p:cNvPr>
              <p:cNvSpPr>
                <a:spLocks noRot="1" noChangeAspect="1" noMove="1" noResize="1" noEditPoints="1" noAdjustHandles="1" noChangeArrowheads="1" noChangeShapeType="1" noTextEdit="1"/>
              </p:cNvSpPr>
              <p:nvPr/>
            </p:nvSpPr>
            <p:spPr>
              <a:xfrm>
                <a:off x="3037131" y="3636631"/>
                <a:ext cx="900000" cy="451641"/>
              </a:xfrm>
              <a:prstGeom prst="roundRect">
                <a:avLst/>
              </a:prstGeom>
              <a:blipFill>
                <a:blip r:embed="rId7"/>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CBD6187F-FDD7-C6A1-D432-52BE5B84B3B0}"/>
                  </a:ext>
                </a:extLst>
              </p:cNvPr>
              <p:cNvSpPr/>
              <p:nvPr/>
            </p:nvSpPr>
            <p:spPr>
              <a:xfrm>
                <a:off x="3037131" y="46504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1" name="矩形: 圆角 10">
                <a:extLst>
                  <a:ext uri="{FF2B5EF4-FFF2-40B4-BE49-F238E27FC236}">
                    <a16:creationId xmlns:a16="http://schemas.microsoft.com/office/drawing/2014/main" id="{CBD6187F-FDD7-C6A1-D432-52BE5B84B3B0}"/>
                  </a:ext>
                </a:extLst>
              </p:cNvPr>
              <p:cNvSpPr>
                <a:spLocks noRot="1" noChangeAspect="1" noMove="1" noResize="1" noEditPoints="1" noAdjustHandles="1" noChangeArrowheads="1" noChangeShapeType="1" noTextEdit="1"/>
              </p:cNvSpPr>
              <p:nvPr/>
            </p:nvSpPr>
            <p:spPr>
              <a:xfrm>
                <a:off x="3037131" y="4650413"/>
                <a:ext cx="900000" cy="451641"/>
              </a:xfrm>
              <a:prstGeom prst="roundRect">
                <a:avLst/>
              </a:prstGeom>
              <a:blipFill>
                <a:blip r:embed="rId8"/>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圆角 11">
                <a:extLst>
                  <a:ext uri="{FF2B5EF4-FFF2-40B4-BE49-F238E27FC236}">
                    <a16:creationId xmlns:a16="http://schemas.microsoft.com/office/drawing/2014/main" id="{F93EE3BE-8DC3-A314-CD40-20D1DE54EB73}"/>
                  </a:ext>
                </a:extLst>
              </p:cNvPr>
              <p:cNvSpPr/>
              <p:nvPr/>
            </p:nvSpPr>
            <p:spPr>
              <a:xfrm>
                <a:off x="3037131" y="5157304"/>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2" name="矩形: 圆角 11">
                <a:extLst>
                  <a:ext uri="{FF2B5EF4-FFF2-40B4-BE49-F238E27FC236}">
                    <a16:creationId xmlns:a16="http://schemas.microsoft.com/office/drawing/2014/main" id="{F93EE3BE-8DC3-A314-CD40-20D1DE54EB73}"/>
                  </a:ext>
                </a:extLst>
              </p:cNvPr>
              <p:cNvSpPr>
                <a:spLocks noRot="1" noChangeAspect="1" noMove="1" noResize="1" noEditPoints="1" noAdjustHandles="1" noChangeArrowheads="1" noChangeShapeType="1" noTextEdit="1"/>
              </p:cNvSpPr>
              <p:nvPr/>
            </p:nvSpPr>
            <p:spPr>
              <a:xfrm>
                <a:off x="3037131" y="5157304"/>
                <a:ext cx="900000" cy="451641"/>
              </a:xfrm>
              <a:prstGeom prst="roundRect">
                <a:avLst/>
              </a:prstGeom>
              <a:blipFill>
                <a:blip r:embed="rId9"/>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圆角 12">
                <a:extLst>
                  <a:ext uri="{FF2B5EF4-FFF2-40B4-BE49-F238E27FC236}">
                    <a16:creationId xmlns:a16="http://schemas.microsoft.com/office/drawing/2014/main" id="{7A58300A-FCEA-0BCD-A4F4-396B3CF30B3A}"/>
                  </a:ext>
                </a:extLst>
              </p:cNvPr>
              <p:cNvSpPr/>
              <p:nvPr/>
            </p:nvSpPr>
            <p:spPr>
              <a:xfrm>
                <a:off x="3037131" y="56641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13" name="矩形: 圆角 12">
                <a:extLst>
                  <a:ext uri="{FF2B5EF4-FFF2-40B4-BE49-F238E27FC236}">
                    <a16:creationId xmlns:a16="http://schemas.microsoft.com/office/drawing/2014/main" id="{7A58300A-FCEA-0BCD-A4F4-396B3CF30B3A}"/>
                  </a:ext>
                </a:extLst>
              </p:cNvPr>
              <p:cNvSpPr>
                <a:spLocks noRot="1" noChangeAspect="1" noMove="1" noResize="1" noEditPoints="1" noAdjustHandles="1" noChangeArrowheads="1" noChangeShapeType="1" noTextEdit="1"/>
              </p:cNvSpPr>
              <p:nvPr/>
            </p:nvSpPr>
            <p:spPr>
              <a:xfrm>
                <a:off x="3037131" y="5664197"/>
                <a:ext cx="900000" cy="451641"/>
              </a:xfrm>
              <a:prstGeom prst="roundRect">
                <a:avLst/>
              </a:prstGeom>
              <a:blipFill>
                <a:blip r:embed="rId10"/>
                <a:stretch>
                  <a:fillRect l="-8667"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13AC01CA-63A3-0010-BCB3-E5AEE056795D}"/>
              </a:ext>
            </a:extLst>
          </p:cNvPr>
          <p:cNvSpPr/>
          <p:nvPr/>
        </p:nvSpPr>
        <p:spPr>
          <a:xfrm>
            <a:off x="7120898" y="1075481"/>
            <a:ext cx="3669030" cy="5545059"/>
          </a:xfrm>
          <a:prstGeom prst="rect">
            <a:avLst/>
          </a:prstGeom>
          <a:noFill/>
          <a:ln w="9525"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41899D5-4F0A-F2B1-32DF-348A4EFBC57A}"/>
              </a:ext>
            </a:extLst>
          </p:cNvPr>
          <p:cNvSpPr txBox="1"/>
          <p:nvPr/>
        </p:nvSpPr>
        <p:spPr>
          <a:xfrm>
            <a:off x="7873497" y="1054043"/>
            <a:ext cx="2163832" cy="400110"/>
          </a:xfrm>
          <a:prstGeom prst="rect">
            <a:avLst/>
          </a:prstGeom>
          <a:noFill/>
        </p:spPr>
        <p:txBody>
          <a:bodyPr wrap="square" rtlCol="0">
            <a:spAutoFit/>
          </a:bodyPr>
          <a:lstStyle/>
          <a:p>
            <a:pPr algn="ctr"/>
            <a:r>
              <a:rPr lang="en-US" altLang="zh-CN" sz="2000" b="1" dirty="0">
                <a:latin typeface="Cambria" panose="02040503050406030204" pitchFamily="18" charset="0"/>
                <a:ea typeface="Cambria" panose="02040503050406030204" pitchFamily="18" charset="0"/>
              </a:rPr>
              <a:t>Execution result</a:t>
            </a:r>
            <a:endParaRPr lang="zh-CN" altLang="en-US" sz="2000" b="1" dirty="0">
              <a:latin typeface="Cambria" panose="02040503050406030204" pitchFamily="18" charset="0"/>
            </a:endParaRPr>
          </a:p>
        </p:txBody>
      </p:sp>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5910F9E8-011E-85B2-0228-37D14AB286EE}"/>
                  </a:ext>
                </a:extLst>
              </p:cNvPr>
              <p:cNvSpPr/>
              <p:nvPr/>
            </p:nvSpPr>
            <p:spPr>
              <a:xfrm>
                <a:off x="7416107" y="144755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1" name="矩形: 圆角 20">
                <a:extLst>
                  <a:ext uri="{FF2B5EF4-FFF2-40B4-BE49-F238E27FC236}">
                    <a16:creationId xmlns:a16="http://schemas.microsoft.com/office/drawing/2014/main" id="{5910F9E8-011E-85B2-0228-37D14AB286EE}"/>
                  </a:ext>
                </a:extLst>
              </p:cNvPr>
              <p:cNvSpPr>
                <a:spLocks noRot="1" noChangeAspect="1" noMove="1" noResize="1" noEditPoints="1" noAdjustHandles="1" noChangeArrowheads="1" noChangeShapeType="1" noTextEdit="1"/>
              </p:cNvSpPr>
              <p:nvPr/>
            </p:nvSpPr>
            <p:spPr>
              <a:xfrm>
                <a:off x="7416107" y="1447558"/>
                <a:ext cx="900000" cy="451641"/>
              </a:xfrm>
              <a:prstGeom prst="roundRect">
                <a:avLst/>
              </a:prstGeom>
              <a:blipFill>
                <a:blip r:embed="rId11"/>
                <a:stretch>
                  <a:fillRect b="-3896"/>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圆角 21">
                <a:extLst>
                  <a:ext uri="{FF2B5EF4-FFF2-40B4-BE49-F238E27FC236}">
                    <a16:creationId xmlns:a16="http://schemas.microsoft.com/office/drawing/2014/main" id="{24692B8B-D347-6734-9687-16143CEE6915}"/>
                  </a:ext>
                </a:extLst>
              </p:cNvPr>
              <p:cNvSpPr/>
              <p:nvPr/>
            </p:nvSpPr>
            <p:spPr>
              <a:xfrm>
                <a:off x="7416103" y="1954584"/>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2" name="矩形: 圆角 21">
                <a:extLst>
                  <a:ext uri="{FF2B5EF4-FFF2-40B4-BE49-F238E27FC236}">
                    <a16:creationId xmlns:a16="http://schemas.microsoft.com/office/drawing/2014/main" id="{24692B8B-D347-6734-9687-16143CEE6915}"/>
                  </a:ext>
                </a:extLst>
              </p:cNvPr>
              <p:cNvSpPr>
                <a:spLocks noRot="1" noChangeAspect="1" noMove="1" noResize="1" noEditPoints="1" noAdjustHandles="1" noChangeArrowheads="1" noChangeShapeType="1" noTextEdit="1"/>
              </p:cNvSpPr>
              <p:nvPr/>
            </p:nvSpPr>
            <p:spPr>
              <a:xfrm>
                <a:off x="7416103" y="1954584"/>
                <a:ext cx="900000" cy="451641"/>
              </a:xfrm>
              <a:prstGeom prst="roundRect">
                <a:avLst/>
              </a:prstGeom>
              <a:blipFill>
                <a:blip r:embed="rId12"/>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圆角 22">
                <a:extLst>
                  <a:ext uri="{FF2B5EF4-FFF2-40B4-BE49-F238E27FC236}">
                    <a16:creationId xmlns:a16="http://schemas.microsoft.com/office/drawing/2014/main" id="{3D46FEB8-4208-3AB0-AD47-B0C4CBC65D26}"/>
                  </a:ext>
                </a:extLst>
              </p:cNvPr>
              <p:cNvSpPr/>
              <p:nvPr/>
            </p:nvSpPr>
            <p:spPr>
              <a:xfrm>
                <a:off x="7416107" y="246134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3" name="矩形: 圆角 22">
                <a:extLst>
                  <a:ext uri="{FF2B5EF4-FFF2-40B4-BE49-F238E27FC236}">
                    <a16:creationId xmlns:a16="http://schemas.microsoft.com/office/drawing/2014/main" id="{3D46FEB8-4208-3AB0-AD47-B0C4CBC65D26}"/>
                  </a:ext>
                </a:extLst>
              </p:cNvPr>
              <p:cNvSpPr>
                <a:spLocks noRot="1" noChangeAspect="1" noMove="1" noResize="1" noEditPoints="1" noAdjustHandles="1" noChangeArrowheads="1" noChangeShapeType="1" noTextEdit="1"/>
              </p:cNvSpPr>
              <p:nvPr/>
            </p:nvSpPr>
            <p:spPr>
              <a:xfrm>
                <a:off x="7416107" y="2461340"/>
                <a:ext cx="900000" cy="451641"/>
              </a:xfrm>
              <a:prstGeom prst="roundRect">
                <a:avLst/>
              </a:prstGeom>
              <a:blipFill>
                <a:blip r:embed="rId13"/>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208CA3B3-0ADF-E064-5312-124FAA5FA9B7}"/>
                  </a:ext>
                </a:extLst>
              </p:cNvPr>
              <p:cNvSpPr/>
              <p:nvPr/>
            </p:nvSpPr>
            <p:spPr>
              <a:xfrm>
                <a:off x="7416107" y="296823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208CA3B3-0ADF-E064-5312-124FAA5FA9B7}"/>
                  </a:ext>
                </a:extLst>
              </p:cNvPr>
              <p:cNvSpPr>
                <a:spLocks noRot="1" noChangeAspect="1" noMove="1" noResize="1" noEditPoints="1" noAdjustHandles="1" noChangeArrowheads="1" noChangeShapeType="1" noTextEdit="1"/>
              </p:cNvSpPr>
              <p:nvPr/>
            </p:nvSpPr>
            <p:spPr>
              <a:xfrm>
                <a:off x="7416107" y="2968231"/>
                <a:ext cx="900000" cy="451641"/>
              </a:xfrm>
              <a:prstGeom prst="roundRect">
                <a:avLst/>
              </a:prstGeom>
              <a:blipFill>
                <a:blip r:embed="rId14"/>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5C3A349C-7D87-99F2-36A5-CD4859D01817}"/>
                  </a:ext>
                </a:extLst>
              </p:cNvPr>
              <p:cNvSpPr/>
              <p:nvPr/>
            </p:nvSpPr>
            <p:spPr>
              <a:xfrm>
                <a:off x="7416103" y="3464049"/>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update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5C3A349C-7D87-99F2-36A5-CD4859D01817}"/>
                  </a:ext>
                </a:extLst>
              </p:cNvPr>
              <p:cNvSpPr>
                <a:spLocks noRot="1" noChangeAspect="1" noMove="1" noResize="1" noEditPoints="1" noAdjustHandles="1" noChangeArrowheads="1" noChangeShapeType="1" noTextEdit="1"/>
              </p:cNvSpPr>
              <p:nvPr/>
            </p:nvSpPr>
            <p:spPr>
              <a:xfrm>
                <a:off x="7416103" y="3464049"/>
                <a:ext cx="900000" cy="451641"/>
              </a:xfrm>
              <a:prstGeom prst="roundRect">
                <a:avLst/>
              </a:prstGeom>
              <a:blipFill>
                <a:blip r:embed="rId15"/>
                <a:stretch>
                  <a:fillRect l="-6711" b="-6579"/>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2A720337-C513-1869-F666-4B3415389070}"/>
                  </a:ext>
                </a:extLst>
              </p:cNvPr>
              <p:cNvSpPr/>
              <p:nvPr/>
            </p:nvSpPr>
            <p:spPr>
              <a:xfrm>
                <a:off x="7416105" y="398201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2A720337-C513-1869-F666-4B3415389070}"/>
                  </a:ext>
                </a:extLst>
              </p:cNvPr>
              <p:cNvSpPr>
                <a:spLocks noRot="1" noChangeAspect="1" noMove="1" noResize="1" noEditPoints="1" noAdjustHandles="1" noChangeArrowheads="1" noChangeShapeType="1" noTextEdit="1"/>
              </p:cNvSpPr>
              <p:nvPr/>
            </p:nvSpPr>
            <p:spPr>
              <a:xfrm>
                <a:off x="7416105" y="3982013"/>
                <a:ext cx="900000" cy="451641"/>
              </a:xfrm>
              <a:prstGeom prst="roundRect">
                <a:avLst/>
              </a:prstGeom>
              <a:blipFill>
                <a:blip r:embed="rId16"/>
                <a:stretch>
                  <a:fillRect l="-9396" r="-1342"/>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55388181-AF0C-38E6-5CA4-796C027E52AB}"/>
                  </a:ext>
                </a:extLst>
              </p:cNvPr>
              <p:cNvSpPr/>
              <p:nvPr/>
            </p:nvSpPr>
            <p:spPr>
              <a:xfrm>
                <a:off x="7416104" y="4488903"/>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55388181-AF0C-38E6-5CA4-796C027E52AB}"/>
                  </a:ext>
                </a:extLst>
              </p:cNvPr>
              <p:cNvSpPr>
                <a:spLocks noRot="1" noChangeAspect="1" noMove="1" noResize="1" noEditPoints="1" noAdjustHandles="1" noChangeArrowheads="1" noChangeShapeType="1" noTextEdit="1"/>
              </p:cNvSpPr>
              <p:nvPr/>
            </p:nvSpPr>
            <p:spPr>
              <a:xfrm>
                <a:off x="7416104" y="4488903"/>
                <a:ext cx="900000" cy="451641"/>
              </a:xfrm>
              <a:prstGeom prst="roundRect">
                <a:avLst/>
              </a:prstGeom>
              <a:blipFill>
                <a:blip r:embed="rId17"/>
                <a:stretch>
                  <a:fillRect l="-2685"/>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9BE6482E-DBB9-7E83-F430-89EBA2C20238}"/>
                  </a:ext>
                </a:extLst>
              </p:cNvPr>
              <p:cNvSpPr/>
              <p:nvPr/>
            </p:nvSpPr>
            <p:spPr>
              <a:xfrm>
                <a:off x="7416104" y="4995797"/>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9BE6482E-DBB9-7E83-F430-89EBA2C20238}"/>
                  </a:ext>
                </a:extLst>
              </p:cNvPr>
              <p:cNvSpPr>
                <a:spLocks noRot="1" noChangeAspect="1" noMove="1" noResize="1" noEditPoints="1" noAdjustHandles="1" noChangeArrowheads="1" noChangeShapeType="1" noTextEdit="1"/>
              </p:cNvSpPr>
              <p:nvPr/>
            </p:nvSpPr>
            <p:spPr>
              <a:xfrm>
                <a:off x="7416104" y="4995797"/>
                <a:ext cx="900000" cy="451641"/>
              </a:xfrm>
              <a:prstGeom prst="roundRect">
                <a:avLst/>
              </a:prstGeom>
              <a:blipFill>
                <a:blip r:embed="rId18"/>
                <a:stretch>
                  <a:fillRect l="-671"/>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圆角 28">
                <a:extLst>
                  <a:ext uri="{FF2B5EF4-FFF2-40B4-BE49-F238E27FC236}">
                    <a16:creationId xmlns:a16="http://schemas.microsoft.com/office/drawing/2014/main" id="{34B60252-842F-A851-3FB1-F46F27AF0F35}"/>
                  </a:ext>
                </a:extLst>
              </p:cNvPr>
              <p:cNvSpPr/>
              <p:nvPr/>
            </p:nvSpPr>
            <p:spPr>
              <a:xfrm>
                <a:off x="7416103" y="5502684"/>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9" name="矩形: 圆角 28">
                <a:extLst>
                  <a:ext uri="{FF2B5EF4-FFF2-40B4-BE49-F238E27FC236}">
                    <a16:creationId xmlns:a16="http://schemas.microsoft.com/office/drawing/2014/main" id="{34B60252-842F-A851-3FB1-F46F27AF0F35}"/>
                  </a:ext>
                </a:extLst>
              </p:cNvPr>
              <p:cNvSpPr>
                <a:spLocks noRot="1" noChangeAspect="1" noMove="1" noResize="1" noEditPoints="1" noAdjustHandles="1" noChangeArrowheads="1" noChangeShapeType="1" noTextEdit="1"/>
              </p:cNvSpPr>
              <p:nvPr/>
            </p:nvSpPr>
            <p:spPr>
              <a:xfrm>
                <a:off x="7416103" y="5502684"/>
                <a:ext cx="900000" cy="451641"/>
              </a:xfrm>
              <a:prstGeom prst="roundRect">
                <a:avLst/>
              </a:prstGeom>
              <a:blipFill>
                <a:blip r:embed="rId19"/>
                <a:stretch>
                  <a:fillRect l="-9396" r="-1342"/>
                </a:stretch>
              </a:blipFill>
              <a:ln w="12700" cap="flat" cmpd="sng" algn="ctr">
                <a:solidFill>
                  <a:schemeClr val="bg2"/>
                </a:solidFill>
                <a:prstDash val="solid"/>
                <a:miter lim="800000"/>
              </a:ln>
              <a:effectLst/>
            </p:spPr>
            <p:txBody>
              <a:bodyPr/>
              <a:lstStyle/>
              <a:p>
                <a:r>
                  <a:rPr lang="zh-CN" altLang="en-US">
                    <a:noFill/>
                  </a:rPr>
                  <a:t> </a:t>
                </a:r>
              </a:p>
            </p:txBody>
          </p:sp>
        </mc:Fallback>
      </mc:AlternateContent>
      <p:cxnSp>
        <p:nvCxnSpPr>
          <p:cNvPr id="43" name="直接箭头连接符 42">
            <a:extLst>
              <a:ext uri="{FF2B5EF4-FFF2-40B4-BE49-F238E27FC236}">
                <a16:creationId xmlns:a16="http://schemas.microsoft.com/office/drawing/2014/main" id="{1FD2E6EB-0887-3B90-5C26-5C2BD00199CB}"/>
              </a:ext>
            </a:extLst>
          </p:cNvPr>
          <p:cNvCxnSpPr>
            <a:cxnSpLocks/>
            <a:stCxn id="13" idx="3"/>
            <a:endCxn id="35" idx="1"/>
          </p:cNvCxnSpPr>
          <p:nvPr/>
        </p:nvCxnSpPr>
        <p:spPr>
          <a:xfrm flipV="1">
            <a:off x="3937131" y="3943467"/>
            <a:ext cx="1330347" cy="19465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46" name="表格 3">
            <a:extLst>
              <a:ext uri="{FF2B5EF4-FFF2-40B4-BE49-F238E27FC236}">
                <a16:creationId xmlns:a16="http://schemas.microsoft.com/office/drawing/2014/main" id="{7BB7390B-4BDA-6314-624B-F33CB3364E3E}"/>
              </a:ext>
            </a:extLst>
          </p:cNvPr>
          <p:cNvGraphicFramePr>
            <a:graphicFrameLocks noGrp="1"/>
          </p:cNvGraphicFramePr>
          <p:nvPr>
            <p:extLst>
              <p:ext uri="{D42A27DB-BD31-4B8C-83A1-F6EECF244321}">
                <p14:modId xmlns:p14="http://schemas.microsoft.com/office/powerpoint/2010/main" val="448258329"/>
              </p:ext>
            </p:extLst>
          </p:nvPr>
        </p:nvGraphicFramePr>
        <p:xfrm>
          <a:off x="8816608" y="5858724"/>
          <a:ext cx="1656000" cy="670560"/>
        </p:xfrm>
        <a:graphic>
          <a:graphicData uri="http://schemas.openxmlformats.org/drawingml/2006/table">
            <a:tbl>
              <a:tblPr firstRow="1" bandRow="1">
                <a:tableStyleId>{073A0DAA-6AF3-43AB-8588-CEC1D06C72B9}</a:tableStyleId>
              </a:tblPr>
              <a:tblGrid>
                <a:gridCol w="828000">
                  <a:extLst>
                    <a:ext uri="{9D8B030D-6E8A-4147-A177-3AD203B41FA5}">
                      <a16:colId xmlns:a16="http://schemas.microsoft.com/office/drawing/2014/main" val="182234189"/>
                    </a:ext>
                  </a:extLst>
                </a:gridCol>
                <a:gridCol w="828000">
                  <a:extLst>
                    <a:ext uri="{9D8B030D-6E8A-4147-A177-3AD203B41FA5}">
                      <a16:colId xmlns:a16="http://schemas.microsoft.com/office/drawing/2014/main" val="1683388551"/>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bl>
          </a:graphicData>
        </a:graphic>
      </p:graphicFrame>
      <p:sp>
        <p:nvSpPr>
          <p:cNvPr id="48" name="文本框 47">
            <a:extLst>
              <a:ext uri="{FF2B5EF4-FFF2-40B4-BE49-F238E27FC236}">
                <a16:creationId xmlns:a16="http://schemas.microsoft.com/office/drawing/2014/main" id="{066F9B7F-BB72-36B7-946C-656DE01A3551}"/>
              </a:ext>
            </a:extLst>
          </p:cNvPr>
          <p:cNvSpPr txBox="1"/>
          <p:nvPr/>
        </p:nvSpPr>
        <p:spPr>
          <a:xfrm>
            <a:off x="8633053" y="5571194"/>
            <a:ext cx="2023111"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Database state</a:t>
            </a:r>
            <a:endParaRPr lang="zh-CN" altLang="en-US" sz="1600" b="1" dirty="0">
              <a:latin typeface="Cambria" panose="02040503050406030204" pitchFamily="18" charset="0"/>
            </a:endParaRPr>
          </a:p>
        </p:txBody>
      </p:sp>
      <p:pic>
        <p:nvPicPr>
          <p:cNvPr id="9" name="图形 8">
            <a:extLst>
              <a:ext uri="{FF2B5EF4-FFF2-40B4-BE49-F238E27FC236}">
                <a16:creationId xmlns:a16="http://schemas.microsoft.com/office/drawing/2014/main" id="{4E37E216-A789-7BC5-567E-A0D50736995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41590" y="2991856"/>
            <a:ext cx="421089" cy="421089"/>
          </a:xfrm>
          <a:prstGeom prst="rect">
            <a:avLst/>
          </a:prstGeom>
        </p:spPr>
      </p:pic>
      <p:sp>
        <p:nvSpPr>
          <p:cNvPr id="14" name="文本框 13">
            <a:extLst>
              <a:ext uri="{FF2B5EF4-FFF2-40B4-BE49-F238E27FC236}">
                <a16:creationId xmlns:a16="http://schemas.microsoft.com/office/drawing/2014/main" id="{5764B92E-DCB6-CF23-4171-7FBEDDAB8CF8}"/>
              </a:ext>
            </a:extLst>
          </p:cNvPr>
          <p:cNvSpPr txBox="1"/>
          <p:nvPr/>
        </p:nvSpPr>
        <p:spPr>
          <a:xfrm>
            <a:off x="8615516" y="3034599"/>
            <a:ext cx="725486" cy="338554"/>
          </a:xfrm>
          <a:prstGeom prst="rect">
            <a:avLst/>
          </a:prstGeom>
          <a:noFill/>
        </p:spPr>
        <p:txBody>
          <a:bodyPr wrap="square" rtlCol="0">
            <a:spAutoFit/>
          </a:bodyPr>
          <a:lstStyle/>
          <a:p>
            <a:r>
              <a:rPr lang="en-US" altLang="zh-CN" sz="1600" b="1" dirty="0">
                <a:latin typeface="Cambria" panose="02040503050406030204" pitchFamily="18" charset="0"/>
                <a:ea typeface="Cambria" panose="02040503050406030204" pitchFamily="18" charset="0"/>
              </a:rPr>
              <a:t>block</a:t>
            </a:r>
            <a:endParaRPr lang="zh-CN" altLang="en-US" sz="1600" b="1" dirty="0">
              <a:latin typeface="Cambria" panose="02040503050406030204" pitchFamily="18" charset="0"/>
            </a:endParaRPr>
          </a:p>
        </p:txBody>
      </p:sp>
      <p:graphicFrame>
        <p:nvGraphicFramePr>
          <p:cNvPr id="51" name="表格 3">
            <a:extLst>
              <a:ext uri="{FF2B5EF4-FFF2-40B4-BE49-F238E27FC236}">
                <a16:creationId xmlns:a16="http://schemas.microsoft.com/office/drawing/2014/main" id="{F8DB95AA-09DA-6DB0-FF41-E84798C377A4}"/>
              </a:ext>
            </a:extLst>
          </p:cNvPr>
          <p:cNvGraphicFramePr>
            <a:graphicFrameLocks noGrp="1"/>
          </p:cNvGraphicFramePr>
          <p:nvPr>
            <p:extLst>
              <p:ext uri="{D42A27DB-BD31-4B8C-83A1-F6EECF244321}">
                <p14:modId xmlns:p14="http://schemas.microsoft.com/office/powerpoint/2010/main" val="2291531189"/>
              </p:ext>
            </p:extLst>
          </p:nvPr>
        </p:nvGraphicFramePr>
        <p:xfrm>
          <a:off x="9644609" y="4886337"/>
          <a:ext cx="828521" cy="67056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bl>
          </a:graphicData>
        </a:graphic>
      </p:graphicFrame>
      <p:cxnSp>
        <p:nvCxnSpPr>
          <p:cNvPr id="52" name="直接箭头连接符 51">
            <a:extLst>
              <a:ext uri="{FF2B5EF4-FFF2-40B4-BE49-F238E27FC236}">
                <a16:creationId xmlns:a16="http://schemas.microsoft.com/office/drawing/2014/main" id="{95AF1127-FCBB-EC67-4825-45B84A3AE029}"/>
              </a:ext>
            </a:extLst>
          </p:cNvPr>
          <p:cNvCxnSpPr>
            <a:cxnSpLocks/>
            <a:stCxn id="28" idx="3"/>
            <a:endCxn id="51" idx="1"/>
          </p:cNvCxnSpPr>
          <p:nvPr/>
        </p:nvCxnSpPr>
        <p:spPr>
          <a:xfrm flipV="1">
            <a:off x="8316104" y="5221617"/>
            <a:ext cx="1328505" cy="1"/>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 name="直接箭头连接符 3">
            <a:extLst>
              <a:ext uri="{FF2B5EF4-FFF2-40B4-BE49-F238E27FC236}">
                <a16:creationId xmlns:a16="http://schemas.microsoft.com/office/drawing/2014/main" id="{73237A6C-CDDD-DC1F-A149-9BFA7EABC961}"/>
              </a:ext>
            </a:extLst>
          </p:cNvPr>
          <p:cNvCxnSpPr>
            <a:cxnSpLocks/>
            <a:stCxn id="7" idx="3"/>
            <a:endCxn id="35" idx="1"/>
          </p:cNvCxnSpPr>
          <p:nvPr/>
        </p:nvCxnSpPr>
        <p:spPr>
          <a:xfrm flipV="1">
            <a:off x="3937131" y="3943467"/>
            <a:ext cx="1330347" cy="4258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33" name="组合 32">
            <a:extLst>
              <a:ext uri="{FF2B5EF4-FFF2-40B4-BE49-F238E27FC236}">
                <a16:creationId xmlns:a16="http://schemas.microsoft.com/office/drawing/2014/main" id="{938592DB-427C-1EAD-0EE4-8F6FE201DC82}"/>
              </a:ext>
            </a:extLst>
          </p:cNvPr>
          <p:cNvGrpSpPr/>
          <p:nvPr/>
        </p:nvGrpSpPr>
        <p:grpSpPr>
          <a:xfrm>
            <a:off x="5267478" y="3533178"/>
            <a:ext cx="828521" cy="658545"/>
            <a:chOff x="4876158" y="3623690"/>
            <a:chExt cx="828521" cy="658545"/>
          </a:xfrm>
        </p:grpSpPr>
        <p:sp>
          <p:nvSpPr>
            <p:cNvPr id="34" name="流程图: 磁盘 33">
              <a:extLst>
                <a:ext uri="{FF2B5EF4-FFF2-40B4-BE49-F238E27FC236}">
                  <a16:creationId xmlns:a16="http://schemas.microsoft.com/office/drawing/2014/main" id="{424CF33F-1647-362F-7238-3A4B9CE76228}"/>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35" name="文本框 34">
              <a:extLst>
                <a:ext uri="{FF2B5EF4-FFF2-40B4-BE49-F238E27FC236}">
                  <a16:creationId xmlns:a16="http://schemas.microsoft.com/office/drawing/2014/main" id="{E6F39475-DA77-441B-3BF3-27D4E9948405}"/>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graphicFrame>
        <p:nvGraphicFramePr>
          <p:cNvPr id="15" name="表格 14">
            <a:extLst>
              <a:ext uri="{FF2B5EF4-FFF2-40B4-BE49-F238E27FC236}">
                <a16:creationId xmlns:a16="http://schemas.microsoft.com/office/drawing/2014/main" id="{0A17CFF9-F1B6-61BC-1F4C-E74D36854F83}"/>
              </a:ext>
            </a:extLst>
          </p:cNvPr>
          <p:cNvGraphicFramePr>
            <a:graphicFrameLocks noGrp="1"/>
          </p:cNvGraphicFramePr>
          <p:nvPr>
            <p:extLst>
              <p:ext uri="{D42A27DB-BD31-4B8C-83A1-F6EECF244321}">
                <p14:modId xmlns:p14="http://schemas.microsoft.com/office/powerpoint/2010/main" val="539690103"/>
              </p:ext>
            </p:extLst>
          </p:nvPr>
        </p:nvGraphicFramePr>
        <p:xfrm>
          <a:off x="9644610" y="1679626"/>
          <a:ext cx="828521" cy="1005840"/>
        </p:xfrm>
        <a:graphic>
          <a:graphicData uri="http://schemas.openxmlformats.org/drawingml/2006/table">
            <a:tbl>
              <a:tblPr firstRow="1" bandRow="1">
                <a:tableStyleId>{073A0DAA-6AF3-43AB-8588-CEC1D06C72B9}</a:tableStyleId>
              </a:tblPr>
              <a:tblGrid>
                <a:gridCol w="828521">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104770135"/>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solidFill>
                      <a:srgbClr val="E7E7E7"/>
                    </a:solidFill>
                  </a:tcPr>
                </a:tc>
                <a:extLst>
                  <a:ext uri="{0D108BD9-81ED-4DB2-BD59-A6C34878D82A}">
                    <a16:rowId xmlns:a16="http://schemas.microsoft.com/office/drawing/2014/main" val="3134675728"/>
                  </a:ext>
                </a:extLst>
              </a:tr>
            </a:tbl>
          </a:graphicData>
        </a:graphic>
      </p:graphicFrame>
      <p:cxnSp>
        <p:nvCxnSpPr>
          <p:cNvPr id="16" name="直接箭头连接符 15">
            <a:extLst>
              <a:ext uri="{FF2B5EF4-FFF2-40B4-BE49-F238E27FC236}">
                <a16:creationId xmlns:a16="http://schemas.microsoft.com/office/drawing/2014/main" id="{6D53539B-F195-B2DF-AD60-59042FBF16C8}"/>
              </a:ext>
            </a:extLst>
          </p:cNvPr>
          <p:cNvCxnSpPr>
            <a:cxnSpLocks/>
            <a:endCxn id="15" idx="1"/>
          </p:cNvCxnSpPr>
          <p:nvPr/>
        </p:nvCxnSpPr>
        <p:spPr>
          <a:xfrm>
            <a:off x="8316103" y="2180405"/>
            <a:ext cx="1328507" cy="0"/>
          </a:xfrm>
          <a:prstGeom prst="straightConnector1">
            <a:avLst/>
          </a:prstGeom>
          <a:ln w="28575">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 name="矩形: 圆角 1">
            <a:extLst>
              <a:ext uri="{FF2B5EF4-FFF2-40B4-BE49-F238E27FC236}">
                <a16:creationId xmlns:a16="http://schemas.microsoft.com/office/drawing/2014/main" id="{3FFBDA91-E56A-602E-3801-7ECF4AC2303A}"/>
              </a:ext>
            </a:extLst>
          </p:cNvPr>
          <p:cNvSpPr/>
          <p:nvPr/>
        </p:nvSpPr>
        <p:spPr>
          <a:xfrm>
            <a:off x="1493861" y="1339504"/>
            <a:ext cx="598176" cy="283298"/>
          </a:xfrm>
          <a:prstGeom prst="roundRect">
            <a:avLst/>
          </a:prstGeom>
          <a:solidFill>
            <a:srgbClr val="70AD47">
              <a:lumMod val="60000"/>
              <a:lumOff val="40000"/>
            </a:srgbClr>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17" name="文本框 16">
            <a:extLst>
              <a:ext uri="{FF2B5EF4-FFF2-40B4-BE49-F238E27FC236}">
                <a16:creationId xmlns:a16="http://schemas.microsoft.com/office/drawing/2014/main" id="{6812616D-3F57-DA1F-E42F-514E4A757CA2}"/>
              </a:ext>
            </a:extLst>
          </p:cNvPr>
          <p:cNvSpPr txBox="1"/>
          <p:nvPr/>
        </p:nvSpPr>
        <p:spPr>
          <a:xfrm>
            <a:off x="842839" y="1296487"/>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tx1:</a:t>
            </a:r>
            <a:endParaRPr lang="zh-CN" altLang="en-US" b="1" dirty="0">
              <a:latin typeface="Cambria" panose="02040503050406030204" pitchFamily="18" charset="0"/>
            </a:endParaRPr>
          </a:p>
        </p:txBody>
      </p:sp>
      <p:sp>
        <p:nvSpPr>
          <p:cNvPr id="20" name="矩形: 圆角 19">
            <a:extLst>
              <a:ext uri="{FF2B5EF4-FFF2-40B4-BE49-F238E27FC236}">
                <a16:creationId xmlns:a16="http://schemas.microsoft.com/office/drawing/2014/main" id="{1313AA5B-52D3-528C-9D75-7DD2103E3E01}"/>
              </a:ext>
            </a:extLst>
          </p:cNvPr>
          <p:cNvSpPr/>
          <p:nvPr/>
        </p:nvSpPr>
        <p:spPr>
          <a:xfrm>
            <a:off x="1493861" y="1660935"/>
            <a:ext cx="598176" cy="283298"/>
          </a:xfrm>
          <a:prstGeom prst="roundRect">
            <a:avLst/>
          </a:prstGeom>
          <a:solidFill>
            <a:srgbClr val="F4B183"/>
          </a:solidFill>
          <a:ln w="12700" cap="flat" cmpd="sng" algn="ctr">
            <a:solidFill>
              <a:schemeClr val="tx2">
                <a:lumMod val="20000"/>
                <a:lumOff val="8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p:sp>
        <p:nvSpPr>
          <p:cNvPr id="30" name="文本框 29">
            <a:extLst>
              <a:ext uri="{FF2B5EF4-FFF2-40B4-BE49-F238E27FC236}">
                <a16:creationId xmlns:a16="http://schemas.microsoft.com/office/drawing/2014/main" id="{20B51A2D-5F87-2FD6-E694-698346C4BFB4}"/>
              </a:ext>
            </a:extLst>
          </p:cNvPr>
          <p:cNvSpPr txBox="1"/>
          <p:nvPr/>
        </p:nvSpPr>
        <p:spPr>
          <a:xfrm>
            <a:off x="842839" y="1617918"/>
            <a:ext cx="651022" cy="369332"/>
          </a:xfrm>
          <a:prstGeom prst="rect">
            <a:avLst/>
          </a:prstGeom>
          <a:noFill/>
        </p:spPr>
        <p:txBody>
          <a:bodyPr wrap="square" rtlCol="0">
            <a:spAutoFit/>
          </a:bodyPr>
          <a:lstStyle/>
          <a:p>
            <a:r>
              <a:rPr lang="en-US" altLang="zh-CN" b="1" dirty="0">
                <a:latin typeface="Cambria" panose="02040503050406030204" pitchFamily="18" charset="0"/>
                <a:ea typeface="Cambria" panose="02040503050406030204" pitchFamily="18" charset="0"/>
              </a:rPr>
              <a:t>tx2:</a:t>
            </a:r>
            <a:endParaRPr lang="zh-CN" altLang="en-US" b="1" dirty="0">
              <a:latin typeface="Cambria" panose="02040503050406030204" pitchFamily="18" charset="0"/>
            </a:endParaRPr>
          </a:p>
        </p:txBody>
      </p:sp>
    </p:spTree>
    <p:extLst>
      <p:ext uri="{BB962C8B-B14F-4D97-AF65-F5344CB8AC3E}">
        <p14:creationId xmlns:p14="http://schemas.microsoft.com/office/powerpoint/2010/main" val="964454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Differential Testing</a:t>
            </a:r>
            <a:endParaRPr lang="zh-CN" altLang="en-US" sz="3600" dirty="0">
              <a:latin typeface="Cambria" panose="02040503050406030204" pitchFamily="18" charset="0"/>
              <a:ea typeface="+mn-ea"/>
            </a:endParaRPr>
          </a:p>
        </p:txBody>
      </p:sp>
      <p:grpSp>
        <p:nvGrpSpPr>
          <p:cNvPr id="20" name="组合 19">
            <a:extLst>
              <a:ext uri="{FF2B5EF4-FFF2-40B4-BE49-F238E27FC236}">
                <a16:creationId xmlns:a16="http://schemas.microsoft.com/office/drawing/2014/main" id="{3A44750E-4480-D4A6-EA40-2F5EFB9FC855}"/>
              </a:ext>
            </a:extLst>
          </p:cNvPr>
          <p:cNvGrpSpPr/>
          <p:nvPr/>
        </p:nvGrpSpPr>
        <p:grpSpPr>
          <a:xfrm>
            <a:off x="3998401" y="2206280"/>
            <a:ext cx="934014" cy="658545"/>
            <a:chOff x="4876158" y="3623690"/>
            <a:chExt cx="828521" cy="658545"/>
          </a:xfrm>
        </p:grpSpPr>
        <p:sp>
          <p:nvSpPr>
            <p:cNvPr id="15" name="流程图: 磁盘 14">
              <a:extLst>
                <a:ext uri="{FF2B5EF4-FFF2-40B4-BE49-F238E27FC236}">
                  <a16:creationId xmlns:a16="http://schemas.microsoft.com/office/drawing/2014/main" id="{9737A3C8-5ED7-6BDB-F2C1-09FBD9C9FDCC}"/>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7" name="文本框 16">
              <a:extLst>
                <a:ext uri="{FF2B5EF4-FFF2-40B4-BE49-F238E27FC236}">
                  <a16:creationId xmlns:a16="http://schemas.microsoft.com/office/drawing/2014/main" id="{6BF351D3-2CA9-94AC-438D-186D361A8563}"/>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DBMS1</a:t>
              </a:r>
              <a:endParaRPr lang="zh-CN" altLang="en-US" sz="1600" dirty="0">
                <a:latin typeface="Cambria" panose="02040503050406030204" pitchFamily="18" charset="0"/>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93A7FCAD-DE41-DB41-DE1A-4B54852F6D9B}"/>
              </a:ext>
            </a:extLst>
          </p:cNvPr>
          <p:cNvCxnSpPr>
            <a:cxnSpLocks/>
          </p:cNvCxnSpPr>
          <p:nvPr/>
        </p:nvCxnSpPr>
        <p:spPr>
          <a:xfrm flipV="1">
            <a:off x="1972695" y="2535552"/>
            <a:ext cx="2025705" cy="15051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54" name="组合 53">
            <a:extLst>
              <a:ext uri="{FF2B5EF4-FFF2-40B4-BE49-F238E27FC236}">
                <a16:creationId xmlns:a16="http://schemas.microsoft.com/office/drawing/2014/main" id="{1FB7DDAE-A950-24C5-FBC4-5B721DDB5926}"/>
              </a:ext>
            </a:extLst>
          </p:cNvPr>
          <p:cNvGrpSpPr/>
          <p:nvPr/>
        </p:nvGrpSpPr>
        <p:grpSpPr>
          <a:xfrm>
            <a:off x="3998400" y="5041485"/>
            <a:ext cx="934014" cy="658545"/>
            <a:chOff x="4876158" y="3623690"/>
            <a:chExt cx="828521" cy="658545"/>
          </a:xfrm>
        </p:grpSpPr>
        <p:sp>
          <p:nvSpPr>
            <p:cNvPr id="55" name="流程图: 磁盘 54">
              <a:extLst>
                <a:ext uri="{FF2B5EF4-FFF2-40B4-BE49-F238E27FC236}">
                  <a16:creationId xmlns:a16="http://schemas.microsoft.com/office/drawing/2014/main" id="{940C2654-224C-FD37-BE85-16108BA5F684}"/>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56" name="文本框 55">
              <a:extLst>
                <a:ext uri="{FF2B5EF4-FFF2-40B4-BE49-F238E27FC236}">
                  <a16:creationId xmlns:a16="http://schemas.microsoft.com/office/drawing/2014/main" id="{E3960578-C38E-F842-0900-5EE8EFA2603B}"/>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DBMS2</a:t>
              </a:r>
              <a:endParaRPr lang="zh-CN" altLang="en-US" sz="1600" dirty="0">
                <a:latin typeface="Cambria" panose="02040503050406030204" pitchFamily="18" charset="0"/>
                <a:cs typeface="Times New Roman" panose="02020603050405020304" pitchFamily="18" charset="0"/>
              </a:endParaRPr>
            </a:p>
          </p:txBody>
        </p:sp>
      </p:grpSp>
      <p:cxnSp>
        <p:nvCxnSpPr>
          <p:cNvPr id="57" name="直接箭头连接符 56">
            <a:extLst>
              <a:ext uri="{FF2B5EF4-FFF2-40B4-BE49-F238E27FC236}">
                <a16:creationId xmlns:a16="http://schemas.microsoft.com/office/drawing/2014/main" id="{DF739A56-38F3-7592-9D74-D77EEDE8387C}"/>
              </a:ext>
            </a:extLst>
          </p:cNvPr>
          <p:cNvCxnSpPr>
            <a:cxnSpLocks/>
          </p:cNvCxnSpPr>
          <p:nvPr/>
        </p:nvCxnSpPr>
        <p:spPr>
          <a:xfrm>
            <a:off x="1972695" y="4040654"/>
            <a:ext cx="2025705" cy="14265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F4EEF365-473B-FB64-53E5-5DA641DC206B}"/>
              </a:ext>
            </a:extLst>
          </p:cNvPr>
          <p:cNvCxnSpPr>
            <a:cxnSpLocks/>
          </p:cNvCxnSpPr>
          <p:nvPr/>
        </p:nvCxnSpPr>
        <p:spPr>
          <a:xfrm>
            <a:off x="4962562" y="2614494"/>
            <a:ext cx="18900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a:extLst>
              <a:ext uri="{FF2B5EF4-FFF2-40B4-BE49-F238E27FC236}">
                <a16:creationId xmlns:a16="http://schemas.microsoft.com/office/drawing/2014/main" id="{70857800-5F44-458A-50BE-7E71A9F5EB5D}"/>
              </a:ext>
            </a:extLst>
          </p:cNvPr>
          <p:cNvCxnSpPr>
            <a:cxnSpLocks/>
          </p:cNvCxnSpPr>
          <p:nvPr/>
        </p:nvCxnSpPr>
        <p:spPr>
          <a:xfrm>
            <a:off x="4962562" y="5467162"/>
            <a:ext cx="189006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矩形 3">
            <a:extLst>
              <a:ext uri="{FF2B5EF4-FFF2-40B4-BE49-F238E27FC236}">
                <a16:creationId xmlns:a16="http://schemas.microsoft.com/office/drawing/2014/main" id="{21292EFD-1E45-8E58-AE5F-4A9A212A7A2C}"/>
              </a:ext>
            </a:extLst>
          </p:cNvPr>
          <p:cNvSpPr/>
          <p:nvPr/>
        </p:nvSpPr>
        <p:spPr>
          <a:xfrm>
            <a:off x="9546588" y="4320155"/>
            <a:ext cx="1345433" cy="338554"/>
          </a:xfrm>
          <a:prstGeom prst="rect">
            <a:avLst/>
          </a:prstGeom>
        </p:spPr>
        <p:txBody>
          <a:bodyPr wrap="none">
            <a:spAutoFit/>
          </a:bodyPr>
          <a:lstStyle/>
          <a:p>
            <a:r>
              <a:rPr lang="en-US" altLang="zh-CN" sz="1600" b="1" dirty="0">
                <a:latin typeface="Cambria" panose="02040503050406030204" pitchFamily="18" charset="0"/>
                <a:ea typeface="Cambria" panose="02040503050406030204" pitchFamily="18" charset="0"/>
              </a:rPr>
              <a:t>Discrepancy</a:t>
            </a:r>
            <a:endParaRPr lang="zh-CN" altLang="en-US" sz="1200" b="1" dirty="0">
              <a:latin typeface="Cambria" panose="02040503050406030204" pitchFamily="18" charset="0"/>
            </a:endParaRPr>
          </a:p>
        </p:txBody>
      </p:sp>
      <p:pic>
        <p:nvPicPr>
          <p:cNvPr id="16" name="图片 15">
            <a:extLst>
              <a:ext uri="{FF2B5EF4-FFF2-40B4-BE49-F238E27FC236}">
                <a16:creationId xmlns:a16="http://schemas.microsoft.com/office/drawing/2014/main" id="{0D82226B-F526-0F26-817D-61458F1F92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3953" b="19550"/>
          <a:stretch/>
        </p:blipFill>
        <p:spPr>
          <a:xfrm>
            <a:off x="10017282" y="3841717"/>
            <a:ext cx="408298" cy="397874"/>
          </a:xfrm>
          <a:prstGeom prst="rect">
            <a:avLst/>
          </a:prstGeom>
        </p:spPr>
      </p:pic>
      <p:sp>
        <p:nvSpPr>
          <p:cNvPr id="18" name="右大括号 17">
            <a:extLst>
              <a:ext uri="{FF2B5EF4-FFF2-40B4-BE49-F238E27FC236}">
                <a16:creationId xmlns:a16="http://schemas.microsoft.com/office/drawing/2014/main" id="{D8D5816A-5853-A45A-A5BE-3762413B3074}"/>
              </a:ext>
            </a:extLst>
          </p:cNvPr>
          <p:cNvSpPr/>
          <p:nvPr/>
        </p:nvSpPr>
        <p:spPr>
          <a:xfrm>
            <a:off x="9103490" y="1241288"/>
            <a:ext cx="603361" cy="5598071"/>
          </a:xfrm>
          <a:prstGeom prst="righ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grpSp>
        <p:nvGrpSpPr>
          <p:cNvPr id="35" name="组合 34">
            <a:extLst>
              <a:ext uri="{FF2B5EF4-FFF2-40B4-BE49-F238E27FC236}">
                <a16:creationId xmlns:a16="http://schemas.microsoft.com/office/drawing/2014/main" id="{C16C75EA-E458-1138-A35F-1557E896C262}"/>
              </a:ext>
            </a:extLst>
          </p:cNvPr>
          <p:cNvGrpSpPr/>
          <p:nvPr/>
        </p:nvGrpSpPr>
        <p:grpSpPr>
          <a:xfrm>
            <a:off x="1072695" y="2049620"/>
            <a:ext cx="900000" cy="3999880"/>
            <a:chOff x="977912" y="2189397"/>
            <a:chExt cx="900000" cy="3999880"/>
          </a:xfrm>
        </p:grpSpPr>
        <mc:AlternateContent xmlns:mc="http://schemas.openxmlformats.org/markup-compatibility/2006" xmlns:a14="http://schemas.microsoft.com/office/drawing/2010/main">
          <mc:Choice Requires="a14">
            <p:sp>
              <p:nvSpPr>
                <p:cNvPr id="24" name="矩形: 圆角 23">
                  <a:extLst>
                    <a:ext uri="{FF2B5EF4-FFF2-40B4-BE49-F238E27FC236}">
                      <a16:creationId xmlns:a16="http://schemas.microsoft.com/office/drawing/2014/main" id="{982C41A5-3B87-4569-7BAB-4B16C31BEC44}"/>
                    </a:ext>
                  </a:extLst>
                </p:cNvPr>
                <p:cNvSpPr/>
                <p:nvPr/>
              </p:nvSpPr>
              <p:spPr>
                <a:xfrm>
                  <a:off x="977912" y="2189397"/>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11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4" name="矩形: 圆角 23">
                  <a:extLst>
                    <a:ext uri="{FF2B5EF4-FFF2-40B4-BE49-F238E27FC236}">
                      <a16:creationId xmlns:a16="http://schemas.microsoft.com/office/drawing/2014/main" id="{982C41A5-3B87-4569-7BAB-4B16C31BEC44}"/>
                    </a:ext>
                  </a:extLst>
                </p:cNvPr>
                <p:cNvSpPr>
                  <a:spLocks noRot="1" noChangeAspect="1" noMove="1" noResize="1" noEditPoints="1" noAdjustHandles="1" noChangeArrowheads="1" noChangeShapeType="1" noTextEdit="1"/>
                </p:cNvSpPr>
                <p:nvPr/>
              </p:nvSpPr>
              <p:spPr>
                <a:xfrm>
                  <a:off x="977912" y="2189397"/>
                  <a:ext cx="900000" cy="451641"/>
                </a:xfrm>
                <a:prstGeom prst="roundRect">
                  <a:avLst/>
                </a:prstGeom>
                <a:blipFill>
                  <a:blip r:embed="rId4"/>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E1ACE90C-EA6D-E859-C245-180CF1EBC030}"/>
                    </a:ext>
                  </a:extLst>
                </p:cNvPr>
                <p:cNvSpPr/>
                <p:nvPr/>
              </p:nvSpPr>
              <p:spPr>
                <a:xfrm>
                  <a:off x="977912" y="2696288"/>
                  <a:ext cx="900000" cy="451641"/>
                </a:xfrm>
                <a:prstGeom prst="roundRect">
                  <a:avLst/>
                </a:prstGeom>
                <a:solidFill>
                  <a:srgbClr val="70AD47">
                    <a:lumMod val="60000"/>
                    <a:lumOff val="40000"/>
                  </a:srgbClr>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12</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selec</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5" name="矩形: 圆角 24">
                  <a:extLst>
                    <a:ext uri="{FF2B5EF4-FFF2-40B4-BE49-F238E27FC236}">
                      <a16:creationId xmlns:a16="http://schemas.microsoft.com/office/drawing/2014/main" id="{E1ACE90C-EA6D-E859-C245-180CF1EBC030}"/>
                    </a:ext>
                  </a:extLst>
                </p:cNvPr>
                <p:cNvSpPr>
                  <a:spLocks noRot="1" noChangeAspect="1" noMove="1" noResize="1" noEditPoints="1" noAdjustHandles="1" noChangeArrowheads="1" noChangeShapeType="1" noTextEdit="1"/>
                </p:cNvSpPr>
                <p:nvPr/>
              </p:nvSpPr>
              <p:spPr>
                <a:xfrm>
                  <a:off x="977912" y="2696288"/>
                  <a:ext cx="900000" cy="451641"/>
                </a:xfrm>
                <a:prstGeom prst="roundRect">
                  <a:avLst/>
                </a:prstGeom>
                <a:blipFill>
                  <a:blip r:embed="rId5"/>
                  <a:stretch>
                    <a:fillRect l="-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圆角 25">
                  <a:extLst>
                    <a:ext uri="{FF2B5EF4-FFF2-40B4-BE49-F238E27FC236}">
                      <a16:creationId xmlns:a16="http://schemas.microsoft.com/office/drawing/2014/main" id="{D7593011-06DB-E5B6-5E95-E6FF3410DF04}"/>
                    </a:ext>
                  </a:extLst>
                </p:cNvPr>
                <p:cNvSpPr/>
                <p:nvPr/>
              </p:nvSpPr>
              <p:spPr>
                <a:xfrm>
                  <a:off x="977912" y="4216961"/>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23</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select</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6" name="矩形: 圆角 25">
                  <a:extLst>
                    <a:ext uri="{FF2B5EF4-FFF2-40B4-BE49-F238E27FC236}">
                      <a16:creationId xmlns:a16="http://schemas.microsoft.com/office/drawing/2014/main" id="{D7593011-06DB-E5B6-5E95-E6FF3410DF04}"/>
                    </a:ext>
                  </a:extLst>
                </p:cNvPr>
                <p:cNvSpPr>
                  <a:spLocks noRot="1" noChangeAspect="1" noMove="1" noResize="1" noEditPoints="1" noAdjustHandles="1" noChangeArrowheads="1" noChangeShapeType="1" noTextEdit="1"/>
                </p:cNvSpPr>
                <p:nvPr/>
              </p:nvSpPr>
              <p:spPr>
                <a:xfrm>
                  <a:off x="977912" y="4216961"/>
                  <a:ext cx="900000" cy="451641"/>
                </a:xfrm>
                <a:prstGeom prst="roundRect">
                  <a:avLst/>
                </a:prstGeom>
                <a:blipFill>
                  <a:blip r:embed="rId6"/>
                  <a:stretch>
                    <a:fillRect l="-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13AAE5EE-1D3A-C96D-15ED-0351763FA8FA}"/>
                    </a:ext>
                  </a:extLst>
                </p:cNvPr>
                <p:cNvSpPr/>
                <p:nvPr/>
              </p:nvSpPr>
              <p:spPr>
                <a:xfrm>
                  <a:off x="977912" y="3203179"/>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zh-CN" sz="2000" i="1" kern="0" noProof="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T</m:t>
                            </m:r>
                          </m:e>
                          <m:sub>
                            <m:r>
                              <a:rPr lang="en-US" altLang="zh-CN" sz="2000" b="0" i="0" kern="0" noProof="0" dirty="0" smtClean="0">
                                <a:solidFill>
                                  <a:prstClr val="black"/>
                                </a:solidFill>
                                <a:latin typeface="Cambria Math" panose="02040503050406030204" pitchFamily="18" charset="0"/>
                                <a:cs typeface="Times New Roman" panose="02020603050405020304" pitchFamily="18" charset="0"/>
                              </a:rPr>
                              <m:t>21</m:t>
                            </m:r>
                          </m:sub>
                          <m:sup>
                            <m:r>
                              <m:rPr>
                                <m:sty m:val="p"/>
                              </m:rPr>
                              <a:rPr lang="en-US" altLang="zh-CN" sz="2000" b="0" i="0" kern="0" noProof="0" dirty="0" smtClean="0">
                                <a:solidFill>
                                  <a:prstClr val="black"/>
                                </a:solidFill>
                                <a:latin typeface="Cambria Math" panose="02040503050406030204" pitchFamily="18" charset="0"/>
                                <a:cs typeface="Times New Roman" panose="02020603050405020304" pitchFamily="18" charset="0"/>
                              </a:rPr>
                              <m:t>begin</m:t>
                            </m:r>
                          </m:sup>
                        </m:sSubSup>
                      </m:oMath>
                    </m:oMathPara>
                  </a14:m>
                  <a:endParaRPr kumimoji="0" lang="zh-CN" altLang="en-US" sz="2000" b="0" u="none" strike="noStrike" kern="0" cap="none" spc="0" normalizeH="0" baseline="-25000" noProof="0" dirty="0">
                    <a:ln>
                      <a:noFill/>
                    </a:ln>
                    <a:solidFill>
                      <a:prstClr val="black"/>
                    </a:solidFill>
                    <a:effectLst/>
                    <a:uLnTx/>
                    <a:uFillTx/>
                    <a:latin typeface="+mn-ea"/>
                    <a:cs typeface="Times New Roman" panose="02020603050405020304" pitchFamily="18" charset="0"/>
                  </a:endParaRPr>
                </a:p>
              </p:txBody>
            </p:sp>
          </mc:Choice>
          <mc:Fallback xmlns="">
            <p:sp>
              <p:nvSpPr>
                <p:cNvPr id="27" name="矩形: 圆角 26">
                  <a:extLst>
                    <a:ext uri="{FF2B5EF4-FFF2-40B4-BE49-F238E27FC236}">
                      <a16:creationId xmlns:a16="http://schemas.microsoft.com/office/drawing/2014/main" id="{13AAE5EE-1D3A-C96D-15ED-0351763FA8FA}"/>
                    </a:ext>
                  </a:extLst>
                </p:cNvPr>
                <p:cNvSpPr>
                  <a:spLocks noRot="1" noChangeAspect="1" noMove="1" noResize="1" noEditPoints="1" noAdjustHandles="1" noChangeArrowheads="1" noChangeShapeType="1" noTextEdit="1"/>
                </p:cNvSpPr>
                <p:nvPr/>
              </p:nvSpPr>
              <p:spPr>
                <a:xfrm>
                  <a:off x="977912" y="3203179"/>
                  <a:ext cx="900000" cy="451641"/>
                </a:xfrm>
                <a:prstGeom prst="roundRect">
                  <a:avLst/>
                </a:prstGeom>
                <a:blipFill>
                  <a:blip r:embed="rId7"/>
                  <a:stretch>
                    <a:fillRect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圆角 27">
                  <a:extLst>
                    <a:ext uri="{FF2B5EF4-FFF2-40B4-BE49-F238E27FC236}">
                      <a16:creationId xmlns:a16="http://schemas.microsoft.com/office/drawing/2014/main" id="{621F0F7B-2ED9-D553-9A41-0A5783A158CD}"/>
                    </a:ext>
                  </a:extLst>
                </p:cNvPr>
                <p:cNvSpPr/>
                <p:nvPr/>
              </p:nvSpPr>
              <p:spPr>
                <a:xfrm>
                  <a:off x="977912" y="3710070"/>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2</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delete</m:t>
                            </m:r>
                          </m:sup>
                        </m:sSubSup>
                      </m:oMath>
                    </m:oMathPara>
                  </a14:m>
                  <a:endParaRPr lang="zh-CN" altLang="en-US" sz="2000" kern="0" baseline="-25000" dirty="0">
                    <a:solidFill>
                      <a:prstClr val="black"/>
                    </a:solidFill>
                    <a:ea typeface="等线" panose="02010600030101010101" pitchFamily="2" charset="-122"/>
                    <a:cs typeface="Times New Roman" panose="02020603050405020304" pitchFamily="18" charset="0"/>
                  </a:endParaRPr>
                </a:p>
              </p:txBody>
            </p:sp>
          </mc:Choice>
          <mc:Fallback xmlns="">
            <p:sp>
              <p:nvSpPr>
                <p:cNvPr id="28" name="矩形: 圆角 27">
                  <a:extLst>
                    <a:ext uri="{FF2B5EF4-FFF2-40B4-BE49-F238E27FC236}">
                      <a16:creationId xmlns:a16="http://schemas.microsoft.com/office/drawing/2014/main" id="{621F0F7B-2ED9-D553-9A41-0A5783A158CD}"/>
                    </a:ext>
                  </a:extLst>
                </p:cNvPr>
                <p:cNvSpPr>
                  <a:spLocks noRot="1" noChangeAspect="1" noMove="1" noResize="1" noEditPoints="1" noAdjustHandles="1" noChangeArrowheads="1" noChangeShapeType="1" noTextEdit="1"/>
                </p:cNvSpPr>
                <p:nvPr/>
              </p:nvSpPr>
              <p:spPr>
                <a:xfrm>
                  <a:off x="977912" y="3710070"/>
                  <a:ext cx="900000" cy="451641"/>
                </a:xfrm>
                <a:prstGeom prst="roundRect">
                  <a:avLst/>
                </a:prstGeom>
                <a:blipFill>
                  <a:blip r:embed="rId8"/>
                  <a:stretch>
                    <a:fillRect l="-2000"/>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圆角 28">
                  <a:extLst>
                    <a:ext uri="{FF2B5EF4-FFF2-40B4-BE49-F238E27FC236}">
                      <a16:creationId xmlns:a16="http://schemas.microsoft.com/office/drawing/2014/main" id="{51AB67BE-2D5E-AF77-1BCF-31D6CC30D879}"/>
                    </a:ext>
                  </a:extLst>
                </p:cNvPr>
                <p:cNvSpPr/>
                <p:nvPr/>
              </p:nvSpPr>
              <p:spPr>
                <a:xfrm>
                  <a:off x="977912" y="4723852"/>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kern="0" dirty="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3</m:t>
                            </m:r>
                          </m:sub>
                          <m:sup>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upda</m:t>
                            </m:r>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r>
                              <m:rPr>
                                <m:sty m:val="p"/>
                              </m:rPr>
                              <a:rPr lang="en-US" altLang="zh-CN" sz="2000" b="0" i="0" kern="0" dirty="0" smtClean="0">
                                <a:solidFill>
                                  <a:prstClr val="black"/>
                                </a:solidFill>
                                <a:latin typeface="Cambria Math" panose="02040503050406030204" pitchFamily="18" charset="0"/>
                                <a:cs typeface="Times New Roman" panose="02020603050405020304" pitchFamily="18" charset="0"/>
                              </a:rPr>
                              <m:t>e</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29" name="矩形: 圆角 28">
                  <a:extLst>
                    <a:ext uri="{FF2B5EF4-FFF2-40B4-BE49-F238E27FC236}">
                      <a16:creationId xmlns:a16="http://schemas.microsoft.com/office/drawing/2014/main" id="{51AB67BE-2D5E-AF77-1BCF-31D6CC30D879}"/>
                    </a:ext>
                  </a:extLst>
                </p:cNvPr>
                <p:cNvSpPr>
                  <a:spLocks noRot="1" noChangeAspect="1" noMove="1" noResize="1" noEditPoints="1" noAdjustHandles="1" noChangeArrowheads="1" noChangeShapeType="1" noTextEdit="1"/>
                </p:cNvSpPr>
                <p:nvPr/>
              </p:nvSpPr>
              <p:spPr>
                <a:xfrm>
                  <a:off x="977912" y="4723852"/>
                  <a:ext cx="900000" cy="451641"/>
                </a:xfrm>
                <a:prstGeom prst="roundRect">
                  <a:avLst/>
                </a:prstGeom>
                <a:blipFill>
                  <a:blip r:embed="rId9"/>
                  <a:stretch>
                    <a:fillRect l="-6000" b="-5263"/>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圆角 29">
                  <a:extLst>
                    <a:ext uri="{FF2B5EF4-FFF2-40B4-BE49-F238E27FC236}">
                      <a16:creationId xmlns:a16="http://schemas.microsoft.com/office/drawing/2014/main" id="{69033789-34FC-056E-76D3-2E7B531C7C12}"/>
                    </a:ext>
                  </a:extLst>
                </p:cNvPr>
                <p:cNvSpPr/>
                <p:nvPr/>
              </p:nvSpPr>
              <p:spPr>
                <a:xfrm>
                  <a:off x="977912" y="5230743"/>
                  <a:ext cx="900000" cy="451641"/>
                </a:xfrm>
                <a:prstGeom prst="roundRect">
                  <a:avLst/>
                </a:prstGeom>
                <a:solidFill>
                  <a:srgbClr val="A9D18E"/>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1</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0" name="矩形: 圆角 29">
                  <a:extLst>
                    <a:ext uri="{FF2B5EF4-FFF2-40B4-BE49-F238E27FC236}">
                      <a16:creationId xmlns:a16="http://schemas.microsoft.com/office/drawing/2014/main" id="{69033789-34FC-056E-76D3-2E7B531C7C12}"/>
                    </a:ext>
                  </a:extLst>
                </p:cNvPr>
                <p:cNvSpPr>
                  <a:spLocks noRot="1" noChangeAspect="1" noMove="1" noResize="1" noEditPoints="1" noAdjustHandles="1" noChangeArrowheads="1" noChangeShapeType="1" noTextEdit="1"/>
                </p:cNvSpPr>
                <p:nvPr/>
              </p:nvSpPr>
              <p:spPr>
                <a:xfrm>
                  <a:off x="977912" y="5230743"/>
                  <a:ext cx="900000" cy="451641"/>
                </a:xfrm>
                <a:prstGeom prst="roundRect">
                  <a:avLst/>
                </a:prstGeom>
                <a:blipFill>
                  <a:blip r:embed="rId10"/>
                  <a:stretch>
                    <a:fillRect l="-9333"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圆角 32">
                  <a:extLst>
                    <a:ext uri="{FF2B5EF4-FFF2-40B4-BE49-F238E27FC236}">
                      <a16:creationId xmlns:a16="http://schemas.microsoft.com/office/drawing/2014/main" id="{556053F3-39BE-0F50-713B-7EDABBD9633C}"/>
                    </a:ext>
                  </a:extLst>
                </p:cNvPr>
                <p:cNvSpPr/>
                <p:nvPr/>
              </p:nvSpPr>
              <p:spPr>
                <a:xfrm>
                  <a:off x="977912" y="5737636"/>
                  <a:ext cx="900000" cy="451641"/>
                </a:xfrm>
                <a:prstGeom prst="roundRect">
                  <a:avLst/>
                </a:prstGeom>
                <a:solidFill>
                  <a:srgbClr val="F4B183"/>
                </a:solidFill>
                <a:ln w="12700" cap="flat" cmpd="sng" algn="ctr">
                  <a:solidFill>
                    <a:schemeClr val="bg2"/>
                  </a:solidFill>
                  <a:prstDash val="solid"/>
                  <a:miter lim="800000"/>
                </a:ln>
                <a:effectLst/>
              </p:spPr>
              <p:txBody>
                <a:bodyPr rtlCol="0" anchor="ctr"/>
                <a:lstStyle/>
                <a:p>
                  <a:pPr lvl="0" algn="ctr">
                    <a:defRPr/>
                  </a:pPr>
                  <a14:m>
                    <m:oMathPara xmlns:m="http://schemas.openxmlformats.org/officeDocument/2006/math">
                      <m:oMathParaPr>
                        <m:jc m:val="centerGroup"/>
                      </m:oMathParaPr>
                      <m:oMath xmlns:m="http://schemas.openxmlformats.org/officeDocument/2006/math">
                        <m:sSubSup>
                          <m:sSubSupPr>
                            <m:ctrlPr>
                              <a:rPr lang="en-US" altLang="zh-CN" sz="2000" i="1" kern="0" dirty="0" smtClean="0">
                                <a:solidFill>
                                  <a:prstClr val="black"/>
                                </a:solidFill>
                                <a:latin typeface="Cambria Math" panose="02040503050406030204" pitchFamily="18" charset="0"/>
                                <a:cs typeface="Times New Roman" panose="02020603050405020304" pitchFamily="18" charset="0"/>
                              </a:rPr>
                            </m:ctrlPr>
                          </m:sSubSupPr>
                          <m:e>
                            <m:r>
                              <m:rPr>
                                <m:sty m:val="p"/>
                              </m:rPr>
                              <a:rPr lang="en-US" altLang="zh-CN" sz="2000" kern="0" dirty="0">
                                <a:solidFill>
                                  <a:prstClr val="black"/>
                                </a:solidFill>
                                <a:latin typeface="Cambria Math" panose="02040503050406030204" pitchFamily="18" charset="0"/>
                                <a:cs typeface="Times New Roman" panose="02020603050405020304" pitchFamily="18" charset="0"/>
                              </a:rPr>
                              <m:t>T</m:t>
                            </m:r>
                          </m:e>
                          <m:sub>
                            <m:r>
                              <a:rPr lang="en-US" altLang="zh-CN" sz="2000" b="0" i="0" kern="0" dirty="0" smtClean="0">
                                <a:solidFill>
                                  <a:prstClr val="black"/>
                                </a:solidFill>
                                <a:latin typeface="Cambria Math" panose="02040503050406030204" pitchFamily="18" charset="0"/>
                                <a:cs typeface="Times New Roman" panose="02020603050405020304" pitchFamily="18" charset="0"/>
                              </a:rPr>
                              <m:t>2</m:t>
                            </m:r>
                            <m:r>
                              <a:rPr lang="en-US" altLang="zh-CN" sz="2000" i="1" kern="0" dirty="0">
                                <a:solidFill>
                                  <a:prstClr val="black"/>
                                </a:solidFill>
                                <a:latin typeface="Cambria Math" panose="02040503050406030204" pitchFamily="18" charset="0"/>
                                <a:cs typeface="Times New Roman" panose="02020603050405020304" pitchFamily="18" charset="0"/>
                              </a:rPr>
                              <m:t>4</m:t>
                            </m:r>
                          </m:sub>
                          <m:sup>
                            <m:r>
                              <m:rPr>
                                <m:sty m:val="p"/>
                              </m:rPr>
                              <a:rPr lang="en-US" altLang="zh-CN" sz="2000" kern="0" dirty="0">
                                <a:solidFill>
                                  <a:prstClr val="black"/>
                                </a:solidFill>
                                <a:latin typeface="Cambria Math" panose="02040503050406030204" pitchFamily="18" charset="0"/>
                                <a:cs typeface="Times New Roman" panose="02020603050405020304" pitchFamily="18" charset="0"/>
                              </a:rPr>
                              <m:t>commit</m:t>
                            </m:r>
                          </m:sup>
                        </m:sSubSup>
                      </m:oMath>
                    </m:oMathPara>
                  </a14:m>
                  <a:endParaRPr lang="zh-CN" altLang="en-US" sz="1600" kern="0" baseline="-25000" dirty="0">
                    <a:solidFill>
                      <a:prstClr val="black"/>
                    </a:solidFill>
                    <a:latin typeface="+mn-ea"/>
                    <a:cs typeface="Times New Roman" panose="02020603050405020304" pitchFamily="18" charset="0"/>
                  </a:endParaRPr>
                </a:p>
              </p:txBody>
            </p:sp>
          </mc:Choice>
          <mc:Fallback xmlns="">
            <p:sp>
              <p:nvSpPr>
                <p:cNvPr id="33" name="矩形: 圆角 32">
                  <a:extLst>
                    <a:ext uri="{FF2B5EF4-FFF2-40B4-BE49-F238E27FC236}">
                      <a16:creationId xmlns:a16="http://schemas.microsoft.com/office/drawing/2014/main" id="{556053F3-39BE-0F50-713B-7EDABBD9633C}"/>
                    </a:ext>
                  </a:extLst>
                </p:cNvPr>
                <p:cNvSpPr>
                  <a:spLocks noRot="1" noChangeAspect="1" noMove="1" noResize="1" noEditPoints="1" noAdjustHandles="1" noChangeArrowheads="1" noChangeShapeType="1" noTextEdit="1"/>
                </p:cNvSpPr>
                <p:nvPr/>
              </p:nvSpPr>
              <p:spPr>
                <a:xfrm>
                  <a:off x="977912" y="5737636"/>
                  <a:ext cx="900000" cy="451641"/>
                </a:xfrm>
                <a:prstGeom prst="roundRect">
                  <a:avLst/>
                </a:prstGeom>
                <a:blipFill>
                  <a:blip r:embed="rId11"/>
                  <a:stretch>
                    <a:fillRect l="-9333" r="-667"/>
                  </a:stretch>
                </a:blipFill>
                <a:ln w="12700" cap="flat" cmpd="sng" algn="ctr">
                  <a:solidFill>
                    <a:schemeClr val="bg2"/>
                  </a:solidFill>
                  <a:prstDash val="solid"/>
                  <a:miter lim="800000"/>
                </a:ln>
                <a:effectLst/>
              </p:spPr>
              <p:txBody>
                <a:bodyPr/>
                <a:lstStyle/>
                <a:p>
                  <a:r>
                    <a:rPr lang="zh-CN" altLang="en-US">
                      <a:noFill/>
                    </a:rPr>
                    <a:t> </a:t>
                  </a:r>
                </a:p>
              </p:txBody>
            </p:sp>
          </mc:Fallback>
        </mc:AlternateContent>
      </p:grpSp>
      <p:pic>
        <p:nvPicPr>
          <p:cNvPr id="9" name="图片 8">
            <a:extLst>
              <a:ext uri="{FF2B5EF4-FFF2-40B4-BE49-F238E27FC236}">
                <a16:creationId xmlns:a16="http://schemas.microsoft.com/office/drawing/2014/main" id="{9969C2E9-3DA7-40A9-2F1A-7D0AA1D0B596}"/>
              </a:ext>
            </a:extLst>
          </p:cNvPr>
          <p:cNvPicPr>
            <a:picLocks noChangeAspect="1"/>
          </p:cNvPicPr>
          <p:nvPr/>
        </p:nvPicPr>
        <p:blipFill>
          <a:blip r:embed="rId12"/>
          <a:stretch>
            <a:fillRect/>
          </a:stretch>
        </p:blipFill>
        <p:spPr>
          <a:xfrm>
            <a:off x="6852626" y="1231657"/>
            <a:ext cx="1813883" cy="2762868"/>
          </a:xfrm>
          <a:prstGeom prst="rect">
            <a:avLst/>
          </a:prstGeom>
        </p:spPr>
      </p:pic>
      <p:pic>
        <p:nvPicPr>
          <p:cNvPr id="10" name="图片 9">
            <a:extLst>
              <a:ext uri="{FF2B5EF4-FFF2-40B4-BE49-F238E27FC236}">
                <a16:creationId xmlns:a16="http://schemas.microsoft.com/office/drawing/2014/main" id="{C1BD0F8E-47AB-B1D7-E362-7766B9E77B4A}"/>
              </a:ext>
            </a:extLst>
          </p:cNvPr>
          <p:cNvPicPr>
            <a:picLocks noChangeAspect="1"/>
          </p:cNvPicPr>
          <p:nvPr/>
        </p:nvPicPr>
        <p:blipFill>
          <a:blip r:embed="rId13"/>
          <a:stretch>
            <a:fillRect/>
          </a:stretch>
        </p:blipFill>
        <p:spPr>
          <a:xfrm>
            <a:off x="6852626" y="4065458"/>
            <a:ext cx="1813884" cy="2762869"/>
          </a:xfrm>
          <a:prstGeom prst="rect">
            <a:avLst/>
          </a:prstGeom>
        </p:spPr>
      </p:pic>
    </p:spTree>
    <p:extLst>
      <p:ext uri="{BB962C8B-B14F-4D97-AF65-F5344CB8AC3E}">
        <p14:creationId xmlns:p14="http://schemas.microsoft.com/office/powerpoint/2010/main" val="907638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nodeType="withEffect">
                                  <p:stCondLst>
                                    <p:cond delay="500"/>
                                  </p:stCondLst>
                                  <p:childTnLst>
                                    <p:set>
                                      <p:cBhvr>
                                        <p:cTn id="17" dur="1" fill="hold">
                                          <p:stCondLst>
                                            <p:cond delay="0"/>
                                          </p:stCondLst>
                                        </p:cTn>
                                        <p:tgtEl>
                                          <p:spTgt spid="16"/>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a:extLst>
              <a:ext uri="{FF2B5EF4-FFF2-40B4-BE49-F238E27FC236}">
                <a16:creationId xmlns:a16="http://schemas.microsoft.com/office/drawing/2014/main" id="{09502F56-082E-12AD-4106-28DF4D771950}"/>
              </a:ext>
            </a:extLst>
          </p:cNvPr>
          <p:cNvPicPr>
            <a:picLocks noChangeAspect="1"/>
          </p:cNvPicPr>
          <p:nvPr/>
        </p:nvPicPr>
        <p:blipFill>
          <a:blip r:embed="rId3"/>
          <a:stretch>
            <a:fillRect/>
          </a:stretch>
        </p:blipFill>
        <p:spPr>
          <a:xfrm>
            <a:off x="7295579" y="1883992"/>
            <a:ext cx="3143429" cy="4788004"/>
          </a:xfrm>
          <a:prstGeom prst="rect">
            <a:avLst/>
          </a:prstGeom>
        </p:spPr>
      </p:pic>
      <p:pic>
        <p:nvPicPr>
          <p:cNvPr id="29" name="图片 28">
            <a:extLst>
              <a:ext uri="{FF2B5EF4-FFF2-40B4-BE49-F238E27FC236}">
                <a16:creationId xmlns:a16="http://schemas.microsoft.com/office/drawing/2014/main" id="{70D90FC3-97A2-BE6F-410C-C819A4A66865}"/>
              </a:ext>
            </a:extLst>
          </p:cNvPr>
          <p:cNvPicPr>
            <a:picLocks noChangeAspect="1"/>
          </p:cNvPicPr>
          <p:nvPr/>
        </p:nvPicPr>
        <p:blipFill>
          <a:blip r:embed="rId4"/>
          <a:stretch>
            <a:fillRect/>
          </a:stretch>
        </p:blipFill>
        <p:spPr>
          <a:xfrm>
            <a:off x="1752217" y="1883992"/>
            <a:ext cx="3143429" cy="4788004"/>
          </a:xfrm>
          <a:prstGeom prst="rect">
            <a:avLst/>
          </a:prstGeom>
        </p:spPr>
      </p:pic>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Inconsistent blocking</a:t>
            </a:r>
            <a:endParaRPr lang="en-US" altLang="zh-CN" sz="2133"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Result Comparison</a:t>
            </a:r>
            <a:endParaRPr lang="zh-CN" altLang="en-US" sz="3600" dirty="0">
              <a:latin typeface="Cambria" panose="02040503050406030204" pitchFamily="18" charset="0"/>
              <a:ea typeface="+mn-ea"/>
            </a:endParaRPr>
          </a:p>
        </p:txBody>
      </p:sp>
      <p:grpSp>
        <p:nvGrpSpPr>
          <p:cNvPr id="34" name="组合 33">
            <a:extLst>
              <a:ext uri="{FF2B5EF4-FFF2-40B4-BE49-F238E27FC236}">
                <a16:creationId xmlns:a16="http://schemas.microsoft.com/office/drawing/2014/main" id="{149FB607-6EAA-6DC5-73B2-76A1BAD51B8A}"/>
              </a:ext>
            </a:extLst>
          </p:cNvPr>
          <p:cNvGrpSpPr/>
          <p:nvPr/>
        </p:nvGrpSpPr>
        <p:grpSpPr>
          <a:xfrm>
            <a:off x="1752600" y="1883992"/>
            <a:ext cx="8686794" cy="4790214"/>
            <a:chOff x="1752600" y="1883992"/>
            <a:chExt cx="8686794" cy="4790214"/>
          </a:xfrm>
        </p:grpSpPr>
        <p:sp>
          <p:nvSpPr>
            <p:cNvPr id="25" name="矩形 24">
              <a:extLst>
                <a:ext uri="{FF2B5EF4-FFF2-40B4-BE49-F238E27FC236}">
                  <a16:creationId xmlns:a16="http://schemas.microsoft.com/office/drawing/2014/main" id="{7D753CDA-9CCE-0727-227B-58731DA2C54C}"/>
                </a:ext>
              </a:extLst>
            </p:cNvPr>
            <p:cNvSpPr/>
            <p:nvPr/>
          </p:nvSpPr>
          <p:spPr bwMode="gray">
            <a:xfrm>
              <a:off x="1752603" y="1883992"/>
              <a:ext cx="3143429" cy="162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6" name="矩形 25">
              <a:extLst>
                <a:ext uri="{FF2B5EF4-FFF2-40B4-BE49-F238E27FC236}">
                  <a16:creationId xmlns:a16="http://schemas.microsoft.com/office/drawing/2014/main" id="{B179B874-7551-0C82-35F4-8BFBDE355DB1}"/>
                </a:ext>
              </a:extLst>
            </p:cNvPr>
            <p:cNvSpPr/>
            <p:nvPr/>
          </p:nvSpPr>
          <p:spPr bwMode="gray">
            <a:xfrm>
              <a:off x="7295965" y="1883993"/>
              <a:ext cx="3143429" cy="162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矩形 26">
              <a:extLst>
                <a:ext uri="{FF2B5EF4-FFF2-40B4-BE49-F238E27FC236}">
                  <a16:creationId xmlns:a16="http://schemas.microsoft.com/office/drawing/2014/main" id="{E710E690-D47C-00CF-41E2-68CC6FBEE8CD}"/>
                </a:ext>
              </a:extLst>
            </p:cNvPr>
            <p:cNvSpPr/>
            <p:nvPr/>
          </p:nvSpPr>
          <p:spPr bwMode="gray">
            <a:xfrm>
              <a:off x="1752600" y="3974206"/>
              <a:ext cx="3143429" cy="270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8" name="矩形 27">
              <a:extLst>
                <a:ext uri="{FF2B5EF4-FFF2-40B4-BE49-F238E27FC236}">
                  <a16:creationId xmlns:a16="http://schemas.microsoft.com/office/drawing/2014/main" id="{9E16B036-30C6-0D96-B53B-1B28C2E2CCA4}"/>
                </a:ext>
              </a:extLst>
            </p:cNvPr>
            <p:cNvSpPr/>
            <p:nvPr/>
          </p:nvSpPr>
          <p:spPr bwMode="gray">
            <a:xfrm>
              <a:off x="7295964" y="3974206"/>
              <a:ext cx="3143429" cy="2700000"/>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sp>
        <p:nvSpPr>
          <p:cNvPr id="7" name="矩形: 圆角 6">
            <a:extLst>
              <a:ext uri="{FF2B5EF4-FFF2-40B4-BE49-F238E27FC236}">
                <a16:creationId xmlns:a16="http://schemas.microsoft.com/office/drawing/2014/main" id="{0033C105-6368-3ED3-4E5F-AC6ADF3ACFE0}"/>
              </a:ext>
            </a:extLst>
          </p:cNvPr>
          <p:cNvSpPr/>
          <p:nvPr/>
        </p:nvSpPr>
        <p:spPr bwMode="gray">
          <a:xfrm>
            <a:off x="1963514" y="3468469"/>
            <a:ext cx="2721600"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8" name="矩形: 圆角 7">
            <a:extLst>
              <a:ext uri="{FF2B5EF4-FFF2-40B4-BE49-F238E27FC236}">
                <a16:creationId xmlns:a16="http://schemas.microsoft.com/office/drawing/2014/main" id="{6984A084-35E0-82D1-0D84-A3DCC558FB26}"/>
              </a:ext>
            </a:extLst>
          </p:cNvPr>
          <p:cNvSpPr/>
          <p:nvPr/>
        </p:nvSpPr>
        <p:spPr bwMode="gray">
          <a:xfrm>
            <a:off x="7506086" y="3468469"/>
            <a:ext cx="2723183"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9" name="矩形: 圆角 8">
            <a:extLst>
              <a:ext uri="{FF2B5EF4-FFF2-40B4-BE49-F238E27FC236}">
                <a16:creationId xmlns:a16="http://schemas.microsoft.com/office/drawing/2014/main" id="{EF4A0CE3-51F0-B1CB-6D0D-0B7FA758E159}"/>
              </a:ext>
            </a:extLst>
          </p:cNvPr>
          <p:cNvSpPr/>
          <p:nvPr/>
        </p:nvSpPr>
        <p:spPr bwMode="auto">
          <a:xfrm>
            <a:off x="4524282" y="2735420"/>
            <a:ext cx="3143429" cy="408623"/>
          </a:xfrm>
          <a:prstGeom prst="roundRect">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r>
              <a:rPr lang="en-US" altLang="zh-CN" b="1" dirty="0">
                <a:solidFill>
                  <a:schemeClr val="tx1"/>
                </a:solidFill>
                <a:latin typeface="Cambria" panose="02040503050406030204" pitchFamily="18" charset="0"/>
                <a:ea typeface="Cambria" panose="02040503050406030204" pitchFamily="18" charset="0"/>
                <a:cs typeface="Linux Libertine O" panose="02000503000000000000" pitchFamily="50" charset="0"/>
              </a:rPr>
              <a:t>Inconsistent Blocking</a:t>
            </a:r>
            <a:endParaRPr lang="zh-CN" altLang="en-US" b="1" dirty="0">
              <a:solidFill>
                <a:schemeClr val="tx1"/>
              </a:solidFill>
              <a:latin typeface="Cambria" panose="02040503050406030204" pitchFamily="18" charset="0"/>
              <a:cs typeface="Linux Libertine O" panose="02000503000000000000" pitchFamily="50" charset="0"/>
            </a:endParaRPr>
          </a:p>
        </p:txBody>
      </p:sp>
      <p:cxnSp>
        <p:nvCxnSpPr>
          <p:cNvPr id="15" name="直接箭头连接符 14">
            <a:extLst>
              <a:ext uri="{FF2B5EF4-FFF2-40B4-BE49-F238E27FC236}">
                <a16:creationId xmlns:a16="http://schemas.microsoft.com/office/drawing/2014/main" id="{690D75AD-580C-7A0E-BFE2-A73E6A5120CC}"/>
              </a:ext>
            </a:extLst>
          </p:cNvPr>
          <p:cNvCxnSpPr>
            <a:cxnSpLocks/>
            <a:stCxn id="8" idx="1"/>
            <a:endCxn id="9" idx="2"/>
          </p:cNvCxnSpPr>
          <p:nvPr/>
        </p:nvCxnSpPr>
        <p:spPr>
          <a:xfrm flipH="1" flipV="1">
            <a:off x="6095997" y="3144043"/>
            <a:ext cx="1410089" cy="59112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806371C-6B8D-695F-9CCB-C8F70EDC4EAB}"/>
              </a:ext>
            </a:extLst>
          </p:cNvPr>
          <p:cNvCxnSpPr>
            <a:cxnSpLocks/>
            <a:stCxn id="7" idx="3"/>
            <a:endCxn id="9" idx="2"/>
          </p:cNvCxnSpPr>
          <p:nvPr/>
        </p:nvCxnSpPr>
        <p:spPr>
          <a:xfrm flipV="1">
            <a:off x="4685114" y="3144043"/>
            <a:ext cx="1410883" cy="591126"/>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2954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D57AE67F-714C-C2C0-3E54-924540CC72D3}"/>
              </a:ext>
            </a:extLst>
          </p:cNvPr>
          <p:cNvPicPr>
            <a:picLocks noChangeAspect="1"/>
          </p:cNvPicPr>
          <p:nvPr/>
        </p:nvPicPr>
        <p:blipFill>
          <a:blip r:embed="rId3"/>
          <a:stretch>
            <a:fillRect/>
          </a:stretch>
        </p:blipFill>
        <p:spPr>
          <a:xfrm>
            <a:off x="7295967" y="1882388"/>
            <a:ext cx="3143430" cy="4788006"/>
          </a:xfrm>
          <a:prstGeom prst="rect">
            <a:avLst/>
          </a:prstGeom>
        </p:spPr>
      </p:pic>
      <p:pic>
        <p:nvPicPr>
          <p:cNvPr id="14" name="图片 13">
            <a:extLst>
              <a:ext uri="{FF2B5EF4-FFF2-40B4-BE49-F238E27FC236}">
                <a16:creationId xmlns:a16="http://schemas.microsoft.com/office/drawing/2014/main" id="{A26FAB1D-E6A8-D6D0-B94E-3AC725092AB3}"/>
              </a:ext>
            </a:extLst>
          </p:cNvPr>
          <p:cNvPicPr>
            <a:picLocks noChangeAspect="1"/>
          </p:cNvPicPr>
          <p:nvPr/>
        </p:nvPicPr>
        <p:blipFill>
          <a:blip r:embed="rId4"/>
          <a:stretch>
            <a:fillRect/>
          </a:stretch>
        </p:blipFill>
        <p:spPr>
          <a:xfrm>
            <a:off x="1752604" y="1882388"/>
            <a:ext cx="3143429" cy="4788004"/>
          </a:xfrm>
          <a:prstGeom prst="rect">
            <a:avLst/>
          </a:prstGeom>
        </p:spPr>
      </p:pic>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Inconsistent query result</a:t>
            </a:r>
            <a:endParaRPr lang="en-US" altLang="zh-CN" sz="2133"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Result Comparison</a:t>
            </a:r>
            <a:endParaRPr lang="zh-CN" altLang="en-US" sz="3600" dirty="0">
              <a:latin typeface="Cambria" panose="02040503050406030204" pitchFamily="18" charset="0"/>
              <a:ea typeface="+mn-ea"/>
            </a:endParaRPr>
          </a:p>
        </p:txBody>
      </p:sp>
      <p:grpSp>
        <p:nvGrpSpPr>
          <p:cNvPr id="29" name="组合 28">
            <a:extLst>
              <a:ext uri="{FF2B5EF4-FFF2-40B4-BE49-F238E27FC236}">
                <a16:creationId xmlns:a16="http://schemas.microsoft.com/office/drawing/2014/main" id="{9967D527-7177-F8FA-1394-822B6E559781}"/>
              </a:ext>
            </a:extLst>
          </p:cNvPr>
          <p:cNvGrpSpPr/>
          <p:nvPr/>
        </p:nvGrpSpPr>
        <p:grpSpPr>
          <a:xfrm>
            <a:off x="1752600" y="1882387"/>
            <a:ext cx="8686794" cy="4801059"/>
            <a:chOff x="1752600" y="1882387"/>
            <a:chExt cx="8686794" cy="4801059"/>
          </a:xfrm>
        </p:grpSpPr>
        <p:sp>
          <p:nvSpPr>
            <p:cNvPr id="25" name="矩形 24">
              <a:extLst>
                <a:ext uri="{FF2B5EF4-FFF2-40B4-BE49-F238E27FC236}">
                  <a16:creationId xmlns:a16="http://schemas.microsoft.com/office/drawing/2014/main" id="{5B114A39-A181-3847-ABEB-2304516B9128}"/>
                </a:ext>
              </a:extLst>
            </p:cNvPr>
            <p:cNvSpPr/>
            <p:nvPr/>
          </p:nvSpPr>
          <p:spPr bwMode="gray">
            <a:xfrm>
              <a:off x="1752603" y="1882388"/>
              <a:ext cx="3143429" cy="3316059"/>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6" name="矩形 25">
              <a:extLst>
                <a:ext uri="{FF2B5EF4-FFF2-40B4-BE49-F238E27FC236}">
                  <a16:creationId xmlns:a16="http://schemas.microsoft.com/office/drawing/2014/main" id="{88145965-BC01-7830-D5EC-DA5A7DD08AEE}"/>
                </a:ext>
              </a:extLst>
            </p:cNvPr>
            <p:cNvSpPr/>
            <p:nvPr/>
          </p:nvSpPr>
          <p:spPr bwMode="gray">
            <a:xfrm>
              <a:off x="7295965" y="1882387"/>
              <a:ext cx="3143429" cy="3316059"/>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7" name="矩形 26">
              <a:extLst>
                <a:ext uri="{FF2B5EF4-FFF2-40B4-BE49-F238E27FC236}">
                  <a16:creationId xmlns:a16="http://schemas.microsoft.com/office/drawing/2014/main" id="{EF259141-0906-2445-255C-303CCF5F6D99}"/>
                </a:ext>
              </a:extLst>
            </p:cNvPr>
            <p:cNvSpPr/>
            <p:nvPr/>
          </p:nvSpPr>
          <p:spPr bwMode="gray">
            <a:xfrm>
              <a:off x="1752600" y="5744901"/>
              <a:ext cx="3143429" cy="938545"/>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28" name="矩形 27">
              <a:extLst>
                <a:ext uri="{FF2B5EF4-FFF2-40B4-BE49-F238E27FC236}">
                  <a16:creationId xmlns:a16="http://schemas.microsoft.com/office/drawing/2014/main" id="{735383B8-A170-7341-3A24-96CD78B6FF61}"/>
                </a:ext>
              </a:extLst>
            </p:cNvPr>
            <p:cNvSpPr/>
            <p:nvPr/>
          </p:nvSpPr>
          <p:spPr bwMode="gray">
            <a:xfrm>
              <a:off x="7295965" y="5744901"/>
              <a:ext cx="3143429" cy="938545"/>
            </a:xfrm>
            <a:prstGeom prst="rect">
              <a:avLst/>
            </a:prstGeom>
            <a:solidFill>
              <a:srgbClr val="FFFFFF">
                <a:alpha val="69804"/>
              </a:srgb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sp>
        <p:nvSpPr>
          <p:cNvPr id="7" name="矩形: 圆角 6">
            <a:extLst>
              <a:ext uri="{FF2B5EF4-FFF2-40B4-BE49-F238E27FC236}">
                <a16:creationId xmlns:a16="http://schemas.microsoft.com/office/drawing/2014/main" id="{0033C105-6368-3ED3-4E5F-AC6ADF3ACFE0}"/>
              </a:ext>
            </a:extLst>
          </p:cNvPr>
          <p:cNvSpPr/>
          <p:nvPr/>
        </p:nvSpPr>
        <p:spPr bwMode="gray">
          <a:xfrm>
            <a:off x="1976964" y="5211501"/>
            <a:ext cx="2694708"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10" name="矩形: 圆角 9">
            <a:extLst>
              <a:ext uri="{FF2B5EF4-FFF2-40B4-BE49-F238E27FC236}">
                <a16:creationId xmlns:a16="http://schemas.microsoft.com/office/drawing/2014/main" id="{CF7B24DB-E265-C414-9577-D8515EFAE0DD}"/>
              </a:ext>
            </a:extLst>
          </p:cNvPr>
          <p:cNvSpPr/>
          <p:nvPr/>
        </p:nvSpPr>
        <p:spPr bwMode="gray">
          <a:xfrm>
            <a:off x="7520328" y="5211501"/>
            <a:ext cx="2694708" cy="533400"/>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rtlCol="0" anchor="ctr"/>
          <a:lstStyle/>
          <a:p>
            <a:pPr algn="ctr"/>
            <a:endParaRPr lang="zh-CN" altLang="en-US" b="1" dirty="0">
              <a:solidFill>
                <a:schemeClr val="bg1"/>
              </a:solidFill>
            </a:endParaRPr>
          </a:p>
        </p:txBody>
      </p:sp>
      <p:sp>
        <p:nvSpPr>
          <p:cNvPr id="9" name="矩形: 圆角 8">
            <a:extLst>
              <a:ext uri="{FF2B5EF4-FFF2-40B4-BE49-F238E27FC236}">
                <a16:creationId xmlns:a16="http://schemas.microsoft.com/office/drawing/2014/main" id="{EF4A0CE3-51F0-B1CB-6D0D-0B7FA758E159}"/>
              </a:ext>
            </a:extLst>
          </p:cNvPr>
          <p:cNvSpPr/>
          <p:nvPr/>
        </p:nvSpPr>
        <p:spPr bwMode="auto">
          <a:xfrm>
            <a:off x="4468864" y="3334260"/>
            <a:ext cx="3254269" cy="408623"/>
          </a:xfrm>
          <a:prstGeom prst="roundRect">
            <a:avLst/>
          </a:prstGeom>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r>
              <a:rPr lang="en-US" altLang="zh-CN" b="1" dirty="0">
                <a:solidFill>
                  <a:schemeClr val="tx1"/>
                </a:solidFill>
                <a:latin typeface="Cambria" panose="02040503050406030204" pitchFamily="18" charset="0"/>
                <a:ea typeface="Cambria" panose="02040503050406030204" pitchFamily="18" charset="0"/>
                <a:cs typeface="Linux Libertine O" panose="02000503000000000000" pitchFamily="50" charset="0"/>
              </a:rPr>
              <a:t>Inconsistent Query Result</a:t>
            </a:r>
            <a:endParaRPr lang="zh-CN" altLang="en-US" b="1" dirty="0">
              <a:solidFill>
                <a:schemeClr val="tx1"/>
              </a:solidFill>
              <a:latin typeface="Cambria" panose="02040503050406030204" pitchFamily="18" charset="0"/>
              <a:cs typeface="Linux Libertine O" panose="02000503000000000000" pitchFamily="50" charset="0"/>
            </a:endParaRPr>
          </a:p>
        </p:txBody>
      </p:sp>
      <p:cxnSp>
        <p:nvCxnSpPr>
          <p:cNvPr id="12" name="直接箭头连接符 11">
            <a:extLst>
              <a:ext uri="{FF2B5EF4-FFF2-40B4-BE49-F238E27FC236}">
                <a16:creationId xmlns:a16="http://schemas.microsoft.com/office/drawing/2014/main" id="{3C6E9682-5197-7A77-1F8A-48C521B30C55}"/>
              </a:ext>
            </a:extLst>
          </p:cNvPr>
          <p:cNvCxnSpPr>
            <a:stCxn id="7" idx="3"/>
            <a:endCxn id="9" idx="2"/>
          </p:cNvCxnSpPr>
          <p:nvPr/>
        </p:nvCxnSpPr>
        <p:spPr>
          <a:xfrm flipV="1">
            <a:off x="4671672" y="3742883"/>
            <a:ext cx="1424327" cy="173531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E42263D-A7E2-BE77-193C-BD5549DF72FC}"/>
              </a:ext>
            </a:extLst>
          </p:cNvPr>
          <p:cNvCxnSpPr>
            <a:cxnSpLocks/>
            <a:stCxn id="10" idx="1"/>
            <a:endCxn id="9" idx="2"/>
          </p:cNvCxnSpPr>
          <p:nvPr/>
        </p:nvCxnSpPr>
        <p:spPr>
          <a:xfrm flipH="1" flipV="1">
            <a:off x="6095999" y="3742883"/>
            <a:ext cx="1424329" cy="1735318"/>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223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Investigate whether it is a bug or a compatibility issue</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Discrepancy Classification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3EA65A7E-62F9-D774-A075-D4604A4A89D1}"/>
              </a:ext>
            </a:extLst>
          </p:cNvPr>
          <p:cNvSpPr txBox="1"/>
          <p:nvPr/>
        </p:nvSpPr>
        <p:spPr>
          <a:xfrm>
            <a:off x="703615" y="3362742"/>
            <a:ext cx="1276495"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discrepant test case</a:t>
            </a:r>
            <a:endParaRPr lang="zh-CN" altLang="en-US" sz="1600" b="1" dirty="0">
              <a:latin typeface="Cambria" panose="02040503050406030204" pitchFamily="18" charset="0"/>
            </a:endParaRPr>
          </a:p>
        </p:txBody>
      </p:sp>
      <p:pic>
        <p:nvPicPr>
          <p:cNvPr id="6" name="图片 5">
            <a:extLst>
              <a:ext uri="{FF2B5EF4-FFF2-40B4-BE49-F238E27FC236}">
                <a16:creationId xmlns:a16="http://schemas.microsoft.com/office/drawing/2014/main" id="{B610F8C1-D338-1A66-054A-8852A61B113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2265" y="2521061"/>
            <a:ext cx="990853" cy="892488"/>
          </a:xfrm>
          <a:prstGeom prst="rect">
            <a:avLst/>
          </a:prstGeom>
        </p:spPr>
      </p:pic>
      <p:sp>
        <p:nvSpPr>
          <p:cNvPr id="7" name="文本框 6">
            <a:extLst>
              <a:ext uri="{FF2B5EF4-FFF2-40B4-BE49-F238E27FC236}">
                <a16:creationId xmlns:a16="http://schemas.microsoft.com/office/drawing/2014/main" id="{1BE0FCB7-F046-37BA-3223-542864008982}"/>
              </a:ext>
            </a:extLst>
          </p:cNvPr>
          <p:cNvSpPr txBox="1"/>
          <p:nvPr/>
        </p:nvSpPr>
        <p:spPr>
          <a:xfrm>
            <a:off x="1017185" y="2757227"/>
            <a:ext cx="710660" cy="646331"/>
          </a:xfrm>
          <a:prstGeom prst="rect">
            <a:avLst/>
          </a:prstGeom>
          <a:noFill/>
        </p:spPr>
        <p:txBody>
          <a:bodyPr wrap="square" rtlCol="0">
            <a:spAutoFit/>
          </a:bodyPr>
          <a:lstStyle/>
          <a:p>
            <a:r>
              <a:rPr lang="en-US" altLang="zh-CN" sz="1200" dirty="0">
                <a:latin typeface="Consolas" panose="020B0609020204030204" pitchFamily="49" charset="0"/>
              </a:rPr>
              <a:t>SELECT</a:t>
            </a:r>
          </a:p>
          <a:p>
            <a:r>
              <a:rPr lang="en-US" altLang="zh-CN" sz="1200" dirty="0">
                <a:latin typeface="Consolas" panose="020B0609020204030204" pitchFamily="49" charset="0"/>
              </a:rPr>
              <a:t>UPDATE</a:t>
            </a:r>
          </a:p>
          <a:p>
            <a:r>
              <a:rPr lang="en-US" altLang="zh-CN" sz="1200" dirty="0">
                <a:latin typeface="Consolas" panose="020B0609020204030204" pitchFamily="49" charset="0"/>
              </a:rPr>
              <a:t>COMMIT</a:t>
            </a:r>
            <a:endParaRPr lang="zh-CN" altLang="en-US" sz="1200" dirty="0">
              <a:latin typeface="Consolas" panose="020B0609020204030204" pitchFamily="49" charset="0"/>
            </a:endParaRPr>
          </a:p>
        </p:txBody>
      </p:sp>
      <p:grpSp>
        <p:nvGrpSpPr>
          <p:cNvPr id="9" name="组合 8">
            <a:extLst>
              <a:ext uri="{FF2B5EF4-FFF2-40B4-BE49-F238E27FC236}">
                <a16:creationId xmlns:a16="http://schemas.microsoft.com/office/drawing/2014/main" id="{B6F09C0B-037C-1A99-282C-C0C93D222DFD}"/>
              </a:ext>
            </a:extLst>
          </p:cNvPr>
          <p:cNvGrpSpPr/>
          <p:nvPr/>
        </p:nvGrpSpPr>
        <p:grpSpPr>
          <a:xfrm>
            <a:off x="612614" y="4209922"/>
            <a:ext cx="1519800" cy="1470738"/>
            <a:chOff x="612614" y="4209922"/>
            <a:chExt cx="1519800" cy="1470738"/>
          </a:xfrm>
        </p:grpSpPr>
        <p:pic>
          <p:nvPicPr>
            <p:cNvPr id="12" name="图形 11">
              <a:extLst>
                <a:ext uri="{FF2B5EF4-FFF2-40B4-BE49-F238E27FC236}">
                  <a16:creationId xmlns:a16="http://schemas.microsoft.com/office/drawing/2014/main" id="{F658C8E2-3D11-DD38-172A-49341882488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538" t="6885" b="5147"/>
            <a:stretch/>
          </p:blipFill>
          <p:spPr>
            <a:xfrm>
              <a:off x="913570" y="4209922"/>
              <a:ext cx="917889" cy="892800"/>
            </a:xfrm>
            <a:prstGeom prst="rect">
              <a:avLst/>
            </a:prstGeom>
          </p:spPr>
        </p:pic>
        <p:sp>
          <p:nvSpPr>
            <p:cNvPr id="13" name="文本框 12">
              <a:extLst>
                <a:ext uri="{FF2B5EF4-FFF2-40B4-BE49-F238E27FC236}">
                  <a16:creationId xmlns:a16="http://schemas.microsoft.com/office/drawing/2014/main" id="{F95A144B-2EDD-70D4-BEF4-F6AAD1020D6E}"/>
                </a:ext>
              </a:extLst>
            </p:cNvPr>
            <p:cNvSpPr txBox="1"/>
            <p:nvPr/>
          </p:nvSpPr>
          <p:spPr>
            <a:xfrm>
              <a:off x="612614" y="5095885"/>
              <a:ext cx="1519800"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development document</a:t>
              </a:r>
              <a:endParaRPr lang="zh-CN" altLang="en-US" sz="1600" b="1" dirty="0">
                <a:latin typeface="Cambria" panose="02040503050406030204" pitchFamily="18" charset="0"/>
              </a:endParaRPr>
            </a:p>
          </p:txBody>
        </p:sp>
      </p:grpSp>
      <p:sp>
        <p:nvSpPr>
          <p:cNvPr id="37" name="文本框 36">
            <a:extLst>
              <a:ext uri="{FF2B5EF4-FFF2-40B4-BE49-F238E27FC236}">
                <a16:creationId xmlns:a16="http://schemas.microsoft.com/office/drawing/2014/main" id="{BDE3442E-DAA0-56D4-9A93-BE32301BF46C}"/>
              </a:ext>
            </a:extLst>
          </p:cNvPr>
          <p:cNvSpPr txBox="1"/>
          <p:nvPr/>
        </p:nvSpPr>
        <p:spPr>
          <a:xfrm>
            <a:off x="5709966" y="4585936"/>
            <a:ext cx="843572"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yes</a:t>
            </a:r>
            <a:endParaRPr lang="zh-CN" altLang="en-US" sz="1600" b="1" dirty="0">
              <a:latin typeface="Cambria" panose="02040503050406030204" pitchFamily="18" charset="0"/>
            </a:endParaRPr>
          </a:p>
        </p:txBody>
      </p:sp>
      <p:grpSp>
        <p:nvGrpSpPr>
          <p:cNvPr id="16" name="组合 15">
            <a:extLst>
              <a:ext uri="{FF2B5EF4-FFF2-40B4-BE49-F238E27FC236}">
                <a16:creationId xmlns:a16="http://schemas.microsoft.com/office/drawing/2014/main" id="{38D36288-A95A-3FC3-585B-D02F78A55723}"/>
              </a:ext>
            </a:extLst>
          </p:cNvPr>
          <p:cNvGrpSpPr/>
          <p:nvPr/>
        </p:nvGrpSpPr>
        <p:grpSpPr>
          <a:xfrm>
            <a:off x="6224892" y="4204461"/>
            <a:ext cx="1525999" cy="1479178"/>
            <a:chOff x="6224892" y="4204461"/>
            <a:chExt cx="1525999" cy="1479178"/>
          </a:xfrm>
        </p:grpSpPr>
        <p:pic>
          <p:nvPicPr>
            <p:cNvPr id="20" name="图片 19">
              <a:extLst>
                <a:ext uri="{FF2B5EF4-FFF2-40B4-BE49-F238E27FC236}">
                  <a16:creationId xmlns:a16="http://schemas.microsoft.com/office/drawing/2014/main" id="{6460249A-77DF-F9CC-2325-ACA8F8E8BAA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30961" y="4204461"/>
              <a:ext cx="990853" cy="892488"/>
            </a:xfrm>
            <a:prstGeom prst="rect">
              <a:avLst/>
            </a:prstGeom>
          </p:spPr>
        </p:pic>
        <p:pic>
          <p:nvPicPr>
            <p:cNvPr id="19" name="图形 18" descr="断开">
              <a:extLst>
                <a:ext uri="{FF2B5EF4-FFF2-40B4-BE49-F238E27FC236}">
                  <a16:creationId xmlns:a16="http://schemas.microsoft.com/office/drawing/2014/main" id="{C8DFA459-2DF0-CAA0-4C9B-0F1F5AE022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6114" y="4247323"/>
              <a:ext cx="914400" cy="914400"/>
            </a:xfrm>
            <a:prstGeom prst="rect">
              <a:avLst/>
            </a:prstGeom>
          </p:spPr>
        </p:pic>
        <p:sp>
          <p:nvSpPr>
            <p:cNvPr id="51" name="文本框 50">
              <a:extLst>
                <a:ext uri="{FF2B5EF4-FFF2-40B4-BE49-F238E27FC236}">
                  <a16:creationId xmlns:a16="http://schemas.microsoft.com/office/drawing/2014/main" id="{2E867209-C0F7-0846-340B-7381FD5F4623}"/>
                </a:ext>
              </a:extLst>
            </p:cNvPr>
            <p:cNvSpPr txBox="1"/>
            <p:nvPr/>
          </p:nvSpPr>
          <p:spPr>
            <a:xfrm>
              <a:off x="6224892" y="5098864"/>
              <a:ext cx="1525999"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compatibility issue</a:t>
              </a:r>
              <a:endParaRPr lang="zh-CN" altLang="en-US" sz="1600" b="1" dirty="0">
                <a:latin typeface="Cambria" panose="02040503050406030204" pitchFamily="18" charset="0"/>
              </a:endParaRPr>
            </a:p>
          </p:txBody>
        </p:sp>
      </p:grpSp>
      <p:cxnSp>
        <p:nvCxnSpPr>
          <p:cNvPr id="64" name="连接符: 肘形 63">
            <a:extLst>
              <a:ext uri="{FF2B5EF4-FFF2-40B4-BE49-F238E27FC236}">
                <a16:creationId xmlns:a16="http://schemas.microsoft.com/office/drawing/2014/main" id="{D7924FCE-56A7-E864-86F2-33E37F79867F}"/>
              </a:ext>
            </a:extLst>
          </p:cNvPr>
          <p:cNvCxnSpPr>
            <a:cxnSpLocks/>
            <a:stCxn id="25" idx="3"/>
            <a:endCxn id="20" idx="1"/>
          </p:cNvCxnSpPr>
          <p:nvPr/>
        </p:nvCxnSpPr>
        <p:spPr>
          <a:xfrm>
            <a:off x="5379107" y="3811735"/>
            <a:ext cx="1151854" cy="838970"/>
          </a:xfrm>
          <a:prstGeom prst="bentConnector3">
            <a:avLst>
              <a:gd name="adj1" fmla="val 40769"/>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A9F885ED-F0DC-2FFF-DC8B-8037602BEA03}"/>
              </a:ext>
            </a:extLst>
          </p:cNvPr>
          <p:cNvSpPr/>
          <p:nvPr/>
        </p:nvSpPr>
        <p:spPr bwMode="gray">
          <a:xfrm>
            <a:off x="2558901" y="3478087"/>
            <a:ext cx="2820206" cy="667296"/>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specified by document?</a:t>
            </a:r>
            <a:endParaRPr lang="zh-CN" altLang="en-US" b="1" dirty="0">
              <a:solidFill>
                <a:schemeClr val="tx1"/>
              </a:solidFill>
              <a:latin typeface="Cambria" panose="02040503050406030204" pitchFamily="18" charset="0"/>
            </a:endParaRPr>
          </a:p>
        </p:txBody>
      </p:sp>
      <p:cxnSp>
        <p:nvCxnSpPr>
          <p:cNvPr id="29" name="连接符: 肘形 28">
            <a:extLst>
              <a:ext uri="{FF2B5EF4-FFF2-40B4-BE49-F238E27FC236}">
                <a16:creationId xmlns:a16="http://schemas.microsoft.com/office/drawing/2014/main" id="{0114E1DE-58D3-B75A-7CD2-BE7E95973BBE}"/>
              </a:ext>
            </a:extLst>
          </p:cNvPr>
          <p:cNvCxnSpPr>
            <a:cxnSpLocks/>
            <a:stCxn id="12" idx="3"/>
            <a:endCxn id="25" idx="1"/>
          </p:cNvCxnSpPr>
          <p:nvPr/>
        </p:nvCxnSpPr>
        <p:spPr>
          <a:xfrm flipV="1">
            <a:off x="1831459" y="3811735"/>
            <a:ext cx="727442" cy="844587"/>
          </a:xfrm>
          <a:prstGeom prst="bentConnector3">
            <a:avLst>
              <a:gd name="adj1" fmla="val 50975"/>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4" name="连接符: 肘形 223">
            <a:extLst>
              <a:ext uri="{FF2B5EF4-FFF2-40B4-BE49-F238E27FC236}">
                <a16:creationId xmlns:a16="http://schemas.microsoft.com/office/drawing/2014/main" id="{B33A5D2F-DFD4-F011-CDB8-2025CBC3C55F}"/>
              </a:ext>
            </a:extLst>
          </p:cNvPr>
          <p:cNvCxnSpPr>
            <a:cxnSpLocks/>
            <a:stCxn id="6" idx="3"/>
            <a:endCxn id="25" idx="1"/>
          </p:cNvCxnSpPr>
          <p:nvPr/>
        </p:nvCxnSpPr>
        <p:spPr>
          <a:xfrm>
            <a:off x="1843118" y="2967305"/>
            <a:ext cx="715783" cy="844430"/>
          </a:xfrm>
          <a:prstGeom prst="bent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846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Investigate whether it is a bug or a compatibility issue</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Discrepancy Classification</a:t>
            </a:r>
            <a:endParaRPr lang="zh-CN" altLang="en-US" sz="3600" dirty="0">
              <a:latin typeface="Cambria" panose="02040503050406030204" pitchFamily="18" charset="0"/>
              <a:ea typeface="+mn-ea"/>
            </a:endParaRPr>
          </a:p>
        </p:txBody>
      </p:sp>
      <p:sp>
        <p:nvSpPr>
          <p:cNvPr id="4" name="文本框 3">
            <a:extLst>
              <a:ext uri="{FF2B5EF4-FFF2-40B4-BE49-F238E27FC236}">
                <a16:creationId xmlns:a16="http://schemas.microsoft.com/office/drawing/2014/main" id="{3EA65A7E-62F9-D774-A075-D4604A4A89D1}"/>
              </a:ext>
            </a:extLst>
          </p:cNvPr>
          <p:cNvSpPr txBox="1"/>
          <p:nvPr/>
        </p:nvSpPr>
        <p:spPr>
          <a:xfrm>
            <a:off x="703615" y="3362742"/>
            <a:ext cx="1276495"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discrepant test case</a:t>
            </a:r>
            <a:endParaRPr lang="zh-CN" altLang="en-US" sz="1600" b="1" dirty="0">
              <a:latin typeface="Cambria" panose="02040503050406030204" pitchFamily="18" charset="0"/>
            </a:endParaRPr>
          </a:p>
        </p:txBody>
      </p:sp>
      <p:pic>
        <p:nvPicPr>
          <p:cNvPr id="6" name="图片 5">
            <a:extLst>
              <a:ext uri="{FF2B5EF4-FFF2-40B4-BE49-F238E27FC236}">
                <a16:creationId xmlns:a16="http://schemas.microsoft.com/office/drawing/2014/main" id="{B610F8C1-D338-1A66-054A-8852A61B113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2265" y="2521061"/>
            <a:ext cx="990853" cy="892488"/>
          </a:xfrm>
          <a:prstGeom prst="rect">
            <a:avLst/>
          </a:prstGeom>
        </p:spPr>
      </p:pic>
      <p:sp>
        <p:nvSpPr>
          <p:cNvPr id="7" name="文本框 6">
            <a:extLst>
              <a:ext uri="{FF2B5EF4-FFF2-40B4-BE49-F238E27FC236}">
                <a16:creationId xmlns:a16="http://schemas.microsoft.com/office/drawing/2014/main" id="{1BE0FCB7-F046-37BA-3223-542864008982}"/>
              </a:ext>
            </a:extLst>
          </p:cNvPr>
          <p:cNvSpPr txBox="1"/>
          <p:nvPr/>
        </p:nvSpPr>
        <p:spPr>
          <a:xfrm>
            <a:off x="1017185" y="2757227"/>
            <a:ext cx="710660" cy="646331"/>
          </a:xfrm>
          <a:prstGeom prst="rect">
            <a:avLst/>
          </a:prstGeom>
          <a:noFill/>
        </p:spPr>
        <p:txBody>
          <a:bodyPr wrap="square" rtlCol="0">
            <a:spAutoFit/>
          </a:bodyPr>
          <a:lstStyle/>
          <a:p>
            <a:r>
              <a:rPr lang="en-US" altLang="zh-CN" sz="1200" dirty="0">
                <a:latin typeface="Consolas" panose="020B0609020204030204" pitchFamily="49" charset="0"/>
              </a:rPr>
              <a:t>SELECT</a:t>
            </a:r>
          </a:p>
          <a:p>
            <a:r>
              <a:rPr lang="en-US" altLang="zh-CN" sz="1200" dirty="0">
                <a:latin typeface="Consolas" panose="020B0609020204030204" pitchFamily="49" charset="0"/>
              </a:rPr>
              <a:t>UPDATE</a:t>
            </a:r>
          </a:p>
          <a:p>
            <a:r>
              <a:rPr lang="en-US" altLang="zh-CN" sz="1200" dirty="0">
                <a:latin typeface="Consolas" panose="020B0609020204030204" pitchFamily="49" charset="0"/>
              </a:rPr>
              <a:t>COMMIT</a:t>
            </a:r>
            <a:endParaRPr lang="zh-CN" altLang="en-US" sz="1200" dirty="0">
              <a:latin typeface="Consolas" panose="020B0609020204030204" pitchFamily="49" charset="0"/>
            </a:endParaRPr>
          </a:p>
        </p:txBody>
      </p:sp>
      <p:grpSp>
        <p:nvGrpSpPr>
          <p:cNvPr id="9" name="组合 8">
            <a:extLst>
              <a:ext uri="{FF2B5EF4-FFF2-40B4-BE49-F238E27FC236}">
                <a16:creationId xmlns:a16="http://schemas.microsoft.com/office/drawing/2014/main" id="{B6F09C0B-037C-1A99-282C-C0C93D222DFD}"/>
              </a:ext>
            </a:extLst>
          </p:cNvPr>
          <p:cNvGrpSpPr/>
          <p:nvPr/>
        </p:nvGrpSpPr>
        <p:grpSpPr>
          <a:xfrm>
            <a:off x="612614" y="4209922"/>
            <a:ext cx="1519800" cy="1470738"/>
            <a:chOff x="612614" y="4209922"/>
            <a:chExt cx="1519800" cy="1470738"/>
          </a:xfrm>
        </p:grpSpPr>
        <p:pic>
          <p:nvPicPr>
            <p:cNvPr id="12" name="图形 11">
              <a:extLst>
                <a:ext uri="{FF2B5EF4-FFF2-40B4-BE49-F238E27FC236}">
                  <a16:creationId xmlns:a16="http://schemas.microsoft.com/office/drawing/2014/main" id="{F658C8E2-3D11-DD38-172A-49341882488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538" t="6885" b="5147"/>
            <a:stretch/>
          </p:blipFill>
          <p:spPr>
            <a:xfrm>
              <a:off x="913570" y="4209922"/>
              <a:ext cx="917889" cy="892800"/>
            </a:xfrm>
            <a:prstGeom prst="rect">
              <a:avLst/>
            </a:prstGeom>
          </p:spPr>
        </p:pic>
        <p:sp>
          <p:nvSpPr>
            <p:cNvPr id="13" name="文本框 12">
              <a:extLst>
                <a:ext uri="{FF2B5EF4-FFF2-40B4-BE49-F238E27FC236}">
                  <a16:creationId xmlns:a16="http://schemas.microsoft.com/office/drawing/2014/main" id="{F95A144B-2EDD-70D4-BEF4-F6AAD1020D6E}"/>
                </a:ext>
              </a:extLst>
            </p:cNvPr>
            <p:cNvSpPr txBox="1"/>
            <p:nvPr/>
          </p:nvSpPr>
          <p:spPr>
            <a:xfrm>
              <a:off x="612614" y="5095885"/>
              <a:ext cx="1519800"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development document</a:t>
              </a:r>
              <a:endParaRPr lang="zh-CN" altLang="en-US" sz="1600" b="1" dirty="0">
                <a:latin typeface="Cambria" panose="02040503050406030204" pitchFamily="18" charset="0"/>
              </a:endParaRPr>
            </a:p>
          </p:txBody>
        </p:sp>
      </p:grpSp>
      <p:sp>
        <p:nvSpPr>
          <p:cNvPr id="35" name="文本框 34">
            <a:extLst>
              <a:ext uri="{FF2B5EF4-FFF2-40B4-BE49-F238E27FC236}">
                <a16:creationId xmlns:a16="http://schemas.microsoft.com/office/drawing/2014/main" id="{09065146-3D21-7F16-BF1E-CABF83D9C83D}"/>
              </a:ext>
            </a:extLst>
          </p:cNvPr>
          <p:cNvSpPr txBox="1"/>
          <p:nvPr/>
        </p:nvSpPr>
        <p:spPr>
          <a:xfrm>
            <a:off x="5670476" y="2688658"/>
            <a:ext cx="925879"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no</a:t>
            </a:r>
            <a:endParaRPr lang="zh-CN" altLang="en-US" sz="1600" b="1" dirty="0">
              <a:latin typeface="Cambria" panose="02040503050406030204" pitchFamily="18" charset="0"/>
            </a:endParaRPr>
          </a:p>
        </p:txBody>
      </p:sp>
      <p:sp>
        <p:nvSpPr>
          <p:cNvPr id="37" name="文本框 36">
            <a:extLst>
              <a:ext uri="{FF2B5EF4-FFF2-40B4-BE49-F238E27FC236}">
                <a16:creationId xmlns:a16="http://schemas.microsoft.com/office/drawing/2014/main" id="{BDE3442E-DAA0-56D4-9A93-BE32301BF46C}"/>
              </a:ext>
            </a:extLst>
          </p:cNvPr>
          <p:cNvSpPr txBox="1"/>
          <p:nvPr/>
        </p:nvSpPr>
        <p:spPr>
          <a:xfrm>
            <a:off x="5709966" y="4585936"/>
            <a:ext cx="843572"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yes</a:t>
            </a:r>
            <a:endParaRPr lang="zh-CN" altLang="en-US" sz="1600" b="1" dirty="0">
              <a:latin typeface="Cambria" panose="02040503050406030204" pitchFamily="18" charset="0"/>
            </a:endParaRPr>
          </a:p>
        </p:txBody>
      </p:sp>
      <p:cxnSp>
        <p:nvCxnSpPr>
          <p:cNvPr id="44" name="直接箭头连接符 43">
            <a:extLst>
              <a:ext uri="{FF2B5EF4-FFF2-40B4-BE49-F238E27FC236}">
                <a16:creationId xmlns:a16="http://schemas.microsoft.com/office/drawing/2014/main" id="{DFB5F7C9-8601-28CA-4BF6-448C760D35C3}"/>
              </a:ext>
            </a:extLst>
          </p:cNvPr>
          <p:cNvCxnSpPr>
            <a:cxnSpLocks/>
            <a:stCxn id="40" idx="3"/>
          </p:cNvCxnSpPr>
          <p:nvPr/>
        </p:nvCxnSpPr>
        <p:spPr>
          <a:xfrm>
            <a:off x="7522160" y="2970711"/>
            <a:ext cx="1116000" cy="2289"/>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38D36288-A95A-3FC3-585B-D02F78A55723}"/>
              </a:ext>
            </a:extLst>
          </p:cNvPr>
          <p:cNvGrpSpPr/>
          <p:nvPr/>
        </p:nvGrpSpPr>
        <p:grpSpPr>
          <a:xfrm>
            <a:off x="6224892" y="4204461"/>
            <a:ext cx="1525999" cy="1479178"/>
            <a:chOff x="6224892" y="4204461"/>
            <a:chExt cx="1525999" cy="1479178"/>
          </a:xfrm>
        </p:grpSpPr>
        <p:pic>
          <p:nvPicPr>
            <p:cNvPr id="20" name="图片 19">
              <a:extLst>
                <a:ext uri="{FF2B5EF4-FFF2-40B4-BE49-F238E27FC236}">
                  <a16:creationId xmlns:a16="http://schemas.microsoft.com/office/drawing/2014/main" id="{6460249A-77DF-F9CC-2325-ACA8F8E8BAA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30961" y="4204461"/>
              <a:ext cx="990853" cy="892488"/>
            </a:xfrm>
            <a:prstGeom prst="rect">
              <a:avLst/>
            </a:prstGeom>
          </p:spPr>
        </p:pic>
        <p:pic>
          <p:nvPicPr>
            <p:cNvPr id="19" name="图形 18" descr="断开">
              <a:extLst>
                <a:ext uri="{FF2B5EF4-FFF2-40B4-BE49-F238E27FC236}">
                  <a16:creationId xmlns:a16="http://schemas.microsoft.com/office/drawing/2014/main" id="{C8DFA459-2DF0-CAA0-4C9B-0F1F5AE022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6114" y="4247323"/>
              <a:ext cx="914400" cy="914400"/>
            </a:xfrm>
            <a:prstGeom prst="rect">
              <a:avLst/>
            </a:prstGeom>
          </p:spPr>
        </p:pic>
        <p:sp>
          <p:nvSpPr>
            <p:cNvPr id="51" name="文本框 50">
              <a:extLst>
                <a:ext uri="{FF2B5EF4-FFF2-40B4-BE49-F238E27FC236}">
                  <a16:creationId xmlns:a16="http://schemas.microsoft.com/office/drawing/2014/main" id="{2E867209-C0F7-0846-340B-7381FD5F4623}"/>
                </a:ext>
              </a:extLst>
            </p:cNvPr>
            <p:cNvSpPr txBox="1"/>
            <p:nvPr/>
          </p:nvSpPr>
          <p:spPr>
            <a:xfrm>
              <a:off x="6224892" y="5098864"/>
              <a:ext cx="1525999" cy="584775"/>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compatibility issue</a:t>
              </a:r>
              <a:endParaRPr lang="zh-CN" altLang="en-US" sz="1600" b="1" dirty="0">
                <a:latin typeface="Cambria" panose="02040503050406030204" pitchFamily="18" charset="0"/>
              </a:endParaRPr>
            </a:p>
          </p:txBody>
        </p:sp>
      </p:grpSp>
      <p:sp>
        <p:nvSpPr>
          <p:cNvPr id="53" name="文本框 52">
            <a:extLst>
              <a:ext uri="{FF2B5EF4-FFF2-40B4-BE49-F238E27FC236}">
                <a16:creationId xmlns:a16="http://schemas.microsoft.com/office/drawing/2014/main" id="{DC18BF39-C547-559C-3B13-C5086ACF0C89}"/>
              </a:ext>
            </a:extLst>
          </p:cNvPr>
          <p:cNvSpPr txBox="1"/>
          <p:nvPr/>
        </p:nvSpPr>
        <p:spPr>
          <a:xfrm>
            <a:off x="7534765" y="2688658"/>
            <a:ext cx="989344"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submit</a:t>
            </a:r>
            <a:endParaRPr lang="zh-CN" altLang="en-US" sz="1600" b="1" dirty="0">
              <a:latin typeface="Cambria" panose="02040503050406030204" pitchFamily="18" charset="0"/>
            </a:endParaRPr>
          </a:p>
        </p:txBody>
      </p:sp>
      <p:sp>
        <p:nvSpPr>
          <p:cNvPr id="58" name="文本框 57">
            <a:extLst>
              <a:ext uri="{FF2B5EF4-FFF2-40B4-BE49-F238E27FC236}">
                <a16:creationId xmlns:a16="http://schemas.microsoft.com/office/drawing/2014/main" id="{B0D94851-DCB5-DB7A-71D2-38BB944152D7}"/>
              </a:ext>
            </a:extLst>
          </p:cNvPr>
          <p:cNvSpPr txBox="1"/>
          <p:nvPr/>
        </p:nvSpPr>
        <p:spPr>
          <a:xfrm>
            <a:off x="9672509" y="2687272"/>
            <a:ext cx="989344"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confirm</a:t>
            </a:r>
            <a:endParaRPr lang="zh-CN" altLang="en-US" sz="1600" b="1" dirty="0">
              <a:latin typeface="Cambria" panose="02040503050406030204" pitchFamily="18" charset="0"/>
            </a:endParaRPr>
          </a:p>
        </p:txBody>
      </p:sp>
      <p:sp>
        <p:nvSpPr>
          <p:cNvPr id="60" name="文本框 59">
            <a:extLst>
              <a:ext uri="{FF2B5EF4-FFF2-40B4-BE49-F238E27FC236}">
                <a16:creationId xmlns:a16="http://schemas.microsoft.com/office/drawing/2014/main" id="{E8BE9826-A941-73B7-F6B3-31A75D6598B6}"/>
              </a:ext>
            </a:extLst>
          </p:cNvPr>
          <p:cNvSpPr txBox="1"/>
          <p:nvPr/>
        </p:nvSpPr>
        <p:spPr>
          <a:xfrm>
            <a:off x="7817592" y="4585936"/>
            <a:ext cx="989344" cy="338554"/>
          </a:xfrm>
          <a:prstGeom prst="rect">
            <a:avLst/>
          </a:prstGeom>
          <a:noFill/>
        </p:spPr>
        <p:txBody>
          <a:bodyPr wrap="square" rtlCol="0">
            <a:spAutoFit/>
          </a:bodyPr>
          <a:lstStyle/>
          <a:p>
            <a:pPr algn="ctr"/>
            <a:r>
              <a:rPr lang="en-US" altLang="zh-CN" sz="1600" b="1" dirty="0">
                <a:latin typeface="Cambria" panose="02040503050406030204" pitchFamily="18" charset="0"/>
                <a:ea typeface="Cambria" panose="02040503050406030204" pitchFamily="18" charset="0"/>
              </a:rPr>
              <a:t>feature</a:t>
            </a:r>
            <a:endParaRPr lang="zh-CN" altLang="en-US" sz="1600" b="1" dirty="0">
              <a:latin typeface="Cambria" panose="02040503050406030204" pitchFamily="18" charset="0"/>
            </a:endParaRPr>
          </a:p>
        </p:txBody>
      </p:sp>
      <p:cxnSp>
        <p:nvCxnSpPr>
          <p:cNvPr id="62" name="连接符: 肘形 61">
            <a:extLst>
              <a:ext uri="{FF2B5EF4-FFF2-40B4-BE49-F238E27FC236}">
                <a16:creationId xmlns:a16="http://schemas.microsoft.com/office/drawing/2014/main" id="{F8E8D238-1BAA-4946-5F70-9DF02CD8497D}"/>
              </a:ext>
            </a:extLst>
          </p:cNvPr>
          <p:cNvCxnSpPr>
            <a:cxnSpLocks/>
            <a:stCxn id="239" idx="2"/>
            <a:endCxn id="20" idx="3"/>
          </p:cNvCxnSpPr>
          <p:nvPr/>
        </p:nvCxnSpPr>
        <p:spPr>
          <a:xfrm rot="5400000">
            <a:off x="7847639" y="3417890"/>
            <a:ext cx="906991" cy="1558639"/>
          </a:xfrm>
          <a:prstGeom prst="bentConnector2">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连接符: 肘形 63">
            <a:extLst>
              <a:ext uri="{FF2B5EF4-FFF2-40B4-BE49-F238E27FC236}">
                <a16:creationId xmlns:a16="http://schemas.microsoft.com/office/drawing/2014/main" id="{D7924FCE-56A7-E864-86F2-33E37F79867F}"/>
              </a:ext>
            </a:extLst>
          </p:cNvPr>
          <p:cNvCxnSpPr>
            <a:cxnSpLocks/>
            <a:stCxn id="25" idx="3"/>
            <a:endCxn id="20" idx="1"/>
          </p:cNvCxnSpPr>
          <p:nvPr/>
        </p:nvCxnSpPr>
        <p:spPr>
          <a:xfrm>
            <a:off x="5379107" y="3811735"/>
            <a:ext cx="1151854" cy="838970"/>
          </a:xfrm>
          <a:prstGeom prst="bentConnector3">
            <a:avLst>
              <a:gd name="adj1" fmla="val 40769"/>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连接符: 肘形 66">
            <a:extLst>
              <a:ext uri="{FF2B5EF4-FFF2-40B4-BE49-F238E27FC236}">
                <a16:creationId xmlns:a16="http://schemas.microsoft.com/office/drawing/2014/main" id="{2E9C9218-F029-7A18-03CE-760703772AD9}"/>
              </a:ext>
            </a:extLst>
          </p:cNvPr>
          <p:cNvCxnSpPr>
            <a:cxnSpLocks/>
            <a:stCxn id="25" idx="3"/>
            <a:endCxn id="40" idx="1"/>
          </p:cNvCxnSpPr>
          <p:nvPr/>
        </p:nvCxnSpPr>
        <p:spPr>
          <a:xfrm flipV="1">
            <a:off x="5379107" y="2970711"/>
            <a:ext cx="1151854" cy="841024"/>
          </a:xfrm>
          <a:prstGeom prst="bentConnector3">
            <a:avLst>
              <a:gd name="adj1" fmla="val 4077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A4789D05-B450-DEE3-D3E7-FBC596F66DB9}"/>
              </a:ext>
            </a:extLst>
          </p:cNvPr>
          <p:cNvGrpSpPr/>
          <p:nvPr/>
        </p:nvGrpSpPr>
        <p:grpSpPr>
          <a:xfrm>
            <a:off x="8317453" y="2471546"/>
            <a:ext cx="1525999" cy="1272168"/>
            <a:chOff x="8317453" y="2471546"/>
            <a:chExt cx="1525999" cy="1272168"/>
          </a:xfrm>
        </p:grpSpPr>
        <p:grpSp>
          <p:nvGrpSpPr>
            <p:cNvPr id="42" name="组合 41">
              <a:extLst>
                <a:ext uri="{FF2B5EF4-FFF2-40B4-BE49-F238E27FC236}">
                  <a16:creationId xmlns:a16="http://schemas.microsoft.com/office/drawing/2014/main" id="{6F294765-F593-05CF-83F6-28E92BF2D50A}"/>
                </a:ext>
              </a:extLst>
            </p:cNvPr>
            <p:cNvGrpSpPr/>
            <p:nvPr/>
          </p:nvGrpSpPr>
          <p:grpSpPr>
            <a:xfrm>
              <a:off x="8556509" y="2471546"/>
              <a:ext cx="1051413" cy="914400"/>
              <a:chOff x="10215189" y="2824838"/>
              <a:chExt cx="1051413" cy="914400"/>
            </a:xfrm>
          </p:grpSpPr>
          <p:pic>
            <p:nvPicPr>
              <p:cNvPr id="38" name="图形 37" descr="数据库">
                <a:extLst>
                  <a:ext uri="{FF2B5EF4-FFF2-40B4-BE49-F238E27FC236}">
                    <a16:creationId xmlns:a16="http://schemas.microsoft.com/office/drawing/2014/main" id="{3C236455-C4AA-2571-1E08-218D58246F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52202" y="2824838"/>
                <a:ext cx="914400" cy="914400"/>
              </a:xfrm>
              <a:prstGeom prst="rect">
                <a:avLst/>
              </a:prstGeom>
            </p:spPr>
          </p:pic>
          <p:pic>
            <p:nvPicPr>
              <p:cNvPr id="36" name="图形 35" descr="程序员">
                <a:extLst>
                  <a:ext uri="{FF2B5EF4-FFF2-40B4-BE49-F238E27FC236}">
                    <a16:creationId xmlns:a16="http://schemas.microsoft.com/office/drawing/2014/main" id="{84D09AE3-DABB-8E11-42AA-F8F978E6BA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215189" y="3004510"/>
                <a:ext cx="734728" cy="734728"/>
              </a:xfrm>
              <a:prstGeom prst="rect">
                <a:avLst/>
              </a:prstGeom>
            </p:spPr>
          </p:pic>
        </p:grpSp>
        <p:sp>
          <p:nvSpPr>
            <p:cNvPr id="239" name="文本框 238">
              <a:extLst>
                <a:ext uri="{FF2B5EF4-FFF2-40B4-BE49-F238E27FC236}">
                  <a16:creationId xmlns:a16="http://schemas.microsoft.com/office/drawing/2014/main" id="{73D9AAF6-4122-5D6E-2EEF-098AE0D24AD7}"/>
                </a:ext>
              </a:extLst>
            </p:cNvPr>
            <p:cNvSpPr txBox="1"/>
            <p:nvPr/>
          </p:nvSpPr>
          <p:spPr>
            <a:xfrm>
              <a:off x="8317453" y="3405160"/>
              <a:ext cx="1525999"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developer</a:t>
              </a:r>
              <a:endParaRPr lang="zh-CN" altLang="en-US" sz="1600" b="1" dirty="0">
                <a:latin typeface="Cambria" panose="02040503050406030204" pitchFamily="18" charset="0"/>
              </a:endParaRPr>
            </a:p>
          </p:txBody>
        </p:sp>
      </p:grpSp>
      <p:cxnSp>
        <p:nvCxnSpPr>
          <p:cNvPr id="245" name="直接箭头连接符 244">
            <a:extLst>
              <a:ext uri="{FF2B5EF4-FFF2-40B4-BE49-F238E27FC236}">
                <a16:creationId xmlns:a16="http://schemas.microsoft.com/office/drawing/2014/main" id="{68469065-15F2-FF1F-9D61-A746D519C744}"/>
              </a:ext>
            </a:extLst>
          </p:cNvPr>
          <p:cNvCxnSpPr>
            <a:cxnSpLocks/>
            <a:endCxn id="57" idx="1"/>
          </p:cNvCxnSpPr>
          <p:nvPr/>
        </p:nvCxnSpPr>
        <p:spPr>
          <a:xfrm>
            <a:off x="9607922" y="2970711"/>
            <a:ext cx="1156674" cy="0"/>
          </a:xfrm>
          <a:prstGeom prst="straightConnector1">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7548A96C-E9D5-88E6-5F5A-BCD60DE06313}"/>
              </a:ext>
            </a:extLst>
          </p:cNvPr>
          <p:cNvGrpSpPr/>
          <p:nvPr/>
        </p:nvGrpSpPr>
        <p:grpSpPr>
          <a:xfrm>
            <a:off x="10727905" y="2619720"/>
            <a:ext cx="808757" cy="1125225"/>
            <a:chOff x="10727905" y="2619720"/>
            <a:chExt cx="808757" cy="1125225"/>
          </a:xfrm>
        </p:grpSpPr>
        <p:pic>
          <p:nvPicPr>
            <p:cNvPr id="57" name="图片 56">
              <a:extLst>
                <a:ext uri="{FF2B5EF4-FFF2-40B4-BE49-F238E27FC236}">
                  <a16:creationId xmlns:a16="http://schemas.microsoft.com/office/drawing/2014/main" id="{DA639C6B-C728-8006-ACA6-F5B3EAF0A727}"/>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10764596" y="2619720"/>
              <a:ext cx="735373" cy="701981"/>
            </a:xfrm>
            <a:prstGeom prst="rect">
              <a:avLst/>
            </a:prstGeom>
          </p:spPr>
        </p:pic>
        <p:sp>
          <p:nvSpPr>
            <p:cNvPr id="249" name="文本框 248">
              <a:extLst>
                <a:ext uri="{FF2B5EF4-FFF2-40B4-BE49-F238E27FC236}">
                  <a16:creationId xmlns:a16="http://schemas.microsoft.com/office/drawing/2014/main" id="{A24DAE1A-4294-BABF-0E6D-FF443E3C1714}"/>
                </a:ext>
              </a:extLst>
            </p:cNvPr>
            <p:cNvSpPr txBox="1"/>
            <p:nvPr/>
          </p:nvSpPr>
          <p:spPr>
            <a:xfrm>
              <a:off x="10727905" y="3406391"/>
              <a:ext cx="808757"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bug</a:t>
              </a:r>
              <a:endParaRPr lang="zh-CN" altLang="en-US" sz="1600" b="1" dirty="0">
                <a:latin typeface="Cambria" panose="02040503050406030204" pitchFamily="18" charset="0"/>
              </a:endParaRPr>
            </a:p>
          </p:txBody>
        </p:sp>
      </p:grpSp>
      <p:sp>
        <p:nvSpPr>
          <p:cNvPr id="25" name="矩形: 圆角 24">
            <a:extLst>
              <a:ext uri="{FF2B5EF4-FFF2-40B4-BE49-F238E27FC236}">
                <a16:creationId xmlns:a16="http://schemas.microsoft.com/office/drawing/2014/main" id="{A9F885ED-F0DC-2FFF-DC8B-8037602BEA03}"/>
              </a:ext>
            </a:extLst>
          </p:cNvPr>
          <p:cNvSpPr/>
          <p:nvPr/>
        </p:nvSpPr>
        <p:spPr bwMode="gray">
          <a:xfrm>
            <a:off x="2558901" y="3478087"/>
            <a:ext cx="2820206" cy="667296"/>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rPr>
              <a:t>specified by document?</a:t>
            </a:r>
            <a:endParaRPr lang="zh-CN" altLang="en-US" b="1" dirty="0">
              <a:solidFill>
                <a:schemeClr val="tx1"/>
              </a:solidFill>
              <a:latin typeface="Cambria" panose="02040503050406030204" pitchFamily="18" charset="0"/>
            </a:endParaRPr>
          </a:p>
        </p:txBody>
      </p:sp>
      <p:cxnSp>
        <p:nvCxnSpPr>
          <p:cNvPr id="29" name="连接符: 肘形 28">
            <a:extLst>
              <a:ext uri="{FF2B5EF4-FFF2-40B4-BE49-F238E27FC236}">
                <a16:creationId xmlns:a16="http://schemas.microsoft.com/office/drawing/2014/main" id="{0114E1DE-58D3-B75A-7CD2-BE7E95973BBE}"/>
              </a:ext>
            </a:extLst>
          </p:cNvPr>
          <p:cNvCxnSpPr>
            <a:cxnSpLocks/>
            <a:stCxn id="12" idx="3"/>
            <a:endCxn id="25" idx="1"/>
          </p:cNvCxnSpPr>
          <p:nvPr/>
        </p:nvCxnSpPr>
        <p:spPr>
          <a:xfrm flipV="1">
            <a:off x="1831459" y="3811735"/>
            <a:ext cx="727442" cy="844587"/>
          </a:xfrm>
          <a:prstGeom prst="bentConnector3">
            <a:avLst>
              <a:gd name="adj1" fmla="val 50975"/>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4" name="连接符: 肘形 223">
            <a:extLst>
              <a:ext uri="{FF2B5EF4-FFF2-40B4-BE49-F238E27FC236}">
                <a16:creationId xmlns:a16="http://schemas.microsoft.com/office/drawing/2014/main" id="{B33A5D2F-DFD4-F011-CDB8-2025CBC3C55F}"/>
              </a:ext>
            </a:extLst>
          </p:cNvPr>
          <p:cNvCxnSpPr>
            <a:cxnSpLocks/>
            <a:stCxn id="6" idx="3"/>
            <a:endCxn id="25" idx="1"/>
          </p:cNvCxnSpPr>
          <p:nvPr/>
        </p:nvCxnSpPr>
        <p:spPr>
          <a:xfrm>
            <a:off x="1843118" y="2967305"/>
            <a:ext cx="715783" cy="844430"/>
          </a:xfrm>
          <a:prstGeom prst="bentConnector3">
            <a:avLst>
              <a:gd name="adj1" fmla="val 50000"/>
            </a:avLst>
          </a:prstGeom>
          <a:ln w="28575" cap="rnd">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0DA3E266-FA4E-A9CF-F7D9-A3C0C8030C14}"/>
              </a:ext>
            </a:extLst>
          </p:cNvPr>
          <p:cNvGrpSpPr/>
          <p:nvPr/>
        </p:nvGrpSpPr>
        <p:grpSpPr>
          <a:xfrm>
            <a:off x="6263560" y="2524311"/>
            <a:ext cx="1525999" cy="1219403"/>
            <a:chOff x="6263560" y="2524311"/>
            <a:chExt cx="1525999" cy="1219403"/>
          </a:xfrm>
        </p:grpSpPr>
        <p:pic>
          <p:nvPicPr>
            <p:cNvPr id="40" name="图片 39">
              <a:extLst>
                <a:ext uri="{FF2B5EF4-FFF2-40B4-BE49-F238E27FC236}">
                  <a16:creationId xmlns:a16="http://schemas.microsoft.com/office/drawing/2014/main" id="{48DFCF58-04B6-5165-D909-E97051ED20C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530961" y="2524311"/>
              <a:ext cx="991199" cy="892800"/>
            </a:xfrm>
            <a:prstGeom prst="rect">
              <a:avLst/>
            </a:prstGeom>
          </p:spPr>
        </p:pic>
        <p:sp>
          <p:nvSpPr>
            <p:cNvPr id="50" name="文本框 49">
              <a:extLst>
                <a:ext uri="{FF2B5EF4-FFF2-40B4-BE49-F238E27FC236}">
                  <a16:creationId xmlns:a16="http://schemas.microsoft.com/office/drawing/2014/main" id="{BB2560FA-F356-20D0-D5C2-E9E197994988}"/>
                </a:ext>
              </a:extLst>
            </p:cNvPr>
            <p:cNvSpPr txBox="1"/>
            <p:nvPr/>
          </p:nvSpPr>
          <p:spPr>
            <a:xfrm>
              <a:off x="6263560" y="3405160"/>
              <a:ext cx="1525999" cy="338554"/>
            </a:xfrm>
            <a:prstGeom prst="rect">
              <a:avLst/>
            </a:prstGeom>
            <a:noFill/>
          </p:spPr>
          <p:txBody>
            <a:bodyPr wrap="square">
              <a:spAutoFit/>
            </a:bodyPr>
            <a:lstStyle>
              <a:defPPr>
                <a:defRPr lang="zh-CN"/>
              </a:defPPr>
              <a:lvl1pPr algn="ctr">
                <a:defRPr b="0" i="0">
                  <a:effectLst/>
                  <a:latin typeface="Arial" panose="020B0604020202020204" pitchFamily="34" charset="0"/>
                </a:defRPr>
              </a:lvl1pPr>
            </a:lstStyle>
            <a:p>
              <a:r>
                <a:rPr lang="en-US" altLang="zh-CN" sz="1600" b="1" dirty="0">
                  <a:latin typeface="Cambria" panose="02040503050406030204" pitchFamily="18" charset="0"/>
                  <a:ea typeface="Cambria" panose="02040503050406030204" pitchFamily="18" charset="0"/>
                </a:rPr>
                <a:t>potential bug</a:t>
              </a:r>
              <a:endParaRPr lang="zh-CN" altLang="en-US" sz="1600" b="1" dirty="0">
                <a:latin typeface="Cambria" panose="02040503050406030204" pitchFamily="18" charset="0"/>
              </a:endParaRPr>
            </a:p>
          </p:txBody>
        </p:sp>
        <p:pic>
          <p:nvPicPr>
            <p:cNvPr id="71" name="图形 70" descr="放大镜下的虫子">
              <a:extLst>
                <a:ext uri="{FF2B5EF4-FFF2-40B4-BE49-F238E27FC236}">
                  <a16:creationId xmlns:a16="http://schemas.microsoft.com/office/drawing/2014/main" id="{0869B1BA-D503-D7DD-D2B4-15AA7C9DAE3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33368" y="2787905"/>
              <a:ext cx="571245" cy="571245"/>
            </a:xfrm>
            <a:prstGeom prst="rect">
              <a:avLst/>
            </a:prstGeom>
          </p:spPr>
        </p:pic>
      </p:grpSp>
    </p:spTree>
    <p:extLst>
      <p:ext uri="{BB962C8B-B14F-4D97-AF65-F5344CB8AC3E}">
        <p14:creationId xmlns:p14="http://schemas.microsoft.com/office/powerpoint/2010/main" val="2342180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8" grpId="0"/>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Evaluate DT</a:t>
            </a:r>
            <a:r>
              <a:rPr lang="en-US" altLang="zh-CN" sz="2400" baseline="30000" dirty="0">
                <a:latin typeface="Cambria" panose="02040503050406030204" pitchFamily="18" charset="0"/>
                <a:ea typeface="Cambria" panose="02040503050406030204" pitchFamily="18" charset="0"/>
              </a:rPr>
              <a:t>2</a:t>
            </a:r>
            <a:r>
              <a:rPr lang="en-US" altLang="zh-CN" sz="2400" dirty="0">
                <a:latin typeface="Cambria" panose="02040503050406030204" pitchFamily="18" charset="0"/>
                <a:ea typeface="Cambria" panose="02040503050406030204" pitchFamily="18" charset="0"/>
              </a:rPr>
              <a:t> on three widely-used, MySQL-compatible DBMSs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Evaluation</a:t>
            </a:r>
            <a:endParaRPr lang="zh-CN" altLang="en-US" sz="3600" dirty="0">
              <a:latin typeface="Cambria" panose="02040503050406030204" pitchFamily="18" charset="0"/>
              <a:ea typeface="+mn-ea"/>
            </a:endParaRPr>
          </a:p>
        </p:txBody>
      </p:sp>
      <p:graphicFrame>
        <p:nvGraphicFramePr>
          <p:cNvPr id="4" name="表格 3">
            <a:extLst>
              <a:ext uri="{FF2B5EF4-FFF2-40B4-BE49-F238E27FC236}">
                <a16:creationId xmlns:a16="http://schemas.microsoft.com/office/drawing/2014/main" id="{8DD866BA-B20A-FC1D-77DA-C57C2B7D6B60}"/>
              </a:ext>
            </a:extLst>
          </p:cNvPr>
          <p:cNvGraphicFramePr>
            <a:graphicFrameLocks noGrp="1"/>
          </p:cNvGraphicFramePr>
          <p:nvPr>
            <p:extLst>
              <p:ext uri="{D42A27DB-BD31-4B8C-83A1-F6EECF244321}">
                <p14:modId xmlns:p14="http://schemas.microsoft.com/office/powerpoint/2010/main" val="2196558442"/>
              </p:ext>
            </p:extLst>
          </p:nvPr>
        </p:nvGraphicFramePr>
        <p:xfrm>
          <a:off x="2031998" y="2652684"/>
          <a:ext cx="8128001" cy="1854200"/>
        </p:xfrm>
        <a:graphic>
          <a:graphicData uri="http://schemas.openxmlformats.org/drawingml/2006/table">
            <a:tbl>
              <a:tblPr firstRow="1" bandRow="1">
                <a:tableStyleId>{46F890A9-2807-4EBB-B81D-B2AA78EC7F39}</a:tableStyleId>
              </a:tblPr>
              <a:tblGrid>
                <a:gridCol w="2032000">
                  <a:extLst>
                    <a:ext uri="{9D8B030D-6E8A-4147-A177-3AD203B41FA5}">
                      <a16:colId xmlns:a16="http://schemas.microsoft.com/office/drawing/2014/main" val="938540990"/>
                    </a:ext>
                  </a:extLst>
                </a:gridCol>
                <a:gridCol w="1196489">
                  <a:extLst>
                    <a:ext uri="{9D8B030D-6E8A-4147-A177-3AD203B41FA5}">
                      <a16:colId xmlns:a16="http://schemas.microsoft.com/office/drawing/2014/main" val="405477311"/>
                    </a:ext>
                  </a:extLst>
                </a:gridCol>
                <a:gridCol w="2205318">
                  <a:extLst>
                    <a:ext uri="{9D8B030D-6E8A-4147-A177-3AD203B41FA5}">
                      <a16:colId xmlns:a16="http://schemas.microsoft.com/office/drawing/2014/main" val="3239478679"/>
                    </a:ext>
                  </a:extLst>
                </a:gridCol>
                <a:gridCol w="673548">
                  <a:extLst>
                    <a:ext uri="{9D8B030D-6E8A-4147-A177-3AD203B41FA5}">
                      <a16:colId xmlns:a16="http://schemas.microsoft.com/office/drawing/2014/main" val="3997988191"/>
                    </a:ext>
                  </a:extLst>
                </a:gridCol>
                <a:gridCol w="673549">
                  <a:extLst>
                    <a:ext uri="{9D8B030D-6E8A-4147-A177-3AD203B41FA5}">
                      <a16:colId xmlns:a16="http://schemas.microsoft.com/office/drawing/2014/main" val="3761297068"/>
                    </a:ext>
                  </a:extLst>
                </a:gridCol>
                <a:gridCol w="673549">
                  <a:extLst>
                    <a:ext uri="{9D8B030D-6E8A-4147-A177-3AD203B41FA5}">
                      <a16:colId xmlns:a16="http://schemas.microsoft.com/office/drawing/2014/main" val="285381405"/>
                    </a:ext>
                  </a:extLst>
                </a:gridCol>
                <a:gridCol w="673548">
                  <a:extLst>
                    <a:ext uri="{9D8B030D-6E8A-4147-A177-3AD203B41FA5}">
                      <a16:colId xmlns:a16="http://schemas.microsoft.com/office/drawing/2014/main" val="1423122837"/>
                    </a:ext>
                  </a:extLst>
                </a:gridCol>
              </a:tblGrid>
              <a:tr h="370840">
                <a:tc rowSpan="2">
                  <a:txBody>
                    <a:bodyPr/>
                    <a:lstStyle/>
                    <a:p>
                      <a:pPr algn="ctr"/>
                      <a:r>
                        <a:rPr lang="en-US" altLang="zh-CN" sz="1800" dirty="0">
                          <a:latin typeface="Cambria" panose="02040503050406030204" pitchFamily="18" charset="0"/>
                          <a:ea typeface="Cambria" panose="02040503050406030204" pitchFamily="18" charset="0"/>
                        </a:rPr>
                        <a:t>DBMS</a:t>
                      </a:r>
                      <a:endParaRPr lang="zh-CN" altLang="en-US" sz="1800" dirty="0">
                        <a:latin typeface="Cambria" panose="02040503050406030204" pitchFamily="18" charset="0"/>
                      </a:endParaRPr>
                    </a:p>
                  </a:txBody>
                  <a:tcPr anchor="ctr"/>
                </a:tc>
                <a:tc rowSpan="2">
                  <a:txBody>
                    <a:bodyPr/>
                    <a:lstStyle/>
                    <a:p>
                      <a:pPr algn="ctr"/>
                      <a:r>
                        <a:rPr lang="en-US" altLang="zh-CN" sz="1800" dirty="0">
                          <a:latin typeface="Cambria" panose="02040503050406030204" pitchFamily="18" charset="0"/>
                          <a:ea typeface="Cambria" panose="02040503050406030204" pitchFamily="18" charset="0"/>
                        </a:rPr>
                        <a:t>Rank</a:t>
                      </a:r>
                      <a:endParaRPr lang="zh-CN" altLang="en-US" sz="1800" b="1" baseline="30000" dirty="0">
                        <a:latin typeface="Cambria" panose="02040503050406030204" pitchFamily="18" charset="0"/>
                      </a:endParaRPr>
                    </a:p>
                  </a:txBody>
                  <a:tcPr anchor="ctr"/>
                </a:tc>
                <a:tc rowSpan="2">
                  <a:txBody>
                    <a:bodyPr/>
                    <a:lstStyle/>
                    <a:p>
                      <a:pPr algn="ctr"/>
                      <a:r>
                        <a:rPr lang="en-US" altLang="zh-CN" sz="1800" dirty="0">
                          <a:latin typeface="Cambria" panose="02040503050406030204" pitchFamily="18" charset="0"/>
                          <a:ea typeface="Cambria" panose="02040503050406030204" pitchFamily="18" charset="0"/>
                        </a:rPr>
                        <a:t>GitHub Star</a:t>
                      </a:r>
                      <a:endParaRPr lang="zh-CN" altLang="en-US" sz="1800" dirty="0">
                        <a:latin typeface="Cambria" panose="02040503050406030204" pitchFamily="18" charset="0"/>
                      </a:endParaRPr>
                    </a:p>
                  </a:txBody>
                  <a:tcPr anchor="ctr"/>
                </a:tc>
                <a:tc gridSpan="4">
                  <a:txBody>
                    <a:bodyPr/>
                    <a:lstStyle/>
                    <a:p>
                      <a:pPr algn="ctr"/>
                      <a:r>
                        <a:rPr lang="en-US" altLang="zh-CN" sz="1800" dirty="0">
                          <a:latin typeface="Cambria" panose="02040503050406030204" pitchFamily="18" charset="0"/>
                          <a:ea typeface="Cambria" panose="02040503050406030204" pitchFamily="18" charset="0"/>
                        </a:rPr>
                        <a:t>Isolation Levels</a:t>
                      </a:r>
                      <a:endParaRPr lang="zh-CN" altLang="en-US" sz="1800" dirty="0">
                        <a:latin typeface="Cambria" panose="02040503050406030204" pitchFamily="18" charset="0"/>
                      </a:endParaRPr>
                    </a:p>
                  </a:txBody>
                  <a:tcPr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91854370"/>
                  </a:ext>
                </a:extLst>
              </a:tr>
              <a:tr h="370840">
                <a:tc vMerge="1">
                  <a:txBody>
                    <a:bodyPr/>
                    <a:lstStyle/>
                    <a:p>
                      <a:pPr algn="ctr"/>
                      <a:endParaRPr lang="zh-CN" altLang="en-US" sz="1800" dirty="0"/>
                    </a:p>
                  </a:txBody>
                  <a:tcPr/>
                </a:tc>
                <a:tc vMerge="1">
                  <a:txBody>
                    <a:bodyPr/>
                    <a:lstStyle/>
                    <a:p>
                      <a:pPr algn="ctr"/>
                      <a:endParaRPr lang="zh-CN" altLang="en-US" sz="1800" b="1" baseline="30000" dirty="0"/>
                    </a:p>
                  </a:txBody>
                  <a:tcPr anchor="ctr"/>
                </a:tc>
                <a:tc vMerge="1">
                  <a:txBody>
                    <a:bodyPr/>
                    <a:lstStyle/>
                    <a:p>
                      <a:pPr algn="ctr"/>
                      <a:endParaRPr lang="zh-CN" altLang="en-US" sz="1800" dirty="0"/>
                    </a:p>
                  </a:txBody>
                  <a:tcPr/>
                </a:tc>
                <a:tc>
                  <a:txBody>
                    <a:bodyPr/>
                    <a:lstStyle/>
                    <a:p>
                      <a:pPr algn="ctr"/>
                      <a:r>
                        <a:rPr lang="en-US" altLang="zh-CN" sz="1800" dirty="0">
                          <a:latin typeface="Cambria" panose="02040503050406030204" pitchFamily="18" charset="0"/>
                          <a:ea typeface="Cambria" panose="02040503050406030204" pitchFamily="18" charset="0"/>
                        </a:rPr>
                        <a:t>RU</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RC</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RR</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SER</a:t>
                      </a:r>
                      <a:endParaRPr lang="zh-CN" altLang="en-US" sz="1800" dirty="0">
                        <a:latin typeface="Cambria" panose="02040503050406030204" pitchFamily="18" charset="0"/>
                      </a:endParaRPr>
                    </a:p>
                  </a:txBody>
                  <a:tcPr anchor="ctr"/>
                </a:tc>
                <a:extLst>
                  <a:ext uri="{0D108BD9-81ED-4DB2-BD59-A6C34878D82A}">
                    <a16:rowId xmlns:a16="http://schemas.microsoft.com/office/drawing/2014/main" val="2352278100"/>
                  </a:ext>
                </a:extLst>
              </a:tr>
              <a:tr h="370840">
                <a:tc>
                  <a:txBody>
                    <a:bodyPr/>
                    <a:lstStyle/>
                    <a:p>
                      <a:pPr algn="ctr"/>
                      <a:r>
                        <a:rPr lang="en-US" altLang="zh-CN" sz="1800" dirty="0">
                          <a:latin typeface="Cambria" panose="02040503050406030204" pitchFamily="18" charset="0"/>
                          <a:ea typeface="Cambria" panose="02040503050406030204" pitchFamily="18" charset="0"/>
                        </a:rPr>
                        <a:t>MySQL</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7.6k</a:t>
                      </a:r>
                      <a:endParaRPr lang="zh-CN" altLang="en-US" sz="1800" dirty="0">
                        <a:latin typeface="Cambria" panose="02040503050406030204" pitchFamily="18" charset="0"/>
                      </a:endParaRPr>
                    </a:p>
                  </a:txBody>
                  <a:tcPr anchor="ctr"/>
                </a:tc>
                <a:tc>
                  <a:txBody>
                    <a:bodyPr/>
                    <a:lstStyle/>
                    <a:p>
                      <a:pPr algn="ct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extLst>
                  <a:ext uri="{0D108BD9-81ED-4DB2-BD59-A6C34878D82A}">
                    <a16:rowId xmlns:a16="http://schemas.microsoft.com/office/drawing/2014/main" val="3201439906"/>
                  </a:ext>
                </a:extLst>
              </a:tr>
              <a:tr h="370840">
                <a:tc>
                  <a:txBody>
                    <a:bodyPr/>
                    <a:lstStyle/>
                    <a:p>
                      <a:pPr algn="ctr"/>
                      <a:r>
                        <a:rPr lang="en-US" altLang="zh-CN" sz="1800" dirty="0">
                          <a:latin typeface="Cambria" panose="02040503050406030204" pitchFamily="18" charset="0"/>
                          <a:ea typeface="Cambria" panose="02040503050406030204" pitchFamily="18" charset="0"/>
                        </a:rPr>
                        <a:t>MariaDB</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3</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4.2k</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extLst>
                  <a:ext uri="{0D108BD9-81ED-4DB2-BD59-A6C34878D82A}">
                    <a16:rowId xmlns:a16="http://schemas.microsoft.com/office/drawing/2014/main" val="694607399"/>
                  </a:ext>
                </a:extLst>
              </a:tr>
              <a:tr h="370840">
                <a:tc>
                  <a:txBody>
                    <a:bodyPr/>
                    <a:lstStyle/>
                    <a:p>
                      <a:pPr algn="ct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112</a:t>
                      </a:r>
                      <a:endParaRPr lang="zh-CN" altLang="en-US" sz="1800" dirty="0">
                        <a:latin typeface="Cambria" panose="020405030504060302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30.9k</a:t>
                      </a:r>
                      <a:endParaRPr lang="zh-CN" altLang="en-US" sz="1800" dirty="0">
                        <a:latin typeface="Cambria" panose="02040503050406030204" pitchFamily="18" charset="0"/>
                      </a:endParaRPr>
                    </a:p>
                  </a:txBody>
                  <a:tcPr anchor="ctr"/>
                </a:tc>
                <a:tc>
                  <a:txBody>
                    <a:bodyPr/>
                    <a:lstStyle/>
                    <a:p>
                      <a:pPr algn="ct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800" dirty="0">
                          <a:latin typeface="Cambria" panose="02040503050406030204" pitchFamily="18" charset="0"/>
                          <a:sym typeface="Wingdings" panose="05000000000000000000" pitchFamily="2" charset="2"/>
                        </a:rPr>
                        <a:t></a:t>
                      </a:r>
                      <a:endParaRPr lang="zh-CN" altLang="en-US" sz="1800" dirty="0">
                        <a:latin typeface="Cambria" panose="02040503050406030204" pitchFamily="18" charset="0"/>
                      </a:endParaRPr>
                    </a:p>
                  </a:txBody>
                  <a:tcPr anchor="ctr"/>
                </a:tc>
                <a:tc>
                  <a:txBody>
                    <a:bodyPr/>
                    <a:lstStyle/>
                    <a:p>
                      <a:pPr algn="ctr"/>
                      <a:endParaRPr lang="zh-CN" altLang="en-US" sz="1800" dirty="0">
                        <a:latin typeface="Cambria" panose="02040503050406030204" pitchFamily="18" charset="0"/>
                      </a:endParaRPr>
                    </a:p>
                  </a:txBody>
                  <a:tcPr anchor="ctr"/>
                </a:tc>
                <a:extLst>
                  <a:ext uri="{0D108BD9-81ED-4DB2-BD59-A6C34878D82A}">
                    <a16:rowId xmlns:a16="http://schemas.microsoft.com/office/drawing/2014/main" val="3737846346"/>
                  </a:ext>
                </a:extLst>
              </a:tr>
            </a:tbl>
          </a:graphicData>
        </a:graphic>
      </p:graphicFrame>
      <p:sp>
        <p:nvSpPr>
          <p:cNvPr id="6" name="文本框 5">
            <a:extLst>
              <a:ext uri="{FF2B5EF4-FFF2-40B4-BE49-F238E27FC236}">
                <a16:creationId xmlns:a16="http://schemas.microsoft.com/office/drawing/2014/main" id="{0CA1013C-006F-5FEF-2838-A9F78B104ADB}"/>
              </a:ext>
            </a:extLst>
          </p:cNvPr>
          <p:cNvSpPr txBox="1"/>
          <p:nvPr/>
        </p:nvSpPr>
        <p:spPr>
          <a:xfrm>
            <a:off x="3047998" y="4831870"/>
            <a:ext cx="6096000" cy="646331"/>
          </a:xfrm>
          <a:prstGeom prst="rect">
            <a:avLst/>
          </a:prstGeom>
          <a:noFill/>
        </p:spPr>
        <p:txBody>
          <a:bodyPr wrap="square">
            <a:spAutoFit/>
          </a:bodyPr>
          <a:lstStyle/>
          <a:p>
            <a:pPr lvl="1"/>
            <a:r>
              <a:rPr lang="en-US" altLang="zh-CN" sz="1800" b="0" dirty="0">
                <a:latin typeface="Cambria" panose="02040503050406030204" pitchFamily="18" charset="0"/>
                <a:ea typeface="Cambria" panose="02040503050406030204" pitchFamily="18" charset="0"/>
              </a:rPr>
              <a:t>RU: Read Uncommitted		RR: Repeatable Read</a:t>
            </a:r>
          </a:p>
          <a:p>
            <a:pPr lvl="1"/>
            <a:r>
              <a:rPr lang="en-US" altLang="zh-CN" sz="1800" b="0" dirty="0">
                <a:latin typeface="Cambria" panose="02040503050406030204" pitchFamily="18" charset="0"/>
                <a:ea typeface="Cambria" panose="02040503050406030204" pitchFamily="18" charset="0"/>
              </a:rPr>
              <a:t>RC: Read Committed		SER: Serializable</a:t>
            </a:r>
          </a:p>
        </p:txBody>
      </p:sp>
    </p:spTree>
    <p:extLst>
      <p:ext uri="{BB962C8B-B14F-4D97-AF65-F5344CB8AC3E}">
        <p14:creationId xmlns:p14="http://schemas.microsoft.com/office/powerpoint/2010/main" val="241685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DT</a:t>
            </a:r>
            <a:r>
              <a:rPr lang="en-US" altLang="zh-CN" sz="2400" baseline="30000" dirty="0">
                <a:latin typeface="Cambria" panose="02040503050406030204" pitchFamily="18" charset="0"/>
                <a:ea typeface="Cambria" panose="02040503050406030204" pitchFamily="18" charset="0"/>
              </a:rPr>
              <a:t>2</a:t>
            </a:r>
            <a:r>
              <a:rPr lang="en-US" altLang="zh-CN" sz="2400" dirty="0">
                <a:latin typeface="Cambria" panose="02040503050406030204" pitchFamily="18" charset="0"/>
                <a:ea typeface="Cambria" panose="02040503050406030204" pitchFamily="18" charset="0"/>
              </a:rPr>
              <a:t> has detected 16 unique bugs, including 6 unknown bugs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Bug Results</a:t>
            </a:r>
            <a:endParaRPr lang="zh-CN" altLang="en-US" sz="3600" dirty="0">
              <a:latin typeface="Cambria" panose="02040503050406030204" pitchFamily="18" charset="0"/>
              <a:ea typeface="+mn-ea"/>
            </a:endParaRPr>
          </a:p>
        </p:txBody>
      </p:sp>
      <p:graphicFrame>
        <p:nvGraphicFramePr>
          <p:cNvPr id="5" name="表格 4">
            <a:extLst>
              <a:ext uri="{FF2B5EF4-FFF2-40B4-BE49-F238E27FC236}">
                <a16:creationId xmlns:a16="http://schemas.microsoft.com/office/drawing/2014/main" id="{4EDE1221-E473-FCDE-AB1C-37BB411C8B16}"/>
              </a:ext>
            </a:extLst>
          </p:cNvPr>
          <p:cNvGraphicFramePr>
            <a:graphicFrameLocks noGrp="1"/>
          </p:cNvGraphicFramePr>
          <p:nvPr>
            <p:extLst>
              <p:ext uri="{D42A27DB-BD31-4B8C-83A1-F6EECF244321}">
                <p14:modId xmlns:p14="http://schemas.microsoft.com/office/powerpoint/2010/main" val="2820528309"/>
              </p:ext>
            </p:extLst>
          </p:nvPr>
        </p:nvGraphicFramePr>
        <p:xfrm>
          <a:off x="1534499" y="2648195"/>
          <a:ext cx="9123000" cy="2225040"/>
        </p:xfrm>
        <a:graphic>
          <a:graphicData uri="http://schemas.openxmlformats.org/drawingml/2006/table">
            <a:tbl>
              <a:tblPr firstRow="1" bandRow="1">
                <a:tableStyleId>{46F890A9-2807-4EBB-B81D-B2AA78EC7F39}</a:tableStyleId>
              </a:tblPr>
              <a:tblGrid>
                <a:gridCol w="1470750">
                  <a:extLst>
                    <a:ext uri="{9D8B030D-6E8A-4147-A177-3AD203B41FA5}">
                      <a16:colId xmlns:a16="http://schemas.microsoft.com/office/drawing/2014/main" val="456747482"/>
                    </a:ext>
                  </a:extLst>
                </a:gridCol>
                <a:gridCol w="1470750">
                  <a:extLst>
                    <a:ext uri="{9D8B030D-6E8A-4147-A177-3AD203B41FA5}">
                      <a16:colId xmlns:a16="http://schemas.microsoft.com/office/drawing/2014/main" val="2454249584"/>
                    </a:ext>
                  </a:extLst>
                </a:gridCol>
                <a:gridCol w="1470750">
                  <a:extLst>
                    <a:ext uri="{9D8B030D-6E8A-4147-A177-3AD203B41FA5}">
                      <a16:colId xmlns:a16="http://schemas.microsoft.com/office/drawing/2014/main" val="314275934"/>
                    </a:ext>
                  </a:extLst>
                </a:gridCol>
                <a:gridCol w="1470750">
                  <a:extLst>
                    <a:ext uri="{9D8B030D-6E8A-4147-A177-3AD203B41FA5}">
                      <a16:colId xmlns:a16="http://schemas.microsoft.com/office/drawing/2014/main" val="2063243189"/>
                    </a:ext>
                  </a:extLst>
                </a:gridCol>
                <a:gridCol w="1620000">
                  <a:extLst>
                    <a:ext uri="{9D8B030D-6E8A-4147-A177-3AD203B41FA5}">
                      <a16:colId xmlns:a16="http://schemas.microsoft.com/office/drawing/2014/main" val="781988366"/>
                    </a:ext>
                  </a:extLst>
                </a:gridCol>
                <a:gridCol w="1620000">
                  <a:extLst>
                    <a:ext uri="{9D8B030D-6E8A-4147-A177-3AD203B41FA5}">
                      <a16:colId xmlns:a16="http://schemas.microsoft.com/office/drawing/2014/main" val="960223601"/>
                    </a:ext>
                  </a:extLst>
                </a:gridCol>
              </a:tblGrid>
              <a:tr h="370840">
                <a:tc rowSpan="2">
                  <a:txBody>
                    <a:bodyPr/>
                    <a:lstStyle/>
                    <a:p>
                      <a:pPr algn="l"/>
                      <a:r>
                        <a:rPr lang="en-US" altLang="zh-CN" sz="1800" baseline="0" dirty="0">
                          <a:latin typeface="Cambria" panose="02040503050406030204" pitchFamily="18" charset="0"/>
                          <a:ea typeface="Cambria" panose="02040503050406030204" pitchFamily="18" charset="0"/>
                        </a:rPr>
                        <a:t>DBMS</a:t>
                      </a:r>
                      <a:endParaRPr lang="zh-CN" altLang="en-US" sz="1800" baseline="0" dirty="0">
                        <a:latin typeface="Cambria" panose="02040503050406030204" pitchFamily="18" charset="0"/>
                        <a:ea typeface="华文仿宋" panose="02010600040101010101" pitchFamily="2" charset="-122"/>
                      </a:endParaRPr>
                    </a:p>
                  </a:txBody>
                  <a:tcPr anchor="ctr"/>
                </a:tc>
                <a:tc rowSpan="2">
                  <a:txBody>
                    <a:bodyPr/>
                    <a:lstStyle/>
                    <a:p>
                      <a:pPr algn="ctr"/>
                      <a:r>
                        <a:rPr lang="en-US" altLang="zh-CN" sz="1800" baseline="0" dirty="0">
                          <a:latin typeface="Cambria" panose="02040503050406030204" pitchFamily="18" charset="0"/>
                          <a:ea typeface="Cambria" panose="02040503050406030204" pitchFamily="18" charset="0"/>
                        </a:rPr>
                        <a:t>Total</a:t>
                      </a:r>
                      <a:endParaRPr lang="zh-CN" altLang="en-US" sz="1800" baseline="0" dirty="0">
                        <a:latin typeface="Cambria" panose="02040503050406030204" pitchFamily="18" charset="0"/>
                        <a:ea typeface="+mn-ea"/>
                      </a:endParaRPr>
                    </a:p>
                  </a:txBody>
                  <a:tcPr anchor="ctr"/>
                </a:tc>
                <a:tc gridSpan="2">
                  <a:txBody>
                    <a:bodyPr/>
                    <a:lstStyle/>
                    <a:p>
                      <a:pPr algn="ctr"/>
                      <a:r>
                        <a:rPr lang="en-US" altLang="zh-CN" sz="1800" baseline="0" dirty="0">
                          <a:latin typeface="Cambria" panose="02040503050406030204" pitchFamily="18" charset="0"/>
                          <a:ea typeface="Cambria" panose="02040503050406030204" pitchFamily="18" charset="0"/>
                        </a:rPr>
                        <a:t>Confirmed</a:t>
                      </a:r>
                      <a:endParaRPr lang="zh-CN" altLang="en-US" sz="1800" baseline="0" dirty="0">
                        <a:latin typeface="Cambria" panose="02040503050406030204" pitchFamily="18" charset="0"/>
                        <a:ea typeface="华文仿宋" panose="02010600040101010101" pitchFamily="2" charset="-122"/>
                      </a:endParaRPr>
                    </a:p>
                  </a:txBody>
                  <a:tcPr/>
                </a:tc>
                <a:tc hMerge="1">
                  <a:txBody>
                    <a:bodyPr/>
                    <a:lstStyle/>
                    <a:p>
                      <a:pPr algn="ctr"/>
                      <a:endParaRPr lang="zh-CN" altLang="en-US" sz="1800" baseline="0" dirty="0">
                        <a:latin typeface="Times New Roman" panose="02020603050405020304" pitchFamily="18" charset="0"/>
                        <a:ea typeface="华文仿宋" panose="02010600040101010101" pitchFamily="2" charset="-122"/>
                      </a:endParaRPr>
                    </a:p>
                  </a:txBody>
                  <a:tcPr/>
                </a:tc>
                <a:tc rowSpan="2">
                  <a:txBody>
                    <a:bodyPr/>
                    <a:lstStyle/>
                    <a:p>
                      <a:pPr algn="ctr"/>
                      <a:r>
                        <a:rPr lang="en-US" altLang="zh-CN" sz="1800" baseline="0" dirty="0">
                          <a:latin typeface="Cambria" panose="02040503050406030204" pitchFamily="18" charset="0"/>
                          <a:ea typeface="Cambria" panose="02040503050406030204" pitchFamily="18" charset="0"/>
                        </a:rPr>
                        <a:t>Unconfirmed</a:t>
                      </a:r>
                      <a:endParaRPr lang="zh-CN" altLang="en-US" sz="1800" baseline="0" dirty="0">
                        <a:latin typeface="Cambria" panose="02040503050406030204" pitchFamily="18" charset="0"/>
                        <a:ea typeface="华文仿宋" panose="02010600040101010101" pitchFamily="2" charset="-122"/>
                      </a:endParaRPr>
                    </a:p>
                  </a:txBody>
                  <a:tcPr anchor="ctr"/>
                </a:tc>
                <a:tc rowSpan="2">
                  <a:txBody>
                    <a:bodyPr/>
                    <a:lstStyle/>
                    <a:p>
                      <a:pPr algn="ctr"/>
                      <a:r>
                        <a:rPr lang="en-US" altLang="zh-CN" sz="1800" baseline="0" dirty="0">
                          <a:latin typeface="Cambria" panose="02040503050406030204" pitchFamily="18" charset="0"/>
                          <a:ea typeface="Cambria" panose="02040503050406030204" pitchFamily="18" charset="0"/>
                        </a:rPr>
                        <a:t>False Positive</a:t>
                      </a:r>
                      <a:endParaRPr lang="zh-CN" altLang="en-US" sz="1800" baseline="0" dirty="0">
                        <a:latin typeface="Cambria" panose="02040503050406030204" pitchFamily="18" charset="0"/>
                        <a:ea typeface="+mn-ea"/>
                      </a:endParaRPr>
                    </a:p>
                  </a:txBody>
                  <a:tcPr anchor="ctr"/>
                </a:tc>
                <a:extLst>
                  <a:ext uri="{0D108BD9-81ED-4DB2-BD59-A6C34878D82A}">
                    <a16:rowId xmlns:a16="http://schemas.microsoft.com/office/drawing/2014/main" val="2130131910"/>
                  </a:ext>
                </a:extLst>
              </a:tr>
              <a:tr h="370840">
                <a:tc vMerge="1">
                  <a:txBody>
                    <a:bodyPr/>
                    <a:lstStyle/>
                    <a:p>
                      <a:pPr algn="ctr"/>
                      <a:endParaRPr lang="zh-CN" altLang="en-US" sz="1800" baseline="0" dirty="0">
                        <a:latin typeface="Times New Roman" panose="02020603050405020304" pitchFamily="18" charset="0"/>
                        <a:ea typeface="华文仿宋" panose="02010600040101010101" pitchFamily="2" charset="-122"/>
                      </a:endParaRPr>
                    </a:p>
                  </a:txBody>
                  <a:tcPr/>
                </a:tc>
                <a:tc vMerge="1">
                  <a:txBody>
                    <a:bodyPr/>
                    <a:lstStyle/>
                    <a:p>
                      <a:endParaRPr lang="zh-CN" altLang="en-US" dirty="0"/>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Unknown</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Duplicate</a:t>
                      </a:r>
                      <a:endParaRPr lang="zh-CN" altLang="en-US" sz="1800" b="1" kern="1200" baseline="0" dirty="0">
                        <a:solidFill>
                          <a:schemeClr val="dk1"/>
                        </a:solidFill>
                        <a:latin typeface="Cambria" panose="02040503050406030204" pitchFamily="18" charset="0"/>
                        <a:ea typeface="+mn-ea"/>
                        <a:cs typeface="+mn-cs"/>
                      </a:endParaRPr>
                    </a:p>
                  </a:txBody>
                  <a:tcPr/>
                </a:tc>
                <a:tc vMerge="1">
                  <a:txBody>
                    <a:bodyPr/>
                    <a:lstStyle/>
                    <a:p>
                      <a:pPr algn="ctr"/>
                      <a:endParaRPr lang="zh-CN" altLang="en-US" sz="1800" baseline="0" dirty="0">
                        <a:latin typeface="Times New Roman" panose="02020603050405020304" pitchFamily="18" charset="0"/>
                        <a:ea typeface="华文仿宋" panose="02010600040101010101" pitchFamily="2" charset="-122"/>
                      </a:endParaRPr>
                    </a:p>
                  </a:txBody>
                  <a:tcPr/>
                </a:tc>
                <a:tc vMerge="1">
                  <a:txBody>
                    <a:bodyPr/>
                    <a:lstStyle/>
                    <a:p>
                      <a:endParaRPr lang="zh-CN" altLang="en-US"/>
                    </a:p>
                  </a:txBody>
                  <a:tcPr/>
                </a:tc>
                <a:extLst>
                  <a:ext uri="{0D108BD9-81ED-4DB2-BD59-A6C34878D82A}">
                    <a16:rowId xmlns:a16="http://schemas.microsoft.com/office/drawing/2014/main" val="3413916403"/>
                  </a:ext>
                </a:extLst>
              </a:tr>
              <a:tr h="370840">
                <a:tc>
                  <a:txBody>
                    <a:bodyPr/>
                    <a:lstStyle/>
                    <a:p>
                      <a:pPr algn="l"/>
                      <a:r>
                        <a:rPr lang="en-US" altLang="zh-CN" sz="1800" dirty="0">
                          <a:latin typeface="Cambria" panose="02040503050406030204" pitchFamily="18" charset="0"/>
                          <a:ea typeface="Cambria" panose="02040503050406030204" pitchFamily="18" charset="0"/>
                        </a:rPr>
                        <a:t>MySQL</a:t>
                      </a:r>
                      <a:endParaRPr lang="zh-CN" altLang="en-US" sz="1800" dirty="0">
                        <a:latin typeface="Cambria" panose="02040503050406030204" pitchFamily="18" charset="0"/>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577024825"/>
                  </a:ext>
                </a:extLst>
              </a:tr>
              <a:tr h="370840">
                <a:tc>
                  <a:txBody>
                    <a:bodyPr/>
                    <a:lstStyle/>
                    <a:p>
                      <a:pPr algn="l"/>
                      <a:r>
                        <a:rPr lang="en-US" altLang="zh-CN" sz="1800" dirty="0">
                          <a:latin typeface="Cambria" panose="02040503050406030204" pitchFamily="18" charset="0"/>
                          <a:ea typeface="Cambria" panose="02040503050406030204" pitchFamily="18" charset="0"/>
                        </a:rPr>
                        <a:t>MariaDB</a:t>
                      </a:r>
                      <a:endParaRPr lang="zh-CN" altLang="en-US" sz="1800" dirty="0">
                        <a:latin typeface="Cambria" panose="02040503050406030204" pitchFamily="18" charset="0"/>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7</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4</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1</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4127602654"/>
                  </a:ext>
                </a:extLst>
              </a:tr>
              <a:tr h="370840">
                <a:tc>
                  <a:txBody>
                    <a:bodyPr/>
                    <a:lstStyle/>
                    <a:p>
                      <a:pPr algn="l"/>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5</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3</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0" kern="1200" baseline="0" dirty="0">
                          <a:solidFill>
                            <a:schemeClr val="dk1"/>
                          </a:solidFill>
                          <a:latin typeface="Cambria" panose="02040503050406030204" pitchFamily="18" charset="0"/>
                          <a:ea typeface="Cambria" panose="02040503050406030204" pitchFamily="18" charset="0"/>
                          <a:cs typeface="+mn-cs"/>
                        </a:rPr>
                        <a:t>0</a:t>
                      </a:r>
                      <a:endParaRPr lang="zh-CN" altLang="en-US" sz="1800" b="0"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54440298"/>
                  </a:ext>
                </a:extLst>
              </a:tr>
              <a:tr h="370840">
                <a:tc>
                  <a:txBody>
                    <a:bodyPr/>
                    <a:lstStyle/>
                    <a:p>
                      <a:pPr algn="l"/>
                      <a:r>
                        <a:rPr lang="en-US" altLang="zh-CN" sz="1800" b="1" baseline="0" dirty="0">
                          <a:latin typeface="Cambria" panose="02040503050406030204" pitchFamily="18" charset="0"/>
                          <a:ea typeface="Cambria" panose="02040503050406030204" pitchFamily="18" charset="0"/>
                        </a:rPr>
                        <a:t>Total</a:t>
                      </a:r>
                      <a:endParaRPr lang="zh-CN" altLang="en-US" sz="1800" b="1" baseline="0" dirty="0">
                        <a:latin typeface="Cambria" panose="02040503050406030204" pitchFamily="18" charset="0"/>
                        <a:ea typeface="华文仿宋" panose="02010600040101010101" pitchFamily="2" charset="-122"/>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16</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6</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6</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1" kern="1200" baseline="0" dirty="0">
                        <a:solidFill>
                          <a:schemeClr val="dk1"/>
                        </a:solidFill>
                        <a:latin typeface="Cambria" panose="02040503050406030204" pitchFamily="18" charset="0"/>
                        <a:ea typeface="+mn-ea"/>
                        <a:cs typeface="+mn-cs"/>
                      </a:endParaRPr>
                    </a:p>
                  </a:txBody>
                  <a:tcPr/>
                </a:tc>
                <a:tc>
                  <a:txBody>
                    <a:bodyPr/>
                    <a:lstStyle/>
                    <a:p>
                      <a:pPr marL="0" algn="ctr" defTabSz="1219170" rtl="0" eaLnBrk="1" latinLnBrk="0" hangingPunct="1"/>
                      <a:r>
                        <a:rPr lang="en-US" altLang="zh-CN" sz="1800" b="1" kern="1200" baseline="0" dirty="0">
                          <a:solidFill>
                            <a:schemeClr val="dk1"/>
                          </a:solidFill>
                          <a:latin typeface="Cambria" panose="02040503050406030204" pitchFamily="18" charset="0"/>
                          <a:ea typeface="Cambria" panose="02040503050406030204" pitchFamily="18" charset="0"/>
                          <a:cs typeface="+mn-cs"/>
                        </a:rPr>
                        <a:t>2</a:t>
                      </a:r>
                      <a:endParaRPr lang="zh-CN" altLang="en-US" sz="1800" b="1" kern="1200" baseline="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98614739"/>
                  </a:ext>
                </a:extLst>
              </a:tr>
            </a:tbl>
          </a:graphicData>
        </a:graphic>
      </p:graphicFrame>
      <p:sp>
        <p:nvSpPr>
          <p:cNvPr id="4" name="矩形: 圆角 3">
            <a:extLst>
              <a:ext uri="{FF2B5EF4-FFF2-40B4-BE49-F238E27FC236}">
                <a16:creationId xmlns:a16="http://schemas.microsoft.com/office/drawing/2014/main" id="{FE34004B-477D-F6AC-D50E-C06BB9101802}"/>
              </a:ext>
            </a:extLst>
          </p:cNvPr>
          <p:cNvSpPr/>
          <p:nvPr/>
        </p:nvSpPr>
        <p:spPr bwMode="gray">
          <a:xfrm>
            <a:off x="4472708" y="3001818"/>
            <a:ext cx="1475510" cy="192960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6" name="矩形: 圆角 5">
            <a:extLst>
              <a:ext uri="{FF2B5EF4-FFF2-40B4-BE49-F238E27FC236}">
                <a16:creationId xmlns:a16="http://schemas.microsoft.com/office/drawing/2014/main" id="{55E6CB1D-38E0-8ADE-CC3F-30AAA71CE223}"/>
              </a:ext>
            </a:extLst>
          </p:cNvPr>
          <p:cNvSpPr/>
          <p:nvPr/>
        </p:nvSpPr>
        <p:spPr bwMode="gray">
          <a:xfrm>
            <a:off x="5946960" y="3001818"/>
            <a:ext cx="1476774" cy="192960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
        <p:nvSpPr>
          <p:cNvPr id="10" name="矩形: 圆角 9">
            <a:extLst>
              <a:ext uri="{FF2B5EF4-FFF2-40B4-BE49-F238E27FC236}">
                <a16:creationId xmlns:a16="http://schemas.microsoft.com/office/drawing/2014/main" id="{FB0AFEBB-BAA8-B9F2-83B4-23CFB2C4572D}"/>
              </a:ext>
            </a:extLst>
          </p:cNvPr>
          <p:cNvSpPr/>
          <p:nvPr/>
        </p:nvSpPr>
        <p:spPr bwMode="gray">
          <a:xfrm>
            <a:off x="3002346" y="2590006"/>
            <a:ext cx="1475510" cy="2341418"/>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064802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10" grpId="0" animBg="1"/>
      <p:bldP spid="10"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MariaDB does not UPDATE primary keys atomically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MariaDB#27992</a:t>
            </a:r>
            <a:endParaRPr lang="zh-CN" altLang="en-US" sz="3600" dirty="0">
              <a:latin typeface="Cambria" panose="02040503050406030204" pitchFamily="18" charset="0"/>
              <a:ea typeface="+mn-ea"/>
            </a:endParaRPr>
          </a:p>
        </p:txBody>
      </p:sp>
      <p:graphicFrame>
        <p:nvGraphicFramePr>
          <p:cNvPr id="7" name="表格 3">
            <a:extLst>
              <a:ext uri="{FF2B5EF4-FFF2-40B4-BE49-F238E27FC236}">
                <a16:creationId xmlns:a16="http://schemas.microsoft.com/office/drawing/2014/main" id="{3B82F4E4-1170-5E23-D74E-A3016483A919}"/>
              </a:ext>
            </a:extLst>
          </p:cNvPr>
          <p:cNvGraphicFramePr>
            <a:graphicFrameLocks noGrp="1"/>
          </p:cNvGraphicFramePr>
          <p:nvPr/>
        </p:nvGraphicFramePr>
        <p:xfrm>
          <a:off x="5708818" y="219762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8" name="表格 4">
            <a:extLst>
              <a:ext uri="{FF2B5EF4-FFF2-40B4-BE49-F238E27FC236}">
                <a16:creationId xmlns:a16="http://schemas.microsoft.com/office/drawing/2014/main" id="{F66C2691-7556-59C7-F006-8BB9AC01B1EC}"/>
              </a:ext>
            </a:extLst>
          </p:cNvPr>
          <p:cNvGraphicFramePr>
            <a:graphicFrameLocks noGrp="1"/>
          </p:cNvGraphicFramePr>
          <p:nvPr>
            <p:extLst>
              <p:ext uri="{D42A27DB-BD31-4B8C-83A1-F6EECF244321}">
                <p14:modId xmlns:p14="http://schemas.microsoft.com/office/powerpoint/2010/main" val="2238328964"/>
              </p:ext>
            </p:extLst>
          </p:nvPr>
        </p:nvGraphicFramePr>
        <p:xfrm>
          <a:off x="2158118" y="2560200"/>
          <a:ext cx="7875764" cy="2538000"/>
        </p:xfrm>
        <a:graphic>
          <a:graphicData uri="http://schemas.openxmlformats.org/drawingml/2006/table">
            <a:tbl>
              <a:tblPr firstRow="1" bandRow="1">
                <a:tableStyleId>{2D5ABB26-0587-4C30-8999-92F81FD0307C}</a:tableStyleId>
              </a:tblPr>
              <a:tblGrid>
                <a:gridCol w="3937882">
                  <a:extLst>
                    <a:ext uri="{9D8B030D-6E8A-4147-A177-3AD203B41FA5}">
                      <a16:colId xmlns:a16="http://schemas.microsoft.com/office/drawing/2014/main" val="2006473940"/>
                    </a:ext>
                  </a:extLst>
                </a:gridCol>
                <a:gridCol w="3937882">
                  <a:extLst>
                    <a:ext uri="{9D8B030D-6E8A-4147-A177-3AD203B41FA5}">
                      <a16:colId xmlns:a16="http://schemas.microsoft.com/office/drawing/2014/main" val="2783850926"/>
                    </a:ext>
                  </a:extLst>
                </a:gridCol>
              </a:tblGrid>
              <a:tr h="507600">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2;</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t SET c =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 FROM t FOR UPDATE;</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9" name="文本框 8">
            <a:extLst>
              <a:ext uri="{FF2B5EF4-FFF2-40B4-BE49-F238E27FC236}">
                <a16:creationId xmlns:a16="http://schemas.microsoft.com/office/drawing/2014/main" id="{51C619F4-B8EC-E3B1-05DC-D861C48A156C}"/>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https://jira.mariadb.org/browse/MDEV-27992</a:t>
            </a:r>
            <a:endParaRPr lang="zh-CN" altLang="en-US" sz="1200" dirty="0">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CA71B3CB-5811-832C-F604-675FCB181DAE}"/>
              </a:ext>
            </a:extLst>
          </p:cNvPr>
          <p:cNvSpPr txBox="1"/>
          <p:nvPr/>
        </p:nvSpPr>
        <p:spPr>
          <a:xfrm>
            <a:off x="5708818" y="1894143"/>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12" name="表格 3">
            <a:extLst>
              <a:ext uri="{FF2B5EF4-FFF2-40B4-BE49-F238E27FC236}">
                <a16:creationId xmlns:a16="http://schemas.microsoft.com/office/drawing/2014/main" id="{F267B807-FEB9-8B6A-8E4C-15986DBBFD61}"/>
              </a:ext>
            </a:extLst>
          </p:cNvPr>
          <p:cNvGraphicFramePr>
            <a:graphicFrameLocks noGrp="1"/>
          </p:cNvGraphicFramePr>
          <p:nvPr/>
        </p:nvGraphicFramePr>
        <p:xfrm>
          <a:off x="971491" y="3277217"/>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13" name="表格 3">
            <a:extLst>
              <a:ext uri="{FF2B5EF4-FFF2-40B4-BE49-F238E27FC236}">
                <a16:creationId xmlns:a16="http://schemas.microsoft.com/office/drawing/2014/main" id="{B0EA1A60-02E8-B076-2668-E347C410A532}"/>
              </a:ext>
            </a:extLst>
          </p:cNvPr>
          <p:cNvGraphicFramePr>
            <a:graphicFrameLocks noGrp="1"/>
          </p:cNvGraphicFramePr>
          <p:nvPr/>
        </p:nvGraphicFramePr>
        <p:xfrm>
          <a:off x="971491" y="4211213"/>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bl>
          </a:graphicData>
        </a:graphic>
      </p:graphicFrame>
      <p:cxnSp>
        <p:nvCxnSpPr>
          <p:cNvPr id="18" name="直接箭头连接符 17">
            <a:extLst>
              <a:ext uri="{FF2B5EF4-FFF2-40B4-BE49-F238E27FC236}">
                <a16:creationId xmlns:a16="http://schemas.microsoft.com/office/drawing/2014/main" id="{C354A6B2-2501-9507-A4E8-5F4743D17EEB}"/>
              </a:ext>
            </a:extLst>
          </p:cNvPr>
          <p:cNvCxnSpPr>
            <a:cxnSpLocks/>
          </p:cNvCxnSpPr>
          <p:nvPr/>
        </p:nvCxnSpPr>
        <p:spPr>
          <a:xfrm flipV="1">
            <a:off x="4368356" y="3340139"/>
            <a:ext cx="1699200" cy="4890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2C7EA8-67D6-50E3-2364-C3A0151D0849}"/>
              </a:ext>
            </a:extLst>
          </p:cNvPr>
          <p:cNvCxnSpPr>
            <a:cxnSpLocks/>
          </p:cNvCxnSpPr>
          <p:nvPr/>
        </p:nvCxnSpPr>
        <p:spPr>
          <a:xfrm flipH="1">
            <a:off x="4367199" y="3788043"/>
            <a:ext cx="1700357" cy="558128"/>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735BC7E-A81E-A547-DE8C-4C290FC9CF67}"/>
              </a:ext>
            </a:extLst>
          </p:cNvPr>
          <p:cNvCxnSpPr>
            <a:cxnSpLocks/>
          </p:cNvCxnSpPr>
          <p:nvPr/>
        </p:nvCxnSpPr>
        <p:spPr>
          <a:xfrm flipH="1">
            <a:off x="3609110" y="3887560"/>
            <a:ext cx="2458446" cy="952113"/>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5EDEB5A-D711-F98C-91DF-1327017AF632}"/>
              </a:ext>
            </a:extLst>
          </p:cNvPr>
          <p:cNvCxnSpPr>
            <a:cxnSpLocks/>
          </p:cNvCxnSpPr>
          <p:nvPr/>
        </p:nvCxnSpPr>
        <p:spPr>
          <a:xfrm>
            <a:off x="2555701" y="4469729"/>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90D9CEF-C006-6CEF-CABC-0EA61FD43EF1}"/>
              </a:ext>
            </a:extLst>
          </p:cNvPr>
          <p:cNvCxnSpPr>
            <a:cxnSpLocks/>
          </p:cNvCxnSpPr>
          <p:nvPr/>
        </p:nvCxnSpPr>
        <p:spPr>
          <a:xfrm>
            <a:off x="6500836" y="4469729"/>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26EE71E-E12A-F896-367B-BBB8209CBD93}"/>
              </a:ext>
            </a:extLst>
          </p:cNvPr>
          <p:cNvCxnSpPr>
            <a:cxnSpLocks/>
            <a:stCxn id="8" idx="1"/>
            <a:endCxn id="12" idx="3"/>
          </p:cNvCxnSpPr>
          <p:nvPr/>
        </p:nvCxnSpPr>
        <p:spPr>
          <a:xfrm flipH="1" flipV="1">
            <a:off x="1745037" y="3612497"/>
            <a:ext cx="413081" cy="216703"/>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93C5891-A522-7350-A09F-67BE337CE331}"/>
              </a:ext>
            </a:extLst>
          </p:cNvPr>
          <p:cNvCxnSpPr>
            <a:cxnSpLocks/>
            <a:endCxn id="13" idx="3"/>
          </p:cNvCxnSpPr>
          <p:nvPr/>
        </p:nvCxnSpPr>
        <p:spPr>
          <a:xfrm flipH="1">
            <a:off x="1745037" y="4333765"/>
            <a:ext cx="413081" cy="21272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图形 25">
            <a:extLst>
              <a:ext uri="{FF2B5EF4-FFF2-40B4-BE49-F238E27FC236}">
                <a16:creationId xmlns:a16="http://schemas.microsoft.com/office/drawing/2014/main" id="{65AAC57D-22E2-6F3A-FA5F-6138743E23C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800" y="3577499"/>
            <a:ext cx="421089" cy="421089"/>
          </a:xfrm>
          <a:prstGeom prst="rect">
            <a:avLst/>
          </a:prstGeom>
        </p:spPr>
      </p:pic>
      <p:sp>
        <p:nvSpPr>
          <p:cNvPr id="27" name="文本框 26">
            <a:extLst>
              <a:ext uri="{FF2B5EF4-FFF2-40B4-BE49-F238E27FC236}">
                <a16:creationId xmlns:a16="http://schemas.microsoft.com/office/drawing/2014/main" id="{285BFBA0-B178-5DBD-1D7C-1B85A2BEA762}"/>
              </a:ext>
            </a:extLst>
          </p:cNvPr>
          <p:cNvSpPr txBox="1"/>
          <p:nvPr/>
        </p:nvSpPr>
        <p:spPr>
          <a:xfrm>
            <a:off x="9660889" y="3634155"/>
            <a:ext cx="679793" cy="307777"/>
          </a:xfrm>
          <a:prstGeom prst="rect">
            <a:avLst/>
          </a:prstGeom>
          <a:noFill/>
        </p:spPr>
        <p:txBody>
          <a:bodyPr wrap="square" rtlCol="0">
            <a:spAutoFit/>
          </a:bodyPr>
          <a:lstStyle/>
          <a:p>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graphicFrame>
        <p:nvGraphicFramePr>
          <p:cNvPr id="28" name="表格 3">
            <a:extLst>
              <a:ext uri="{FF2B5EF4-FFF2-40B4-BE49-F238E27FC236}">
                <a16:creationId xmlns:a16="http://schemas.microsoft.com/office/drawing/2014/main" id="{2F4784E7-6F62-C108-14AC-91475C0D1292}"/>
              </a:ext>
            </a:extLst>
          </p:cNvPr>
          <p:cNvGraphicFramePr>
            <a:graphicFrameLocks noGrp="1"/>
          </p:cNvGraphicFramePr>
          <p:nvPr/>
        </p:nvGraphicFramePr>
        <p:xfrm>
          <a:off x="10446963" y="351713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bl>
          </a:graphicData>
        </a:graphic>
      </p:graphicFrame>
      <p:cxnSp>
        <p:nvCxnSpPr>
          <p:cNvPr id="29" name="直接箭头连接符 28">
            <a:extLst>
              <a:ext uri="{FF2B5EF4-FFF2-40B4-BE49-F238E27FC236}">
                <a16:creationId xmlns:a16="http://schemas.microsoft.com/office/drawing/2014/main" id="{901F1B67-6153-6613-03AE-CD531F75951C}"/>
              </a:ext>
            </a:extLst>
          </p:cNvPr>
          <p:cNvCxnSpPr>
            <a:cxnSpLocks/>
            <a:endCxn id="28" idx="1"/>
          </p:cNvCxnSpPr>
          <p:nvPr/>
        </p:nvCxnSpPr>
        <p:spPr>
          <a:xfrm>
            <a:off x="9462655" y="3852416"/>
            <a:ext cx="984308" cy="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7095DE0-3802-4D62-DAAE-D7FB38FBACDB}"/>
              </a:ext>
            </a:extLst>
          </p:cNvPr>
          <p:cNvCxnSpPr>
            <a:cxnSpLocks/>
          </p:cNvCxnSpPr>
          <p:nvPr/>
        </p:nvCxnSpPr>
        <p:spPr>
          <a:xfrm>
            <a:off x="2555701" y="343368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CAA3902-E116-B9FC-F870-7C5C36A91865}"/>
              </a:ext>
            </a:extLst>
          </p:cNvPr>
          <p:cNvCxnSpPr>
            <a:cxnSpLocks/>
          </p:cNvCxnSpPr>
          <p:nvPr/>
        </p:nvCxnSpPr>
        <p:spPr>
          <a:xfrm>
            <a:off x="6500836" y="3433686"/>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411B8D5-686D-DEA4-241D-312AC238E288}"/>
              </a:ext>
            </a:extLst>
          </p:cNvPr>
          <p:cNvCxnSpPr>
            <a:cxnSpLocks/>
          </p:cNvCxnSpPr>
          <p:nvPr/>
        </p:nvCxnSpPr>
        <p:spPr>
          <a:xfrm>
            <a:off x="6500836" y="3944634"/>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587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23"/>
                                        </p:tgtEl>
                                        <p:attrNameLst>
                                          <p:attrName>style.visibility</p:attrName>
                                        </p:attrNameLst>
                                      </p:cBhvr>
                                      <p:to>
                                        <p:strVal val="visible"/>
                                      </p:to>
                                    </p:set>
                                  </p:childTnLst>
                                </p:cTn>
                              </p:par>
                              <p:par>
                                <p:cTn id="10" presetID="1" presetClass="entr" presetSubtype="0" fill="hold" nodeType="withEffect">
                                  <p:stCondLst>
                                    <p:cond delay="25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50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1" nodeType="withEffect">
                                  <p:stCondLst>
                                    <p:cond delay="50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25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nodeType="withEffect">
                                  <p:stCondLst>
                                    <p:cond delay="25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500"/>
                                  </p:stCondLst>
                                  <p:childTnLst>
                                    <p:set>
                                      <p:cBhvr>
                                        <p:cTn id="38" dur="1" fill="hold">
                                          <p:stCondLst>
                                            <p:cond delay="0"/>
                                          </p:stCondLst>
                                        </p:cTn>
                                        <p:tgtEl>
                                          <p:spTgt spid="2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nodeType="withEffect">
                                  <p:stCondLst>
                                    <p:cond delay="25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xit" presetSubtype="0" fill="hold" nodeType="withEffect">
                                  <p:stCondLst>
                                    <p:cond delay="250"/>
                                  </p:stCondLst>
                                  <p:childTnLst>
                                    <p:set>
                                      <p:cBhvr>
                                        <p:cTn id="45" dur="1" fill="hold">
                                          <p:stCondLst>
                                            <p:cond delay="0"/>
                                          </p:stCondLst>
                                        </p:cTn>
                                        <p:tgtEl>
                                          <p:spTgt spid="26"/>
                                        </p:tgtEl>
                                        <p:attrNameLst>
                                          <p:attrName>style.visibility</p:attrName>
                                        </p:attrNameLst>
                                      </p:cBhvr>
                                      <p:to>
                                        <p:strVal val="hidden"/>
                                      </p:to>
                                    </p:set>
                                  </p:childTnLst>
                                </p:cTn>
                              </p:par>
                              <p:par>
                                <p:cTn id="46" presetID="1" presetClass="exit" presetSubtype="0" fill="hold" grpId="0" nodeType="withEffect">
                                  <p:stCondLst>
                                    <p:cond delay="250"/>
                                  </p:stCondLst>
                                  <p:childTnLst>
                                    <p:set>
                                      <p:cBhvr>
                                        <p:cTn id="47" dur="1" fill="hold">
                                          <p:stCondLst>
                                            <p:cond delay="0"/>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nodeType="afterEffect">
                                  <p:stCondLst>
                                    <p:cond delay="50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407621" cy="461665"/>
          </a:xfrm>
        </p:spPr>
        <p:txBody>
          <a:bodyPr/>
          <a:lstStyle/>
          <a:p>
            <a:r>
              <a:rPr lang="en-US" altLang="zh-CN" sz="2400" dirty="0">
                <a:latin typeface="Cambria" panose="02040503050406030204" pitchFamily="18" charset="0"/>
                <a:ea typeface="Cambria" panose="02040503050406030204" pitchFamily="18" charset="0"/>
              </a:rPr>
              <a:t>DBMSs need to ensure data consistency and integrity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Data Consistency and Integrity</a:t>
            </a:r>
            <a:endParaRPr lang="zh-CN" altLang="en-US" sz="3600" dirty="0">
              <a:latin typeface="Cambria" panose="02040503050406030204" pitchFamily="18" charset="0"/>
              <a:ea typeface="+mn-ea"/>
            </a:endParaRPr>
          </a:p>
        </p:txBody>
      </p:sp>
      <p:grpSp>
        <p:nvGrpSpPr>
          <p:cNvPr id="6" name="组合 5">
            <a:extLst>
              <a:ext uri="{FF2B5EF4-FFF2-40B4-BE49-F238E27FC236}">
                <a16:creationId xmlns:a16="http://schemas.microsoft.com/office/drawing/2014/main" id="{63D870BE-6564-D790-229C-8347E277CD0D}"/>
              </a:ext>
            </a:extLst>
          </p:cNvPr>
          <p:cNvGrpSpPr/>
          <p:nvPr/>
        </p:nvGrpSpPr>
        <p:grpSpPr>
          <a:xfrm>
            <a:off x="633414" y="2877610"/>
            <a:ext cx="2507099" cy="2549166"/>
            <a:chOff x="633414" y="2877610"/>
            <a:chExt cx="2507099" cy="2549166"/>
          </a:xfrm>
        </p:grpSpPr>
        <p:pic>
          <p:nvPicPr>
            <p:cNvPr id="4" name="图形 3" descr="男性形象">
              <a:extLst>
                <a:ext uri="{FF2B5EF4-FFF2-40B4-BE49-F238E27FC236}">
                  <a16:creationId xmlns:a16="http://schemas.microsoft.com/office/drawing/2014/main" id="{E1946BF7-B82D-1635-6675-5364269BE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3554" y="4327719"/>
              <a:ext cx="914400" cy="914400"/>
            </a:xfrm>
            <a:prstGeom prst="rect">
              <a:avLst/>
            </a:prstGeom>
          </p:spPr>
        </p:pic>
        <p:pic>
          <p:nvPicPr>
            <p:cNvPr id="5" name="图形 4" descr="女性形象">
              <a:extLst>
                <a:ext uri="{FF2B5EF4-FFF2-40B4-BE49-F238E27FC236}">
                  <a16:creationId xmlns:a16="http://schemas.microsoft.com/office/drawing/2014/main" id="{3B5C1584-A4E1-D7DB-90B3-034ACC7E61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13554" y="2877610"/>
              <a:ext cx="914400" cy="914400"/>
            </a:xfrm>
            <a:prstGeom prst="rect">
              <a:avLst/>
            </a:prstGeom>
          </p:spPr>
        </p:pic>
        <p:sp>
          <p:nvSpPr>
            <p:cNvPr id="7" name="箭头: 左弧形 6">
              <a:extLst>
                <a:ext uri="{FF2B5EF4-FFF2-40B4-BE49-F238E27FC236}">
                  <a16:creationId xmlns:a16="http://schemas.microsoft.com/office/drawing/2014/main" id="{FD6D3675-131A-8073-9AAA-0873EE3E28C5}"/>
                </a:ext>
              </a:extLst>
            </p:cNvPr>
            <p:cNvSpPr/>
            <p:nvPr/>
          </p:nvSpPr>
          <p:spPr bwMode="auto">
            <a:xfrm>
              <a:off x="1465409" y="3258610"/>
              <a:ext cx="748145" cy="1570182"/>
            </a:xfrm>
            <a:prstGeom prst="curved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dirty="0">
                <a:ln>
                  <a:noFill/>
                </a:ln>
                <a:solidFill>
                  <a:schemeClr val="tx1"/>
                </a:solidFill>
                <a:effectLst/>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文本框 7">
              <a:extLst>
                <a:ext uri="{FF2B5EF4-FFF2-40B4-BE49-F238E27FC236}">
                  <a16:creationId xmlns:a16="http://schemas.microsoft.com/office/drawing/2014/main" id="{D41C61E8-6DC5-1112-31AC-0E64E249FE45}"/>
                </a:ext>
              </a:extLst>
            </p:cNvPr>
            <p:cNvSpPr txBox="1"/>
            <p:nvPr/>
          </p:nvSpPr>
          <p:spPr>
            <a:xfrm>
              <a:off x="633414" y="3806503"/>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12" name="文本框 11">
              <a:extLst>
                <a:ext uri="{FF2B5EF4-FFF2-40B4-BE49-F238E27FC236}">
                  <a16:creationId xmlns:a16="http://schemas.microsoft.com/office/drawing/2014/main" id="{1A5EA78C-93EB-0D7E-1E2A-149E31889EB7}"/>
                </a:ext>
              </a:extLst>
            </p:cNvPr>
            <p:cNvSpPr txBox="1"/>
            <p:nvPr/>
          </p:nvSpPr>
          <p:spPr>
            <a:xfrm>
              <a:off x="2249491" y="3612673"/>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Alice</a:t>
              </a:r>
              <a:endParaRPr lang="zh-CN" altLang="en-US" dirty="0">
                <a:latin typeface="Cambria" panose="02040503050406030204" pitchFamily="18" charset="0"/>
              </a:endParaRPr>
            </a:p>
          </p:txBody>
        </p:sp>
        <p:sp>
          <p:nvSpPr>
            <p:cNvPr id="13" name="文本框 12">
              <a:extLst>
                <a:ext uri="{FF2B5EF4-FFF2-40B4-BE49-F238E27FC236}">
                  <a16:creationId xmlns:a16="http://schemas.microsoft.com/office/drawing/2014/main" id="{ADB8E334-59AC-8305-742B-7A82832F8932}"/>
                </a:ext>
              </a:extLst>
            </p:cNvPr>
            <p:cNvSpPr txBox="1"/>
            <p:nvPr/>
          </p:nvSpPr>
          <p:spPr>
            <a:xfrm>
              <a:off x="2225243" y="5057444"/>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Bob</a:t>
              </a:r>
              <a:endParaRPr lang="zh-CN" altLang="en-US" dirty="0">
                <a:latin typeface="Cambria" panose="02040503050406030204" pitchFamily="18" charset="0"/>
              </a:endParaRPr>
            </a:p>
          </p:txBody>
        </p:sp>
      </p:grpSp>
      <p:grpSp>
        <p:nvGrpSpPr>
          <p:cNvPr id="11" name="组合 10">
            <a:extLst>
              <a:ext uri="{FF2B5EF4-FFF2-40B4-BE49-F238E27FC236}">
                <a16:creationId xmlns:a16="http://schemas.microsoft.com/office/drawing/2014/main" id="{41B2D17F-D8DD-54E1-F14B-278C6C8C2F30}"/>
              </a:ext>
            </a:extLst>
          </p:cNvPr>
          <p:cNvGrpSpPr/>
          <p:nvPr/>
        </p:nvGrpSpPr>
        <p:grpSpPr>
          <a:xfrm>
            <a:off x="3350709" y="2956182"/>
            <a:ext cx="6410590" cy="715089"/>
            <a:chOff x="3350709" y="2956182"/>
            <a:chExt cx="6410590" cy="715089"/>
          </a:xfrm>
        </p:grpSpPr>
        <p:sp>
          <p:nvSpPr>
            <p:cNvPr id="9" name="文本框 8">
              <a:extLst>
                <a:ext uri="{FF2B5EF4-FFF2-40B4-BE49-F238E27FC236}">
                  <a16:creationId xmlns:a16="http://schemas.microsoft.com/office/drawing/2014/main" id="{F79A42B7-3856-571B-A7E5-6442A3FAE779}"/>
                </a:ext>
              </a:extLst>
            </p:cNvPr>
            <p:cNvSpPr txBox="1"/>
            <p:nvPr/>
          </p:nvSpPr>
          <p:spPr>
            <a:xfrm>
              <a:off x="3350709" y="2956182"/>
              <a:ext cx="5284800" cy="715089"/>
            </a:xfrm>
            <a:prstGeom prst="roundRect">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0" i="0" dirty="0">
                  <a:solidFill>
                    <a:srgbClr val="222222"/>
                  </a:solidFill>
                  <a:effectLst/>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endParaRPr lang="zh-CN" altLang="en-US" dirty="0">
                <a:latin typeface="Consolas" panose="020B0609020204030204" pitchFamily="49" charset="0"/>
              </a:endParaRPr>
            </a:p>
          </p:txBody>
        </p:sp>
        <p:sp>
          <p:nvSpPr>
            <p:cNvPr id="24" name="箭头: 下 23">
              <a:extLst>
                <a:ext uri="{FF2B5EF4-FFF2-40B4-BE49-F238E27FC236}">
                  <a16:creationId xmlns:a16="http://schemas.microsoft.com/office/drawing/2014/main" id="{83EA9D5D-6010-4337-F6E0-F14CEE65FC53}"/>
                </a:ext>
              </a:extLst>
            </p:cNvPr>
            <p:cNvSpPr/>
            <p:nvPr/>
          </p:nvSpPr>
          <p:spPr bwMode="gray">
            <a:xfrm rot="17964299">
              <a:off x="9132313" y="2937185"/>
              <a:ext cx="436418" cy="821554"/>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grpSp>
        <p:nvGrpSpPr>
          <p:cNvPr id="14" name="组合 13">
            <a:extLst>
              <a:ext uri="{FF2B5EF4-FFF2-40B4-BE49-F238E27FC236}">
                <a16:creationId xmlns:a16="http://schemas.microsoft.com/office/drawing/2014/main" id="{C80ECE31-C50D-9795-6A52-7C0A3085E3DD}"/>
              </a:ext>
            </a:extLst>
          </p:cNvPr>
          <p:cNvGrpSpPr/>
          <p:nvPr/>
        </p:nvGrpSpPr>
        <p:grpSpPr>
          <a:xfrm>
            <a:off x="3350709" y="4430518"/>
            <a:ext cx="6410590" cy="715089"/>
            <a:chOff x="3350709" y="4430518"/>
            <a:chExt cx="6410590" cy="715089"/>
          </a:xfrm>
        </p:grpSpPr>
        <p:sp>
          <p:nvSpPr>
            <p:cNvPr id="10" name="文本框 9">
              <a:extLst>
                <a:ext uri="{FF2B5EF4-FFF2-40B4-BE49-F238E27FC236}">
                  <a16:creationId xmlns:a16="http://schemas.microsoft.com/office/drawing/2014/main" id="{F44D9E08-84EE-198B-1335-546911A4184D}"/>
                </a:ext>
              </a:extLst>
            </p:cNvPr>
            <p:cNvSpPr txBox="1"/>
            <p:nvPr/>
          </p:nvSpPr>
          <p:spPr>
            <a:xfrm>
              <a:off x="3350709" y="4430518"/>
              <a:ext cx="5284800" cy="715089"/>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1"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WHERE name = “Bob”;</a:t>
              </a:r>
              <a:endParaRPr lang="zh-CN" altLang="en-US" dirty="0">
                <a:latin typeface="Consolas" panose="020B0609020204030204" pitchFamily="49" charset="0"/>
              </a:endParaRPr>
            </a:p>
          </p:txBody>
        </p:sp>
        <p:sp>
          <p:nvSpPr>
            <p:cNvPr id="25" name="箭头: 下 24">
              <a:extLst>
                <a:ext uri="{FF2B5EF4-FFF2-40B4-BE49-F238E27FC236}">
                  <a16:creationId xmlns:a16="http://schemas.microsoft.com/office/drawing/2014/main" id="{C41354EF-138F-2854-BDEC-ED0653D4C413}"/>
                </a:ext>
              </a:extLst>
            </p:cNvPr>
            <p:cNvSpPr/>
            <p:nvPr/>
          </p:nvSpPr>
          <p:spPr bwMode="gray">
            <a:xfrm rot="3635701" flipV="1">
              <a:off x="9132313" y="4343049"/>
              <a:ext cx="436418" cy="821554"/>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grpSp>
        <p:nvGrpSpPr>
          <p:cNvPr id="16" name="组合 15">
            <a:extLst>
              <a:ext uri="{FF2B5EF4-FFF2-40B4-BE49-F238E27FC236}">
                <a16:creationId xmlns:a16="http://schemas.microsoft.com/office/drawing/2014/main" id="{9FFC6BE1-0FB9-40E5-B4B2-54012421B222}"/>
              </a:ext>
            </a:extLst>
          </p:cNvPr>
          <p:cNvGrpSpPr/>
          <p:nvPr/>
        </p:nvGrpSpPr>
        <p:grpSpPr>
          <a:xfrm>
            <a:off x="10309137" y="3652732"/>
            <a:ext cx="828521" cy="658545"/>
            <a:chOff x="4876158" y="3623690"/>
            <a:chExt cx="828521" cy="658545"/>
          </a:xfrm>
        </p:grpSpPr>
        <p:sp>
          <p:nvSpPr>
            <p:cNvPr id="17" name="流程图: 磁盘 16">
              <a:extLst>
                <a:ext uri="{FF2B5EF4-FFF2-40B4-BE49-F238E27FC236}">
                  <a16:creationId xmlns:a16="http://schemas.microsoft.com/office/drawing/2014/main" id="{25DF4B52-3446-441C-9E37-1A647691D643}"/>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p>
          </p:txBody>
        </p:sp>
        <p:sp>
          <p:nvSpPr>
            <p:cNvPr id="18" name="文本框 17">
              <a:extLst>
                <a:ext uri="{FF2B5EF4-FFF2-40B4-BE49-F238E27FC236}">
                  <a16:creationId xmlns:a16="http://schemas.microsoft.com/office/drawing/2014/main" id="{4998488C-2FC2-6EB8-F96A-37067E2ABEAD}"/>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Tree>
    <p:extLst>
      <p:ext uri="{BB962C8B-B14F-4D97-AF65-F5344CB8AC3E}">
        <p14:creationId xmlns:p14="http://schemas.microsoft.com/office/powerpoint/2010/main" val="72691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MariaDB does not UPDATE primary keys atomically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MariaDB#27992</a:t>
            </a:r>
            <a:endParaRPr lang="zh-CN" altLang="en-US" sz="3600" dirty="0">
              <a:latin typeface="Cambria" panose="02040503050406030204" pitchFamily="18" charset="0"/>
              <a:ea typeface="+mn-ea"/>
            </a:endParaRPr>
          </a:p>
        </p:txBody>
      </p:sp>
      <p:graphicFrame>
        <p:nvGraphicFramePr>
          <p:cNvPr id="7" name="表格 3">
            <a:extLst>
              <a:ext uri="{FF2B5EF4-FFF2-40B4-BE49-F238E27FC236}">
                <a16:creationId xmlns:a16="http://schemas.microsoft.com/office/drawing/2014/main" id="{3B82F4E4-1170-5E23-D74E-A3016483A919}"/>
              </a:ext>
            </a:extLst>
          </p:cNvPr>
          <p:cNvGraphicFramePr>
            <a:graphicFrameLocks noGrp="1"/>
          </p:cNvGraphicFramePr>
          <p:nvPr/>
        </p:nvGraphicFramePr>
        <p:xfrm>
          <a:off x="5708818" y="219762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8" name="表格 4">
            <a:extLst>
              <a:ext uri="{FF2B5EF4-FFF2-40B4-BE49-F238E27FC236}">
                <a16:creationId xmlns:a16="http://schemas.microsoft.com/office/drawing/2014/main" id="{F66C2691-7556-59C7-F006-8BB9AC01B1EC}"/>
              </a:ext>
            </a:extLst>
          </p:cNvPr>
          <p:cNvGraphicFramePr>
            <a:graphicFrameLocks noGrp="1"/>
          </p:cNvGraphicFramePr>
          <p:nvPr/>
        </p:nvGraphicFramePr>
        <p:xfrm>
          <a:off x="2158118" y="2560200"/>
          <a:ext cx="7875764" cy="2538000"/>
        </p:xfrm>
        <a:graphic>
          <a:graphicData uri="http://schemas.openxmlformats.org/drawingml/2006/table">
            <a:tbl>
              <a:tblPr firstRow="1" bandRow="1">
                <a:tableStyleId>{2D5ABB26-0587-4C30-8999-92F81FD0307C}</a:tableStyleId>
              </a:tblPr>
              <a:tblGrid>
                <a:gridCol w="3937882">
                  <a:extLst>
                    <a:ext uri="{9D8B030D-6E8A-4147-A177-3AD203B41FA5}">
                      <a16:colId xmlns:a16="http://schemas.microsoft.com/office/drawing/2014/main" val="2006473940"/>
                    </a:ext>
                  </a:extLst>
                </a:gridCol>
                <a:gridCol w="3937882">
                  <a:extLst>
                    <a:ext uri="{9D8B030D-6E8A-4147-A177-3AD203B41FA5}">
                      <a16:colId xmlns:a16="http://schemas.microsoft.com/office/drawing/2014/main" val="2783850926"/>
                    </a:ext>
                  </a:extLst>
                </a:gridCol>
              </a:tblGrid>
              <a:tr h="507600">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2;</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t SET c =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 FROM t FOR UPDATE;</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600">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9" name="文本框 8">
            <a:extLst>
              <a:ext uri="{FF2B5EF4-FFF2-40B4-BE49-F238E27FC236}">
                <a16:creationId xmlns:a16="http://schemas.microsoft.com/office/drawing/2014/main" id="{51C619F4-B8EC-E3B1-05DC-D861C48A156C}"/>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https://jira.mariadb.org/browse/MDEV-27992</a:t>
            </a:r>
            <a:endParaRPr lang="zh-CN" altLang="en-US" sz="1200" dirty="0">
              <a:latin typeface="+mn-ea"/>
              <a:cs typeface="Times New Roman" panose="02020603050405020304" pitchFamily="18" charset="0"/>
            </a:endParaRPr>
          </a:p>
        </p:txBody>
      </p:sp>
      <p:sp>
        <p:nvSpPr>
          <p:cNvPr id="11" name="文本框 10">
            <a:extLst>
              <a:ext uri="{FF2B5EF4-FFF2-40B4-BE49-F238E27FC236}">
                <a16:creationId xmlns:a16="http://schemas.microsoft.com/office/drawing/2014/main" id="{CA71B3CB-5811-832C-F604-675FCB181DAE}"/>
              </a:ext>
            </a:extLst>
          </p:cNvPr>
          <p:cNvSpPr txBox="1"/>
          <p:nvPr/>
        </p:nvSpPr>
        <p:spPr>
          <a:xfrm>
            <a:off x="5708818" y="1894143"/>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12" name="表格 3">
            <a:extLst>
              <a:ext uri="{FF2B5EF4-FFF2-40B4-BE49-F238E27FC236}">
                <a16:creationId xmlns:a16="http://schemas.microsoft.com/office/drawing/2014/main" id="{F267B807-FEB9-8B6A-8E4C-15986DBBFD61}"/>
              </a:ext>
            </a:extLst>
          </p:cNvPr>
          <p:cNvGraphicFramePr>
            <a:graphicFrameLocks noGrp="1"/>
          </p:cNvGraphicFramePr>
          <p:nvPr/>
        </p:nvGraphicFramePr>
        <p:xfrm>
          <a:off x="971491" y="3277217"/>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13" name="表格 3">
            <a:extLst>
              <a:ext uri="{FF2B5EF4-FFF2-40B4-BE49-F238E27FC236}">
                <a16:creationId xmlns:a16="http://schemas.microsoft.com/office/drawing/2014/main" id="{B0EA1A60-02E8-B076-2668-E347C410A532}"/>
              </a:ext>
            </a:extLst>
          </p:cNvPr>
          <p:cNvGraphicFramePr>
            <a:graphicFrameLocks noGrp="1"/>
          </p:cNvGraphicFramePr>
          <p:nvPr/>
        </p:nvGraphicFramePr>
        <p:xfrm>
          <a:off x="971491" y="4211213"/>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bl>
          </a:graphicData>
        </a:graphic>
      </p:graphicFrame>
      <p:graphicFrame>
        <p:nvGraphicFramePr>
          <p:cNvPr id="14" name="表格 3">
            <a:extLst>
              <a:ext uri="{FF2B5EF4-FFF2-40B4-BE49-F238E27FC236}">
                <a16:creationId xmlns:a16="http://schemas.microsoft.com/office/drawing/2014/main" id="{000AC65E-9FA8-92C5-AE3F-A9DF9039E8BD}"/>
              </a:ext>
            </a:extLst>
          </p:cNvPr>
          <p:cNvGraphicFramePr>
            <a:graphicFrameLocks noGrp="1"/>
          </p:cNvGraphicFramePr>
          <p:nvPr/>
        </p:nvGraphicFramePr>
        <p:xfrm>
          <a:off x="4368356" y="5528029"/>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bl>
          </a:graphicData>
        </a:graphic>
      </p:graphicFrame>
      <p:sp>
        <p:nvSpPr>
          <p:cNvPr id="15" name="文本框 14">
            <a:extLst>
              <a:ext uri="{FF2B5EF4-FFF2-40B4-BE49-F238E27FC236}">
                <a16:creationId xmlns:a16="http://schemas.microsoft.com/office/drawing/2014/main" id="{EF6D373B-B9F6-B799-52AC-377826195DF0}"/>
              </a:ext>
            </a:extLst>
          </p:cNvPr>
          <p:cNvSpPr txBox="1"/>
          <p:nvPr/>
        </p:nvSpPr>
        <p:spPr>
          <a:xfrm>
            <a:off x="3609110" y="5217127"/>
            <a:ext cx="2292038"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graphicFrame>
        <p:nvGraphicFramePr>
          <p:cNvPr id="16" name="表格 3">
            <a:extLst>
              <a:ext uri="{FF2B5EF4-FFF2-40B4-BE49-F238E27FC236}">
                <a16:creationId xmlns:a16="http://schemas.microsoft.com/office/drawing/2014/main" id="{2BA62B89-7999-CCCE-6170-AC1FA9ECCF97}"/>
              </a:ext>
            </a:extLst>
          </p:cNvPr>
          <p:cNvGraphicFramePr>
            <a:graphicFrameLocks noGrp="1"/>
          </p:cNvGraphicFramePr>
          <p:nvPr/>
        </p:nvGraphicFramePr>
        <p:xfrm>
          <a:off x="7050100" y="5524904"/>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bl>
          </a:graphicData>
        </a:graphic>
      </p:graphicFrame>
      <p:sp>
        <p:nvSpPr>
          <p:cNvPr id="17" name="文本框 16">
            <a:extLst>
              <a:ext uri="{FF2B5EF4-FFF2-40B4-BE49-F238E27FC236}">
                <a16:creationId xmlns:a16="http://schemas.microsoft.com/office/drawing/2014/main" id="{388F7A23-6BEA-D2AD-76CA-BDD93B66999B}"/>
              </a:ext>
            </a:extLst>
          </p:cNvPr>
          <p:cNvSpPr txBox="1"/>
          <p:nvPr/>
        </p:nvSpPr>
        <p:spPr>
          <a:xfrm>
            <a:off x="6412082" y="5217127"/>
            <a:ext cx="2049582"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Database State</a:t>
            </a:r>
            <a:endParaRPr lang="zh-CN" altLang="en-US" sz="1400" b="1" dirty="0">
              <a:latin typeface="Cambria" panose="02040503050406030204" pitchFamily="18" charset="0"/>
            </a:endParaRPr>
          </a:p>
        </p:txBody>
      </p:sp>
      <p:cxnSp>
        <p:nvCxnSpPr>
          <p:cNvPr id="18" name="直接箭头连接符 17">
            <a:extLst>
              <a:ext uri="{FF2B5EF4-FFF2-40B4-BE49-F238E27FC236}">
                <a16:creationId xmlns:a16="http://schemas.microsoft.com/office/drawing/2014/main" id="{C354A6B2-2501-9507-A4E8-5F4743D17EEB}"/>
              </a:ext>
            </a:extLst>
          </p:cNvPr>
          <p:cNvCxnSpPr>
            <a:cxnSpLocks/>
          </p:cNvCxnSpPr>
          <p:nvPr/>
        </p:nvCxnSpPr>
        <p:spPr>
          <a:xfrm flipV="1">
            <a:off x="4368356" y="3340139"/>
            <a:ext cx="1699200" cy="4890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B2C7EA8-67D6-50E3-2364-C3A0151D0849}"/>
              </a:ext>
            </a:extLst>
          </p:cNvPr>
          <p:cNvCxnSpPr>
            <a:cxnSpLocks/>
          </p:cNvCxnSpPr>
          <p:nvPr/>
        </p:nvCxnSpPr>
        <p:spPr>
          <a:xfrm flipH="1">
            <a:off x="4367199" y="3788043"/>
            <a:ext cx="1700357" cy="558128"/>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735BC7E-A81E-A547-DE8C-4C290FC9CF67}"/>
              </a:ext>
            </a:extLst>
          </p:cNvPr>
          <p:cNvCxnSpPr>
            <a:cxnSpLocks/>
          </p:cNvCxnSpPr>
          <p:nvPr/>
        </p:nvCxnSpPr>
        <p:spPr>
          <a:xfrm flipH="1">
            <a:off x="3609110" y="3887560"/>
            <a:ext cx="2458446" cy="952113"/>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5EDEB5A-D711-F98C-91DF-1327017AF632}"/>
              </a:ext>
            </a:extLst>
          </p:cNvPr>
          <p:cNvCxnSpPr>
            <a:cxnSpLocks/>
          </p:cNvCxnSpPr>
          <p:nvPr/>
        </p:nvCxnSpPr>
        <p:spPr>
          <a:xfrm>
            <a:off x="2555701" y="4469729"/>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90D9CEF-C006-6CEF-CABC-0EA61FD43EF1}"/>
              </a:ext>
            </a:extLst>
          </p:cNvPr>
          <p:cNvCxnSpPr>
            <a:cxnSpLocks/>
          </p:cNvCxnSpPr>
          <p:nvPr/>
        </p:nvCxnSpPr>
        <p:spPr>
          <a:xfrm>
            <a:off x="6500836" y="4469729"/>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26EE71E-E12A-F896-367B-BBB8209CBD93}"/>
              </a:ext>
            </a:extLst>
          </p:cNvPr>
          <p:cNvCxnSpPr>
            <a:cxnSpLocks/>
            <a:stCxn id="8" idx="1"/>
            <a:endCxn id="12" idx="3"/>
          </p:cNvCxnSpPr>
          <p:nvPr/>
        </p:nvCxnSpPr>
        <p:spPr>
          <a:xfrm flipH="1" flipV="1">
            <a:off x="1745037" y="3612497"/>
            <a:ext cx="413081" cy="216703"/>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93C5891-A522-7350-A09F-67BE337CE331}"/>
              </a:ext>
            </a:extLst>
          </p:cNvPr>
          <p:cNvCxnSpPr>
            <a:cxnSpLocks/>
            <a:endCxn id="13" idx="3"/>
          </p:cNvCxnSpPr>
          <p:nvPr/>
        </p:nvCxnSpPr>
        <p:spPr>
          <a:xfrm flipH="1">
            <a:off x="1745037" y="4333765"/>
            <a:ext cx="413081" cy="21272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对话气泡: 圆角矩形 24">
            <a:extLst>
              <a:ext uri="{FF2B5EF4-FFF2-40B4-BE49-F238E27FC236}">
                <a16:creationId xmlns:a16="http://schemas.microsoft.com/office/drawing/2014/main" id="{C50D221D-49EA-6C0A-4A57-1EC8CF317EED}"/>
              </a:ext>
            </a:extLst>
          </p:cNvPr>
          <p:cNvSpPr/>
          <p:nvPr/>
        </p:nvSpPr>
        <p:spPr bwMode="gray">
          <a:xfrm>
            <a:off x="8021780" y="5512837"/>
            <a:ext cx="2720111" cy="568800"/>
          </a:xfrm>
          <a:prstGeom prst="wedgeRoundRectCallout">
            <a:avLst>
              <a:gd name="adj1" fmla="val -57618"/>
              <a:gd name="adj2" fmla="val 8914"/>
              <a:gd name="adj3" fmla="val 16667"/>
            </a:avLst>
          </a:prstGeom>
          <a:ln w="19050">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Incorrect database state</a:t>
            </a:r>
            <a:endParaRPr lang="zh-CN" altLang="en-US" b="1" dirty="0">
              <a:solidFill>
                <a:srgbClr val="FF0000"/>
              </a:solidFill>
              <a:latin typeface="Cambria" panose="02040503050406030204" pitchFamily="18" charset="0"/>
              <a:cs typeface="Linux Libertine O" panose="02000503000000000000" pitchFamily="50" charset="0"/>
            </a:endParaRPr>
          </a:p>
        </p:txBody>
      </p:sp>
      <p:graphicFrame>
        <p:nvGraphicFramePr>
          <p:cNvPr id="28" name="表格 3">
            <a:extLst>
              <a:ext uri="{FF2B5EF4-FFF2-40B4-BE49-F238E27FC236}">
                <a16:creationId xmlns:a16="http://schemas.microsoft.com/office/drawing/2014/main" id="{2F4784E7-6F62-C108-14AC-91475C0D1292}"/>
              </a:ext>
            </a:extLst>
          </p:cNvPr>
          <p:cNvGraphicFramePr>
            <a:graphicFrameLocks noGrp="1"/>
          </p:cNvGraphicFramePr>
          <p:nvPr/>
        </p:nvGraphicFramePr>
        <p:xfrm>
          <a:off x="10446963" y="3517136"/>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bl>
          </a:graphicData>
        </a:graphic>
      </p:graphicFrame>
      <p:cxnSp>
        <p:nvCxnSpPr>
          <p:cNvPr id="29" name="直接箭头连接符 28">
            <a:extLst>
              <a:ext uri="{FF2B5EF4-FFF2-40B4-BE49-F238E27FC236}">
                <a16:creationId xmlns:a16="http://schemas.microsoft.com/office/drawing/2014/main" id="{901F1B67-6153-6613-03AE-CD531F75951C}"/>
              </a:ext>
            </a:extLst>
          </p:cNvPr>
          <p:cNvCxnSpPr>
            <a:cxnSpLocks/>
            <a:endCxn id="28" idx="1"/>
          </p:cNvCxnSpPr>
          <p:nvPr/>
        </p:nvCxnSpPr>
        <p:spPr>
          <a:xfrm>
            <a:off x="9462655" y="3852416"/>
            <a:ext cx="984308" cy="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D7095DE0-3802-4D62-DAAE-D7FB38FBACDB}"/>
              </a:ext>
            </a:extLst>
          </p:cNvPr>
          <p:cNvCxnSpPr>
            <a:cxnSpLocks/>
          </p:cNvCxnSpPr>
          <p:nvPr/>
        </p:nvCxnSpPr>
        <p:spPr>
          <a:xfrm>
            <a:off x="2555701" y="343368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CAA3902-E116-B9FC-F870-7C5C36A91865}"/>
              </a:ext>
            </a:extLst>
          </p:cNvPr>
          <p:cNvCxnSpPr>
            <a:cxnSpLocks/>
          </p:cNvCxnSpPr>
          <p:nvPr/>
        </p:nvCxnSpPr>
        <p:spPr>
          <a:xfrm>
            <a:off x="6500836" y="3433686"/>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9411B8D5-686D-DEA4-241D-312AC238E288}"/>
              </a:ext>
            </a:extLst>
          </p:cNvPr>
          <p:cNvCxnSpPr>
            <a:cxnSpLocks/>
          </p:cNvCxnSpPr>
          <p:nvPr/>
        </p:nvCxnSpPr>
        <p:spPr>
          <a:xfrm>
            <a:off x="6500836" y="3944634"/>
            <a:ext cx="0" cy="266579"/>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8282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DT</a:t>
            </a:r>
            <a:r>
              <a:rPr lang="en-US" altLang="zh-CN" sz="2400" baseline="30000" dirty="0">
                <a:latin typeface="Cambria" panose="02040503050406030204" pitchFamily="18" charset="0"/>
                <a:ea typeface="Cambria" panose="02040503050406030204" pitchFamily="18" charset="0"/>
              </a:rPr>
              <a:t>2</a:t>
            </a:r>
            <a:r>
              <a:rPr lang="en-US" altLang="zh-CN" sz="2400" dirty="0">
                <a:latin typeface="Cambria" panose="02040503050406030204" pitchFamily="18" charset="0"/>
                <a:ea typeface="Cambria" panose="02040503050406030204" pitchFamily="18" charset="0"/>
              </a:rPr>
              <a:t> has detected 92 unique compatibility issues, including 88 transaction-related compatibility issues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Compatibility Issue Results</a:t>
            </a:r>
            <a:endParaRPr lang="zh-CN" altLang="en-US" sz="3600" dirty="0">
              <a:latin typeface="Cambria" panose="02040503050406030204" pitchFamily="18" charset="0"/>
              <a:ea typeface="+mn-ea"/>
            </a:endParaRPr>
          </a:p>
        </p:txBody>
      </p:sp>
      <p:graphicFrame>
        <p:nvGraphicFramePr>
          <p:cNvPr id="26" name="表格 25">
            <a:extLst>
              <a:ext uri="{FF2B5EF4-FFF2-40B4-BE49-F238E27FC236}">
                <a16:creationId xmlns:a16="http://schemas.microsoft.com/office/drawing/2014/main" id="{33EAE7C1-F8CC-B31B-2359-E74C9C953AD4}"/>
              </a:ext>
            </a:extLst>
          </p:cNvPr>
          <p:cNvGraphicFramePr>
            <a:graphicFrameLocks/>
          </p:cNvGraphicFramePr>
          <p:nvPr>
            <p:extLst>
              <p:ext uri="{D42A27DB-BD31-4B8C-83A1-F6EECF244321}">
                <p14:modId xmlns:p14="http://schemas.microsoft.com/office/powerpoint/2010/main" val="884240692"/>
              </p:ext>
            </p:extLst>
          </p:nvPr>
        </p:nvGraphicFramePr>
        <p:xfrm>
          <a:off x="1617323" y="2739583"/>
          <a:ext cx="8957352" cy="2738618"/>
        </p:xfrm>
        <a:graphic>
          <a:graphicData uri="http://schemas.openxmlformats.org/drawingml/2006/table">
            <a:tbl>
              <a:tblPr firstRow="1" bandRow="1">
                <a:tableStyleId>{46F890A9-2807-4EBB-B81D-B2AA78EC7F39}</a:tableStyleId>
              </a:tblPr>
              <a:tblGrid>
                <a:gridCol w="2088000">
                  <a:extLst>
                    <a:ext uri="{9D8B030D-6E8A-4147-A177-3AD203B41FA5}">
                      <a16:colId xmlns:a16="http://schemas.microsoft.com/office/drawing/2014/main" val="959902669"/>
                    </a:ext>
                  </a:extLst>
                </a:gridCol>
                <a:gridCol w="1292952">
                  <a:extLst>
                    <a:ext uri="{9D8B030D-6E8A-4147-A177-3AD203B41FA5}">
                      <a16:colId xmlns:a16="http://schemas.microsoft.com/office/drawing/2014/main" val="1043758120"/>
                    </a:ext>
                  </a:extLst>
                </a:gridCol>
                <a:gridCol w="918000">
                  <a:extLst>
                    <a:ext uri="{9D8B030D-6E8A-4147-A177-3AD203B41FA5}">
                      <a16:colId xmlns:a16="http://schemas.microsoft.com/office/drawing/2014/main" val="3878687534"/>
                    </a:ext>
                  </a:extLst>
                </a:gridCol>
                <a:gridCol w="918000">
                  <a:extLst>
                    <a:ext uri="{9D8B030D-6E8A-4147-A177-3AD203B41FA5}">
                      <a16:colId xmlns:a16="http://schemas.microsoft.com/office/drawing/2014/main" val="2257538953"/>
                    </a:ext>
                  </a:extLst>
                </a:gridCol>
                <a:gridCol w="918000">
                  <a:extLst>
                    <a:ext uri="{9D8B030D-6E8A-4147-A177-3AD203B41FA5}">
                      <a16:colId xmlns:a16="http://schemas.microsoft.com/office/drawing/2014/main" val="1840771196"/>
                    </a:ext>
                  </a:extLst>
                </a:gridCol>
                <a:gridCol w="918000">
                  <a:extLst>
                    <a:ext uri="{9D8B030D-6E8A-4147-A177-3AD203B41FA5}">
                      <a16:colId xmlns:a16="http://schemas.microsoft.com/office/drawing/2014/main" val="3356966931"/>
                    </a:ext>
                  </a:extLst>
                </a:gridCol>
                <a:gridCol w="1904400">
                  <a:extLst>
                    <a:ext uri="{9D8B030D-6E8A-4147-A177-3AD203B41FA5}">
                      <a16:colId xmlns:a16="http://schemas.microsoft.com/office/drawing/2014/main" val="3447117574"/>
                    </a:ext>
                  </a:extLst>
                </a:gridCol>
              </a:tblGrid>
              <a:tr h="540196">
                <a:tc rowSpan="2">
                  <a:txBody>
                    <a:bodyPr/>
                    <a:lstStyle/>
                    <a:p>
                      <a:pPr marL="0" algn="l" defTabSz="1219170" rtl="0" eaLnBrk="1" latinLnBrk="0" hangingPunct="1"/>
                      <a:r>
                        <a:rPr lang="en-US" altLang="zh-CN" sz="1800" b="1" kern="1200" baseline="0" dirty="0">
                          <a:solidFill>
                            <a:schemeClr val="lt1"/>
                          </a:solidFill>
                          <a:latin typeface="Cambria" panose="02040503050406030204" pitchFamily="18" charset="0"/>
                          <a:ea typeface="Cambria" panose="02040503050406030204" pitchFamily="18" charset="0"/>
                        </a:rPr>
                        <a:t>DBMS</a:t>
                      </a:r>
                      <a:endParaRPr lang="zh-CN" altLang="en-US" sz="1800" b="1" kern="1200" baseline="0" dirty="0">
                        <a:solidFill>
                          <a:schemeClr val="lt1"/>
                        </a:solidFill>
                        <a:latin typeface="Cambria" panose="02040503050406030204" pitchFamily="18" charset="0"/>
                        <a:ea typeface="+mn-ea"/>
                        <a:cs typeface="+mn-cs"/>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Total</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gridSpan="4">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Transaction Related</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Transaction Unrelated</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extLst>
                  <a:ext uri="{0D108BD9-81ED-4DB2-BD59-A6C34878D82A}">
                    <a16:rowId xmlns:a16="http://schemas.microsoft.com/office/drawing/2014/main" val="3954065840"/>
                  </a:ext>
                </a:extLst>
              </a:tr>
              <a:tr h="590138">
                <a:tc vMerge="1">
                  <a:txBody>
                    <a:bodyPr/>
                    <a:lstStyle/>
                    <a:p>
                      <a:endParaRPr lang="zh-CN" altLang="en-US"/>
                    </a:p>
                  </a:txBody>
                  <a:tcPr/>
                </a:tc>
                <a:tc vMerge="1">
                  <a:txBody>
                    <a:bodyPr/>
                    <a:lstStyle/>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RU</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RC</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RR</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rPr>
                        <a:t>SER</a:t>
                      </a:r>
                      <a:endPar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v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8543479"/>
                  </a:ext>
                </a:extLst>
              </a:tr>
              <a:tr h="402071">
                <a:tc>
                  <a:txBody>
                    <a:bodyPr/>
                    <a:lstStyle/>
                    <a:p>
                      <a:pPr algn="l"/>
                      <a:r>
                        <a:rPr lang="en-US" altLang="zh-CN" sz="1800" dirty="0">
                          <a:latin typeface="Cambria" panose="02040503050406030204" pitchFamily="18" charset="0"/>
                          <a:ea typeface="Cambria" panose="02040503050406030204" pitchFamily="18" charset="0"/>
                        </a:rPr>
                        <a:t>MySQL - MariaDB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10</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62809"/>
                  </a:ext>
                </a:extLst>
              </a:tr>
              <a:tr h="402071">
                <a:tc>
                  <a:txBody>
                    <a:bodyPr/>
                    <a:lstStyle/>
                    <a:p>
                      <a:pPr algn="l"/>
                      <a:r>
                        <a:rPr lang="en-US" altLang="zh-CN" sz="1800" dirty="0">
                          <a:latin typeface="Cambria" panose="02040503050406030204" pitchFamily="18" charset="0"/>
                          <a:ea typeface="Cambria" panose="02040503050406030204" pitchFamily="18" charset="0"/>
                        </a:rPr>
                        <a:t>MySQL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39</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11</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28</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04236717"/>
                  </a:ext>
                </a:extLst>
              </a:tr>
              <a:tr h="402071">
                <a:tc>
                  <a:txBody>
                    <a:bodyPr/>
                    <a:lstStyle/>
                    <a:p>
                      <a:pPr algn="l"/>
                      <a:r>
                        <a:rPr lang="en-US" altLang="zh-CN" sz="1800" dirty="0">
                          <a:latin typeface="Cambria" panose="02040503050406030204" pitchFamily="18" charset="0"/>
                          <a:ea typeface="Cambria" panose="02040503050406030204" pitchFamily="18" charset="0"/>
                        </a:rPr>
                        <a:t>MariaDB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43</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11</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97302527"/>
                  </a:ext>
                </a:extLst>
              </a:tr>
              <a:tr h="402071">
                <a:tc>
                  <a:txBody>
                    <a:bodyPr/>
                    <a:lstStyle/>
                    <a:p>
                      <a:pPr algn="l"/>
                      <a:r>
                        <a:rPr lang="en-US" altLang="zh-CN" sz="1800" b="1" dirty="0">
                          <a:latin typeface="Cambria" panose="02040503050406030204" pitchFamily="18" charset="0"/>
                          <a:ea typeface="Cambria" panose="02040503050406030204" pitchFamily="18" charset="0"/>
                        </a:rPr>
                        <a:t>Total</a:t>
                      </a:r>
                      <a:endParaRPr lang="zh-CN" altLang="en-US" sz="1800" b="1"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92</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0</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22</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62</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b="1"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880589337"/>
                  </a:ext>
                </a:extLst>
              </a:tr>
            </a:tbl>
          </a:graphicData>
        </a:graphic>
      </p:graphicFrame>
      <p:sp>
        <p:nvSpPr>
          <p:cNvPr id="5" name="矩形: 圆角 4">
            <a:extLst>
              <a:ext uri="{FF2B5EF4-FFF2-40B4-BE49-F238E27FC236}">
                <a16:creationId xmlns:a16="http://schemas.microsoft.com/office/drawing/2014/main" id="{DD091322-72FF-3842-8A7C-946924250D83}"/>
              </a:ext>
            </a:extLst>
          </p:cNvPr>
          <p:cNvSpPr/>
          <p:nvPr/>
        </p:nvSpPr>
        <p:spPr bwMode="gray">
          <a:xfrm>
            <a:off x="4991055" y="2576946"/>
            <a:ext cx="3685309" cy="307570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7" name="矩形: 圆角 6">
            <a:extLst>
              <a:ext uri="{FF2B5EF4-FFF2-40B4-BE49-F238E27FC236}">
                <a16:creationId xmlns:a16="http://schemas.microsoft.com/office/drawing/2014/main" id="{E1B4629A-4CCD-29AB-7B16-E1D49DA09983}"/>
              </a:ext>
            </a:extLst>
          </p:cNvPr>
          <p:cNvSpPr/>
          <p:nvPr/>
        </p:nvSpPr>
        <p:spPr bwMode="gray">
          <a:xfrm>
            <a:off x="8676364" y="2576946"/>
            <a:ext cx="1898311" cy="307570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8" name="矩形: 圆角 7">
            <a:extLst>
              <a:ext uri="{FF2B5EF4-FFF2-40B4-BE49-F238E27FC236}">
                <a16:creationId xmlns:a16="http://schemas.microsoft.com/office/drawing/2014/main" id="{C2C541BF-78A6-5345-1AF3-FF98142688D7}"/>
              </a:ext>
            </a:extLst>
          </p:cNvPr>
          <p:cNvSpPr/>
          <p:nvPr/>
        </p:nvSpPr>
        <p:spPr bwMode="gray">
          <a:xfrm>
            <a:off x="3714307" y="2576946"/>
            <a:ext cx="1276748" cy="3075709"/>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3776717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Root Cause</a:t>
            </a:r>
            <a:endParaRPr lang="zh-CN" altLang="en-US" sz="3600" dirty="0">
              <a:latin typeface="Cambria" panose="02040503050406030204" pitchFamily="18" charset="0"/>
              <a:ea typeface="+mn-ea"/>
            </a:endParaRPr>
          </a:p>
        </p:txBody>
      </p:sp>
      <p:graphicFrame>
        <p:nvGraphicFramePr>
          <p:cNvPr id="6" name="表格 5">
            <a:extLst>
              <a:ext uri="{FF2B5EF4-FFF2-40B4-BE49-F238E27FC236}">
                <a16:creationId xmlns:a16="http://schemas.microsoft.com/office/drawing/2014/main" id="{A7FA600E-7ECA-C885-D734-8DB9CA7244A2}"/>
              </a:ext>
            </a:extLst>
          </p:cNvPr>
          <p:cNvGraphicFramePr>
            <a:graphicFrameLocks/>
          </p:cNvGraphicFramePr>
          <p:nvPr>
            <p:extLst>
              <p:ext uri="{D42A27DB-BD31-4B8C-83A1-F6EECF244321}">
                <p14:modId xmlns:p14="http://schemas.microsoft.com/office/powerpoint/2010/main" val="3935631712"/>
              </p:ext>
            </p:extLst>
          </p:nvPr>
        </p:nvGraphicFramePr>
        <p:xfrm>
          <a:off x="1614000" y="2691405"/>
          <a:ext cx="8964000" cy="2788560"/>
        </p:xfrm>
        <a:graphic>
          <a:graphicData uri="http://schemas.openxmlformats.org/drawingml/2006/table">
            <a:tbl>
              <a:tblPr firstRow="1" bandRow="1">
                <a:tableStyleId>{46F890A9-2807-4EBB-B81D-B2AA78EC7F39}</a:tableStyleId>
              </a:tblPr>
              <a:tblGrid>
                <a:gridCol w="2088000">
                  <a:extLst>
                    <a:ext uri="{9D8B030D-6E8A-4147-A177-3AD203B41FA5}">
                      <a16:colId xmlns:a16="http://schemas.microsoft.com/office/drawing/2014/main" val="959902669"/>
                    </a:ext>
                  </a:extLst>
                </a:gridCol>
                <a:gridCol w="1152000">
                  <a:extLst>
                    <a:ext uri="{9D8B030D-6E8A-4147-A177-3AD203B41FA5}">
                      <a16:colId xmlns:a16="http://schemas.microsoft.com/office/drawing/2014/main" val="3860520084"/>
                    </a:ext>
                  </a:extLst>
                </a:gridCol>
                <a:gridCol w="1908000">
                  <a:extLst>
                    <a:ext uri="{9D8B030D-6E8A-4147-A177-3AD203B41FA5}">
                      <a16:colId xmlns:a16="http://schemas.microsoft.com/office/drawing/2014/main" val="3878687534"/>
                    </a:ext>
                  </a:extLst>
                </a:gridCol>
                <a:gridCol w="1908000">
                  <a:extLst>
                    <a:ext uri="{9D8B030D-6E8A-4147-A177-3AD203B41FA5}">
                      <a16:colId xmlns:a16="http://schemas.microsoft.com/office/drawing/2014/main" val="2257538953"/>
                    </a:ext>
                  </a:extLst>
                </a:gridCol>
                <a:gridCol w="1908000">
                  <a:extLst>
                    <a:ext uri="{9D8B030D-6E8A-4147-A177-3AD203B41FA5}">
                      <a16:colId xmlns:a16="http://schemas.microsoft.com/office/drawing/2014/main" val="1840771196"/>
                    </a:ext>
                  </a:extLst>
                </a:gridCol>
              </a:tblGrid>
              <a:tr h="540196">
                <a:tc rowSpan="2">
                  <a:txBody>
                    <a:bodyPr/>
                    <a:lstStyle/>
                    <a:p>
                      <a:pPr marL="0" algn="l" defTabSz="1219170" rtl="0" eaLnBrk="1" latinLnBrk="0" hangingPunct="1"/>
                      <a:r>
                        <a:rPr lang="en-US" altLang="zh-CN" sz="1800" b="1" kern="1200" baseline="0" dirty="0">
                          <a:solidFill>
                            <a:schemeClr val="lt1"/>
                          </a:solidFill>
                          <a:latin typeface="Cambria" panose="02040503050406030204" pitchFamily="18" charset="0"/>
                          <a:ea typeface="Cambria" panose="02040503050406030204" pitchFamily="18" charset="0"/>
                        </a:rPr>
                        <a:t>DBMS</a:t>
                      </a:r>
                      <a:endParaRPr lang="zh-CN" altLang="en-US" sz="1800" b="1" kern="1200" baseline="0" dirty="0">
                        <a:solidFill>
                          <a:schemeClr val="lt1"/>
                        </a:solidFill>
                        <a:latin typeface="Cambria" panose="02040503050406030204" pitchFamily="18" charset="0"/>
                        <a:ea typeface="+mn-ea"/>
                        <a:cs typeface="+mn-cs"/>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Total</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gridSpan="3">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Root Cause</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4065840"/>
                  </a:ext>
                </a:extLst>
              </a:tr>
              <a:tr h="590138">
                <a:tc vMerge="1">
                  <a:txBody>
                    <a:bodyPr/>
                    <a:lstStyle/>
                    <a:p>
                      <a:endParaRPr lang="zh-CN" altLang="en-US"/>
                    </a:p>
                  </a:txBody>
                  <a:tcPr/>
                </a:tc>
                <a:tc vMerge="1">
                  <a:txBody>
                    <a:bodyPr/>
                    <a:lstStyle/>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Lock mechanism</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Snapshot creation</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Aborted</a:t>
                      </a:r>
                    </a:p>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transaction</a:t>
                      </a:r>
                    </a:p>
                  </a:txBody>
                  <a:tcPr anchor="ctr"/>
                </a:tc>
                <a:extLst>
                  <a:ext uri="{0D108BD9-81ED-4DB2-BD59-A6C34878D82A}">
                    <a16:rowId xmlns:a16="http://schemas.microsoft.com/office/drawing/2014/main" val="188543479"/>
                  </a:ext>
                </a:extLst>
              </a:tr>
              <a:tr h="402071">
                <a:tc>
                  <a:txBody>
                    <a:bodyPr/>
                    <a:lstStyle/>
                    <a:p>
                      <a:pPr algn="l"/>
                      <a:r>
                        <a:rPr lang="en-US" altLang="zh-CN" sz="1800" dirty="0">
                          <a:latin typeface="Cambria" panose="02040503050406030204" pitchFamily="18" charset="0"/>
                          <a:ea typeface="Cambria" panose="02040503050406030204" pitchFamily="18" charset="0"/>
                        </a:rPr>
                        <a:t>MySQL - MariaDB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8</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62809"/>
                  </a:ext>
                </a:extLst>
              </a:tr>
              <a:tr h="402071">
                <a:tc>
                  <a:txBody>
                    <a:bodyPr/>
                    <a:lstStyle/>
                    <a:p>
                      <a:pPr algn="l"/>
                      <a:r>
                        <a:rPr lang="en-US" altLang="zh-CN" sz="1800" dirty="0">
                          <a:latin typeface="Cambria" panose="02040503050406030204" pitchFamily="18" charset="0"/>
                          <a:ea typeface="Cambria" panose="02040503050406030204" pitchFamily="18" charset="0"/>
                        </a:rPr>
                        <a:t>MySQL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39</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04236717"/>
                  </a:ext>
                </a:extLst>
              </a:tr>
              <a:tr h="402071">
                <a:tc>
                  <a:txBody>
                    <a:bodyPr/>
                    <a:lstStyle/>
                    <a:p>
                      <a:pPr algn="l"/>
                      <a:r>
                        <a:rPr lang="en-US" altLang="zh-CN" sz="1800" dirty="0">
                          <a:latin typeface="Cambria" panose="02040503050406030204" pitchFamily="18" charset="0"/>
                          <a:ea typeface="Cambria" panose="02040503050406030204" pitchFamily="18" charset="0"/>
                        </a:rPr>
                        <a:t>MariaDB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41</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36</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3</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2</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97302527"/>
                  </a:ext>
                </a:extLst>
              </a:tr>
              <a:tr h="402071">
                <a:tc>
                  <a:txBody>
                    <a:bodyPr/>
                    <a:lstStyle/>
                    <a:p>
                      <a:pPr algn="l"/>
                      <a:r>
                        <a:rPr lang="en-US" altLang="zh-CN" sz="1800" b="1" dirty="0">
                          <a:latin typeface="Cambria" panose="02040503050406030204" pitchFamily="18" charset="0"/>
                          <a:ea typeface="Cambria" panose="02040503050406030204" pitchFamily="18" charset="0"/>
                        </a:rPr>
                        <a:t>Total</a:t>
                      </a:r>
                      <a:endParaRPr lang="zh-CN" altLang="en-US" sz="1800" b="1"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88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78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6</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b="1"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880589337"/>
                  </a:ext>
                </a:extLst>
              </a:tr>
            </a:tbl>
          </a:graphicData>
        </a:graphic>
      </p:graphicFrame>
      <p:sp>
        <p:nvSpPr>
          <p:cNvPr id="4" name="矩形: 圆角 3">
            <a:extLst>
              <a:ext uri="{FF2B5EF4-FFF2-40B4-BE49-F238E27FC236}">
                <a16:creationId xmlns:a16="http://schemas.microsoft.com/office/drawing/2014/main" id="{75B8BD56-F2DC-4216-287C-8E261172C6F0}"/>
              </a:ext>
            </a:extLst>
          </p:cNvPr>
          <p:cNvSpPr/>
          <p:nvPr/>
        </p:nvSpPr>
        <p:spPr bwMode="gray">
          <a:xfrm>
            <a:off x="4855534" y="2544367"/>
            <a:ext cx="5722465" cy="308263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5" name="内容占位符 1">
            <a:extLst>
              <a:ext uri="{FF2B5EF4-FFF2-40B4-BE49-F238E27FC236}">
                <a16:creationId xmlns:a16="http://schemas.microsoft.com/office/drawing/2014/main" id="{D4B03112-87AE-400C-8108-2B65933F2532}"/>
              </a:ext>
            </a:extLst>
          </p:cNvPr>
          <p:cNvSpPr>
            <a:spLocks noGrp="1"/>
          </p:cNvSpPr>
          <p:nvPr>
            <p:ph idx="1"/>
          </p:nvPr>
        </p:nvSpPr>
        <p:spPr>
          <a:xfrm>
            <a:off x="925397" y="1379799"/>
            <a:ext cx="10442610" cy="830997"/>
          </a:xfrm>
        </p:spPr>
        <p:txBody>
          <a:bodyPr/>
          <a:lstStyle/>
          <a:p>
            <a:r>
              <a:rPr lang="en-US" altLang="zh-CN" sz="2400" dirty="0">
                <a:latin typeface="Cambria" panose="02040503050406030204" pitchFamily="18" charset="0"/>
                <a:ea typeface="Cambria" panose="02040503050406030204" pitchFamily="18" charset="0"/>
              </a:rPr>
              <a:t>Compatibility issues are caused by different lock mechanism, snapshot creation, and aborted transaction</a:t>
            </a:r>
          </a:p>
        </p:txBody>
      </p:sp>
    </p:spTree>
    <p:extLst>
      <p:ext uri="{BB962C8B-B14F-4D97-AF65-F5344CB8AC3E}">
        <p14:creationId xmlns:p14="http://schemas.microsoft.com/office/powerpoint/2010/main" val="1313742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Lock Mechanisms (78/88)</a:t>
            </a:r>
            <a:endParaRPr lang="zh-CN" altLang="en-US" sz="3600" dirty="0">
              <a:latin typeface="Cambria" panose="02040503050406030204" pitchFamily="18" charset="0"/>
              <a:ea typeface="+mn-ea"/>
            </a:endParaRP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extLst>
              <p:ext uri="{D42A27DB-BD31-4B8C-83A1-F6EECF244321}">
                <p14:modId xmlns:p14="http://schemas.microsoft.com/office/powerpoint/2010/main" val="2881004102"/>
              </p:ext>
            </p:extLst>
          </p:nvPr>
        </p:nvGraphicFramePr>
        <p:xfrm>
          <a:off x="600361" y="3596669"/>
          <a:ext cx="5097184" cy="2170800"/>
        </p:xfrm>
        <a:graphic>
          <a:graphicData uri="http://schemas.openxmlformats.org/drawingml/2006/table">
            <a:tbl>
              <a:tblPr firstRow="1" bandRow="1">
                <a:tableStyleId>{2D5ABB26-0587-4C30-8999-92F81FD0307C}</a:tableStyleId>
              </a:tblPr>
              <a:tblGrid>
                <a:gridCol w="2814784">
                  <a:extLst>
                    <a:ext uri="{9D8B030D-6E8A-4147-A177-3AD203B41FA5}">
                      <a16:colId xmlns:a16="http://schemas.microsoft.com/office/drawing/2014/main" val="2006473940"/>
                    </a:ext>
                  </a:extLst>
                </a:gridCol>
                <a:gridCol w="2282400">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8" name="表格 3">
            <a:extLst>
              <a:ext uri="{FF2B5EF4-FFF2-40B4-BE49-F238E27FC236}">
                <a16:creationId xmlns:a16="http://schemas.microsoft.com/office/drawing/2014/main" id="{CB5B0EE6-B530-2194-95A7-5DCB62FFFA49}"/>
              </a:ext>
            </a:extLst>
          </p:cNvPr>
          <p:cNvGraphicFramePr>
            <a:graphicFrameLocks noGrp="1"/>
          </p:cNvGraphicFramePr>
          <p:nvPr>
            <p:extLst>
              <p:ext uri="{D42A27DB-BD31-4B8C-83A1-F6EECF244321}">
                <p14:modId xmlns:p14="http://schemas.microsoft.com/office/powerpoint/2010/main" val="3866700015"/>
              </p:ext>
            </p:extLst>
          </p:nvPr>
        </p:nvGraphicFramePr>
        <p:xfrm>
          <a:off x="5262417" y="3183814"/>
          <a:ext cx="1302330" cy="670560"/>
        </p:xfrm>
        <a:graphic>
          <a:graphicData uri="http://schemas.openxmlformats.org/drawingml/2006/table">
            <a:tbl>
              <a:tblPr firstRow="1" bandRow="1">
                <a:tableStyleId>{46F890A9-2807-4EBB-B81D-B2AA78EC7F39}</a:tableStyleId>
              </a:tblPr>
              <a:tblGrid>
                <a:gridCol w="651165">
                  <a:extLst>
                    <a:ext uri="{9D8B030D-6E8A-4147-A177-3AD203B41FA5}">
                      <a16:colId xmlns:a16="http://schemas.microsoft.com/office/drawing/2014/main" val="3824237959"/>
                    </a:ext>
                  </a:extLst>
                </a:gridCol>
                <a:gridCol w="651165">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0" name="文本框 9">
            <a:extLst>
              <a:ext uri="{FF2B5EF4-FFF2-40B4-BE49-F238E27FC236}">
                <a16:creationId xmlns:a16="http://schemas.microsoft.com/office/drawing/2014/main" id="{E58E2932-0AEE-0F94-1D27-350504D0C025}"/>
              </a:ext>
            </a:extLst>
          </p:cNvPr>
          <p:cNvSpPr txBox="1"/>
          <p:nvPr/>
        </p:nvSpPr>
        <p:spPr>
          <a:xfrm>
            <a:off x="5526809" y="2878184"/>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60" name="内容占位符 1">
            <a:extLst>
              <a:ext uri="{FF2B5EF4-FFF2-40B4-BE49-F238E27FC236}">
                <a16:creationId xmlns:a16="http://schemas.microsoft.com/office/drawing/2014/main" id="{1FA333B9-453F-7085-D6DC-68B723CAF480}"/>
              </a:ext>
            </a:extLst>
          </p:cNvPr>
          <p:cNvSpPr>
            <a:spLocks noGrp="1"/>
          </p:cNvSpPr>
          <p:nvPr>
            <p:ph idx="1"/>
          </p:nvPr>
        </p:nvSpPr>
        <p:spPr>
          <a:xfrm>
            <a:off x="925397" y="1379799"/>
            <a:ext cx="10341205" cy="1323311"/>
          </a:xfrm>
        </p:spPr>
        <p:txBody>
          <a:bodyPr/>
          <a:lstStyle/>
          <a:p>
            <a:r>
              <a:rPr lang="en-US" altLang="zh-CN" sz="2400" dirty="0">
                <a:latin typeface="Cambria" panose="02040503050406030204" pitchFamily="18" charset="0"/>
                <a:ea typeface="Cambria" panose="02040503050406030204" pitchFamily="18" charset="0"/>
              </a:rPr>
              <a:t>Lock rows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if WHERE condition’s evaluated value is true</a:t>
            </a:r>
          </a:p>
          <a:p>
            <a:pPr lvl="1"/>
            <a:r>
              <a:rPr lang="en-US" altLang="zh-CN" sz="2133" b="0" dirty="0">
                <a:latin typeface="Cambria" panose="02040503050406030204" pitchFamily="18" charset="0"/>
                <a:ea typeface="Cambria" panose="02040503050406030204" pitchFamily="18" charset="0"/>
              </a:rPr>
              <a:t>MySQL and MariaDB: no matter WHERE condition’s evaluated value</a:t>
            </a:r>
          </a:p>
        </p:txBody>
      </p:sp>
      <p:graphicFrame>
        <p:nvGraphicFramePr>
          <p:cNvPr id="2" name="表格 4">
            <a:extLst>
              <a:ext uri="{FF2B5EF4-FFF2-40B4-BE49-F238E27FC236}">
                <a16:creationId xmlns:a16="http://schemas.microsoft.com/office/drawing/2014/main" id="{542479FE-EE11-C652-7778-12EB8E4D4BC4}"/>
              </a:ext>
            </a:extLst>
          </p:cNvPr>
          <p:cNvGraphicFramePr>
            <a:graphicFrameLocks noGrp="1"/>
          </p:cNvGraphicFramePr>
          <p:nvPr>
            <p:extLst>
              <p:ext uri="{D42A27DB-BD31-4B8C-83A1-F6EECF244321}">
                <p14:modId xmlns:p14="http://schemas.microsoft.com/office/powerpoint/2010/main" val="3611564857"/>
              </p:ext>
            </p:extLst>
          </p:nvPr>
        </p:nvGraphicFramePr>
        <p:xfrm>
          <a:off x="6360392" y="3596669"/>
          <a:ext cx="5098058" cy="2170800"/>
        </p:xfrm>
        <a:graphic>
          <a:graphicData uri="http://schemas.openxmlformats.org/drawingml/2006/table">
            <a:tbl>
              <a:tblPr firstRow="1" bandRow="1">
                <a:tableStyleId>{2D5ABB26-0587-4C30-8999-92F81FD0307C}</a:tableStyleId>
              </a:tblPr>
              <a:tblGrid>
                <a:gridCol w="2815200">
                  <a:extLst>
                    <a:ext uri="{9D8B030D-6E8A-4147-A177-3AD203B41FA5}">
                      <a16:colId xmlns:a16="http://schemas.microsoft.com/office/drawing/2014/main" val="2006473940"/>
                    </a:ext>
                  </a:extLst>
                </a:gridCol>
                <a:gridCol w="2282858">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cxnSp>
        <p:nvCxnSpPr>
          <p:cNvPr id="14" name="直接箭头连接符 13">
            <a:extLst>
              <a:ext uri="{FF2B5EF4-FFF2-40B4-BE49-F238E27FC236}">
                <a16:creationId xmlns:a16="http://schemas.microsoft.com/office/drawing/2014/main" id="{7D36E210-3636-A6EB-92E5-10E17D30D5FA}"/>
              </a:ext>
            </a:extLst>
          </p:cNvPr>
          <p:cNvCxnSpPr>
            <a:cxnSpLocks/>
          </p:cNvCxnSpPr>
          <p:nvPr/>
        </p:nvCxnSpPr>
        <p:spPr>
          <a:xfrm flipV="1">
            <a:off x="3040124"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DB96F74-D6A8-DF9E-9B39-467C6CE7D261}"/>
              </a:ext>
            </a:extLst>
          </p:cNvPr>
          <p:cNvCxnSpPr>
            <a:cxnSpLocks/>
          </p:cNvCxnSpPr>
          <p:nvPr/>
        </p:nvCxnSpPr>
        <p:spPr>
          <a:xfrm flipH="1">
            <a:off x="2014105"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1375C8CC-9236-DD8B-B296-4BCF6C5B160C}"/>
              </a:ext>
            </a:extLst>
          </p:cNvPr>
          <p:cNvCxnSpPr>
            <a:cxnSpLocks/>
          </p:cNvCxnSpPr>
          <p:nvPr/>
        </p:nvCxnSpPr>
        <p:spPr>
          <a:xfrm flipV="1">
            <a:off x="2014105" y="5609449"/>
            <a:ext cx="1421822" cy="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1" name="图形 30">
            <a:extLst>
              <a:ext uri="{FF2B5EF4-FFF2-40B4-BE49-F238E27FC236}">
                <a16:creationId xmlns:a16="http://schemas.microsoft.com/office/drawing/2014/main" id="{4C7A4FA7-FDAF-D1AD-5FE6-731F88E6E1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45337" y="4628727"/>
            <a:ext cx="421089" cy="421089"/>
          </a:xfrm>
          <a:prstGeom prst="rect">
            <a:avLst/>
          </a:prstGeom>
        </p:spPr>
      </p:pic>
      <p:sp>
        <p:nvSpPr>
          <p:cNvPr id="32" name="文本框 31">
            <a:extLst>
              <a:ext uri="{FF2B5EF4-FFF2-40B4-BE49-F238E27FC236}">
                <a16:creationId xmlns:a16="http://schemas.microsoft.com/office/drawing/2014/main" id="{4A4B8AA5-674B-1D1B-18D3-6CA3F94B51DA}"/>
              </a:ext>
            </a:extLst>
          </p:cNvPr>
          <p:cNvSpPr txBox="1"/>
          <p:nvPr/>
        </p:nvSpPr>
        <p:spPr>
          <a:xfrm>
            <a:off x="10774665" y="4979650"/>
            <a:ext cx="1361068" cy="307777"/>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cxnSp>
        <p:nvCxnSpPr>
          <p:cNvPr id="68" name="直接箭头连接符 67">
            <a:extLst>
              <a:ext uri="{FF2B5EF4-FFF2-40B4-BE49-F238E27FC236}">
                <a16:creationId xmlns:a16="http://schemas.microsoft.com/office/drawing/2014/main" id="{4C94C20F-5DEB-D8E4-D7A0-7FF8DBE3697D}"/>
              </a:ext>
            </a:extLst>
          </p:cNvPr>
          <p:cNvCxnSpPr>
            <a:cxnSpLocks/>
          </p:cNvCxnSpPr>
          <p:nvPr/>
        </p:nvCxnSpPr>
        <p:spPr>
          <a:xfrm>
            <a:off x="1015997"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000C2A5-A0C3-8EFA-7909-F5AD2E5C041F}"/>
              </a:ext>
            </a:extLst>
          </p:cNvPr>
          <p:cNvCxnSpPr>
            <a:cxnSpLocks/>
          </p:cNvCxnSpPr>
          <p:nvPr/>
        </p:nvCxnSpPr>
        <p:spPr>
          <a:xfrm>
            <a:off x="9601198" y="450272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2605C92-486D-D88C-5093-E63680965978}"/>
              </a:ext>
            </a:extLst>
          </p:cNvPr>
          <p:cNvCxnSpPr>
            <a:cxnSpLocks/>
          </p:cNvCxnSpPr>
          <p:nvPr/>
        </p:nvCxnSpPr>
        <p:spPr>
          <a:xfrm>
            <a:off x="6772561"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C7D6BCD-E37F-1187-EAD8-A096E7040279}"/>
              </a:ext>
            </a:extLst>
          </p:cNvPr>
          <p:cNvCxnSpPr>
            <a:cxnSpLocks/>
          </p:cNvCxnSpPr>
          <p:nvPr/>
        </p:nvCxnSpPr>
        <p:spPr>
          <a:xfrm>
            <a:off x="3828472"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9FB4693-222D-3868-03C7-0B362EC1C595}"/>
              </a:ext>
            </a:extLst>
          </p:cNvPr>
          <p:cNvCxnSpPr>
            <a:cxnSpLocks/>
          </p:cNvCxnSpPr>
          <p:nvPr/>
        </p:nvCxnSpPr>
        <p:spPr>
          <a:xfrm flipV="1">
            <a:off x="8810950"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127DE4D-3227-938F-6FF9-4D71CE07D364}"/>
              </a:ext>
            </a:extLst>
          </p:cNvPr>
          <p:cNvCxnSpPr>
            <a:cxnSpLocks/>
          </p:cNvCxnSpPr>
          <p:nvPr/>
        </p:nvCxnSpPr>
        <p:spPr>
          <a:xfrm flipH="1">
            <a:off x="7785128"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1" name="Picture 2" descr="MySQL是什么_ MySQL数据库_开源数据库-AWS云服务">
            <a:extLst>
              <a:ext uri="{FF2B5EF4-FFF2-40B4-BE49-F238E27FC236}">
                <a16:creationId xmlns:a16="http://schemas.microsoft.com/office/drawing/2014/main" id="{06C74080-2327-863C-D408-E366CBEE9F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9476" y="3151965"/>
            <a:ext cx="1364244" cy="6705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 descr="Database of Databases - TiDB">
            <a:extLst>
              <a:ext uri="{FF2B5EF4-FFF2-40B4-BE49-F238E27FC236}">
                <a16:creationId xmlns:a16="http://schemas.microsoft.com/office/drawing/2014/main" id="{C7FE9F9D-7515-596F-39B3-D945C0A0A9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2538" y="3381556"/>
            <a:ext cx="1221512" cy="47492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接箭头连接符 8">
            <a:extLst>
              <a:ext uri="{FF2B5EF4-FFF2-40B4-BE49-F238E27FC236}">
                <a16:creationId xmlns:a16="http://schemas.microsoft.com/office/drawing/2014/main" id="{7D1ABFA0-6A20-66B4-4FDB-EAD18DD2FEC7}"/>
              </a:ext>
            </a:extLst>
          </p:cNvPr>
          <p:cNvCxnSpPr>
            <a:cxnSpLocks/>
          </p:cNvCxnSpPr>
          <p:nvPr/>
        </p:nvCxnSpPr>
        <p:spPr>
          <a:xfrm flipH="1">
            <a:off x="7785128" y="4965190"/>
            <a:ext cx="1421822" cy="597160"/>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8E8F3B5B-0F9F-42CA-BB98-9BBBC4BA69A3}"/>
              </a:ext>
            </a:extLst>
          </p:cNvPr>
          <p:cNvCxnSpPr>
            <a:cxnSpLocks/>
          </p:cNvCxnSpPr>
          <p:nvPr/>
        </p:nvCxnSpPr>
        <p:spPr>
          <a:xfrm>
            <a:off x="9595552" y="5151843"/>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802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nodeType="withEffect">
                                  <p:stCondLst>
                                    <p:cond delay="500"/>
                                  </p:stCondLst>
                                  <p:childTnLst>
                                    <p:set>
                                      <p:cBhvr>
                                        <p:cTn id="13" dur="1" fill="hold">
                                          <p:stCondLst>
                                            <p:cond delay="0"/>
                                          </p:stCondLst>
                                        </p:cTn>
                                        <p:tgtEl>
                                          <p:spTgt spid="16"/>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50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Lock Mechanisms (78/88)</a:t>
            </a:r>
            <a:endParaRPr lang="zh-CN" altLang="en-US" sz="3600" dirty="0">
              <a:latin typeface="Cambria" panose="02040503050406030204" pitchFamily="18" charset="0"/>
              <a:ea typeface="+mn-ea"/>
            </a:endParaRP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nvGraphicFramePr>
        <p:xfrm>
          <a:off x="600361" y="3596669"/>
          <a:ext cx="5097184" cy="2170800"/>
        </p:xfrm>
        <a:graphic>
          <a:graphicData uri="http://schemas.openxmlformats.org/drawingml/2006/table">
            <a:tbl>
              <a:tblPr firstRow="1" bandRow="1">
                <a:tableStyleId>{2D5ABB26-0587-4C30-8999-92F81FD0307C}</a:tableStyleId>
              </a:tblPr>
              <a:tblGrid>
                <a:gridCol w="2814784">
                  <a:extLst>
                    <a:ext uri="{9D8B030D-6E8A-4147-A177-3AD203B41FA5}">
                      <a16:colId xmlns:a16="http://schemas.microsoft.com/office/drawing/2014/main" val="2006473940"/>
                    </a:ext>
                  </a:extLst>
                </a:gridCol>
                <a:gridCol w="2282400">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8" name="表格 3">
            <a:extLst>
              <a:ext uri="{FF2B5EF4-FFF2-40B4-BE49-F238E27FC236}">
                <a16:creationId xmlns:a16="http://schemas.microsoft.com/office/drawing/2014/main" id="{CB5B0EE6-B530-2194-95A7-5DCB62FFFA49}"/>
              </a:ext>
            </a:extLst>
          </p:cNvPr>
          <p:cNvGraphicFramePr>
            <a:graphicFrameLocks noGrp="1"/>
          </p:cNvGraphicFramePr>
          <p:nvPr/>
        </p:nvGraphicFramePr>
        <p:xfrm>
          <a:off x="5262417" y="3183814"/>
          <a:ext cx="1302330" cy="670560"/>
        </p:xfrm>
        <a:graphic>
          <a:graphicData uri="http://schemas.openxmlformats.org/drawingml/2006/table">
            <a:tbl>
              <a:tblPr firstRow="1" bandRow="1">
                <a:tableStyleId>{46F890A9-2807-4EBB-B81D-B2AA78EC7F39}</a:tableStyleId>
              </a:tblPr>
              <a:tblGrid>
                <a:gridCol w="651165">
                  <a:extLst>
                    <a:ext uri="{9D8B030D-6E8A-4147-A177-3AD203B41FA5}">
                      <a16:colId xmlns:a16="http://schemas.microsoft.com/office/drawing/2014/main" val="3824237959"/>
                    </a:ext>
                  </a:extLst>
                </a:gridCol>
                <a:gridCol w="651165">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null</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0" name="文本框 9">
            <a:extLst>
              <a:ext uri="{FF2B5EF4-FFF2-40B4-BE49-F238E27FC236}">
                <a16:creationId xmlns:a16="http://schemas.microsoft.com/office/drawing/2014/main" id="{E58E2932-0AEE-0F94-1D27-350504D0C025}"/>
              </a:ext>
            </a:extLst>
          </p:cNvPr>
          <p:cNvSpPr txBox="1"/>
          <p:nvPr/>
        </p:nvSpPr>
        <p:spPr>
          <a:xfrm>
            <a:off x="5526809" y="2878184"/>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sp>
        <p:nvSpPr>
          <p:cNvPr id="60" name="内容占位符 1">
            <a:extLst>
              <a:ext uri="{FF2B5EF4-FFF2-40B4-BE49-F238E27FC236}">
                <a16:creationId xmlns:a16="http://schemas.microsoft.com/office/drawing/2014/main" id="{1FA333B9-453F-7085-D6DC-68B723CAF480}"/>
              </a:ext>
            </a:extLst>
          </p:cNvPr>
          <p:cNvSpPr>
            <a:spLocks noGrp="1"/>
          </p:cNvSpPr>
          <p:nvPr>
            <p:ph idx="1"/>
          </p:nvPr>
        </p:nvSpPr>
        <p:spPr>
          <a:xfrm>
            <a:off x="925397" y="1379799"/>
            <a:ext cx="10341205" cy="1323311"/>
          </a:xfrm>
        </p:spPr>
        <p:txBody>
          <a:bodyPr/>
          <a:lstStyle/>
          <a:p>
            <a:r>
              <a:rPr lang="en-US" altLang="zh-CN" sz="2400" dirty="0">
                <a:latin typeface="Cambria" panose="02040503050406030204" pitchFamily="18" charset="0"/>
                <a:ea typeface="Cambria" panose="02040503050406030204" pitchFamily="18" charset="0"/>
              </a:rPr>
              <a:t>Lock rows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if WHERE condition’s evaluated value is true</a:t>
            </a:r>
          </a:p>
          <a:p>
            <a:pPr lvl="1"/>
            <a:r>
              <a:rPr lang="en-US" altLang="zh-CN" sz="2133" b="0" dirty="0">
                <a:latin typeface="Cambria" panose="02040503050406030204" pitchFamily="18" charset="0"/>
                <a:ea typeface="Cambria" panose="02040503050406030204" pitchFamily="18" charset="0"/>
              </a:rPr>
              <a:t>MySQL and MariaDB: no matter WHERE condition’s evaluated value</a:t>
            </a:r>
          </a:p>
        </p:txBody>
      </p:sp>
      <p:graphicFrame>
        <p:nvGraphicFramePr>
          <p:cNvPr id="2" name="表格 4">
            <a:extLst>
              <a:ext uri="{FF2B5EF4-FFF2-40B4-BE49-F238E27FC236}">
                <a16:creationId xmlns:a16="http://schemas.microsoft.com/office/drawing/2014/main" id="{542479FE-EE11-C652-7778-12EB8E4D4BC4}"/>
              </a:ext>
            </a:extLst>
          </p:cNvPr>
          <p:cNvGraphicFramePr>
            <a:graphicFrameLocks noGrp="1"/>
          </p:cNvGraphicFramePr>
          <p:nvPr/>
        </p:nvGraphicFramePr>
        <p:xfrm>
          <a:off x="6360392" y="3596669"/>
          <a:ext cx="5098058" cy="2170800"/>
        </p:xfrm>
        <a:graphic>
          <a:graphicData uri="http://schemas.openxmlformats.org/drawingml/2006/table">
            <a:tbl>
              <a:tblPr firstRow="1" bandRow="1">
                <a:tableStyleId>{2D5ABB26-0587-4C30-8999-92F81FD0307C}</a:tableStyleId>
              </a:tblPr>
              <a:tblGrid>
                <a:gridCol w="2815200">
                  <a:extLst>
                    <a:ext uri="{9D8B030D-6E8A-4147-A177-3AD203B41FA5}">
                      <a16:colId xmlns:a16="http://schemas.microsoft.com/office/drawing/2014/main" val="2006473940"/>
                    </a:ext>
                  </a:extLst>
                </a:gridCol>
                <a:gridCol w="2282858">
                  <a:extLst>
                    <a:ext uri="{9D8B030D-6E8A-4147-A177-3AD203B41FA5}">
                      <a16:colId xmlns:a16="http://schemas.microsoft.com/office/drawing/2014/main" val="2783850926"/>
                    </a:ext>
                  </a:extLst>
                </a:gridCol>
              </a:tblGrid>
              <a:tr h="507600">
                <a:tc>
                  <a:txBody>
                    <a:bodyPr/>
                    <a:lstStyle/>
                    <a:p>
                      <a:pPr algn="ctr"/>
                      <a:r>
                        <a:rPr lang="en-US" altLang="zh-CN" sz="1400" b="1" dirty="0">
                          <a:latin typeface="Times New Roman" panose="02020603050405020304" pitchFamily="18" charset="0"/>
                          <a:cs typeface="Times New Roman" panose="02020603050405020304" pitchFamily="18" charset="0"/>
                        </a:rPr>
                        <a:t>tx1</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tx2</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600">
                <a:tc>
                  <a:txBody>
                    <a:bodyPr/>
                    <a:lstStyle/>
                    <a:p>
                      <a:pPr algn="l"/>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BEGIN;</a:t>
                      </a:r>
                      <a:endParaRPr lang="zh-CN" altLang="en-US" sz="14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48000">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1, c2 = 1;</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zh-CN" altLang="en-US" sz="1400" dirty="0">
                          <a:latin typeface="Times New Roman" panose="02020603050405020304" pitchFamily="18" charset="0"/>
                          <a:cs typeface="Times New Roman" panose="02020603050405020304" pitchFamily="18" charset="0"/>
                        </a:rPr>
                        <a:t>UPDATE </a:t>
                      </a:r>
                      <a:r>
                        <a:rPr lang="en-US" altLang="zh-CN" sz="1400" dirty="0">
                          <a:latin typeface="Times New Roman" panose="02020603050405020304" pitchFamily="18" charset="0"/>
                          <a:cs typeface="Times New Roman" panose="02020603050405020304" pitchFamily="18" charset="0"/>
                        </a:rPr>
                        <a:t>t SET c1 = 3</a:t>
                      </a:r>
                    </a:p>
                    <a:p>
                      <a:r>
                        <a:rPr lang="en-US" altLang="zh-CN" sz="1400" dirty="0">
                          <a:latin typeface="Times New Roman" panose="02020603050405020304" pitchFamily="18" charset="0"/>
                          <a:cs typeface="Times New Roman" panose="02020603050405020304" pitchFamily="18" charset="0"/>
                        </a:rPr>
                        <a:t>                WHERE c2;</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6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COMMIT;</a:t>
                      </a:r>
                      <a:endParaRPr lang="en-US" altLang="zh-CN" sz="14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cxnSp>
        <p:nvCxnSpPr>
          <p:cNvPr id="14" name="直接箭头连接符 13">
            <a:extLst>
              <a:ext uri="{FF2B5EF4-FFF2-40B4-BE49-F238E27FC236}">
                <a16:creationId xmlns:a16="http://schemas.microsoft.com/office/drawing/2014/main" id="{7D36E210-3636-A6EB-92E5-10E17D30D5FA}"/>
              </a:ext>
            </a:extLst>
          </p:cNvPr>
          <p:cNvCxnSpPr>
            <a:cxnSpLocks/>
          </p:cNvCxnSpPr>
          <p:nvPr/>
        </p:nvCxnSpPr>
        <p:spPr>
          <a:xfrm flipV="1">
            <a:off x="3040124"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DB96F74-D6A8-DF9E-9B39-467C6CE7D261}"/>
              </a:ext>
            </a:extLst>
          </p:cNvPr>
          <p:cNvCxnSpPr>
            <a:cxnSpLocks/>
          </p:cNvCxnSpPr>
          <p:nvPr/>
        </p:nvCxnSpPr>
        <p:spPr>
          <a:xfrm flipH="1">
            <a:off x="2014105"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1" name="图形 30">
            <a:extLst>
              <a:ext uri="{FF2B5EF4-FFF2-40B4-BE49-F238E27FC236}">
                <a16:creationId xmlns:a16="http://schemas.microsoft.com/office/drawing/2014/main" id="{4C7A4FA7-FDAF-D1AD-5FE6-731F88E6E17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45337" y="4628727"/>
            <a:ext cx="421089" cy="421089"/>
          </a:xfrm>
          <a:prstGeom prst="rect">
            <a:avLst/>
          </a:prstGeom>
        </p:spPr>
      </p:pic>
      <p:sp>
        <p:nvSpPr>
          <p:cNvPr id="32" name="文本框 31">
            <a:extLst>
              <a:ext uri="{FF2B5EF4-FFF2-40B4-BE49-F238E27FC236}">
                <a16:creationId xmlns:a16="http://schemas.microsoft.com/office/drawing/2014/main" id="{4A4B8AA5-674B-1D1B-18D3-6CA3F94B51DA}"/>
              </a:ext>
            </a:extLst>
          </p:cNvPr>
          <p:cNvSpPr txBox="1"/>
          <p:nvPr/>
        </p:nvSpPr>
        <p:spPr>
          <a:xfrm>
            <a:off x="10774665" y="4979650"/>
            <a:ext cx="1361068" cy="307777"/>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cxnSp>
        <p:nvCxnSpPr>
          <p:cNvPr id="68" name="直接箭头连接符 67">
            <a:extLst>
              <a:ext uri="{FF2B5EF4-FFF2-40B4-BE49-F238E27FC236}">
                <a16:creationId xmlns:a16="http://schemas.microsoft.com/office/drawing/2014/main" id="{4C94C20F-5DEB-D8E4-D7A0-7FF8DBE3697D}"/>
              </a:ext>
            </a:extLst>
          </p:cNvPr>
          <p:cNvCxnSpPr>
            <a:cxnSpLocks/>
          </p:cNvCxnSpPr>
          <p:nvPr/>
        </p:nvCxnSpPr>
        <p:spPr>
          <a:xfrm>
            <a:off x="1015997"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4000C2A5-A0C3-8EFA-7909-F5AD2E5C041F}"/>
              </a:ext>
            </a:extLst>
          </p:cNvPr>
          <p:cNvCxnSpPr>
            <a:cxnSpLocks/>
          </p:cNvCxnSpPr>
          <p:nvPr/>
        </p:nvCxnSpPr>
        <p:spPr>
          <a:xfrm>
            <a:off x="9601198" y="450272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D2605C92-486D-D88C-5093-E63680965978}"/>
              </a:ext>
            </a:extLst>
          </p:cNvPr>
          <p:cNvCxnSpPr>
            <a:cxnSpLocks/>
          </p:cNvCxnSpPr>
          <p:nvPr/>
        </p:nvCxnSpPr>
        <p:spPr>
          <a:xfrm>
            <a:off x="6772561"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C7D6BCD-E37F-1187-EAD8-A096E7040279}"/>
              </a:ext>
            </a:extLst>
          </p:cNvPr>
          <p:cNvCxnSpPr>
            <a:cxnSpLocks/>
          </p:cNvCxnSpPr>
          <p:nvPr/>
        </p:nvCxnSpPr>
        <p:spPr>
          <a:xfrm>
            <a:off x="3828472" y="450272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9FB4693-222D-3868-03C7-0B362EC1C595}"/>
              </a:ext>
            </a:extLst>
          </p:cNvPr>
          <p:cNvCxnSpPr>
            <a:cxnSpLocks/>
          </p:cNvCxnSpPr>
          <p:nvPr/>
        </p:nvCxnSpPr>
        <p:spPr>
          <a:xfrm flipV="1">
            <a:off x="8810950" y="4440382"/>
            <a:ext cx="396000" cy="451761"/>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127DE4D-3227-938F-6FF9-4D71CE07D364}"/>
              </a:ext>
            </a:extLst>
          </p:cNvPr>
          <p:cNvCxnSpPr>
            <a:cxnSpLocks/>
          </p:cNvCxnSpPr>
          <p:nvPr/>
        </p:nvCxnSpPr>
        <p:spPr>
          <a:xfrm flipH="1">
            <a:off x="7785128" y="4889237"/>
            <a:ext cx="1421822" cy="59716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EECB2E79-41BB-DFEB-8611-128FC34CD384}"/>
              </a:ext>
            </a:extLst>
          </p:cNvPr>
          <p:cNvSpPr/>
          <p:nvPr/>
        </p:nvSpPr>
        <p:spPr bwMode="gray">
          <a:xfrm>
            <a:off x="3435927" y="4628727"/>
            <a:ext cx="2514082"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pic>
        <p:nvPicPr>
          <p:cNvPr id="11" name="Picture 2" descr="MySQL是什么_ MySQL数据库_开源数据库-AWS云服务">
            <a:extLst>
              <a:ext uri="{FF2B5EF4-FFF2-40B4-BE49-F238E27FC236}">
                <a16:creationId xmlns:a16="http://schemas.microsoft.com/office/drawing/2014/main" id="{F3438170-0F74-6484-7FAC-9CADDFDA7E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9476" y="3151965"/>
            <a:ext cx="1364244" cy="67056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圆角 4">
            <a:extLst>
              <a:ext uri="{FF2B5EF4-FFF2-40B4-BE49-F238E27FC236}">
                <a16:creationId xmlns:a16="http://schemas.microsoft.com/office/drawing/2014/main" id="{175A518C-AC1E-3B8D-97C2-E4A36D8DDE9A}"/>
              </a:ext>
            </a:extLst>
          </p:cNvPr>
          <p:cNvSpPr/>
          <p:nvPr/>
        </p:nvSpPr>
        <p:spPr bwMode="gray">
          <a:xfrm>
            <a:off x="9241500" y="4628727"/>
            <a:ext cx="2514082"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pic>
        <p:nvPicPr>
          <p:cNvPr id="12" name="Picture 10" descr="Database of Databases - TiDB">
            <a:extLst>
              <a:ext uri="{FF2B5EF4-FFF2-40B4-BE49-F238E27FC236}">
                <a16:creationId xmlns:a16="http://schemas.microsoft.com/office/drawing/2014/main" id="{B4871F44-F79A-6B5A-DB67-6D627D26310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32538" y="3381556"/>
            <a:ext cx="1221512" cy="47492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DA783F46-9AD7-3985-54D6-9CBAEB476037}"/>
              </a:ext>
            </a:extLst>
          </p:cNvPr>
          <p:cNvCxnSpPr>
            <a:cxnSpLocks/>
          </p:cNvCxnSpPr>
          <p:nvPr/>
        </p:nvCxnSpPr>
        <p:spPr>
          <a:xfrm flipH="1">
            <a:off x="7785128" y="4965190"/>
            <a:ext cx="1421822" cy="597160"/>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8387D5D-F3B6-1F04-9AEF-EEE572A7090C}"/>
              </a:ext>
            </a:extLst>
          </p:cNvPr>
          <p:cNvCxnSpPr>
            <a:cxnSpLocks/>
          </p:cNvCxnSpPr>
          <p:nvPr/>
        </p:nvCxnSpPr>
        <p:spPr>
          <a:xfrm flipV="1">
            <a:off x="2014105" y="5609449"/>
            <a:ext cx="1421822" cy="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4589260-EF7B-417F-A165-AEA8A565A2B9}"/>
              </a:ext>
            </a:extLst>
          </p:cNvPr>
          <p:cNvCxnSpPr>
            <a:cxnSpLocks/>
          </p:cNvCxnSpPr>
          <p:nvPr/>
        </p:nvCxnSpPr>
        <p:spPr>
          <a:xfrm>
            <a:off x="9595552" y="5151843"/>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17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Snapshot Creation (6/88)</a:t>
            </a:r>
            <a:endParaRPr lang="zh-CN" altLang="en-US" sz="3600" dirty="0">
              <a:latin typeface="Cambria" panose="02040503050406030204" pitchFamily="18" charset="0"/>
              <a:ea typeface="+mn-ea"/>
            </a:endParaRPr>
          </a:p>
        </p:txBody>
      </p:sp>
      <p:sp>
        <p:nvSpPr>
          <p:cNvPr id="2" name="内容占位符 1">
            <a:extLst>
              <a:ext uri="{FF2B5EF4-FFF2-40B4-BE49-F238E27FC236}">
                <a16:creationId xmlns:a16="http://schemas.microsoft.com/office/drawing/2014/main" id="{4F374FD3-ADDB-50F7-4F3A-0DAE1603C156}"/>
              </a:ext>
            </a:extLst>
          </p:cNvPr>
          <p:cNvSpPr>
            <a:spLocks noGrp="1"/>
          </p:cNvSpPr>
          <p:nvPr>
            <p:ph idx="1"/>
          </p:nvPr>
        </p:nvSpPr>
        <p:spPr>
          <a:xfrm>
            <a:off x="925397" y="1378881"/>
            <a:ext cx="10341205" cy="1323311"/>
          </a:xfrm>
        </p:spPr>
        <p:txBody>
          <a:bodyPr/>
          <a:lstStyle/>
          <a:p>
            <a:r>
              <a:rPr lang="en-US" altLang="zh-CN" sz="2400" dirty="0">
                <a:latin typeface="Cambria" panose="02040503050406030204" pitchFamily="18" charset="0"/>
                <a:ea typeface="Cambria" panose="02040503050406030204" pitchFamily="18" charset="0"/>
              </a:rPr>
              <a:t>Create snapshot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at the BEGIN statement</a:t>
            </a:r>
          </a:p>
          <a:p>
            <a:pPr lvl="1"/>
            <a:r>
              <a:rPr lang="en-US" altLang="zh-CN" sz="2133" b="0" dirty="0">
                <a:latin typeface="Cambria" panose="02040503050406030204" pitchFamily="18" charset="0"/>
                <a:ea typeface="Cambria" panose="02040503050406030204" pitchFamily="18" charset="0"/>
              </a:rPr>
              <a:t>MySQL and MariaDB: at the first SELECT statement</a:t>
            </a: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extLst>
              <p:ext uri="{D42A27DB-BD31-4B8C-83A1-F6EECF244321}">
                <p14:modId xmlns:p14="http://schemas.microsoft.com/office/powerpoint/2010/main" val="3313357900"/>
              </p:ext>
            </p:extLst>
          </p:nvPr>
        </p:nvGraphicFramePr>
        <p:xfrm>
          <a:off x="2196840" y="2819400"/>
          <a:ext cx="3957842" cy="3789216"/>
        </p:xfrm>
        <a:graphic>
          <a:graphicData uri="http://schemas.openxmlformats.org/drawingml/2006/table">
            <a:tbl>
              <a:tblPr firstRow="1" bandRow="1">
                <a:tableStyleId>{2D5ABB26-0587-4C30-8999-92F81FD0307C}</a:tableStyleId>
              </a:tblPr>
              <a:tblGrid>
                <a:gridCol w="3957842">
                  <a:extLst>
                    <a:ext uri="{9D8B030D-6E8A-4147-A177-3AD203B41FA5}">
                      <a16:colId xmlns:a16="http://schemas.microsoft.com/office/drawing/2014/main" val="2006473940"/>
                    </a:ext>
                  </a:extLst>
                </a:gridCol>
              </a:tblGrid>
              <a:tr h="631536">
                <a:tc>
                  <a:txBody>
                    <a:bodyPr/>
                    <a:lstStyle/>
                    <a:p>
                      <a:pPr algn="l"/>
                      <a:r>
                        <a:rPr lang="en-US" altLang="zh-CN" sz="1600" b="1" dirty="0">
                          <a:solidFill>
                            <a:schemeClr val="accent6"/>
                          </a:solidFill>
                          <a:latin typeface="Times New Roman" panose="02020603050405020304" pitchFamily="18" charset="0"/>
                          <a:cs typeface="Times New Roman" panose="02020603050405020304" pitchFamily="18" charset="0"/>
                        </a:rPr>
                        <a:t>      tx1: BEGIN;</a:t>
                      </a:r>
                      <a:endParaRPr lang="zh-CN" altLang="en-US" sz="1600" b="1" dirty="0">
                        <a:solidFill>
                          <a:schemeClr val="accent6"/>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BEGIN;</a:t>
                      </a:r>
                      <a:endParaRPr lang="zh-CN" altLang="en-US" sz="1600" b="1" dirty="0">
                        <a:solidFill>
                          <a:srgbClr val="002060"/>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92074784"/>
                  </a:ext>
                </a:extLst>
              </a:tr>
              <a:tr h="631536">
                <a:tc>
                  <a:txBody>
                    <a:bodyPr/>
                    <a:lstStyle/>
                    <a:p>
                      <a:r>
                        <a:rPr lang="en-US" altLang="zh-CN" sz="1600" b="1" dirty="0">
                          <a:solidFill>
                            <a:srgbClr val="002060"/>
                          </a:solidFill>
                          <a:latin typeface="Times New Roman" panose="02020603050405020304" pitchFamily="18" charset="0"/>
                          <a:cs typeface="Times New Roman" panose="02020603050405020304" pitchFamily="18" charset="0"/>
                        </a:rPr>
                        <a:t>      tx2: DELETE FROM t WHERE c1 = 1;</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723335857"/>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118082"/>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a:t>
                      </a:r>
                      <a:r>
                        <a:rPr lang="nn-NO" altLang="zh-CN" sz="1600" b="1" dirty="0">
                          <a:solidFill>
                            <a:schemeClr val="accent6"/>
                          </a:solidFill>
                          <a:latin typeface="Times New Roman" panose="02020603050405020304" pitchFamily="18" charset="0"/>
                          <a:cs typeface="Times New Roman" panose="02020603050405020304" pitchFamily="18" charset="0"/>
                        </a:rPr>
                        <a:t>SELECT * FROM 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5" name="表格 3">
            <a:extLst>
              <a:ext uri="{FF2B5EF4-FFF2-40B4-BE49-F238E27FC236}">
                <a16:creationId xmlns:a16="http://schemas.microsoft.com/office/drawing/2014/main" id="{658E74D9-E2F2-1EC7-C392-6C224CDA58BD}"/>
              </a:ext>
            </a:extLst>
          </p:cNvPr>
          <p:cNvGraphicFramePr>
            <a:graphicFrameLocks noGrp="1"/>
          </p:cNvGraphicFramePr>
          <p:nvPr>
            <p:extLst>
              <p:ext uri="{D42A27DB-BD31-4B8C-83A1-F6EECF244321}">
                <p14:modId xmlns:p14="http://schemas.microsoft.com/office/powerpoint/2010/main" val="2660804281"/>
              </p:ext>
            </p:extLst>
          </p:nvPr>
        </p:nvGraphicFramePr>
        <p:xfrm>
          <a:off x="376632" y="334235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7" name="文本框 6">
            <a:extLst>
              <a:ext uri="{FF2B5EF4-FFF2-40B4-BE49-F238E27FC236}">
                <a16:creationId xmlns:a16="http://schemas.microsoft.com/office/drawing/2014/main" id="{9EEF0702-1AB0-E82F-CAB9-B6074B4EAADB}"/>
              </a:ext>
            </a:extLst>
          </p:cNvPr>
          <p:cNvSpPr txBox="1"/>
          <p:nvPr/>
        </p:nvSpPr>
        <p:spPr>
          <a:xfrm>
            <a:off x="495550" y="3034576"/>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14" name="表格 3">
            <a:extLst>
              <a:ext uri="{FF2B5EF4-FFF2-40B4-BE49-F238E27FC236}">
                <a16:creationId xmlns:a16="http://schemas.microsoft.com/office/drawing/2014/main" id="{0814F5D2-48A9-662F-7E0C-C12839ACA93A}"/>
              </a:ext>
            </a:extLst>
          </p:cNvPr>
          <p:cNvGraphicFramePr>
            <a:graphicFrameLocks noGrp="1"/>
          </p:cNvGraphicFramePr>
          <p:nvPr>
            <p:extLst>
              <p:ext uri="{D42A27DB-BD31-4B8C-83A1-F6EECF244321}">
                <p14:modId xmlns:p14="http://schemas.microsoft.com/office/powerpoint/2010/main" val="1520426361"/>
              </p:ext>
            </p:extLst>
          </p:nvPr>
        </p:nvGraphicFramePr>
        <p:xfrm>
          <a:off x="6607077" y="4615947"/>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5"/>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5"/>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6" name="文本框 15">
            <a:extLst>
              <a:ext uri="{FF2B5EF4-FFF2-40B4-BE49-F238E27FC236}">
                <a16:creationId xmlns:a16="http://schemas.microsoft.com/office/drawing/2014/main" id="{DDB54CA2-D094-23F6-C490-97B89D269F48}"/>
              </a:ext>
            </a:extLst>
          </p:cNvPr>
          <p:cNvSpPr txBox="1"/>
          <p:nvPr/>
        </p:nvSpPr>
        <p:spPr>
          <a:xfrm>
            <a:off x="6125631" y="4307655"/>
            <a:ext cx="1974273"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r>
              <a:rPr lang="en-US" altLang="zh-CN" sz="1400" b="1" dirty="0">
                <a:latin typeface="Cambria" panose="02040503050406030204" pitchFamily="18" charset="0"/>
                <a:ea typeface="Cambria" panose="02040503050406030204" pitchFamily="18" charset="0"/>
              </a:rPr>
              <a:t>: SELECT</a:t>
            </a:r>
            <a:endParaRPr lang="zh-CN" altLang="en-US" sz="1400" b="1" dirty="0">
              <a:latin typeface="Cambria" panose="02040503050406030204" pitchFamily="18" charset="0"/>
            </a:endParaRPr>
          </a:p>
        </p:txBody>
      </p:sp>
      <p:graphicFrame>
        <p:nvGraphicFramePr>
          <p:cNvPr id="17" name="表格 3">
            <a:extLst>
              <a:ext uri="{FF2B5EF4-FFF2-40B4-BE49-F238E27FC236}">
                <a16:creationId xmlns:a16="http://schemas.microsoft.com/office/drawing/2014/main" id="{CB944FF9-7C7D-38A8-81C5-829B4729A1D2}"/>
              </a:ext>
            </a:extLst>
          </p:cNvPr>
          <p:cNvGraphicFramePr>
            <a:graphicFrameLocks noGrp="1"/>
          </p:cNvGraphicFramePr>
          <p:nvPr>
            <p:extLst>
              <p:ext uri="{D42A27DB-BD31-4B8C-83A1-F6EECF244321}">
                <p14:modId xmlns:p14="http://schemas.microsoft.com/office/powerpoint/2010/main" val="748429590"/>
              </p:ext>
            </p:extLst>
          </p:nvPr>
        </p:nvGraphicFramePr>
        <p:xfrm>
          <a:off x="6607078" y="594603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3"/>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3"/>
                    </a:solidFill>
                  </a:tcP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8" name="文本框 17">
            <a:extLst>
              <a:ext uri="{FF2B5EF4-FFF2-40B4-BE49-F238E27FC236}">
                <a16:creationId xmlns:a16="http://schemas.microsoft.com/office/drawing/2014/main" id="{E91996D4-04CA-99D2-2381-7863BAB6637E}"/>
              </a:ext>
            </a:extLst>
          </p:cNvPr>
          <p:cNvSpPr txBox="1"/>
          <p:nvPr/>
        </p:nvSpPr>
        <p:spPr>
          <a:xfrm>
            <a:off x="6219302" y="5642549"/>
            <a:ext cx="1786933"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 SELECT</a:t>
            </a:r>
            <a:endParaRPr lang="zh-CN" altLang="en-US" sz="14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010B3DAA-07B4-0D89-76B4-0393E620B8DA}"/>
              </a:ext>
            </a:extLst>
          </p:cNvPr>
          <p:cNvCxnSpPr>
            <a:cxnSpLocks/>
            <a:endCxn id="14" idx="1"/>
          </p:cNvCxnSpPr>
          <p:nvPr/>
        </p:nvCxnSpPr>
        <p:spPr>
          <a:xfrm flipV="1">
            <a:off x="5192888" y="4951227"/>
            <a:ext cx="1414189" cy="72513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02A8364-05D2-FE11-B74F-53011DA5E127}"/>
              </a:ext>
            </a:extLst>
          </p:cNvPr>
          <p:cNvCxnSpPr>
            <a:cxnSpLocks/>
            <a:endCxn id="17" idx="1"/>
          </p:cNvCxnSpPr>
          <p:nvPr/>
        </p:nvCxnSpPr>
        <p:spPr>
          <a:xfrm>
            <a:off x="5192888" y="5676365"/>
            <a:ext cx="1414190" cy="60494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058B00F3-7719-E49F-6745-879F572FC37A}"/>
              </a:ext>
            </a:extLst>
          </p:cNvPr>
          <p:cNvGrpSpPr/>
          <p:nvPr/>
        </p:nvGrpSpPr>
        <p:grpSpPr>
          <a:xfrm>
            <a:off x="1657031" y="2764184"/>
            <a:ext cx="3219255" cy="727783"/>
            <a:chOff x="1657031" y="2764184"/>
            <a:chExt cx="3219255" cy="727783"/>
          </a:xfrm>
        </p:grpSpPr>
        <p:pic>
          <p:nvPicPr>
            <p:cNvPr id="4" name="图形 3" descr="照相机">
              <a:extLst>
                <a:ext uri="{FF2B5EF4-FFF2-40B4-BE49-F238E27FC236}">
                  <a16:creationId xmlns:a16="http://schemas.microsoft.com/office/drawing/2014/main" id="{90D63D11-65DD-623C-6CDE-3A365236F3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7755" y="2764184"/>
              <a:ext cx="578169" cy="578169"/>
            </a:xfrm>
            <a:prstGeom prst="rect">
              <a:avLst/>
            </a:prstGeom>
          </p:spPr>
        </p:pic>
        <p:sp>
          <p:nvSpPr>
            <p:cNvPr id="8" name="文本框 7">
              <a:extLst>
                <a:ext uri="{FF2B5EF4-FFF2-40B4-BE49-F238E27FC236}">
                  <a16:creationId xmlns:a16="http://schemas.microsoft.com/office/drawing/2014/main" id="{114D49FF-BF62-5D73-FF73-93C8A1F7846B}"/>
                </a:ext>
              </a:extLst>
            </p:cNvPr>
            <p:cNvSpPr txBox="1"/>
            <p:nvPr/>
          </p:nvSpPr>
          <p:spPr>
            <a:xfrm>
              <a:off x="1657031" y="3184190"/>
              <a:ext cx="1079616"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endParaRPr lang="zh-CN" altLang="en-US" sz="1400" b="1" dirty="0">
                <a:latin typeface="Cambria" panose="02040503050406030204" pitchFamily="18" charset="0"/>
              </a:endParaRPr>
            </a:p>
          </p:txBody>
        </p:sp>
        <p:sp>
          <p:nvSpPr>
            <p:cNvPr id="11" name="矩形: 圆角 10">
              <a:extLst>
                <a:ext uri="{FF2B5EF4-FFF2-40B4-BE49-F238E27FC236}">
                  <a16:creationId xmlns:a16="http://schemas.microsoft.com/office/drawing/2014/main" id="{9F7A5E1F-383F-865B-F103-AED9824FC595}"/>
                </a:ext>
              </a:extLst>
            </p:cNvPr>
            <p:cNvSpPr/>
            <p:nvPr/>
          </p:nvSpPr>
          <p:spPr bwMode="gray">
            <a:xfrm>
              <a:off x="1820355" y="280655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grpSp>
      <p:grpSp>
        <p:nvGrpSpPr>
          <p:cNvPr id="15" name="组合 14">
            <a:extLst>
              <a:ext uri="{FF2B5EF4-FFF2-40B4-BE49-F238E27FC236}">
                <a16:creationId xmlns:a16="http://schemas.microsoft.com/office/drawing/2014/main" id="{AEC39B78-A22D-8A39-23D9-0B2885E32C82}"/>
              </a:ext>
            </a:extLst>
          </p:cNvPr>
          <p:cNvGrpSpPr/>
          <p:nvPr/>
        </p:nvGrpSpPr>
        <p:grpSpPr>
          <a:xfrm>
            <a:off x="1661677" y="5285350"/>
            <a:ext cx="3214609" cy="732000"/>
            <a:chOff x="1661677" y="5285350"/>
            <a:chExt cx="3214609" cy="732000"/>
          </a:xfrm>
        </p:grpSpPr>
        <p:pic>
          <p:nvPicPr>
            <p:cNvPr id="9" name="图形 8" descr="照相机">
              <a:extLst>
                <a:ext uri="{FF2B5EF4-FFF2-40B4-BE49-F238E27FC236}">
                  <a16:creationId xmlns:a16="http://schemas.microsoft.com/office/drawing/2014/main" id="{CDEDF7B1-6CA2-E01B-F2DA-3617AF8578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07755" y="5285350"/>
              <a:ext cx="578169" cy="578169"/>
            </a:xfrm>
            <a:prstGeom prst="rect">
              <a:avLst/>
            </a:prstGeom>
          </p:spPr>
        </p:pic>
        <p:sp>
          <p:nvSpPr>
            <p:cNvPr id="10" name="文本框 9">
              <a:extLst>
                <a:ext uri="{FF2B5EF4-FFF2-40B4-BE49-F238E27FC236}">
                  <a16:creationId xmlns:a16="http://schemas.microsoft.com/office/drawing/2014/main" id="{1A83342B-F288-A542-4E36-168D7137CD33}"/>
                </a:ext>
              </a:extLst>
            </p:cNvPr>
            <p:cNvSpPr txBox="1"/>
            <p:nvPr/>
          </p:nvSpPr>
          <p:spPr>
            <a:xfrm>
              <a:off x="1661677" y="5709573"/>
              <a:ext cx="107961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a:t>
              </a:r>
              <a:endParaRPr lang="zh-CN" altLang="en-US" sz="1400" b="1" dirty="0">
                <a:latin typeface="Cambria" panose="02040503050406030204" pitchFamily="18" charset="0"/>
              </a:endParaRPr>
            </a:p>
          </p:txBody>
        </p:sp>
        <p:sp>
          <p:nvSpPr>
            <p:cNvPr id="12" name="矩形: 圆角 11">
              <a:extLst>
                <a:ext uri="{FF2B5EF4-FFF2-40B4-BE49-F238E27FC236}">
                  <a16:creationId xmlns:a16="http://schemas.microsoft.com/office/drawing/2014/main" id="{BDADDAB9-C712-8654-3E8F-4D06D6B625D0}"/>
                </a:ext>
              </a:extLst>
            </p:cNvPr>
            <p:cNvSpPr/>
            <p:nvPr/>
          </p:nvSpPr>
          <p:spPr bwMode="gray">
            <a:xfrm>
              <a:off x="1820355" y="532792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grpSp>
    </p:spTree>
    <p:extLst>
      <p:ext uri="{BB962C8B-B14F-4D97-AF65-F5344CB8AC3E}">
        <p14:creationId xmlns:p14="http://schemas.microsoft.com/office/powerpoint/2010/main" val="63803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Inconsistent Snapshot Creation (6/88)</a:t>
            </a:r>
            <a:endParaRPr lang="zh-CN" altLang="en-US" sz="3600" dirty="0">
              <a:latin typeface="Cambria" panose="02040503050406030204" pitchFamily="18" charset="0"/>
              <a:ea typeface="+mn-ea"/>
            </a:endParaRPr>
          </a:p>
        </p:txBody>
      </p:sp>
      <p:sp>
        <p:nvSpPr>
          <p:cNvPr id="2" name="内容占位符 1">
            <a:extLst>
              <a:ext uri="{FF2B5EF4-FFF2-40B4-BE49-F238E27FC236}">
                <a16:creationId xmlns:a16="http://schemas.microsoft.com/office/drawing/2014/main" id="{4F374FD3-ADDB-50F7-4F3A-0DAE1603C156}"/>
              </a:ext>
            </a:extLst>
          </p:cNvPr>
          <p:cNvSpPr>
            <a:spLocks noGrp="1"/>
          </p:cNvSpPr>
          <p:nvPr>
            <p:ph idx="1"/>
          </p:nvPr>
        </p:nvSpPr>
        <p:spPr>
          <a:xfrm>
            <a:off x="925397" y="1378881"/>
            <a:ext cx="10341205" cy="1323311"/>
          </a:xfrm>
        </p:spPr>
        <p:txBody>
          <a:bodyPr/>
          <a:lstStyle/>
          <a:p>
            <a:r>
              <a:rPr lang="en-US" altLang="zh-CN" sz="2400" dirty="0">
                <a:latin typeface="Cambria" panose="02040503050406030204" pitchFamily="18" charset="0"/>
                <a:ea typeface="Cambria" panose="02040503050406030204" pitchFamily="18" charset="0"/>
              </a:rPr>
              <a:t>Create snapshot at </a:t>
            </a:r>
            <a:r>
              <a:rPr lang="en-US" altLang="zh-CN" sz="2400" u="sng" dirty="0">
                <a:latin typeface="Cambria" panose="02040503050406030204" pitchFamily="18" charset="0"/>
                <a:ea typeface="Cambria" panose="02040503050406030204" pitchFamily="18" charset="0"/>
              </a:rPr>
              <a:t>Repeatable Read</a:t>
            </a:r>
          </a:p>
          <a:p>
            <a:pPr lvl="1"/>
            <a:r>
              <a:rPr lang="en-US" altLang="zh-CN" sz="2133" b="0" dirty="0" err="1">
                <a:latin typeface="Cambria" panose="02040503050406030204" pitchFamily="18" charset="0"/>
                <a:ea typeface="Cambria" panose="02040503050406030204" pitchFamily="18" charset="0"/>
              </a:rPr>
              <a:t>TiDB</a:t>
            </a:r>
            <a:r>
              <a:rPr lang="en-US" altLang="zh-CN" sz="2133" b="0" dirty="0">
                <a:latin typeface="Cambria" panose="02040503050406030204" pitchFamily="18" charset="0"/>
                <a:ea typeface="Cambria" panose="02040503050406030204" pitchFamily="18" charset="0"/>
              </a:rPr>
              <a:t>: at the BEGIN statement</a:t>
            </a:r>
          </a:p>
          <a:p>
            <a:pPr lvl="1"/>
            <a:r>
              <a:rPr lang="en-US" altLang="zh-CN" sz="2133" b="0" dirty="0">
                <a:latin typeface="Cambria" panose="02040503050406030204" pitchFamily="18" charset="0"/>
                <a:ea typeface="Cambria" panose="02040503050406030204" pitchFamily="18" charset="0"/>
              </a:rPr>
              <a:t>MySQL and MariaDB: at the first SELECT statement</a:t>
            </a:r>
          </a:p>
        </p:txBody>
      </p:sp>
      <p:graphicFrame>
        <p:nvGraphicFramePr>
          <p:cNvPr id="6" name="表格 4">
            <a:extLst>
              <a:ext uri="{FF2B5EF4-FFF2-40B4-BE49-F238E27FC236}">
                <a16:creationId xmlns:a16="http://schemas.microsoft.com/office/drawing/2014/main" id="{343CF1E0-57D5-D2BE-72F3-2D99C2FD54FA}"/>
              </a:ext>
            </a:extLst>
          </p:cNvPr>
          <p:cNvGraphicFramePr>
            <a:graphicFrameLocks noGrp="1"/>
          </p:cNvGraphicFramePr>
          <p:nvPr/>
        </p:nvGraphicFramePr>
        <p:xfrm>
          <a:off x="2196840" y="2819400"/>
          <a:ext cx="3957842" cy="3789216"/>
        </p:xfrm>
        <a:graphic>
          <a:graphicData uri="http://schemas.openxmlformats.org/drawingml/2006/table">
            <a:tbl>
              <a:tblPr firstRow="1" bandRow="1">
                <a:tableStyleId>{2D5ABB26-0587-4C30-8999-92F81FD0307C}</a:tableStyleId>
              </a:tblPr>
              <a:tblGrid>
                <a:gridCol w="3957842">
                  <a:extLst>
                    <a:ext uri="{9D8B030D-6E8A-4147-A177-3AD203B41FA5}">
                      <a16:colId xmlns:a16="http://schemas.microsoft.com/office/drawing/2014/main" val="2006473940"/>
                    </a:ext>
                  </a:extLst>
                </a:gridCol>
              </a:tblGrid>
              <a:tr h="631536">
                <a:tc>
                  <a:txBody>
                    <a:bodyPr/>
                    <a:lstStyle/>
                    <a:p>
                      <a:pPr algn="l"/>
                      <a:r>
                        <a:rPr lang="en-US" altLang="zh-CN" sz="1600" b="1" dirty="0">
                          <a:solidFill>
                            <a:schemeClr val="accent6"/>
                          </a:solidFill>
                          <a:latin typeface="Times New Roman" panose="02020603050405020304" pitchFamily="18" charset="0"/>
                          <a:cs typeface="Times New Roman" panose="02020603050405020304" pitchFamily="18" charset="0"/>
                        </a:rPr>
                        <a:t>      tx1: BEGIN;</a:t>
                      </a:r>
                      <a:endParaRPr lang="zh-CN" altLang="en-US" sz="1600" b="1" dirty="0">
                        <a:solidFill>
                          <a:schemeClr val="accent6"/>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BEGIN;</a:t>
                      </a:r>
                      <a:endParaRPr lang="zh-CN" altLang="en-US" sz="1600" b="1" dirty="0">
                        <a:solidFill>
                          <a:srgbClr val="002060"/>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92074784"/>
                  </a:ext>
                </a:extLst>
              </a:tr>
              <a:tr h="631536">
                <a:tc>
                  <a:txBody>
                    <a:bodyPr/>
                    <a:lstStyle/>
                    <a:p>
                      <a:r>
                        <a:rPr lang="en-US" altLang="zh-CN" sz="1600" b="1" dirty="0">
                          <a:solidFill>
                            <a:srgbClr val="002060"/>
                          </a:solidFill>
                          <a:latin typeface="Times New Roman" panose="02020603050405020304" pitchFamily="18" charset="0"/>
                          <a:cs typeface="Times New Roman" panose="02020603050405020304" pitchFamily="18" charset="0"/>
                        </a:rPr>
                        <a:t>      tx2: DELETE FROM t WHERE c1 = 1;</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723335857"/>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rgbClr val="002060"/>
                          </a:solidFill>
                          <a:latin typeface="Times New Roman" panose="02020603050405020304" pitchFamily="18" charset="0"/>
                          <a:cs typeface="Times New Roman" panose="02020603050405020304" pitchFamily="18" charset="0"/>
                        </a:rPr>
                        <a:t>      tx2: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118082"/>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a:t>
                      </a:r>
                      <a:r>
                        <a:rPr lang="nn-NO" altLang="zh-CN" sz="1600" b="1" dirty="0">
                          <a:solidFill>
                            <a:schemeClr val="accent6"/>
                          </a:solidFill>
                          <a:latin typeface="Times New Roman" panose="02020603050405020304" pitchFamily="18" charset="0"/>
                          <a:cs typeface="Times New Roman" panose="02020603050405020304" pitchFamily="18" charset="0"/>
                        </a:rPr>
                        <a:t>SELECT * FROM 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63153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b="1" dirty="0">
                          <a:solidFill>
                            <a:schemeClr val="accent6"/>
                          </a:solidFill>
                          <a:latin typeface="Times New Roman" panose="02020603050405020304" pitchFamily="18" charset="0"/>
                          <a:cs typeface="Times New Roman" panose="02020603050405020304" pitchFamily="18" charset="0"/>
                        </a:rPr>
                        <a:t>      tx1: COMMIT;</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graphicFrame>
        <p:nvGraphicFramePr>
          <p:cNvPr id="5" name="表格 3">
            <a:extLst>
              <a:ext uri="{FF2B5EF4-FFF2-40B4-BE49-F238E27FC236}">
                <a16:creationId xmlns:a16="http://schemas.microsoft.com/office/drawing/2014/main" id="{658E74D9-E2F2-1EC7-C392-6C224CDA58BD}"/>
              </a:ext>
            </a:extLst>
          </p:cNvPr>
          <p:cNvGraphicFramePr>
            <a:graphicFrameLocks noGrp="1"/>
          </p:cNvGraphicFramePr>
          <p:nvPr/>
        </p:nvGraphicFramePr>
        <p:xfrm>
          <a:off x="376632" y="334235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7" name="文本框 6">
            <a:extLst>
              <a:ext uri="{FF2B5EF4-FFF2-40B4-BE49-F238E27FC236}">
                <a16:creationId xmlns:a16="http://schemas.microsoft.com/office/drawing/2014/main" id="{9EEF0702-1AB0-E82F-CAB9-B6074B4EAADB}"/>
              </a:ext>
            </a:extLst>
          </p:cNvPr>
          <p:cNvSpPr txBox="1"/>
          <p:nvPr/>
        </p:nvSpPr>
        <p:spPr>
          <a:xfrm>
            <a:off x="495550" y="3034576"/>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pic>
        <p:nvPicPr>
          <p:cNvPr id="9" name="图形 8" descr="照相机">
            <a:extLst>
              <a:ext uri="{FF2B5EF4-FFF2-40B4-BE49-F238E27FC236}">
                <a16:creationId xmlns:a16="http://schemas.microsoft.com/office/drawing/2014/main" id="{E2E327FB-88E3-E346-1250-5C9A39EED2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07755" y="2764184"/>
            <a:ext cx="578169" cy="578169"/>
          </a:xfrm>
          <a:prstGeom prst="rect">
            <a:avLst/>
          </a:prstGeom>
        </p:spPr>
      </p:pic>
      <p:sp>
        <p:nvSpPr>
          <p:cNvPr id="11" name="文本框 10">
            <a:extLst>
              <a:ext uri="{FF2B5EF4-FFF2-40B4-BE49-F238E27FC236}">
                <a16:creationId xmlns:a16="http://schemas.microsoft.com/office/drawing/2014/main" id="{05FCB0D8-29E2-E64A-3310-BF98427E797C}"/>
              </a:ext>
            </a:extLst>
          </p:cNvPr>
          <p:cNvSpPr txBox="1"/>
          <p:nvPr/>
        </p:nvSpPr>
        <p:spPr>
          <a:xfrm>
            <a:off x="1657031" y="3184190"/>
            <a:ext cx="1079616"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endParaRPr lang="zh-CN" altLang="en-US" sz="1400" b="1" dirty="0">
              <a:latin typeface="Cambria" panose="02040503050406030204" pitchFamily="18" charset="0"/>
            </a:endParaRPr>
          </a:p>
        </p:txBody>
      </p:sp>
      <p:pic>
        <p:nvPicPr>
          <p:cNvPr id="12" name="图形 11" descr="照相机">
            <a:extLst>
              <a:ext uri="{FF2B5EF4-FFF2-40B4-BE49-F238E27FC236}">
                <a16:creationId xmlns:a16="http://schemas.microsoft.com/office/drawing/2014/main" id="{ABDC86D2-5A6E-3825-2F32-4E5AF115FE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07755" y="5285350"/>
            <a:ext cx="578169" cy="578169"/>
          </a:xfrm>
          <a:prstGeom prst="rect">
            <a:avLst/>
          </a:prstGeom>
        </p:spPr>
      </p:pic>
      <p:sp>
        <p:nvSpPr>
          <p:cNvPr id="13" name="文本框 12">
            <a:extLst>
              <a:ext uri="{FF2B5EF4-FFF2-40B4-BE49-F238E27FC236}">
                <a16:creationId xmlns:a16="http://schemas.microsoft.com/office/drawing/2014/main" id="{85F19094-DF8A-D390-0D35-593FC7D3E029}"/>
              </a:ext>
            </a:extLst>
          </p:cNvPr>
          <p:cNvSpPr txBox="1"/>
          <p:nvPr/>
        </p:nvSpPr>
        <p:spPr>
          <a:xfrm>
            <a:off x="1661677" y="5709573"/>
            <a:ext cx="107961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a:t>
            </a:r>
            <a:endParaRPr lang="zh-CN" altLang="en-US" sz="1400" b="1" dirty="0">
              <a:latin typeface="Cambria" panose="02040503050406030204" pitchFamily="18" charset="0"/>
            </a:endParaRPr>
          </a:p>
        </p:txBody>
      </p:sp>
      <p:graphicFrame>
        <p:nvGraphicFramePr>
          <p:cNvPr id="14" name="表格 3">
            <a:extLst>
              <a:ext uri="{FF2B5EF4-FFF2-40B4-BE49-F238E27FC236}">
                <a16:creationId xmlns:a16="http://schemas.microsoft.com/office/drawing/2014/main" id="{0814F5D2-48A9-662F-7E0C-C12839ACA93A}"/>
              </a:ext>
            </a:extLst>
          </p:cNvPr>
          <p:cNvGraphicFramePr>
            <a:graphicFrameLocks noGrp="1"/>
          </p:cNvGraphicFramePr>
          <p:nvPr/>
        </p:nvGraphicFramePr>
        <p:xfrm>
          <a:off x="6607077" y="4615947"/>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5"/>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5"/>
                    </a:solidFill>
                  </a:tcP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6" name="文本框 15">
            <a:extLst>
              <a:ext uri="{FF2B5EF4-FFF2-40B4-BE49-F238E27FC236}">
                <a16:creationId xmlns:a16="http://schemas.microsoft.com/office/drawing/2014/main" id="{DDB54CA2-D094-23F6-C490-97B89D269F48}"/>
              </a:ext>
            </a:extLst>
          </p:cNvPr>
          <p:cNvSpPr txBox="1"/>
          <p:nvPr/>
        </p:nvSpPr>
        <p:spPr>
          <a:xfrm>
            <a:off x="6125631" y="4307655"/>
            <a:ext cx="1974273" cy="307777"/>
          </a:xfrm>
          <a:prstGeom prst="rect">
            <a:avLst/>
          </a:prstGeom>
          <a:noFill/>
        </p:spPr>
        <p:txBody>
          <a:bodyPr wrap="square" rtlCol="0">
            <a:spAutoFit/>
          </a:bodyPr>
          <a:lstStyle/>
          <a:p>
            <a:pPr algn="ctr"/>
            <a:r>
              <a:rPr lang="en-US" altLang="zh-CN" sz="1400" b="1" dirty="0" err="1">
                <a:latin typeface="Cambria" panose="02040503050406030204" pitchFamily="18" charset="0"/>
                <a:ea typeface="Cambria" panose="02040503050406030204" pitchFamily="18" charset="0"/>
              </a:rPr>
              <a:t>TiDB</a:t>
            </a:r>
            <a:r>
              <a:rPr lang="en-US" altLang="zh-CN" sz="1400" b="1" dirty="0">
                <a:latin typeface="Cambria" panose="02040503050406030204" pitchFamily="18" charset="0"/>
                <a:ea typeface="Cambria" panose="02040503050406030204" pitchFamily="18" charset="0"/>
              </a:rPr>
              <a:t>: SELECT</a:t>
            </a:r>
            <a:endParaRPr lang="zh-CN" altLang="en-US" sz="1400" b="1" dirty="0">
              <a:latin typeface="Cambria" panose="02040503050406030204" pitchFamily="18" charset="0"/>
            </a:endParaRPr>
          </a:p>
        </p:txBody>
      </p:sp>
      <p:graphicFrame>
        <p:nvGraphicFramePr>
          <p:cNvPr id="17" name="表格 3">
            <a:extLst>
              <a:ext uri="{FF2B5EF4-FFF2-40B4-BE49-F238E27FC236}">
                <a16:creationId xmlns:a16="http://schemas.microsoft.com/office/drawing/2014/main" id="{CB944FF9-7C7D-38A8-81C5-829B4729A1D2}"/>
              </a:ext>
            </a:extLst>
          </p:cNvPr>
          <p:cNvGraphicFramePr>
            <a:graphicFrameLocks noGrp="1"/>
          </p:cNvGraphicFramePr>
          <p:nvPr/>
        </p:nvGraphicFramePr>
        <p:xfrm>
          <a:off x="6607078" y="5946033"/>
          <a:ext cx="1011382" cy="670560"/>
        </p:xfrm>
        <a:graphic>
          <a:graphicData uri="http://schemas.openxmlformats.org/drawingml/2006/table">
            <a:tbl>
              <a:tblPr firstRow="1" bandRow="1">
                <a:tableStyleId>{46F890A9-2807-4EBB-B81D-B2AA78EC7F39}</a:tableStyleId>
              </a:tblPr>
              <a:tblGrid>
                <a:gridCol w="505691">
                  <a:extLst>
                    <a:ext uri="{9D8B030D-6E8A-4147-A177-3AD203B41FA5}">
                      <a16:colId xmlns:a16="http://schemas.microsoft.com/office/drawing/2014/main" val="3824237959"/>
                    </a:ext>
                  </a:extLst>
                </a:gridCol>
                <a:gridCol w="505691">
                  <a:extLst>
                    <a:ext uri="{9D8B030D-6E8A-4147-A177-3AD203B41FA5}">
                      <a16:colId xmlns:a16="http://schemas.microsoft.com/office/drawing/2014/main" val="2153751605"/>
                    </a:ext>
                  </a:extLst>
                </a:gridCol>
              </a:tblGrid>
              <a:tr h="324000">
                <a:tc>
                  <a:txBody>
                    <a:bodyPr/>
                    <a:lstStyle/>
                    <a:p>
                      <a:pPr algn="ctr"/>
                      <a:r>
                        <a:rPr lang="en-US" altLang="zh-CN" sz="1600" dirty="0">
                          <a:latin typeface="Consolas" panose="020B0609020204030204" pitchFamily="49" charset="0"/>
                        </a:rPr>
                        <a:t>c1</a:t>
                      </a:r>
                      <a:endParaRPr lang="zh-CN" altLang="en-US" sz="1600" dirty="0">
                        <a:latin typeface="Consolas" panose="020B0609020204030204" pitchFamily="49" charset="0"/>
                      </a:endParaRPr>
                    </a:p>
                  </a:txBody>
                  <a:tcPr anchor="ctr">
                    <a:solidFill>
                      <a:schemeClr val="accent3"/>
                    </a:solidFill>
                  </a:tcPr>
                </a:tc>
                <a:tc>
                  <a:txBody>
                    <a:bodyPr/>
                    <a:lstStyle/>
                    <a:p>
                      <a:pPr algn="ctr"/>
                      <a:r>
                        <a:rPr lang="en-US" altLang="zh-CN" sz="1600" dirty="0">
                          <a:latin typeface="Consolas" panose="020B0609020204030204" pitchFamily="49" charset="0"/>
                        </a:rPr>
                        <a:t>c2</a:t>
                      </a:r>
                      <a:endParaRPr lang="zh-CN" altLang="en-US" sz="1600" dirty="0">
                        <a:latin typeface="Consolas" panose="020B0609020204030204" pitchFamily="49" charset="0"/>
                      </a:endParaRPr>
                    </a:p>
                  </a:txBody>
                  <a:tcPr anchor="ctr">
                    <a:solidFill>
                      <a:schemeClr val="accent3"/>
                    </a:solidFill>
                  </a:tcPr>
                </a:tc>
                <a:extLst>
                  <a:ext uri="{0D108BD9-81ED-4DB2-BD59-A6C34878D82A}">
                    <a16:rowId xmlns:a16="http://schemas.microsoft.com/office/drawing/2014/main" val="755043270"/>
                  </a:ext>
                </a:extLst>
              </a:tr>
              <a:tr h="324000">
                <a:tc>
                  <a:txBody>
                    <a:bodyPr/>
                    <a:lstStyle/>
                    <a:p>
                      <a:pPr algn="ctr"/>
                      <a:endParaRPr lang="zh-CN" altLang="en-US" sz="1600" dirty="0">
                        <a:latin typeface="Consolas" panose="020B0609020204030204" pitchFamily="49" charset="0"/>
                      </a:endParaRPr>
                    </a:p>
                  </a:txBody>
                  <a:tcPr anchor="ctr"/>
                </a:tc>
                <a:tc>
                  <a:txBody>
                    <a:bodyPr/>
                    <a:lstStyle/>
                    <a:p>
                      <a:pPr algn="ct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8" name="文本框 17">
            <a:extLst>
              <a:ext uri="{FF2B5EF4-FFF2-40B4-BE49-F238E27FC236}">
                <a16:creationId xmlns:a16="http://schemas.microsoft.com/office/drawing/2014/main" id="{E91996D4-04CA-99D2-2381-7863BAB6637E}"/>
              </a:ext>
            </a:extLst>
          </p:cNvPr>
          <p:cNvSpPr txBox="1"/>
          <p:nvPr/>
        </p:nvSpPr>
        <p:spPr>
          <a:xfrm>
            <a:off x="6219302" y="5642549"/>
            <a:ext cx="1786933"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MySQL: SELECT</a:t>
            </a:r>
            <a:endParaRPr lang="zh-CN" altLang="en-US" sz="1400" b="1" dirty="0">
              <a:latin typeface="Cambria" panose="02040503050406030204" pitchFamily="18" charset="0"/>
            </a:endParaRPr>
          </a:p>
        </p:txBody>
      </p:sp>
      <p:cxnSp>
        <p:nvCxnSpPr>
          <p:cNvPr id="19" name="直接箭头连接符 18">
            <a:extLst>
              <a:ext uri="{FF2B5EF4-FFF2-40B4-BE49-F238E27FC236}">
                <a16:creationId xmlns:a16="http://schemas.microsoft.com/office/drawing/2014/main" id="{010B3DAA-07B4-0D89-76B4-0393E620B8DA}"/>
              </a:ext>
            </a:extLst>
          </p:cNvPr>
          <p:cNvCxnSpPr>
            <a:cxnSpLocks/>
            <a:endCxn id="14" idx="1"/>
          </p:cNvCxnSpPr>
          <p:nvPr/>
        </p:nvCxnSpPr>
        <p:spPr>
          <a:xfrm flipV="1">
            <a:off x="5192888" y="4951227"/>
            <a:ext cx="1414189" cy="72513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02A8364-05D2-FE11-B74F-53011DA5E127}"/>
              </a:ext>
            </a:extLst>
          </p:cNvPr>
          <p:cNvCxnSpPr>
            <a:cxnSpLocks/>
            <a:endCxn id="17" idx="1"/>
          </p:cNvCxnSpPr>
          <p:nvPr/>
        </p:nvCxnSpPr>
        <p:spPr>
          <a:xfrm>
            <a:off x="5192888" y="5676365"/>
            <a:ext cx="1414190" cy="604948"/>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2688569F-0F9B-455D-9402-9DDDE0D82F7E}"/>
              </a:ext>
            </a:extLst>
          </p:cNvPr>
          <p:cNvSpPr/>
          <p:nvPr/>
        </p:nvSpPr>
        <p:spPr bwMode="gray">
          <a:xfrm>
            <a:off x="1820355" y="280655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sp>
        <p:nvSpPr>
          <p:cNvPr id="21" name="矩形: 圆角 20">
            <a:extLst>
              <a:ext uri="{FF2B5EF4-FFF2-40B4-BE49-F238E27FC236}">
                <a16:creationId xmlns:a16="http://schemas.microsoft.com/office/drawing/2014/main" id="{2DAFF5AC-DA1B-4E86-88DE-1BD28102C598}"/>
              </a:ext>
            </a:extLst>
          </p:cNvPr>
          <p:cNvSpPr/>
          <p:nvPr/>
        </p:nvSpPr>
        <p:spPr bwMode="gray">
          <a:xfrm>
            <a:off x="1820355" y="5327921"/>
            <a:ext cx="3055931" cy="658700"/>
          </a:xfrm>
          <a:prstGeom prst="roundRect">
            <a:avLst/>
          </a:prstGeom>
          <a:noFill/>
          <a:ln w="1270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rtlCol="0" anchor="ctr"/>
          <a:lstStyle/>
          <a:p>
            <a:pPr algn="ctr"/>
            <a:endParaRPr lang="zh-CN" altLang="en-US" b="1" dirty="0">
              <a:solidFill>
                <a:schemeClr val="bg1"/>
              </a:solidFill>
            </a:endParaRPr>
          </a:p>
        </p:txBody>
      </p:sp>
      <p:sp>
        <p:nvSpPr>
          <p:cNvPr id="22" name="圆角矩形 33">
            <a:extLst>
              <a:ext uri="{FF2B5EF4-FFF2-40B4-BE49-F238E27FC236}">
                <a16:creationId xmlns:a16="http://schemas.microsoft.com/office/drawing/2014/main" id="{6005A7BC-2037-FDC6-EBE4-E8B5ECA4B797}"/>
              </a:ext>
            </a:extLst>
          </p:cNvPr>
          <p:cNvSpPr/>
          <p:nvPr/>
        </p:nvSpPr>
        <p:spPr>
          <a:xfrm>
            <a:off x="8109404" y="4674297"/>
            <a:ext cx="3879398" cy="1343053"/>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2400" dirty="0">
                <a:latin typeface="Cambria" panose="02040503050406030204" pitchFamily="18" charset="0"/>
                <a:ea typeface="Cambria" panose="02040503050406030204" pitchFamily="18" charset="0"/>
              </a:rPr>
              <a:t>Transaction specification can alleviate compatibility issues.</a:t>
            </a:r>
            <a:endParaRPr lang="zh-CN" altLang="en-US" sz="2400" dirty="0">
              <a:latin typeface="Cambria" panose="02040503050406030204" pitchFamily="18" charset="0"/>
              <a:ea typeface="SimSun" charset="-122"/>
              <a:cs typeface="SimSun" charset="-122"/>
            </a:endParaRPr>
          </a:p>
        </p:txBody>
      </p:sp>
    </p:spTree>
    <p:extLst>
      <p:ext uri="{BB962C8B-B14F-4D97-AF65-F5344CB8AC3E}">
        <p14:creationId xmlns:p14="http://schemas.microsoft.com/office/powerpoint/2010/main" val="3737605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Consequence</a:t>
            </a:r>
            <a:endParaRPr lang="zh-CN" altLang="en-US" sz="3600" dirty="0">
              <a:latin typeface="Cambria" panose="02040503050406030204" pitchFamily="18" charset="0"/>
              <a:ea typeface="+mn-ea"/>
            </a:endParaRPr>
          </a:p>
        </p:txBody>
      </p:sp>
      <p:graphicFrame>
        <p:nvGraphicFramePr>
          <p:cNvPr id="6" name="表格 5">
            <a:extLst>
              <a:ext uri="{FF2B5EF4-FFF2-40B4-BE49-F238E27FC236}">
                <a16:creationId xmlns:a16="http://schemas.microsoft.com/office/drawing/2014/main" id="{A7FA600E-7ECA-C885-D734-8DB9CA7244A2}"/>
              </a:ext>
            </a:extLst>
          </p:cNvPr>
          <p:cNvGraphicFramePr>
            <a:graphicFrameLocks/>
          </p:cNvGraphicFramePr>
          <p:nvPr>
            <p:extLst>
              <p:ext uri="{D42A27DB-BD31-4B8C-83A1-F6EECF244321}">
                <p14:modId xmlns:p14="http://schemas.microsoft.com/office/powerpoint/2010/main" val="3516982292"/>
              </p:ext>
            </p:extLst>
          </p:nvPr>
        </p:nvGraphicFramePr>
        <p:xfrm>
          <a:off x="1498800" y="2400284"/>
          <a:ext cx="9194400" cy="2738618"/>
        </p:xfrm>
        <a:graphic>
          <a:graphicData uri="http://schemas.openxmlformats.org/drawingml/2006/table">
            <a:tbl>
              <a:tblPr firstRow="1" bandRow="1">
                <a:tableStyleId>{46F890A9-2807-4EBB-B81D-B2AA78EC7F39}</a:tableStyleId>
              </a:tblPr>
              <a:tblGrid>
                <a:gridCol w="2088000">
                  <a:extLst>
                    <a:ext uri="{9D8B030D-6E8A-4147-A177-3AD203B41FA5}">
                      <a16:colId xmlns:a16="http://schemas.microsoft.com/office/drawing/2014/main" val="959902669"/>
                    </a:ext>
                  </a:extLst>
                </a:gridCol>
                <a:gridCol w="1058400">
                  <a:extLst>
                    <a:ext uri="{9D8B030D-6E8A-4147-A177-3AD203B41FA5}">
                      <a16:colId xmlns:a16="http://schemas.microsoft.com/office/drawing/2014/main" val="2900848682"/>
                    </a:ext>
                  </a:extLst>
                </a:gridCol>
                <a:gridCol w="2016000">
                  <a:extLst>
                    <a:ext uri="{9D8B030D-6E8A-4147-A177-3AD203B41FA5}">
                      <a16:colId xmlns:a16="http://schemas.microsoft.com/office/drawing/2014/main" val="3878687534"/>
                    </a:ext>
                  </a:extLst>
                </a:gridCol>
                <a:gridCol w="2016000">
                  <a:extLst>
                    <a:ext uri="{9D8B030D-6E8A-4147-A177-3AD203B41FA5}">
                      <a16:colId xmlns:a16="http://schemas.microsoft.com/office/drawing/2014/main" val="2257538953"/>
                    </a:ext>
                  </a:extLst>
                </a:gridCol>
                <a:gridCol w="2016000">
                  <a:extLst>
                    <a:ext uri="{9D8B030D-6E8A-4147-A177-3AD203B41FA5}">
                      <a16:colId xmlns:a16="http://schemas.microsoft.com/office/drawing/2014/main" val="1840771196"/>
                    </a:ext>
                  </a:extLst>
                </a:gridCol>
              </a:tblGrid>
              <a:tr h="540196">
                <a:tc rowSpan="2">
                  <a:txBody>
                    <a:bodyPr/>
                    <a:lstStyle/>
                    <a:p>
                      <a:pPr marL="0" algn="l" defTabSz="1219170" rtl="0" eaLnBrk="1" latinLnBrk="0" hangingPunct="1"/>
                      <a:r>
                        <a:rPr lang="en-US" altLang="zh-CN" sz="1800" b="1" kern="1200" baseline="0" dirty="0">
                          <a:solidFill>
                            <a:schemeClr val="lt1"/>
                          </a:solidFill>
                          <a:latin typeface="Cambria" panose="02040503050406030204" pitchFamily="18" charset="0"/>
                          <a:ea typeface="Cambria" panose="02040503050406030204" pitchFamily="18" charset="0"/>
                        </a:rPr>
                        <a:t>DBMS</a:t>
                      </a:r>
                      <a:endParaRPr lang="zh-CN" altLang="en-US" sz="1800" b="1" kern="1200" baseline="0" dirty="0">
                        <a:solidFill>
                          <a:schemeClr val="lt1"/>
                        </a:solidFill>
                        <a:latin typeface="Cambria" panose="02040503050406030204" pitchFamily="18" charset="0"/>
                        <a:ea typeface="+mn-ea"/>
                        <a:cs typeface="+mn-cs"/>
                      </a:endParaRPr>
                    </a:p>
                  </a:txBody>
                  <a:tcPr anchor="ctr"/>
                </a:tc>
                <a:tc rowSpan="2">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Total</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gridSpan="3">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bg1"/>
                          </a:solidFill>
                          <a:latin typeface="Cambria" panose="02040503050406030204" pitchFamily="18" charset="0"/>
                          <a:ea typeface="Cambria" panose="02040503050406030204" pitchFamily="18" charset="0"/>
                        </a:rPr>
                        <a:t>Consequence</a:t>
                      </a:r>
                      <a:endParaRPr lang="en-US" altLang="zh-CN" sz="1800" b="1" dirty="0">
                        <a:solidFill>
                          <a:schemeClr val="bg1"/>
                        </a:solidFill>
                        <a:latin typeface="Cambria" panose="02040503050406030204" pitchFamily="18" charset="0"/>
                        <a:ea typeface="Cambria" panose="020405030504060302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tc hMerge="1">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54065840"/>
                  </a:ext>
                </a:extLst>
              </a:tr>
              <a:tr h="590138">
                <a:tc vMerge="1">
                  <a:txBody>
                    <a:bodyPr/>
                    <a:lstStyle/>
                    <a:p>
                      <a:endParaRPr lang="zh-CN" altLang="en-US"/>
                    </a:p>
                  </a:txBody>
                  <a:tcPr/>
                </a:tc>
                <a:tc vMerge="1">
                  <a:txBody>
                    <a:bodyPr/>
                    <a:lstStyle/>
                    <a:p>
                      <a:endParaRPr lang="zh-CN" altLang="en-US"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Database state</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Query result</a:t>
                      </a:r>
                    </a:p>
                  </a:txBody>
                  <a:tcPr anchor="ct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No difference</a:t>
                      </a:r>
                    </a:p>
                  </a:txBody>
                  <a:tcPr anchor="ctr"/>
                </a:tc>
                <a:extLst>
                  <a:ext uri="{0D108BD9-81ED-4DB2-BD59-A6C34878D82A}">
                    <a16:rowId xmlns:a16="http://schemas.microsoft.com/office/drawing/2014/main" val="188543479"/>
                  </a:ext>
                </a:extLst>
              </a:tr>
              <a:tr h="402071">
                <a:tc>
                  <a:txBody>
                    <a:bodyPr/>
                    <a:lstStyle/>
                    <a:p>
                      <a:pPr algn="l"/>
                      <a:r>
                        <a:rPr lang="en-US" altLang="zh-CN" sz="1800" dirty="0">
                          <a:latin typeface="Cambria" panose="02040503050406030204" pitchFamily="18" charset="0"/>
                          <a:ea typeface="Cambria" panose="02040503050406030204" pitchFamily="18" charset="0"/>
                        </a:rPr>
                        <a:t>MySQL - MariaDB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rPr>
                        <a:t>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rPr>
                        <a:t>0</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4</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758262809"/>
                  </a:ext>
                </a:extLst>
              </a:tr>
              <a:tr h="402071">
                <a:tc>
                  <a:txBody>
                    <a:bodyPr/>
                    <a:lstStyle/>
                    <a:p>
                      <a:pPr algn="l"/>
                      <a:r>
                        <a:rPr lang="en-US" altLang="zh-CN" sz="1800" dirty="0">
                          <a:latin typeface="Cambria" panose="02040503050406030204" pitchFamily="18" charset="0"/>
                          <a:ea typeface="Cambria" panose="02040503050406030204" pitchFamily="18" charset="0"/>
                        </a:rPr>
                        <a:t>MySQL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39</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16</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9</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14</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04236717"/>
                  </a:ext>
                </a:extLst>
              </a:tr>
              <a:tr h="402071">
                <a:tc>
                  <a:txBody>
                    <a:bodyPr/>
                    <a:lstStyle/>
                    <a:p>
                      <a:pPr algn="l"/>
                      <a:r>
                        <a:rPr lang="en-US" altLang="zh-CN" sz="1800" dirty="0">
                          <a:latin typeface="Cambria" panose="02040503050406030204" pitchFamily="18" charset="0"/>
                          <a:ea typeface="Cambria" panose="02040503050406030204" pitchFamily="18" charset="0"/>
                        </a:rPr>
                        <a:t>MariaDB - </a:t>
                      </a:r>
                      <a:r>
                        <a:rPr lang="en-US" altLang="zh-CN" sz="1800" dirty="0" err="1">
                          <a:latin typeface="Cambria" panose="02040503050406030204" pitchFamily="18" charset="0"/>
                          <a:ea typeface="Cambria" panose="02040503050406030204" pitchFamily="18" charset="0"/>
                        </a:rPr>
                        <a:t>TiDB</a:t>
                      </a:r>
                      <a:endParaRPr lang="zh-CN" altLang="en-US" sz="1800"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41</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17</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9</a:t>
                      </a:r>
                      <a:endParaRPr lang="zh-CN" altLang="en-US" sz="1800"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dirty="0">
                          <a:latin typeface="Cambria" panose="02040503050406030204" pitchFamily="18" charset="0"/>
                          <a:ea typeface="Cambria" panose="02040503050406030204" pitchFamily="18" charset="0"/>
                          <a:cs typeface="Times New Roman" panose="02020603050405020304" pitchFamily="18" charset="0"/>
                        </a:rPr>
                        <a:t>15</a:t>
                      </a:r>
                      <a:endParaRPr lang="zh-CN" altLang="en-US" sz="1800"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3497302527"/>
                  </a:ext>
                </a:extLst>
              </a:tr>
              <a:tr h="402071">
                <a:tc>
                  <a:txBody>
                    <a:bodyPr/>
                    <a:lstStyle/>
                    <a:p>
                      <a:pPr algn="l"/>
                      <a:r>
                        <a:rPr lang="en-US" altLang="zh-CN" sz="1800" b="1" dirty="0">
                          <a:latin typeface="Cambria" panose="02040503050406030204" pitchFamily="18" charset="0"/>
                          <a:ea typeface="Cambria" panose="02040503050406030204" pitchFamily="18" charset="0"/>
                        </a:rPr>
                        <a:t>Total</a:t>
                      </a:r>
                      <a:endParaRPr lang="zh-CN" altLang="en-US" sz="1800" b="1" dirty="0">
                        <a:latin typeface="Cambria" panose="02040503050406030204" pitchFamily="18" charset="0"/>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88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37</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18</a:t>
                      </a:r>
                      <a:endParaRPr lang="zh-CN" altLang="en-US" sz="1800" b="1" dirty="0">
                        <a:latin typeface="Cambria" panose="02040503050406030204" pitchFamily="18" charset="0"/>
                        <a:ea typeface="+mn-ea"/>
                        <a:cs typeface="Times New Roman" panose="02020603050405020304" pitchFamily="18" charset="0"/>
                      </a:endParaRPr>
                    </a:p>
                  </a:txBody>
                  <a:tcPr anchor="ctr"/>
                </a:tc>
                <a:tc>
                  <a:txBody>
                    <a:bodyPr/>
                    <a:lstStyle/>
                    <a:p>
                      <a:pPr algn="ctr"/>
                      <a:r>
                        <a:rPr lang="en-US" altLang="zh-CN" sz="1800" b="1" dirty="0">
                          <a:latin typeface="Cambria" panose="02040503050406030204" pitchFamily="18" charset="0"/>
                          <a:ea typeface="Cambria" panose="02040503050406030204" pitchFamily="18" charset="0"/>
                          <a:cs typeface="Times New Roman" panose="02020603050405020304" pitchFamily="18" charset="0"/>
                        </a:rPr>
                        <a:t>33</a:t>
                      </a:r>
                      <a:endParaRPr lang="zh-CN" altLang="en-US" sz="1800" b="1" dirty="0">
                        <a:latin typeface="Cambria" panose="02040503050406030204" pitchFamily="18" charset="0"/>
                        <a:ea typeface="+mn-ea"/>
                        <a:cs typeface="Times New Roman" panose="02020603050405020304" pitchFamily="18" charset="0"/>
                      </a:endParaRPr>
                    </a:p>
                  </a:txBody>
                  <a:tcPr anchor="ctr"/>
                </a:tc>
                <a:extLst>
                  <a:ext uri="{0D108BD9-81ED-4DB2-BD59-A6C34878D82A}">
                    <a16:rowId xmlns:a16="http://schemas.microsoft.com/office/drawing/2014/main" val="880589337"/>
                  </a:ext>
                </a:extLst>
              </a:tr>
            </a:tbl>
          </a:graphicData>
        </a:graphic>
      </p:graphicFrame>
      <p:sp>
        <p:nvSpPr>
          <p:cNvPr id="9" name="矩形: 圆角 8">
            <a:extLst>
              <a:ext uri="{FF2B5EF4-FFF2-40B4-BE49-F238E27FC236}">
                <a16:creationId xmlns:a16="http://schemas.microsoft.com/office/drawing/2014/main" id="{AE10D97F-B40A-D1A9-24A3-4E7E76EE76F2}"/>
              </a:ext>
            </a:extLst>
          </p:cNvPr>
          <p:cNvSpPr/>
          <p:nvPr/>
        </p:nvSpPr>
        <p:spPr bwMode="gray">
          <a:xfrm>
            <a:off x="4643002" y="2228275"/>
            <a:ext cx="6050198" cy="3082636"/>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none" rtlCol="0" anchor="ctr"/>
          <a:lstStyle/>
          <a:p>
            <a:pPr algn="ctr"/>
            <a:endParaRPr lang="zh-CN" altLang="en-US" b="1" dirty="0">
              <a:solidFill>
                <a:schemeClr val="bg1"/>
              </a:solidFill>
            </a:endParaRPr>
          </a:p>
        </p:txBody>
      </p:sp>
      <p:sp>
        <p:nvSpPr>
          <p:cNvPr id="2" name="圆角矩形 33">
            <a:extLst>
              <a:ext uri="{FF2B5EF4-FFF2-40B4-BE49-F238E27FC236}">
                <a16:creationId xmlns:a16="http://schemas.microsoft.com/office/drawing/2014/main" id="{4B9AEB7F-783A-A25B-9F53-A121CDFFE81E}"/>
              </a:ext>
            </a:extLst>
          </p:cNvPr>
          <p:cNvSpPr/>
          <p:nvPr/>
        </p:nvSpPr>
        <p:spPr>
          <a:xfrm>
            <a:off x="1166444" y="5633474"/>
            <a:ext cx="9859111" cy="1061080"/>
          </a:xfrm>
          <a:prstGeom prst="roundRect">
            <a:avLst/>
          </a:prstGeom>
          <a:solidFill>
            <a:srgbClr val="FFC9C9"/>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a:latin typeface="Cambria" panose="02040503050406030204" pitchFamily="18" charset="0"/>
                <a:ea typeface="Cambria" panose="02040503050406030204" pitchFamily="18" charset="0"/>
              </a:rPr>
              <a:t>DBMS application developers should be aware of these compatibility issues when migrating their applications among DBMSs.</a:t>
            </a:r>
            <a:endParaRPr lang="zh-CN" altLang="en-US" sz="2400" dirty="0">
              <a:latin typeface="Cambria" panose="02040503050406030204" pitchFamily="18" charset="0"/>
              <a:ea typeface="SimSun" charset="-122"/>
              <a:cs typeface="SimSun" charset="-122"/>
            </a:endParaRPr>
          </a:p>
        </p:txBody>
      </p:sp>
      <p:sp>
        <p:nvSpPr>
          <p:cNvPr id="4" name="内容占位符 1">
            <a:extLst>
              <a:ext uri="{FF2B5EF4-FFF2-40B4-BE49-F238E27FC236}">
                <a16:creationId xmlns:a16="http://schemas.microsoft.com/office/drawing/2014/main" id="{1F48CCAD-24CD-8893-0479-788429F07CF3}"/>
              </a:ext>
            </a:extLst>
          </p:cNvPr>
          <p:cNvSpPr>
            <a:spLocks noGrp="1"/>
          </p:cNvSpPr>
          <p:nvPr>
            <p:ph idx="1"/>
          </p:nvPr>
        </p:nvSpPr>
        <p:spPr>
          <a:xfrm>
            <a:off x="925397" y="1379799"/>
            <a:ext cx="10341205" cy="830997"/>
          </a:xfrm>
        </p:spPr>
        <p:txBody>
          <a:bodyPr/>
          <a:lstStyle/>
          <a:p>
            <a:r>
              <a:rPr lang="en-US" altLang="zh-CN" sz="2400" dirty="0">
                <a:latin typeface="Cambria" panose="02040503050406030204" pitchFamily="18" charset="0"/>
                <a:ea typeface="Cambria" panose="02040503050406030204" pitchFamily="18" charset="0"/>
              </a:rPr>
              <a:t>Compatibility issues can cause inconsistent database states and query results</a:t>
            </a:r>
          </a:p>
        </p:txBody>
      </p:sp>
    </p:spTree>
    <p:extLst>
      <p:ext uri="{BB962C8B-B14F-4D97-AF65-F5344CB8AC3E}">
        <p14:creationId xmlns:p14="http://schemas.microsoft.com/office/powerpoint/2010/main" val="1186009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Conclusion</a:t>
            </a:r>
            <a:endParaRPr lang="zh-CN" altLang="en-US" sz="3600" dirty="0">
              <a:latin typeface="Cambria" panose="02040503050406030204" pitchFamily="18" charset="0"/>
              <a:ea typeface="+mn-ea"/>
            </a:endParaRPr>
          </a:p>
        </p:txBody>
      </p:sp>
      <p:sp>
        <p:nvSpPr>
          <p:cNvPr id="2" name="内容占位符 1">
            <a:extLst>
              <a:ext uri="{FF2B5EF4-FFF2-40B4-BE49-F238E27FC236}">
                <a16:creationId xmlns:a16="http://schemas.microsoft.com/office/drawing/2014/main" id="{70FC83F2-F8FD-0191-9436-DEDC5B6067AA}"/>
              </a:ext>
            </a:extLst>
          </p:cNvPr>
          <p:cNvSpPr>
            <a:spLocks noGrp="1"/>
          </p:cNvSpPr>
          <p:nvPr>
            <p:ph idx="1"/>
          </p:nvPr>
        </p:nvSpPr>
        <p:spPr>
          <a:xfrm>
            <a:off x="925397" y="1379799"/>
            <a:ext cx="10341205" cy="2465483"/>
          </a:xfrm>
        </p:spPr>
        <p:txBody>
          <a:bodyPr/>
          <a:lstStyle/>
          <a:p>
            <a:r>
              <a:rPr lang="en-US" altLang="zh-CN" sz="2400" dirty="0">
                <a:latin typeface="Cambria" panose="02040503050406030204" pitchFamily="18" charset="0"/>
                <a:ea typeface="Cambria" panose="02040503050406030204" pitchFamily="18" charset="0"/>
              </a:rPr>
              <a:t>Propose a differential testing approach for transaction</a:t>
            </a:r>
          </a:p>
          <a:p>
            <a:pPr>
              <a:lnSpc>
                <a:spcPct val="150000"/>
              </a:lnSpc>
            </a:pPr>
            <a:r>
              <a:rPr lang="en-US" altLang="zh-CN" sz="2400" dirty="0">
                <a:latin typeface="Cambria" panose="02040503050406030204" pitchFamily="18" charset="0"/>
                <a:ea typeface="Cambria" panose="02040503050406030204" pitchFamily="18" charset="0"/>
              </a:rPr>
              <a:t>Detect 16 unique bugs, including 6 unknown bugs</a:t>
            </a:r>
          </a:p>
          <a:p>
            <a:pPr>
              <a:lnSpc>
                <a:spcPct val="150000"/>
              </a:lnSpc>
            </a:pPr>
            <a:r>
              <a:rPr lang="en-US" altLang="zh-CN" sz="2400" dirty="0">
                <a:latin typeface="Cambria" panose="02040503050406030204" pitchFamily="18" charset="0"/>
                <a:ea typeface="Cambria" panose="02040503050406030204" pitchFamily="18" charset="0"/>
              </a:rPr>
              <a:t>Find 92 compatibility issues, including 88 transaction-related compatibility issues</a:t>
            </a:r>
          </a:p>
        </p:txBody>
      </p:sp>
      <p:sp>
        <p:nvSpPr>
          <p:cNvPr id="4" name="文本框 3">
            <a:extLst>
              <a:ext uri="{FF2B5EF4-FFF2-40B4-BE49-F238E27FC236}">
                <a16:creationId xmlns:a16="http://schemas.microsoft.com/office/drawing/2014/main" id="{FD224D33-9F12-AE6A-FF8E-AD68859D1422}"/>
              </a:ext>
            </a:extLst>
          </p:cNvPr>
          <p:cNvSpPr txBox="1"/>
          <p:nvPr/>
        </p:nvSpPr>
        <p:spPr>
          <a:xfrm>
            <a:off x="3628184" y="4951771"/>
            <a:ext cx="5785980" cy="830997"/>
          </a:xfrm>
          <a:prstGeom prst="rect">
            <a:avLst/>
          </a:prstGeom>
          <a:noFill/>
        </p:spPr>
        <p:txBody>
          <a:bodyPr wrap="square" rtlCol="0">
            <a:spAutoFit/>
          </a:bodyPr>
          <a:lstStyle/>
          <a:p>
            <a:r>
              <a:rPr lang="en-US" altLang="zh-CN" sz="2400" b="1" dirty="0">
                <a:latin typeface="Cambria" panose="02040503050406030204" pitchFamily="18" charset="0"/>
                <a:ea typeface="Cambria" panose="02040503050406030204" pitchFamily="18" charset="0"/>
              </a:rPr>
              <a:t>Tool and Data in GitHub</a:t>
            </a:r>
          </a:p>
          <a:p>
            <a:r>
              <a:rPr lang="en-US" altLang="zh-CN" sz="2400" b="1" u="sng" dirty="0"/>
              <a:t>https://github.com/tcse-iscas/DT2</a:t>
            </a:r>
            <a:r>
              <a:rPr lang="en-US" altLang="zh-CN" sz="2400" b="1" dirty="0"/>
              <a:t>.</a:t>
            </a:r>
            <a:endParaRPr lang="zh-CN" altLang="en-US" sz="2400" b="1" dirty="0"/>
          </a:p>
        </p:txBody>
      </p:sp>
      <p:pic>
        <p:nvPicPr>
          <p:cNvPr id="5" name="图片 4">
            <a:extLst>
              <a:ext uri="{FF2B5EF4-FFF2-40B4-BE49-F238E27FC236}">
                <a16:creationId xmlns:a16="http://schemas.microsoft.com/office/drawing/2014/main" id="{96C61D03-331F-C32E-28A8-D2EB2442A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14" y="4971804"/>
            <a:ext cx="790933" cy="790933"/>
          </a:xfrm>
          <a:prstGeom prst="rect">
            <a:avLst/>
          </a:prstGeom>
        </p:spPr>
      </p:pic>
    </p:spTree>
    <p:extLst>
      <p:ext uri="{BB962C8B-B14F-4D97-AF65-F5344CB8AC3E}">
        <p14:creationId xmlns:p14="http://schemas.microsoft.com/office/powerpoint/2010/main" val="3064584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69930AA-D460-49B7-8094-A6D2ACAF9E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2863" y="1661160"/>
            <a:ext cx="2566274" cy="1488439"/>
          </a:xfrm>
          <a:prstGeom prst="rect">
            <a:avLst/>
          </a:prstGeom>
        </p:spPr>
      </p:pic>
      <p:sp>
        <p:nvSpPr>
          <p:cNvPr id="3" name="标题 1">
            <a:extLst>
              <a:ext uri="{FF2B5EF4-FFF2-40B4-BE49-F238E27FC236}">
                <a16:creationId xmlns:a16="http://schemas.microsoft.com/office/drawing/2014/main" id="{EE5BD960-9CA7-4863-986D-1944CE7CD9C6}"/>
              </a:ext>
            </a:extLst>
          </p:cNvPr>
          <p:cNvSpPr txBox="1">
            <a:spLocks/>
          </p:cNvSpPr>
          <p:nvPr/>
        </p:nvSpPr>
        <p:spPr>
          <a:xfrm>
            <a:off x="2209800" y="3500120"/>
            <a:ext cx="7772400" cy="1362075"/>
          </a:xfrm>
          <a:prstGeom prst="rect">
            <a:avLst/>
          </a:prstGeom>
        </p:spPr>
        <p:txBody>
          <a:bodyPr/>
          <a:lst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a:lstStyle>
          <a:p>
            <a:r>
              <a:rPr lang="en-US" altLang="zh-CN" sz="7200" dirty="0">
                <a:solidFill>
                  <a:srgbClr val="C00000"/>
                </a:solidFill>
                <a:latin typeface="+mj-ea"/>
              </a:rPr>
              <a:t>THANK YOU!</a:t>
            </a:r>
          </a:p>
        </p:txBody>
      </p:sp>
      <p:sp>
        <p:nvSpPr>
          <p:cNvPr id="4" name="灯片编号占位符 3">
            <a:extLst>
              <a:ext uri="{FF2B5EF4-FFF2-40B4-BE49-F238E27FC236}">
                <a16:creationId xmlns:a16="http://schemas.microsoft.com/office/drawing/2014/main" id="{2F0574EC-ADD9-45D8-B7FC-96E808E3F62B}"/>
              </a:ext>
            </a:extLst>
          </p:cNvPr>
          <p:cNvSpPr>
            <a:spLocks noGrp="1"/>
          </p:cNvSpPr>
          <p:nvPr>
            <p:ph type="sldNum" sz="quarter" idx="4294967295"/>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173452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456112" cy="461665"/>
          </a:xfrm>
        </p:spPr>
        <p:txBody>
          <a:bodyPr/>
          <a:lstStyle/>
          <a:p>
            <a:r>
              <a:rPr lang="en-US" altLang="zh-CN" sz="2400" dirty="0">
                <a:latin typeface="Cambria" panose="02040503050406030204" pitchFamily="18" charset="0"/>
                <a:ea typeface="Cambria" panose="02040503050406030204" pitchFamily="18" charset="0"/>
              </a:rPr>
              <a:t>DBMSs utilize transactions to ensure data consistency and integrity</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a:t>
            </a:r>
            <a:endParaRPr lang="zh-CN" altLang="en-US" sz="3600" dirty="0">
              <a:latin typeface="Cambria" panose="02040503050406030204" pitchFamily="18" charset="0"/>
              <a:ea typeface="+mn-ea"/>
            </a:endParaRPr>
          </a:p>
        </p:txBody>
      </p:sp>
      <p:pic>
        <p:nvPicPr>
          <p:cNvPr id="4" name="图形 3" descr="男性形象">
            <a:extLst>
              <a:ext uri="{FF2B5EF4-FFF2-40B4-BE49-F238E27FC236}">
                <a16:creationId xmlns:a16="http://schemas.microsoft.com/office/drawing/2014/main" id="{CC02D455-25C8-B12F-2E8D-D774D60AFD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13554" y="4327719"/>
            <a:ext cx="914400" cy="914400"/>
          </a:xfrm>
          <a:prstGeom prst="rect">
            <a:avLst/>
          </a:prstGeom>
        </p:spPr>
      </p:pic>
      <p:pic>
        <p:nvPicPr>
          <p:cNvPr id="5" name="图形 4" descr="女性形象">
            <a:extLst>
              <a:ext uri="{FF2B5EF4-FFF2-40B4-BE49-F238E27FC236}">
                <a16:creationId xmlns:a16="http://schemas.microsoft.com/office/drawing/2014/main" id="{368F14F9-D735-E756-5B21-63A4FE7D927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13554" y="2877610"/>
            <a:ext cx="914400" cy="914400"/>
          </a:xfrm>
          <a:prstGeom prst="rect">
            <a:avLst/>
          </a:prstGeom>
        </p:spPr>
      </p:pic>
      <p:sp>
        <p:nvSpPr>
          <p:cNvPr id="7" name="箭头: 左弧形 6">
            <a:extLst>
              <a:ext uri="{FF2B5EF4-FFF2-40B4-BE49-F238E27FC236}">
                <a16:creationId xmlns:a16="http://schemas.microsoft.com/office/drawing/2014/main" id="{40364413-0644-726B-DDE7-3851E73302C5}"/>
              </a:ext>
            </a:extLst>
          </p:cNvPr>
          <p:cNvSpPr/>
          <p:nvPr/>
        </p:nvSpPr>
        <p:spPr bwMode="auto">
          <a:xfrm>
            <a:off x="1465409" y="3258610"/>
            <a:ext cx="748145" cy="1570182"/>
          </a:xfrm>
          <a:prstGeom prst="curvedRigh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sp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kumimoji="0" lang="zh-CN" altLang="en-US" sz="1800" i="0" u="none" strike="noStrike" cap="none" normalizeH="0" baseline="0" dirty="0">
              <a:ln>
                <a:noFill/>
              </a:ln>
              <a:solidFill>
                <a:schemeClr val="tx1"/>
              </a:solidFill>
              <a:effectLst/>
              <a:latin typeface="Linux Libertine O" panose="02000503000000000000" pitchFamily="50" charset="0"/>
              <a:ea typeface="Linux Libertine O" panose="02000503000000000000" pitchFamily="50" charset="0"/>
              <a:cs typeface="Linux Libertine O" panose="02000503000000000000" pitchFamily="50" charset="0"/>
            </a:endParaRPr>
          </a:p>
        </p:txBody>
      </p:sp>
      <p:sp>
        <p:nvSpPr>
          <p:cNvPr id="8" name="文本框 7">
            <a:extLst>
              <a:ext uri="{FF2B5EF4-FFF2-40B4-BE49-F238E27FC236}">
                <a16:creationId xmlns:a16="http://schemas.microsoft.com/office/drawing/2014/main" id="{A96CFC52-8DD2-0343-4706-BEE7A7AB5DBB}"/>
              </a:ext>
            </a:extLst>
          </p:cNvPr>
          <p:cNvSpPr txBox="1"/>
          <p:nvPr/>
        </p:nvSpPr>
        <p:spPr>
          <a:xfrm>
            <a:off x="633414" y="3806503"/>
            <a:ext cx="891022" cy="369332"/>
          </a:xfrm>
          <a:prstGeom prst="rect">
            <a:avLst/>
          </a:prstGeom>
          <a:noFill/>
        </p:spPr>
        <p:txBody>
          <a:bodyPr wrap="square" rtlCol="0">
            <a:spAutoFit/>
          </a:bodyPr>
          <a:lstStyle/>
          <a:p>
            <a:r>
              <a:rPr lang="en-US" altLang="zh-CN" b="0" i="0" dirty="0">
                <a:solidFill>
                  <a:srgbClr val="222222"/>
                </a:solidFill>
                <a:effectLst/>
                <a:latin typeface="Cambria" panose="02040503050406030204" pitchFamily="18" charset="0"/>
                <a:ea typeface="Cambria" panose="02040503050406030204" pitchFamily="18" charset="0"/>
              </a:rPr>
              <a:t>$ </a:t>
            </a:r>
            <a:r>
              <a:rPr lang="en-US" altLang="zh-CN" b="1" dirty="0">
                <a:latin typeface="Cambria" panose="02040503050406030204" pitchFamily="18" charset="0"/>
                <a:ea typeface="Cambria" panose="02040503050406030204" pitchFamily="18" charset="0"/>
              </a:rPr>
              <a:t>100</a:t>
            </a:r>
            <a:endParaRPr lang="zh-CN" altLang="en-US" b="1" dirty="0">
              <a:latin typeface="Cambria" panose="02040503050406030204" pitchFamily="18" charset="0"/>
            </a:endParaRPr>
          </a:p>
        </p:txBody>
      </p:sp>
      <p:sp>
        <p:nvSpPr>
          <p:cNvPr id="12" name="文本框 11">
            <a:extLst>
              <a:ext uri="{FF2B5EF4-FFF2-40B4-BE49-F238E27FC236}">
                <a16:creationId xmlns:a16="http://schemas.microsoft.com/office/drawing/2014/main" id="{3B4D76BE-C1A0-C545-9E75-B04C21DD0B48}"/>
              </a:ext>
            </a:extLst>
          </p:cNvPr>
          <p:cNvSpPr txBox="1"/>
          <p:nvPr/>
        </p:nvSpPr>
        <p:spPr>
          <a:xfrm>
            <a:off x="2249491" y="3612673"/>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Alice</a:t>
            </a:r>
            <a:endParaRPr lang="zh-CN" altLang="en-US" dirty="0">
              <a:latin typeface="Cambria" panose="02040503050406030204" pitchFamily="18" charset="0"/>
            </a:endParaRPr>
          </a:p>
        </p:txBody>
      </p:sp>
      <p:sp>
        <p:nvSpPr>
          <p:cNvPr id="13" name="文本框 12">
            <a:extLst>
              <a:ext uri="{FF2B5EF4-FFF2-40B4-BE49-F238E27FC236}">
                <a16:creationId xmlns:a16="http://schemas.microsoft.com/office/drawing/2014/main" id="{D905044F-24FF-440B-4A4D-666A5568C087}"/>
              </a:ext>
            </a:extLst>
          </p:cNvPr>
          <p:cNvSpPr txBox="1"/>
          <p:nvPr/>
        </p:nvSpPr>
        <p:spPr>
          <a:xfrm>
            <a:off x="2225243" y="5057444"/>
            <a:ext cx="891022" cy="369332"/>
          </a:xfrm>
          <a:prstGeom prst="rect">
            <a:avLst/>
          </a:prstGeom>
          <a:noFill/>
        </p:spPr>
        <p:txBody>
          <a:bodyPr wrap="square" rtlCol="0">
            <a:spAutoFit/>
          </a:bodyPr>
          <a:lstStyle/>
          <a:p>
            <a:pPr algn="ctr"/>
            <a:r>
              <a:rPr lang="en-US" altLang="zh-CN" dirty="0">
                <a:solidFill>
                  <a:srgbClr val="222222"/>
                </a:solidFill>
                <a:latin typeface="Cambria" panose="02040503050406030204" pitchFamily="18" charset="0"/>
                <a:ea typeface="Cambria" panose="02040503050406030204" pitchFamily="18" charset="0"/>
              </a:rPr>
              <a:t>Bob</a:t>
            </a:r>
            <a:endParaRPr lang="zh-CN" altLang="en-US" dirty="0">
              <a:latin typeface="Cambria" panose="02040503050406030204" pitchFamily="18" charset="0"/>
            </a:endParaRPr>
          </a:p>
        </p:txBody>
      </p:sp>
      <p:sp>
        <p:nvSpPr>
          <p:cNvPr id="14" name="文本框 13">
            <a:extLst>
              <a:ext uri="{FF2B5EF4-FFF2-40B4-BE49-F238E27FC236}">
                <a16:creationId xmlns:a16="http://schemas.microsoft.com/office/drawing/2014/main" id="{F700EBC0-CB4B-79EB-BA1E-880E6F61744D}"/>
              </a:ext>
            </a:extLst>
          </p:cNvPr>
          <p:cNvSpPr txBox="1"/>
          <p:nvPr/>
        </p:nvSpPr>
        <p:spPr>
          <a:xfrm>
            <a:off x="3350708" y="5426776"/>
            <a:ext cx="5283051" cy="408623"/>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COMMIT;</a:t>
            </a:r>
            <a:endParaRPr lang="zh-CN" altLang="en-US" dirty="0">
              <a:latin typeface="Consolas" panose="020B0609020204030204" pitchFamily="49" charset="0"/>
            </a:endParaRPr>
          </a:p>
        </p:txBody>
      </p:sp>
      <p:sp>
        <p:nvSpPr>
          <p:cNvPr id="15" name="文本框 14">
            <a:extLst>
              <a:ext uri="{FF2B5EF4-FFF2-40B4-BE49-F238E27FC236}">
                <a16:creationId xmlns:a16="http://schemas.microsoft.com/office/drawing/2014/main" id="{55E8A068-95F2-BA88-AE73-2C889EB4B351}"/>
              </a:ext>
            </a:extLst>
          </p:cNvPr>
          <p:cNvSpPr txBox="1"/>
          <p:nvPr/>
        </p:nvSpPr>
        <p:spPr>
          <a:xfrm>
            <a:off x="3350709" y="2264008"/>
            <a:ext cx="5283050" cy="408623"/>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BEGIN;</a:t>
            </a:r>
            <a:endParaRPr lang="zh-CN" altLang="en-US" dirty="0">
              <a:latin typeface="Consolas" panose="020B0609020204030204" pitchFamily="49" charset="0"/>
            </a:endParaRPr>
          </a:p>
        </p:txBody>
      </p:sp>
      <p:grpSp>
        <p:nvGrpSpPr>
          <p:cNvPr id="6" name="组合 5">
            <a:extLst>
              <a:ext uri="{FF2B5EF4-FFF2-40B4-BE49-F238E27FC236}">
                <a16:creationId xmlns:a16="http://schemas.microsoft.com/office/drawing/2014/main" id="{443A505D-B1B7-0A66-F03F-1ADA2CC644D7}"/>
              </a:ext>
            </a:extLst>
          </p:cNvPr>
          <p:cNvGrpSpPr/>
          <p:nvPr/>
        </p:nvGrpSpPr>
        <p:grpSpPr>
          <a:xfrm>
            <a:off x="8642996" y="2264008"/>
            <a:ext cx="1558085" cy="3571391"/>
            <a:chOff x="8642996" y="2264008"/>
            <a:chExt cx="1558085" cy="3571391"/>
          </a:xfrm>
        </p:grpSpPr>
        <p:sp>
          <p:nvSpPr>
            <p:cNvPr id="16" name="右大括号 15">
              <a:extLst>
                <a:ext uri="{FF2B5EF4-FFF2-40B4-BE49-F238E27FC236}">
                  <a16:creationId xmlns:a16="http://schemas.microsoft.com/office/drawing/2014/main" id="{FAF8CEC3-C65A-AD19-42FF-DE024AEFA72A}"/>
                </a:ext>
              </a:extLst>
            </p:cNvPr>
            <p:cNvSpPr/>
            <p:nvPr/>
          </p:nvSpPr>
          <p:spPr>
            <a:xfrm>
              <a:off x="8642996" y="2264008"/>
              <a:ext cx="540327" cy="3571391"/>
            </a:xfrm>
            <a:prstGeom prst="rightBrac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E1CA6E2A-F2C8-EB6A-3858-F86197763507}"/>
                </a:ext>
              </a:extLst>
            </p:cNvPr>
            <p:cNvSpPr/>
            <p:nvPr/>
          </p:nvSpPr>
          <p:spPr bwMode="gray">
            <a:xfrm rot="16200000">
              <a:off x="9572095" y="3632924"/>
              <a:ext cx="436418" cy="821554"/>
            </a:xfrm>
            <a:prstGeom prst="downArrow">
              <a:avLst/>
            </a:prstGeom>
            <a:solidFill>
              <a:schemeClr val="bg1">
                <a:lumMod val="50000"/>
              </a:schemeClr>
            </a:solidFill>
            <a:ln w="6350" algn="ctr">
              <a:noFill/>
              <a:miter lim="800000"/>
              <a:headEnd/>
              <a:tailEnd/>
            </a:ln>
            <a:effectLst/>
          </p:spPr>
          <p:txBody>
            <a:bodyPr wrap="none" rtlCol="0" anchor="ctr"/>
            <a:lstStyle/>
            <a:p>
              <a:pPr algn="ctr"/>
              <a:endParaRPr lang="zh-CN" altLang="en-US" b="1" dirty="0">
                <a:solidFill>
                  <a:schemeClr val="bg1"/>
                </a:solidFill>
              </a:endParaRPr>
            </a:p>
          </p:txBody>
        </p:sp>
      </p:grpSp>
      <p:sp>
        <p:nvSpPr>
          <p:cNvPr id="11" name="文本框 10">
            <a:extLst>
              <a:ext uri="{FF2B5EF4-FFF2-40B4-BE49-F238E27FC236}">
                <a16:creationId xmlns:a16="http://schemas.microsoft.com/office/drawing/2014/main" id="{CC40BAB6-42CE-BB73-06AC-1A4DEC7963A9}"/>
              </a:ext>
            </a:extLst>
          </p:cNvPr>
          <p:cNvSpPr txBox="1"/>
          <p:nvPr/>
        </p:nvSpPr>
        <p:spPr>
          <a:xfrm>
            <a:off x="3350710" y="2956182"/>
            <a:ext cx="5283050" cy="715089"/>
          </a:xfrm>
          <a:prstGeom prst="roundRect">
            <a:avLst/>
          </a:prstGeom>
          <a:solidFill>
            <a:srgbClr val="E2F0D9"/>
          </a:solidFill>
          <a:ln w="28575">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b="0" i="0" dirty="0">
                <a:solidFill>
                  <a:srgbClr val="222222"/>
                </a:solidFill>
                <a:effectLst/>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0" i="0" dirty="0">
                <a:solidFill>
                  <a:srgbClr val="222222"/>
                </a:solidFill>
                <a:effectLst/>
                <a:latin typeface="Consolas" panose="020B0609020204030204" pitchFamily="49" charset="0"/>
              </a:rPr>
              <a:t> 	WHERE name = “Alice”;</a:t>
            </a:r>
            <a:endParaRPr lang="zh-CN" altLang="en-US" dirty="0">
              <a:latin typeface="Consolas" panose="020B0609020204030204" pitchFamily="49" charset="0"/>
            </a:endParaRPr>
          </a:p>
        </p:txBody>
      </p:sp>
      <p:sp>
        <p:nvSpPr>
          <p:cNvPr id="18" name="文本框 17">
            <a:extLst>
              <a:ext uri="{FF2B5EF4-FFF2-40B4-BE49-F238E27FC236}">
                <a16:creationId xmlns:a16="http://schemas.microsoft.com/office/drawing/2014/main" id="{A25A140B-886B-8821-DA0B-515779DE0D76}"/>
              </a:ext>
            </a:extLst>
          </p:cNvPr>
          <p:cNvSpPr txBox="1"/>
          <p:nvPr/>
        </p:nvSpPr>
        <p:spPr>
          <a:xfrm>
            <a:off x="3350709" y="4430518"/>
            <a:ext cx="5284800" cy="715089"/>
          </a:xfrm>
          <a:prstGeom prst="roundRect">
            <a:avLst/>
          </a:prstGeom>
          <a:solidFill>
            <a:srgbClr val="E2F0D9"/>
          </a:solidFill>
          <a:ln w="285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solidFill>
                  <a:srgbClr val="222222"/>
                </a:solidFill>
                <a:latin typeface="Consolas" panose="020B0609020204030204" pitchFamily="49" charset="0"/>
              </a:rPr>
              <a:t>UPDATE account SET balance=balance + </a:t>
            </a:r>
            <a:r>
              <a:rPr lang="en-US" altLang="zh-CN" b="1" dirty="0">
                <a:solidFill>
                  <a:schemeClr val="accent6"/>
                </a:solidFill>
                <a:latin typeface="Consolas" panose="020B0609020204030204" pitchFamily="49" charset="0"/>
              </a:rPr>
              <a:t>100</a:t>
            </a:r>
            <a:r>
              <a:rPr lang="en-US" altLang="zh-CN" b="1" dirty="0">
                <a:solidFill>
                  <a:srgbClr val="222222"/>
                </a:solidFill>
                <a:latin typeface="Consolas" panose="020B0609020204030204" pitchFamily="49" charset="0"/>
              </a:rPr>
              <a:t> 	</a:t>
            </a:r>
            <a:r>
              <a:rPr lang="en-US" altLang="zh-CN" dirty="0">
                <a:solidFill>
                  <a:srgbClr val="222222"/>
                </a:solidFill>
                <a:latin typeface="Consolas" panose="020B0609020204030204" pitchFamily="49" charset="0"/>
              </a:rPr>
              <a:t>WHERE name = “Bob”;</a:t>
            </a:r>
            <a:endParaRPr lang="zh-CN" altLang="en-US" dirty="0">
              <a:latin typeface="Consolas" panose="020B0609020204030204" pitchFamily="49" charset="0"/>
            </a:endParaRPr>
          </a:p>
        </p:txBody>
      </p:sp>
      <p:grpSp>
        <p:nvGrpSpPr>
          <p:cNvPr id="19" name="组合 18">
            <a:extLst>
              <a:ext uri="{FF2B5EF4-FFF2-40B4-BE49-F238E27FC236}">
                <a16:creationId xmlns:a16="http://schemas.microsoft.com/office/drawing/2014/main" id="{381F2906-6623-4B0C-5B7E-50612A6CAC2E}"/>
              </a:ext>
            </a:extLst>
          </p:cNvPr>
          <p:cNvGrpSpPr/>
          <p:nvPr/>
        </p:nvGrpSpPr>
        <p:grpSpPr>
          <a:xfrm>
            <a:off x="10309137" y="3652732"/>
            <a:ext cx="828521" cy="658545"/>
            <a:chOff x="4876158" y="3623690"/>
            <a:chExt cx="828521" cy="658545"/>
          </a:xfrm>
        </p:grpSpPr>
        <p:sp>
          <p:nvSpPr>
            <p:cNvPr id="20" name="流程图: 磁盘 19">
              <a:extLst>
                <a:ext uri="{FF2B5EF4-FFF2-40B4-BE49-F238E27FC236}">
                  <a16:creationId xmlns:a16="http://schemas.microsoft.com/office/drawing/2014/main" id="{CEE269CF-2B83-037D-046B-B24CA51898F8}"/>
                </a:ext>
              </a:extLst>
            </p:cNvPr>
            <p:cNvSpPr/>
            <p:nvPr/>
          </p:nvSpPr>
          <p:spPr bwMode="gray">
            <a:xfrm>
              <a:off x="4929647" y="3623690"/>
              <a:ext cx="721545" cy="658545"/>
            </a:xfrm>
            <a:prstGeom prst="flowChartMagneticDisk">
              <a:avLst/>
            </a:prstGeom>
            <a:solidFill>
              <a:schemeClr val="tx2">
                <a:lumMod val="10000"/>
                <a:lumOff val="90000"/>
              </a:schemeClr>
            </a:solidFill>
            <a:ln w="28575" algn="ctr">
              <a:solidFill>
                <a:schemeClr val="tx1"/>
              </a:solidFill>
              <a:miter lim="800000"/>
              <a:headEnd/>
              <a:tailEnd/>
            </a:ln>
            <a:effectLst/>
          </p:spPr>
          <p:txBody>
            <a:bodyPr wrap="none" rtlCol="0" anchor="ctr"/>
            <a:lstStyle/>
            <a:p>
              <a:pPr algn="ctr"/>
              <a:endParaRPr lang="zh-CN" altLang="en-US" sz="1400" b="1" dirty="0">
                <a:latin typeface="Cambria" panose="02040503050406030204" pitchFamily="18" charset="0"/>
              </a:endParaRPr>
            </a:p>
          </p:txBody>
        </p:sp>
        <p:sp>
          <p:nvSpPr>
            <p:cNvPr id="21" name="文本框 20">
              <a:extLst>
                <a:ext uri="{FF2B5EF4-FFF2-40B4-BE49-F238E27FC236}">
                  <a16:creationId xmlns:a16="http://schemas.microsoft.com/office/drawing/2014/main" id="{96A3F856-3D7A-C6B0-B8EF-0F56DB34EB01}"/>
                </a:ext>
              </a:extLst>
            </p:cNvPr>
            <p:cNvSpPr txBox="1"/>
            <p:nvPr/>
          </p:nvSpPr>
          <p:spPr>
            <a:xfrm>
              <a:off x="4876158" y="3864702"/>
              <a:ext cx="828521" cy="338554"/>
            </a:xfrm>
            <a:prstGeom prst="rect">
              <a:avLst/>
            </a:prstGeom>
            <a:noFill/>
          </p:spPr>
          <p:txBody>
            <a:bodyPr wrap="square">
              <a:spAutoFit/>
            </a:bodyPr>
            <a:lstStyle/>
            <a:p>
              <a:pPr algn="ctr"/>
              <a:r>
                <a:rPr lang="en-US" altLang="zh-CN" sz="1600" dirty="0">
                  <a:latin typeface="Cambria" panose="02040503050406030204" pitchFamily="18" charset="0"/>
                  <a:ea typeface="Cambria" panose="02040503050406030204" pitchFamily="18" charset="0"/>
                  <a:cs typeface="Times New Roman" panose="02020603050405020304" pitchFamily="18" charset="0"/>
                </a:rPr>
                <a:t>DBMS</a:t>
              </a:r>
              <a:endParaRPr lang="zh-CN" altLang="en-US" sz="1600" dirty="0">
                <a:latin typeface="Cambria" panose="02040503050406030204" pitchFamily="18" charset="0"/>
                <a:cs typeface="Times New Roman" panose="02020603050405020304" pitchFamily="18" charset="0"/>
              </a:endParaRPr>
            </a:p>
          </p:txBody>
        </p:sp>
      </p:grpSp>
    </p:spTree>
    <p:extLst>
      <p:ext uri="{BB962C8B-B14F-4D97-AF65-F5344CB8AC3E}">
        <p14:creationId xmlns:p14="http://schemas.microsoft.com/office/powerpoint/2010/main" val="61033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43349" cy="830997"/>
          </a:xfrm>
        </p:spPr>
        <p:txBody>
          <a:bodyPr/>
          <a:lstStyle/>
          <a:p>
            <a:r>
              <a:rPr lang="en-US" altLang="zh-CN" sz="2400" dirty="0">
                <a:latin typeface="Cambria" panose="02040503050406030204" pitchFamily="18" charset="0"/>
                <a:ea typeface="Cambria" panose="02040503050406030204" pitchFamily="18" charset="0"/>
              </a:rPr>
              <a:t>DBMSs provide several common isolation levels to balance consistency and performance</a:t>
            </a:r>
            <a:r>
              <a:rPr lang="en-US" altLang="zh-CN" sz="2400" baseline="30000" dirty="0">
                <a:latin typeface="Cambria" panose="02040503050406030204" pitchFamily="18" charset="0"/>
                <a:ea typeface="Cambria" panose="02040503050406030204" pitchFamily="18" charset="0"/>
              </a:rPr>
              <a:t>[1-4]</a:t>
            </a:r>
            <a:endParaRPr lang="en-US" altLang="zh-CN" sz="2400" dirty="0">
              <a:latin typeface="Cambria" panose="02040503050406030204" pitchFamily="18" charset="0"/>
              <a:ea typeface="Cambria" panose="02040503050406030204" pitchFamily="18" charset="0"/>
            </a:endParaRP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Isolation Level</a:t>
            </a:r>
            <a:endParaRPr lang="zh-CN" altLang="en-US" sz="3600" dirty="0">
              <a:latin typeface="Cambria" panose="02040503050406030204" pitchFamily="18" charset="0"/>
              <a:ea typeface="+mn-ea"/>
            </a:endParaRPr>
          </a:p>
        </p:txBody>
      </p:sp>
      <p:sp>
        <p:nvSpPr>
          <p:cNvPr id="4" name="矩形: 圆角 3">
            <a:extLst>
              <a:ext uri="{FF2B5EF4-FFF2-40B4-BE49-F238E27FC236}">
                <a16:creationId xmlns:a16="http://schemas.microsoft.com/office/drawing/2014/main" id="{3F88527E-7A66-A80B-0489-9B76DF90FEBD}"/>
              </a:ext>
            </a:extLst>
          </p:cNvPr>
          <p:cNvSpPr/>
          <p:nvPr/>
        </p:nvSpPr>
        <p:spPr bwMode="gray">
          <a:xfrm>
            <a:off x="1791854" y="2576944"/>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Read Uncommitted</a:t>
            </a:r>
            <a:endParaRPr lang="zh-CN" altLang="en-US" sz="2400" b="1" dirty="0">
              <a:solidFill>
                <a:schemeClr val="tx1"/>
              </a:solidFill>
              <a:latin typeface="Cambria" panose="02040503050406030204" pitchFamily="18" charset="0"/>
            </a:endParaRPr>
          </a:p>
        </p:txBody>
      </p:sp>
      <p:sp>
        <p:nvSpPr>
          <p:cNvPr id="5" name="矩形: 圆角 4">
            <a:extLst>
              <a:ext uri="{FF2B5EF4-FFF2-40B4-BE49-F238E27FC236}">
                <a16:creationId xmlns:a16="http://schemas.microsoft.com/office/drawing/2014/main" id="{287D2171-BD4A-2A57-35F9-A00FCF15ACE8}"/>
              </a:ext>
            </a:extLst>
          </p:cNvPr>
          <p:cNvSpPr/>
          <p:nvPr/>
        </p:nvSpPr>
        <p:spPr bwMode="gray">
          <a:xfrm>
            <a:off x="6530109" y="2576944"/>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Read Committed</a:t>
            </a:r>
            <a:endParaRPr lang="zh-CN" altLang="en-US" sz="2400" b="1" dirty="0">
              <a:solidFill>
                <a:schemeClr val="tx1"/>
              </a:solidFill>
              <a:latin typeface="Cambria" panose="02040503050406030204" pitchFamily="18" charset="0"/>
            </a:endParaRPr>
          </a:p>
        </p:txBody>
      </p:sp>
      <p:sp>
        <p:nvSpPr>
          <p:cNvPr id="6" name="矩形: 圆角 5">
            <a:extLst>
              <a:ext uri="{FF2B5EF4-FFF2-40B4-BE49-F238E27FC236}">
                <a16:creationId xmlns:a16="http://schemas.microsoft.com/office/drawing/2014/main" id="{F5A6073B-F123-38EF-DAD3-EED178E56478}"/>
              </a:ext>
            </a:extLst>
          </p:cNvPr>
          <p:cNvSpPr/>
          <p:nvPr/>
        </p:nvSpPr>
        <p:spPr bwMode="gray">
          <a:xfrm>
            <a:off x="1791853" y="3816207"/>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Repeatable Read</a:t>
            </a:r>
            <a:endParaRPr lang="zh-CN" altLang="en-US" sz="2400" b="1" dirty="0">
              <a:solidFill>
                <a:schemeClr val="tx1"/>
              </a:solidFill>
              <a:latin typeface="Cambria" panose="02040503050406030204" pitchFamily="18" charset="0"/>
            </a:endParaRPr>
          </a:p>
        </p:txBody>
      </p:sp>
      <p:sp>
        <p:nvSpPr>
          <p:cNvPr id="7" name="矩形: 圆角 6">
            <a:extLst>
              <a:ext uri="{FF2B5EF4-FFF2-40B4-BE49-F238E27FC236}">
                <a16:creationId xmlns:a16="http://schemas.microsoft.com/office/drawing/2014/main" id="{ADF91280-8F1A-4D5A-24DE-60BC6CF16C74}"/>
              </a:ext>
            </a:extLst>
          </p:cNvPr>
          <p:cNvSpPr/>
          <p:nvPr/>
        </p:nvSpPr>
        <p:spPr bwMode="gray">
          <a:xfrm>
            <a:off x="6530109" y="3816208"/>
            <a:ext cx="3870037" cy="830997"/>
          </a:xfrm>
          <a:prstGeom prst="roundRect">
            <a:avLst/>
          </a:prstGeom>
          <a:ln>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r>
              <a:rPr lang="en-US" altLang="zh-CN" sz="2400" b="1" dirty="0">
                <a:solidFill>
                  <a:schemeClr val="tx1"/>
                </a:solidFill>
                <a:latin typeface="Cambria" panose="02040503050406030204" pitchFamily="18" charset="0"/>
                <a:ea typeface="Cambria" panose="02040503050406030204" pitchFamily="18" charset="0"/>
              </a:rPr>
              <a:t>Serializable</a:t>
            </a:r>
            <a:endParaRPr lang="zh-CN" altLang="en-US" sz="2400" b="1" dirty="0">
              <a:solidFill>
                <a:schemeClr val="tx1"/>
              </a:solidFill>
              <a:latin typeface="Cambria" panose="02040503050406030204" pitchFamily="18" charset="0"/>
            </a:endParaRPr>
          </a:p>
        </p:txBody>
      </p:sp>
      <p:sp>
        <p:nvSpPr>
          <p:cNvPr id="8" name="Text Box 6">
            <a:extLst>
              <a:ext uri="{FF2B5EF4-FFF2-40B4-BE49-F238E27FC236}">
                <a16:creationId xmlns:a16="http://schemas.microsoft.com/office/drawing/2014/main" id="{3C90686D-BEC1-6AF8-13F5-8C7ABC5E0B59}"/>
              </a:ext>
            </a:extLst>
          </p:cNvPr>
          <p:cNvSpPr txBox="1">
            <a:spLocks noChangeArrowheads="1"/>
          </p:cNvSpPr>
          <p:nvPr/>
        </p:nvSpPr>
        <p:spPr bwMode="auto">
          <a:xfrm>
            <a:off x="0" y="6027003"/>
            <a:ext cx="1219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Verdana" pitchFamily="34" charset="0"/>
                <a:ea typeface="楷体_GB2312" pitchFamily="49" charset="-122"/>
              </a:defRPr>
            </a:lvl1pPr>
            <a:lvl2pPr marL="742950" indent="-285750" eaLnBrk="0" hangingPunct="0">
              <a:defRPr sz="2000" b="1">
                <a:solidFill>
                  <a:schemeClr val="tx1"/>
                </a:solidFill>
                <a:latin typeface="Verdana" pitchFamily="34" charset="0"/>
                <a:ea typeface="楷体_GB2312" pitchFamily="49" charset="-122"/>
              </a:defRPr>
            </a:lvl2pPr>
            <a:lvl3pPr marL="1143000" indent="-228600" eaLnBrk="0" hangingPunct="0">
              <a:defRPr sz="2000" b="1">
                <a:solidFill>
                  <a:schemeClr val="tx1"/>
                </a:solidFill>
                <a:latin typeface="Verdana" pitchFamily="34" charset="0"/>
                <a:ea typeface="楷体_GB2312" pitchFamily="49" charset="-122"/>
              </a:defRPr>
            </a:lvl3pPr>
            <a:lvl4pPr marL="1600200" indent="-228600" eaLnBrk="0" hangingPunct="0">
              <a:defRPr sz="2000" b="1">
                <a:solidFill>
                  <a:schemeClr val="tx1"/>
                </a:solidFill>
                <a:latin typeface="Verdana" pitchFamily="34" charset="0"/>
                <a:ea typeface="楷体_GB2312" pitchFamily="49" charset="-122"/>
              </a:defRPr>
            </a:lvl4pPr>
            <a:lvl5pPr marL="2057400" indent="-228600" eaLnBrk="0" hangingPunct="0">
              <a:defRPr sz="2000" b="1">
                <a:solidFill>
                  <a:schemeClr val="tx1"/>
                </a:solidFill>
                <a:latin typeface="Verdana" pitchFamily="34" charset="0"/>
                <a:ea typeface="楷体_GB2312" pitchFamily="49" charset="-122"/>
              </a:defRPr>
            </a:lvl5pPr>
            <a:lvl6pPr marL="2514600" indent="-228600" eaLnBrk="0" fontAlgn="base" hangingPunct="0">
              <a:spcBef>
                <a:spcPct val="0"/>
              </a:spcBef>
              <a:spcAft>
                <a:spcPct val="0"/>
              </a:spcAft>
              <a:defRPr sz="2000" b="1">
                <a:solidFill>
                  <a:schemeClr val="tx1"/>
                </a:solidFill>
                <a:latin typeface="Verdana" pitchFamily="34" charset="0"/>
                <a:ea typeface="楷体_GB2312" pitchFamily="49" charset="-122"/>
              </a:defRPr>
            </a:lvl6pPr>
            <a:lvl7pPr marL="2971800" indent="-228600" eaLnBrk="0" fontAlgn="base" hangingPunct="0">
              <a:spcBef>
                <a:spcPct val="0"/>
              </a:spcBef>
              <a:spcAft>
                <a:spcPct val="0"/>
              </a:spcAft>
              <a:defRPr sz="2000" b="1">
                <a:solidFill>
                  <a:schemeClr val="tx1"/>
                </a:solidFill>
                <a:latin typeface="Verdana" pitchFamily="34" charset="0"/>
                <a:ea typeface="楷体_GB2312" pitchFamily="49" charset="-122"/>
              </a:defRPr>
            </a:lvl7pPr>
            <a:lvl8pPr marL="3429000" indent="-228600" eaLnBrk="0" fontAlgn="base" hangingPunct="0">
              <a:spcBef>
                <a:spcPct val="0"/>
              </a:spcBef>
              <a:spcAft>
                <a:spcPct val="0"/>
              </a:spcAft>
              <a:defRPr sz="2000" b="1">
                <a:solidFill>
                  <a:schemeClr val="tx1"/>
                </a:solidFill>
                <a:latin typeface="Verdana" pitchFamily="34" charset="0"/>
                <a:ea typeface="楷体_GB2312" pitchFamily="49" charset="-122"/>
              </a:defRPr>
            </a:lvl8pPr>
            <a:lvl9pPr marL="3886200" indent="-228600" eaLnBrk="0" fontAlgn="base" hangingPunct="0">
              <a:spcBef>
                <a:spcPct val="0"/>
              </a:spcBef>
              <a:spcAft>
                <a:spcPct val="0"/>
              </a:spcAft>
              <a:defRPr sz="2000" b="1">
                <a:solidFill>
                  <a:schemeClr val="tx1"/>
                </a:solidFill>
                <a:latin typeface="Verdana" pitchFamily="34" charset="0"/>
                <a:ea typeface="楷体_GB2312" pitchFamily="49" charset="-122"/>
              </a:defRPr>
            </a:lvl9pPr>
          </a:lstStyle>
          <a:p>
            <a:pPr marL="252000" indent="-347663" eaLnBrk="1" hangingPunct="1"/>
            <a:r>
              <a:rPr lang="en-US" altLang="zh-CN" sz="1200" b="0" dirty="0">
                <a:solidFill>
                  <a:srgbClr val="000000"/>
                </a:solidFill>
                <a:latin typeface="+mn-lt"/>
                <a:ea typeface="宋体" charset="-122"/>
                <a:cs typeface="Times New Roman" pitchFamily="18" charset="0"/>
              </a:rPr>
              <a:t>[1] The ANSI isolation levels. http://www.adp-gmbh.ch/ora/misc/isolation_level.html.</a:t>
            </a:r>
          </a:p>
          <a:p>
            <a:pPr marL="252000" indent="-347663" eaLnBrk="1" hangingPunct="1"/>
            <a:r>
              <a:rPr lang="en-US" altLang="zh-CN" sz="1200" b="0" dirty="0">
                <a:solidFill>
                  <a:srgbClr val="000000"/>
                </a:solidFill>
                <a:latin typeface="+mn-lt"/>
                <a:ea typeface="宋体" charset="-122"/>
                <a:cs typeface="Times New Roman" pitchFamily="18" charset="0"/>
              </a:rPr>
              <a:t>[2] Hal Berenson, et. al., A Critique of ANSI SQL Isolation Levels. SIGMOD 1995.</a:t>
            </a:r>
          </a:p>
          <a:p>
            <a:pPr marL="252000" indent="-347663" eaLnBrk="1" hangingPunct="1"/>
            <a:r>
              <a:rPr lang="en-US" altLang="zh-CN" sz="1200" b="0" dirty="0">
                <a:solidFill>
                  <a:srgbClr val="000000"/>
                </a:solidFill>
                <a:latin typeface="+mn-lt"/>
                <a:ea typeface="宋体" charset="-122"/>
                <a:cs typeface="Times New Roman" pitchFamily="18" charset="0"/>
              </a:rPr>
              <a:t>[3] </a:t>
            </a:r>
            <a:r>
              <a:rPr lang="it-IT" altLang="zh-CN" sz="1200" b="0" dirty="0">
                <a:solidFill>
                  <a:srgbClr val="000000"/>
                </a:solidFill>
                <a:latin typeface="+mn-lt"/>
                <a:ea typeface="宋体" charset="-122"/>
                <a:cs typeface="Times New Roman" pitchFamily="18" charset="0"/>
              </a:rPr>
              <a:t>Atul Adya. Weak Consistency: A Generalized Theory and Optimistic Implementations for Distributed Transactions. Massachusetts Institute of Technology 1999.</a:t>
            </a:r>
          </a:p>
          <a:p>
            <a:pPr marL="252000" indent="-347663" eaLnBrk="1" hangingPunct="1"/>
            <a:r>
              <a:rPr lang="it-IT" altLang="zh-CN" sz="1200" b="0" dirty="0">
                <a:solidFill>
                  <a:srgbClr val="000000"/>
                </a:solidFill>
                <a:latin typeface="+mn-lt"/>
                <a:ea typeface="宋体" charset="-122"/>
                <a:cs typeface="Times New Roman" pitchFamily="18" charset="0"/>
              </a:rPr>
              <a:t>[4] Atul Adya, et. al., Generalized Isolation Level Definitions. ICDE 2000.</a:t>
            </a:r>
            <a:endParaRPr lang="en-US" altLang="zh-CN" sz="1200" b="0" dirty="0">
              <a:solidFill>
                <a:srgbClr val="000000"/>
              </a:solidFill>
              <a:latin typeface="+mn-lt"/>
              <a:ea typeface="宋体" charset="-122"/>
              <a:cs typeface="Times New Roman" pitchFamily="18" charset="0"/>
            </a:endParaRPr>
          </a:p>
        </p:txBody>
      </p:sp>
    </p:spTree>
    <p:extLst>
      <p:ext uri="{BB962C8B-B14F-4D97-AF65-F5344CB8AC3E}">
        <p14:creationId xmlns:p14="http://schemas.microsoft.com/office/powerpoint/2010/main" val="2942241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1036181"/>
          </a:xfrm>
        </p:spPr>
        <p:txBody>
          <a:bodyPr/>
          <a:lstStyle/>
          <a:p>
            <a:r>
              <a:rPr lang="en-US" altLang="zh-CN" sz="2400" dirty="0">
                <a:latin typeface="Cambria" panose="02040503050406030204" pitchFamily="18" charset="0"/>
                <a:ea typeface="Cambria" panose="02040503050406030204" pitchFamily="18" charset="0"/>
              </a:rPr>
              <a:t>Buggy transaction implementations can cause transaction bugs </a:t>
            </a:r>
          </a:p>
          <a:p>
            <a:r>
              <a:rPr lang="en-US" altLang="zh-CN" sz="2400" dirty="0">
                <a:latin typeface="Cambria" panose="02040503050406030204" pitchFamily="18" charset="0"/>
                <a:ea typeface="Cambria" panose="02040503050406030204" pitchFamily="18" charset="0"/>
              </a:rPr>
              <a:t>Transaction bugs cause incorrect database states and query results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Bug</a:t>
            </a:r>
            <a:endParaRPr lang="zh-CN" altLang="en-US" sz="3600"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extLst>
              <p:ext uri="{D42A27DB-BD31-4B8C-83A1-F6EECF244321}">
                <p14:modId xmlns:p14="http://schemas.microsoft.com/office/powerpoint/2010/main" val="1652660751"/>
              </p:ext>
            </p:extLst>
          </p:nvPr>
        </p:nvGraphicFramePr>
        <p:xfrm>
          <a:off x="5121007" y="2686481"/>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extLst>
              <p:ext uri="{D42A27DB-BD31-4B8C-83A1-F6EECF244321}">
                <p14:modId xmlns:p14="http://schemas.microsoft.com/office/powerpoint/2010/main" val="1364440718"/>
              </p:ext>
            </p:extLst>
          </p:nvPr>
        </p:nvGraphicFramePr>
        <p:xfrm>
          <a:off x="452581" y="2936933"/>
          <a:ext cx="11367655" cy="2825279"/>
        </p:xfrm>
        <a:graphic>
          <a:graphicData uri="http://schemas.openxmlformats.org/drawingml/2006/table">
            <a:tbl>
              <a:tblPr firstRow="1" bandRow="1">
                <a:tableStyleId>{2D5ABB26-0587-4C30-8999-92F81FD0307C}</a:tableStyleId>
              </a:tblPr>
              <a:tblGrid>
                <a:gridCol w="6049819">
                  <a:extLst>
                    <a:ext uri="{9D8B030D-6E8A-4147-A177-3AD203B41FA5}">
                      <a16:colId xmlns:a16="http://schemas.microsoft.com/office/drawing/2014/main" val="2006473940"/>
                    </a:ext>
                  </a:extLst>
                </a:gridCol>
                <a:gridCol w="5317836">
                  <a:extLst>
                    <a:ext uri="{9D8B030D-6E8A-4147-A177-3AD203B41FA5}">
                      <a16:colId xmlns:a16="http://schemas.microsoft.com/office/drawing/2014/main" val="2783850926"/>
                    </a:ext>
                  </a:extLst>
                </a:gridCol>
              </a:tblGrid>
              <a:tr h="508324">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8324">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648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4166775964"/>
                  </a:ext>
                </a:extLst>
              </a:tr>
              <a:tr h="7938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50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100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832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sp>
        <p:nvSpPr>
          <p:cNvPr id="47" name="文本框 46">
            <a:extLst>
              <a:ext uri="{FF2B5EF4-FFF2-40B4-BE49-F238E27FC236}">
                <a16:creationId xmlns:a16="http://schemas.microsoft.com/office/drawing/2014/main" id="{70CEA0F9-C603-77A2-6C55-D3604FF3885B}"/>
              </a:ext>
            </a:extLst>
          </p:cNvPr>
          <p:cNvSpPr txBox="1"/>
          <p:nvPr/>
        </p:nvSpPr>
        <p:spPr>
          <a:xfrm>
            <a:off x="5121007" y="2385217"/>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cxnSp>
        <p:nvCxnSpPr>
          <p:cNvPr id="58" name="直接箭头连接符 57">
            <a:extLst>
              <a:ext uri="{FF2B5EF4-FFF2-40B4-BE49-F238E27FC236}">
                <a16:creationId xmlns:a16="http://schemas.microsoft.com/office/drawing/2014/main" id="{CA4A0A23-E816-FD93-3407-4469268E9E58}"/>
              </a:ext>
            </a:extLst>
          </p:cNvPr>
          <p:cNvCxnSpPr>
            <a:cxnSpLocks/>
          </p:cNvCxnSpPr>
          <p:nvPr/>
        </p:nvCxnSpPr>
        <p:spPr>
          <a:xfrm flipV="1">
            <a:off x="5540367" y="3730215"/>
            <a:ext cx="915851" cy="49351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BB03122-6E14-D925-A799-E5A3CE1BF025}"/>
              </a:ext>
            </a:extLst>
          </p:cNvPr>
          <p:cNvCxnSpPr>
            <a:cxnSpLocks/>
          </p:cNvCxnSpPr>
          <p:nvPr/>
        </p:nvCxnSpPr>
        <p:spPr>
          <a:xfrm>
            <a:off x="906925"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16FBCA1-B652-5A50-4195-FC43BC40327F}"/>
              </a:ext>
            </a:extLst>
          </p:cNvPr>
          <p:cNvCxnSpPr>
            <a:cxnSpLocks/>
          </p:cNvCxnSpPr>
          <p:nvPr/>
        </p:nvCxnSpPr>
        <p:spPr>
          <a:xfrm>
            <a:off x="6966168"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316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5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525385" cy="1036181"/>
          </a:xfrm>
        </p:spPr>
        <p:txBody>
          <a:bodyPr/>
          <a:lstStyle/>
          <a:p>
            <a:r>
              <a:rPr lang="en-US" altLang="zh-CN" sz="2400" dirty="0">
                <a:latin typeface="Cambria" panose="02040503050406030204" pitchFamily="18" charset="0"/>
                <a:ea typeface="Cambria" panose="02040503050406030204" pitchFamily="18" charset="0"/>
              </a:rPr>
              <a:t>Buggy transaction implementations can cause transaction bugs </a:t>
            </a:r>
          </a:p>
          <a:p>
            <a:r>
              <a:rPr lang="en-US" altLang="zh-CN" sz="2400" dirty="0">
                <a:latin typeface="Cambria" panose="02040503050406030204" pitchFamily="18" charset="0"/>
                <a:ea typeface="Cambria" panose="02040503050406030204" pitchFamily="18" charset="0"/>
              </a:rPr>
              <a:t>Transaction bugs cause incorrect database states and query results</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Transaction Bug</a:t>
            </a:r>
            <a:endParaRPr lang="zh-CN" altLang="en-US" sz="3600"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nvGraphicFramePr>
        <p:xfrm>
          <a:off x="5121007" y="2686481"/>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0</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nvGraphicFramePr>
        <p:xfrm>
          <a:off x="452581" y="2936933"/>
          <a:ext cx="11367655" cy="2825279"/>
        </p:xfrm>
        <a:graphic>
          <a:graphicData uri="http://schemas.openxmlformats.org/drawingml/2006/table">
            <a:tbl>
              <a:tblPr firstRow="1" bandRow="1">
                <a:tableStyleId>{2D5ABB26-0587-4C30-8999-92F81FD0307C}</a:tableStyleId>
              </a:tblPr>
              <a:tblGrid>
                <a:gridCol w="6049819">
                  <a:extLst>
                    <a:ext uri="{9D8B030D-6E8A-4147-A177-3AD203B41FA5}">
                      <a16:colId xmlns:a16="http://schemas.microsoft.com/office/drawing/2014/main" val="2006473940"/>
                    </a:ext>
                  </a:extLst>
                </a:gridCol>
                <a:gridCol w="5317836">
                  <a:extLst>
                    <a:ext uri="{9D8B030D-6E8A-4147-A177-3AD203B41FA5}">
                      <a16:colId xmlns:a16="http://schemas.microsoft.com/office/drawing/2014/main" val="2783850926"/>
                    </a:ext>
                  </a:extLst>
                </a:gridCol>
              </a:tblGrid>
              <a:tr h="508324">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8324">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6487">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SELECT balance FROM account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4166775964"/>
                  </a:ext>
                </a:extLst>
              </a:tr>
              <a:tr h="79382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50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UPDATE account SET balance=balance + </a:t>
                      </a:r>
                      <a:r>
                        <a:rPr lang="en-US" altLang="zh-CN" sz="1600" b="1" dirty="0">
                          <a:latin typeface="Times New Roman" panose="02020603050405020304" pitchFamily="18" charset="0"/>
                          <a:cs typeface="Times New Roman" panose="02020603050405020304" pitchFamily="18" charset="0"/>
                        </a:rPr>
                        <a:t>100</a:t>
                      </a:r>
                      <a:r>
                        <a:rPr lang="en-US" altLang="zh-CN" sz="1600" dirty="0">
                          <a:latin typeface="Times New Roman" panose="02020603050405020304" pitchFamily="18" charset="0"/>
                          <a:cs typeface="Times New Roman" panose="02020603050405020304" pitchFamily="18" charset="0"/>
                        </a:rPr>
                        <a:t> </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                WHERE name=“Alice”;</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832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bl>
          </a:graphicData>
        </a:graphic>
      </p:graphicFrame>
      <p:sp>
        <p:nvSpPr>
          <p:cNvPr id="47" name="文本框 46">
            <a:extLst>
              <a:ext uri="{FF2B5EF4-FFF2-40B4-BE49-F238E27FC236}">
                <a16:creationId xmlns:a16="http://schemas.microsoft.com/office/drawing/2014/main" id="{70CEA0F9-C603-77A2-6C55-D3604FF3885B}"/>
              </a:ext>
            </a:extLst>
          </p:cNvPr>
          <p:cNvSpPr txBox="1"/>
          <p:nvPr/>
        </p:nvSpPr>
        <p:spPr>
          <a:xfrm>
            <a:off x="5121007" y="2385217"/>
            <a:ext cx="194998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cxnSp>
        <p:nvCxnSpPr>
          <p:cNvPr id="52" name="直接箭头连接符 51">
            <a:extLst>
              <a:ext uri="{FF2B5EF4-FFF2-40B4-BE49-F238E27FC236}">
                <a16:creationId xmlns:a16="http://schemas.microsoft.com/office/drawing/2014/main" id="{6C9F930E-FD94-4831-70C0-222F48D23AE3}"/>
              </a:ext>
            </a:extLst>
          </p:cNvPr>
          <p:cNvCxnSpPr>
            <a:cxnSpLocks/>
          </p:cNvCxnSpPr>
          <p:nvPr/>
        </p:nvCxnSpPr>
        <p:spPr>
          <a:xfrm flipH="1">
            <a:off x="4682836" y="4223727"/>
            <a:ext cx="1773382" cy="546675"/>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CA4A0A23-E816-FD93-3407-4469268E9E58}"/>
              </a:ext>
            </a:extLst>
          </p:cNvPr>
          <p:cNvCxnSpPr>
            <a:cxnSpLocks/>
          </p:cNvCxnSpPr>
          <p:nvPr/>
        </p:nvCxnSpPr>
        <p:spPr>
          <a:xfrm flipV="1">
            <a:off x="5540367" y="3730215"/>
            <a:ext cx="915851" cy="49351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表格 3">
            <a:extLst>
              <a:ext uri="{FF2B5EF4-FFF2-40B4-BE49-F238E27FC236}">
                <a16:creationId xmlns:a16="http://schemas.microsoft.com/office/drawing/2014/main" id="{0F73000F-1330-365E-C13D-23EFF6933EB4}"/>
              </a:ext>
            </a:extLst>
          </p:cNvPr>
          <p:cNvGraphicFramePr>
            <a:graphicFrameLocks noGrp="1"/>
          </p:cNvGraphicFramePr>
          <p:nvPr/>
        </p:nvGraphicFramePr>
        <p:xfrm>
          <a:off x="3377087" y="6121506"/>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b="1" dirty="0">
                          <a:latin typeface="Consolas" panose="020B0609020204030204" pitchFamily="49" charset="0"/>
                        </a:rPr>
                        <a:t>150</a:t>
                      </a:r>
                      <a:endParaRPr lang="zh-CN" altLang="en-US" sz="1600" b="1"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6" name="文本框 5">
            <a:extLst>
              <a:ext uri="{FF2B5EF4-FFF2-40B4-BE49-F238E27FC236}">
                <a16:creationId xmlns:a16="http://schemas.microsoft.com/office/drawing/2014/main" id="{5B7885E8-43A0-E10D-160E-94B4AAA137D5}"/>
              </a:ext>
            </a:extLst>
          </p:cNvPr>
          <p:cNvSpPr txBox="1"/>
          <p:nvPr/>
        </p:nvSpPr>
        <p:spPr>
          <a:xfrm>
            <a:off x="3153963" y="5813728"/>
            <a:ext cx="2386404"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graphicFrame>
        <p:nvGraphicFramePr>
          <p:cNvPr id="7" name="表格 3">
            <a:extLst>
              <a:ext uri="{FF2B5EF4-FFF2-40B4-BE49-F238E27FC236}">
                <a16:creationId xmlns:a16="http://schemas.microsoft.com/office/drawing/2014/main" id="{2AFCC28E-CB53-D0C4-A9D2-9CEC787B15AB}"/>
              </a:ext>
            </a:extLst>
          </p:cNvPr>
          <p:cNvGraphicFramePr>
            <a:graphicFrameLocks noGrp="1"/>
          </p:cNvGraphicFramePr>
          <p:nvPr/>
        </p:nvGraphicFramePr>
        <p:xfrm>
          <a:off x="6864929" y="6121506"/>
          <a:ext cx="1949986" cy="670560"/>
        </p:xfrm>
        <a:graphic>
          <a:graphicData uri="http://schemas.openxmlformats.org/drawingml/2006/table">
            <a:tbl>
              <a:tblPr firstRow="1" bandRow="1">
                <a:tableStyleId>{46F890A9-2807-4EBB-B81D-B2AA78EC7F39}</a:tableStyleId>
              </a:tblPr>
              <a:tblGrid>
                <a:gridCol w="974993">
                  <a:extLst>
                    <a:ext uri="{9D8B030D-6E8A-4147-A177-3AD203B41FA5}">
                      <a16:colId xmlns:a16="http://schemas.microsoft.com/office/drawing/2014/main" val="3824237959"/>
                    </a:ext>
                  </a:extLst>
                </a:gridCol>
                <a:gridCol w="974993">
                  <a:extLst>
                    <a:ext uri="{9D8B030D-6E8A-4147-A177-3AD203B41FA5}">
                      <a16:colId xmlns:a16="http://schemas.microsoft.com/office/drawing/2014/main" val="182234189"/>
                    </a:ext>
                  </a:extLst>
                </a:gridCol>
              </a:tblGrid>
              <a:tr h="324000">
                <a:tc>
                  <a:txBody>
                    <a:bodyPr/>
                    <a:lstStyle/>
                    <a:p>
                      <a:pPr algn="ctr"/>
                      <a:r>
                        <a:rPr lang="en-US" altLang="zh-CN" sz="1600" dirty="0">
                          <a:latin typeface="Consolas" panose="020B0609020204030204" pitchFamily="49" charset="0"/>
                        </a:rPr>
                        <a:t>name</a:t>
                      </a:r>
                      <a:endParaRPr lang="zh-CN" altLang="en-US" sz="1600" dirty="0">
                        <a:latin typeface="Consolas" panose="020B0609020204030204" pitchFamily="49" charset="0"/>
                      </a:endParaRPr>
                    </a:p>
                  </a:txBody>
                  <a:tcPr anchor="ctr"/>
                </a:tc>
                <a:tc>
                  <a:txBody>
                    <a:bodyPr/>
                    <a:lstStyle/>
                    <a:p>
                      <a:pPr algn="ctr"/>
                      <a:r>
                        <a:rPr lang="en-US" altLang="zh-CN" sz="1600" dirty="0">
                          <a:latin typeface="Consolas" panose="020B0609020204030204" pitchFamily="49" charset="0"/>
                        </a:rPr>
                        <a:t>balance</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Alice</a:t>
                      </a:r>
                      <a:endParaRPr lang="zh-CN" altLang="en-US" sz="1600" dirty="0">
                        <a:latin typeface="Consolas" panose="020B0609020204030204" pitchFamily="49" charset="0"/>
                      </a:endParaRPr>
                    </a:p>
                  </a:txBody>
                  <a:tcPr anchor="ctr"/>
                </a:tc>
                <a:tc>
                  <a:txBody>
                    <a:bodyPr/>
                    <a:lstStyle/>
                    <a:p>
                      <a:pPr algn="ctr"/>
                      <a:r>
                        <a:rPr lang="en-US" altLang="zh-CN" sz="1600" b="1" dirty="0">
                          <a:solidFill>
                            <a:schemeClr val="accent6"/>
                          </a:solidFill>
                          <a:latin typeface="Consolas" panose="020B0609020204030204" pitchFamily="49" charset="0"/>
                        </a:rPr>
                        <a:t>100</a:t>
                      </a:r>
                      <a:endParaRPr lang="zh-CN" altLang="en-US" sz="1600" b="1" dirty="0">
                        <a:solidFill>
                          <a:schemeClr val="accent6"/>
                        </a:solidFill>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8" name="文本框 7">
            <a:extLst>
              <a:ext uri="{FF2B5EF4-FFF2-40B4-BE49-F238E27FC236}">
                <a16:creationId xmlns:a16="http://schemas.microsoft.com/office/drawing/2014/main" id="{D335EF40-51F5-24DC-51FD-37F8E5741D27}"/>
              </a:ext>
            </a:extLst>
          </p:cNvPr>
          <p:cNvSpPr txBox="1"/>
          <p:nvPr/>
        </p:nvSpPr>
        <p:spPr>
          <a:xfrm>
            <a:off x="6765041" y="5813728"/>
            <a:ext cx="2149762"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Wrong Database State</a:t>
            </a:r>
            <a:endParaRPr lang="zh-CN" altLang="en-US" sz="1400" b="1" dirty="0">
              <a:latin typeface="Cambria" panose="02040503050406030204" pitchFamily="18" charset="0"/>
            </a:endParaRPr>
          </a:p>
        </p:txBody>
      </p:sp>
      <p:cxnSp>
        <p:nvCxnSpPr>
          <p:cNvPr id="25" name="直接箭头连接符 24">
            <a:extLst>
              <a:ext uri="{FF2B5EF4-FFF2-40B4-BE49-F238E27FC236}">
                <a16:creationId xmlns:a16="http://schemas.microsoft.com/office/drawing/2014/main" id="{B390348B-CEC3-98DB-FF05-7FEAAC426B84}"/>
              </a:ext>
            </a:extLst>
          </p:cNvPr>
          <p:cNvCxnSpPr>
            <a:cxnSpLocks/>
          </p:cNvCxnSpPr>
          <p:nvPr/>
        </p:nvCxnSpPr>
        <p:spPr>
          <a:xfrm>
            <a:off x="906925" y="5051616"/>
            <a:ext cx="0" cy="324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BB03122-6E14-D925-A799-E5A3CE1BF025}"/>
              </a:ext>
            </a:extLst>
          </p:cNvPr>
          <p:cNvCxnSpPr>
            <a:cxnSpLocks/>
          </p:cNvCxnSpPr>
          <p:nvPr/>
        </p:nvCxnSpPr>
        <p:spPr>
          <a:xfrm>
            <a:off x="906925"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16FBCA1-B652-5A50-4195-FC43BC40327F}"/>
              </a:ext>
            </a:extLst>
          </p:cNvPr>
          <p:cNvCxnSpPr>
            <a:cxnSpLocks/>
          </p:cNvCxnSpPr>
          <p:nvPr/>
        </p:nvCxnSpPr>
        <p:spPr>
          <a:xfrm>
            <a:off x="6966168" y="3831725"/>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E871718-CC41-8786-BE98-50CC079B7D24}"/>
              </a:ext>
            </a:extLst>
          </p:cNvPr>
          <p:cNvCxnSpPr>
            <a:cxnSpLocks/>
          </p:cNvCxnSpPr>
          <p:nvPr/>
        </p:nvCxnSpPr>
        <p:spPr>
          <a:xfrm flipV="1">
            <a:off x="2770909" y="4765965"/>
            <a:ext cx="3685309" cy="744556"/>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D5CF29E-D539-3F47-23F5-20B76601B8BA}"/>
              </a:ext>
            </a:extLst>
          </p:cNvPr>
          <p:cNvCxnSpPr>
            <a:cxnSpLocks/>
          </p:cNvCxnSpPr>
          <p:nvPr/>
        </p:nvCxnSpPr>
        <p:spPr>
          <a:xfrm>
            <a:off x="6966168" y="5051616"/>
            <a:ext cx="0" cy="324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对话气泡: 圆角矩形 34">
            <a:extLst>
              <a:ext uri="{FF2B5EF4-FFF2-40B4-BE49-F238E27FC236}">
                <a16:creationId xmlns:a16="http://schemas.microsoft.com/office/drawing/2014/main" id="{794509CE-EE77-F7EF-1716-9A64603338F9}"/>
              </a:ext>
            </a:extLst>
          </p:cNvPr>
          <p:cNvSpPr/>
          <p:nvPr/>
        </p:nvSpPr>
        <p:spPr bwMode="gray">
          <a:xfrm>
            <a:off x="9017087" y="5902036"/>
            <a:ext cx="2837016" cy="568275"/>
          </a:xfrm>
          <a:prstGeom prst="wedgeRoundRectCallout">
            <a:avLst>
              <a:gd name="adj1" fmla="val -58252"/>
              <a:gd name="adj2" fmla="val 45964"/>
              <a:gd name="adj3" fmla="val 16667"/>
            </a:avLst>
          </a:prstGeom>
          <a:ln w="19050">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chemeClr val="tx1"/>
                </a:solidFill>
                <a:latin typeface="Cambria" panose="02040503050406030204" pitchFamily="18" charset="0"/>
                <a:ea typeface="Cambria" panose="02040503050406030204" pitchFamily="18" charset="0"/>
                <a:cs typeface="Linux Libertine O" panose="02000503000000000000" pitchFamily="50" charset="0"/>
              </a:rPr>
              <a:t>tx1.update is </a:t>
            </a:r>
            <a:r>
              <a:rPr lang="en-US" altLang="zh-CN" b="1" dirty="0">
                <a:solidFill>
                  <a:srgbClr val="FF0000"/>
                </a:solidFill>
                <a:latin typeface="Cambria" panose="02040503050406030204" pitchFamily="18" charset="0"/>
                <a:ea typeface="Cambria" panose="02040503050406030204" pitchFamily="18" charset="0"/>
                <a:cs typeface="Linux Libertine O" panose="02000503000000000000" pitchFamily="50" charset="0"/>
              </a:rPr>
              <a:t>overwritten</a:t>
            </a:r>
            <a:endParaRPr lang="zh-CN" altLang="en-US" b="1" dirty="0">
              <a:solidFill>
                <a:srgbClr val="FF0000"/>
              </a:solidFill>
              <a:latin typeface="Cambria" panose="02040503050406030204" pitchFamily="18" charset="0"/>
              <a:cs typeface="Linux Libertine O" panose="02000503000000000000" pitchFamily="50" charset="0"/>
            </a:endParaRPr>
          </a:p>
        </p:txBody>
      </p:sp>
    </p:spTree>
    <p:extLst>
      <p:ext uri="{BB962C8B-B14F-4D97-AF65-F5344CB8AC3E}">
        <p14:creationId xmlns:p14="http://schemas.microsoft.com/office/powerpoint/2010/main" val="2135802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500"/>
                                  </p:stCondLst>
                                  <p:childTnLst>
                                    <p:set>
                                      <p:cBhvr>
                                        <p:cTn id="13" dur="1" fill="hold">
                                          <p:stCondLst>
                                            <p:cond delay="0"/>
                                          </p:stCondLst>
                                        </p:cTn>
                                        <p:tgtEl>
                                          <p:spTgt spid="3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50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A critical bug at </a:t>
            </a:r>
            <a:r>
              <a:rPr lang="en-US" altLang="zh-CN" sz="2400" u="sng" dirty="0">
                <a:latin typeface="Cambria" panose="02040503050406030204" pitchFamily="18" charset="0"/>
                <a:ea typeface="Cambria" panose="02040503050406030204" pitchFamily="18" charset="0"/>
              </a:rPr>
              <a:t>Repeatable Read</a:t>
            </a:r>
            <a:r>
              <a:rPr lang="en-US" altLang="zh-CN" sz="2400" dirty="0">
                <a:latin typeface="Cambria" panose="02040503050406030204" pitchFamily="18" charset="0"/>
                <a:ea typeface="Cambria" panose="02040503050406030204" pitchFamily="18" charset="0"/>
              </a:rPr>
              <a:t> and </a:t>
            </a:r>
            <a:r>
              <a:rPr lang="en-US" altLang="zh-CN" sz="2400" u="sng" dirty="0">
                <a:latin typeface="Cambria" panose="02040503050406030204" pitchFamily="18" charset="0"/>
                <a:ea typeface="Cambria" panose="02040503050406030204" pitchFamily="18" charset="0"/>
              </a:rPr>
              <a:t>Serializable</a:t>
            </a:r>
            <a:r>
              <a:rPr lang="en-US" altLang="zh-CN" sz="2400" dirty="0">
                <a:latin typeface="Cambria" panose="02040503050406030204" pitchFamily="18" charset="0"/>
                <a:ea typeface="Cambria" panose="02040503050406030204" pitchFamily="18" charset="0"/>
              </a:rPr>
              <a:t> in MariaDB</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Transaction Bug —— </a:t>
            </a:r>
            <a:r>
              <a:rPr lang="en-US" altLang="zh-CN" sz="2800" dirty="0">
                <a:latin typeface="Cambria" panose="02040503050406030204" pitchFamily="18" charset="0"/>
                <a:ea typeface="Cambria" panose="02040503050406030204" pitchFamily="18" charset="0"/>
              </a:rPr>
              <a:t>MDEV 27922</a:t>
            </a:r>
            <a:endParaRPr lang="zh-CN" altLang="en-US"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extLst>
              <p:ext uri="{D42A27DB-BD31-4B8C-83A1-F6EECF244321}">
                <p14:modId xmlns:p14="http://schemas.microsoft.com/office/powerpoint/2010/main" val="3944491867"/>
              </p:ext>
            </p:extLst>
          </p:nvPr>
        </p:nvGraphicFramePr>
        <p:xfrm>
          <a:off x="5709227" y="2197955"/>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extLst>
              <p:ext uri="{D42A27DB-BD31-4B8C-83A1-F6EECF244321}">
                <p14:modId xmlns:p14="http://schemas.microsoft.com/office/powerpoint/2010/main" val="828642081"/>
              </p:ext>
            </p:extLst>
          </p:nvPr>
        </p:nvGraphicFramePr>
        <p:xfrm>
          <a:off x="1951691" y="2520532"/>
          <a:ext cx="8288618" cy="2536375"/>
        </p:xfrm>
        <a:graphic>
          <a:graphicData uri="http://schemas.openxmlformats.org/drawingml/2006/table">
            <a:tbl>
              <a:tblPr firstRow="1" bandRow="1">
                <a:tableStyleId>{2D5ABB26-0587-4C30-8999-92F81FD0307C}</a:tableStyleId>
              </a:tblPr>
              <a:tblGrid>
                <a:gridCol w="4144309">
                  <a:extLst>
                    <a:ext uri="{9D8B030D-6E8A-4147-A177-3AD203B41FA5}">
                      <a16:colId xmlns:a16="http://schemas.microsoft.com/office/drawing/2014/main" val="2006473940"/>
                    </a:ext>
                  </a:extLst>
                </a:gridCol>
                <a:gridCol w="4144309">
                  <a:extLst>
                    <a:ext uri="{9D8B030D-6E8A-4147-A177-3AD203B41FA5}">
                      <a16:colId xmlns:a16="http://schemas.microsoft.com/office/drawing/2014/main" val="2783850926"/>
                    </a:ext>
                  </a:extLst>
                </a:gridCol>
              </a:tblGrid>
              <a:tr h="507275">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5;</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(2);</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ROLLBACK;</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5" name="文本框 4">
            <a:extLst>
              <a:ext uri="{FF2B5EF4-FFF2-40B4-BE49-F238E27FC236}">
                <a16:creationId xmlns:a16="http://schemas.microsoft.com/office/drawing/2014/main" id="{8C545283-48AC-DDD0-86A7-4709DE55D65E}"/>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https://jira.mariadb.org/browse/MDEV-27922</a:t>
            </a:r>
            <a:endParaRPr lang="zh-CN" altLang="en-US" sz="1200" dirty="0">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D16349D4-5F01-6554-0BC6-D021E273AFB0}"/>
              </a:ext>
            </a:extLst>
          </p:cNvPr>
          <p:cNvSpPr txBox="1"/>
          <p:nvPr/>
        </p:nvSpPr>
        <p:spPr>
          <a:xfrm>
            <a:off x="5709227" y="1894472"/>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9" name="表格 3">
            <a:extLst>
              <a:ext uri="{FF2B5EF4-FFF2-40B4-BE49-F238E27FC236}">
                <a16:creationId xmlns:a16="http://schemas.microsoft.com/office/drawing/2014/main" id="{6C18177C-D052-53D9-A479-CAD98B9F8433}"/>
              </a:ext>
            </a:extLst>
          </p:cNvPr>
          <p:cNvGraphicFramePr>
            <a:graphicFrameLocks noGrp="1"/>
          </p:cNvGraphicFramePr>
          <p:nvPr>
            <p:extLst>
              <p:ext uri="{D42A27DB-BD31-4B8C-83A1-F6EECF244321}">
                <p14:modId xmlns:p14="http://schemas.microsoft.com/office/powerpoint/2010/main" val="2866076018"/>
              </p:ext>
            </p:extLst>
          </p:nvPr>
        </p:nvGraphicFramePr>
        <p:xfrm>
          <a:off x="841795" y="3187349"/>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cxnSp>
        <p:nvCxnSpPr>
          <p:cNvPr id="25" name="直接箭头连接符 24">
            <a:extLst>
              <a:ext uri="{FF2B5EF4-FFF2-40B4-BE49-F238E27FC236}">
                <a16:creationId xmlns:a16="http://schemas.microsoft.com/office/drawing/2014/main" id="{E4D25AD8-2419-819D-E6A2-CB96A244DA37}"/>
              </a:ext>
            </a:extLst>
          </p:cNvPr>
          <p:cNvCxnSpPr>
            <a:cxnSpLocks/>
          </p:cNvCxnSpPr>
          <p:nvPr/>
        </p:nvCxnSpPr>
        <p:spPr>
          <a:xfrm flipV="1">
            <a:off x="4353970" y="3329003"/>
            <a:ext cx="1613104" cy="44443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53D61DB-063A-209B-5FC6-A4C830D89709}"/>
              </a:ext>
            </a:extLst>
          </p:cNvPr>
          <p:cNvCxnSpPr>
            <a:cxnSpLocks/>
          </p:cNvCxnSpPr>
          <p:nvPr/>
        </p:nvCxnSpPr>
        <p:spPr>
          <a:xfrm flipH="1">
            <a:off x="5041814" y="3820975"/>
            <a:ext cx="925260" cy="47037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3">
            <a:extLst>
              <a:ext uri="{FF2B5EF4-FFF2-40B4-BE49-F238E27FC236}">
                <a16:creationId xmlns:a16="http://schemas.microsoft.com/office/drawing/2014/main" id="{4DEB0C80-70AB-9320-11E4-B1AB60F37CD1}"/>
              </a:ext>
            </a:extLst>
          </p:cNvPr>
          <p:cNvGraphicFramePr>
            <a:graphicFrameLocks noGrp="1"/>
          </p:cNvGraphicFramePr>
          <p:nvPr>
            <p:extLst>
              <p:ext uri="{D42A27DB-BD31-4B8C-83A1-F6EECF244321}">
                <p14:modId xmlns:p14="http://schemas.microsoft.com/office/powerpoint/2010/main" val="2675103550"/>
              </p:ext>
            </p:extLst>
          </p:nvPr>
        </p:nvGraphicFramePr>
        <p:xfrm>
          <a:off x="841795" y="4054742"/>
          <a:ext cx="773546" cy="100584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pSp>
        <p:nvGrpSpPr>
          <p:cNvPr id="16" name="组合 15">
            <a:extLst>
              <a:ext uri="{FF2B5EF4-FFF2-40B4-BE49-F238E27FC236}">
                <a16:creationId xmlns:a16="http://schemas.microsoft.com/office/drawing/2014/main" id="{804C8C24-5282-EFF0-A1A9-B8EE9AD70CD5}"/>
              </a:ext>
            </a:extLst>
          </p:cNvPr>
          <p:cNvGrpSpPr/>
          <p:nvPr/>
        </p:nvGrpSpPr>
        <p:grpSpPr>
          <a:xfrm>
            <a:off x="9378342" y="3577499"/>
            <a:ext cx="1100882" cy="421089"/>
            <a:chOff x="9378342" y="3577499"/>
            <a:chExt cx="1100882" cy="421089"/>
          </a:xfrm>
        </p:grpSpPr>
        <p:pic>
          <p:nvPicPr>
            <p:cNvPr id="83" name="图形 82">
              <a:extLst>
                <a:ext uri="{FF2B5EF4-FFF2-40B4-BE49-F238E27FC236}">
                  <a16:creationId xmlns:a16="http://schemas.microsoft.com/office/drawing/2014/main" id="{24A00D03-EE34-3369-58BD-C9402B4BFD0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8342" y="3577499"/>
              <a:ext cx="421089" cy="421089"/>
            </a:xfrm>
            <a:prstGeom prst="rect">
              <a:avLst/>
            </a:prstGeom>
          </p:spPr>
        </p:pic>
        <p:sp>
          <p:nvSpPr>
            <p:cNvPr id="84" name="文本框 83">
              <a:extLst>
                <a:ext uri="{FF2B5EF4-FFF2-40B4-BE49-F238E27FC236}">
                  <a16:creationId xmlns:a16="http://schemas.microsoft.com/office/drawing/2014/main" id="{9871EBBD-3731-68CF-BA76-F102124A8B64}"/>
                </a:ext>
              </a:extLst>
            </p:cNvPr>
            <p:cNvSpPr txBox="1"/>
            <p:nvPr/>
          </p:nvSpPr>
          <p:spPr>
            <a:xfrm>
              <a:off x="9799431" y="3634155"/>
              <a:ext cx="679793" cy="307777"/>
            </a:xfrm>
            <a:prstGeom prst="rect">
              <a:avLst/>
            </a:prstGeom>
            <a:noFill/>
          </p:spPr>
          <p:txBody>
            <a:bodyPr wrap="square" rtlCol="0">
              <a:spAutoFit/>
            </a:bodyPr>
            <a:lstStyle/>
            <a:p>
              <a:r>
                <a:rPr lang="en-US" altLang="zh-CN" sz="1400" b="1" dirty="0">
                  <a:solidFill>
                    <a:schemeClr val="accent1"/>
                  </a:solidFill>
                  <a:latin typeface="Cambria" panose="02040503050406030204" pitchFamily="18" charset="0"/>
                  <a:ea typeface="Cambria" panose="02040503050406030204" pitchFamily="18" charset="0"/>
                </a:rPr>
                <a:t>block</a:t>
              </a:r>
              <a:endParaRPr lang="zh-CN" altLang="en-US" sz="1400" b="1" dirty="0">
                <a:solidFill>
                  <a:schemeClr val="accent1"/>
                </a:solidFill>
                <a:latin typeface="Cambria" panose="02040503050406030204" pitchFamily="18" charset="0"/>
              </a:endParaRPr>
            </a:p>
          </p:txBody>
        </p:sp>
      </p:grpSp>
      <p:cxnSp>
        <p:nvCxnSpPr>
          <p:cNvPr id="8" name="直接箭头连接符 7">
            <a:extLst>
              <a:ext uri="{FF2B5EF4-FFF2-40B4-BE49-F238E27FC236}">
                <a16:creationId xmlns:a16="http://schemas.microsoft.com/office/drawing/2014/main" id="{96DE89F7-747A-938F-FD71-E70E24D458D0}"/>
              </a:ext>
            </a:extLst>
          </p:cNvPr>
          <p:cNvCxnSpPr>
            <a:cxnSpLocks/>
            <a:endCxn id="9" idx="3"/>
          </p:cNvCxnSpPr>
          <p:nvPr/>
        </p:nvCxnSpPr>
        <p:spPr>
          <a:xfrm flipH="1" flipV="1">
            <a:off x="1615341" y="3522629"/>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FB23EB9-30EF-04EA-A971-C6408664243F}"/>
              </a:ext>
            </a:extLst>
          </p:cNvPr>
          <p:cNvCxnSpPr>
            <a:cxnSpLocks/>
            <a:endCxn id="7" idx="3"/>
          </p:cNvCxnSpPr>
          <p:nvPr/>
        </p:nvCxnSpPr>
        <p:spPr>
          <a:xfrm flipH="1">
            <a:off x="1615341" y="4321127"/>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3D9F076-C0C5-5A00-76A0-53D6E275C8B9}"/>
              </a:ext>
            </a:extLst>
          </p:cNvPr>
          <p:cNvCxnSpPr>
            <a:cxnSpLocks/>
          </p:cNvCxnSpPr>
          <p:nvPr/>
        </p:nvCxnSpPr>
        <p:spPr>
          <a:xfrm>
            <a:off x="2398684" y="341179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CCE1C69-B09F-F2C7-9911-DFA6A013CB9B}"/>
              </a:ext>
            </a:extLst>
          </p:cNvPr>
          <p:cNvCxnSpPr>
            <a:cxnSpLocks/>
          </p:cNvCxnSpPr>
          <p:nvPr/>
        </p:nvCxnSpPr>
        <p:spPr>
          <a:xfrm>
            <a:off x="6560014" y="341179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8DAF77C-CEC6-6C1E-3D98-981971681A19}"/>
              </a:ext>
            </a:extLst>
          </p:cNvPr>
          <p:cNvSpPr txBox="1"/>
          <p:nvPr/>
        </p:nvSpPr>
        <p:spPr>
          <a:xfrm>
            <a:off x="10448792" y="3622529"/>
            <a:ext cx="1407417"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(tx2 rolls back)</a:t>
            </a:r>
            <a:endParaRPr lang="zh-CN" altLang="en-US" sz="1400" b="1" dirty="0">
              <a:latin typeface="Cambria" panose="02040503050406030204" pitchFamily="18" charset="0"/>
            </a:endParaRPr>
          </a:p>
        </p:txBody>
      </p:sp>
      <p:grpSp>
        <p:nvGrpSpPr>
          <p:cNvPr id="17" name="组合 16">
            <a:extLst>
              <a:ext uri="{FF2B5EF4-FFF2-40B4-BE49-F238E27FC236}">
                <a16:creationId xmlns:a16="http://schemas.microsoft.com/office/drawing/2014/main" id="{C60C72B8-10A9-79A1-2C28-92346A8F0E7E}"/>
              </a:ext>
            </a:extLst>
          </p:cNvPr>
          <p:cNvGrpSpPr/>
          <p:nvPr/>
        </p:nvGrpSpPr>
        <p:grpSpPr>
          <a:xfrm>
            <a:off x="9325445" y="3484649"/>
            <a:ext cx="1315913" cy="565680"/>
            <a:chOff x="9325445" y="3484649"/>
            <a:chExt cx="1315913" cy="565680"/>
          </a:xfrm>
        </p:grpSpPr>
        <p:pic>
          <p:nvPicPr>
            <p:cNvPr id="19" name="图形 18" descr="锁定">
              <a:extLst>
                <a:ext uri="{FF2B5EF4-FFF2-40B4-BE49-F238E27FC236}">
                  <a16:creationId xmlns:a16="http://schemas.microsoft.com/office/drawing/2014/main" id="{017E028B-0112-D57E-3663-831237ED9C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325445" y="3484649"/>
              <a:ext cx="542367" cy="542367"/>
            </a:xfrm>
            <a:prstGeom prst="rect">
              <a:avLst/>
            </a:prstGeom>
          </p:spPr>
        </p:pic>
        <p:sp>
          <p:nvSpPr>
            <p:cNvPr id="20" name="文本框 19">
              <a:extLst>
                <a:ext uri="{FF2B5EF4-FFF2-40B4-BE49-F238E27FC236}">
                  <a16:creationId xmlns:a16="http://schemas.microsoft.com/office/drawing/2014/main" id="{C38AC53B-784F-2452-C429-BA0B4DECB14E}"/>
                </a:ext>
              </a:extLst>
            </p:cNvPr>
            <p:cNvSpPr txBox="1"/>
            <p:nvPr/>
          </p:nvSpPr>
          <p:spPr>
            <a:xfrm>
              <a:off x="9665796" y="3527109"/>
              <a:ext cx="975562" cy="523220"/>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ERROR</a:t>
              </a:r>
            </a:p>
            <a:p>
              <a:pPr algn="ctr"/>
              <a:r>
                <a:rPr lang="en-US" altLang="zh-CN" sz="1400" b="1" dirty="0">
                  <a:solidFill>
                    <a:schemeClr val="accent1"/>
                  </a:solidFill>
                  <a:latin typeface="Cambria" panose="02040503050406030204" pitchFamily="18" charset="0"/>
                  <a:ea typeface="Cambria" panose="02040503050406030204" pitchFamily="18" charset="0"/>
                </a:rPr>
                <a:t>deadlock</a:t>
              </a:r>
              <a:endParaRPr lang="zh-CN" altLang="en-US" sz="1400" b="1" dirty="0">
                <a:solidFill>
                  <a:schemeClr val="accent1"/>
                </a:solidFill>
                <a:latin typeface="Cambria" panose="02040503050406030204" pitchFamily="18" charset="0"/>
              </a:endParaRPr>
            </a:p>
          </p:txBody>
        </p:sp>
      </p:grpSp>
    </p:spTree>
    <p:extLst>
      <p:ext uri="{BB962C8B-B14F-4D97-AF65-F5344CB8AC3E}">
        <p14:creationId xmlns:p14="http://schemas.microsoft.com/office/powerpoint/2010/main" val="34175907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8"/>
                                        </p:tgtEl>
                                        <p:attrNameLst>
                                          <p:attrName>style.visibility</p:attrName>
                                        </p:attrNameLst>
                                      </p:cBhvr>
                                      <p:to>
                                        <p:strVal val="visible"/>
                                      </p:to>
                                    </p:set>
                                  </p:childTnLst>
                                </p:cTn>
                              </p:par>
                              <p:par>
                                <p:cTn id="10" presetID="1" presetClass="entr" presetSubtype="0" fill="hold" nodeType="withEffect">
                                  <p:stCondLst>
                                    <p:cond delay="25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50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50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25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nodeType="withEffect">
                                  <p:stCondLst>
                                    <p:cond delay="25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xit" presetSubtype="0" fill="hold" nodeType="withEffect">
                                  <p:stCondLst>
                                    <p:cond delay="0"/>
                                  </p:stCondLst>
                                  <p:childTnLst>
                                    <p:set>
                                      <p:cBhvr>
                                        <p:cTn id="35" dur="1" fill="hold">
                                          <p:stCondLst>
                                            <p:cond delay="0"/>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B00F49-9599-1B18-FF48-BA1A7A66BD59}"/>
              </a:ext>
            </a:extLst>
          </p:cNvPr>
          <p:cNvSpPr>
            <a:spLocks noGrp="1"/>
          </p:cNvSpPr>
          <p:nvPr>
            <p:ph idx="1"/>
          </p:nvPr>
        </p:nvSpPr>
        <p:spPr>
          <a:xfrm>
            <a:off x="925397" y="1379799"/>
            <a:ext cx="10341205" cy="461665"/>
          </a:xfrm>
        </p:spPr>
        <p:txBody>
          <a:bodyPr/>
          <a:lstStyle/>
          <a:p>
            <a:r>
              <a:rPr lang="en-US" altLang="zh-CN" sz="2400" dirty="0">
                <a:latin typeface="Cambria" panose="02040503050406030204" pitchFamily="18" charset="0"/>
                <a:ea typeface="Cambria" panose="02040503050406030204" pitchFamily="18" charset="0"/>
              </a:rPr>
              <a:t>A critical bug at </a:t>
            </a:r>
            <a:r>
              <a:rPr lang="en-US" altLang="zh-CN" sz="2400" u="sng" dirty="0">
                <a:latin typeface="Cambria" panose="02040503050406030204" pitchFamily="18" charset="0"/>
                <a:ea typeface="Cambria" panose="02040503050406030204" pitchFamily="18" charset="0"/>
              </a:rPr>
              <a:t>Repeatable Read</a:t>
            </a:r>
            <a:r>
              <a:rPr lang="en-US" altLang="zh-CN" sz="2400" dirty="0">
                <a:latin typeface="Cambria" panose="02040503050406030204" pitchFamily="18" charset="0"/>
                <a:ea typeface="Cambria" panose="02040503050406030204" pitchFamily="18" charset="0"/>
              </a:rPr>
              <a:t> and </a:t>
            </a:r>
            <a:r>
              <a:rPr lang="en-US" altLang="zh-CN" sz="2400" u="sng" dirty="0">
                <a:latin typeface="Cambria" panose="02040503050406030204" pitchFamily="18" charset="0"/>
                <a:ea typeface="Cambria" panose="02040503050406030204" pitchFamily="18" charset="0"/>
              </a:rPr>
              <a:t>Serializable</a:t>
            </a:r>
            <a:r>
              <a:rPr lang="en-US" altLang="zh-CN" sz="2400" dirty="0">
                <a:latin typeface="Cambria" panose="02040503050406030204" pitchFamily="18" charset="0"/>
                <a:ea typeface="Cambria" panose="02040503050406030204" pitchFamily="18" charset="0"/>
              </a:rPr>
              <a:t> in MariaDB</a:t>
            </a:r>
          </a:p>
        </p:txBody>
      </p:sp>
      <p:sp>
        <p:nvSpPr>
          <p:cNvPr id="3" name="标题 2">
            <a:extLst>
              <a:ext uri="{FF2B5EF4-FFF2-40B4-BE49-F238E27FC236}">
                <a16:creationId xmlns:a16="http://schemas.microsoft.com/office/drawing/2014/main" id="{531DAA7F-5847-83E3-6605-B29C6C9DB8C1}"/>
              </a:ext>
            </a:extLst>
          </p:cNvPr>
          <p:cNvSpPr>
            <a:spLocks noGrp="1"/>
          </p:cNvSpPr>
          <p:nvPr>
            <p:ph type="title"/>
          </p:nvPr>
        </p:nvSpPr>
        <p:spPr/>
        <p:txBody>
          <a:bodyPr/>
          <a:lstStyle/>
          <a:p>
            <a:r>
              <a:rPr lang="en-US" altLang="zh-CN" sz="3600" dirty="0">
                <a:latin typeface="Cambria" panose="02040503050406030204" pitchFamily="18" charset="0"/>
                <a:ea typeface="Cambria" panose="02040503050406030204" pitchFamily="18" charset="0"/>
              </a:rPr>
              <a:t>Real-World Transaction Bug —— </a:t>
            </a:r>
            <a:r>
              <a:rPr lang="en-US" altLang="zh-CN" sz="2800" dirty="0">
                <a:latin typeface="Cambria" panose="02040503050406030204" pitchFamily="18" charset="0"/>
                <a:ea typeface="Cambria" panose="02040503050406030204" pitchFamily="18" charset="0"/>
              </a:rPr>
              <a:t>MDEV 27922</a:t>
            </a:r>
            <a:endParaRPr lang="zh-CN" altLang="en-US" dirty="0">
              <a:latin typeface="Cambria" panose="02040503050406030204" pitchFamily="18" charset="0"/>
              <a:ea typeface="+mn-ea"/>
            </a:endParaRPr>
          </a:p>
        </p:txBody>
      </p:sp>
      <p:graphicFrame>
        <p:nvGraphicFramePr>
          <p:cNvPr id="18" name="表格 3">
            <a:extLst>
              <a:ext uri="{FF2B5EF4-FFF2-40B4-BE49-F238E27FC236}">
                <a16:creationId xmlns:a16="http://schemas.microsoft.com/office/drawing/2014/main" id="{3E0F7097-CB8E-1FA8-407D-AEB85248C852}"/>
              </a:ext>
            </a:extLst>
          </p:cNvPr>
          <p:cNvGraphicFramePr>
            <a:graphicFrameLocks noGrp="1"/>
          </p:cNvGraphicFramePr>
          <p:nvPr/>
        </p:nvGraphicFramePr>
        <p:xfrm>
          <a:off x="5709227" y="2197955"/>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3</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4" name="表格 4">
            <a:extLst>
              <a:ext uri="{FF2B5EF4-FFF2-40B4-BE49-F238E27FC236}">
                <a16:creationId xmlns:a16="http://schemas.microsoft.com/office/drawing/2014/main" id="{595D4908-DFDA-0BAF-9642-A9F067A3B50B}"/>
              </a:ext>
            </a:extLst>
          </p:cNvPr>
          <p:cNvGraphicFramePr>
            <a:graphicFrameLocks noGrp="1"/>
          </p:cNvGraphicFramePr>
          <p:nvPr/>
        </p:nvGraphicFramePr>
        <p:xfrm>
          <a:off x="1951691" y="2520532"/>
          <a:ext cx="8288618" cy="2536375"/>
        </p:xfrm>
        <a:graphic>
          <a:graphicData uri="http://schemas.openxmlformats.org/drawingml/2006/table">
            <a:tbl>
              <a:tblPr firstRow="1" bandRow="1">
                <a:tableStyleId>{2D5ABB26-0587-4C30-8999-92F81FD0307C}</a:tableStyleId>
              </a:tblPr>
              <a:tblGrid>
                <a:gridCol w="4144309">
                  <a:extLst>
                    <a:ext uri="{9D8B030D-6E8A-4147-A177-3AD203B41FA5}">
                      <a16:colId xmlns:a16="http://schemas.microsoft.com/office/drawing/2014/main" val="2006473940"/>
                    </a:ext>
                  </a:extLst>
                </a:gridCol>
                <a:gridCol w="4144309">
                  <a:extLst>
                    <a:ext uri="{9D8B030D-6E8A-4147-A177-3AD203B41FA5}">
                      <a16:colId xmlns:a16="http://schemas.microsoft.com/office/drawing/2014/main" val="2783850926"/>
                    </a:ext>
                  </a:extLst>
                </a:gridCol>
              </a:tblGrid>
              <a:tr h="507275">
                <a:tc>
                  <a:txBody>
                    <a:bodyPr/>
                    <a:lstStyle/>
                    <a:p>
                      <a:pPr algn="ctr"/>
                      <a:r>
                        <a:rPr lang="en-US" altLang="zh-CN" sz="1600" b="1" dirty="0">
                          <a:latin typeface="Times New Roman" panose="02020603050405020304" pitchFamily="18" charset="0"/>
                          <a:cs typeface="Times New Roman" panose="02020603050405020304" pitchFamily="18" charset="0"/>
                        </a:rPr>
                        <a:t>tx1</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tc>
                  <a:txBody>
                    <a:bodyPr/>
                    <a:lstStyle/>
                    <a:p>
                      <a:pPr algn="ctr"/>
                      <a:r>
                        <a:rPr lang="en-US" altLang="zh-CN" sz="1600" b="1" dirty="0">
                          <a:latin typeface="Times New Roman" panose="02020603050405020304" pitchFamily="18" charset="0"/>
                          <a:cs typeface="Times New Roman" panose="02020603050405020304" pitchFamily="18" charset="0"/>
                        </a:rPr>
                        <a:t>tx2</a:t>
                      </a:r>
                      <a:endParaRPr lang="zh-CN" altLang="en-US" sz="1600" b="1" dirty="0">
                        <a:latin typeface="Times New Roman" panose="02020603050405020304" pitchFamily="18" charset="0"/>
                        <a:cs typeface="Times New Roman" panose="02020603050405020304" pitchFamily="18" charset="0"/>
                      </a:endParaRPr>
                    </a:p>
                  </a:txBody>
                  <a:tcPr anchor="ctr">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899312592"/>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BEGIN;</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1305635860"/>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nn-NO" altLang="zh-CN" sz="1600" dirty="0">
                          <a:latin typeface="Times New Roman" panose="02020603050405020304" pitchFamily="18" charset="0"/>
                          <a:cs typeface="Times New Roman" panose="02020603050405020304" pitchFamily="18" charset="0"/>
                        </a:rPr>
                        <a:t>UPDATE t SET c = 5;</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r>
                        <a:rPr lang="en-US" altLang="zh-CN" sz="1600" dirty="0">
                          <a:latin typeface="Times New Roman" panose="02020603050405020304" pitchFamily="18" charset="0"/>
                          <a:cs typeface="Times New Roman" panose="02020603050405020304" pitchFamily="18" charset="0"/>
                        </a:rPr>
                        <a:t>DELETE FROM t WHERE TRUE;</a:t>
                      </a: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688319909"/>
                  </a:ext>
                </a:extLst>
              </a:tr>
              <a:tr h="50727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(2);</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INSERT INTO t(c) VALUES (1);</a:t>
                      </a:r>
                      <a:endParaRPr lang="en-US" altLang="zh-CN" sz="1600" dirty="0">
                        <a:solidFill>
                          <a:schemeClr val="accent2"/>
                        </a:solidFill>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3618139453"/>
                  </a:ext>
                </a:extLst>
              </a:tr>
              <a:tr h="507275">
                <a:tc>
                  <a:txBody>
                    <a:bodyPr/>
                    <a:lstStyle/>
                    <a:p>
                      <a:pPr algn="l"/>
                      <a:r>
                        <a:rPr lang="en-US" altLang="zh-CN" sz="1600" dirty="0">
                          <a:latin typeface="Times New Roman" panose="02020603050405020304" pitchFamily="18" charset="0"/>
                          <a:cs typeface="Times New Roman" panose="02020603050405020304" pitchFamily="18" charset="0"/>
                        </a:rPr>
                        <a:t>COMMIT;</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tc>
                  <a:txBody>
                    <a:bodyPr/>
                    <a:lstStyle/>
                    <a:p>
                      <a:pPr algn="l"/>
                      <a:r>
                        <a:rPr lang="en-US" altLang="zh-CN" sz="1600" dirty="0">
                          <a:latin typeface="Times New Roman" panose="02020603050405020304" pitchFamily="18" charset="0"/>
                          <a:cs typeface="Times New Roman" panose="02020603050405020304" pitchFamily="18" charset="0"/>
                        </a:rPr>
                        <a:t>ROLLBACK;</a:t>
                      </a:r>
                      <a:endParaRPr lang="zh-CN" altLang="en-US" sz="1600" dirty="0">
                        <a:latin typeface="Times New Roman" panose="02020603050405020304" pitchFamily="18" charset="0"/>
                        <a:cs typeface="Times New Roman" panose="02020603050405020304" pitchFamily="18" charset="0"/>
                      </a:endParaRPr>
                    </a:p>
                  </a:txBody>
                  <a:tcPr marL="126000" marR="126000" anchor="ctr">
                    <a:lnT w="12700" cap="flat" cmpd="sng" algn="ctr">
                      <a:solidFill>
                        <a:schemeClr val="bg2"/>
                      </a:solidFill>
                      <a:prstDash val="lgDash"/>
                      <a:round/>
                      <a:headEnd type="none" w="med" len="med"/>
                      <a:tailEnd type="none" w="med" len="med"/>
                    </a:lnT>
                    <a:lnB w="12700" cap="flat" cmpd="sng" algn="ctr">
                      <a:solidFill>
                        <a:schemeClr val="bg2"/>
                      </a:solidFill>
                      <a:prstDash val="lgDash"/>
                      <a:round/>
                      <a:headEnd type="none" w="med" len="med"/>
                      <a:tailEnd type="none" w="med" len="med"/>
                    </a:lnB>
                  </a:tcPr>
                </a:tc>
                <a:extLst>
                  <a:ext uri="{0D108BD9-81ED-4DB2-BD59-A6C34878D82A}">
                    <a16:rowId xmlns:a16="http://schemas.microsoft.com/office/drawing/2014/main" val="2554649257"/>
                  </a:ext>
                </a:extLst>
              </a:tr>
            </a:tbl>
          </a:graphicData>
        </a:graphic>
      </p:graphicFrame>
      <p:sp>
        <p:nvSpPr>
          <p:cNvPr id="5" name="文本框 4">
            <a:extLst>
              <a:ext uri="{FF2B5EF4-FFF2-40B4-BE49-F238E27FC236}">
                <a16:creationId xmlns:a16="http://schemas.microsoft.com/office/drawing/2014/main" id="{8C545283-48AC-DDD0-86A7-4709DE55D65E}"/>
              </a:ext>
            </a:extLst>
          </p:cNvPr>
          <p:cNvSpPr txBox="1"/>
          <p:nvPr/>
        </p:nvSpPr>
        <p:spPr>
          <a:xfrm>
            <a:off x="0" y="6576043"/>
            <a:ext cx="8075297" cy="276999"/>
          </a:xfrm>
          <a:prstGeom prst="rect">
            <a:avLst/>
          </a:prstGeom>
          <a:noFill/>
        </p:spPr>
        <p:txBody>
          <a:bodyPr wrap="square" rtlCol="0">
            <a:spAutoFit/>
          </a:bodyPr>
          <a:lstStyle/>
          <a:p>
            <a:r>
              <a:rPr lang="en-US" altLang="zh-CN" sz="1200" dirty="0">
                <a:latin typeface="+mn-ea"/>
                <a:cs typeface="Times New Roman" panose="02020603050405020304" pitchFamily="18" charset="0"/>
              </a:rPr>
              <a:t>https://jira.mariadb.org/browse/MDEV-27922</a:t>
            </a:r>
            <a:endParaRPr lang="zh-CN" altLang="en-US" sz="1200" dirty="0">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D16349D4-5F01-6554-0BC6-D021E273AFB0}"/>
              </a:ext>
            </a:extLst>
          </p:cNvPr>
          <p:cNvSpPr txBox="1"/>
          <p:nvPr/>
        </p:nvSpPr>
        <p:spPr>
          <a:xfrm>
            <a:off x="5709227" y="1894472"/>
            <a:ext cx="77354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Init</a:t>
            </a:r>
            <a:endParaRPr lang="zh-CN" altLang="en-US" sz="1400" b="1" dirty="0">
              <a:latin typeface="Cambria" panose="02040503050406030204" pitchFamily="18" charset="0"/>
            </a:endParaRPr>
          </a:p>
        </p:txBody>
      </p:sp>
      <p:graphicFrame>
        <p:nvGraphicFramePr>
          <p:cNvPr id="9" name="表格 3">
            <a:extLst>
              <a:ext uri="{FF2B5EF4-FFF2-40B4-BE49-F238E27FC236}">
                <a16:creationId xmlns:a16="http://schemas.microsoft.com/office/drawing/2014/main" id="{6C18177C-D052-53D9-A479-CAD98B9F8433}"/>
              </a:ext>
            </a:extLst>
          </p:cNvPr>
          <p:cNvGraphicFramePr>
            <a:graphicFrameLocks noGrp="1"/>
          </p:cNvGraphicFramePr>
          <p:nvPr/>
        </p:nvGraphicFramePr>
        <p:xfrm>
          <a:off x="841795" y="3187349"/>
          <a:ext cx="773546" cy="67056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cxnSp>
        <p:nvCxnSpPr>
          <p:cNvPr id="25" name="直接箭头连接符 24">
            <a:extLst>
              <a:ext uri="{FF2B5EF4-FFF2-40B4-BE49-F238E27FC236}">
                <a16:creationId xmlns:a16="http://schemas.microsoft.com/office/drawing/2014/main" id="{E4D25AD8-2419-819D-E6A2-CB96A244DA37}"/>
              </a:ext>
            </a:extLst>
          </p:cNvPr>
          <p:cNvCxnSpPr>
            <a:cxnSpLocks/>
          </p:cNvCxnSpPr>
          <p:nvPr/>
        </p:nvCxnSpPr>
        <p:spPr>
          <a:xfrm flipV="1">
            <a:off x="4353970" y="3329003"/>
            <a:ext cx="1613104" cy="44443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53D61DB-063A-209B-5FC6-A4C830D89709}"/>
              </a:ext>
            </a:extLst>
          </p:cNvPr>
          <p:cNvCxnSpPr>
            <a:cxnSpLocks/>
          </p:cNvCxnSpPr>
          <p:nvPr/>
        </p:nvCxnSpPr>
        <p:spPr>
          <a:xfrm flipH="1">
            <a:off x="5041814" y="3820975"/>
            <a:ext cx="925260" cy="470372"/>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表格 3">
            <a:extLst>
              <a:ext uri="{FF2B5EF4-FFF2-40B4-BE49-F238E27FC236}">
                <a16:creationId xmlns:a16="http://schemas.microsoft.com/office/drawing/2014/main" id="{4DEB0C80-70AB-9320-11E4-B1AB60F37CD1}"/>
              </a:ext>
            </a:extLst>
          </p:cNvPr>
          <p:cNvGraphicFramePr>
            <a:graphicFrameLocks noGrp="1"/>
          </p:cNvGraphicFramePr>
          <p:nvPr/>
        </p:nvGraphicFramePr>
        <p:xfrm>
          <a:off x="841795" y="4054742"/>
          <a:ext cx="773546" cy="100584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26" name="表格 3">
            <a:extLst>
              <a:ext uri="{FF2B5EF4-FFF2-40B4-BE49-F238E27FC236}">
                <a16:creationId xmlns:a16="http://schemas.microsoft.com/office/drawing/2014/main" id="{7D2E9F04-A100-B209-9DC6-0A2FFA2BC991}"/>
              </a:ext>
            </a:extLst>
          </p:cNvPr>
          <p:cNvGraphicFramePr>
            <a:graphicFrameLocks noGrp="1"/>
          </p:cNvGraphicFramePr>
          <p:nvPr/>
        </p:nvGraphicFramePr>
        <p:xfrm>
          <a:off x="10801690" y="3957987"/>
          <a:ext cx="773546" cy="134112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graphicFrame>
        <p:nvGraphicFramePr>
          <p:cNvPr id="13" name="表格 3">
            <a:extLst>
              <a:ext uri="{FF2B5EF4-FFF2-40B4-BE49-F238E27FC236}">
                <a16:creationId xmlns:a16="http://schemas.microsoft.com/office/drawing/2014/main" id="{2D072BFC-8E46-D04F-2DA4-BE4EB9D5FA6C}"/>
              </a:ext>
            </a:extLst>
          </p:cNvPr>
          <p:cNvGraphicFramePr>
            <a:graphicFrameLocks noGrp="1"/>
          </p:cNvGraphicFramePr>
          <p:nvPr/>
        </p:nvGraphicFramePr>
        <p:xfrm>
          <a:off x="4509295" y="5389818"/>
          <a:ext cx="773546" cy="134112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30197411"/>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1</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14" name="文本框 13">
            <a:extLst>
              <a:ext uri="{FF2B5EF4-FFF2-40B4-BE49-F238E27FC236}">
                <a16:creationId xmlns:a16="http://schemas.microsoft.com/office/drawing/2014/main" id="{E00DE2C9-A4FF-F7FE-2557-5A25C6757662}"/>
              </a:ext>
            </a:extLst>
          </p:cNvPr>
          <p:cNvSpPr txBox="1"/>
          <p:nvPr/>
        </p:nvSpPr>
        <p:spPr>
          <a:xfrm>
            <a:off x="3749965" y="5082041"/>
            <a:ext cx="2292206"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Expected Database State</a:t>
            </a:r>
            <a:endParaRPr lang="zh-CN" altLang="en-US" sz="1400" b="1" dirty="0">
              <a:latin typeface="Cambria" panose="02040503050406030204" pitchFamily="18" charset="0"/>
            </a:endParaRPr>
          </a:p>
        </p:txBody>
      </p:sp>
      <p:graphicFrame>
        <p:nvGraphicFramePr>
          <p:cNvPr id="15" name="表格 3">
            <a:extLst>
              <a:ext uri="{FF2B5EF4-FFF2-40B4-BE49-F238E27FC236}">
                <a16:creationId xmlns:a16="http://schemas.microsoft.com/office/drawing/2014/main" id="{358FFE70-FD38-03D0-CC00-4D81F1F5C01F}"/>
              </a:ext>
            </a:extLst>
          </p:cNvPr>
          <p:cNvGraphicFramePr>
            <a:graphicFrameLocks noGrp="1"/>
          </p:cNvGraphicFramePr>
          <p:nvPr/>
        </p:nvGraphicFramePr>
        <p:xfrm>
          <a:off x="6909161" y="5389818"/>
          <a:ext cx="773546" cy="1005840"/>
        </p:xfrm>
        <a:graphic>
          <a:graphicData uri="http://schemas.openxmlformats.org/drawingml/2006/table">
            <a:tbl>
              <a:tblPr firstRow="1" bandRow="1">
                <a:tableStyleId>{46F890A9-2807-4EBB-B81D-B2AA78EC7F39}</a:tableStyleId>
              </a:tblPr>
              <a:tblGrid>
                <a:gridCol w="773546">
                  <a:extLst>
                    <a:ext uri="{9D8B030D-6E8A-4147-A177-3AD203B41FA5}">
                      <a16:colId xmlns:a16="http://schemas.microsoft.com/office/drawing/2014/main" val="3824237959"/>
                    </a:ext>
                  </a:extLst>
                </a:gridCol>
              </a:tblGrid>
              <a:tr h="324000">
                <a:tc>
                  <a:txBody>
                    <a:bodyPr/>
                    <a:lstStyle/>
                    <a:p>
                      <a:pPr algn="ctr"/>
                      <a:r>
                        <a:rPr lang="en-US" altLang="zh-CN" sz="1600" dirty="0">
                          <a:latin typeface="Consolas" panose="020B0609020204030204" pitchFamily="49" charset="0"/>
                        </a:rPr>
                        <a:t>c(PK)</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755043270"/>
                  </a:ext>
                </a:extLst>
              </a:tr>
              <a:tr h="324000">
                <a:tc>
                  <a:txBody>
                    <a:bodyPr/>
                    <a:lstStyle/>
                    <a:p>
                      <a:pPr algn="ctr"/>
                      <a:r>
                        <a:rPr lang="en-US" altLang="zh-CN" sz="1600" dirty="0">
                          <a:latin typeface="Consolas" panose="020B0609020204030204" pitchFamily="49" charset="0"/>
                        </a:rPr>
                        <a:t>5</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522798977"/>
                  </a:ext>
                </a:extLst>
              </a:tr>
              <a:tr h="324000">
                <a:tc>
                  <a:txBody>
                    <a:bodyPr/>
                    <a:lstStyle/>
                    <a:p>
                      <a:pPr algn="ctr"/>
                      <a:r>
                        <a:rPr lang="en-US" altLang="zh-CN" sz="1600" dirty="0">
                          <a:latin typeface="Consolas" panose="020B0609020204030204" pitchFamily="49" charset="0"/>
                        </a:rPr>
                        <a:t>2</a:t>
                      </a:r>
                      <a:endParaRPr lang="zh-CN" altLang="en-US" sz="1600" dirty="0">
                        <a:latin typeface="Consolas" panose="020B0609020204030204" pitchFamily="49" charset="0"/>
                      </a:endParaRPr>
                    </a:p>
                  </a:txBody>
                  <a:tcPr anchor="ctr"/>
                </a:tc>
                <a:extLst>
                  <a:ext uri="{0D108BD9-81ED-4DB2-BD59-A6C34878D82A}">
                    <a16:rowId xmlns:a16="http://schemas.microsoft.com/office/drawing/2014/main" val="104770135"/>
                  </a:ext>
                </a:extLst>
              </a:tr>
            </a:tbl>
          </a:graphicData>
        </a:graphic>
      </p:graphicFrame>
      <p:sp>
        <p:nvSpPr>
          <p:cNvPr id="29" name="文本框 28">
            <a:extLst>
              <a:ext uri="{FF2B5EF4-FFF2-40B4-BE49-F238E27FC236}">
                <a16:creationId xmlns:a16="http://schemas.microsoft.com/office/drawing/2014/main" id="{75857CCB-5312-C36C-BDA0-823A6C0BF74A}"/>
              </a:ext>
            </a:extLst>
          </p:cNvPr>
          <p:cNvSpPr txBox="1"/>
          <p:nvPr/>
        </p:nvSpPr>
        <p:spPr>
          <a:xfrm>
            <a:off x="6271719" y="5082041"/>
            <a:ext cx="2048429"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Actual Database State</a:t>
            </a:r>
            <a:endParaRPr lang="zh-CN" altLang="en-US" sz="1400" b="1" dirty="0">
              <a:latin typeface="Cambria" panose="02040503050406030204" pitchFamily="18" charset="0"/>
            </a:endParaRPr>
          </a:p>
        </p:txBody>
      </p:sp>
      <p:cxnSp>
        <p:nvCxnSpPr>
          <p:cNvPr id="55" name="直接箭头连接符 54">
            <a:extLst>
              <a:ext uri="{FF2B5EF4-FFF2-40B4-BE49-F238E27FC236}">
                <a16:creationId xmlns:a16="http://schemas.microsoft.com/office/drawing/2014/main" id="{87E11F78-397F-6CB8-B989-B5AD204CF48A}"/>
              </a:ext>
            </a:extLst>
          </p:cNvPr>
          <p:cNvCxnSpPr>
            <a:cxnSpLocks/>
          </p:cNvCxnSpPr>
          <p:nvPr/>
        </p:nvCxnSpPr>
        <p:spPr>
          <a:xfrm>
            <a:off x="6486123" y="441305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CFEC0A7C-D2A5-F83E-D42F-8813613F8A0E}"/>
              </a:ext>
            </a:extLst>
          </p:cNvPr>
          <p:cNvCxnSpPr>
            <a:cxnSpLocks/>
          </p:cNvCxnSpPr>
          <p:nvPr/>
        </p:nvCxnSpPr>
        <p:spPr>
          <a:xfrm>
            <a:off x="2398684" y="4413056"/>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2B35242A-0F15-0942-8DAB-BE32F5F6A7F4}"/>
              </a:ext>
            </a:extLst>
          </p:cNvPr>
          <p:cNvCxnSpPr>
            <a:cxnSpLocks/>
          </p:cNvCxnSpPr>
          <p:nvPr/>
        </p:nvCxnSpPr>
        <p:spPr>
          <a:xfrm flipH="1">
            <a:off x="4341420" y="4321127"/>
            <a:ext cx="1625654" cy="457856"/>
          </a:xfrm>
          <a:prstGeom prst="straightConnector1">
            <a:avLst/>
          </a:prstGeom>
          <a:ln w="28575" cap="rnd">
            <a:solidFill>
              <a:schemeClr val="accent6"/>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6DE89F7-747A-938F-FD71-E70E24D458D0}"/>
              </a:ext>
            </a:extLst>
          </p:cNvPr>
          <p:cNvCxnSpPr>
            <a:cxnSpLocks/>
            <a:endCxn id="9" idx="3"/>
          </p:cNvCxnSpPr>
          <p:nvPr/>
        </p:nvCxnSpPr>
        <p:spPr>
          <a:xfrm flipH="1" flipV="1">
            <a:off x="1615341" y="3522629"/>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FB23EB9-30EF-04EA-A971-C6408664243F}"/>
              </a:ext>
            </a:extLst>
          </p:cNvPr>
          <p:cNvCxnSpPr>
            <a:cxnSpLocks/>
            <a:endCxn id="7" idx="3"/>
          </p:cNvCxnSpPr>
          <p:nvPr/>
        </p:nvCxnSpPr>
        <p:spPr>
          <a:xfrm flipH="1">
            <a:off x="1615341" y="4321127"/>
            <a:ext cx="324000" cy="25200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D43AEBC-DFBE-32C2-106A-DF4479BF4302}"/>
              </a:ext>
            </a:extLst>
          </p:cNvPr>
          <p:cNvCxnSpPr>
            <a:cxnSpLocks/>
            <a:endCxn id="26" idx="1"/>
          </p:cNvCxnSpPr>
          <p:nvPr/>
        </p:nvCxnSpPr>
        <p:spPr>
          <a:xfrm>
            <a:off x="9151749" y="4321127"/>
            <a:ext cx="1649941" cy="307420"/>
          </a:xfrm>
          <a:prstGeom prst="straightConnector1">
            <a:avLst/>
          </a:prstGeom>
          <a:ln w="19050" cap="rnd">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3D9F076-C0C5-5A00-76A0-53D6E275C8B9}"/>
              </a:ext>
            </a:extLst>
          </p:cNvPr>
          <p:cNvCxnSpPr>
            <a:cxnSpLocks/>
          </p:cNvCxnSpPr>
          <p:nvPr/>
        </p:nvCxnSpPr>
        <p:spPr>
          <a:xfrm>
            <a:off x="2398684" y="3411797"/>
            <a:ext cx="0" cy="252000"/>
          </a:xfrm>
          <a:prstGeom prst="straightConnector1">
            <a:avLst/>
          </a:prstGeom>
          <a:ln w="28575" cap="rnd">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CCE1C69-B09F-F2C7-9911-DFA6A013CB9B}"/>
              </a:ext>
            </a:extLst>
          </p:cNvPr>
          <p:cNvCxnSpPr>
            <a:cxnSpLocks/>
          </p:cNvCxnSpPr>
          <p:nvPr/>
        </p:nvCxnSpPr>
        <p:spPr>
          <a:xfrm>
            <a:off x="6560014" y="3411797"/>
            <a:ext cx="0" cy="252000"/>
          </a:xfrm>
          <a:prstGeom prst="straightConnector1">
            <a:avLst/>
          </a:prstGeom>
          <a:ln w="28575" cap="rnd">
            <a:solidFill>
              <a:schemeClr val="accent6"/>
            </a:solidFill>
            <a:prstDash val="soli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对话气泡: 圆角矩形 30">
            <a:extLst>
              <a:ext uri="{FF2B5EF4-FFF2-40B4-BE49-F238E27FC236}">
                <a16:creationId xmlns:a16="http://schemas.microsoft.com/office/drawing/2014/main" id="{D1EDA399-C1F9-9596-A845-38CDBF8509B9}"/>
              </a:ext>
            </a:extLst>
          </p:cNvPr>
          <p:cNvSpPr/>
          <p:nvPr/>
        </p:nvSpPr>
        <p:spPr bwMode="gray">
          <a:xfrm>
            <a:off x="8099431" y="5604226"/>
            <a:ext cx="2326114" cy="568800"/>
          </a:xfrm>
          <a:prstGeom prst="wedgeRoundRectCallout">
            <a:avLst>
              <a:gd name="adj1" fmla="val -67724"/>
              <a:gd name="adj2" fmla="val 1803"/>
              <a:gd name="adj3" fmla="val 16667"/>
            </a:avLst>
          </a:prstGeom>
          <a:ln w="19050">
            <a:solidFill>
              <a:schemeClr val="accent1"/>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b="1" dirty="0">
                <a:solidFill>
                  <a:srgbClr val="FF0000"/>
                </a:solidFill>
                <a:latin typeface="Cambria" panose="02040503050406030204" pitchFamily="18" charset="0"/>
                <a:ea typeface="Cambria" panose="02040503050406030204" pitchFamily="18" charset="0"/>
              </a:rPr>
              <a:t>Unexpected</a:t>
            </a:r>
            <a:r>
              <a:rPr lang="en-US" altLang="zh-CN" b="1" dirty="0">
                <a:solidFill>
                  <a:schemeClr val="tx1"/>
                </a:solidFill>
                <a:latin typeface="Cambria" panose="02040503050406030204" pitchFamily="18" charset="0"/>
                <a:ea typeface="Cambria" panose="02040503050406030204" pitchFamily="18" charset="0"/>
              </a:rPr>
              <a:t> rollback</a:t>
            </a:r>
            <a:endParaRPr lang="zh-CN" altLang="en-US" b="1" dirty="0">
              <a:solidFill>
                <a:schemeClr val="tx1"/>
              </a:solidFill>
              <a:latin typeface="Cambria" panose="02040503050406030204" pitchFamily="18" charset="0"/>
            </a:endParaRPr>
          </a:p>
        </p:txBody>
      </p:sp>
      <p:sp>
        <p:nvSpPr>
          <p:cNvPr id="11" name="文本框 10">
            <a:extLst>
              <a:ext uri="{FF2B5EF4-FFF2-40B4-BE49-F238E27FC236}">
                <a16:creationId xmlns:a16="http://schemas.microsoft.com/office/drawing/2014/main" id="{08DAF77C-CEC6-6C1E-3D98-981971681A19}"/>
              </a:ext>
            </a:extLst>
          </p:cNvPr>
          <p:cNvSpPr txBox="1"/>
          <p:nvPr/>
        </p:nvSpPr>
        <p:spPr>
          <a:xfrm>
            <a:off x="10448792" y="3622529"/>
            <a:ext cx="1407417" cy="307777"/>
          </a:xfrm>
          <a:prstGeom prst="rect">
            <a:avLst/>
          </a:prstGeom>
          <a:noFill/>
        </p:spPr>
        <p:txBody>
          <a:bodyPr wrap="square" rtlCol="0">
            <a:spAutoFit/>
          </a:bodyPr>
          <a:lstStyle/>
          <a:p>
            <a:pPr algn="ctr"/>
            <a:r>
              <a:rPr lang="en-US" altLang="zh-CN" sz="1400" b="1" dirty="0">
                <a:latin typeface="Cambria" panose="02040503050406030204" pitchFamily="18" charset="0"/>
                <a:ea typeface="Cambria" panose="02040503050406030204" pitchFamily="18" charset="0"/>
              </a:rPr>
              <a:t>(tx2 rolls back)</a:t>
            </a:r>
            <a:endParaRPr lang="zh-CN" altLang="en-US" sz="1400" b="1" dirty="0">
              <a:latin typeface="Cambria" panose="02040503050406030204" pitchFamily="18" charset="0"/>
            </a:endParaRPr>
          </a:p>
        </p:txBody>
      </p:sp>
      <p:grpSp>
        <p:nvGrpSpPr>
          <p:cNvPr id="10" name="组合 9">
            <a:extLst>
              <a:ext uri="{FF2B5EF4-FFF2-40B4-BE49-F238E27FC236}">
                <a16:creationId xmlns:a16="http://schemas.microsoft.com/office/drawing/2014/main" id="{06B6FB85-AB2C-2D79-3F43-F17A9127BA90}"/>
              </a:ext>
            </a:extLst>
          </p:cNvPr>
          <p:cNvGrpSpPr/>
          <p:nvPr/>
        </p:nvGrpSpPr>
        <p:grpSpPr>
          <a:xfrm>
            <a:off x="9325445" y="3483162"/>
            <a:ext cx="1315913" cy="565680"/>
            <a:chOff x="9325445" y="3484649"/>
            <a:chExt cx="1315913" cy="565680"/>
          </a:xfrm>
        </p:grpSpPr>
        <p:pic>
          <p:nvPicPr>
            <p:cNvPr id="22" name="图形 21" descr="锁定">
              <a:extLst>
                <a:ext uri="{FF2B5EF4-FFF2-40B4-BE49-F238E27FC236}">
                  <a16:creationId xmlns:a16="http://schemas.microsoft.com/office/drawing/2014/main" id="{F41CB90A-F657-8D43-0C0F-2E10E0C2D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325445" y="3484649"/>
              <a:ext cx="542367" cy="542367"/>
            </a:xfrm>
            <a:prstGeom prst="rect">
              <a:avLst/>
            </a:prstGeom>
          </p:spPr>
        </p:pic>
        <p:sp>
          <p:nvSpPr>
            <p:cNvPr id="27" name="文本框 26">
              <a:extLst>
                <a:ext uri="{FF2B5EF4-FFF2-40B4-BE49-F238E27FC236}">
                  <a16:creationId xmlns:a16="http://schemas.microsoft.com/office/drawing/2014/main" id="{64E34D46-E7B7-C709-747F-A489ADC70273}"/>
                </a:ext>
              </a:extLst>
            </p:cNvPr>
            <p:cNvSpPr txBox="1"/>
            <p:nvPr/>
          </p:nvSpPr>
          <p:spPr>
            <a:xfrm>
              <a:off x="9665796" y="3527109"/>
              <a:ext cx="975562" cy="523220"/>
            </a:xfrm>
            <a:prstGeom prst="rect">
              <a:avLst/>
            </a:prstGeom>
            <a:noFill/>
          </p:spPr>
          <p:txBody>
            <a:bodyPr wrap="square" rtlCol="0">
              <a:spAutoFit/>
            </a:bodyPr>
            <a:lstStyle/>
            <a:p>
              <a:pPr algn="ctr"/>
              <a:r>
                <a:rPr lang="en-US" altLang="zh-CN" sz="1400" b="1" dirty="0">
                  <a:solidFill>
                    <a:schemeClr val="accent1"/>
                  </a:solidFill>
                  <a:latin typeface="Cambria" panose="02040503050406030204" pitchFamily="18" charset="0"/>
                  <a:ea typeface="Cambria" panose="02040503050406030204" pitchFamily="18" charset="0"/>
                </a:rPr>
                <a:t>ERROR</a:t>
              </a:r>
            </a:p>
            <a:p>
              <a:pPr algn="ctr"/>
              <a:r>
                <a:rPr lang="en-US" altLang="zh-CN" sz="1400" b="1" dirty="0">
                  <a:solidFill>
                    <a:schemeClr val="accent1"/>
                  </a:solidFill>
                  <a:latin typeface="Cambria" panose="02040503050406030204" pitchFamily="18" charset="0"/>
                  <a:ea typeface="Cambria" panose="02040503050406030204" pitchFamily="18" charset="0"/>
                </a:rPr>
                <a:t>deadlock</a:t>
              </a:r>
              <a:endParaRPr lang="zh-CN" altLang="en-US" sz="1400" b="1" dirty="0">
                <a:solidFill>
                  <a:schemeClr val="accent1"/>
                </a:solidFill>
                <a:latin typeface="Cambria" panose="02040503050406030204" pitchFamily="18" charset="0"/>
              </a:endParaRPr>
            </a:p>
          </p:txBody>
        </p:sp>
      </p:grpSp>
    </p:spTree>
    <p:extLst>
      <p:ext uri="{BB962C8B-B14F-4D97-AF65-F5344CB8AC3E}">
        <p14:creationId xmlns:p14="http://schemas.microsoft.com/office/powerpoint/2010/main" val="3390107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8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250"/>
                                  </p:stCondLst>
                                  <p:childTnLst>
                                    <p:set>
                                      <p:cBhvr>
                                        <p:cTn id="9" dur="1" fill="hold">
                                          <p:stCondLst>
                                            <p:cond delay="0"/>
                                          </p:stCondLst>
                                        </p:cTn>
                                        <p:tgtEl>
                                          <p:spTgt spid="21"/>
                                        </p:tgtEl>
                                        <p:attrNameLst>
                                          <p:attrName>style.visibility</p:attrName>
                                        </p:attrNameLst>
                                      </p:cBhvr>
                                      <p:to>
                                        <p:strVal val="visible"/>
                                      </p:to>
                                    </p:set>
                                  </p:childTnLst>
                                </p:cTn>
                              </p:par>
                              <p:par>
                                <p:cTn id="10" presetID="1" presetClass="entr" presetSubtype="0" fill="hold" nodeType="withEffect">
                                  <p:stCondLst>
                                    <p:cond delay="250"/>
                                  </p:stCondLst>
                                  <p:childTnLst>
                                    <p:set>
                                      <p:cBhvr>
                                        <p:cTn id="11" dur="1" fill="hold">
                                          <p:stCondLst>
                                            <p:cond delay="0"/>
                                          </p:stCondLst>
                                        </p:cTn>
                                        <p:tgtEl>
                                          <p:spTgt spid="2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50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9" grpId="0"/>
      <p:bldP spid="31" grpId="0" animBg="1"/>
    </p:bldLst>
  </p:timing>
</p:sld>
</file>

<file path=ppt/theme/theme1.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52918</TotalTime>
  <Words>4853</Words>
  <Application>Microsoft Office PowerPoint</Application>
  <PresentationFormat>宽屏</PresentationFormat>
  <Paragraphs>840</Paragraphs>
  <Slides>39</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39</vt:i4>
      </vt:variant>
    </vt:vector>
  </HeadingPairs>
  <TitlesOfParts>
    <vt:vector size="50" baseType="lpstr">
      <vt:lpstr>Linux Libertine O</vt:lpstr>
      <vt:lpstr>等线</vt:lpstr>
      <vt:lpstr>微软雅黑</vt:lpstr>
      <vt:lpstr>Arial</vt:lpstr>
      <vt:lpstr>Calibri</vt:lpstr>
      <vt:lpstr>Cambria</vt:lpstr>
      <vt:lpstr>Cambria Math</vt:lpstr>
      <vt:lpstr>Consolas</vt:lpstr>
      <vt:lpstr>Times New Roman</vt:lpstr>
      <vt:lpstr>Wingdings</vt:lpstr>
      <vt:lpstr>主题1</vt:lpstr>
      <vt:lpstr>PowerPoint 演示文稿</vt:lpstr>
      <vt:lpstr>Database Management Systems (DBMS) </vt:lpstr>
      <vt:lpstr>Data Consistency and Integrity</vt:lpstr>
      <vt:lpstr>Transaction</vt:lpstr>
      <vt:lpstr>Isolation Level</vt:lpstr>
      <vt:lpstr>Transaction Bug</vt:lpstr>
      <vt:lpstr>Transaction Bug</vt:lpstr>
      <vt:lpstr>Real-World Transaction Bug —— MDEV 27922</vt:lpstr>
      <vt:lpstr>Real-World Transaction Bug —— MDEV 27922</vt:lpstr>
      <vt:lpstr>Existing DBMSs Bug Detection Works</vt:lpstr>
      <vt:lpstr>Existing Transaction Verification Works</vt:lpstr>
      <vt:lpstr>DT2: Differentially Testing Database Transactions</vt:lpstr>
      <vt:lpstr>DT2 Overview</vt:lpstr>
      <vt:lpstr>Database and SQL Generation</vt:lpstr>
      <vt:lpstr>Transaction Generation</vt:lpstr>
      <vt:lpstr>Non-determinism Transaction Execution</vt:lpstr>
      <vt:lpstr>Submitted Order Generation</vt:lpstr>
      <vt:lpstr>Deterministic Transaction Execution</vt:lpstr>
      <vt:lpstr>Deterministic Transaction Execution</vt:lpstr>
      <vt:lpstr>Deterministic Transaction Execution</vt:lpstr>
      <vt:lpstr>Deterministic Transaction Execution</vt:lpstr>
      <vt:lpstr>Transaction Differential Testing</vt:lpstr>
      <vt:lpstr>Result Comparison</vt:lpstr>
      <vt:lpstr>Result Comparison</vt:lpstr>
      <vt:lpstr>Discrepancy Classification</vt:lpstr>
      <vt:lpstr>Discrepancy Classification</vt:lpstr>
      <vt:lpstr>Evaluation</vt:lpstr>
      <vt:lpstr>Bug Results</vt:lpstr>
      <vt:lpstr>MariaDB#27992</vt:lpstr>
      <vt:lpstr>MariaDB#27992</vt:lpstr>
      <vt:lpstr>Compatibility Issue Results</vt:lpstr>
      <vt:lpstr>Root Cause</vt:lpstr>
      <vt:lpstr>Inconsistent Lock Mechanisms (78/88)</vt:lpstr>
      <vt:lpstr>Inconsistent Lock Mechanisms (78/88)</vt:lpstr>
      <vt:lpstr>Inconsistent Snapshot Creation (6/88)</vt:lpstr>
      <vt:lpstr>Inconsistent Snapshot Creation (6/88)</vt:lpstr>
      <vt:lpstr>Consequence</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Gao Yu</dc:creator>
  <cp:lastModifiedBy>Dou Wensheng</cp:lastModifiedBy>
  <cp:revision>7280</cp:revision>
  <dcterms:created xsi:type="dcterms:W3CDTF">2018-10-10T02:25:20Z</dcterms:created>
  <dcterms:modified xsi:type="dcterms:W3CDTF">2022-10-14T06:16:52Z</dcterms:modified>
</cp:coreProperties>
</file>