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handoutMasterIdLst>
    <p:handoutMasterId r:id="rId41"/>
  </p:handoutMasterIdLst>
  <p:sldIdLst>
    <p:sldId id="257" r:id="rId2"/>
    <p:sldId id="398" r:id="rId3"/>
    <p:sldId id="401" r:id="rId4"/>
    <p:sldId id="403" r:id="rId5"/>
    <p:sldId id="307" r:id="rId6"/>
    <p:sldId id="410" r:id="rId7"/>
    <p:sldId id="411" r:id="rId8"/>
    <p:sldId id="412" r:id="rId9"/>
    <p:sldId id="413" r:id="rId10"/>
    <p:sldId id="414" r:id="rId11"/>
    <p:sldId id="415" r:id="rId12"/>
    <p:sldId id="416" r:id="rId13"/>
    <p:sldId id="417" r:id="rId14"/>
    <p:sldId id="409" r:id="rId15"/>
    <p:sldId id="439" r:id="rId16"/>
    <p:sldId id="418" r:id="rId17"/>
    <p:sldId id="419" r:id="rId18"/>
    <p:sldId id="420" r:id="rId19"/>
    <p:sldId id="421" r:id="rId20"/>
    <p:sldId id="363" r:id="rId21"/>
    <p:sldId id="422" r:id="rId22"/>
    <p:sldId id="423" r:id="rId23"/>
    <p:sldId id="441" r:id="rId24"/>
    <p:sldId id="377" r:id="rId25"/>
    <p:sldId id="426" r:id="rId26"/>
    <p:sldId id="427" r:id="rId27"/>
    <p:sldId id="430" r:id="rId28"/>
    <p:sldId id="431" r:id="rId29"/>
    <p:sldId id="432" r:id="rId30"/>
    <p:sldId id="434" r:id="rId31"/>
    <p:sldId id="435" r:id="rId32"/>
    <p:sldId id="436" r:id="rId33"/>
    <p:sldId id="437" r:id="rId34"/>
    <p:sldId id="438" r:id="rId35"/>
    <p:sldId id="442" r:id="rId36"/>
    <p:sldId id="384" r:id="rId37"/>
    <p:sldId id="385" r:id="rId38"/>
    <p:sldId id="44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0094"/>
    <a:srgbClr val="009E89"/>
    <a:srgbClr val="00966B"/>
    <a:srgbClr val="E5F4D4"/>
    <a:srgbClr val="FBE7AF"/>
    <a:srgbClr val="FAE098"/>
    <a:srgbClr val="F7D367"/>
    <a:srgbClr val="FFC000"/>
    <a:srgbClr val="FFF5D5"/>
    <a:srgbClr val="FFE3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55" autoAdjust="0"/>
    <p:restoredTop sz="79146" autoAdjust="0"/>
  </p:normalViewPr>
  <p:slideViewPr>
    <p:cSldViewPr snapToGrid="0">
      <p:cViewPr varScale="1">
        <p:scale>
          <a:sx n="82" d="100"/>
          <a:sy n="82" d="100"/>
        </p:scale>
        <p:origin x="6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12B348A-BE78-48B7-B246-8BCF254B25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09CC88-DC1D-4995-ADD8-22AD93BDD2D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2CF73-9E04-4CB8-B0D4-3CEF43716897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23C411-E0E4-4E73-948C-6B91FB5B8C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B168C8-10CD-461D-9D1F-4D6F485BA60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04AB7-6B7D-49F8-905B-B7D686891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3575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6E3EB-0D65-435C-9087-97BA37BFBC23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8C15C7-6650-47BF-ACB5-45A5D0E93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484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Hello, I’m Yu, from </a:t>
            </a:r>
            <a:r>
              <a:rPr lang="en-US" altLang="zh-CN" sz="1200" b="0" dirty="0"/>
              <a:t>Institute of Software, Chinese Academy of Sciences.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/>
              <a:t>I’m going to introduce our work: </a:t>
            </a:r>
            <a:r>
              <a:rPr lang="en-US" altLang="zh-CN" sz="1200" b="1" dirty="0">
                <a:latin typeface="+mj-lt"/>
              </a:rPr>
              <a:t>Common Data Guided Crash Injection for Cloud Systems</a:t>
            </a:r>
            <a:endParaRPr lang="zh-CN" altLang="en-US" sz="1200" b="1" dirty="0">
              <a:latin typeface="+mj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6073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Then, the follower node persists the new epoch value 2 to the </a:t>
            </a:r>
            <a:r>
              <a:rPr lang="en-US" altLang="zh-CN" dirty="0" err="1"/>
              <a:t>currentEpoch</a:t>
            </a:r>
            <a:r>
              <a:rPr lang="en-US" altLang="zh-CN" dirty="0"/>
              <a:t> file.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597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When follower crashes between operation 3 and operation 4, the newest epoch value stored in the snapshot file and the epoch value stored in the </a:t>
            </a:r>
            <a:r>
              <a:rPr lang="en-US" altLang="zh-CN" dirty="0" err="1"/>
              <a:t>currentEpoch</a:t>
            </a:r>
            <a:r>
              <a:rPr lang="en-US" altLang="zh-CN" dirty="0"/>
              <a:t> file will be inconsistent.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758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When we restart the follower node,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1543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It will read inconsistent epoch value from these two files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5778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And kill itself due to the epoch value of the newest transaction id is larger than the current epoch value.</a:t>
            </a:r>
          </a:p>
          <a:p>
            <a:r>
              <a:rPr lang="en-US" altLang="zh-CN" dirty="0"/>
              <a:t>Therefore, a crash recovery bug occurs.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4130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dirty="0"/>
              <a:t>Existing cloud bug detection tools are not effective in detecting crash recovery bugs triggered by inconsistent system states.</a:t>
            </a:r>
          </a:p>
          <a:p>
            <a:r>
              <a:rPr lang="en-CA" altLang="zh-CN" dirty="0"/>
              <a:t>For example, </a:t>
            </a:r>
            <a:r>
              <a:rPr lang="en-US" altLang="zh-CN" dirty="0"/>
              <a:t>distributed model checkers suffer from the state space explosion  [</a:t>
            </a:r>
            <a:r>
              <a:rPr lang="en-US" altLang="zh-CN" dirty="0" err="1"/>
              <a:t>ɪkˈspləʊʒn</a:t>
            </a:r>
            <a:r>
              <a:rPr lang="en-US" altLang="zh-CN" dirty="0"/>
              <a:t>] problem. </a:t>
            </a:r>
          </a:p>
          <a:p>
            <a:r>
              <a:rPr lang="en-US" altLang="zh-CN" dirty="0"/>
              <a:t>Random fault injection </a:t>
            </a:r>
            <a:r>
              <a:rPr lang="en-US" b="0" i="0" dirty="0">
                <a:effectLst/>
                <a:latin typeface="Arial" panose="020B0604020202020204" pitchFamily="34" charset="0"/>
              </a:rPr>
              <a:t>hopes to hit small bug-triggering time windows through many tries.</a:t>
            </a:r>
          </a:p>
          <a:p>
            <a:r>
              <a:rPr lang="en-US" altLang="zh-CN" sz="1200" dirty="0"/>
              <a:t>Systematic fault injection</a:t>
            </a:r>
            <a:r>
              <a:rPr lang="en-US" altLang="zh-CN" sz="1200" b="0" i="0" dirty="0">
                <a:effectLst/>
                <a:latin typeface="Arial" panose="020B0604020202020204" pitchFamily="34" charset="0"/>
              </a:rPr>
              <a:t> approach has to explore [</a:t>
            </a:r>
            <a:r>
              <a:rPr lang="en-US" altLang="zh-CN" sz="1200" b="0" i="0" dirty="0" err="1">
                <a:effectLst/>
                <a:latin typeface="Arial" panose="020B0604020202020204" pitchFamily="34" charset="0"/>
              </a:rPr>
              <a:t>ɪkˈsplɔ</a:t>
            </a:r>
            <a:r>
              <a:rPr lang="en-US" altLang="zh-CN" sz="1200" b="0" i="0" dirty="0">
                <a:effectLst/>
                <a:latin typeface="Arial" panose="020B0604020202020204" pitchFamily="34" charset="0"/>
              </a:rPr>
              <a:t>ː(r)] huge fault injection space.</a:t>
            </a:r>
          </a:p>
          <a:p>
            <a:r>
              <a:rPr lang="en-US" sz="1200" b="0" i="0" dirty="0">
                <a:effectLst/>
                <a:latin typeface="Arial" panose="020B0604020202020204" pitchFamily="34" charset="0"/>
              </a:rPr>
              <a:t>Other approaches focus on special crash scenarios. For example, </a:t>
            </a:r>
            <a:r>
              <a:rPr lang="en-US" sz="1200" b="0" i="0" dirty="0" err="1">
                <a:effectLst/>
                <a:latin typeface="Arial" panose="020B0604020202020204" pitchFamily="34" charset="0"/>
              </a:rPr>
              <a:t>Fcatch</a:t>
            </a:r>
            <a:r>
              <a:rPr lang="en-US" sz="1200" b="0" i="0" dirty="0">
                <a:effectLst/>
                <a:latin typeface="Arial" panose="020B0604020202020204" pitchFamily="34" charset="0"/>
              </a:rPr>
              <a:t> focuses on time of fault bugs, </a:t>
            </a:r>
            <a:r>
              <a:rPr lang="en-US" sz="1200" b="0" i="0" dirty="0" err="1">
                <a:effectLst/>
                <a:latin typeface="Arial" panose="020B0604020202020204" pitchFamily="34" charset="0"/>
              </a:rPr>
              <a:t>CrashTuner</a:t>
            </a:r>
            <a:r>
              <a:rPr lang="en-US" sz="1200" b="0" i="0" dirty="0">
                <a:effectLst/>
                <a:latin typeface="Arial" panose="020B0604020202020204" pitchFamily="34" charset="0"/>
              </a:rPr>
              <a:t> focuses on the crash when a node accesses a </a:t>
            </a:r>
            <a:r>
              <a:rPr lang="en-US" altLang="zh-CN" dirty="0"/>
              <a:t>meta-info</a:t>
            </a:r>
            <a:r>
              <a:rPr lang="en-US" sz="1200" b="0" i="0" dirty="0">
                <a:effectLst/>
                <a:latin typeface="Arial" panose="020B0604020202020204" pitchFamily="34" charset="0"/>
              </a:rPr>
              <a:t> variable.</a:t>
            </a:r>
          </a:p>
          <a:p>
            <a:r>
              <a:rPr lang="en-US" sz="1200" b="0" i="0" dirty="0">
                <a:effectLst/>
                <a:latin typeface="Arial" panose="020B0604020202020204" pitchFamily="34" charset="0"/>
              </a:rPr>
              <a:t>(</a:t>
            </a:r>
            <a:r>
              <a:rPr lang="en-US" sz="1200" b="1" i="0" dirty="0">
                <a:effectLst/>
                <a:latin typeface="Arial" panose="020B0604020202020204" pitchFamily="34" charset="0"/>
              </a:rPr>
              <a:t>click</a:t>
            </a:r>
            <a:r>
              <a:rPr lang="en-US" sz="1200" b="0" i="0" dirty="0">
                <a:effectLst/>
                <a:latin typeface="Arial" panose="020B0604020202020204" pitchFamily="34" charset="0"/>
              </a:rPr>
              <a:t>) All of these works </a:t>
            </a:r>
            <a:r>
              <a:rPr lang="en-US" altLang="zh-CN" sz="1200" dirty="0"/>
              <a:t>cannot detect crash recovery bugs triggered by </a:t>
            </a:r>
            <a:r>
              <a:rPr lang="en-US" altLang="zh-CN" sz="1200" b="0" i="0" dirty="0">
                <a:effectLst/>
                <a:latin typeface="Arial" panose="020B0604020202020204" pitchFamily="34" charset="0"/>
              </a:rPr>
              <a:t>inconsistent system states!</a:t>
            </a:r>
            <a:r>
              <a:rPr lang="en-US" altLang="zh-CN" sz="1200" dirty="0"/>
              <a:t> </a:t>
            </a:r>
            <a:endParaRPr lang="zh-CN" altLang="en-US" sz="1200" dirty="0"/>
          </a:p>
          <a:p>
            <a:endParaRPr lang="en-US" sz="1200" b="0" i="0" dirty="0">
              <a:effectLst/>
              <a:latin typeface="Arial" panose="020B0604020202020204" pitchFamily="34" charset="0"/>
            </a:endParaRPr>
          </a:p>
          <a:p>
            <a:r>
              <a:rPr lang="zh-CN" altLang="en-US" sz="1200" b="0" i="0" dirty="0">
                <a:effectLst/>
                <a:latin typeface="Arial" panose="020B0604020202020204" pitchFamily="34" charset="0"/>
              </a:rPr>
              <a:t>总的问题弹框，落足不能导向性的。。。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r>
              <a:rPr lang="zh-CN" altLang="en-US" dirty="0"/>
              <a:t>左对齐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990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We observe that </a:t>
            </a:r>
            <a:r>
              <a:rPr lang="en-US" b="0" i="0" dirty="0">
                <a:effectLst/>
                <a:latin typeface="Arial" panose="020B0604020202020204" pitchFamily="34" charset="0"/>
              </a:rPr>
              <a:t>a node in a cloud system </a:t>
            </a:r>
            <a:r>
              <a:rPr lang="en-CA" dirty="0"/>
              <a:t>can store a piece of data in multiple [ˈ</a:t>
            </a:r>
            <a:r>
              <a:rPr lang="en-CA" dirty="0" err="1"/>
              <a:t>mʌltɪpl</a:t>
            </a:r>
            <a:r>
              <a:rPr lang="en-CA" dirty="0"/>
              <a:t>] places.</a:t>
            </a:r>
          </a:p>
          <a:p>
            <a:r>
              <a:rPr lang="en-CA" dirty="0"/>
              <a:t>For example, a node can store data to another node through messages.</a:t>
            </a:r>
          </a:p>
          <a:p>
            <a:r>
              <a:rPr lang="en-CA" dirty="0"/>
              <a:t>A node can also store data to different paths in a storage system, such as a local file system, a distributed system, a distributed key-value store and so on.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6562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altLang="zh-CN" dirty="0"/>
              <a:t>When a node crashes, it will lose its in-memory states immediately. However, the data previously  </a:t>
            </a:r>
            <a:r>
              <a:rPr lang="en-US" altLang="zh-CN" sz="1200" dirty="0"/>
              <a:t>stored on other alive nodes and storage systems through I/O operations will not disappear.</a:t>
            </a:r>
            <a:endParaRPr lang="en-CA" altLang="zh-CN" dirty="0"/>
          </a:p>
          <a:p>
            <a:r>
              <a:rPr lang="en-CA" dirty="0"/>
              <a:t>Then node crashes that happen at specific time can leave a cloud system in inconsistent states.  Crash recovery bugs are more likely to occur in these inconsistent states.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7561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Based</a:t>
            </a:r>
            <a:r>
              <a:rPr lang="zh-CN" altLang="en-US" dirty="0"/>
              <a:t> </a:t>
            </a:r>
            <a:r>
              <a:rPr lang="en-CA" altLang="zh-CN" dirty="0"/>
              <a:t>on</a:t>
            </a:r>
            <a:r>
              <a:rPr lang="zh-CN" altLang="en-US" dirty="0"/>
              <a:t> </a:t>
            </a:r>
            <a:r>
              <a:rPr lang="en-CA" altLang="zh-CN" dirty="0"/>
              <a:t>the</a:t>
            </a:r>
            <a:r>
              <a:rPr lang="zh-CN" altLang="en-US" dirty="0"/>
              <a:t> </a:t>
            </a:r>
            <a:r>
              <a:rPr lang="en-CA" altLang="zh-CN" dirty="0"/>
              <a:t>previous</a:t>
            </a:r>
            <a:r>
              <a:rPr lang="zh-CN" altLang="en-US" dirty="0"/>
              <a:t> </a:t>
            </a:r>
            <a:r>
              <a:rPr lang="en-CA" altLang="zh-CN" dirty="0"/>
              <a:t>observation,</a:t>
            </a:r>
            <a:r>
              <a:rPr lang="zh-CN" altLang="en-US" dirty="0"/>
              <a:t> </a:t>
            </a:r>
            <a:r>
              <a:rPr lang="en-CA" altLang="zh-CN" dirty="0"/>
              <a:t>we</a:t>
            </a:r>
            <a:r>
              <a:rPr lang="zh-CN" altLang="en-US" dirty="0"/>
              <a:t> </a:t>
            </a:r>
            <a:r>
              <a:rPr lang="en-CA" altLang="zh-CN" dirty="0"/>
              <a:t>propose a new approach, deminer, to perform common data guided crash injection and expose crash recovery bugs triggered by inconsistent system states.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9759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First, deminer </a:t>
            </a:r>
            <a:r>
              <a:rPr lang="en-US" sz="1200" dirty="0"/>
              <a:t>i</a:t>
            </a:r>
            <a:r>
              <a:rPr lang="en-US" altLang="zh-CN" sz="1200" dirty="0"/>
              <a:t>dentifies related operation pairs that store common data to different places.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256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For modern cloud systems, Node Crashes are always Inevitable  [</a:t>
            </a:r>
            <a:r>
              <a:rPr lang="en-US" altLang="zh-CN" dirty="0" err="1"/>
              <a:t>ɪnˈevɪtəbl</a:t>
            </a:r>
            <a:r>
              <a:rPr lang="en-US" altLang="zh-CN" dirty="0"/>
              <a:t>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 node can crash due to </a:t>
            </a:r>
            <a:r>
              <a:rPr lang="en-US" altLang="zh-CN" b="1" dirty="0"/>
              <a:t>Power failures, [ˈ</a:t>
            </a:r>
            <a:r>
              <a:rPr lang="en-US" altLang="zh-CN" b="1" dirty="0" err="1"/>
              <a:t>feɪljə</a:t>
            </a:r>
            <a:r>
              <a:rPr lang="en-US" altLang="zh-CN" b="1" dirty="0"/>
              <a:t>(r)z] </a:t>
            </a:r>
            <a:r>
              <a:rPr lang="zh-CN" altLang="en-US" b="1" dirty="0"/>
              <a:t> </a:t>
            </a:r>
            <a:r>
              <a:rPr lang="en-US" altLang="zh-CN" b="1" dirty="0"/>
              <a:t>Hardware failures,</a:t>
            </a:r>
            <a:r>
              <a:rPr lang="zh-CN" altLang="en-US" b="1" dirty="0"/>
              <a:t> </a:t>
            </a:r>
            <a:r>
              <a:rPr lang="en-US" altLang="zh-CN" b="1" dirty="0"/>
              <a:t>Software bugs</a:t>
            </a:r>
            <a:r>
              <a:rPr lang="zh-CN" altLang="en-US" b="1" dirty="0"/>
              <a:t> </a:t>
            </a:r>
            <a:r>
              <a:rPr lang="en-US" altLang="zh-CN" b="1" dirty="0"/>
              <a:t>and</a:t>
            </a:r>
            <a:r>
              <a:rPr lang="zh-CN" altLang="en-US" b="1" dirty="0"/>
              <a:t> </a:t>
            </a:r>
            <a:r>
              <a:rPr lang="en-US" altLang="zh-CN" b="1" dirty="0"/>
              <a:t>so</a:t>
            </a:r>
            <a:r>
              <a:rPr lang="zh-CN" altLang="en-US" b="1" dirty="0"/>
              <a:t> </a:t>
            </a:r>
            <a:r>
              <a:rPr lang="en-US" altLang="zh-CN" b="1" dirty="0"/>
              <a:t>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As the number of nodes in a cloud system increases, node failures become normal.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2735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Then, deminer injects </a:t>
            </a:r>
            <a:r>
              <a:rPr lang="en-US" altLang="zh-CN" sz="1200" u="none" dirty="0">
                <a:solidFill>
                  <a:srgbClr val="FF0000"/>
                </a:solidFill>
              </a:rPr>
              <a:t>node crashes and corresponding reboots </a:t>
            </a:r>
            <a:r>
              <a:rPr lang="en-US" altLang="zh-CN" sz="1200" dirty="0"/>
              <a:t>to interrupt the execution  [ˌ</a:t>
            </a:r>
            <a:r>
              <a:rPr lang="en-US" altLang="zh-CN" sz="1200" dirty="0" err="1"/>
              <a:t>eksɪˈkjuːʃn</a:t>
            </a:r>
            <a:r>
              <a:rPr lang="en-US" altLang="zh-CN" sz="1200" dirty="0"/>
              <a:t>]  of related operation pairs to cause inconsistent system states, and checks if the cloud system can correctly recover from these inconsistent states.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9429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here you see, deminer includes three steps.</a:t>
            </a:r>
          </a:p>
          <a:p>
            <a:r>
              <a:rPr lang="en-US" dirty="0"/>
              <a:t>In first step, deminer traces data usage at run time.</a:t>
            </a:r>
          </a:p>
          <a:p>
            <a:r>
              <a:rPr lang="en-US" dirty="0"/>
              <a:t>In second step, deminer identifies related operation pairs based on the execution  [ˌ</a:t>
            </a:r>
            <a:r>
              <a:rPr lang="en-US" dirty="0" err="1"/>
              <a:t>eksɪˈkjuːʃn</a:t>
            </a:r>
            <a:r>
              <a:rPr lang="en-US" dirty="0"/>
              <a:t>]  trace.</a:t>
            </a:r>
          </a:p>
          <a:p>
            <a:r>
              <a:rPr lang="en-US" dirty="0"/>
              <a:t>In third step, deminer performs crash/reboot injection testing according to the identified related operation pairs.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I’ll explain these steps one by one.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3711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data usage tracing step, we should note that for cloud systems, data </a:t>
            </a:r>
            <a:r>
              <a:rPr lang="en-US" sz="1200" dirty="0"/>
              <a:t>can be propagated within and among nodes, and can be used by multiple operations.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7247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  </a:t>
            </a:r>
            <a:r>
              <a:rPr lang="en-US" altLang="zh-CN" sz="1200" dirty="0"/>
              <a:t>perform inter-node data tracking</a:t>
            </a:r>
            <a:r>
              <a:rPr lang="en-US" altLang="zh-CN" dirty="0"/>
              <a:t>, </a:t>
            </a:r>
            <a:r>
              <a:rPr lang="en-US" altLang="zh-CN" sz="1200" dirty="0"/>
              <a:t>deminer</a:t>
            </a:r>
            <a:r>
              <a:rPr lang="en-US" altLang="zh-CN" dirty="0"/>
              <a:t> adds a unique message id for every message</a:t>
            </a:r>
            <a:r>
              <a:rPr lang="en-US" altLang="zh-CN" sz="1200" dirty="0"/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6055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By using message ids, deminer can </a:t>
            </a:r>
            <a:r>
              <a:rPr lang="en-US" b="0" i="0" dirty="0">
                <a:effectLst/>
                <a:latin typeface="Arial" panose="020B0604020202020204" pitchFamily="34" charset="0"/>
              </a:rPr>
              <a:t>pair a message sending point with its corresponding message receiving point.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As shown in the figure, deminer adds msgID1 for the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leaderinfo</a:t>
            </a:r>
            <a:r>
              <a:rPr lang="en-US" b="0" i="0" dirty="0">
                <a:effectLst/>
                <a:latin typeface="Arial" panose="020B0604020202020204" pitchFamily="34" charset="0"/>
              </a:rPr>
              <a:t> message, and adds msgid2 for the snapshot message.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9720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  </a:t>
            </a:r>
            <a:r>
              <a:rPr lang="en-US" altLang="zh-CN" sz="1200" dirty="0"/>
              <a:t>perform intra-node data tracking, deminer uses dynamic taint propagation.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 be specific, (</a:t>
            </a:r>
            <a:r>
              <a:rPr 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click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) deminer generates unique taints for each data obtained from specific files or messages.</a:t>
            </a:r>
          </a:p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click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And then deminer performs byte-level taint propagation based on phosphor,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a dynamic taint tracking system for the Java Virtual [ˈ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vɜːtʃuəl</a:t>
            </a:r>
            <a:r>
              <a:rPr lang="en-US" b="0" i="0" dirty="0">
                <a:effectLst/>
                <a:latin typeface="Arial" panose="020B0604020202020204" pitchFamily="34" charset="0"/>
              </a:rPr>
              <a:t>]  Machine (JVM).</a:t>
            </a:r>
            <a:endParaRPr 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As shown in the figure, (</a:t>
            </a:r>
            <a:r>
              <a:rPr 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click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) in leader side, the taint of epoch 2 can be propagated to two message sending operations 1 and operations 2.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In follower side,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click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the taint of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newEpoch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2 can be propagated to the file write operation 4, and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click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)  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the taint of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epochOfZxid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2 can be propagated to the file write operation 3.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8338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Finally, Deminer will record every </a:t>
            </a:r>
            <a:r>
              <a:rPr lang="en-US" altLang="zh-CN" sz="1200" u="sng" dirty="0">
                <a:solidFill>
                  <a:srgbClr val="C00000"/>
                </a:solidFill>
              </a:rPr>
              <a:t>I/O write operation</a:t>
            </a:r>
            <a:r>
              <a:rPr lang="en-US" altLang="zh-CN" sz="1200" dirty="0">
                <a:solidFill>
                  <a:srgbClr val="C00000"/>
                </a:solidFill>
              </a:rPr>
              <a:t> </a:t>
            </a:r>
            <a:r>
              <a:rPr lang="en-US" altLang="zh-CN" sz="1200" dirty="0"/>
              <a:t>and its corresponding information to generate execution  [ˌ</a:t>
            </a:r>
            <a:r>
              <a:rPr lang="en-US" altLang="zh-CN" sz="1200" dirty="0" err="1"/>
              <a:t>eksɪˈkjuːʃn</a:t>
            </a:r>
            <a:r>
              <a:rPr lang="en-US" altLang="zh-CN" sz="1200" dirty="0"/>
              <a:t>]  trace. </a:t>
            </a:r>
            <a:r>
              <a:rPr lang="en-US" dirty="0"/>
              <a:t>These I/O write operations, including message sending operations and file write operations, could store data outside a node.</a:t>
            </a:r>
          </a:p>
          <a:p>
            <a:r>
              <a:rPr lang="en-US" dirty="0"/>
              <a:t>For the example shown in the figure,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click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en-US" dirty="0"/>
              <a:t>Deminer records two message sending operations 1 and 2 performed by the leader node, and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click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en-US" dirty="0"/>
              <a:t>records two file write operations 3 and 4 performed by the follower node.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1025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</a:t>
            </a:r>
            <a:r>
              <a:rPr lang="en-US" altLang="zh-CN" sz="1200" dirty="0"/>
              <a:t>Related Operation Pair Identification step, deminer analyzes execution  [ˌ</a:t>
            </a:r>
            <a:r>
              <a:rPr lang="en-US" altLang="zh-CN" sz="1200" dirty="0" err="1"/>
              <a:t>eksɪˈkjuːʃn</a:t>
            </a:r>
            <a:r>
              <a:rPr lang="en-US" altLang="zh-CN" sz="1200" dirty="0"/>
              <a:t>]  trace to identify related operation pairs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click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en-US" altLang="zh-CN" sz="1200" dirty="0"/>
              <a:t>.</a:t>
            </a:r>
          </a:p>
          <a:p>
            <a:r>
              <a:rPr lang="en-US" sz="1200" dirty="0"/>
              <a:t>For example,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click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en-US" sz="1200" dirty="0"/>
              <a:t>deminer will identify operation 3 and operation 4 as a related operation pair.</a:t>
            </a:r>
          </a:p>
          <a:p>
            <a:r>
              <a:rPr lang="en-US" sz="1200" dirty="0"/>
              <a:t>The two I/O write operations in a related operation pair should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click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en-US" sz="1200" dirty="0"/>
              <a:t>be performed by the same node,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click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en-US" sz="1200" dirty="0"/>
              <a:t>use common data, and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click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en-US" sz="1200" dirty="0"/>
              <a:t>have different storage destinations.</a:t>
            </a:r>
          </a:p>
          <a:p>
            <a:r>
              <a:rPr lang="en-US" sz="1200" dirty="0"/>
              <a:t>For operation 3 and operation 4, they are both performed by the follower node,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click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) (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click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)  </a:t>
            </a:r>
            <a:r>
              <a:rPr lang="en-US" sz="1200" dirty="0"/>
              <a:t>they use common data epoch 2 propagated from the leader node, and  they write to two different local files.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3697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</a:t>
            </a:r>
            <a:r>
              <a:rPr lang="en-US" altLang="zh-CN" sz="1200" dirty="0"/>
              <a:t>Crash/Reboot Injection Testing stage, deminer injects crashes and corresponding reboots to interrupt the execution  [ˌ</a:t>
            </a:r>
            <a:r>
              <a:rPr lang="en-US" altLang="zh-CN" sz="1200" dirty="0" err="1"/>
              <a:t>eksɪˈkjuːʃn</a:t>
            </a:r>
            <a:r>
              <a:rPr lang="en-US" altLang="zh-CN" sz="1200" dirty="0"/>
              <a:t>]  of related operation pairs.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Here,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click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en-US" sz="1200" dirty="0"/>
              <a:t>deminer will crash the follower node after operation 3 and  right before operation 4. After a while,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click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en-US" sz="1200" dirty="0"/>
              <a:t>deminer reboots the follower node. Since the second I/O write operation in a related operation pair will disappear due to the node crash,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click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en-US" sz="1200" dirty="0"/>
              <a:t> the cloud system could enter an inconsistent system state.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4755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Later, deminer uses predefined checkers to check </a:t>
            </a:r>
            <a:r>
              <a:rPr lang="en-US" altLang="zh-CN" sz="1200" dirty="0"/>
              <a:t>failure  [ˈ</a:t>
            </a:r>
            <a:r>
              <a:rPr lang="en-US" altLang="zh-CN" sz="1200" dirty="0" err="1"/>
              <a:t>feɪljə</a:t>
            </a:r>
            <a:r>
              <a:rPr lang="en-US" altLang="zh-CN" sz="1200" dirty="0"/>
              <a:t>(r)]  symptoms to confirm crash recovery bugs.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Our predefined checkers check both general failures  [ˈ</a:t>
            </a:r>
            <a:r>
              <a:rPr lang="en-US" altLang="zh-CN" sz="1200" dirty="0" err="1"/>
              <a:t>feɪljə</a:t>
            </a:r>
            <a:r>
              <a:rPr lang="en-US" altLang="zh-CN" sz="1200" dirty="0"/>
              <a:t>(r)z] such as node crashes, and operation-specific failures such as </a:t>
            </a:r>
            <a:r>
              <a:rPr lang="en-US" b="0" i="0" dirty="0">
                <a:effectLst/>
                <a:latin typeface="Arial" panose="020B0604020202020204" pitchFamily="34" charset="0"/>
              </a:rPr>
              <a:t>returning error code.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click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en-US" altLang="zh-CN" sz="1200" b="0" i="0" dirty="0">
                <a:effectLst/>
                <a:latin typeface="Arial" panose="020B0604020202020204" pitchFamily="34" charset="0"/>
              </a:rPr>
              <a:t>If current test fails to pass the checker, deminer will generate a bug report.</a:t>
            </a:r>
            <a:endParaRPr lang="en-US" altLang="zh-CN" sz="1200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019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 combat node crashes and support high availability and high reliability for end users,</a:t>
            </a:r>
          </a:p>
          <a:p>
            <a:r>
              <a:rPr lang="en-US" altLang="zh-CN" dirty="0"/>
              <a:t>developers introduce various </a:t>
            </a:r>
            <a:r>
              <a:rPr lang="en-US" altLang="zh-CN" sz="1200" b="0" dirty="0"/>
              <a:t>crash recovery mechanisms into cloud systems.</a:t>
            </a:r>
          </a:p>
          <a:p>
            <a:r>
              <a:rPr lang="en-US" altLang="zh-CN" sz="1200" b="0" dirty="0"/>
              <a:t>In other words, modern cloud systems, such as Hadoop, zookeeper, </a:t>
            </a:r>
            <a:r>
              <a:rPr lang="en-US" altLang="zh-CN" sz="1200" b="0" dirty="0" err="1"/>
              <a:t>hbase</a:t>
            </a:r>
            <a:r>
              <a:rPr lang="en-US" altLang="zh-CN" sz="1200" b="0" dirty="0"/>
              <a:t> and Cassandra, are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designed to correctly recover from crashes of partial nodes.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0980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implement our deminer approach as a command line tool.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1978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use deminer, we first need to run a command to g</a:t>
            </a:r>
            <a:r>
              <a:rPr lang="en-US" altLang="zh-CN" dirty="0"/>
              <a:t>enerate an instrumented version of the runtime environment.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6693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Then we run a workload at tracing mode.  We can configure every node of the target system to use the instrumented JRE and include the Deminer as the Java agent with a JVM argument.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3537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collecting execution [ˌ</a:t>
            </a:r>
            <a:r>
              <a:rPr lang="en-US" dirty="0" err="1"/>
              <a:t>eksɪˈkjuːʃn</a:t>
            </a:r>
            <a:r>
              <a:rPr lang="en-US" dirty="0"/>
              <a:t>]  traces from every node, we can run a command to </a:t>
            </a:r>
            <a:r>
              <a:rPr lang="en-US" b="0" i="0" dirty="0">
                <a:effectLst/>
                <a:latin typeface="Arial" panose="020B0604020202020204" pitchFamily="34" charset="0"/>
              </a:rPr>
              <a:t>perform offline analysis.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8630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Finally, we can configure the target system to run at the triggering mode, and start deminer’s fault injection engine to perform crash </a:t>
            </a:r>
            <a:r>
              <a:rPr lang="en-US" b="0" i="0">
                <a:effectLst/>
                <a:latin typeface="Arial" panose="020B0604020202020204" pitchFamily="34" charset="0"/>
              </a:rPr>
              <a:t>injection testing.</a:t>
            </a:r>
            <a:endParaRPr lang="en-US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060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As described before, it is easy to use Deminer. Testers only need to modify some </a:t>
            </a:r>
            <a:r>
              <a:rPr lang="en-US" altLang="zh-CN" sz="1200" b="0" i="0" dirty="0">
                <a:effectLst/>
                <a:latin typeface="Arial" panose="020B0604020202020204" pitchFamily="34" charset="0"/>
              </a:rPr>
              <a:t>related configurations and run several commands.</a:t>
            </a:r>
          </a:p>
          <a:p>
            <a:r>
              <a:rPr lang="en-US" altLang="zh-CN" sz="1200" b="0" i="0" dirty="0">
                <a:effectLst/>
                <a:latin typeface="Arial" panose="020B0604020202020204" pitchFamily="34" charset="0"/>
              </a:rPr>
              <a:t>And the checkers used in our experiments contain at most 70 lines of code.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3637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To evaluate Deminer’s effectiveness in detecting crash recovery bugs, We implement seven workloads and evaluate Deminer on three widely-used open-source distributed systems : ZooKeeper, HDFS and HBase. The workloads involve the startup process of the target system, common admin operations and user operations. 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2384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Deminer has detected </a:t>
            </a:r>
            <a:r>
              <a:rPr lang="en-US" sz="1200" dirty="0">
                <a:solidFill>
                  <a:srgbClr val="FF0000"/>
                </a:solidFill>
              </a:rPr>
              <a:t>6</a:t>
            </a:r>
            <a:r>
              <a:rPr lang="en-US" sz="1200" dirty="0"/>
              <a:t> crash recovery bugs, including </a:t>
            </a:r>
            <a:r>
              <a:rPr lang="en-US" sz="1200" dirty="0">
                <a:solidFill>
                  <a:srgbClr val="FF0000"/>
                </a:solidFill>
              </a:rPr>
              <a:t>5</a:t>
            </a:r>
            <a:r>
              <a:rPr lang="en-US" sz="1200" dirty="0"/>
              <a:t> unknown bugs. These bugs can cause cluster out of service, node downtime, operation failure  [ˈ</a:t>
            </a:r>
            <a:r>
              <a:rPr lang="en-US" sz="1200" dirty="0" err="1"/>
              <a:t>feɪljə</a:t>
            </a:r>
            <a:r>
              <a:rPr lang="en-US" sz="1200" dirty="0"/>
              <a:t>(r)] , data staleness and misleading error message.</a:t>
            </a:r>
          </a:p>
          <a:p>
            <a:r>
              <a:rPr lang="en-US" dirty="0"/>
              <a:t>Among them,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click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en-US" dirty="0"/>
              <a:t>a zookeeper bug is a previously known bug, but the fix of it was </a:t>
            </a:r>
            <a:r>
              <a:rPr lang="en-US" altLang="zh-CN" sz="1200" dirty="0">
                <a:ea typeface="华文仿宋" panose="02010600040101010101" pitchFamily="2" charset="-122"/>
              </a:rPr>
              <a:t>not merged to the newest version.</a:t>
            </a:r>
          </a:p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click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en-US" sz="1200" dirty="0">
                <a:ea typeface="华文仿宋" panose="02010600040101010101" pitchFamily="2" charset="-122"/>
              </a:rPr>
              <a:t>A </a:t>
            </a:r>
            <a:r>
              <a:rPr lang="en-US" sz="1200" dirty="0" err="1">
                <a:ea typeface="华文仿宋" panose="02010600040101010101" pitchFamily="2" charset="-122"/>
              </a:rPr>
              <a:t>hbase</a:t>
            </a:r>
            <a:r>
              <a:rPr lang="en-US" sz="1200" dirty="0">
                <a:ea typeface="华文仿宋" panose="02010600040101010101" pitchFamily="2" charset="-122"/>
              </a:rPr>
              <a:t> bug appears has been fixed in the newest version.</a:t>
            </a:r>
          </a:p>
          <a:p>
            <a:r>
              <a:rPr lang="en-US" sz="1200" dirty="0">
                <a:ea typeface="华文仿宋" panose="02010600040101010101" pitchFamily="2" charset="-122"/>
              </a:rPr>
              <a:t>The experimental results shown that deminer is effective in detecting  crash recovery bugs.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568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Unfortunately, those crash recovery </a:t>
            </a:r>
            <a:r>
              <a:rPr lang="en-US" altLang="zh-CN" sz="1200" b="0" dirty="0"/>
              <a:t>mechanisms and their corresponding implementations can be buggy and result in catastrophic failures  [ˈ</a:t>
            </a:r>
            <a:r>
              <a:rPr lang="en-US" altLang="zh-CN" sz="1200" b="0" dirty="0" err="1"/>
              <a:t>feɪljə</a:t>
            </a:r>
            <a:r>
              <a:rPr lang="en-US" altLang="zh-CN" sz="1200" b="0" dirty="0"/>
              <a:t>(r)z] . </a:t>
            </a:r>
          </a:p>
          <a:p>
            <a:r>
              <a:rPr lang="en-US" altLang="zh-CN" sz="1200" b="0" dirty="0"/>
              <a:t>We refer bugs that lie in incorrect crash recovery code as crash recovery bugs.</a:t>
            </a:r>
          </a:p>
          <a:p>
            <a:r>
              <a:rPr lang="en-US" altLang="zh-CN" sz="1200" b="0" dirty="0"/>
              <a:t>For cloud system developers, it’s challenging to avoid crash recovery bugs since it’s difficult to </a:t>
            </a:r>
            <a:r>
              <a:rPr lang="en-US" altLang="zh-CN" dirty="0">
                <a:solidFill>
                  <a:srgbClr val="FFC000"/>
                </a:solidFill>
              </a:rPr>
              <a:t>explore all </a:t>
            </a:r>
            <a:r>
              <a:rPr lang="en-US" altLang="zh-CN" dirty="0"/>
              <a:t>crash scenarios [</a:t>
            </a:r>
            <a:r>
              <a:rPr lang="en-US" altLang="zh-CN" dirty="0" err="1"/>
              <a:t>sɪˈnɑːrɪəʊz</a:t>
            </a:r>
            <a:r>
              <a:rPr lang="en-US" altLang="zh-CN" dirty="0"/>
              <a:t>].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535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First, let me use a real-word bug from zookeeper to explicate [ˈ</a:t>
            </a:r>
            <a:r>
              <a:rPr lang="en-US" altLang="zh-CN" dirty="0" err="1"/>
              <a:t>eksplɪkeɪt</a:t>
            </a:r>
            <a:r>
              <a:rPr lang="en-US" altLang="zh-CN" dirty="0"/>
              <a:t>]  how a node crash eventually triggers a crash recovery bug.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43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At beginning, the epoch of current leader is 2.</a:t>
            </a:r>
          </a:p>
          <a:p>
            <a:r>
              <a:rPr lang="en-US" altLang="zh-CN" dirty="0"/>
              <a:t>And the epoch values stored in two files, </a:t>
            </a:r>
            <a:r>
              <a:rPr lang="en-US" b="0" i="0" dirty="0">
                <a:solidFill>
                  <a:srgbClr val="232629"/>
                </a:solidFill>
                <a:effectLst/>
                <a:latin typeface="Georgia" panose="02040502050405020303" pitchFamily="18" charset="0"/>
              </a:rPr>
              <a:t>that is</a:t>
            </a:r>
            <a:r>
              <a:rPr lang="en-US" altLang="zh-CN" dirty="0"/>
              <a:t>, snapshot file and </a:t>
            </a:r>
            <a:r>
              <a:rPr lang="en-US" altLang="zh-CN" dirty="0" err="1"/>
              <a:t>currentEpoch</a:t>
            </a:r>
            <a:r>
              <a:rPr lang="en-US" altLang="zh-CN" dirty="0"/>
              <a:t> file in a follower side are both 1.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479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When the follower node is started, </a:t>
            </a:r>
            <a:r>
              <a:rPr lang="zh-CN" altLang="en-US" dirty="0"/>
              <a:t>（</a:t>
            </a:r>
            <a:r>
              <a:rPr lang="en-US" altLang="zh-CN" b="1" dirty="0"/>
              <a:t>click</a:t>
            </a:r>
            <a:r>
              <a:rPr lang="zh-CN" altLang="en-US" dirty="0"/>
              <a:t>）</a:t>
            </a:r>
            <a:r>
              <a:rPr lang="en-US" altLang="zh-CN" dirty="0"/>
              <a:t>it will receive the </a:t>
            </a:r>
            <a:r>
              <a:rPr lang="en-US" altLang="zh-CN" sz="1200" dirty="0"/>
              <a:t>LEADERINFO message from current leader, and get new epoch value 2.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147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Then, the follower node receives the snapshot from leader for synchronization. </a:t>
            </a:r>
          </a:p>
          <a:p>
            <a:r>
              <a:rPr lang="en-US" altLang="zh-CN" dirty="0"/>
              <a:t>The epoch of the newest transaction id in the snapshot, </a:t>
            </a:r>
            <a:r>
              <a:rPr lang="en-US" b="0" i="0" dirty="0">
                <a:solidFill>
                  <a:srgbClr val="232629"/>
                </a:solidFill>
                <a:effectLst/>
                <a:latin typeface="Georgia" panose="02040502050405020303" pitchFamily="18" charset="0"/>
              </a:rPr>
              <a:t>that is</a:t>
            </a:r>
            <a:r>
              <a:rPr lang="en-US" altLang="zh-CN" dirty="0"/>
              <a:t>, </a:t>
            </a:r>
            <a:r>
              <a:rPr lang="en-US" altLang="zh-CN" dirty="0" err="1"/>
              <a:t>epochOfZxid</a:t>
            </a:r>
            <a:r>
              <a:rPr lang="en-US" altLang="zh-CN" dirty="0"/>
              <a:t>, is also 2.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After </a:t>
            </a: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synchronizing</a:t>
            </a:r>
            <a:r>
              <a:rPr lang="en-US" altLang="zh-CN" dirty="0"/>
              <a:t> with leader, the follower node takes a snapshot of its current data state.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897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2752" y="4571999"/>
            <a:ext cx="10826496" cy="543675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None/>
              <a:defRPr lang="en-US" sz="2933" b="1" i="1" baseline="0" smtClean="0">
                <a:solidFill>
                  <a:schemeClr val="accent6"/>
                </a:solidFill>
                <a:latin typeface="+mj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Clicdk</a:t>
            </a:r>
            <a:r>
              <a:rPr lang="en-US" dirty="0"/>
              <a:t>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5922935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gray">
          <a:xfrm>
            <a:off x="1" y="1"/>
            <a:ext cx="12192001" cy="3013495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1" y="531813"/>
            <a:ext cx="1982748" cy="2074863"/>
          </a:xfrm>
        </p:spPr>
        <p:txBody>
          <a:bodyPr>
            <a:noAutofit/>
          </a:bodyPr>
          <a:lstStyle/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2040255" y="531813"/>
            <a:ext cx="3703313" cy="2074863"/>
          </a:xfrm>
        </p:spPr>
        <p:txBody>
          <a:bodyPr>
            <a:noAutofit/>
          </a:bodyPr>
          <a:lstStyle/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8630595" y="531813"/>
            <a:ext cx="3561404" cy="2074863"/>
          </a:xfrm>
        </p:spPr>
        <p:txBody>
          <a:bodyPr>
            <a:noAutofit/>
          </a:bodyPr>
          <a:lstStyle/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4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801075" y="531813"/>
            <a:ext cx="2772015" cy="2074863"/>
          </a:xfrm>
        </p:spPr>
        <p:txBody>
          <a:bodyPr>
            <a:noAutofit/>
          </a:bodyPr>
          <a:lstStyle/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113080" y="2660017"/>
            <a:ext cx="4482353" cy="2074863"/>
          </a:xfrm>
        </p:spPr>
        <p:txBody>
          <a:bodyPr>
            <a:noAutofit/>
          </a:bodyPr>
          <a:lstStyle/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321004" y="2660017"/>
            <a:ext cx="2734568" cy="2074863"/>
          </a:xfrm>
        </p:spPr>
        <p:txBody>
          <a:bodyPr>
            <a:noAutofit/>
          </a:bodyPr>
          <a:lstStyle/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7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" y="2660017"/>
            <a:ext cx="2263497" cy="2074863"/>
          </a:xfrm>
        </p:spPr>
        <p:txBody>
          <a:bodyPr>
            <a:noAutofit/>
          </a:bodyPr>
          <a:lstStyle/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9652938" y="2660017"/>
            <a:ext cx="2539063" cy="2074863"/>
          </a:xfrm>
        </p:spPr>
        <p:txBody>
          <a:bodyPr>
            <a:noAutofit/>
          </a:bodyPr>
          <a:lstStyle/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414529" y="5606699"/>
            <a:ext cx="11338560" cy="896112"/>
          </a:xfrm>
        </p:spPr>
        <p:txBody>
          <a:bodyPr lIns="0" tIns="0" rIns="0" bIns="0"/>
          <a:lstStyle>
            <a:lvl1pPr algn="l">
              <a:lnSpc>
                <a:spcPct val="100000"/>
              </a:lnSpc>
              <a:defRPr lang="en-US" sz="7200" b="0" i="1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414529" y="4764524"/>
            <a:ext cx="11338560" cy="738664"/>
          </a:xfrm>
          <a:ln/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lang="en-US" sz="4800" b="0" i="1" kern="1200" dirty="0">
                <a:solidFill>
                  <a:srgbClr val="2DBCB6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46008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hoto Head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13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524255" y="3063525"/>
            <a:ext cx="6231108" cy="1252728"/>
          </a:xfrm>
        </p:spPr>
        <p:txBody>
          <a:bodyPr wrap="square" lIns="0" tIns="0" rIns="0" bIns="0" anchor="b"/>
          <a:lstStyle>
            <a:lvl1pPr algn="l">
              <a:lnSpc>
                <a:spcPts val="6400"/>
              </a:lnSpc>
              <a:spcBef>
                <a:spcPts val="0"/>
              </a:spcBef>
              <a:defRPr lang="en-US" sz="8000" b="0" i="1" kern="1200" dirty="0">
                <a:solidFill>
                  <a:schemeClr val="accent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81614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524256" y="4461447"/>
            <a:ext cx="6231107" cy="1213794"/>
          </a:xfrm>
          <a:ln/>
        </p:spPr>
        <p:txBody>
          <a:bodyPr lIns="0" tIns="0" rIns="0" bIns="0"/>
          <a:lstStyle>
            <a:lvl1pPr marL="0" indent="0">
              <a:lnSpc>
                <a:spcPts val="4667"/>
              </a:lnSpc>
              <a:spcBef>
                <a:spcPts val="0"/>
              </a:spcBef>
              <a:buFontTx/>
              <a:buNone/>
              <a:defRPr lang="en-US" sz="4800" b="1" i="1" kern="1200" dirty="0">
                <a:solidFill>
                  <a:schemeClr val="accent6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1" y="4337268"/>
            <a:ext cx="655607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260075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6354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133871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F031F17-8B63-4BA9-B39A-1654776705E7}"/>
              </a:ext>
            </a:extLst>
          </p:cNvPr>
          <p:cNvSpPr/>
          <p:nvPr userDrawn="1"/>
        </p:nvSpPr>
        <p:spPr bwMode="gray">
          <a:xfrm>
            <a:off x="367645" y="1969325"/>
            <a:ext cx="490194" cy="707887"/>
          </a:xfrm>
          <a:prstGeom prst="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箭头: V 形 2">
            <a:extLst>
              <a:ext uri="{FF2B5EF4-FFF2-40B4-BE49-F238E27FC236}">
                <a16:creationId xmlns:a16="http://schemas.microsoft.com/office/drawing/2014/main" id="{56CEFA9C-8600-45C0-99D0-CE7C54182FCE}"/>
              </a:ext>
            </a:extLst>
          </p:cNvPr>
          <p:cNvSpPr/>
          <p:nvPr userDrawn="1"/>
        </p:nvSpPr>
        <p:spPr bwMode="gray">
          <a:xfrm>
            <a:off x="857839" y="1969325"/>
            <a:ext cx="216817" cy="707887"/>
          </a:xfrm>
          <a:prstGeom prst="chevron">
            <a:avLst/>
          </a:prstGeom>
          <a:solidFill>
            <a:schemeClr val="accent2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" name="箭头: V 形 3">
            <a:extLst>
              <a:ext uri="{FF2B5EF4-FFF2-40B4-BE49-F238E27FC236}">
                <a16:creationId xmlns:a16="http://schemas.microsoft.com/office/drawing/2014/main" id="{0CE2C16C-A6D2-4FE9-A58A-DCB864D29FCC}"/>
              </a:ext>
            </a:extLst>
          </p:cNvPr>
          <p:cNvSpPr/>
          <p:nvPr userDrawn="1"/>
        </p:nvSpPr>
        <p:spPr bwMode="gray">
          <a:xfrm>
            <a:off x="1003953" y="1969324"/>
            <a:ext cx="216817" cy="707887"/>
          </a:xfrm>
          <a:prstGeom prst="chevron">
            <a:avLst/>
          </a:prstGeom>
          <a:solidFill>
            <a:schemeClr val="accent2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9AF93A-BC79-4222-9351-FF34F0EDBDDD}"/>
              </a:ext>
            </a:extLst>
          </p:cNvPr>
          <p:cNvSpPr txBox="1"/>
          <p:nvPr userDrawn="1"/>
        </p:nvSpPr>
        <p:spPr>
          <a:xfrm>
            <a:off x="1348033" y="1969325"/>
            <a:ext cx="10476322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99304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25397" y="1379799"/>
            <a:ext cx="10341205" cy="2585323"/>
          </a:xfrm>
        </p:spPr>
        <p:txBody>
          <a:bodyPr/>
          <a:lstStyle>
            <a:lvl1pPr>
              <a:defRPr>
                <a:latin typeface="+mn-lt"/>
              </a:defRPr>
            </a:lvl1pPr>
            <a:lvl2pPr marL="731502" indent="-365751">
              <a:buFont typeface="Wingdings" panose="05000000000000000000" pitchFamily="2" charset="2"/>
              <a:buChar char="Ø"/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</a:t>
            </a:r>
            <a:r>
              <a:rPr lang="en-US" dirty="0" err="1"/>
              <a:t>tro</a:t>
            </a:r>
            <a:r>
              <a:rPr lang="en-US" dirty="0"/>
              <a:t>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FBE67B-B93B-4887-B981-C839AD57AF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0724"/>
            <a:ext cx="11677650" cy="219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740" y="311085"/>
            <a:ext cx="10826496" cy="849639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4667"/>
              </a:lnSpc>
              <a:spcBef>
                <a:spcPct val="0"/>
              </a:spcBef>
              <a:spcAft>
                <a:spcPct val="0"/>
              </a:spcAft>
              <a:defRPr lang="en-US" sz="4267" b="1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50905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752" y="1889760"/>
            <a:ext cx="10826496" cy="2585323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3684" y="1280161"/>
            <a:ext cx="10826749" cy="49244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733" b="1">
                <a:solidFill>
                  <a:schemeClr val="accent1"/>
                </a:solidFill>
                <a:latin typeface="Calibri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3485D0B-CDDD-4B4F-940C-F900A37B7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40" y="311085"/>
            <a:ext cx="10826496" cy="849639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4667"/>
              </a:lnSpc>
              <a:spcBef>
                <a:spcPct val="0"/>
              </a:spcBef>
              <a:spcAft>
                <a:spcPct val="0"/>
              </a:spcAft>
              <a:defRPr lang="en-US" sz="4267" b="1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45690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4667"/>
              </a:lnSpc>
              <a:spcBef>
                <a:spcPct val="0"/>
              </a:spcBef>
              <a:spcAft>
                <a:spcPct val="0"/>
              </a:spcAft>
              <a:defRPr lang="en-US" sz="4267" b="1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2752" y="1316739"/>
            <a:ext cx="5315712" cy="2431371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667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133">
                <a:latin typeface="+mn-lt"/>
              </a:defRPr>
            </a:lvl4pPr>
            <a:lvl5pPr>
              <a:defRPr sz="2133">
                <a:latin typeface="+mn-lt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16739"/>
            <a:ext cx="5315712" cy="2431371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667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133">
                <a:latin typeface="+mn-lt"/>
              </a:defRPr>
            </a:lvl4pPr>
            <a:lvl5pPr>
              <a:defRPr sz="2133">
                <a:latin typeface="+mn-lt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881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4667"/>
              </a:lnSpc>
              <a:spcBef>
                <a:spcPct val="0"/>
              </a:spcBef>
              <a:spcAft>
                <a:spcPct val="0"/>
              </a:spcAft>
              <a:defRPr lang="en-US" sz="4267" b="1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683684" y="1889763"/>
            <a:ext cx="5315712" cy="2431371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667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133">
                <a:latin typeface="+mn-lt"/>
              </a:defRPr>
            </a:lvl4pPr>
            <a:lvl5pPr>
              <a:defRPr sz="2133">
                <a:latin typeface="+mn-lt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6190488" y="1889763"/>
            <a:ext cx="5315712" cy="2431371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667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133">
                <a:latin typeface="+mn-lt"/>
              </a:defRPr>
            </a:lvl4pPr>
            <a:lvl5pPr>
              <a:defRPr sz="2133">
                <a:latin typeface="+mn-lt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3684" y="1280161"/>
            <a:ext cx="5315712" cy="49244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733" b="1">
                <a:solidFill>
                  <a:schemeClr val="accent1"/>
                </a:solidFill>
                <a:latin typeface="Calibri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90488" y="1280161"/>
            <a:ext cx="5315712" cy="49244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733" b="1">
                <a:solidFill>
                  <a:schemeClr val="accent1"/>
                </a:solidFill>
                <a:latin typeface="Calibri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1448243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l">
              <a:lnSpc>
                <a:spcPts val="4667"/>
              </a:lnSpc>
              <a:defRPr>
                <a:latin typeface="Calibri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682752" y="2072640"/>
            <a:ext cx="10826496" cy="3901440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zh-CN" altLang="en-US"/>
              <a:t>单击图标添加表格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83684" y="1280161"/>
            <a:ext cx="10826749" cy="49244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733" b="1">
                <a:solidFill>
                  <a:schemeClr val="accent1"/>
                </a:solidFill>
                <a:latin typeface="Calibri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2604666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l">
              <a:lnSpc>
                <a:spcPts val="4667"/>
              </a:lnSpc>
              <a:defRPr>
                <a:latin typeface="Calibri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682752" y="2072640"/>
            <a:ext cx="10826496" cy="3901440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zh-CN" altLang="en-US"/>
              <a:t>单击图标添加图表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83684" y="1280161"/>
            <a:ext cx="10826749" cy="49244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733" b="1">
                <a:solidFill>
                  <a:schemeClr val="accent1"/>
                </a:solidFill>
                <a:latin typeface="Calibri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048784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821" y="329938"/>
            <a:ext cx="10826496" cy="9170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821" y="1467593"/>
            <a:ext cx="10826496" cy="25853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5071705-F7AD-40EB-A605-811B2D30188E}"/>
              </a:ext>
            </a:extLst>
          </p:cNvPr>
          <p:cNvSpPr txBox="1"/>
          <p:nvPr userDrawn="1"/>
        </p:nvSpPr>
        <p:spPr>
          <a:xfrm>
            <a:off x="11719036" y="6547942"/>
            <a:ext cx="441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5C5B0B7-E9A4-4385-B78F-A82A7CC1BE74}" type="slidenum">
              <a:rPr lang="zh-CN" altLang="en-US" sz="1400" b="1" smtClean="0"/>
              <a:t>‹#›</a:t>
            </a:fld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70503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70" r:id="rId10"/>
    <p:sldLayoutId id="2147483671" r:id="rId11"/>
    <p:sldLayoutId id="2147483674" r:id="rId12"/>
  </p:sldLayoutIdLst>
  <p:transition>
    <p:fade/>
  </p:transition>
  <p:hf hdr="0" ftr="0" dt="0"/>
  <p:txStyles>
    <p:titleStyle>
      <a:lvl1pPr algn="ctr" defTabSz="1219170" rtl="0" eaLnBrk="1" latinLnBrk="0" hangingPunct="1">
        <a:lnSpc>
          <a:spcPts val="4667"/>
        </a:lnSpc>
        <a:spcBef>
          <a:spcPct val="0"/>
        </a:spcBef>
        <a:buNone/>
        <a:defRPr lang="en-US" sz="4267" b="1" kern="1200" smtClean="0">
          <a:solidFill>
            <a:schemeClr val="tx1"/>
          </a:solidFill>
          <a:latin typeface="Calibri" pitchFamily="34" charset="0"/>
          <a:ea typeface="+mj-ea"/>
          <a:cs typeface="+mj-cs"/>
        </a:defRPr>
      </a:lvl1pPr>
    </p:titleStyle>
    <p:bodyStyle>
      <a:lvl1pPr marL="365751" indent="-365751" algn="l" defTabSz="1219170" rtl="0" eaLnBrk="1" fontAlgn="base" latinLnBrk="0" hangingPunct="1">
        <a:lnSpc>
          <a:spcPct val="100000"/>
        </a:lnSpc>
        <a:spcBef>
          <a:spcPts val="16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p"/>
        <a:defRPr lang="en-US" sz="3200" b="1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31502" indent="-365751" algn="l" defTabSz="1219170" rtl="0" eaLnBrk="1" fontAlgn="base" latinLnBrk="0" hangingPunct="1">
        <a:lnSpc>
          <a:spcPct val="100000"/>
        </a:lnSpc>
        <a:spcBef>
          <a:spcPts val="800"/>
        </a:spcBef>
        <a:spcAft>
          <a:spcPct val="0"/>
        </a:spcAft>
        <a:buClr>
          <a:schemeClr val="accent1"/>
        </a:buClr>
        <a:buSzPct val="90000"/>
        <a:buFont typeface="Wingdings" panose="05000000000000000000" pitchFamily="2" charset="2"/>
        <a:buChar char="p"/>
        <a:defRPr lang="en-US" sz="2933" b="1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097253" indent="-365751" algn="l" defTabSz="1219170" rtl="0" eaLnBrk="1" fontAlgn="base" latinLnBrk="0" hangingPunct="1">
        <a:lnSpc>
          <a:spcPct val="100000"/>
        </a:lnSpc>
        <a:spcBef>
          <a:spcPts val="8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lang="en-US" sz="2667" b="1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463003" indent="-365751" algn="l" defTabSz="1219170" rtl="0" eaLnBrk="1" fontAlgn="base" latinLnBrk="0" hangingPunct="1">
        <a:lnSpc>
          <a:spcPct val="100000"/>
        </a:lnSpc>
        <a:spcBef>
          <a:spcPts val="8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lang="en-US" sz="2400" b="1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1828754" indent="-365751" algn="l" defTabSz="1219170" rtl="0" eaLnBrk="1" fontAlgn="base" latinLnBrk="0" hangingPunct="1">
        <a:lnSpc>
          <a:spcPct val="100000"/>
        </a:lnSpc>
        <a:spcBef>
          <a:spcPts val="8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lang="en-US" sz="2133" b="1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20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0.png"/><Relationship Id="rId5" Type="http://schemas.openxmlformats.org/officeDocument/2006/relationships/image" Target="../media/image18.png"/><Relationship Id="rId10" Type="http://schemas.openxmlformats.org/officeDocument/2006/relationships/image" Target="../media/image22.jpe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20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0.png"/><Relationship Id="rId5" Type="http://schemas.openxmlformats.org/officeDocument/2006/relationships/image" Target="../media/image18.png"/><Relationship Id="rId10" Type="http://schemas.openxmlformats.org/officeDocument/2006/relationships/image" Target="../media/image22.jpe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4.png"/><Relationship Id="rId7" Type="http://schemas.openxmlformats.org/officeDocument/2006/relationships/image" Target="../media/image27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5.jpe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jpe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0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29.png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3" Type="http://schemas.openxmlformats.org/officeDocument/2006/relationships/image" Target="../media/image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29.png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eg"/><Relationship Id="rId3" Type="http://schemas.openxmlformats.org/officeDocument/2006/relationships/image" Target="../media/image4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29.png"/><Relationship Id="rId10" Type="http://schemas.openxmlformats.org/officeDocument/2006/relationships/image" Target="../media/image340.png"/><Relationship Id="rId4" Type="http://schemas.openxmlformats.org/officeDocument/2006/relationships/image" Target="../media/image33.png"/><Relationship Id="rId9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2C15012-CF84-44FB-8976-2E3CC81BD3D1}"/>
              </a:ext>
            </a:extLst>
          </p:cNvPr>
          <p:cNvSpPr txBox="1"/>
          <p:nvPr/>
        </p:nvSpPr>
        <p:spPr>
          <a:xfrm>
            <a:off x="507300" y="1365337"/>
            <a:ext cx="111773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latin typeface="+mj-lt"/>
              </a:rPr>
              <a:t>Common Data Guided Crash Injection for Cloud Systems</a:t>
            </a:r>
            <a:endParaRPr lang="zh-CN" altLang="en-US" sz="5400" b="1" dirty="0">
              <a:latin typeface="+mj-lt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9B3A524-3813-46D5-AFF5-186E1EB5FCF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703352" y="3488995"/>
            <a:ext cx="87852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Yu Gao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, Dong Wang,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Qianwang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Dai,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Wensheng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Dou, Jun Wei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F5A0A2C-C8CF-456A-A751-80D382FF71A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325" y="5273110"/>
            <a:ext cx="2856679" cy="102024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19B3D57-4F46-4CF8-9912-3D1681D245D7}"/>
              </a:ext>
            </a:extLst>
          </p:cNvPr>
          <p:cNvSpPr txBox="1"/>
          <p:nvPr/>
        </p:nvSpPr>
        <p:spPr>
          <a:xfrm>
            <a:off x="3361885" y="4165114"/>
            <a:ext cx="546822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000" b="1" i="0" u="none" strike="noStrike" cap="none" normalizeH="0" baseline="0" smtClean="0">
                <a:ln>
                  <a:noFill/>
                </a:ln>
                <a:effectLst/>
                <a:latin typeface="+mj-ea"/>
                <a:ea typeface="+mj-ea"/>
              </a:defRPr>
            </a:lvl1pPr>
            <a:lvl2pPr marL="609585" indent="0" algn="ctr" defTabSz="121917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None/>
              <a:defRPr lang="en-US" sz="2933" b="1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 defTabSz="121917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None/>
              <a:defRPr lang="en-US" sz="2667" b="1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 defTabSz="121917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None/>
              <a:defRPr lang="en-US" sz="2400" b="1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 defTabSz="121917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None/>
              <a:defRPr lang="en-US" sz="2133" b="1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 defTabSz="1219170">
              <a:spcBef>
                <a:spcPct val="20000"/>
              </a:spcBef>
              <a:buFont typeface="Arial" pitchFamily="34" charset="0"/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 defTabSz="1219170">
              <a:spcBef>
                <a:spcPct val="20000"/>
              </a:spcBef>
              <a:buFont typeface="Arial" pitchFamily="34" charset="0"/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 defTabSz="1219170">
              <a:spcBef>
                <a:spcPct val="20000"/>
              </a:spcBef>
              <a:buFont typeface="Arial" pitchFamily="34" charset="0"/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 defTabSz="1219170">
              <a:spcBef>
                <a:spcPct val="20000"/>
              </a:spcBef>
              <a:buFont typeface="Arial" pitchFamily="34" charset="0"/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z="1800" b="0" dirty="0"/>
              <a:t>Institute of Software, Chinese Academy of Sciences</a:t>
            </a:r>
            <a:endParaRPr lang="zh-CN" altLang="en-US" sz="1800" b="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7C48655-27F5-4A52-95A2-10B3F52B07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113" y="5064333"/>
            <a:ext cx="1448606" cy="143779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A2966AC-1689-4BA5-A837-A6A3D4FC75D0}"/>
              </a:ext>
            </a:extLst>
          </p:cNvPr>
          <p:cNvSpPr txBox="1"/>
          <p:nvPr/>
        </p:nvSpPr>
        <p:spPr>
          <a:xfrm>
            <a:off x="3778665" y="4534446"/>
            <a:ext cx="463466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b="0" i="0" u="none" strike="noStrike" cap="none" normalizeH="0" baseline="0">
                <a:ln>
                  <a:noFill/>
                </a:ln>
                <a:effectLst/>
                <a:latin typeface="+mj-ea"/>
                <a:ea typeface="+mj-ea"/>
              </a:defRPr>
            </a:lvl1pPr>
            <a:lvl2pPr marL="609585" indent="0" algn="ctr" defTabSz="121917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None/>
              <a:defRPr sz="2933" b="1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 defTabSz="121917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None/>
              <a:defRPr sz="2667" b="1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 defTabSz="121917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None/>
              <a:defRPr sz="2400" b="1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 defTabSz="121917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None/>
              <a:defRPr sz="2133" b="1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 defTabSz="1219170">
              <a:spcBef>
                <a:spcPct val="20000"/>
              </a:spcBef>
              <a:buFont typeface="Arial" pitchFamily="34" charset="0"/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 defTabSz="1219170">
              <a:spcBef>
                <a:spcPct val="20000"/>
              </a:spcBef>
              <a:buFont typeface="Arial" pitchFamily="34" charset="0"/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 defTabSz="1219170">
              <a:spcBef>
                <a:spcPct val="20000"/>
              </a:spcBef>
              <a:buFont typeface="Arial" pitchFamily="34" charset="0"/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 defTabSz="1219170">
              <a:spcBef>
                <a:spcPct val="20000"/>
              </a:spcBef>
              <a:buFont typeface="Arial" pitchFamily="34" charset="0"/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University of Chinese Academy of Sciences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5E238F7-7B78-4E2F-A00E-64D1CC2E7F8F}"/>
              </a:ext>
            </a:extLst>
          </p:cNvPr>
          <p:cNvSpPr txBox="1"/>
          <p:nvPr/>
        </p:nvSpPr>
        <p:spPr>
          <a:xfrm>
            <a:off x="1139748" y="23734"/>
            <a:ext cx="9912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44</a:t>
            </a:r>
            <a:r>
              <a:rPr lang="en-US" altLang="zh-CN" sz="2000" baseline="30000" dirty="0"/>
              <a:t>th</a:t>
            </a:r>
            <a:r>
              <a:rPr lang="en-US" altLang="zh-CN" sz="2000" dirty="0"/>
              <a:t> International Conference on Software Engineering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49558754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D25FC41E-82B9-4708-B712-EEB628C91F09}"/>
              </a:ext>
            </a:extLst>
          </p:cNvPr>
          <p:cNvCxnSpPr>
            <a:cxnSpLocks/>
          </p:cNvCxnSpPr>
          <p:nvPr/>
        </p:nvCxnSpPr>
        <p:spPr>
          <a:xfrm flipH="1">
            <a:off x="4915084" y="2130577"/>
            <a:ext cx="14910" cy="3888000"/>
          </a:xfrm>
          <a:prstGeom prst="line">
            <a:avLst/>
          </a:prstGeom>
          <a:ln w="38100" cap="rnd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3D8E239-CD2F-4787-8A6B-8F957FABD3D9}"/>
              </a:ext>
            </a:extLst>
          </p:cNvPr>
          <p:cNvCxnSpPr/>
          <p:nvPr/>
        </p:nvCxnSpPr>
        <p:spPr>
          <a:xfrm>
            <a:off x="2986551" y="1751875"/>
            <a:ext cx="0" cy="4248000"/>
          </a:xfrm>
          <a:prstGeom prst="line">
            <a:avLst/>
          </a:prstGeom>
          <a:ln w="38100" cap="rnd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0C432B0-574E-4854-A339-C67D95BCA2A8}"/>
              </a:ext>
            </a:extLst>
          </p:cNvPr>
          <p:cNvCxnSpPr>
            <a:cxnSpLocks/>
          </p:cNvCxnSpPr>
          <p:nvPr/>
        </p:nvCxnSpPr>
        <p:spPr>
          <a:xfrm>
            <a:off x="2982435" y="2584406"/>
            <a:ext cx="1926753" cy="127076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B32BD58A-4127-4FF3-A895-753C7806EAB2}"/>
              </a:ext>
            </a:extLst>
          </p:cNvPr>
          <p:cNvSpPr txBox="1"/>
          <p:nvPr/>
        </p:nvSpPr>
        <p:spPr>
          <a:xfrm>
            <a:off x="3051738" y="2025455"/>
            <a:ext cx="1782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r>
              <a:rPr lang="en-US" altLang="zh-CN" sz="1600" dirty="0" err="1"/>
              <a:t>LEADERINFO</a:t>
            </a:r>
            <a:endParaRPr lang="en-US" altLang="zh-CN" sz="1600" dirty="0"/>
          </a:p>
          <a:p>
            <a:pPr algn="ctr"/>
            <a:r>
              <a:rPr lang="en-US" altLang="zh-CN" sz="1600" dirty="0"/>
              <a:t>{newEpoch:</a:t>
            </a:r>
            <a:r>
              <a:rPr lang="en-US" altLang="zh-CN" sz="1600" dirty="0">
                <a:solidFill>
                  <a:srgbClr val="FF0000"/>
                </a:solidFill>
              </a:rPr>
              <a:t>2</a:t>
            </a:r>
            <a:r>
              <a:rPr lang="en-US" altLang="zh-CN" sz="1600" dirty="0"/>
              <a:t>}</a:t>
            </a:r>
            <a:endParaRPr lang="zh-CN" altLang="en-US" sz="1600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DADAA09-D33F-4025-80A1-A9865817DF0F}"/>
              </a:ext>
            </a:extLst>
          </p:cNvPr>
          <p:cNvCxnSpPr>
            <a:cxnSpLocks/>
          </p:cNvCxnSpPr>
          <p:nvPr/>
        </p:nvCxnSpPr>
        <p:spPr>
          <a:xfrm>
            <a:off x="2982435" y="3167397"/>
            <a:ext cx="1937189" cy="107968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E839BB31-EA90-4511-9FD6-7E849775B4F3}"/>
              </a:ext>
            </a:extLst>
          </p:cNvPr>
          <p:cNvSpPr txBox="1"/>
          <p:nvPr/>
        </p:nvSpPr>
        <p:spPr>
          <a:xfrm>
            <a:off x="3087161" y="3167922"/>
            <a:ext cx="1782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r>
              <a:rPr lang="en-US" altLang="zh-CN" sz="1600" dirty="0"/>
              <a:t> snapshot</a:t>
            </a:r>
          </a:p>
          <a:p>
            <a:pPr algn="ctr"/>
            <a:r>
              <a:rPr lang="en-US" altLang="zh-CN" sz="1600" dirty="0"/>
              <a:t>{epochOfZxid:</a:t>
            </a:r>
            <a:r>
              <a:rPr lang="en-US" altLang="zh-CN" sz="1600" dirty="0">
                <a:solidFill>
                  <a:srgbClr val="FF0000"/>
                </a:solidFill>
              </a:rPr>
              <a:t>2</a:t>
            </a:r>
            <a:r>
              <a:rPr lang="en-US" altLang="zh-CN" sz="1600" dirty="0"/>
              <a:t>}</a:t>
            </a:r>
            <a:endParaRPr lang="zh-CN" altLang="en-US" sz="1600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74ECE50-AF1E-420A-9EB3-0729A057DB57}"/>
              </a:ext>
            </a:extLst>
          </p:cNvPr>
          <p:cNvCxnSpPr>
            <a:cxnSpLocks/>
          </p:cNvCxnSpPr>
          <p:nvPr/>
        </p:nvCxnSpPr>
        <p:spPr>
          <a:xfrm>
            <a:off x="7291215" y="1749634"/>
            <a:ext cx="29265" cy="4248000"/>
          </a:xfrm>
          <a:prstGeom prst="line">
            <a:avLst/>
          </a:prstGeom>
          <a:ln w="38100" cap="rnd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318C61B9-FF79-4F2E-B0E1-A415CA6DCC27}"/>
              </a:ext>
            </a:extLst>
          </p:cNvPr>
          <p:cNvCxnSpPr>
            <a:cxnSpLocks/>
          </p:cNvCxnSpPr>
          <p:nvPr/>
        </p:nvCxnSpPr>
        <p:spPr>
          <a:xfrm>
            <a:off x="9803626" y="1749634"/>
            <a:ext cx="10265" cy="4248000"/>
          </a:xfrm>
          <a:prstGeom prst="line">
            <a:avLst/>
          </a:prstGeom>
          <a:ln w="38100" cap="rnd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2F585CBA-1763-4E2B-953F-5178C7424777}"/>
              </a:ext>
            </a:extLst>
          </p:cNvPr>
          <p:cNvGrpSpPr/>
          <p:nvPr/>
        </p:nvGrpSpPr>
        <p:grpSpPr>
          <a:xfrm>
            <a:off x="7384193" y="1764949"/>
            <a:ext cx="1913201" cy="494147"/>
            <a:chOff x="7355517" y="1668257"/>
            <a:chExt cx="1913201" cy="494147"/>
          </a:xfrm>
        </p:grpSpPr>
        <p:pic>
          <p:nvPicPr>
            <p:cNvPr id="67" name="图片 66">
              <a:extLst>
                <a:ext uri="{FF2B5EF4-FFF2-40B4-BE49-F238E27FC236}">
                  <a16:creationId xmlns:a16="http://schemas.microsoft.com/office/drawing/2014/main" id="{A0497591-D111-48C7-8D83-740F565F7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355517" y="1668257"/>
              <a:ext cx="1913201" cy="481002"/>
            </a:xfrm>
            <a:prstGeom prst="rect">
              <a:avLst/>
            </a:prstGeom>
          </p:spPr>
        </p:pic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0F17B3DE-8C0B-444F-A22D-F01FF5B2BC30}"/>
                </a:ext>
              </a:extLst>
            </p:cNvPr>
            <p:cNvSpPr txBox="1"/>
            <p:nvPr/>
          </p:nvSpPr>
          <p:spPr>
            <a:xfrm>
              <a:off x="7382057" y="1793072"/>
              <a:ext cx="1852600" cy="369332"/>
            </a:xfrm>
            <a:prstGeom prst="rect">
              <a:avLst/>
            </a:prstGeom>
            <a:solidFill>
              <a:srgbClr val="FBE7AF"/>
            </a:solidFill>
            <a:ln w="19050">
              <a:solidFill>
                <a:srgbClr val="FBE7AF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epochOfZxid:</a:t>
              </a:r>
              <a:r>
                <a:rPr lang="en-US" altLang="zh-CN" b="0" dirty="0">
                  <a:solidFill>
                    <a:srgbClr val="0070C0"/>
                  </a:solidFill>
                  <a:effectLst/>
                  <a:latin typeface="Consolas" panose="020B0609020204030204" pitchFamily="49" charset="0"/>
                </a:rPr>
                <a:t>1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D51EE0C-2504-410E-9CF7-9DE4C576EAED}"/>
              </a:ext>
            </a:extLst>
          </p:cNvPr>
          <p:cNvGrpSpPr/>
          <p:nvPr/>
        </p:nvGrpSpPr>
        <p:grpSpPr>
          <a:xfrm>
            <a:off x="9958347" y="1757168"/>
            <a:ext cx="1142675" cy="492389"/>
            <a:chOff x="9914700" y="1661152"/>
            <a:chExt cx="1142675" cy="492389"/>
          </a:xfrm>
        </p:grpSpPr>
        <p:pic>
          <p:nvPicPr>
            <p:cNvPr id="68" name="图片 67">
              <a:extLst>
                <a:ext uri="{FF2B5EF4-FFF2-40B4-BE49-F238E27FC236}">
                  <a16:creationId xmlns:a16="http://schemas.microsoft.com/office/drawing/2014/main" id="{F81706E3-ED6F-4205-AF8E-0759ED83B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914700" y="1661152"/>
              <a:ext cx="1141062" cy="481001"/>
            </a:xfrm>
            <a:prstGeom prst="rect">
              <a:avLst/>
            </a:prstGeom>
          </p:spPr>
        </p:pic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F0090CED-A86E-4762-85ED-2F4163D5A00F}"/>
                </a:ext>
              </a:extLst>
            </p:cNvPr>
            <p:cNvSpPr txBox="1"/>
            <p:nvPr/>
          </p:nvSpPr>
          <p:spPr>
            <a:xfrm>
              <a:off x="9924939" y="1784209"/>
              <a:ext cx="1132436" cy="369332"/>
            </a:xfrm>
            <a:prstGeom prst="rect">
              <a:avLst/>
            </a:prstGeom>
            <a:solidFill>
              <a:srgbClr val="FBE7AF"/>
            </a:solidFill>
            <a:ln w="19050">
              <a:solidFill>
                <a:srgbClr val="FBE7AF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0" dirty="0"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epoch:</a:t>
              </a:r>
              <a:r>
                <a:rPr lang="en-US" altLang="zh-CN" b="0" dirty="0">
                  <a:solidFill>
                    <a:srgbClr val="0070C0"/>
                  </a:solidFill>
                  <a:effectLst/>
                  <a:latin typeface="Consolas" panose="020B0609020204030204" pitchFamily="49" charset="0"/>
                </a:rPr>
                <a:t>1</a:t>
              </a:r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3C98DF57-4821-4AB5-A0B9-056483043E93}"/>
              </a:ext>
            </a:extLst>
          </p:cNvPr>
          <p:cNvSpPr txBox="1"/>
          <p:nvPr/>
        </p:nvSpPr>
        <p:spPr>
          <a:xfrm>
            <a:off x="5045643" y="2685014"/>
            <a:ext cx="146084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b="0">
                <a:solidFill>
                  <a:srgbClr val="000000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zh-CN"/>
              <a:t>newEpoch: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A2718FD-5B63-44AB-9CCE-906FDE90A483}"/>
              </a:ext>
            </a:extLst>
          </p:cNvPr>
          <p:cNvSpPr txBox="1"/>
          <p:nvPr/>
        </p:nvSpPr>
        <p:spPr>
          <a:xfrm>
            <a:off x="5051743" y="3231347"/>
            <a:ext cx="184463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b="0">
                <a:solidFill>
                  <a:srgbClr val="000000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epochOfZxid</a:t>
            </a:r>
            <a:r>
              <a:rPr lang="en-US" altLang="zh-CN" dirty="0"/>
              <a:t>: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62B75456-1991-47A6-93D6-13DD81EB5B05}"/>
              </a:ext>
            </a:extLst>
          </p:cNvPr>
          <p:cNvCxnSpPr>
            <a:cxnSpLocks/>
          </p:cNvCxnSpPr>
          <p:nvPr/>
        </p:nvCxnSpPr>
        <p:spPr>
          <a:xfrm>
            <a:off x="4929471" y="3881020"/>
            <a:ext cx="2358905" cy="78529"/>
          </a:xfrm>
          <a:prstGeom prst="straightConnector1">
            <a:avLst/>
          </a:prstGeom>
          <a:ln w="28575" cap="rnd">
            <a:solidFill>
              <a:schemeClr val="tx1"/>
            </a:solidFill>
            <a:prstDash val="lgDash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B82B3DBA-9183-4759-9EC1-FB745601D7D9}"/>
              </a:ext>
            </a:extLst>
          </p:cNvPr>
          <p:cNvSpPr txBox="1"/>
          <p:nvPr/>
        </p:nvSpPr>
        <p:spPr>
          <a:xfrm>
            <a:off x="5122458" y="3881020"/>
            <a:ext cx="1750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r>
              <a:rPr lang="en-US" altLang="zh-CN" sz="1600" dirty="0" err="1"/>
              <a:t>TakeSnapshot</a:t>
            </a:r>
            <a:endParaRPr lang="en-US" altLang="zh-CN" sz="1600" dirty="0"/>
          </a:p>
          <a:p>
            <a:pPr algn="ctr"/>
            <a:r>
              <a:rPr lang="en-US" altLang="zh-CN" sz="1600" dirty="0"/>
              <a:t>{epochOfZxid:</a:t>
            </a:r>
            <a:r>
              <a:rPr lang="en-US" altLang="zh-CN" sz="1600" dirty="0">
                <a:solidFill>
                  <a:srgbClr val="FF0000"/>
                </a:solidFill>
              </a:rPr>
              <a:t>2</a:t>
            </a:r>
            <a:r>
              <a:rPr lang="en-US" altLang="zh-CN" sz="1600" dirty="0"/>
              <a:t>}</a:t>
            </a:r>
            <a:endParaRPr lang="zh-CN" altLang="en-US" sz="1600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130B7B4-CF7C-42DE-BD27-612DD2EC134C}"/>
              </a:ext>
            </a:extLst>
          </p:cNvPr>
          <p:cNvGrpSpPr/>
          <p:nvPr/>
        </p:nvGrpSpPr>
        <p:grpSpPr>
          <a:xfrm>
            <a:off x="7393178" y="3815646"/>
            <a:ext cx="1875540" cy="486708"/>
            <a:chOff x="7393178" y="3815646"/>
            <a:chExt cx="1875540" cy="486708"/>
          </a:xfrm>
        </p:grpSpPr>
        <p:pic>
          <p:nvPicPr>
            <p:cNvPr id="69" name="图片 68">
              <a:extLst>
                <a:ext uri="{FF2B5EF4-FFF2-40B4-BE49-F238E27FC236}">
                  <a16:creationId xmlns:a16="http://schemas.microsoft.com/office/drawing/2014/main" id="{715B1943-1193-40F2-9152-DC6BC6835B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393178" y="3815646"/>
              <a:ext cx="1875540" cy="481002"/>
            </a:xfrm>
            <a:prstGeom prst="rect">
              <a:avLst/>
            </a:prstGeom>
          </p:spPr>
        </p:pic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DA7FB365-D760-496D-97A6-AF8C3C400A47}"/>
                </a:ext>
              </a:extLst>
            </p:cNvPr>
            <p:cNvSpPr txBox="1"/>
            <p:nvPr/>
          </p:nvSpPr>
          <p:spPr>
            <a:xfrm>
              <a:off x="7409008" y="3933022"/>
              <a:ext cx="1825625" cy="369332"/>
            </a:xfrm>
            <a:prstGeom prst="rect">
              <a:avLst/>
            </a:prstGeom>
            <a:solidFill>
              <a:srgbClr val="FBE7AF"/>
            </a:solidFill>
            <a:ln>
              <a:solidFill>
                <a:srgbClr val="FBE7AF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epochOfZxid:</a:t>
              </a:r>
              <a:r>
                <a:rPr lang="en-US" altLang="zh-CN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2</a:t>
              </a:r>
            </a:p>
          </p:txBody>
        </p:sp>
      </p:grp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E179A339-A478-4A01-B768-A5AAEF98D956}"/>
              </a:ext>
            </a:extLst>
          </p:cNvPr>
          <p:cNvCxnSpPr>
            <a:cxnSpLocks/>
          </p:cNvCxnSpPr>
          <p:nvPr/>
        </p:nvCxnSpPr>
        <p:spPr>
          <a:xfrm>
            <a:off x="4936491" y="4521587"/>
            <a:ext cx="4877400" cy="197018"/>
          </a:xfrm>
          <a:prstGeom prst="straightConnector1">
            <a:avLst/>
          </a:prstGeom>
          <a:ln w="28575" cap="rnd">
            <a:solidFill>
              <a:schemeClr val="tx1"/>
            </a:solidFill>
            <a:prstDash val="lgDash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EADC40C1-B485-4BC6-9501-2FDA08EB0524}"/>
              </a:ext>
            </a:extLst>
          </p:cNvPr>
          <p:cNvSpPr txBox="1"/>
          <p:nvPr/>
        </p:nvSpPr>
        <p:spPr>
          <a:xfrm>
            <a:off x="7473774" y="4667102"/>
            <a:ext cx="2017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④</a:t>
            </a:r>
            <a:r>
              <a:rPr lang="en-US" altLang="zh-CN" sz="1600" dirty="0" err="1"/>
              <a:t>SetCurrentEpoch</a:t>
            </a:r>
            <a:endParaRPr lang="en-US" altLang="zh-CN" sz="1600" dirty="0"/>
          </a:p>
          <a:p>
            <a:pPr algn="ctr"/>
            <a:r>
              <a:rPr lang="en-US" altLang="zh-CN" sz="1600" dirty="0"/>
              <a:t>{</a:t>
            </a:r>
            <a:r>
              <a:rPr lang="en-US" altLang="zh-CN" sz="1600" dirty="0" err="1"/>
              <a:t>newEpoch</a:t>
            </a:r>
            <a:r>
              <a:rPr lang="en-US" altLang="zh-CN" sz="1600" dirty="0"/>
              <a:t> :2}</a:t>
            </a:r>
            <a:endParaRPr lang="zh-CN" altLang="en-US" sz="1600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BF63CD4-5EBE-4C57-B909-4D48CD8D4D35}"/>
              </a:ext>
            </a:extLst>
          </p:cNvPr>
          <p:cNvGrpSpPr/>
          <p:nvPr/>
        </p:nvGrpSpPr>
        <p:grpSpPr>
          <a:xfrm>
            <a:off x="9912452" y="4605196"/>
            <a:ext cx="1185291" cy="518825"/>
            <a:chOff x="9912452" y="4605196"/>
            <a:chExt cx="1185291" cy="518825"/>
          </a:xfrm>
        </p:grpSpPr>
        <p:pic>
          <p:nvPicPr>
            <p:cNvPr id="70" name="图片 69">
              <a:extLst>
                <a:ext uri="{FF2B5EF4-FFF2-40B4-BE49-F238E27FC236}">
                  <a16:creationId xmlns:a16="http://schemas.microsoft.com/office/drawing/2014/main" id="{24A752A0-66C6-4A87-BB93-1A68A29695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912452" y="4605196"/>
              <a:ext cx="1185291" cy="518825"/>
            </a:xfrm>
            <a:prstGeom prst="rect">
              <a:avLst/>
            </a:prstGeom>
          </p:spPr>
        </p:pic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C4FF3376-D025-4AC2-B66C-C69378CBF814}"/>
                </a:ext>
              </a:extLst>
            </p:cNvPr>
            <p:cNvSpPr txBox="1"/>
            <p:nvPr/>
          </p:nvSpPr>
          <p:spPr>
            <a:xfrm>
              <a:off x="9946102" y="4704147"/>
              <a:ext cx="1111273" cy="369332"/>
            </a:xfrm>
            <a:prstGeom prst="rect">
              <a:avLst/>
            </a:prstGeom>
            <a:solidFill>
              <a:srgbClr val="FBE7AF"/>
            </a:solidFill>
            <a:ln w="19050">
              <a:solidFill>
                <a:srgbClr val="FBE7AF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0" dirty="0">
                  <a:effectLst/>
                  <a:latin typeface="Consolas" panose="020B0609020204030204" pitchFamily="49" charset="0"/>
                </a:rPr>
                <a:t>epoch:</a:t>
              </a:r>
              <a:r>
                <a:rPr lang="en-US" altLang="zh-CN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2</a:t>
              </a:r>
            </a:p>
          </p:txBody>
        </p:sp>
      </p:grpSp>
      <p:sp>
        <p:nvSpPr>
          <p:cNvPr id="66" name="文本框 65">
            <a:extLst>
              <a:ext uri="{FF2B5EF4-FFF2-40B4-BE49-F238E27FC236}">
                <a16:creationId xmlns:a16="http://schemas.microsoft.com/office/drawing/2014/main" id="{F00ED9DB-90D6-4B70-BFAC-4AA0BBA4DEB9}"/>
              </a:ext>
            </a:extLst>
          </p:cNvPr>
          <p:cNvSpPr txBox="1"/>
          <p:nvPr/>
        </p:nvSpPr>
        <p:spPr>
          <a:xfrm>
            <a:off x="1671146" y="1749633"/>
            <a:ext cx="1126720" cy="380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b="0">
                <a:solidFill>
                  <a:srgbClr val="000000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zh-CN" b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dirty="0"/>
              <a:t>epoch: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273BC529-B76E-4B3D-9B21-FB6143669CD8}"/>
              </a:ext>
            </a:extLst>
          </p:cNvPr>
          <p:cNvSpPr/>
          <p:nvPr/>
        </p:nvSpPr>
        <p:spPr bwMode="gray">
          <a:xfrm>
            <a:off x="4860966" y="2805694"/>
            <a:ext cx="121746" cy="127972"/>
          </a:xfrm>
          <a:prstGeom prst="ellipse">
            <a:avLst/>
          </a:prstGeom>
          <a:solidFill>
            <a:schemeClr val="tx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2D078D44-BD35-426F-9268-1CFFA7437D2C}"/>
              </a:ext>
            </a:extLst>
          </p:cNvPr>
          <p:cNvSpPr/>
          <p:nvPr/>
        </p:nvSpPr>
        <p:spPr bwMode="gray">
          <a:xfrm>
            <a:off x="4860966" y="3355518"/>
            <a:ext cx="121746" cy="127972"/>
          </a:xfrm>
          <a:prstGeom prst="ellipse">
            <a:avLst/>
          </a:prstGeom>
          <a:solidFill>
            <a:schemeClr val="tx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83F6EE36-091A-409F-9BFD-3759F0571FA8}"/>
              </a:ext>
            </a:extLst>
          </p:cNvPr>
          <p:cNvSpPr/>
          <p:nvPr/>
        </p:nvSpPr>
        <p:spPr bwMode="gray">
          <a:xfrm>
            <a:off x="7246661" y="4059978"/>
            <a:ext cx="121746" cy="127972"/>
          </a:xfrm>
          <a:prstGeom prst="ellipse">
            <a:avLst/>
          </a:prstGeom>
          <a:solidFill>
            <a:schemeClr val="tx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8843887E-FFAD-40F6-9FFD-ABC07CD49871}"/>
              </a:ext>
            </a:extLst>
          </p:cNvPr>
          <p:cNvSpPr/>
          <p:nvPr/>
        </p:nvSpPr>
        <p:spPr bwMode="gray">
          <a:xfrm>
            <a:off x="9763456" y="4824827"/>
            <a:ext cx="121746" cy="127972"/>
          </a:xfrm>
          <a:prstGeom prst="ellipse">
            <a:avLst/>
          </a:prstGeom>
          <a:solidFill>
            <a:schemeClr val="tx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1BA84EBB-9CD1-4A6F-A315-401BCD345F1B}"/>
              </a:ext>
            </a:extLst>
          </p:cNvPr>
          <p:cNvSpPr txBox="1"/>
          <p:nvPr/>
        </p:nvSpPr>
        <p:spPr>
          <a:xfrm>
            <a:off x="942702" y="6341950"/>
            <a:ext cx="205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ZOOKEEPER-1653</a:t>
            </a:r>
            <a:endParaRPr lang="zh-CN" altLang="en-US" sz="1400" b="1" dirty="0"/>
          </a:p>
        </p:txBody>
      </p:sp>
      <p:sp>
        <p:nvSpPr>
          <p:cNvPr id="60" name="标题 2">
            <a:extLst>
              <a:ext uri="{FF2B5EF4-FFF2-40B4-BE49-F238E27FC236}">
                <a16:creationId xmlns:a16="http://schemas.microsoft.com/office/drawing/2014/main" id="{F49FB33C-2626-4486-9567-EFE977554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635" y="162074"/>
            <a:ext cx="11218470" cy="849639"/>
          </a:xfrm>
        </p:spPr>
        <p:txBody>
          <a:bodyPr/>
          <a:lstStyle/>
          <a:p>
            <a:r>
              <a:rPr lang="en-US" altLang="zh-CN" dirty="0"/>
              <a:t>A Crash Recovery Bug Triggered by a Node Crash</a:t>
            </a:r>
            <a:endParaRPr lang="zh-CN" altLang="en-US" dirty="0"/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E7F458A6-46AF-4E23-BCFC-4B03C11D1B62}"/>
              </a:ext>
            </a:extLst>
          </p:cNvPr>
          <p:cNvGrpSpPr/>
          <p:nvPr/>
        </p:nvGrpSpPr>
        <p:grpSpPr>
          <a:xfrm>
            <a:off x="9016379" y="996398"/>
            <a:ext cx="1594970" cy="774342"/>
            <a:chOff x="9016379" y="996398"/>
            <a:chExt cx="1594970" cy="774342"/>
          </a:xfrm>
        </p:grpSpPr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03655D67-6C42-473A-BAC7-8D40FF5A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082281" y="996398"/>
              <a:ext cx="1438573" cy="774342"/>
            </a:xfrm>
            <a:prstGeom prst="rect">
              <a:avLst/>
            </a:prstGeom>
          </p:spPr>
        </p:pic>
        <p:sp>
          <p:nvSpPr>
            <p:cNvPr id="52" name="矩形: 剪去单角 51">
              <a:extLst>
                <a:ext uri="{FF2B5EF4-FFF2-40B4-BE49-F238E27FC236}">
                  <a16:creationId xmlns:a16="http://schemas.microsoft.com/office/drawing/2014/main" id="{53AB7378-FD88-4925-9B13-EE3515E4B7D8}"/>
                </a:ext>
              </a:extLst>
            </p:cNvPr>
            <p:cNvSpPr/>
            <p:nvPr/>
          </p:nvSpPr>
          <p:spPr bwMode="gray">
            <a:xfrm>
              <a:off x="9016379" y="1162764"/>
              <a:ext cx="1594970" cy="527048"/>
            </a:xfrm>
            <a:prstGeom prst="snip1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wrap="square" rtlCol="0" anchor="ctr"/>
            <a:lstStyle/>
            <a:p>
              <a:pPr algn="ctr"/>
              <a:r>
                <a:rPr lang="en-US" altLang="zh-CN" dirty="0"/>
                <a:t>follower’s </a:t>
              </a:r>
              <a:r>
                <a:rPr lang="en-US" altLang="zh-CN" dirty="0" err="1"/>
                <a:t>currentEpoch</a:t>
              </a:r>
              <a:endParaRPr lang="zh-CN" altLang="en-US" dirty="0"/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F727A8F1-B4B8-4A3A-8521-83B040EE4F41}"/>
              </a:ext>
            </a:extLst>
          </p:cNvPr>
          <p:cNvGrpSpPr/>
          <p:nvPr/>
        </p:nvGrpSpPr>
        <p:grpSpPr>
          <a:xfrm>
            <a:off x="6671467" y="1005712"/>
            <a:ext cx="1280997" cy="774342"/>
            <a:chOff x="6634788" y="1011713"/>
            <a:chExt cx="2247525" cy="774342"/>
          </a:xfrm>
        </p:grpSpPr>
        <p:pic>
          <p:nvPicPr>
            <p:cNvPr id="55" name="图片 54">
              <a:extLst>
                <a:ext uri="{FF2B5EF4-FFF2-40B4-BE49-F238E27FC236}">
                  <a16:creationId xmlns:a16="http://schemas.microsoft.com/office/drawing/2014/main" id="{0BF5DB8E-E8D6-47E8-A6C5-5556C496C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34788" y="1011713"/>
              <a:ext cx="2131899" cy="774342"/>
            </a:xfrm>
            <a:prstGeom prst="rect">
              <a:avLst/>
            </a:prstGeom>
          </p:spPr>
        </p:pic>
        <p:sp>
          <p:nvSpPr>
            <p:cNvPr id="59" name="矩形: 剪去单角 58">
              <a:extLst>
                <a:ext uri="{FF2B5EF4-FFF2-40B4-BE49-F238E27FC236}">
                  <a16:creationId xmlns:a16="http://schemas.microsoft.com/office/drawing/2014/main" id="{66911C93-BD56-406C-92BE-04C190B7AA61}"/>
                </a:ext>
              </a:extLst>
            </p:cNvPr>
            <p:cNvSpPr/>
            <p:nvPr/>
          </p:nvSpPr>
          <p:spPr bwMode="gray">
            <a:xfrm>
              <a:off x="6695477" y="1160724"/>
              <a:ext cx="2186836" cy="558632"/>
            </a:xfrm>
            <a:prstGeom prst="snip1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wrap="square" rtlCol="0" anchor="ctr"/>
            <a:lstStyle/>
            <a:p>
              <a:pPr algn="ctr"/>
              <a:r>
                <a:rPr lang="en-US" altLang="zh-CN" dirty="0"/>
                <a:t>follower’s snapshot</a:t>
              </a: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AF696F70-C180-45B0-9FC8-C46F7DAF7F54}"/>
                  </a:ext>
                </a:extLst>
              </p:cNvPr>
              <p:cNvSpPr/>
              <p:nvPr/>
            </p:nvSpPr>
            <p:spPr bwMode="gray">
              <a:xfrm>
                <a:off x="2315295" y="1170749"/>
                <a:ext cx="1336849" cy="52609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 algn="ctr">
                <a:noFill/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𝑙𝑒𝑎𝑑𝑒𝑟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AF696F70-C180-45B0-9FC8-C46F7DAF7F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15295" y="1170749"/>
                <a:ext cx="1336849" cy="5260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6350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D72138E3-67B0-454B-8C6F-76B12A9F6AE6}"/>
                  </a:ext>
                </a:extLst>
              </p:cNvPr>
              <p:cNvSpPr/>
              <p:nvPr/>
            </p:nvSpPr>
            <p:spPr bwMode="gray">
              <a:xfrm>
                <a:off x="4204114" y="1163719"/>
                <a:ext cx="1451759" cy="52609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 algn="ctr">
                <a:noFill/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𝑓𝑜𝑙𝑙𝑜𝑤𝑒𝑟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D72138E3-67B0-454B-8C6F-76B12A9F6A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204114" y="1163719"/>
                <a:ext cx="1451759" cy="526093"/>
              </a:xfrm>
              <a:prstGeom prst="rect">
                <a:avLst/>
              </a:prstGeom>
              <a:blipFill>
                <a:blip r:embed="rId5"/>
                <a:stretch>
                  <a:fillRect l="-420"/>
                </a:stretch>
              </a:blipFill>
              <a:ln w="6350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箭头: 环形 71">
            <a:extLst>
              <a:ext uri="{FF2B5EF4-FFF2-40B4-BE49-F238E27FC236}">
                <a16:creationId xmlns:a16="http://schemas.microsoft.com/office/drawing/2014/main" id="{5B51FAAC-E8B1-4832-8909-C5894F7E366E}"/>
              </a:ext>
            </a:extLst>
          </p:cNvPr>
          <p:cNvSpPr/>
          <p:nvPr/>
        </p:nvSpPr>
        <p:spPr>
          <a:xfrm rot="369882" flipH="1">
            <a:off x="4797100" y="1796215"/>
            <a:ext cx="238219" cy="27177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472139"/>
              <a:gd name="adj5" fmla="val 12500"/>
            </a:avLst>
          </a:prstGeom>
          <a:solidFill>
            <a:srgbClr val="00B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Linux Libertine" panose="02000503000000000000"/>
              <a:cs typeface="Times New Roman" panose="02020603050405020304" pitchFamily="18" charset="0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5BDF438D-F9E8-47DD-B872-AFD30DB113E5}"/>
              </a:ext>
            </a:extLst>
          </p:cNvPr>
          <p:cNvSpPr/>
          <p:nvPr/>
        </p:nvSpPr>
        <p:spPr bwMode="gray">
          <a:xfrm>
            <a:off x="2923282" y="1857455"/>
            <a:ext cx="121746" cy="127972"/>
          </a:xfrm>
          <a:prstGeom prst="ellipse">
            <a:avLst/>
          </a:prstGeom>
          <a:solidFill>
            <a:schemeClr val="tx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9712BC43-FB6A-4F10-BEBE-1C856342EF53}"/>
              </a:ext>
            </a:extLst>
          </p:cNvPr>
          <p:cNvSpPr/>
          <p:nvPr/>
        </p:nvSpPr>
        <p:spPr bwMode="gray">
          <a:xfrm>
            <a:off x="7227502" y="1857973"/>
            <a:ext cx="121746" cy="127972"/>
          </a:xfrm>
          <a:prstGeom prst="ellipse">
            <a:avLst/>
          </a:prstGeom>
          <a:solidFill>
            <a:schemeClr val="tx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054EB8F1-9A7A-4E94-A842-07BD51AEAC6E}"/>
              </a:ext>
            </a:extLst>
          </p:cNvPr>
          <p:cNvSpPr/>
          <p:nvPr/>
        </p:nvSpPr>
        <p:spPr bwMode="gray">
          <a:xfrm>
            <a:off x="9752784" y="1868116"/>
            <a:ext cx="121746" cy="127972"/>
          </a:xfrm>
          <a:prstGeom prst="ellipse">
            <a:avLst/>
          </a:prstGeom>
          <a:solidFill>
            <a:schemeClr val="tx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73039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3D8E239-CD2F-4787-8A6B-8F957FABD3D9}"/>
              </a:ext>
            </a:extLst>
          </p:cNvPr>
          <p:cNvCxnSpPr/>
          <p:nvPr/>
        </p:nvCxnSpPr>
        <p:spPr>
          <a:xfrm>
            <a:off x="2986551" y="1751875"/>
            <a:ext cx="0" cy="4248000"/>
          </a:xfrm>
          <a:prstGeom prst="line">
            <a:avLst/>
          </a:prstGeom>
          <a:ln w="38100" cap="rnd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CC13ADC-F73C-407C-B808-82620FE133A7}"/>
              </a:ext>
            </a:extLst>
          </p:cNvPr>
          <p:cNvCxnSpPr>
            <a:cxnSpLocks/>
          </p:cNvCxnSpPr>
          <p:nvPr/>
        </p:nvCxnSpPr>
        <p:spPr>
          <a:xfrm flipH="1">
            <a:off x="4920069" y="2130577"/>
            <a:ext cx="9925" cy="2391010"/>
          </a:xfrm>
          <a:prstGeom prst="line">
            <a:avLst/>
          </a:prstGeom>
          <a:ln w="38100" cap="rnd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箭头: 环形 8">
            <a:extLst>
              <a:ext uri="{FF2B5EF4-FFF2-40B4-BE49-F238E27FC236}">
                <a16:creationId xmlns:a16="http://schemas.microsoft.com/office/drawing/2014/main" id="{50EDCC98-C504-4402-BE57-CE42C875A166}"/>
              </a:ext>
            </a:extLst>
          </p:cNvPr>
          <p:cNvSpPr/>
          <p:nvPr/>
        </p:nvSpPr>
        <p:spPr>
          <a:xfrm rot="369882" flipH="1">
            <a:off x="4797100" y="1796215"/>
            <a:ext cx="238219" cy="27177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472139"/>
              <a:gd name="adj5" fmla="val 12500"/>
            </a:avLst>
          </a:prstGeom>
          <a:solidFill>
            <a:srgbClr val="00B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Linux Libertine" panose="0200050300000000000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0C432B0-574E-4854-A339-C67D95BCA2A8}"/>
              </a:ext>
            </a:extLst>
          </p:cNvPr>
          <p:cNvCxnSpPr>
            <a:cxnSpLocks/>
          </p:cNvCxnSpPr>
          <p:nvPr/>
        </p:nvCxnSpPr>
        <p:spPr>
          <a:xfrm>
            <a:off x="2982435" y="2584406"/>
            <a:ext cx="1926753" cy="127076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B32BD58A-4127-4FF3-A895-753C7806EAB2}"/>
              </a:ext>
            </a:extLst>
          </p:cNvPr>
          <p:cNvSpPr txBox="1"/>
          <p:nvPr/>
        </p:nvSpPr>
        <p:spPr>
          <a:xfrm>
            <a:off x="3051738" y="2025455"/>
            <a:ext cx="1782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r>
              <a:rPr lang="en-US" altLang="zh-CN" sz="1600" dirty="0" err="1"/>
              <a:t>LEADERINFO</a:t>
            </a:r>
            <a:endParaRPr lang="en-US" altLang="zh-CN" sz="1600" dirty="0"/>
          </a:p>
          <a:p>
            <a:pPr algn="ctr"/>
            <a:r>
              <a:rPr lang="en-US" altLang="zh-CN" sz="1600" dirty="0"/>
              <a:t>{newEpoch:</a:t>
            </a:r>
            <a:r>
              <a:rPr lang="en-US" altLang="zh-CN" sz="1600" dirty="0">
                <a:solidFill>
                  <a:srgbClr val="FF0000"/>
                </a:solidFill>
              </a:rPr>
              <a:t>2</a:t>
            </a:r>
            <a:r>
              <a:rPr lang="en-US" altLang="zh-CN" sz="1600" dirty="0"/>
              <a:t>}</a:t>
            </a:r>
            <a:endParaRPr lang="zh-CN" altLang="en-US" sz="1600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DADAA09-D33F-4025-80A1-A9865817DF0F}"/>
              </a:ext>
            </a:extLst>
          </p:cNvPr>
          <p:cNvCxnSpPr>
            <a:cxnSpLocks/>
          </p:cNvCxnSpPr>
          <p:nvPr/>
        </p:nvCxnSpPr>
        <p:spPr>
          <a:xfrm>
            <a:off x="2982435" y="3167397"/>
            <a:ext cx="1937189" cy="107968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E839BB31-EA90-4511-9FD6-7E849775B4F3}"/>
              </a:ext>
            </a:extLst>
          </p:cNvPr>
          <p:cNvSpPr txBox="1"/>
          <p:nvPr/>
        </p:nvSpPr>
        <p:spPr>
          <a:xfrm>
            <a:off x="3087161" y="3167922"/>
            <a:ext cx="1782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r>
              <a:rPr lang="en-US" altLang="zh-CN" sz="1600" dirty="0"/>
              <a:t> snapshot</a:t>
            </a:r>
          </a:p>
          <a:p>
            <a:pPr algn="ctr"/>
            <a:r>
              <a:rPr lang="en-US" altLang="zh-CN" sz="1600" dirty="0"/>
              <a:t>{epochOfZxid:</a:t>
            </a:r>
            <a:r>
              <a:rPr lang="en-US" altLang="zh-CN" sz="1600" dirty="0">
                <a:solidFill>
                  <a:srgbClr val="FF0000"/>
                </a:solidFill>
              </a:rPr>
              <a:t>2</a:t>
            </a:r>
            <a:r>
              <a:rPr lang="en-US" altLang="zh-CN" sz="1600" dirty="0"/>
              <a:t>}</a:t>
            </a:r>
            <a:endParaRPr lang="zh-CN" altLang="en-US" sz="1600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74ECE50-AF1E-420A-9EB3-0729A057DB57}"/>
              </a:ext>
            </a:extLst>
          </p:cNvPr>
          <p:cNvCxnSpPr>
            <a:cxnSpLocks/>
          </p:cNvCxnSpPr>
          <p:nvPr/>
        </p:nvCxnSpPr>
        <p:spPr>
          <a:xfrm>
            <a:off x="7291215" y="1749634"/>
            <a:ext cx="29265" cy="4248000"/>
          </a:xfrm>
          <a:prstGeom prst="line">
            <a:avLst/>
          </a:prstGeom>
          <a:ln w="38100" cap="rnd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318C61B9-FF79-4F2E-B0E1-A415CA6DCC27}"/>
              </a:ext>
            </a:extLst>
          </p:cNvPr>
          <p:cNvCxnSpPr>
            <a:cxnSpLocks/>
          </p:cNvCxnSpPr>
          <p:nvPr/>
        </p:nvCxnSpPr>
        <p:spPr>
          <a:xfrm>
            <a:off x="9803626" y="1749634"/>
            <a:ext cx="10265" cy="4248000"/>
          </a:xfrm>
          <a:prstGeom prst="line">
            <a:avLst/>
          </a:prstGeom>
          <a:ln w="38100" cap="rnd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2F585CBA-1763-4E2B-953F-5178C7424777}"/>
              </a:ext>
            </a:extLst>
          </p:cNvPr>
          <p:cNvGrpSpPr/>
          <p:nvPr/>
        </p:nvGrpSpPr>
        <p:grpSpPr>
          <a:xfrm>
            <a:off x="7384193" y="1764949"/>
            <a:ext cx="1913201" cy="494147"/>
            <a:chOff x="7355517" y="1668257"/>
            <a:chExt cx="1913201" cy="494147"/>
          </a:xfrm>
        </p:grpSpPr>
        <p:pic>
          <p:nvPicPr>
            <p:cNvPr id="67" name="图片 66">
              <a:extLst>
                <a:ext uri="{FF2B5EF4-FFF2-40B4-BE49-F238E27FC236}">
                  <a16:creationId xmlns:a16="http://schemas.microsoft.com/office/drawing/2014/main" id="{A0497591-D111-48C7-8D83-740F565F7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355517" y="1668257"/>
              <a:ext cx="1913201" cy="481002"/>
            </a:xfrm>
            <a:prstGeom prst="rect">
              <a:avLst/>
            </a:prstGeom>
          </p:spPr>
        </p:pic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0F17B3DE-8C0B-444F-A22D-F01FF5B2BC30}"/>
                </a:ext>
              </a:extLst>
            </p:cNvPr>
            <p:cNvSpPr txBox="1"/>
            <p:nvPr/>
          </p:nvSpPr>
          <p:spPr>
            <a:xfrm>
              <a:off x="7382057" y="1793072"/>
              <a:ext cx="1852600" cy="369332"/>
            </a:xfrm>
            <a:prstGeom prst="rect">
              <a:avLst/>
            </a:prstGeom>
            <a:solidFill>
              <a:srgbClr val="FBE7AF"/>
            </a:solidFill>
            <a:ln w="19050">
              <a:solidFill>
                <a:srgbClr val="FBE7AF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epochOfZxid:</a:t>
              </a:r>
              <a:r>
                <a:rPr lang="en-US" altLang="zh-CN" b="0" dirty="0">
                  <a:solidFill>
                    <a:srgbClr val="0070C0"/>
                  </a:solidFill>
                  <a:effectLst/>
                  <a:latin typeface="Consolas" panose="020B0609020204030204" pitchFamily="49" charset="0"/>
                </a:rPr>
                <a:t>1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D51EE0C-2504-410E-9CF7-9DE4C576EAED}"/>
              </a:ext>
            </a:extLst>
          </p:cNvPr>
          <p:cNvGrpSpPr/>
          <p:nvPr/>
        </p:nvGrpSpPr>
        <p:grpSpPr>
          <a:xfrm>
            <a:off x="9958347" y="1757168"/>
            <a:ext cx="1142675" cy="492389"/>
            <a:chOff x="9914700" y="1661152"/>
            <a:chExt cx="1142675" cy="492389"/>
          </a:xfrm>
        </p:grpSpPr>
        <p:pic>
          <p:nvPicPr>
            <p:cNvPr id="68" name="图片 67">
              <a:extLst>
                <a:ext uri="{FF2B5EF4-FFF2-40B4-BE49-F238E27FC236}">
                  <a16:creationId xmlns:a16="http://schemas.microsoft.com/office/drawing/2014/main" id="{F81706E3-ED6F-4205-AF8E-0759ED83B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914700" y="1661152"/>
              <a:ext cx="1141062" cy="481001"/>
            </a:xfrm>
            <a:prstGeom prst="rect">
              <a:avLst/>
            </a:prstGeom>
          </p:spPr>
        </p:pic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F0090CED-A86E-4762-85ED-2F4163D5A00F}"/>
                </a:ext>
              </a:extLst>
            </p:cNvPr>
            <p:cNvSpPr txBox="1"/>
            <p:nvPr/>
          </p:nvSpPr>
          <p:spPr>
            <a:xfrm>
              <a:off x="9924939" y="1784209"/>
              <a:ext cx="1132436" cy="369332"/>
            </a:xfrm>
            <a:prstGeom prst="rect">
              <a:avLst/>
            </a:prstGeom>
            <a:solidFill>
              <a:srgbClr val="FBE7AF"/>
            </a:solidFill>
            <a:ln w="19050">
              <a:solidFill>
                <a:srgbClr val="FBE7AF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0" dirty="0"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epoch:</a:t>
              </a:r>
              <a:r>
                <a:rPr lang="en-US" altLang="zh-CN" b="0" dirty="0">
                  <a:solidFill>
                    <a:srgbClr val="0070C0"/>
                  </a:solidFill>
                  <a:effectLst/>
                  <a:latin typeface="Consolas" panose="020B0609020204030204" pitchFamily="49" charset="0"/>
                </a:rPr>
                <a:t>1</a:t>
              </a:r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3C98DF57-4821-4AB5-A0B9-056483043E93}"/>
              </a:ext>
            </a:extLst>
          </p:cNvPr>
          <p:cNvSpPr txBox="1"/>
          <p:nvPr/>
        </p:nvSpPr>
        <p:spPr>
          <a:xfrm>
            <a:off x="5045643" y="2685014"/>
            <a:ext cx="146084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b="0">
                <a:solidFill>
                  <a:srgbClr val="000000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zh-CN"/>
              <a:t>newEpoch: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A2718FD-5B63-44AB-9CCE-906FDE90A483}"/>
              </a:ext>
            </a:extLst>
          </p:cNvPr>
          <p:cNvSpPr txBox="1"/>
          <p:nvPr/>
        </p:nvSpPr>
        <p:spPr>
          <a:xfrm>
            <a:off x="5051743" y="3231347"/>
            <a:ext cx="184463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b="0">
                <a:solidFill>
                  <a:srgbClr val="000000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epochOfZxid</a:t>
            </a:r>
            <a:r>
              <a:rPr lang="en-US" altLang="zh-CN" dirty="0"/>
              <a:t>: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62B75456-1991-47A6-93D6-13DD81EB5B05}"/>
              </a:ext>
            </a:extLst>
          </p:cNvPr>
          <p:cNvCxnSpPr>
            <a:cxnSpLocks/>
          </p:cNvCxnSpPr>
          <p:nvPr/>
        </p:nvCxnSpPr>
        <p:spPr>
          <a:xfrm>
            <a:off x="4929471" y="3881020"/>
            <a:ext cx="2358905" cy="78529"/>
          </a:xfrm>
          <a:prstGeom prst="straightConnector1">
            <a:avLst/>
          </a:prstGeom>
          <a:ln w="28575" cap="rnd">
            <a:solidFill>
              <a:schemeClr val="tx1"/>
            </a:solidFill>
            <a:prstDash val="lgDash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B82B3DBA-9183-4759-9EC1-FB745601D7D9}"/>
              </a:ext>
            </a:extLst>
          </p:cNvPr>
          <p:cNvSpPr txBox="1"/>
          <p:nvPr/>
        </p:nvSpPr>
        <p:spPr>
          <a:xfrm>
            <a:off x="5122458" y="3881020"/>
            <a:ext cx="1750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r>
              <a:rPr lang="en-US" altLang="zh-CN" sz="1600" dirty="0" err="1"/>
              <a:t>TakeSnapshot</a:t>
            </a:r>
            <a:endParaRPr lang="en-US" altLang="zh-CN" sz="1600" dirty="0"/>
          </a:p>
          <a:p>
            <a:pPr algn="ctr"/>
            <a:r>
              <a:rPr lang="en-US" altLang="zh-CN" sz="1600" dirty="0"/>
              <a:t>{epochOfZxid:</a:t>
            </a:r>
            <a:r>
              <a:rPr lang="en-US" altLang="zh-CN" sz="1600" dirty="0">
                <a:solidFill>
                  <a:srgbClr val="FF0000"/>
                </a:solidFill>
              </a:rPr>
              <a:t>2</a:t>
            </a:r>
            <a:r>
              <a:rPr lang="en-US" altLang="zh-CN" sz="1600" dirty="0"/>
              <a:t>}</a:t>
            </a:r>
            <a:endParaRPr lang="zh-CN" altLang="en-US" sz="1600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130B7B4-CF7C-42DE-BD27-612DD2EC134C}"/>
              </a:ext>
            </a:extLst>
          </p:cNvPr>
          <p:cNvGrpSpPr/>
          <p:nvPr/>
        </p:nvGrpSpPr>
        <p:grpSpPr>
          <a:xfrm>
            <a:off x="7393178" y="3815646"/>
            <a:ext cx="1875540" cy="486708"/>
            <a:chOff x="7393178" y="3815646"/>
            <a:chExt cx="1875540" cy="486708"/>
          </a:xfrm>
        </p:grpSpPr>
        <p:pic>
          <p:nvPicPr>
            <p:cNvPr id="69" name="图片 68">
              <a:extLst>
                <a:ext uri="{FF2B5EF4-FFF2-40B4-BE49-F238E27FC236}">
                  <a16:creationId xmlns:a16="http://schemas.microsoft.com/office/drawing/2014/main" id="{715B1943-1193-40F2-9152-DC6BC6835B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393178" y="3815646"/>
              <a:ext cx="1875540" cy="481002"/>
            </a:xfrm>
            <a:prstGeom prst="rect">
              <a:avLst/>
            </a:prstGeom>
          </p:spPr>
        </p:pic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DA7FB365-D760-496D-97A6-AF8C3C400A47}"/>
                </a:ext>
              </a:extLst>
            </p:cNvPr>
            <p:cNvSpPr txBox="1"/>
            <p:nvPr/>
          </p:nvSpPr>
          <p:spPr>
            <a:xfrm>
              <a:off x="7409008" y="3933022"/>
              <a:ext cx="1825625" cy="369332"/>
            </a:xfrm>
            <a:prstGeom prst="rect">
              <a:avLst/>
            </a:prstGeom>
            <a:solidFill>
              <a:srgbClr val="FBE7AF"/>
            </a:solidFill>
            <a:ln>
              <a:solidFill>
                <a:srgbClr val="FBE7AF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epochOfZxid:</a:t>
              </a:r>
              <a:r>
                <a:rPr lang="en-US" altLang="zh-CN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2</a:t>
              </a:r>
            </a:p>
          </p:txBody>
        </p:sp>
      </p:grp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E179A339-A478-4A01-B768-A5AAEF98D956}"/>
              </a:ext>
            </a:extLst>
          </p:cNvPr>
          <p:cNvCxnSpPr>
            <a:cxnSpLocks/>
          </p:cNvCxnSpPr>
          <p:nvPr/>
        </p:nvCxnSpPr>
        <p:spPr>
          <a:xfrm>
            <a:off x="4936491" y="4521587"/>
            <a:ext cx="4877400" cy="197018"/>
          </a:xfrm>
          <a:prstGeom prst="straightConnector1">
            <a:avLst/>
          </a:prstGeom>
          <a:ln w="28575" cap="rnd">
            <a:solidFill>
              <a:schemeClr val="bg1">
                <a:lumMod val="75000"/>
              </a:schemeClr>
            </a:solidFill>
            <a:prstDash val="lgDash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EADC40C1-B485-4BC6-9501-2FDA08EB0524}"/>
              </a:ext>
            </a:extLst>
          </p:cNvPr>
          <p:cNvSpPr txBox="1"/>
          <p:nvPr/>
        </p:nvSpPr>
        <p:spPr>
          <a:xfrm>
            <a:off x="7473774" y="4667102"/>
            <a:ext cx="2017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</a:rPr>
              <a:t>SetCurrentEpoch</a:t>
            </a:r>
            <a:endParaRPr lang="en-US" altLang="zh-CN" sz="16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</a:rPr>
              <a:t>{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</a:rPr>
              <a:t>newEpoch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</a:rPr>
              <a:t> :2}</a:t>
            </a:r>
            <a:endParaRPr lang="zh-CN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BF63CD4-5EBE-4C57-B909-4D48CD8D4D35}"/>
              </a:ext>
            </a:extLst>
          </p:cNvPr>
          <p:cNvGrpSpPr/>
          <p:nvPr/>
        </p:nvGrpSpPr>
        <p:grpSpPr>
          <a:xfrm>
            <a:off x="9912452" y="4605196"/>
            <a:ext cx="1185291" cy="518825"/>
            <a:chOff x="9912452" y="4605196"/>
            <a:chExt cx="1185291" cy="518825"/>
          </a:xfrm>
        </p:grpSpPr>
        <p:pic>
          <p:nvPicPr>
            <p:cNvPr id="70" name="图片 69">
              <a:extLst>
                <a:ext uri="{FF2B5EF4-FFF2-40B4-BE49-F238E27FC236}">
                  <a16:creationId xmlns:a16="http://schemas.microsoft.com/office/drawing/2014/main" id="{24A752A0-66C6-4A87-BB93-1A68A29695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  <a:grayscl/>
            </a:blip>
            <a:stretch>
              <a:fillRect/>
            </a:stretch>
          </p:blipFill>
          <p:spPr>
            <a:xfrm>
              <a:off x="9912452" y="4605196"/>
              <a:ext cx="1185291" cy="518825"/>
            </a:xfrm>
            <a:prstGeom prst="rect">
              <a:avLst/>
            </a:prstGeom>
          </p:spPr>
        </p:pic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C4FF3376-D025-4AC2-B66C-C69378CBF814}"/>
                </a:ext>
              </a:extLst>
            </p:cNvPr>
            <p:cNvSpPr txBox="1"/>
            <p:nvPr/>
          </p:nvSpPr>
          <p:spPr>
            <a:xfrm>
              <a:off x="9946102" y="4704147"/>
              <a:ext cx="111127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0" dirty="0">
                  <a:solidFill>
                    <a:schemeClr val="bg1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epoch:2</a:t>
              </a:r>
            </a:p>
          </p:txBody>
        </p:sp>
      </p:grpSp>
      <p:sp>
        <p:nvSpPr>
          <p:cNvPr id="64" name="椭圆 63">
            <a:extLst>
              <a:ext uri="{FF2B5EF4-FFF2-40B4-BE49-F238E27FC236}">
                <a16:creationId xmlns:a16="http://schemas.microsoft.com/office/drawing/2014/main" id="{E06E55B1-2D45-43D6-A3CE-8F2E9BC80D82}"/>
              </a:ext>
            </a:extLst>
          </p:cNvPr>
          <p:cNvSpPr/>
          <p:nvPr/>
        </p:nvSpPr>
        <p:spPr bwMode="gray">
          <a:xfrm>
            <a:off x="2923282" y="1857455"/>
            <a:ext cx="121746" cy="127972"/>
          </a:xfrm>
          <a:prstGeom prst="ellipse">
            <a:avLst/>
          </a:prstGeom>
          <a:solidFill>
            <a:schemeClr val="tx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00ED9DB-90D6-4B70-BFAC-4AA0BBA4DEB9}"/>
              </a:ext>
            </a:extLst>
          </p:cNvPr>
          <p:cNvSpPr txBox="1"/>
          <p:nvPr/>
        </p:nvSpPr>
        <p:spPr>
          <a:xfrm>
            <a:off x="1671146" y="1749633"/>
            <a:ext cx="1126720" cy="380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b="0">
                <a:solidFill>
                  <a:srgbClr val="000000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zh-CN" b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dirty="0"/>
              <a:t>epoch: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273BC529-B76E-4B3D-9B21-FB6143669CD8}"/>
              </a:ext>
            </a:extLst>
          </p:cNvPr>
          <p:cNvSpPr/>
          <p:nvPr/>
        </p:nvSpPr>
        <p:spPr bwMode="gray">
          <a:xfrm>
            <a:off x="4860966" y="2805694"/>
            <a:ext cx="121746" cy="127972"/>
          </a:xfrm>
          <a:prstGeom prst="ellipse">
            <a:avLst/>
          </a:prstGeom>
          <a:solidFill>
            <a:schemeClr val="tx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2D078D44-BD35-426F-9268-1CFFA7437D2C}"/>
              </a:ext>
            </a:extLst>
          </p:cNvPr>
          <p:cNvSpPr/>
          <p:nvPr/>
        </p:nvSpPr>
        <p:spPr bwMode="gray">
          <a:xfrm>
            <a:off x="4860966" y="3355518"/>
            <a:ext cx="121746" cy="127972"/>
          </a:xfrm>
          <a:prstGeom prst="ellipse">
            <a:avLst/>
          </a:prstGeom>
          <a:solidFill>
            <a:schemeClr val="tx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16612FF4-4B13-4AC6-82C8-1B6AE2AF4A54}"/>
              </a:ext>
            </a:extLst>
          </p:cNvPr>
          <p:cNvSpPr/>
          <p:nvPr/>
        </p:nvSpPr>
        <p:spPr bwMode="gray">
          <a:xfrm>
            <a:off x="7227502" y="1857973"/>
            <a:ext cx="121746" cy="127972"/>
          </a:xfrm>
          <a:prstGeom prst="ellipse">
            <a:avLst/>
          </a:prstGeom>
          <a:solidFill>
            <a:schemeClr val="tx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0C8AE2D-94A5-4BAE-9643-97D7434B150C}"/>
              </a:ext>
            </a:extLst>
          </p:cNvPr>
          <p:cNvSpPr/>
          <p:nvPr/>
        </p:nvSpPr>
        <p:spPr bwMode="gray">
          <a:xfrm>
            <a:off x="9752784" y="1868116"/>
            <a:ext cx="121746" cy="127972"/>
          </a:xfrm>
          <a:prstGeom prst="ellipse">
            <a:avLst/>
          </a:prstGeom>
          <a:solidFill>
            <a:schemeClr val="tx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83F6EE36-091A-409F-9BFD-3759F0571FA8}"/>
              </a:ext>
            </a:extLst>
          </p:cNvPr>
          <p:cNvSpPr/>
          <p:nvPr/>
        </p:nvSpPr>
        <p:spPr bwMode="gray">
          <a:xfrm>
            <a:off x="7246661" y="4059978"/>
            <a:ext cx="121746" cy="127972"/>
          </a:xfrm>
          <a:prstGeom prst="ellipse">
            <a:avLst/>
          </a:prstGeom>
          <a:solidFill>
            <a:schemeClr val="tx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8843887E-FFAD-40F6-9FFD-ABC07CD49871}"/>
              </a:ext>
            </a:extLst>
          </p:cNvPr>
          <p:cNvSpPr/>
          <p:nvPr/>
        </p:nvSpPr>
        <p:spPr bwMode="gray">
          <a:xfrm>
            <a:off x="9763456" y="4824827"/>
            <a:ext cx="121746" cy="127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4" name="爆炸形: 8 pt  33">
            <a:extLst>
              <a:ext uri="{FF2B5EF4-FFF2-40B4-BE49-F238E27FC236}">
                <a16:creationId xmlns:a16="http://schemas.microsoft.com/office/drawing/2014/main" id="{3FB047CD-D486-4952-AD20-C85142FAE25A}"/>
              </a:ext>
            </a:extLst>
          </p:cNvPr>
          <p:cNvSpPr/>
          <p:nvPr/>
        </p:nvSpPr>
        <p:spPr>
          <a:xfrm>
            <a:off x="4681230" y="4258145"/>
            <a:ext cx="469957" cy="264899"/>
          </a:xfrm>
          <a:prstGeom prst="irregularSeal1">
            <a:avLst/>
          </a:prstGeom>
          <a:solidFill>
            <a:srgbClr val="D81E0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Linux Libertine" panose="0200050300000000000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1BA84EBB-9CD1-4A6F-A315-401BCD345F1B}"/>
              </a:ext>
            </a:extLst>
          </p:cNvPr>
          <p:cNvSpPr txBox="1"/>
          <p:nvPr/>
        </p:nvSpPr>
        <p:spPr>
          <a:xfrm>
            <a:off x="942702" y="6341950"/>
            <a:ext cx="205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ZOOKEEPER-1653</a:t>
            </a:r>
            <a:endParaRPr lang="zh-CN" altLang="en-US" sz="1400" b="1" dirty="0"/>
          </a:p>
        </p:txBody>
      </p:sp>
      <p:sp>
        <p:nvSpPr>
          <p:cNvPr id="60" name="标题 2">
            <a:extLst>
              <a:ext uri="{FF2B5EF4-FFF2-40B4-BE49-F238E27FC236}">
                <a16:creationId xmlns:a16="http://schemas.microsoft.com/office/drawing/2014/main" id="{F49FB33C-2626-4486-9567-EFE977554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635" y="162074"/>
            <a:ext cx="11218470" cy="849639"/>
          </a:xfrm>
        </p:spPr>
        <p:txBody>
          <a:bodyPr/>
          <a:lstStyle/>
          <a:p>
            <a:r>
              <a:rPr lang="en-US" altLang="zh-CN" dirty="0"/>
              <a:t>A Crash Recovery Bug Triggered by a Node Crash</a:t>
            </a:r>
            <a:endParaRPr lang="zh-CN" altLang="en-US" dirty="0"/>
          </a:p>
        </p:txBody>
      </p:sp>
      <p:sp>
        <p:nvSpPr>
          <p:cNvPr id="65" name="任意多边形: 形状 64">
            <a:extLst>
              <a:ext uri="{FF2B5EF4-FFF2-40B4-BE49-F238E27FC236}">
                <a16:creationId xmlns:a16="http://schemas.microsoft.com/office/drawing/2014/main" id="{0BAA1586-685C-49F0-B3DA-C581E66C54F0}"/>
              </a:ext>
            </a:extLst>
          </p:cNvPr>
          <p:cNvSpPr/>
          <p:nvPr/>
        </p:nvSpPr>
        <p:spPr bwMode="gray">
          <a:xfrm>
            <a:off x="9268718" y="2002677"/>
            <a:ext cx="2212354" cy="2160396"/>
          </a:xfrm>
          <a:custGeom>
            <a:avLst/>
            <a:gdLst>
              <a:gd name="connsiteX0" fmla="*/ 0 w 2100028"/>
              <a:gd name="connsiteY0" fmla="*/ 2160396 h 2160396"/>
              <a:gd name="connsiteX1" fmla="*/ 1004835 w 2100028"/>
              <a:gd name="connsiteY1" fmla="*/ 2029767 h 2160396"/>
              <a:gd name="connsiteX2" fmla="*/ 1778558 w 2100028"/>
              <a:gd name="connsiteY2" fmla="*/ 1577591 h 2160396"/>
              <a:gd name="connsiteX3" fmla="*/ 2049864 w 2100028"/>
              <a:gd name="connsiteY3" fmla="*/ 1065125 h 2160396"/>
              <a:gd name="connsiteX4" fmla="*/ 2069960 w 2100028"/>
              <a:gd name="connsiteY4" fmla="*/ 361741 h 2160396"/>
              <a:gd name="connsiteX5" fmla="*/ 1728316 w 2100028"/>
              <a:gd name="connsiteY5" fmla="*/ 0 h 2160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0028" h="2160396">
                <a:moveTo>
                  <a:pt x="0" y="2160396"/>
                </a:moveTo>
                <a:cubicBezTo>
                  <a:pt x="354204" y="2143648"/>
                  <a:pt x="708409" y="2126901"/>
                  <a:pt x="1004835" y="2029767"/>
                </a:cubicBezTo>
                <a:cubicBezTo>
                  <a:pt x="1301261" y="1932633"/>
                  <a:pt x="1604387" y="1738365"/>
                  <a:pt x="1778558" y="1577591"/>
                </a:cubicBezTo>
                <a:cubicBezTo>
                  <a:pt x="1952730" y="1416817"/>
                  <a:pt x="2001297" y="1267767"/>
                  <a:pt x="2049864" y="1065125"/>
                </a:cubicBezTo>
                <a:cubicBezTo>
                  <a:pt x="2098431" y="862483"/>
                  <a:pt x="2123551" y="539262"/>
                  <a:pt x="2069960" y="361741"/>
                </a:cubicBezTo>
                <a:cubicBezTo>
                  <a:pt x="2016369" y="184220"/>
                  <a:pt x="1872342" y="92110"/>
                  <a:pt x="1728316" y="0"/>
                </a:cubicBezTo>
              </a:path>
            </a:pathLst>
          </a:custGeom>
          <a:noFill/>
          <a:ln w="28575" algn="ctr">
            <a:solidFill>
              <a:srgbClr val="FF0000"/>
            </a:solidFill>
            <a:miter lim="800000"/>
            <a:headEnd type="triangle"/>
            <a:tailEnd type="triangl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15546D2A-3DE5-494C-B03A-1780DEBDD6E0}"/>
              </a:ext>
            </a:extLst>
          </p:cNvPr>
          <p:cNvSpPr txBox="1"/>
          <p:nvPr/>
        </p:nvSpPr>
        <p:spPr>
          <a:xfrm>
            <a:off x="10511787" y="3363403"/>
            <a:ext cx="129631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inconsistent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4D15BC91-12CD-442A-8D05-CE6715BF5147}"/>
              </a:ext>
            </a:extLst>
          </p:cNvPr>
          <p:cNvGrpSpPr/>
          <p:nvPr/>
        </p:nvGrpSpPr>
        <p:grpSpPr>
          <a:xfrm>
            <a:off x="9016379" y="996398"/>
            <a:ext cx="1594970" cy="774342"/>
            <a:chOff x="9016379" y="996398"/>
            <a:chExt cx="1594970" cy="774342"/>
          </a:xfrm>
        </p:grpSpPr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A967EA22-C096-485B-B819-F769448DC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082281" y="996398"/>
              <a:ext cx="1438573" cy="774342"/>
            </a:xfrm>
            <a:prstGeom prst="rect">
              <a:avLst/>
            </a:prstGeom>
          </p:spPr>
        </p:pic>
        <p:sp>
          <p:nvSpPr>
            <p:cNvPr id="53" name="矩形: 剪去单角 52">
              <a:extLst>
                <a:ext uri="{FF2B5EF4-FFF2-40B4-BE49-F238E27FC236}">
                  <a16:creationId xmlns:a16="http://schemas.microsoft.com/office/drawing/2014/main" id="{164E8281-63A4-4B13-8258-A84F9AFB0B6F}"/>
                </a:ext>
              </a:extLst>
            </p:cNvPr>
            <p:cNvSpPr/>
            <p:nvPr/>
          </p:nvSpPr>
          <p:spPr bwMode="gray">
            <a:xfrm>
              <a:off x="9016379" y="1162764"/>
              <a:ext cx="1594970" cy="527048"/>
            </a:xfrm>
            <a:prstGeom prst="snip1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wrap="square" rtlCol="0" anchor="ctr"/>
            <a:lstStyle/>
            <a:p>
              <a:pPr algn="ctr"/>
              <a:r>
                <a:rPr lang="en-US" altLang="zh-CN" dirty="0"/>
                <a:t>follower’s </a:t>
              </a:r>
              <a:r>
                <a:rPr lang="en-US" altLang="zh-CN" dirty="0" err="1"/>
                <a:t>currentEpoch</a:t>
              </a:r>
              <a:endParaRPr lang="zh-CN" altLang="en-US" dirty="0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69B79F1A-C7ED-49FC-A0FA-2667C54FFE5F}"/>
              </a:ext>
            </a:extLst>
          </p:cNvPr>
          <p:cNvGrpSpPr/>
          <p:nvPr/>
        </p:nvGrpSpPr>
        <p:grpSpPr>
          <a:xfrm>
            <a:off x="6671467" y="1005712"/>
            <a:ext cx="1280997" cy="774342"/>
            <a:chOff x="6634788" y="1011713"/>
            <a:chExt cx="2247525" cy="774342"/>
          </a:xfrm>
        </p:grpSpPr>
        <p:pic>
          <p:nvPicPr>
            <p:cNvPr id="59" name="图片 58">
              <a:extLst>
                <a:ext uri="{FF2B5EF4-FFF2-40B4-BE49-F238E27FC236}">
                  <a16:creationId xmlns:a16="http://schemas.microsoft.com/office/drawing/2014/main" id="{6051FDAB-3BFC-492A-B439-153251D89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34788" y="1011713"/>
              <a:ext cx="2131899" cy="774342"/>
            </a:xfrm>
            <a:prstGeom prst="rect">
              <a:avLst/>
            </a:prstGeom>
          </p:spPr>
        </p:pic>
        <p:sp>
          <p:nvSpPr>
            <p:cNvPr id="61" name="矩形: 剪去单角 60">
              <a:extLst>
                <a:ext uri="{FF2B5EF4-FFF2-40B4-BE49-F238E27FC236}">
                  <a16:creationId xmlns:a16="http://schemas.microsoft.com/office/drawing/2014/main" id="{0159AA20-2F29-4A0D-A671-71072AAEEC2A}"/>
                </a:ext>
              </a:extLst>
            </p:cNvPr>
            <p:cNvSpPr/>
            <p:nvPr/>
          </p:nvSpPr>
          <p:spPr bwMode="gray">
            <a:xfrm>
              <a:off x="6695477" y="1160724"/>
              <a:ext cx="2186836" cy="558632"/>
            </a:xfrm>
            <a:prstGeom prst="snip1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wrap="square" rtlCol="0" anchor="ctr"/>
            <a:lstStyle/>
            <a:p>
              <a:pPr algn="ctr"/>
              <a:r>
                <a:rPr lang="en-US" altLang="zh-CN" dirty="0"/>
                <a:t>follower’s snapshot</a:t>
              </a: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203DD31B-BE3C-4E9A-852E-2644D9F60637}"/>
                  </a:ext>
                </a:extLst>
              </p:cNvPr>
              <p:cNvSpPr/>
              <p:nvPr/>
            </p:nvSpPr>
            <p:spPr bwMode="gray">
              <a:xfrm>
                <a:off x="2315295" y="1170749"/>
                <a:ext cx="1336849" cy="52609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 algn="ctr">
                <a:noFill/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𝑙𝑒𝑎𝑑𝑒𝑟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203DD31B-BE3C-4E9A-852E-2644D9F606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15295" y="1170749"/>
                <a:ext cx="1336849" cy="5260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6350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2844F4F1-0A66-40DD-AF54-C0AB82C618EF}"/>
                  </a:ext>
                </a:extLst>
              </p:cNvPr>
              <p:cNvSpPr/>
              <p:nvPr/>
            </p:nvSpPr>
            <p:spPr bwMode="gray">
              <a:xfrm>
                <a:off x="4204114" y="1163719"/>
                <a:ext cx="1451759" cy="52609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 algn="ctr">
                <a:noFill/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𝑓𝑜𝑙𝑙𝑜𝑤𝑒𝑟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2844F4F1-0A66-40DD-AF54-C0AB82C618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204114" y="1163719"/>
                <a:ext cx="1451759" cy="526093"/>
              </a:xfrm>
              <a:prstGeom prst="rect">
                <a:avLst/>
              </a:prstGeom>
              <a:blipFill>
                <a:blip r:embed="rId5"/>
                <a:stretch>
                  <a:fillRect l="-420"/>
                </a:stretch>
              </a:blipFill>
              <a:ln w="6350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16962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3D8E239-CD2F-4787-8A6B-8F957FABD3D9}"/>
              </a:ext>
            </a:extLst>
          </p:cNvPr>
          <p:cNvCxnSpPr/>
          <p:nvPr/>
        </p:nvCxnSpPr>
        <p:spPr>
          <a:xfrm>
            <a:off x="2986551" y="1751875"/>
            <a:ext cx="0" cy="4248000"/>
          </a:xfrm>
          <a:prstGeom prst="line">
            <a:avLst/>
          </a:prstGeom>
          <a:ln w="38100" cap="rnd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CC13ADC-F73C-407C-B808-82620FE133A7}"/>
              </a:ext>
            </a:extLst>
          </p:cNvPr>
          <p:cNvCxnSpPr>
            <a:cxnSpLocks/>
          </p:cNvCxnSpPr>
          <p:nvPr/>
        </p:nvCxnSpPr>
        <p:spPr>
          <a:xfrm flipH="1">
            <a:off x="4920069" y="2130577"/>
            <a:ext cx="9925" cy="2391010"/>
          </a:xfrm>
          <a:prstGeom prst="line">
            <a:avLst/>
          </a:prstGeom>
          <a:ln w="38100" cap="rnd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箭头: 环形 8">
            <a:extLst>
              <a:ext uri="{FF2B5EF4-FFF2-40B4-BE49-F238E27FC236}">
                <a16:creationId xmlns:a16="http://schemas.microsoft.com/office/drawing/2014/main" id="{50EDCC98-C504-4402-BE57-CE42C875A166}"/>
              </a:ext>
            </a:extLst>
          </p:cNvPr>
          <p:cNvSpPr/>
          <p:nvPr/>
        </p:nvSpPr>
        <p:spPr>
          <a:xfrm rot="369882" flipH="1">
            <a:off x="4797100" y="1796215"/>
            <a:ext cx="238219" cy="27177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472139"/>
              <a:gd name="adj5" fmla="val 12500"/>
            </a:avLst>
          </a:prstGeom>
          <a:solidFill>
            <a:srgbClr val="00B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Linux Libertine" panose="0200050300000000000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0C432B0-574E-4854-A339-C67D95BCA2A8}"/>
              </a:ext>
            </a:extLst>
          </p:cNvPr>
          <p:cNvCxnSpPr>
            <a:cxnSpLocks/>
          </p:cNvCxnSpPr>
          <p:nvPr/>
        </p:nvCxnSpPr>
        <p:spPr>
          <a:xfrm>
            <a:off x="2982435" y="2584406"/>
            <a:ext cx="1926753" cy="127076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B32BD58A-4127-4FF3-A895-753C7806EAB2}"/>
              </a:ext>
            </a:extLst>
          </p:cNvPr>
          <p:cNvSpPr txBox="1"/>
          <p:nvPr/>
        </p:nvSpPr>
        <p:spPr>
          <a:xfrm>
            <a:off x="3051738" y="2025455"/>
            <a:ext cx="1782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r>
              <a:rPr lang="en-US" altLang="zh-CN" sz="1600" dirty="0" err="1"/>
              <a:t>LEADERINFO</a:t>
            </a:r>
            <a:endParaRPr lang="en-US" altLang="zh-CN" sz="1600" dirty="0"/>
          </a:p>
          <a:p>
            <a:pPr algn="ctr"/>
            <a:r>
              <a:rPr lang="en-US" altLang="zh-CN" sz="1600" dirty="0"/>
              <a:t>{newEpoch:</a:t>
            </a:r>
            <a:r>
              <a:rPr lang="en-US" altLang="zh-CN" sz="1600" dirty="0">
                <a:solidFill>
                  <a:srgbClr val="FF0000"/>
                </a:solidFill>
              </a:rPr>
              <a:t>2</a:t>
            </a:r>
            <a:r>
              <a:rPr lang="en-US" altLang="zh-CN" sz="1600" dirty="0"/>
              <a:t>}</a:t>
            </a:r>
            <a:endParaRPr lang="zh-CN" altLang="en-US" sz="1600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DADAA09-D33F-4025-80A1-A9865817DF0F}"/>
              </a:ext>
            </a:extLst>
          </p:cNvPr>
          <p:cNvCxnSpPr>
            <a:cxnSpLocks/>
          </p:cNvCxnSpPr>
          <p:nvPr/>
        </p:nvCxnSpPr>
        <p:spPr>
          <a:xfrm>
            <a:off x="2982435" y="3167397"/>
            <a:ext cx="1937189" cy="107968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E839BB31-EA90-4511-9FD6-7E849775B4F3}"/>
              </a:ext>
            </a:extLst>
          </p:cNvPr>
          <p:cNvSpPr txBox="1"/>
          <p:nvPr/>
        </p:nvSpPr>
        <p:spPr>
          <a:xfrm>
            <a:off x="3087161" y="3167922"/>
            <a:ext cx="1782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r>
              <a:rPr lang="en-US" altLang="zh-CN" sz="1600" dirty="0"/>
              <a:t> snapshot</a:t>
            </a:r>
          </a:p>
          <a:p>
            <a:pPr algn="ctr"/>
            <a:r>
              <a:rPr lang="en-US" altLang="zh-CN" sz="1600" dirty="0"/>
              <a:t>{epochOfZxid:</a:t>
            </a:r>
            <a:r>
              <a:rPr lang="en-US" altLang="zh-CN" sz="1600" dirty="0">
                <a:solidFill>
                  <a:srgbClr val="FF0000"/>
                </a:solidFill>
              </a:rPr>
              <a:t>2</a:t>
            </a:r>
            <a:r>
              <a:rPr lang="en-US" altLang="zh-CN" sz="1600" dirty="0"/>
              <a:t>}</a:t>
            </a:r>
            <a:endParaRPr lang="zh-CN" altLang="en-US" sz="1600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74ECE50-AF1E-420A-9EB3-0729A057DB57}"/>
              </a:ext>
            </a:extLst>
          </p:cNvPr>
          <p:cNvCxnSpPr>
            <a:cxnSpLocks/>
          </p:cNvCxnSpPr>
          <p:nvPr/>
        </p:nvCxnSpPr>
        <p:spPr>
          <a:xfrm>
            <a:off x="7291215" y="1749634"/>
            <a:ext cx="29265" cy="4248000"/>
          </a:xfrm>
          <a:prstGeom prst="line">
            <a:avLst/>
          </a:prstGeom>
          <a:ln w="38100" cap="rnd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318C61B9-FF79-4F2E-B0E1-A415CA6DCC27}"/>
              </a:ext>
            </a:extLst>
          </p:cNvPr>
          <p:cNvCxnSpPr>
            <a:cxnSpLocks/>
          </p:cNvCxnSpPr>
          <p:nvPr/>
        </p:nvCxnSpPr>
        <p:spPr>
          <a:xfrm>
            <a:off x="9803626" y="1749634"/>
            <a:ext cx="10265" cy="4248000"/>
          </a:xfrm>
          <a:prstGeom prst="line">
            <a:avLst/>
          </a:prstGeom>
          <a:ln w="38100" cap="rnd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2F585CBA-1763-4E2B-953F-5178C7424777}"/>
              </a:ext>
            </a:extLst>
          </p:cNvPr>
          <p:cNvGrpSpPr/>
          <p:nvPr/>
        </p:nvGrpSpPr>
        <p:grpSpPr>
          <a:xfrm>
            <a:off x="7384193" y="1764949"/>
            <a:ext cx="1913201" cy="494147"/>
            <a:chOff x="7355517" y="1668257"/>
            <a:chExt cx="1913201" cy="494147"/>
          </a:xfrm>
        </p:grpSpPr>
        <p:pic>
          <p:nvPicPr>
            <p:cNvPr id="67" name="图片 66">
              <a:extLst>
                <a:ext uri="{FF2B5EF4-FFF2-40B4-BE49-F238E27FC236}">
                  <a16:creationId xmlns:a16="http://schemas.microsoft.com/office/drawing/2014/main" id="{A0497591-D111-48C7-8D83-740F565F7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355517" y="1668257"/>
              <a:ext cx="1913201" cy="481002"/>
            </a:xfrm>
            <a:prstGeom prst="rect">
              <a:avLst/>
            </a:prstGeom>
          </p:spPr>
        </p:pic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0F17B3DE-8C0B-444F-A22D-F01FF5B2BC30}"/>
                </a:ext>
              </a:extLst>
            </p:cNvPr>
            <p:cNvSpPr txBox="1"/>
            <p:nvPr/>
          </p:nvSpPr>
          <p:spPr>
            <a:xfrm>
              <a:off x="7382057" y="1793072"/>
              <a:ext cx="1852600" cy="369332"/>
            </a:xfrm>
            <a:prstGeom prst="rect">
              <a:avLst/>
            </a:prstGeom>
            <a:solidFill>
              <a:srgbClr val="FBE7AF"/>
            </a:solidFill>
            <a:ln w="19050">
              <a:solidFill>
                <a:srgbClr val="FBE7AF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epochOfZxid:</a:t>
              </a:r>
              <a:r>
                <a:rPr lang="en-US" altLang="zh-CN" b="0" dirty="0">
                  <a:solidFill>
                    <a:srgbClr val="0070C0"/>
                  </a:solidFill>
                  <a:effectLst/>
                  <a:latin typeface="Consolas" panose="020B0609020204030204" pitchFamily="49" charset="0"/>
                </a:rPr>
                <a:t>1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D51EE0C-2504-410E-9CF7-9DE4C576EAED}"/>
              </a:ext>
            </a:extLst>
          </p:cNvPr>
          <p:cNvGrpSpPr/>
          <p:nvPr/>
        </p:nvGrpSpPr>
        <p:grpSpPr>
          <a:xfrm>
            <a:off x="9958347" y="1757168"/>
            <a:ext cx="1142675" cy="492389"/>
            <a:chOff x="9914700" y="1661152"/>
            <a:chExt cx="1142675" cy="492389"/>
          </a:xfrm>
        </p:grpSpPr>
        <p:pic>
          <p:nvPicPr>
            <p:cNvPr id="68" name="图片 67">
              <a:extLst>
                <a:ext uri="{FF2B5EF4-FFF2-40B4-BE49-F238E27FC236}">
                  <a16:creationId xmlns:a16="http://schemas.microsoft.com/office/drawing/2014/main" id="{F81706E3-ED6F-4205-AF8E-0759ED83B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914700" y="1661152"/>
              <a:ext cx="1141062" cy="481001"/>
            </a:xfrm>
            <a:prstGeom prst="rect">
              <a:avLst/>
            </a:prstGeom>
          </p:spPr>
        </p:pic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F0090CED-A86E-4762-85ED-2F4163D5A00F}"/>
                </a:ext>
              </a:extLst>
            </p:cNvPr>
            <p:cNvSpPr txBox="1"/>
            <p:nvPr/>
          </p:nvSpPr>
          <p:spPr>
            <a:xfrm>
              <a:off x="9924939" y="1784209"/>
              <a:ext cx="1132436" cy="369332"/>
            </a:xfrm>
            <a:prstGeom prst="rect">
              <a:avLst/>
            </a:prstGeom>
            <a:solidFill>
              <a:srgbClr val="FBE7AF"/>
            </a:solidFill>
            <a:ln w="19050">
              <a:solidFill>
                <a:srgbClr val="FBE7AF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0" dirty="0"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epoch:</a:t>
              </a:r>
              <a:r>
                <a:rPr lang="en-US" altLang="zh-CN" b="0" dirty="0">
                  <a:solidFill>
                    <a:srgbClr val="0070C0"/>
                  </a:solidFill>
                  <a:effectLst/>
                  <a:latin typeface="Consolas" panose="020B0609020204030204" pitchFamily="49" charset="0"/>
                </a:rPr>
                <a:t>1</a:t>
              </a:r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3C98DF57-4821-4AB5-A0B9-056483043E93}"/>
              </a:ext>
            </a:extLst>
          </p:cNvPr>
          <p:cNvSpPr txBox="1"/>
          <p:nvPr/>
        </p:nvSpPr>
        <p:spPr>
          <a:xfrm>
            <a:off x="5045643" y="2685014"/>
            <a:ext cx="146084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b="0">
                <a:solidFill>
                  <a:srgbClr val="000000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zh-CN"/>
              <a:t>newEpoch: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A2718FD-5B63-44AB-9CCE-906FDE90A483}"/>
              </a:ext>
            </a:extLst>
          </p:cNvPr>
          <p:cNvSpPr txBox="1"/>
          <p:nvPr/>
        </p:nvSpPr>
        <p:spPr>
          <a:xfrm>
            <a:off x="5051743" y="3231347"/>
            <a:ext cx="184463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b="0">
                <a:solidFill>
                  <a:srgbClr val="000000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epochOfZxid</a:t>
            </a:r>
            <a:r>
              <a:rPr lang="en-US" altLang="zh-CN" dirty="0"/>
              <a:t>: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62B75456-1991-47A6-93D6-13DD81EB5B05}"/>
              </a:ext>
            </a:extLst>
          </p:cNvPr>
          <p:cNvCxnSpPr>
            <a:cxnSpLocks/>
          </p:cNvCxnSpPr>
          <p:nvPr/>
        </p:nvCxnSpPr>
        <p:spPr>
          <a:xfrm>
            <a:off x="4929471" y="3881020"/>
            <a:ext cx="2358905" cy="78529"/>
          </a:xfrm>
          <a:prstGeom prst="straightConnector1">
            <a:avLst/>
          </a:prstGeom>
          <a:ln w="28575" cap="rnd">
            <a:solidFill>
              <a:schemeClr val="tx1"/>
            </a:solidFill>
            <a:prstDash val="lgDash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B82B3DBA-9183-4759-9EC1-FB745601D7D9}"/>
              </a:ext>
            </a:extLst>
          </p:cNvPr>
          <p:cNvSpPr txBox="1"/>
          <p:nvPr/>
        </p:nvSpPr>
        <p:spPr>
          <a:xfrm>
            <a:off x="5122458" y="3881020"/>
            <a:ext cx="1750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r>
              <a:rPr lang="en-US" altLang="zh-CN" sz="1600" dirty="0" err="1"/>
              <a:t>TakeSnapshot</a:t>
            </a:r>
            <a:endParaRPr lang="en-US" altLang="zh-CN" sz="1600" dirty="0"/>
          </a:p>
          <a:p>
            <a:pPr algn="ctr"/>
            <a:r>
              <a:rPr lang="en-US" altLang="zh-CN" sz="1600" dirty="0"/>
              <a:t>{epochOfZxid:</a:t>
            </a:r>
            <a:r>
              <a:rPr lang="en-US" altLang="zh-CN" sz="1600" dirty="0">
                <a:solidFill>
                  <a:srgbClr val="FF0000"/>
                </a:solidFill>
              </a:rPr>
              <a:t>2</a:t>
            </a:r>
            <a:r>
              <a:rPr lang="en-US" altLang="zh-CN" sz="1600" dirty="0"/>
              <a:t>}</a:t>
            </a:r>
            <a:endParaRPr lang="zh-CN" altLang="en-US" sz="1600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130B7B4-CF7C-42DE-BD27-612DD2EC134C}"/>
              </a:ext>
            </a:extLst>
          </p:cNvPr>
          <p:cNvGrpSpPr/>
          <p:nvPr/>
        </p:nvGrpSpPr>
        <p:grpSpPr>
          <a:xfrm>
            <a:off x="7393178" y="3815646"/>
            <a:ext cx="1875540" cy="486708"/>
            <a:chOff x="7393178" y="3815646"/>
            <a:chExt cx="1875540" cy="486708"/>
          </a:xfrm>
        </p:grpSpPr>
        <p:pic>
          <p:nvPicPr>
            <p:cNvPr id="69" name="图片 68">
              <a:extLst>
                <a:ext uri="{FF2B5EF4-FFF2-40B4-BE49-F238E27FC236}">
                  <a16:creationId xmlns:a16="http://schemas.microsoft.com/office/drawing/2014/main" id="{715B1943-1193-40F2-9152-DC6BC6835B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393178" y="3815646"/>
              <a:ext cx="1875540" cy="481002"/>
            </a:xfrm>
            <a:prstGeom prst="rect">
              <a:avLst/>
            </a:prstGeom>
          </p:spPr>
        </p:pic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DA7FB365-D760-496D-97A6-AF8C3C400A47}"/>
                </a:ext>
              </a:extLst>
            </p:cNvPr>
            <p:cNvSpPr txBox="1"/>
            <p:nvPr/>
          </p:nvSpPr>
          <p:spPr>
            <a:xfrm>
              <a:off x="7409008" y="3933022"/>
              <a:ext cx="1825625" cy="369332"/>
            </a:xfrm>
            <a:prstGeom prst="rect">
              <a:avLst/>
            </a:prstGeom>
            <a:solidFill>
              <a:srgbClr val="FBE7AF"/>
            </a:solidFill>
            <a:ln>
              <a:solidFill>
                <a:srgbClr val="FBE7AF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epochOfZxid:</a:t>
              </a:r>
              <a:r>
                <a:rPr lang="en-US" altLang="zh-CN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2</a:t>
              </a:r>
            </a:p>
          </p:txBody>
        </p:sp>
      </p:grp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E179A339-A478-4A01-B768-A5AAEF98D956}"/>
              </a:ext>
            </a:extLst>
          </p:cNvPr>
          <p:cNvCxnSpPr>
            <a:cxnSpLocks/>
          </p:cNvCxnSpPr>
          <p:nvPr/>
        </p:nvCxnSpPr>
        <p:spPr>
          <a:xfrm>
            <a:off x="4936491" y="4521587"/>
            <a:ext cx="4877400" cy="197018"/>
          </a:xfrm>
          <a:prstGeom prst="straightConnector1">
            <a:avLst/>
          </a:prstGeom>
          <a:ln w="28575" cap="rnd">
            <a:solidFill>
              <a:schemeClr val="bg1">
                <a:lumMod val="75000"/>
              </a:schemeClr>
            </a:solidFill>
            <a:prstDash val="lgDash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EADC40C1-B485-4BC6-9501-2FDA08EB0524}"/>
              </a:ext>
            </a:extLst>
          </p:cNvPr>
          <p:cNvSpPr txBox="1"/>
          <p:nvPr/>
        </p:nvSpPr>
        <p:spPr>
          <a:xfrm>
            <a:off x="7473774" y="4667102"/>
            <a:ext cx="2017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</a:rPr>
              <a:t>SetCurrentEpoch</a:t>
            </a:r>
            <a:endParaRPr lang="en-US" altLang="zh-CN" sz="16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</a:rPr>
              <a:t>{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</a:rPr>
              <a:t>newEpoch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</a:rPr>
              <a:t> :2}</a:t>
            </a:r>
            <a:endParaRPr lang="zh-CN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BF63CD4-5EBE-4C57-B909-4D48CD8D4D35}"/>
              </a:ext>
            </a:extLst>
          </p:cNvPr>
          <p:cNvGrpSpPr/>
          <p:nvPr/>
        </p:nvGrpSpPr>
        <p:grpSpPr>
          <a:xfrm>
            <a:off x="9912452" y="4605196"/>
            <a:ext cx="1185291" cy="518825"/>
            <a:chOff x="9912452" y="4605196"/>
            <a:chExt cx="1185291" cy="518825"/>
          </a:xfrm>
        </p:grpSpPr>
        <p:pic>
          <p:nvPicPr>
            <p:cNvPr id="70" name="图片 69">
              <a:extLst>
                <a:ext uri="{FF2B5EF4-FFF2-40B4-BE49-F238E27FC236}">
                  <a16:creationId xmlns:a16="http://schemas.microsoft.com/office/drawing/2014/main" id="{24A752A0-66C6-4A87-BB93-1A68A29695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  <a:grayscl/>
            </a:blip>
            <a:stretch>
              <a:fillRect/>
            </a:stretch>
          </p:blipFill>
          <p:spPr>
            <a:xfrm>
              <a:off x="9912452" y="4605196"/>
              <a:ext cx="1185291" cy="518825"/>
            </a:xfrm>
            <a:prstGeom prst="rect">
              <a:avLst/>
            </a:prstGeom>
          </p:spPr>
        </p:pic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C4FF3376-D025-4AC2-B66C-C69378CBF814}"/>
                </a:ext>
              </a:extLst>
            </p:cNvPr>
            <p:cNvSpPr txBox="1"/>
            <p:nvPr/>
          </p:nvSpPr>
          <p:spPr>
            <a:xfrm>
              <a:off x="9946102" y="4704147"/>
              <a:ext cx="111127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0" dirty="0">
                  <a:solidFill>
                    <a:schemeClr val="bg1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epoch:2</a:t>
              </a:r>
            </a:p>
          </p:txBody>
        </p:sp>
      </p:grpSp>
      <p:sp>
        <p:nvSpPr>
          <p:cNvPr id="64" name="椭圆 63">
            <a:extLst>
              <a:ext uri="{FF2B5EF4-FFF2-40B4-BE49-F238E27FC236}">
                <a16:creationId xmlns:a16="http://schemas.microsoft.com/office/drawing/2014/main" id="{E06E55B1-2D45-43D6-A3CE-8F2E9BC80D82}"/>
              </a:ext>
            </a:extLst>
          </p:cNvPr>
          <p:cNvSpPr/>
          <p:nvPr/>
        </p:nvSpPr>
        <p:spPr bwMode="gray">
          <a:xfrm>
            <a:off x="2923282" y="1857455"/>
            <a:ext cx="121746" cy="127972"/>
          </a:xfrm>
          <a:prstGeom prst="ellipse">
            <a:avLst/>
          </a:prstGeom>
          <a:solidFill>
            <a:schemeClr val="tx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00ED9DB-90D6-4B70-BFAC-4AA0BBA4DEB9}"/>
              </a:ext>
            </a:extLst>
          </p:cNvPr>
          <p:cNvSpPr txBox="1"/>
          <p:nvPr/>
        </p:nvSpPr>
        <p:spPr>
          <a:xfrm>
            <a:off x="1671146" y="1749633"/>
            <a:ext cx="1126720" cy="380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b="0">
                <a:solidFill>
                  <a:srgbClr val="000000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zh-CN" b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dirty="0"/>
              <a:t>epoch: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273BC529-B76E-4B3D-9B21-FB6143669CD8}"/>
              </a:ext>
            </a:extLst>
          </p:cNvPr>
          <p:cNvSpPr/>
          <p:nvPr/>
        </p:nvSpPr>
        <p:spPr bwMode="gray">
          <a:xfrm>
            <a:off x="4860966" y="2805694"/>
            <a:ext cx="121746" cy="127972"/>
          </a:xfrm>
          <a:prstGeom prst="ellipse">
            <a:avLst/>
          </a:prstGeom>
          <a:solidFill>
            <a:schemeClr val="tx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2D078D44-BD35-426F-9268-1CFFA7437D2C}"/>
              </a:ext>
            </a:extLst>
          </p:cNvPr>
          <p:cNvSpPr/>
          <p:nvPr/>
        </p:nvSpPr>
        <p:spPr bwMode="gray">
          <a:xfrm>
            <a:off x="4860966" y="3355518"/>
            <a:ext cx="121746" cy="127972"/>
          </a:xfrm>
          <a:prstGeom prst="ellipse">
            <a:avLst/>
          </a:prstGeom>
          <a:solidFill>
            <a:schemeClr val="tx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16612FF4-4B13-4AC6-82C8-1B6AE2AF4A54}"/>
              </a:ext>
            </a:extLst>
          </p:cNvPr>
          <p:cNvSpPr/>
          <p:nvPr/>
        </p:nvSpPr>
        <p:spPr bwMode="gray">
          <a:xfrm>
            <a:off x="7227502" y="1857973"/>
            <a:ext cx="121746" cy="127972"/>
          </a:xfrm>
          <a:prstGeom prst="ellipse">
            <a:avLst/>
          </a:prstGeom>
          <a:solidFill>
            <a:schemeClr val="tx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0C8AE2D-94A5-4BAE-9643-97D7434B150C}"/>
              </a:ext>
            </a:extLst>
          </p:cNvPr>
          <p:cNvSpPr/>
          <p:nvPr/>
        </p:nvSpPr>
        <p:spPr bwMode="gray">
          <a:xfrm>
            <a:off x="9752784" y="1868116"/>
            <a:ext cx="121746" cy="127972"/>
          </a:xfrm>
          <a:prstGeom prst="ellipse">
            <a:avLst/>
          </a:prstGeom>
          <a:solidFill>
            <a:schemeClr val="tx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83F6EE36-091A-409F-9BFD-3759F0571FA8}"/>
              </a:ext>
            </a:extLst>
          </p:cNvPr>
          <p:cNvSpPr/>
          <p:nvPr/>
        </p:nvSpPr>
        <p:spPr bwMode="gray">
          <a:xfrm>
            <a:off x="7246661" y="4059978"/>
            <a:ext cx="121746" cy="127972"/>
          </a:xfrm>
          <a:prstGeom prst="ellipse">
            <a:avLst/>
          </a:prstGeom>
          <a:solidFill>
            <a:schemeClr val="tx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8843887E-FFAD-40F6-9FFD-ABC07CD49871}"/>
              </a:ext>
            </a:extLst>
          </p:cNvPr>
          <p:cNvSpPr/>
          <p:nvPr/>
        </p:nvSpPr>
        <p:spPr bwMode="gray">
          <a:xfrm>
            <a:off x="9763456" y="4824827"/>
            <a:ext cx="121746" cy="127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4" name="爆炸形: 8 pt  33">
            <a:extLst>
              <a:ext uri="{FF2B5EF4-FFF2-40B4-BE49-F238E27FC236}">
                <a16:creationId xmlns:a16="http://schemas.microsoft.com/office/drawing/2014/main" id="{3FB047CD-D486-4952-AD20-C85142FAE25A}"/>
              </a:ext>
            </a:extLst>
          </p:cNvPr>
          <p:cNvSpPr/>
          <p:nvPr/>
        </p:nvSpPr>
        <p:spPr>
          <a:xfrm>
            <a:off x="4681230" y="4258145"/>
            <a:ext cx="469957" cy="264899"/>
          </a:xfrm>
          <a:prstGeom prst="irregularSeal1">
            <a:avLst/>
          </a:prstGeom>
          <a:solidFill>
            <a:srgbClr val="D81E0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Linux Libertine" panose="02000503000000000000"/>
              <a:cs typeface="Times New Roman" panose="02020603050405020304" pitchFamily="18" charset="0"/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1F2DDD4-84B8-49DB-8494-94C7F96D8B0C}"/>
              </a:ext>
            </a:extLst>
          </p:cNvPr>
          <p:cNvCxnSpPr>
            <a:cxnSpLocks/>
          </p:cNvCxnSpPr>
          <p:nvPr/>
        </p:nvCxnSpPr>
        <p:spPr>
          <a:xfrm flipH="1">
            <a:off x="4916208" y="4888813"/>
            <a:ext cx="8823" cy="1794438"/>
          </a:xfrm>
          <a:prstGeom prst="line">
            <a:avLst/>
          </a:prstGeom>
          <a:ln w="38100" cap="rnd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箭头: 环形 34">
            <a:extLst>
              <a:ext uri="{FF2B5EF4-FFF2-40B4-BE49-F238E27FC236}">
                <a16:creationId xmlns:a16="http://schemas.microsoft.com/office/drawing/2014/main" id="{380254D1-77C8-4DCB-9738-D0E38F24AE4E}"/>
              </a:ext>
            </a:extLst>
          </p:cNvPr>
          <p:cNvSpPr/>
          <p:nvPr/>
        </p:nvSpPr>
        <p:spPr>
          <a:xfrm rot="369882" flipH="1">
            <a:off x="4797101" y="4617202"/>
            <a:ext cx="238219" cy="27177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472139"/>
              <a:gd name="adj5" fmla="val 12500"/>
            </a:avLst>
          </a:prstGeom>
          <a:solidFill>
            <a:srgbClr val="00B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Linux Libertine" panose="0200050300000000000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1BA84EBB-9CD1-4A6F-A315-401BCD345F1B}"/>
              </a:ext>
            </a:extLst>
          </p:cNvPr>
          <p:cNvSpPr txBox="1"/>
          <p:nvPr/>
        </p:nvSpPr>
        <p:spPr>
          <a:xfrm>
            <a:off x="942702" y="6341950"/>
            <a:ext cx="205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ZOOKEEPER-1653</a:t>
            </a:r>
            <a:endParaRPr lang="zh-CN" altLang="en-US" sz="1400" b="1" dirty="0"/>
          </a:p>
        </p:txBody>
      </p:sp>
      <p:sp>
        <p:nvSpPr>
          <p:cNvPr id="60" name="标题 2">
            <a:extLst>
              <a:ext uri="{FF2B5EF4-FFF2-40B4-BE49-F238E27FC236}">
                <a16:creationId xmlns:a16="http://schemas.microsoft.com/office/drawing/2014/main" id="{F49FB33C-2626-4486-9567-EFE977554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635" y="162074"/>
            <a:ext cx="11218470" cy="849639"/>
          </a:xfrm>
        </p:spPr>
        <p:txBody>
          <a:bodyPr/>
          <a:lstStyle/>
          <a:p>
            <a:r>
              <a:rPr lang="en-US" altLang="zh-CN" dirty="0"/>
              <a:t>A Crash Recovery Bug Triggered by a Node Crash</a:t>
            </a:r>
            <a:endParaRPr lang="zh-CN" altLang="en-US" dirty="0"/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2FD56BF2-6232-471E-B691-0BF8B0B15D30}"/>
              </a:ext>
            </a:extLst>
          </p:cNvPr>
          <p:cNvGrpSpPr/>
          <p:nvPr/>
        </p:nvGrpSpPr>
        <p:grpSpPr>
          <a:xfrm>
            <a:off x="9016379" y="996398"/>
            <a:ext cx="1594970" cy="774342"/>
            <a:chOff x="9016379" y="996398"/>
            <a:chExt cx="1594970" cy="774342"/>
          </a:xfrm>
        </p:grpSpPr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4A2863C3-36C2-44F1-9D01-7552A5AD6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082281" y="996398"/>
              <a:ext cx="1438573" cy="774342"/>
            </a:xfrm>
            <a:prstGeom prst="rect">
              <a:avLst/>
            </a:prstGeom>
          </p:spPr>
        </p:pic>
        <p:sp>
          <p:nvSpPr>
            <p:cNvPr id="53" name="矩形: 剪去单角 52">
              <a:extLst>
                <a:ext uri="{FF2B5EF4-FFF2-40B4-BE49-F238E27FC236}">
                  <a16:creationId xmlns:a16="http://schemas.microsoft.com/office/drawing/2014/main" id="{567A2CFA-E470-41F7-B75D-F53A84B69E5F}"/>
                </a:ext>
              </a:extLst>
            </p:cNvPr>
            <p:cNvSpPr/>
            <p:nvPr/>
          </p:nvSpPr>
          <p:spPr bwMode="gray">
            <a:xfrm>
              <a:off x="9016379" y="1162764"/>
              <a:ext cx="1594970" cy="527048"/>
            </a:xfrm>
            <a:prstGeom prst="snip1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wrap="square" rtlCol="0" anchor="ctr"/>
            <a:lstStyle/>
            <a:p>
              <a:pPr algn="ctr"/>
              <a:r>
                <a:rPr lang="en-US" altLang="zh-CN" dirty="0"/>
                <a:t>follower’s </a:t>
              </a:r>
              <a:r>
                <a:rPr lang="en-US" altLang="zh-CN" dirty="0" err="1"/>
                <a:t>currentEpoch</a:t>
              </a:r>
              <a:endParaRPr lang="zh-CN" altLang="en-US" dirty="0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25F55D70-6FD7-4AF4-BD55-0C7BB36DE843}"/>
              </a:ext>
            </a:extLst>
          </p:cNvPr>
          <p:cNvGrpSpPr/>
          <p:nvPr/>
        </p:nvGrpSpPr>
        <p:grpSpPr>
          <a:xfrm>
            <a:off x="6671467" y="1005712"/>
            <a:ext cx="1280997" cy="774342"/>
            <a:chOff x="6634788" y="1011713"/>
            <a:chExt cx="2247525" cy="774342"/>
          </a:xfrm>
        </p:grpSpPr>
        <p:pic>
          <p:nvPicPr>
            <p:cNvPr id="59" name="图片 58">
              <a:extLst>
                <a:ext uri="{FF2B5EF4-FFF2-40B4-BE49-F238E27FC236}">
                  <a16:creationId xmlns:a16="http://schemas.microsoft.com/office/drawing/2014/main" id="{386400CE-BA84-46AE-BC4E-2670DB71D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34788" y="1011713"/>
              <a:ext cx="2131899" cy="774342"/>
            </a:xfrm>
            <a:prstGeom prst="rect">
              <a:avLst/>
            </a:prstGeom>
          </p:spPr>
        </p:pic>
        <p:sp>
          <p:nvSpPr>
            <p:cNvPr id="61" name="矩形: 剪去单角 60">
              <a:extLst>
                <a:ext uri="{FF2B5EF4-FFF2-40B4-BE49-F238E27FC236}">
                  <a16:creationId xmlns:a16="http://schemas.microsoft.com/office/drawing/2014/main" id="{18CC9397-8E41-4C0B-AA2C-9FDE5C4F9569}"/>
                </a:ext>
              </a:extLst>
            </p:cNvPr>
            <p:cNvSpPr/>
            <p:nvPr/>
          </p:nvSpPr>
          <p:spPr bwMode="gray">
            <a:xfrm>
              <a:off x="6695477" y="1160724"/>
              <a:ext cx="2186836" cy="558632"/>
            </a:xfrm>
            <a:prstGeom prst="snip1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wrap="square" rtlCol="0" anchor="ctr"/>
            <a:lstStyle/>
            <a:p>
              <a:pPr algn="ctr"/>
              <a:r>
                <a:rPr lang="en-US" altLang="zh-CN" dirty="0"/>
                <a:t>follower’s snapshot</a:t>
              </a: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08FBE51A-B56E-47DC-BEDF-D56A0B90614C}"/>
                  </a:ext>
                </a:extLst>
              </p:cNvPr>
              <p:cNvSpPr/>
              <p:nvPr/>
            </p:nvSpPr>
            <p:spPr bwMode="gray">
              <a:xfrm>
                <a:off x="2315295" y="1170749"/>
                <a:ext cx="1336849" cy="52609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 algn="ctr">
                <a:noFill/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𝑙𝑒𝑎𝑑𝑒𝑟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08FBE51A-B56E-47DC-BEDF-D56A0B9061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15295" y="1170749"/>
                <a:ext cx="1336849" cy="5260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6350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D437E7C5-0B4F-42D3-9465-1F4E95BEBA39}"/>
                  </a:ext>
                </a:extLst>
              </p:cNvPr>
              <p:cNvSpPr/>
              <p:nvPr/>
            </p:nvSpPr>
            <p:spPr bwMode="gray">
              <a:xfrm>
                <a:off x="4204114" y="1163719"/>
                <a:ext cx="1451759" cy="52609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 algn="ctr">
                <a:noFill/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𝑓𝑜𝑙𝑙𝑜𝑤𝑒𝑟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D437E7C5-0B4F-42D3-9465-1F4E95BEBA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204114" y="1163719"/>
                <a:ext cx="1451759" cy="526093"/>
              </a:xfrm>
              <a:prstGeom prst="rect">
                <a:avLst/>
              </a:prstGeom>
              <a:blipFill>
                <a:blip r:embed="rId5"/>
                <a:stretch>
                  <a:fillRect l="-420"/>
                </a:stretch>
              </a:blipFill>
              <a:ln w="6350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866982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3D8E239-CD2F-4787-8A6B-8F957FABD3D9}"/>
              </a:ext>
            </a:extLst>
          </p:cNvPr>
          <p:cNvCxnSpPr/>
          <p:nvPr/>
        </p:nvCxnSpPr>
        <p:spPr>
          <a:xfrm>
            <a:off x="2986551" y="1751875"/>
            <a:ext cx="0" cy="4248000"/>
          </a:xfrm>
          <a:prstGeom prst="line">
            <a:avLst/>
          </a:prstGeom>
          <a:ln w="38100" cap="rnd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CC13ADC-F73C-407C-B808-82620FE133A7}"/>
              </a:ext>
            </a:extLst>
          </p:cNvPr>
          <p:cNvCxnSpPr>
            <a:cxnSpLocks/>
          </p:cNvCxnSpPr>
          <p:nvPr/>
        </p:nvCxnSpPr>
        <p:spPr>
          <a:xfrm flipH="1">
            <a:off x="4920069" y="2130577"/>
            <a:ext cx="9925" cy="2391010"/>
          </a:xfrm>
          <a:prstGeom prst="line">
            <a:avLst/>
          </a:prstGeom>
          <a:ln w="38100" cap="rnd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箭头: 环形 8">
            <a:extLst>
              <a:ext uri="{FF2B5EF4-FFF2-40B4-BE49-F238E27FC236}">
                <a16:creationId xmlns:a16="http://schemas.microsoft.com/office/drawing/2014/main" id="{50EDCC98-C504-4402-BE57-CE42C875A166}"/>
              </a:ext>
            </a:extLst>
          </p:cNvPr>
          <p:cNvSpPr/>
          <p:nvPr/>
        </p:nvSpPr>
        <p:spPr>
          <a:xfrm rot="369882" flipH="1">
            <a:off x="4797100" y="1796215"/>
            <a:ext cx="238219" cy="27177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472139"/>
              <a:gd name="adj5" fmla="val 12500"/>
            </a:avLst>
          </a:prstGeom>
          <a:solidFill>
            <a:srgbClr val="00B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Linux Libertine" panose="0200050300000000000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0C432B0-574E-4854-A339-C67D95BCA2A8}"/>
              </a:ext>
            </a:extLst>
          </p:cNvPr>
          <p:cNvCxnSpPr>
            <a:cxnSpLocks/>
          </p:cNvCxnSpPr>
          <p:nvPr/>
        </p:nvCxnSpPr>
        <p:spPr>
          <a:xfrm>
            <a:off x="2982435" y="2584406"/>
            <a:ext cx="1926753" cy="127076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B32BD58A-4127-4FF3-A895-753C7806EAB2}"/>
              </a:ext>
            </a:extLst>
          </p:cNvPr>
          <p:cNvSpPr txBox="1"/>
          <p:nvPr/>
        </p:nvSpPr>
        <p:spPr>
          <a:xfrm>
            <a:off x="3051738" y="2025455"/>
            <a:ext cx="1782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r>
              <a:rPr lang="en-US" altLang="zh-CN" sz="1600" dirty="0" err="1"/>
              <a:t>LEADERINFO</a:t>
            </a:r>
            <a:endParaRPr lang="en-US" altLang="zh-CN" sz="1600" dirty="0"/>
          </a:p>
          <a:p>
            <a:pPr algn="ctr"/>
            <a:r>
              <a:rPr lang="en-US" altLang="zh-CN" sz="1600" dirty="0"/>
              <a:t>{newEpoch:</a:t>
            </a:r>
            <a:r>
              <a:rPr lang="en-US" altLang="zh-CN" sz="1600" dirty="0">
                <a:solidFill>
                  <a:srgbClr val="FF0000"/>
                </a:solidFill>
              </a:rPr>
              <a:t>2</a:t>
            </a:r>
            <a:r>
              <a:rPr lang="en-US" altLang="zh-CN" sz="1600" dirty="0"/>
              <a:t>}</a:t>
            </a:r>
            <a:endParaRPr lang="zh-CN" altLang="en-US" sz="1600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DADAA09-D33F-4025-80A1-A9865817DF0F}"/>
              </a:ext>
            </a:extLst>
          </p:cNvPr>
          <p:cNvCxnSpPr>
            <a:cxnSpLocks/>
          </p:cNvCxnSpPr>
          <p:nvPr/>
        </p:nvCxnSpPr>
        <p:spPr>
          <a:xfrm>
            <a:off x="2982435" y="3167397"/>
            <a:ext cx="1937189" cy="107968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E839BB31-EA90-4511-9FD6-7E849775B4F3}"/>
              </a:ext>
            </a:extLst>
          </p:cNvPr>
          <p:cNvSpPr txBox="1"/>
          <p:nvPr/>
        </p:nvSpPr>
        <p:spPr>
          <a:xfrm>
            <a:off x="3087161" y="3167922"/>
            <a:ext cx="1782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r>
              <a:rPr lang="en-US" altLang="zh-CN" sz="1600" dirty="0"/>
              <a:t> snapshot</a:t>
            </a:r>
          </a:p>
          <a:p>
            <a:pPr algn="ctr"/>
            <a:r>
              <a:rPr lang="en-US" altLang="zh-CN" sz="1600" dirty="0"/>
              <a:t>{epochOfZxid:</a:t>
            </a:r>
            <a:r>
              <a:rPr lang="en-US" altLang="zh-CN" sz="1600" dirty="0">
                <a:solidFill>
                  <a:srgbClr val="FF0000"/>
                </a:solidFill>
              </a:rPr>
              <a:t>2</a:t>
            </a:r>
            <a:r>
              <a:rPr lang="en-US" altLang="zh-CN" sz="1600" dirty="0"/>
              <a:t>}</a:t>
            </a:r>
            <a:endParaRPr lang="zh-CN" altLang="en-US" sz="1600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74ECE50-AF1E-420A-9EB3-0729A057DB57}"/>
              </a:ext>
            </a:extLst>
          </p:cNvPr>
          <p:cNvCxnSpPr>
            <a:cxnSpLocks/>
          </p:cNvCxnSpPr>
          <p:nvPr/>
        </p:nvCxnSpPr>
        <p:spPr>
          <a:xfrm>
            <a:off x="7291215" y="1749634"/>
            <a:ext cx="29265" cy="4248000"/>
          </a:xfrm>
          <a:prstGeom prst="line">
            <a:avLst/>
          </a:prstGeom>
          <a:ln w="38100" cap="rnd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318C61B9-FF79-4F2E-B0E1-A415CA6DCC27}"/>
              </a:ext>
            </a:extLst>
          </p:cNvPr>
          <p:cNvCxnSpPr>
            <a:cxnSpLocks/>
          </p:cNvCxnSpPr>
          <p:nvPr/>
        </p:nvCxnSpPr>
        <p:spPr>
          <a:xfrm>
            <a:off x="9803626" y="1749634"/>
            <a:ext cx="10265" cy="4248000"/>
          </a:xfrm>
          <a:prstGeom prst="line">
            <a:avLst/>
          </a:prstGeom>
          <a:ln w="38100" cap="rnd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2F585CBA-1763-4E2B-953F-5178C7424777}"/>
              </a:ext>
            </a:extLst>
          </p:cNvPr>
          <p:cNvGrpSpPr/>
          <p:nvPr/>
        </p:nvGrpSpPr>
        <p:grpSpPr>
          <a:xfrm>
            <a:off x="7384193" y="1764949"/>
            <a:ext cx="1913201" cy="494147"/>
            <a:chOff x="7355517" y="1668257"/>
            <a:chExt cx="1913201" cy="494147"/>
          </a:xfrm>
        </p:grpSpPr>
        <p:pic>
          <p:nvPicPr>
            <p:cNvPr id="67" name="图片 66">
              <a:extLst>
                <a:ext uri="{FF2B5EF4-FFF2-40B4-BE49-F238E27FC236}">
                  <a16:creationId xmlns:a16="http://schemas.microsoft.com/office/drawing/2014/main" id="{A0497591-D111-48C7-8D83-740F565F7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355517" y="1668257"/>
              <a:ext cx="1913201" cy="481002"/>
            </a:xfrm>
            <a:prstGeom prst="rect">
              <a:avLst/>
            </a:prstGeom>
          </p:spPr>
        </p:pic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0F17B3DE-8C0B-444F-A22D-F01FF5B2BC30}"/>
                </a:ext>
              </a:extLst>
            </p:cNvPr>
            <p:cNvSpPr txBox="1"/>
            <p:nvPr/>
          </p:nvSpPr>
          <p:spPr>
            <a:xfrm>
              <a:off x="7382057" y="1793072"/>
              <a:ext cx="1852600" cy="369332"/>
            </a:xfrm>
            <a:prstGeom prst="rect">
              <a:avLst/>
            </a:prstGeom>
            <a:solidFill>
              <a:srgbClr val="FBE7AF"/>
            </a:solidFill>
            <a:ln w="19050">
              <a:solidFill>
                <a:srgbClr val="FBE7AF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epochOfZxid:</a:t>
              </a:r>
              <a:r>
                <a:rPr lang="en-US" altLang="zh-CN" b="0" dirty="0">
                  <a:solidFill>
                    <a:srgbClr val="0070C0"/>
                  </a:solidFill>
                  <a:effectLst/>
                  <a:latin typeface="Consolas" panose="020B0609020204030204" pitchFamily="49" charset="0"/>
                </a:rPr>
                <a:t>1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D51EE0C-2504-410E-9CF7-9DE4C576EAED}"/>
              </a:ext>
            </a:extLst>
          </p:cNvPr>
          <p:cNvGrpSpPr/>
          <p:nvPr/>
        </p:nvGrpSpPr>
        <p:grpSpPr>
          <a:xfrm>
            <a:off x="9958347" y="1757168"/>
            <a:ext cx="1142675" cy="492389"/>
            <a:chOff x="9914700" y="1661152"/>
            <a:chExt cx="1142675" cy="492389"/>
          </a:xfrm>
        </p:grpSpPr>
        <p:pic>
          <p:nvPicPr>
            <p:cNvPr id="68" name="图片 67">
              <a:extLst>
                <a:ext uri="{FF2B5EF4-FFF2-40B4-BE49-F238E27FC236}">
                  <a16:creationId xmlns:a16="http://schemas.microsoft.com/office/drawing/2014/main" id="{F81706E3-ED6F-4205-AF8E-0759ED83B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914700" y="1661152"/>
              <a:ext cx="1141062" cy="481001"/>
            </a:xfrm>
            <a:prstGeom prst="rect">
              <a:avLst/>
            </a:prstGeom>
          </p:spPr>
        </p:pic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F0090CED-A86E-4762-85ED-2F4163D5A00F}"/>
                </a:ext>
              </a:extLst>
            </p:cNvPr>
            <p:cNvSpPr txBox="1"/>
            <p:nvPr/>
          </p:nvSpPr>
          <p:spPr>
            <a:xfrm>
              <a:off x="9924939" y="1784209"/>
              <a:ext cx="1132436" cy="369332"/>
            </a:xfrm>
            <a:prstGeom prst="rect">
              <a:avLst/>
            </a:prstGeom>
            <a:solidFill>
              <a:srgbClr val="FBE7AF"/>
            </a:solidFill>
            <a:ln w="19050">
              <a:solidFill>
                <a:srgbClr val="FBE7AF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0" dirty="0"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epoch:</a:t>
              </a:r>
              <a:r>
                <a:rPr lang="en-US" altLang="zh-CN" b="0" dirty="0">
                  <a:solidFill>
                    <a:srgbClr val="0070C0"/>
                  </a:solidFill>
                  <a:effectLst/>
                  <a:latin typeface="Consolas" panose="020B0609020204030204" pitchFamily="49" charset="0"/>
                </a:rPr>
                <a:t>1</a:t>
              </a:r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3C98DF57-4821-4AB5-A0B9-056483043E93}"/>
              </a:ext>
            </a:extLst>
          </p:cNvPr>
          <p:cNvSpPr txBox="1"/>
          <p:nvPr/>
        </p:nvSpPr>
        <p:spPr>
          <a:xfrm>
            <a:off x="5045643" y="2685014"/>
            <a:ext cx="146084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b="0">
                <a:solidFill>
                  <a:srgbClr val="000000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zh-CN"/>
              <a:t>newEpoch: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A2718FD-5B63-44AB-9CCE-906FDE90A483}"/>
              </a:ext>
            </a:extLst>
          </p:cNvPr>
          <p:cNvSpPr txBox="1"/>
          <p:nvPr/>
        </p:nvSpPr>
        <p:spPr>
          <a:xfrm>
            <a:off x="5051743" y="3231347"/>
            <a:ext cx="184463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b="0">
                <a:solidFill>
                  <a:srgbClr val="000000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epochOfZxid</a:t>
            </a:r>
            <a:r>
              <a:rPr lang="en-US" altLang="zh-CN" dirty="0"/>
              <a:t>: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62B75456-1991-47A6-93D6-13DD81EB5B05}"/>
              </a:ext>
            </a:extLst>
          </p:cNvPr>
          <p:cNvCxnSpPr>
            <a:cxnSpLocks/>
          </p:cNvCxnSpPr>
          <p:nvPr/>
        </p:nvCxnSpPr>
        <p:spPr>
          <a:xfrm>
            <a:off x="4929471" y="3881020"/>
            <a:ext cx="2358905" cy="78529"/>
          </a:xfrm>
          <a:prstGeom prst="straightConnector1">
            <a:avLst/>
          </a:prstGeom>
          <a:ln w="28575" cap="rnd">
            <a:solidFill>
              <a:schemeClr val="tx1"/>
            </a:solidFill>
            <a:prstDash val="lgDash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B82B3DBA-9183-4759-9EC1-FB745601D7D9}"/>
              </a:ext>
            </a:extLst>
          </p:cNvPr>
          <p:cNvSpPr txBox="1"/>
          <p:nvPr/>
        </p:nvSpPr>
        <p:spPr>
          <a:xfrm>
            <a:off x="5122458" y="3881020"/>
            <a:ext cx="1750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r>
              <a:rPr lang="en-US" altLang="zh-CN" sz="1600" dirty="0" err="1"/>
              <a:t>TakeSnapshot</a:t>
            </a:r>
            <a:endParaRPr lang="en-US" altLang="zh-CN" sz="1600" dirty="0"/>
          </a:p>
          <a:p>
            <a:pPr algn="ctr"/>
            <a:r>
              <a:rPr lang="en-US" altLang="zh-CN" sz="1600" dirty="0"/>
              <a:t>{epochOfZxid:</a:t>
            </a:r>
            <a:r>
              <a:rPr lang="en-US" altLang="zh-CN" sz="1600" dirty="0">
                <a:solidFill>
                  <a:srgbClr val="FF0000"/>
                </a:solidFill>
              </a:rPr>
              <a:t>2</a:t>
            </a:r>
            <a:r>
              <a:rPr lang="en-US" altLang="zh-CN" sz="1600" dirty="0"/>
              <a:t>}</a:t>
            </a:r>
            <a:endParaRPr lang="zh-CN" altLang="en-US" sz="1600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130B7B4-CF7C-42DE-BD27-612DD2EC134C}"/>
              </a:ext>
            </a:extLst>
          </p:cNvPr>
          <p:cNvGrpSpPr/>
          <p:nvPr/>
        </p:nvGrpSpPr>
        <p:grpSpPr>
          <a:xfrm>
            <a:off x="7393178" y="3815646"/>
            <a:ext cx="1875540" cy="486708"/>
            <a:chOff x="7393178" y="3815646"/>
            <a:chExt cx="1875540" cy="486708"/>
          </a:xfrm>
        </p:grpSpPr>
        <p:pic>
          <p:nvPicPr>
            <p:cNvPr id="69" name="图片 68">
              <a:extLst>
                <a:ext uri="{FF2B5EF4-FFF2-40B4-BE49-F238E27FC236}">
                  <a16:creationId xmlns:a16="http://schemas.microsoft.com/office/drawing/2014/main" id="{715B1943-1193-40F2-9152-DC6BC6835B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393178" y="3815646"/>
              <a:ext cx="1875540" cy="481002"/>
            </a:xfrm>
            <a:prstGeom prst="rect">
              <a:avLst/>
            </a:prstGeom>
          </p:spPr>
        </p:pic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DA7FB365-D760-496D-97A6-AF8C3C400A47}"/>
                </a:ext>
              </a:extLst>
            </p:cNvPr>
            <p:cNvSpPr txBox="1"/>
            <p:nvPr/>
          </p:nvSpPr>
          <p:spPr>
            <a:xfrm>
              <a:off x="7409008" y="3933022"/>
              <a:ext cx="1825625" cy="369332"/>
            </a:xfrm>
            <a:prstGeom prst="rect">
              <a:avLst/>
            </a:prstGeom>
            <a:solidFill>
              <a:srgbClr val="FBE7AF"/>
            </a:solidFill>
            <a:ln>
              <a:solidFill>
                <a:srgbClr val="FBE7AF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epochOfZxid:</a:t>
              </a:r>
              <a:r>
                <a:rPr lang="en-US" altLang="zh-CN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2</a:t>
              </a:r>
            </a:p>
          </p:txBody>
        </p:sp>
      </p:grp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E179A339-A478-4A01-B768-A5AAEF98D956}"/>
              </a:ext>
            </a:extLst>
          </p:cNvPr>
          <p:cNvCxnSpPr>
            <a:cxnSpLocks/>
          </p:cNvCxnSpPr>
          <p:nvPr/>
        </p:nvCxnSpPr>
        <p:spPr>
          <a:xfrm>
            <a:off x="4936491" y="4521587"/>
            <a:ext cx="4877400" cy="197018"/>
          </a:xfrm>
          <a:prstGeom prst="straightConnector1">
            <a:avLst/>
          </a:prstGeom>
          <a:ln w="28575" cap="rnd">
            <a:solidFill>
              <a:schemeClr val="bg1">
                <a:lumMod val="75000"/>
              </a:schemeClr>
            </a:solidFill>
            <a:prstDash val="lgDash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EADC40C1-B485-4BC6-9501-2FDA08EB0524}"/>
              </a:ext>
            </a:extLst>
          </p:cNvPr>
          <p:cNvSpPr txBox="1"/>
          <p:nvPr/>
        </p:nvSpPr>
        <p:spPr>
          <a:xfrm>
            <a:off x="7473774" y="4667102"/>
            <a:ext cx="2017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</a:rPr>
              <a:t>SetCurrentEpoch</a:t>
            </a:r>
            <a:endParaRPr lang="en-US" altLang="zh-CN" sz="16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</a:rPr>
              <a:t>{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</a:rPr>
              <a:t>newEpoch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</a:rPr>
              <a:t> :2}</a:t>
            </a:r>
            <a:endParaRPr lang="zh-CN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BF63CD4-5EBE-4C57-B909-4D48CD8D4D35}"/>
              </a:ext>
            </a:extLst>
          </p:cNvPr>
          <p:cNvGrpSpPr/>
          <p:nvPr/>
        </p:nvGrpSpPr>
        <p:grpSpPr>
          <a:xfrm>
            <a:off x="9912452" y="4605196"/>
            <a:ext cx="1185291" cy="518825"/>
            <a:chOff x="9912452" y="4605196"/>
            <a:chExt cx="1185291" cy="518825"/>
          </a:xfrm>
        </p:grpSpPr>
        <p:pic>
          <p:nvPicPr>
            <p:cNvPr id="70" name="图片 69">
              <a:extLst>
                <a:ext uri="{FF2B5EF4-FFF2-40B4-BE49-F238E27FC236}">
                  <a16:creationId xmlns:a16="http://schemas.microsoft.com/office/drawing/2014/main" id="{24A752A0-66C6-4A87-BB93-1A68A29695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  <a:grayscl/>
            </a:blip>
            <a:stretch>
              <a:fillRect/>
            </a:stretch>
          </p:blipFill>
          <p:spPr>
            <a:xfrm>
              <a:off x="9912452" y="4605196"/>
              <a:ext cx="1185291" cy="518825"/>
            </a:xfrm>
            <a:prstGeom prst="rect">
              <a:avLst/>
            </a:prstGeom>
          </p:spPr>
        </p:pic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C4FF3376-D025-4AC2-B66C-C69378CBF814}"/>
                </a:ext>
              </a:extLst>
            </p:cNvPr>
            <p:cNvSpPr txBox="1"/>
            <p:nvPr/>
          </p:nvSpPr>
          <p:spPr>
            <a:xfrm>
              <a:off x="9946102" y="4704147"/>
              <a:ext cx="111127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0" dirty="0">
                  <a:solidFill>
                    <a:schemeClr val="bg1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epoch:2</a:t>
              </a:r>
            </a:p>
          </p:txBody>
        </p:sp>
      </p:grpSp>
      <p:sp>
        <p:nvSpPr>
          <p:cNvPr id="64" name="椭圆 63">
            <a:extLst>
              <a:ext uri="{FF2B5EF4-FFF2-40B4-BE49-F238E27FC236}">
                <a16:creationId xmlns:a16="http://schemas.microsoft.com/office/drawing/2014/main" id="{E06E55B1-2D45-43D6-A3CE-8F2E9BC80D82}"/>
              </a:ext>
            </a:extLst>
          </p:cNvPr>
          <p:cNvSpPr/>
          <p:nvPr/>
        </p:nvSpPr>
        <p:spPr bwMode="gray">
          <a:xfrm>
            <a:off x="2923282" y="1857455"/>
            <a:ext cx="121746" cy="127972"/>
          </a:xfrm>
          <a:prstGeom prst="ellipse">
            <a:avLst/>
          </a:prstGeom>
          <a:solidFill>
            <a:schemeClr val="tx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00ED9DB-90D6-4B70-BFAC-4AA0BBA4DEB9}"/>
              </a:ext>
            </a:extLst>
          </p:cNvPr>
          <p:cNvSpPr txBox="1"/>
          <p:nvPr/>
        </p:nvSpPr>
        <p:spPr>
          <a:xfrm>
            <a:off x="1671146" y="1749633"/>
            <a:ext cx="1126720" cy="380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b="0">
                <a:solidFill>
                  <a:srgbClr val="000000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zh-CN" b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dirty="0"/>
              <a:t>epoch: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273BC529-B76E-4B3D-9B21-FB6143669CD8}"/>
              </a:ext>
            </a:extLst>
          </p:cNvPr>
          <p:cNvSpPr/>
          <p:nvPr/>
        </p:nvSpPr>
        <p:spPr bwMode="gray">
          <a:xfrm>
            <a:off x="4860966" y="2805694"/>
            <a:ext cx="121746" cy="127972"/>
          </a:xfrm>
          <a:prstGeom prst="ellipse">
            <a:avLst/>
          </a:prstGeom>
          <a:solidFill>
            <a:schemeClr val="tx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2D078D44-BD35-426F-9268-1CFFA7437D2C}"/>
              </a:ext>
            </a:extLst>
          </p:cNvPr>
          <p:cNvSpPr/>
          <p:nvPr/>
        </p:nvSpPr>
        <p:spPr bwMode="gray">
          <a:xfrm>
            <a:off x="4860966" y="3355518"/>
            <a:ext cx="121746" cy="127972"/>
          </a:xfrm>
          <a:prstGeom prst="ellipse">
            <a:avLst/>
          </a:prstGeom>
          <a:solidFill>
            <a:schemeClr val="tx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16612FF4-4B13-4AC6-82C8-1B6AE2AF4A54}"/>
              </a:ext>
            </a:extLst>
          </p:cNvPr>
          <p:cNvSpPr/>
          <p:nvPr/>
        </p:nvSpPr>
        <p:spPr bwMode="gray">
          <a:xfrm>
            <a:off x="7227502" y="1857973"/>
            <a:ext cx="121746" cy="127972"/>
          </a:xfrm>
          <a:prstGeom prst="ellipse">
            <a:avLst/>
          </a:prstGeom>
          <a:solidFill>
            <a:schemeClr val="tx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0C8AE2D-94A5-4BAE-9643-97D7434B150C}"/>
              </a:ext>
            </a:extLst>
          </p:cNvPr>
          <p:cNvSpPr/>
          <p:nvPr/>
        </p:nvSpPr>
        <p:spPr bwMode="gray">
          <a:xfrm>
            <a:off x="9752784" y="1868116"/>
            <a:ext cx="121746" cy="127972"/>
          </a:xfrm>
          <a:prstGeom prst="ellipse">
            <a:avLst/>
          </a:prstGeom>
          <a:solidFill>
            <a:schemeClr val="tx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83F6EE36-091A-409F-9BFD-3759F0571FA8}"/>
              </a:ext>
            </a:extLst>
          </p:cNvPr>
          <p:cNvSpPr/>
          <p:nvPr/>
        </p:nvSpPr>
        <p:spPr bwMode="gray">
          <a:xfrm>
            <a:off x="7246661" y="4059978"/>
            <a:ext cx="121746" cy="127972"/>
          </a:xfrm>
          <a:prstGeom prst="ellipse">
            <a:avLst/>
          </a:prstGeom>
          <a:solidFill>
            <a:schemeClr val="tx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8843887E-FFAD-40F6-9FFD-ABC07CD49871}"/>
              </a:ext>
            </a:extLst>
          </p:cNvPr>
          <p:cNvSpPr/>
          <p:nvPr/>
        </p:nvSpPr>
        <p:spPr bwMode="gray">
          <a:xfrm>
            <a:off x="9763456" y="4824827"/>
            <a:ext cx="121746" cy="127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4" name="爆炸形: 8 pt  33">
            <a:extLst>
              <a:ext uri="{FF2B5EF4-FFF2-40B4-BE49-F238E27FC236}">
                <a16:creationId xmlns:a16="http://schemas.microsoft.com/office/drawing/2014/main" id="{3FB047CD-D486-4952-AD20-C85142FAE25A}"/>
              </a:ext>
            </a:extLst>
          </p:cNvPr>
          <p:cNvSpPr/>
          <p:nvPr/>
        </p:nvSpPr>
        <p:spPr>
          <a:xfrm>
            <a:off x="4681230" y="4258145"/>
            <a:ext cx="469957" cy="264899"/>
          </a:xfrm>
          <a:prstGeom prst="irregularSeal1">
            <a:avLst/>
          </a:prstGeom>
          <a:solidFill>
            <a:srgbClr val="D81E0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Linux Libertine" panose="02000503000000000000"/>
              <a:cs typeface="Times New Roman" panose="02020603050405020304" pitchFamily="18" charset="0"/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1F2DDD4-84B8-49DB-8494-94C7F96D8B0C}"/>
              </a:ext>
            </a:extLst>
          </p:cNvPr>
          <p:cNvCxnSpPr>
            <a:cxnSpLocks/>
          </p:cNvCxnSpPr>
          <p:nvPr/>
        </p:nvCxnSpPr>
        <p:spPr>
          <a:xfrm flipH="1">
            <a:off x="4916208" y="4888813"/>
            <a:ext cx="8823" cy="1794438"/>
          </a:xfrm>
          <a:prstGeom prst="line">
            <a:avLst/>
          </a:prstGeom>
          <a:ln w="38100" cap="rnd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箭头: 环形 34">
            <a:extLst>
              <a:ext uri="{FF2B5EF4-FFF2-40B4-BE49-F238E27FC236}">
                <a16:creationId xmlns:a16="http://schemas.microsoft.com/office/drawing/2014/main" id="{380254D1-77C8-4DCB-9738-D0E38F24AE4E}"/>
              </a:ext>
            </a:extLst>
          </p:cNvPr>
          <p:cNvSpPr/>
          <p:nvPr/>
        </p:nvSpPr>
        <p:spPr>
          <a:xfrm rot="369882" flipH="1">
            <a:off x="4797101" y="4617202"/>
            <a:ext cx="238219" cy="27177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472139"/>
              <a:gd name="adj5" fmla="val 12500"/>
            </a:avLst>
          </a:prstGeom>
          <a:solidFill>
            <a:srgbClr val="00B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Linux Libertine" panose="0200050300000000000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453A984-3CB6-4AE3-A6E1-46D76B9D2B40}"/>
              </a:ext>
            </a:extLst>
          </p:cNvPr>
          <p:cNvSpPr txBox="1"/>
          <p:nvPr/>
        </p:nvSpPr>
        <p:spPr>
          <a:xfrm>
            <a:off x="4999248" y="5175141"/>
            <a:ext cx="1874164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b="0">
                <a:solidFill>
                  <a:srgbClr val="000000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epochOfZxid</a:t>
            </a:r>
            <a:r>
              <a:rPr lang="en-US" altLang="zh-CN" dirty="0"/>
              <a:t>: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895C5283-4B15-4823-B74A-001D3FAF41D5}"/>
              </a:ext>
            </a:extLst>
          </p:cNvPr>
          <p:cNvCxnSpPr>
            <a:cxnSpLocks/>
          </p:cNvCxnSpPr>
          <p:nvPr/>
        </p:nvCxnSpPr>
        <p:spPr>
          <a:xfrm flipH="1">
            <a:off x="4899063" y="5001994"/>
            <a:ext cx="2421417" cy="98509"/>
          </a:xfrm>
          <a:prstGeom prst="straightConnector1">
            <a:avLst/>
          </a:prstGeom>
          <a:ln w="28575" cap="rnd">
            <a:solidFill>
              <a:schemeClr val="tx1"/>
            </a:solidFill>
            <a:prstDash val="lgDash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FEF89661-B46F-4F89-A243-3F0119F2758A}"/>
              </a:ext>
            </a:extLst>
          </p:cNvPr>
          <p:cNvSpPr/>
          <p:nvPr/>
        </p:nvSpPr>
        <p:spPr bwMode="gray">
          <a:xfrm>
            <a:off x="4838190" y="5299982"/>
            <a:ext cx="121746" cy="127972"/>
          </a:xfrm>
          <a:prstGeom prst="ellipse">
            <a:avLst/>
          </a:prstGeom>
          <a:solidFill>
            <a:schemeClr val="tx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910E716-FA91-4EF0-8E61-DFEB1DDF8319}"/>
              </a:ext>
            </a:extLst>
          </p:cNvPr>
          <p:cNvSpPr txBox="1"/>
          <p:nvPr/>
        </p:nvSpPr>
        <p:spPr>
          <a:xfrm>
            <a:off x="4993093" y="5884103"/>
            <a:ext cx="1975511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b="0">
                <a:solidFill>
                  <a:srgbClr val="000000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currentEpoch</a:t>
            </a:r>
            <a:r>
              <a:rPr lang="en-US" altLang="zh-CN" dirty="0"/>
              <a:t>:</a:t>
            </a:r>
            <a:r>
              <a:rPr lang="en-US" altLang="zh-CN" dirty="0">
                <a:solidFill>
                  <a:srgbClr val="0070C0"/>
                </a:solidFill>
              </a:rPr>
              <a:t>1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9B234D28-4CB7-4E32-B5BF-9EA448BD6F1E}"/>
              </a:ext>
            </a:extLst>
          </p:cNvPr>
          <p:cNvCxnSpPr>
            <a:cxnSpLocks/>
          </p:cNvCxnSpPr>
          <p:nvPr/>
        </p:nvCxnSpPr>
        <p:spPr>
          <a:xfrm flipH="1">
            <a:off x="4909188" y="5571411"/>
            <a:ext cx="4904676" cy="241311"/>
          </a:xfrm>
          <a:prstGeom prst="straightConnector1">
            <a:avLst/>
          </a:prstGeom>
          <a:ln w="28575" cap="rnd">
            <a:solidFill>
              <a:schemeClr val="tx1"/>
            </a:solidFill>
            <a:prstDash val="lgDash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2FA6B993-B3EF-44A0-9004-6C6DA718D328}"/>
              </a:ext>
            </a:extLst>
          </p:cNvPr>
          <p:cNvSpPr/>
          <p:nvPr/>
        </p:nvSpPr>
        <p:spPr bwMode="gray">
          <a:xfrm>
            <a:off x="4839171" y="5975132"/>
            <a:ext cx="121746" cy="127972"/>
          </a:xfrm>
          <a:prstGeom prst="ellipse">
            <a:avLst/>
          </a:prstGeom>
          <a:solidFill>
            <a:schemeClr val="tx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1BA84EBB-9CD1-4A6F-A315-401BCD345F1B}"/>
              </a:ext>
            </a:extLst>
          </p:cNvPr>
          <p:cNvSpPr txBox="1"/>
          <p:nvPr/>
        </p:nvSpPr>
        <p:spPr>
          <a:xfrm>
            <a:off x="942702" y="6341950"/>
            <a:ext cx="205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ZOOKEEPER-1653</a:t>
            </a:r>
            <a:endParaRPr lang="zh-CN" altLang="en-US" sz="1400" b="1" dirty="0"/>
          </a:p>
        </p:txBody>
      </p:sp>
      <p:sp>
        <p:nvSpPr>
          <p:cNvPr id="60" name="标题 2">
            <a:extLst>
              <a:ext uri="{FF2B5EF4-FFF2-40B4-BE49-F238E27FC236}">
                <a16:creationId xmlns:a16="http://schemas.microsoft.com/office/drawing/2014/main" id="{F49FB33C-2626-4486-9567-EFE977554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635" y="162074"/>
            <a:ext cx="11218470" cy="849639"/>
          </a:xfrm>
        </p:spPr>
        <p:txBody>
          <a:bodyPr/>
          <a:lstStyle/>
          <a:p>
            <a:r>
              <a:rPr lang="en-US" altLang="zh-CN" dirty="0"/>
              <a:t>A Crash Recovery Bug Triggered by a Node Crash</a:t>
            </a:r>
            <a:endParaRPr lang="zh-CN" altLang="en-US" dirty="0"/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5AF5AD33-C95F-48F8-BD76-2D081A30A73E}"/>
              </a:ext>
            </a:extLst>
          </p:cNvPr>
          <p:cNvGrpSpPr/>
          <p:nvPr/>
        </p:nvGrpSpPr>
        <p:grpSpPr>
          <a:xfrm>
            <a:off x="9016379" y="996398"/>
            <a:ext cx="1594970" cy="774342"/>
            <a:chOff x="9016379" y="996398"/>
            <a:chExt cx="1594970" cy="774342"/>
          </a:xfrm>
        </p:grpSpPr>
        <p:pic>
          <p:nvPicPr>
            <p:cNvPr id="61" name="图片 60">
              <a:extLst>
                <a:ext uri="{FF2B5EF4-FFF2-40B4-BE49-F238E27FC236}">
                  <a16:creationId xmlns:a16="http://schemas.microsoft.com/office/drawing/2014/main" id="{DC1B47B4-309E-4279-8620-76760CF96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082281" y="996398"/>
              <a:ext cx="1438573" cy="774342"/>
            </a:xfrm>
            <a:prstGeom prst="rect">
              <a:avLst/>
            </a:prstGeom>
          </p:spPr>
        </p:pic>
        <p:sp>
          <p:nvSpPr>
            <p:cNvPr id="65" name="矩形: 剪去单角 64">
              <a:extLst>
                <a:ext uri="{FF2B5EF4-FFF2-40B4-BE49-F238E27FC236}">
                  <a16:creationId xmlns:a16="http://schemas.microsoft.com/office/drawing/2014/main" id="{4FEACCC7-262C-4F19-AFC2-AF9BC32F905D}"/>
                </a:ext>
              </a:extLst>
            </p:cNvPr>
            <p:cNvSpPr/>
            <p:nvPr/>
          </p:nvSpPr>
          <p:spPr bwMode="gray">
            <a:xfrm>
              <a:off x="9016379" y="1162764"/>
              <a:ext cx="1594970" cy="527048"/>
            </a:xfrm>
            <a:prstGeom prst="snip1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wrap="square" rtlCol="0" anchor="ctr"/>
            <a:lstStyle/>
            <a:p>
              <a:pPr algn="ctr"/>
              <a:r>
                <a:rPr lang="en-US" altLang="zh-CN" dirty="0"/>
                <a:t>follower’s </a:t>
              </a:r>
              <a:r>
                <a:rPr lang="en-US" altLang="zh-CN" dirty="0" err="1"/>
                <a:t>currentEpoch</a:t>
              </a:r>
              <a:endParaRPr lang="zh-CN" altLang="en-US" dirty="0"/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DAC1D42E-165D-49CB-A5FD-DA099C0364F6}"/>
              </a:ext>
            </a:extLst>
          </p:cNvPr>
          <p:cNvGrpSpPr/>
          <p:nvPr/>
        </p:nvGrpSpPr>
        <p:grpSpPr>
          <a:xfrm>
            <a:off x="6671467" y="1005712"/>
            <a:ext cx="1280997" cy="774342"/>
            <a:chOff x="6634788" y="1011713"/>
            <a:chExt cx="2247525" cy="774342"/>
          </a:xfrm>
        </p:grpSpPr>
        <p:pic>
          <p:nvPicPr>
            <p:cNvPr id="72" name="图片 71">
              <a:extLst>
                <a:ext uri="{FF2B5EF4-FFF2-40B4-BE49-F238E27FC236}">
                  <a16:creationId xmlns:a16="http://schemas.microsoft.com/office/drawing/2014/main" id="{80E6BD25-DDF3-48EF-B100-4532594DD3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34788" y="1011713"/>
              <a:ext cx="2131899" cy="774342"/>
            </a:xfrm>
            <a:prstGeom prst="rect">
              <a:avLst/>
            </a:prstGeom>
          </p:spPr>
        </p:pic>
        <p:sp>
          <p:nvSpPr>
            <p:cNvPr id="73" name="矩形: 剪去单角 72">
              <a:extLst>
                <a:ext uri="{FF2B5EF4-FFF2-40B4-BE49-F238E27FC236}">
                  <a16:creationId xmlns:a16="http://schemas.microsoft.com/office/drawing/2014/main" id="{0C11C107-005D-408B-A2BA-2A34BBC35FF6}"/>
                </a:ext>
              </a:extLst>
            </p:cNvPr>
            <p:cNvSpPr/>
            <p:nvPr/>
          </p:nvSpPr>
          <p:spPr bwMode="gray">
            <a:xfrm>
              <a:off x="6695477" y="1160724"/>
              <a:ext cx="2186836" cy="558632"/>
            </a:xfrm>
            <a:prstGeom prst="snip1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wrap="square" rtlCol="0" anchor="ctr"/>
            <a:lstStyle/>
            <a:p>
              <a:pPr algn="ctr"/>
              <a:r>
                <a:rPr lang="en-US" altLang="zh-CN" dirty="0"/>
                <a:t>follower’s snapshot</a:t>
              </a: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906580D9-EA7F-42B8-8B04-B126A8EE8E46}"/>
                  </a:ext>
                </a:extLst>
              </p:cNvPr>
              <p:cNvSpPr/>
              <p:nvPr/>
            </p:nvSpPr>
            <p:spPr bwMode="gray">
              <a:xfrm>
                <a:off x="2315295" y="1170749"/>
                <a:ext cx="1336849" cy="52609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 algn="ctr">
                <a:noFill/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𝑙𝑒𝑎𝑑𝑒𝑟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906580D9-EA7F-42B8-8B04-B126A8EE8E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15295" y="1170749"/>
                <a:ext cx="1336849" cy="5260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6350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FB61949B-0194-4B08-9BCA-8AE5608B5695}"/>
                  </a:ext>
                </a:extLst>
              </p:cNvPr>
              <p:cNvSpPr/>
              <p:nvPr/>
            </p:nvSpPr>
            <p:spPr bwMode="gray">
              <a:xfrm>
                <a:off x="4204114" y="1163719"/>
                <a:ext cx="1451759" cy="52609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 algn="ctr">
                <a:noFill/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𝑓𝑜𝑙𝑙𝑜𝑤𝑒𝑟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FB61949B-0194-4B08-9BCA-8AE5608B56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204114" y="1163719"/>
                <a:ext cx="1451759" cy="526093"/>
              </a:xfrm>
              <a:prstGeom prst="rect">
                <a:avLst/>
              </a:prstGeom>
              <a:blipFill>
                <a:blip r:embed="rId5"/>
                <a:stretch>
                  <a:fillRect l="-420"/>
                </a:stretch>
              </a:blipFill>
              <a:ln w="6350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609742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3D8E239-CD2F-4787-8A6B-8F957FABD3D9}"/>
              </a:ext>
            </a:extLst>
          </p:cNvPr>
          <p:cNvCxnSpPr/>
          <p:nvPr/>
        </p:nvCxnSpPr>
        <p:spPr>
          <a:xfrm>
            <a:off x="2986551" y="1751875"/>
            <a:ext cx="0" cy="4248000"/>
          </a:xfrm>
          <a:prstGeom prst="line">
            <a:avLst/>
          </a:prstGeom>
          <a:ln w="38100" cap="rnd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CC13ADC-F73C-407C-B808-82620FE133A7}"/>
              </a:ext>
            </a:extLst>
          </p:cNvPr>
          <p:cNvCxnSpPr>
            <a:cxnSpLocks/>
          </p:cNvCxnSpPr>
          <p:nvPr/>
        </p:nvCxnSpPr>
        <p:spPr>
          <a:xfrm flipH="1">
            <a:off x="4920069" y="2130577"/>
            <a:ext cx="9925" cy="2391010"/>
          </a:xfrm>
          <a:prstGeom prst="line">
            <a:avLst/>
          </a:prstGeom>
          <a:ln w="38100" cap="rnd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箭头: 环形 8">
            <a:extLst>
              <a:ext uri="{FF2B5EF4-FFF2-40B4-BE49-F238E27FC236}">
                <a16:creationId xmlns:a16="http://schemas.microsoft.com/office/drawing/2014/main" id="{50EDCC98-C504-4402-BE57-CE42C875A166}"/>
              </a:ext>
            </a:extLst>
          </p:cNvPr>
          <p:cNvSpPr/>
          <p:nvPr/>
        </p:nvSpPr>
        <p:spPr>
          <a:xfrm rot="369882" flipH="1">
            <a:off x="4797100" y="1796215"/>
            <a:ext cx="238219" cy="27177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472139"/>
              <a:gd name="adj5" fmla="val 12500"/>
            </a:avLst>
          </a:prstGeom>
          <a:solidFill>
            <a:srgbClr val="00B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Linux Libertine" panose="0200050300000000000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0C432B0-574E-4854-A339-C67D95BCA2A8}"/>
              </a:ext>
            </a:extLst>
          </p:cNvPr>
          <p:cNvCxnSpPr>
            <a:cxnSpLocks/>
          </p:cNvCxnSpPr>
          <p:nvPr/>
        </p:nvCxnSpPr>
        <p:spPr>
          <a:xfrm>
            <a:off x="2982435" y="2584406"/>
            <a:ext cx="1926753" cy="127076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B32BD58A-4127-4FF3-A895-753C7806EAB2}"/>
              </a:ext>
            </a:extLst>
          </p:cNvPr>
          <p:cNvSpPr txBox="1"/>
          <p:nvPr/>
        </p:nvSpPr>
        <p:spPr>
          <a:xfrm>
            <a:off x="3051738" y="2025455"/>
            <a:ext cx="1782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r>
              <a:rPr lang="en-US" altLang="zh-CN" sz="1600" dirty="0" err="1"/>
              <a:t>LEADERINFO</a:t>
            </a:r>
            <a:endParaRPr lang="en-US" altLang="zh-CN" sz="1600" dirty="0"/>
          </a:p>
          <a:p>
            <a:pPr algn="ctr"/>
            <a:r>
              <a:rPr lang="en-US" altLang="zh-CN" sz="1600" dirty="0"/>
              <a:t>{newEpoch:</a:t>
            </a:r>
            <a:r>
              <a:rPr lang="en-US" altLang="zh-CN" sz="1600" dirty="0">
                <a:solidFill>
                  <a:srgbClr val="FF0000"/>
                </a:solidFill>
              </a:rPr>
              <a:t>2</a:t>
            </a:r>
            <a:r>
              <a:rPr lang="en-US" altLang="zh-CN" sz="1600" dirty="0"/>
              <a:t>}</a:t>
            </a:r>
            <a:endParaRPr lang="zh-CN" altLang="en-US" sz="1600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DADAA09-D33F-4025-80A1-A9865817DF0F}"/>
              </a:ext>
            </a:extLst>
          </p:cNvPr>
          <p:cNvCxnSpPr>
            <a:cxnSpLocks/>
          </p:cNvCxnSpPr>
          <p:nvPr/>
        </p:nvCxnSpPr>
        <p:spPr>
          <a:xfrm>
            <a:off x="2982435" y="3167397"/>
            <a:ext cx="1937189" cy="107968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E839BB31-EA90-4511-9FD6-7E849775B4F3}"/>
              </a:ext>
            </a:extLst>
          </p:cNvPr>
          <p:cNvSpPr txBox="1"/>
          <p:nvPr/>
        </p:nvSpPr>
        <p:spPr>
          <a:xfrm>
            <a:off x="3087161" y="3167922"/>
            <a:ext cx="1782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r>
              <a:rPr lang="en-US" altLang="zh-CN" sz="1600" dirty="0"/>
              <a:t> snapshot</a:t>
            </a:r>
          </a:p>
          <a:p>
            <a:pPr algn="ctr"/>
            <a:r>
              <a:rPr lang="en-US" altLang="zh-CN" sz="1600" dirty="0"/>
              <a:t>{epochOfZxid:</a:t>
            </a:r>
            <a:r>
              <a:rPr lang="en-US" altLang="zh-CN" sz="1600" dirty="0">
                <a:solidFill>
                  <a:srgbClr val="FF0000"/>
                </a:solidFill>
              </a:rPr>
              <a:t>2</a:t>
            </a:r>
            <a:r>
              <a:rPr lang="en-US" altLang="zh-CN" sz="1600" dirty="0"/>
              <a:t>}</a:t>
            </a:r>
            <a:endParaRPr lang="zh-CN" altLang="en-US" sz="1600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74ECE50-AF1E-420A-9EB3-0729A057DB57}"/>
              </a:ext>
            </a:extLst>
          </p:cNvPr>
          <p:cNvCxnSpPr>
            <a:cxnSpLocks/>
          </p:cNvCxnSpPr>
          <p:nvPr/>
        </p:nvCxnSpPr>
        <p:spPr>
          <a:xfrm>
            <a:off x="7291215" y="1749634"/>
            <a:ext cx="29265" cy="4248000"/>
          </a:xfrm>
          <a:prstGeom prst="line">
            <a:avLst/>
          </a:prstGeom>
          <a:ln w="38100" cap="rnd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318C61B9-FF79-4F2E-B0E1-A415CA6DCC27}"/>
              </a:ext>
            </a:extLst>
          </p:cNvPr>
          <p:cNvCxnSpPr>
            <a:cxnSpLocks/>
          </p:cNvCxnSpPr>
          <p:nvPr/>
        </p:nvCxnSpPr>
        <p:spPr>
          <a:xfrm>
            <a:off x="9803626" y="1749634"/>
            <a:ext cx="10265" cy="4248000"/>
          </a:xfrm>
          <a:prstGeom prst="line">
            <a:avLst/>
          </a:prstGeom>
          <a:ln w="38100" cap="rnd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2F585CBA-1763-4E2B-953F-5178C7424777}"/>
              </a:ext>
            </a:extLst>
          </p:cNvPr>
          <p:cNvGrpSpPr/>
          <p:nvPr/>
        </p:nvGrpSpPr>
        <p:grpSpPr>
          <a:xfrm>
            <a:off x="7384193" y="1764949"/>
            <a:ext cx="1913201" cy="494147"/>
            <a:chOff x="7355517" y="1668257"/>
            <a:chExt cx="1913201" cy="494147"/>
          </a:xfrm>
        </p:grpSpPr>
        <p:pic>
          <p:nvPicPr>
            <p:cNvPr id="67" name="图片 66">
              <a:extLst>
                <a:ext uri="{FF2B5EF4-FFF2-40B4-BE49-F238E27FC236}">
                  <a16:creationId xmlns:a16="http://schemas.microsoft.com/office/drawing/2014/main" id="{A0497591-D111-48C7-8D83-740F565F7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355517" y="1668257"/>
              <a:ext cx="1913201" cy="481002"/>
            </a:xfrm>
            <a:prstGeom prst="rect">
              <a:avLst/>
            </a:prstGeom>
          </p:spPr>
        </p:pic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0F17B3DE-8C0B-444F-A22D-F01FF5B2BC30}"/>
                </a:ext>
              </a:extLst>
            </p:cNvPr>
            <p:cNvSpPr txBox="1"/>
            <p:nvPr/>
          </p:nvSpPr>
          <p:spPr>
            <a:xfrm>
              <a:off x="7382057" y="1793072"/>
              <a:ext cx="1852600" cy="369332"/>
            </a:xfrm>
            <a:prstGeom prst="rect">
              <a:avLst/>
            </a:prstGeom>
            <a:solidFill>
              <a:srgbClr val="FBE7AF"/>
            </a:solidFill>
            <a:ln w="19050">
              <a:solidFill>
                <a:srgbClr val="FBE7AF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epochOfZxid:</a:t>
              </a:r>
              <a:r>
                <a:rPr lang="en-US" altLang="zh-CN" b="0" dirty="0">
                  <a:solidFill>
                    <a:srgbClr val="0070C0"/>
                  </a:solidFill>
                  <a:effectLst/>
                  <a:latin typeface="Consolas" panose="020B0609020204030204" pitchFamily="49" charset="0"/>
                </a:rPr>
                <a:t>1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D51EE0C-2504-410E-9CF7-9DE4C576EAED}"/>
              </a:ext>
            </a:extLst>
          </p:cNvPr>
          <p:cNvGrpSpPr/>
          <p:nvPr/>
        </p:nvGrpSpPr>
        <p:grpSpPr>
          <a:xfrm>
            <a:off x="9958347" y="1757168"/>
            <a:ext cx="1142675" cy="492389"/>
            <a:chOff x="9914700" y="1661152"/>
            <a:chExt cx="1142675" cy="492389"/>
          </a:xfrm>
        </p:grpSpPr>
        <p:pic>
          <p:nvPicPr>
            <p:cNvPr id="68" name="图片 67">
              <a:extLst>
                <a:ext uri="{FF2B5EF4-FFF2-40B4-BE49-F238E27FC236}">
                  <a16:creationId xmlns:a16="http://schemas.microsoft.com/office/drawing/2014/main" id="{F81706E3-ED6F-4205-AF8E-0759ED83B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914700" y="1661152"/>
              <a:ext cx="1141062" cy="481001"/>
            </a:xfrm>
            <a:prstGeom prst="rect">
              <a:avLst/>
            </a:prstGeom>
          </p:spPr>
        </p:pic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F0090CED-A86E-4762-85ED-2F4163D5A00F}"/>
                </a:ext>
              </a:extLst>
            </p:cNvPr>
            <p:cNvSpPr txBox="1"/>
            <p:nvPr/>
          </p:nvSpPr>
          <p:spPr>
            <a:xfrm>
              <a:off x="9924939" y="1784209"/>
              <a:ext cx="1132436" cy="369332"/>
            </a:xfrm>
            <a:prstGeom prst="rect">
              <a:avLst/>
            </a:prstGeom>
            <a:solidFill>
              <a:srgbClr val="FBE7AF"/>
            </a:solidFill>
            <a:ln w="19050">
              <a:solidFill>
                <a:srgbClr val="FBE7AF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0" dirty="0"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epoch:</a:t>
              </a:r>
              <a:r>
                <a:rPr lang="en-US" altLang="zh-CN" b="0" dirty="0">
                  <a:solidFill>
                    <a:srgbClr val="0070C0"/>
                  </a:solidFill>
                  <a:effectLst/>
                  <a:latin typeface="Consolas" panose="020B0609020204030204" pitchFamily="49" charset="0"/>
                </a:rPr>
                <a:t>1</a:t>
              </a:r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3C98DF57-4821-4AB5-A0B9-056483043E93}"/>
              </a:ext>
            </a:extLst>
          </p:cNvPr>
          <p:cNvSpPr txBox="1"/>
          <p:nvPr/>
        </p:nvSpPr>
        <p:spPr>
          <a:xfrm>
            <a:off x="5045643" y="2685014"/>
            <a:ext cx="146084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b="0">
                <a:solidFill>
                  <a:srgbClr val="000000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zh-CN"/>
              <a:t>newEpoch: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A2718FD-5B63-44AB-9CCE-906FDE90A483}"/>
              </a:ext>
            </a:extLst>
          </p:cNvPr>
          <p:cNvSpPr txBox="1"/>
          <p:nvPr/>
        </p:nvSpPr>
        <p:spPr>
          <a:xfrm>
            <a:off x="5051743" y="3231347"/>
            <a:ext cx="184463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b="0">
                <a:solidFill>
                  <a:srgbClr val="000000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epochOfZxid</a:t>
            </a:r>
            <a:r>
              <a:rPr lang="en-US" altLang="zh-CN" dirty="0"/>
              <a:t>: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62B75456-1991-47A6-93D6-13DD81EB5B05}"/>
              </a:ext>
            </a:extLst>
          </p:cNvPr>
          <p:cNvCxnSpPr>
            <a:cxnSpLocks/>
          </p:cNvCxnSpPr>
          <p:nvPr/>
        </p:nvCxnSpPr>
        <p:spPr>
          <a:xfrm>
            <a:off x="4929471" y="3881020"/>
            <a:ext cx="2358905" cy="78529"/>
          </a:xfrm>
          <a:prstGeom prst="straightConnector1">
            <a:avLst/>
          </a:prstGeom>
          <a:ln w="28575" cap="rnd">
            <a:solidFill>
              <a:schemeClr val="tx1"/>
            </a:solidFill>
            <a:prstDash val="lgDash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B82B3DBA-9183-4759-9EC1-FB745601D7D9}"/>
              </a:ext>
            </a:extLst>
          </p:cNvPr>
          <p:cNvSpPr txBox="1"/>
          <p:nvPr/>
        </p:nvSpPr>
        <p:spPr>
          <a:xfrm>
            <a:off x="5122458" y="3881020"/>
            <a:ext cx="1750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r>
              <a:rPr lang="en-US" altLang="zh-CN" sz="1600" dirty="0" err="1"/>
              <a:t>TakeSnapshot</a:t>
            </a:r>
            <a:endParaRPr lang="en-US" altLang="zh-CN" sz="1600" dirty="0"/>
          </a:p>
          <a:p>
            <a:pPr algn="ctr"/>
            <a:r>
              <a:rPr lang="en-US" altLang="zh-CN" sz="1600" dirty="0"/>
              <a:t>{epochOfZxid:</a:t>
            </a:r>
            <a:r>
              <a:rPr lang="en-US" altLang="zh-CN" sz="1600" dirty="0">
                <a:solidFill>
                  <a:srgbClr val="FF0000"/>
                </a:solidFill>
              </a:rPr>
              <a:t>2</a:t>
            </a:r>
            <a:r>
              <a:rPr lang="en-US" altLang="zh-CN" sz="1600" dirty="0"/>
              <a:t>}</a:t>
            </a:r>
            <a:endParaRPr lang="zh-CN" altLang="en-US" sz="1600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130B7B4-CF7C-42DE-BD27-612DD2EC134C}"/>
              </a:ext>
            </a:extLst>
          </p:cNvPr>
          <p:cNvGrpSpPr/>
          <p:nvPr/>
        </p:nvGrpSpPr>
        <p:grpSpPr>
          <a:xfrm>
            <a:off x="7393178" y="3815646"/>
            <a:ext cx="1875540" cy="486708"/>
            <a:chOff x="7393178" y="3815646"/>
            <a:chExt cx="1875540" cy="486708"/>
          </a:xfrm>
        </p:grpSpPr>
        <p:pic>
          <p:nvPicPr>
            <p:cNvPr id="69" name="图片 68">
              <a:extLst>
                <a:ext uri="{FF2B5EF4-FFF2-40B4-BE49-F238E27FC236}">
                  <a16:creationId xmlns:a16="http://schemas.microsoft.com/office/drawing/2014/main" id="{715B1943-1193-40F2-9152-DC6BC6835B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393178" y="3815646"/>
              <a:ext cx="1875540" cy="481002"/>
            </a:xfrm>
            <a:prstGeom prst="rect">
              <a:avLst/>
            </a:prstGeom>
          </p:spPr>
        </p:pic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DA7FB365-D760-496D-97A6-AF8C3C400A47}"/>
                </a:ext>
              </a:extLst>
            </p:cNvPr>
            <p:cNvSpPr txBox="1"/>
            <p:nvPr/>
          </p:nvSpPr>
          <p:spPr>
            <a:xfrm>
              <a:off x="7409008" y="3933022"/>
              <a:ext cx="1825625" cy="369332"/>
            </a:xfrm>
            <a:prstGeom prst="rect">
              <a:avLst/>
            </a:prstGeom>
            <a:solidFill>
              <a:srgbClr val="FBE7AF"/>
            </a:solidFill>
            <a:ln>
              <a:solidFill>
                <a:srgbClr val="FBE7AF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epochOfZxid:</a:t>
              </a:r>
              <a:r>
                <a:rPr lang="en-US" altLang="zh-CN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2</a:t>
              </a:r>
            </a:p>
          </p:txBody>
        </p:sp>
      </p:grp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E179A339-A478-4A01-B768-A5AAEF98D956}"/>
              </a:ext>
            </a:extLst>
          </p:cNvPr>
          <p:cNvCxnSpPr>
            <a:cxnSpLocks/>
          </p:cNvCxnSpPr>
          <p:nvPr/>
        </p:nvCxnSpPr>
        <p:spPr>
          <a:xfrm>
            <a:off x="4936491" y="4521587"/>
            <a:ext cx="4877400" cy="197018"/>
          </a:xfrm>
          <a:prstGeom prst="straightConnector1">
            <a:avLst/>
          </a:prstGeom>
          <a:ln w="28575" cap="rnd">
            <a:solidFill>
              <a:schemeClr val="bg1">
                <a:lumMod val="75000"/>
              </a:schemeClr>
            </a:solidFill>
            <a:prstDash val="lgDash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EADC40C1-B485-4BC6-9501-2FDA08EB0524}"/>
              </a:ext>
            </a:extLst>
          </p:cNvPr>
          <p:cNvSpPr txBox="1"/>
          <p:nvPr/>
        </p:nvSpPr>
        <p:spPr>
          <a:xfrm>
            <a:off x="7473774" y="4667102"/>
            <a:ext cx="2017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</a:rPr>
              <a:t>SetCurrentEpoch</a:t>
            </a:r>
            <a:endParaRPr lang="en-US" altLang="zh-CN" sz="16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</a:rPr>
              <a:t>{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</a:rPr>
              <a:t>newEpoch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</a:rPr>
              <a:t> :2}</a:t>
            </a:r>
            <a:endParaRPr lang="zh-CN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BF63CD4-5EBE-4C57-B909-4D48CD8D4D35}"/>
              </a:ext>
            </a:extLst>
          </p:cNvPr>
          <p:cNvGrpSpPr/>
          <p:nvPr/>
        </p:nvGrpSpPr>
        <p:grpSpPr>
          <a:xfrm>
            <a:off x="9912452" y="4605196"/>
            <a:ext cx="1185291" cy="518825"/>
            <a:chOff x="9912452" y="4605196"/>
            <a:chExt cx="1185291" cy="518825"/>
          </a:xfrm>
        </p:grpSpPr>
        <p:pic>
          <p:nvPicPr>
            <p:cNvPr id="70" name="图片 69">
              <a:extLst>
                <a:ext uri="{FF2B5EF4-FFF2-40B4-BE49-F238E27FC236}">
                  <a16:creationId xmlns:a16="http://schemas.microsoft.com/office/drawing/2014/main" id="{24A752A0-66C6-4A87-BB93-1A68A29695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  <a:grayscl/>
            </a:blip>
            <a:stretch>
              <a:fillRect/>
            </a:stretch>
          </p:blipFill>
          <p:spPr>
            <a:xfrm>
              <a:off x="9912452" y="4605196"/>
              <a:ext cx="1185291" cy="518825"/>
            </a:xfrm>
            <a:prstGeom prst="rect">
              <a:avLst/>
            </a:prstGeom>
          </p:spPr>
        </p:pic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C4FF3376-D025-4AC2-B66C-C69378CBF814}"/>
                </a:ext>
              </a:extLst>
            </p:cNvPr>
            <p:cNvSpPr txBox="1"/>
            <p:nvPr/>
          </p:nvSpPr>
          <p:spPr>
            <a:xfrm>
              <a:off x="9946102" y="4704147"/>
              <a:ext cx="111127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0" dirty="0">
                  <a:solidFill>
                    <a:schemeClr val="bg1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epoch:2</a:t>
              </a:r>
            </a:p>
          </p:txBody>
        </p:sp>
      </p:grpSp>
      <p:sp>
        <p:nvSpPr>
          <p:cNvPr id="64" name="椭圆 63">
            <a:extLst>
              <a:ext uri="{FF2B5EF4-FFF2-40B4-BE49-F238E27FC236}">
                <a16:creationId xmlns:a16="http://schemas.microsoft.com/office/drawing/2014/main" id="{E06E55B1-2D45-43D6-A3CE-8F2E9BC80D82}"/>
              </a:ext>
            </a:extLst>
          </p:cNvPr>
          <p:cNvSpPr/>
          <p:nvPr/>
        </p:nvSpPr>
        <p:spPr bwMode="gray">
          <a:xfrm>
            <a:off x="2923282" y="1857455"/>
            <a:ext cx="121746" cy="127972"/>
          </a:xfrm>
          <a:prstGeom prst="ellipse">
            <a:avLst/>
          </a:prstGeom>
          <a:solidFill>
            <a:schemeClr val="tx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00ED9DB-90D6-4B70-BFAC-4AA0BBA4DEB9}"/>
              </a:ext>
            </a:extLst>
          </p:cNvPr>
          <p:cNvSpPr txBox="1"/>
          <p:nvPr/>
        </p:nvSpPr>
        <p:spPr>
          <a:xfrm>
            <a:off x="1671146" y="1749633"/>
            <a:ext cx="1126720" cy="380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b="0">
                <a:solidFill>
                  <a:srgbClr val="000000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zh-CN" b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dirty="0"/>
              <a:t>epoch: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273BC529-B76E-4B3D-9B21-FB6143669CD8}"/>
              </a:ext>
            </a:extLst>
          </p:cNvPr>
          <p:cNvSpPr/>
          <p:nvPr/>
        </p:nvSpPr>
        <p:spPr bwMode="gray">
          <a:xfrm>
            <a:off x="4860966" y="2805694"/>
            <a:ext cx="121746" cy="127972"/>
          </a:xfrm>
          <a:prstGeom prst="ellipse">
            <a:avLst/>
          </a:prstGeom>
          <a:solidFill>
            <a:schemeClr val="tx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2D078D44-BD35-426F-9268-1CFFA7437D2C}"/>
              </a:ext>
            </a:extLst>
          </p:cNvPr>
          <p:cNvSpPr/>
          <p:nvPr/>
        </p:nvSpPr>
        <p:spPr bwMode="gray">
          <a:xfrm>
            <a:off x="4860966" y="3355518"/>
            <a:ext cx="121746" cy="127972"/>
          </a:xfrm>
          <a:prstGeom prst="ellipse">
            <a:avLst/>
          </a:prstGeom>
          <a:solidFill>
            <a:schemeClr val="tx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16612FF4-4B13-4AC6-82C8-1B6AE2AF4A54}"/>
              </a:ext>
            </a:extLst>
          </p:cNvPr>
          <p:cNvSpPr/>
          <p:nvPr/>
        </p:nvSpPr>
        <p:spPr bwMode="gray">
          <a:xfrm>
            <a:off x="7227502" y="1857973"/>
            <a:ext cx="121746" cy="127972"/>
          </a:xfrm>
          <a:prstGeom prst="ellipse">
            <a:avLst/>
          </a:prstGeom>
          <a:solidFill>
            <a:schemeClr val="tx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0C8AE2D-94A5-4BAE-9643-97D7434B150C}"/>
              </a:ext>
            </a:extLst>
          </p:cNvPr>
          <p:cNvSpPr/>
          <p:nvPr/>
        </p:nvSpPr>
        <p:spPr bwMode="gray">
          <a:xfrm>
            <a:off x="9752784" y="1868116"/>
            <a:ext cx="121746" cy="127972"/>
          </a:xfrm>
          <a:prstGeom prst="ellipse">
            <a:avLst/>
          </a:prstGeom>
          <a:solidFill>
            <a:schemeClr val="tx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83F6EE36-091A-409F-9BFD-3759F0571FA8}"/>
              </a:ext>
            </a:extLst>
          </p:cNvPr>
          <p:cNvSpPr/>
          <p:nvPr/>
        </p:nvSpPr>
        <p:spPr bwMode="gray">
          <a:xfrm>
            <a:off x="7246661" y="4059978"/>
            <a:ext cx="121746" cy="127972"/>
          </a:xfrm>
          <a:prstGeom prst="ellipse">
            <a:avLst/>
          </a:prstGeom>
          <a:solidFill>
            <a:schemeClr val="tx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8843887E-FFAD-40F6-9FFD-ABC07CD49871}"/>
              </a:ext>
            </a:extLst>
          </p:cNvPr>
          <p:cNvSpPr/>
          <p:nvPr/>
        </p:nvSpPr>
        <p:spPr bwMode="gray">
          <a:xfrm>
            <a:off x="9763456" y="4824827"/>
            <a:ext cx="121746" cy="1279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4" name="爆炸形: 8 pt  33">
            <a:extLst>
              <a:ext uri="{FF2B5EF4-FFF2-40B4-BE49-F238E27FC236}">
                <a16:creationId xmlns:a16="http://schemas.microsoft.com/office/drawing/2014/main" id="{3FB047CD-D486-4952-AD20-C85142FAE25A}"/>
              </a:ext>
            </a:extLst>
          </p:cNvPr>
          <p:cNvSpPr/>
          <p:nvPr/>
        </p:nvSpPr>
        <p:spPr>
          <a:xfrm>
            <a:off x="4681230" y="4258145"/>
            <a:ext cx="469957" cy="264899"/>
          </a:xfrm>
          <a:prstGeom prst="irregularSeal1">
            <a:avLst/>
          </a:prstGeom>
          <a:solidFill>
            <a:srgbClr val="D81E0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Linux Libertine" panose="02000503000000000000"/>
              <a:cs typeface="Times New Roman" panose="02020603050405020304" pitchFamily="18" charset="0"/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1F2DDD4-84B8-49DB-8494-94C7F96D8B0C}"/>
              </a:ext>
            </a:extLst>
          </p:cNvPr>
          <p:cNvCxnSpPr>
            <a:cxnSpLocks/>
          </p:cNvCxnSpPr>
          <p:nvPr/>
        </p:nvCxnSpPr>
        <p:spPr>
          <a:xfrm flipH="1">
            <a:off x="4916208" y="4888813"/>
            <a:ext cx="8823" cy="1794438"/>
          </a:xfrm>
          <a:prstGeom prst="line">
            <a:avLst/>
          </a:prstGeom>
          <a:ln w="38100" cap="rnd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箭头: 环形 34">
            <a:extLst>
              <a:ext uri="{FF2B5EF4-FFF2-40B4-BE49-F238E27FC236}">
                <a16:creationId xmlns:a16="http://schemas.microsoft.com/office/drawing/2014/main" id="{380254D1-77C8-4DCB-9738-D0E38F24AE4E}"/>
              </a:ext>
            </a:extLst>
          </p:cNvPr>
          <p:cNvSpPr/>
          <p:nvPr/>
        </p:nvSpPr>
        <p:spPr>
          <a:xfrm rot="369882" flipH="1">
            <a:off x="4797101" y="4617202"/>
            <a:ext cx="238219" cy="27177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472139"/>
              <a:gd name="adj5" fmla="val 12500"/>
            </a:avLst>
          </a:prstGeom>
          <a:solidFill>
            <a:srgbClr val="00B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Linux Libertine" panose="0200050300000000000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453A984-3CB6-4AE3-A6E1-46D76B9D2B40}"/>
              </a:ext>
            </a:extLst>
          </p:cNvPr>
          <p:cNvSpPr txBox="1"/>
          <p:nvPr/>
        </p:nvSpPr>
        <p:spPr>
          <a:xfrm>
            <a:off x="4999248" y="5175141"/>
            <a:ext cx="1874164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b="0">
                <a:solidFill>
                  <a:srgbClr val="000000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epochOfZxid</a:t>
            </a:r>
            <a:r>
              <a:rPr lang="en-US" altLang="zh-CN" dirty="0"/>
              <a:t>: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895C5283-4B15-4823-B74A-001D3FAF41D5}"/>
              </a:ext>
            </a:extLst>
          </p:cNvPr>
          <p:cNvCxnSpPr>
            <a:cxnSpLocks/>
          </p:cNvCxnSpPr>
          <p:nvPr/>
        </p:nvCxnSpPr>
        <p:spPr>
          <a:xfrm flipH="1">
            <a:off x="4899063" y="5001994"/>
            <a:ext cx="2421417" cy="98509"/>
          </a:xfrm>
          <a:prstGeom prst="straightConnector1">
            <a:avLst/>
          </a:prstGeom>
          <a:ln w="28575" cap="rnd">
            <a:solidFill>
              <a:schemeClr val="tx1"/>
            </a:solidFill>
            <a:prstDash val="lgDash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FEF89661-B46F-4F89-A243-3F0119F2758A}"/>
              </a:ext>
            </a:extLst>
          </p:cNvPr>
          <p:cNvSpPr/>
          <p:nvPr/>
        </p:nvSpPr>
        <p:spPr bwMode="gray">
          <a:xfrm>
            <a:off x="4838190" y="5299982"/>
            <a:ext cx="121746" cy="127972"/>
          </a:xfrm>
          <a:prstGeom prst="ellipse">
            <a:avLst/>
          </a:prstGeom>
          <a:solidFill>
            <a:schemeClr val="tx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910E716-FA91-4EF0-8E61-DFEB1DDF8319}"/>
              </a:ext>
            </a:extLst>
          </p:cNvPr>
          <p:cNvSpPr txBox="1"/>
          <p:nvPr/>
        </p:nvSpPr>
        <p:spPr>
          <a:xfrm>
            <a:off x="4993093" y="5884103"/>
            <a:ext cx="1975511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b="0">
                <a:solidFill>
                  <a:srgbClr val="000000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currentEpoch</a:t>
            </a:r>
            <a:r>
              <a:rPr lang="en-US" altLang="zh-CN" dirty="0"/>
              <a:t>:</a:t>
            </a:r>
            <a:r>
              <a:rPr lang="en-US" altLang="zh-CN" dirty="0">
                <a:solidFill>
                  <a:srgbClr val="0070C0"/>
                </a:solidFill>
              </a:rPr>
              <a:t>1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9B234D28-4CB7-4E32-B5BF-9EA448BD6F1E}"/>
              </a:ext>
            </a:extLst>
          </p:cNvPr>
          <p:cNvCxnSpPr>
            <a:cxnSpLocks/>
          </p:cNvCxnSpPr>
          <p:nvPr/>
        </p:nvCxnSpPr>
        <p:spPr>
          <a:xfrm flipH="1">
            <a:off x="4909188" y="5571411"/>
            <a:ext cx="4904676" cy="241311"/>
          </a:xfrm>
          <a:prstGeom prst="straightConnector1">
            <a:avLst/>
          </a:prstGeom>
          <a:ln w="28575" cap="rnd">
            <a:solidFill>
              <a:schemeClr val="tx1"/>
            </a:solidFill>
            <a:prstDash val="lgDash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2FA6B993-B3EF-44A0-9004-6C6DA718D328}"/>
              </a:ext>
            </a:extLst>
          </p:cNvPr>
          <p:cNvSpPr/>
          <p:nvPr/>
        </p:nvSpPr>
        <p:spPr bwMode="gray">
          <a:xfrm>
            <a:off x="4839171" y="5975132"/>
            <a:ext cx="121746" cy="127972"/>
          </a:xfrm>
          <a:prstGeom prst="ellipse">
            <a:avLst/>
          </a:prstGeom>
          <a:solidFill>
            <a:schemeClr val="tx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C9FB358C-DC00-45A7-A86A-42F6637B250D}"/>
              </a:ext>
            </a:extLst>
          </p:cNvPr>
          <p:cNvSpPr txBox="1"/>
          <p:nvPr/>
        </p:nvSpPr>
        <p:spPr>
          <a:xfrm>
            <a:off x="4978864" y="6374026"/>
            <a:ext cx="600748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epochOfZxid</a:t>
            </a:r>
            <a:r>
              <a:rPr lang="en-US" altLang="zh-CN" dirty="0">
                <a:latin typeface="Consolas" panose="020B0609020204030204" pitchFamily="49" charset="0"/>
              </a:rPr>
              <a:t> &gt; </a:t>
            </a:r>
            <a:r>
              <a:rPr lang="en-US" altLang="zh-CN" dirty="0" err="1">
                <a:latin typeface="Consolas" panose="020B0609020204030204" pitchFamily="49" charset="0"/>
              </a:rPr>
              <a:t>currentEpoch</a:t>
            </a:r>
            <a:r>
              <a:rPr lang="en-US" altLang="zh-CN" dirty="0">
                <a:latin typeface="Consolas" panose="020B0609020204030204" pitchFamily="49" charset="0"/>
              </a:rPr>
              <a:t>, exiting 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abnormally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1BA84EBB-9CD1-4A6F-A315-401BCD345F1B}"/>
              </a:ext>
            </a:extLst>
          </p:cNvPr>
          <p:cNvSpPr txBox="1"/>
          <p:nvPr/>
        </p:nvSpPr>
        <p:spPr>
          <a:xfrm>
            <a:off x="942702" y="6341950"/>
            <a:ext cx="205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ZOOKEEPER-1653</a:t>
            </a:r>
            <a:endParaRPr lang="zh-CN" altLang="en-US" sz="1400" b="1" dirty="0"/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id="{E3B79CBA-E524-468C-A3BF-DA4AD806BE2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86351" y="6293480"/>
            <a:ext cx="436198" cy="462283"/>
          </a:xfrm>
          <a:prstGeom prst="rect">
            <a:avLst/>
          </a:prstGeom>
        </p:spPr>
      </p:pic>
      <p:sp>
        <p:nvSpPr>
          <p:cNvPr id="61" name="对话气泡: 矩形 60">
            <a:extLst>
              <a:ext uri="{FF2B5EF4-FFF2-40B4-BE49-F238E27FC236}">
                <a16:creationId xmlns:a16="http://schemas.microsoft.com/office/drawing/2014/main" id="{04311FE3-0F33-4C75-AFC1-D9380F30E13B}"/>
              </a:ext>
            </a:extLst>
          </p:cNvPr>
          <p:cNvSpPr/>
          <p:nvPr/>
        </p:nvSpPr>
        <p:spPr bwMode="gray">
          <a:xfrm>
            <a:off x="9202776" y="5506822"/>
            <a:ext cx="2698275" cy="558419"/>
          </a:xfrm>
          <a:prstGeom prst="wedgeRectCallout">
            <a:avLst>
              <a:gd name="adj1" fmla="val 25703"/>
              <a:gd name="adj2" fmla="val 78434"/>
            </a:avLst>
          </a:prstGeom>
          <a:solidFill>
            <a:schemeClr val="accent1">
              <a:lumMod val="20000"/>
              <a:lumOff val="80000"/>
            </a:schemeClr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tlCol="0" anchor="ctr"/>
          <a:lstStyle/>
          <a:p>
            <a:pPr algn="ctr"/>
            <a:r>
              <a:rPr lang="en-US" altLang="zh-CN" dirty="0"/>
              <a:t>A </a:t>
            </a:r>
            <a:r>
              <a:rPr lang="en-US" altLang="zh-CN" b="1" u="sng" dirty="0"/>
              <a:t>crash recovery bug</a:t>
            </a:r>
            <a:r>
              <a:rPr lang="en-US" altLang="zh-CN" dirty="0"/>
              <a:t>!</a:t>
            </a:r>
            <a:endParaRPr lang="zh-CN" altLang="en-US" dirty="0"/>
          </a:p>
        </p:txBody>
      </p:sp>
      <p:sp>
        <p:nvSpPr>
          <p:cNvPr id="60" name="标题 2">
            <a:extLst>
              <a:ext uri="{FF2B5EF4-FFF2-40B4-BE49-F238E27FC236}">
                <a16:creationId xmlns:a16="http://schemas.microsoft.com/office/drawing/2014/main" id="{F49FB33C-2626-4486-9567-EFE977554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635" y="162074"/>
            <a:ext cx="11218470" cy="849639"/>
          </a:xfrm>
        </p:spPr>
        <p:txBody>
          <a:bodyPr/>
          <a:lstStyle/>
          <a:p>
            <a:r>
              <a:rPr lang="en-US" altLang="zh-CN" dirty="0"/>
              <a:t>A Crash Recovery Bug Triggered by a Node Crash</a:t>
            </a:r>
            <a:endParaRPr lang="zh-CN" altLang="en-US" dirty="0"/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1814ACCB-370E-45B8-A23A-91CA1FADC70A}"/>
              </a:ext>
            </a:extLst>
          </p:cNvPr>
          <p:cNvGrpSpPr/>
          <p:nvPr/>
        </p:nvGrpSpPr>
        <p:grpSpPr>
          <a:xfrm>
            <a:off x="9016379" y="996398"/>
            <a:ext cx="1594970" cy="774342"/>
            <a:chOff x="9016379" y="996398"/>
            <a:chExt cx="1594970" cy="774342"/>
          </a:xfrm>
        </p:grpSpPr>
        <p:pic>
          <p:nvPicPr>
            <p:cNvPr id="71" name="图片 70">
              <a:extLst>
                <a:ext uri="{FF2B5EF4-FFF2-40B4-BE49-F238E27FC236}">
                  <a16:creationId xmlns:a16="http://schemas.microsoft.com/office/drawing/2014/main" id="{F579A350-97F1-4C94-A69A-D0FECE627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082281" y="996398"/>
              <a:ext cx="1438573" cy="774342"/>
            </a:xfrm>
            <a:prstGeom prst="rect">
              <a:avLst/>
            </a:prstGeom>
          </p:spPr>
        </p:pic>
        <p:sp>
          <p:nvSpPr>
            <p:cNvPr id="72" name="矩形: 剪去单角 71">
              <a:extLst>
                <a:ext uri="{FF2B5EF4-FFF2-40B4-BE49-F238E27FC236}">
                  <a16:creationId xmlns:a16="http://schemas.microsoft.com/office/drawing/2014/main" id="{0E98366B-41B8-437B-84AB-E8AF176C2CDE}"/>
                </a:ext>
              </a:extLst>
            </p:cNvPr>
            <p:cNvSpPr/>
            <p:nvPr/>
          </p:nvSpPr>
          <p:spPr bwMode="gray">
            <a:xfrm>
              <a:off x="9016379" y="1162764"/>
              <a:ext cx="1594970" cy="527048"/>
            </a:xfrm>
            <a:prstGeom prst="snip1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wrap="square" rtlCol="0" anchor="ctr"/>
            <a:lstStyle/>
            <a:p>
              <a:pPr algn="ctr"/>
              <a:r>
                <a:rPr lang="en-US" altLang="zh-CN" dirty="0"/>
                <a:t>follower’s </a:t>
              </a:r>
              <a:r>
                <a:rPr lang="en-US" altLang="zh-CN" dirty="0" err="1"/>
                <a:t>currentEpoch</a:t>
              </a:r>
              <a:endParaRPr lang="zh-CN" altLang="en-US" dirty="0"/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BC77CB64-CEAD-4B44-8C11-15D33C31668E}"/>
              </a:ext>
            </a:extLst>
          </p:cNvPr>
          <p:cNvGrpSpPr/>
          <p:nvPr/>
        </p:nvGrpSpPr>
        <p:grpSpPr>
          <a:xfrm>
            <a:off x="6671467" y="1005712"/>
            <a:ext cx="1280997" cy="774342"/>
            <a:chOff x="6634788" y="1011713"/>
            <a:chExt cx="2247525" cy="774342"/>
          </a:xfrm>
        </p:grpSpPr>
        <p:pic>
          <p:nvPicPr>
            <p:cNvPr id="74" name="图片 73">
              <a:extLst>
                <a:ext uri="{FF2B5EF4-FFF2-40B4-BE49-F238E27FC236}">
                  <a16:creationId xmlns:a16="http://schemas.microsoft.com/office/drawing/2014/main" id="{51F4AC1A-7FA3-4350-8E33-412D0341A5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34788" y="1011713"/>
              <a:ext cx="2131899" cy="774342"/>
            </a:xfrm>
            <a:prstGeom prst="rect">
              <a:avLst/>
            </a:prstGeom>
          </p:spPr>
        </p:pic>
        <p:sp>
          <p:nvSpPr>
            <p:cNvPr id="75" name="矩形: 剪去单角 74">
              <a:extLst>
                <a:ext uri="{FF2B5EF4-FFF2-40B4-BE49-F238E27FC236}">
                  <a16:creationId xmlns:a16="http://schemas.microsoft.com/office/drawing/2014/main" id="{0E2CABA6-2812-4186-AB97-BF7EC64939E6}"/>
                </a:ext>
              </a:extLst>
            </p:cNvPr>
            <p:cNvSpPr/>
            <p:nvPr/>
          </p:nvSpPr>
          <p:spPr bwMode="gray">
            <a:xfrm>
              <a:off x="6695477" y="1160724"/>
              <a:ext cx="2186836" cy="558632"/>
            </a:xfrm>
            <a:prstGeom prst="snip1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wrap="square" rtlCol="0" anchor="ctr"/>
            <a:lstStyle/>
            <a:p>
              <a:pPr algn="ctr"/>
              <a:r>
                <a:rPr lang="en-US" altLang="zh-CN" dirty="0"/>
                <a:t>follower’s snapshot</a:t>
              </a: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444F9CF1-8EB4-4231-B1BF-2A57FDBCEE86}"/>
                  </a:ext>
                </a:extLst>
              </p:cNvPr>
              <p:cNvSpPr/>
              <p:nvPr/>
            </p:nvSpPr>
            <p:spPr bwMode="gray">
              <a:xfrm>
                <a:off x="2315295" y="1170749"/>
                <a:ext cx="1336849" cy="52609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 algn="ctr">
                <a:noFill/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𝑙𝑒𝑎𝑑𝑒𝑟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444F9CF1-8EB4-4231-B1BF-2A57FDBCEE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15295" y="1170749"/>
                <a:ext cx="1336849" cy="5260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6350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3AC218AF-9CF0-4CC7-8782-BE9D7A14F377}"/>
                  </a:ext>
                </a:extLst>
              </p:cNvPr>
              <p:cNvSpPr/>
              <p:nvPr/>
            </p:nvSpPr>
            <p:spPr bwMode="gray">
              <a:xfrm>
                <a:off x="4204114" y="1163719"/>
                <a:ext cx="1451759" cy="52609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 algn="ctr">
                <a:noFill/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𝑓𝑜𝑙𝑙𝑜𝑤𝑒𝑟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3AC218AF-9CF0-4CC7-8782-BE9D7A14F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204114" y="1163719"/>
                <a:ext cx="1451759" cy="526093"/>
              </a:xfrm>
              <a:prstGeom prst="rect">
                <a:avLst/>
              </a:prstGeom>
              <a:blipFill>
                <a:blip r:embed="rId6"/>
                <a:stretch>
                  <a:fillRect l="-420"/>
                </a:stretch>
              </a:blipFill>
              <a:ln w="6350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234646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3368F9B-5DD9-485A-9E35-83141599E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397" y="1315763"/>
            <a:ext cx="10341205" cy="3600986"/>
          </a:xfrm>
        </p:spPr>
        <p:txBody>
          <a:bodyPr/>
          <a:lstStyle/>
          <a:p>
            <a:r>
              <a:rPr lang="en-US" altLang="zh-CN" sz="2400" dirty="0"/>
              <a:t>Distributed model checkers: </a:t>
            </a:r>
            <a:r>
              <a:rPr lang="en-US" altLang="zh-CN" sz="2000" b="0" dirty="0" err="1"/>
              <a:t>FlyMC</a:t>
            </a:r>
            <a:r>
              <a:rPr lang="en-US" altLang="zh-CN" sz="2000" b="0" baseline="30000" dirty="0"/>
              <a:t>[1]</a:t>
            </a:r>
            <a:r>
              <a:rPr lang="en-US" altLang="zh-CN" sz="2000" b="0" dirty="0"/>
              <a:t>, SAMC</a:t>
            </a:r>
            <a:r>
              <a:rPr lang="en-US" altLang="zh-CN" sz="2000" b="0" baseline="30000" dirty="0"/>
              <a:t>[2]</a:t>
            </a:r>
            <a:endParaRPr lang="en-US" altLang="zh-CN" sz="2133" dirty="0"/>
          </a:p>
          <a:p>
            <a:r>
              <a:rPr lang="en-US" altLang="zh-CN" sz="2400" dirty="0"/>
              <a:t>Fault injection framework</a:t>
            </a:r>
          </a:p>
          <a:p>
            <a:pPr lvl="1"/>
            <a:r>
              <a:rPr lang="en-US" altLang="zh-CN" sz="2133" dirty="0"/>
              <a:t>Random fault injection: </a:t>
            </a:r>
            <a:r>
              <a:rPr lang="en-US" altLang="zh-CN" sz="2400" b="0" dirty="0"/>
              <a:t>Jepsen</a:t>
            </a:r>
            <a:r>
              <a:rPr lang="en-US" altLang="zh-CN" sz="2400" b="0" baseline="30000" dirty="0"/>
              <a:t>[3]</a:t>
            </a:r>
            <a:r>
              <a:rPr lang="en-US" altLang="zh-CN" sz="2400" b="0" dirty="0"/>
              <a:t>, </a:t>
            </a:r>
            <a:r>
              <a:rPr lang="en-US" altLang="zh-CN" sz="2400" b="0" dirty="0" err="1"/>
              <a:t>ChaosMonkey</a:t>
            </a:r>
            <a:r>
              <a:rPr lang="en-US" altLang="zh-CN" sz="2400" b="0" baseline="30000" dirty="0"/>
              <a:t>[4]</a:t>
            </a:r>
            <a:endParaRPr lang="en-US" altLang="zh-CN" sz="2400" b="0" dirty="0"/>
          </a:p>
          <a:p>
            <a:pPr lvl="1"/>
            <a:r>
              <a:rPr lang="en-US" altLang="zh-CN" sz="2133" dirty="0"/>
              <a:t>Systematic fault injection: </a:t>
            </a:r>
            <a:r>
              <a:rPr lang="en-US" altLang="zh-CN" sz="2400" b="0" dirty="0"/>
              <a:t>Fate</a:t>
            </a:r>
            <a:r>
              <a:rPr lang="en-US" altLang="zh-CN" sz="2400" b="0" baseline="30000" dirty="0"/>
              <a:t>[5]</a:t>
            </a:r>
            <a:r>
              <a:rPr lang="en-US" altLang="zh-CN" sz="2400" b="0" dirty="0"/>
              <a:t> </a:t>
            </a:r>
          </a:p>
          <a:p>
            <a:r>
              <a:rPr lang="en-US" altLang="zh-CN" sz="2400" dirty="0"/>
              <a:t>Consider special crash scenarios</a:t>
            </a:r>
          </a:p>
          <a:p>
            <a:pPr lvl="1"/>
            <a:r>
              <a:rPr lang="en-US" altLang="zh-CN" sz="2400" b="0" dirty="0" err="1"/>
              <a:t>FCatch</a:t>
            </a:r>
            <a:r>
              <a:rPr lang="en-US" altLang="zh-CN" sz="2400" b="0" baseline="30000" dirty="0"/>
              <a:t>[6]</a:t>
            </a:r>
            <a:r>
              <a:rPr lang="en-US" altLang="zh-CN" sz="2400" b="0" dirty="0"/>
              <a:t>, </a:t>
            </a:r>
            <a:r>
              <a:rPr lang="en-US" altLang="zh-CN" sz="2400" b="0" dirty="0" err="1"/>
              <a:t>CrashTuner</a:t>
            </a:r>
            <a:r>
              <a:rPr lang="en-US" altLang="zh-CN" sz="2400" b="0" baseline="30000" dirty="0"/>
              <a:t>[7]</a:t>
            </a:r>
          </a:p>
          <a:p>
            <a:endParaRPr lang="zh-CN" altLang="en-US" sz="24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99E9D78-EF67-412B-B3CA-04C680EB4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Existing Crash Recovery Bug Detection Tools</a:t>
            </a:r>
            <a:endParaRPr lang="zh-CN" altLang="en-US" strike="sngStrike" dirty="0"/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CBF1A39D-8C0F-4613-8E6E-55F967990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88" y="4332565"/>
            <a:ext cx="12192000" cy="2525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marL="252000" indent="-347663" eaLnBrk="1" hangingPunct="1">
              <a:lnSpc>
                <a:spcPct val="125000"/>
              </a:lnSpc>
            </a:pPr>
            <a:r>
              <a:rPr lang="en-US" altLang="zh-CN" sz="1600" b="0" dirty="0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[1] </a:t>
            </a:r>
            <a:r>
              <a:rPr lang="en-US" sz="1600" b="0" dirty="0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Jeffrey F. Lukman et al. “</a:t>
            </a:r>
            <a:r>
              <a:rPr lang="en-US" sz="1600" b="0" dirty="0" err="1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FlyMC</a:t>
            </a:r>
            <a:r>
              <a:rPr lang="en-US" sz="1600" b="0" dirty="0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: Highly Scalable Testing of Complex </a:t>
            </a:r>
            <a:r>
              <a:rPr lang="en-US" sz="1600" b="0" dirty="0" err="1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Interleavings</a:t>
            </a:r>
            <a:r>
              <a:rPr lang="en-US" sz="1600" b="0" dirty="0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 in Distributed Systems”, EuroSys ‘19.</a:t>
            </a:r>
            <a:endParaRPr lang="en-US" altLang="zh-CN" sz="1600" b="0" dirty="0">
              <a:solidFill>
                <a:srgbClr val="000000"/>
              </a:solidFill>
              <a:latin typeface="+mn-lt"/>
              <a:ea typeface="宋体" charset="-122"/>
              <a:cs typeface="Times New Roman" pitchFamily="18" charset="0"/>
            </a:endParaRPr>
          </a:p>
          <a:p>
            <a:pPr marL="252000" indent="-347663" eaLnBrk="1" hangingPunct="1">
              <a:lnSpc>
                <a:spcPct val="125000"/>
              </a:lnSpc>
            </a:pPr>
            <a:r>
              <a:rPr lang="en-US" altLang="zh-CN" sz="1600" b="0" dirty="0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[2] </a:t>
            </a:r>
            <a:r>
              <a:rPr lang="en-US" altLang="zh-CN" sz="1600" b="0" dirty="0" err="1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Tanakorn</a:t>
            </a:r>
            <a:r>
              <a:rPr lang="en-US" altLang="zh-CN" sz="1600" b="0" dirty="0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 </a:t>
            </a:r>
            <a:r>
              <a:rPr lang="en-US" altLang="zh-CN" sz="1600" b="0" dirty="0" err="1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Leesatapornwongsa</a:t>
            </a:r>
            <a:r>
              <a:rPr lang="en-US" altLang="zh-CN" sz="1600" b="0" dirty="0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 et al., “SAMC: Semantic-Aware Model Checking for Fast Discovery of Deep Bugs in Cloud Systems”, OSDI’14.</a:t>
            </a:r>
          </a:p>
          <a:p>
            <a:pPr marL="252000" indent="-347663" eaLnBrk="1" hangingPunct="1">
              <a:lnSpc>
                <a:spcPct val="125000"/>
              </a:lnSpc>
            </a:pPr>
            <a:r>
              <a:rPr lang="en-US" altLang="zh-CN" sz="1600" b="0" dirty="0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[3] </a:t>
            </a:r>
            <a:r>
              <a:rPr lang="en-US" sz="1600" b="0" dirty="0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https://github.com/jepsen-io/Jepsen.</a:t>
            </a:r>
          </a:p>
          <a:p>
            <a:pPr marL="252000" indent="-347663" eaLnBrk="1" hangingPunct="1">
              <a:lnSpc>
                <a:spcPct val="125000"/>
              </a:lnSpc>
            </a:pPr>
            <a:r>
              <a:rPr lang="en-US" altLang="zh-CN" sz="1600" b="0" dirty="0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[4] https://github.com/Netflix/SimianArmy/wiki/Chaos-Monkey.</a:t>
            </a:r>
          </a:p>
          <a:p>
            <a:pPr marL="252000" indent="-347663" eaLnBrk="1" hangingPunct="1">
              <a:lnSpc>
                <a:spcPct val="125000"/>
              </a:lnSpc>
            </a:pPr>
            <a:r>
              <a:rPr lang="en-US" altLang="zh-CN" sz="1600" b="0" dirty="0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[5] </a:t>
            </a:r>
            <a:r>
              <a:rPr lang="en-US" altLang="zh-CN" sz="1600" b="0" dirty="0" err="1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Haryadi</a:t>
            </a:r>
            <a:r>
              <a:rPr lang="en-US" altLang="zh-CN" sz="1600" b="0" dirty="0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 S. </a:t>
            </a:r>
            <a:r>
              <a:rPr lang="en-US" altLang="zh-CN" sz="1600" b="0" dirty="0" err="1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Gunawi</a:t>
            </a:r>
            <a:r>
              <a:rPr lang="en-US" altLang="zh-CN" sz="1600" b="0" dirty="0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 et al., “FATE and DESTINI: A Framework for Cloud Recovery Testing”, NSDI’11</a:t>
            </a:r>
          </a:p>
          <a:p>
            <a:pPr marL="252000" indent="-347663" eaLnBrk="1" hangingPunct="1">
              <a:lnSpc>
                <a:spcPct val="125000"/>
              </a:lnSpc>
            </a:pPr>
            <a:r>
              <a:rPr lang="en-US" altLang="zh-CN" sz="1600" b="0" dirty="0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[6] </a:t>
            </a:r>
            <a:r>
              <a:rPr lang="en-US" altLang="zh-CN" sz="1600" b="0" dirty="0" err="1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Haopeng</a:t>
            </a:r>
            <a:r>
              <a:rPr lang="en-US" altLang="zh-CN" sz="1600" b="0" dirty="0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 Liu et al., “</a:t>
            </a:r>
            <a:r>
              <a:rPr lang="en-US" altLang="zh-CN" sz="1600" b="0" dirty="0" err="1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FCatch</a:t>
            </a:r>
            <a:r>
              <a:rPr lang="en-US" altLang="zh-CN" sz="1600" b="0" dirty="0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 : Automatically Detecting Time-of-fault Bugs in Cloud Systems”, ASPLOS’18.</a:t>
            </a:r>
          </a:p>
          <a:p>
            <a:pPr marL="252000" indent="-347663" eaLnBrk="1" hangingPunct="1">
              <a:lnSpc>
                <a:spcPct val="125000"/>
              </a:lnSpc>
            </a:pPr>
            <a:r>
              <a:rPr lang="en-US" altLang="zh-CN" sz="1600" b="0" dirty="0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[7] </a:t>
            </a:r>
            <a:r>
              <a:rPr lang="en-US" altLang="zh-CN" sz="1600" b="0" dirty="0" err="1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Jie</a:t>
            </a:r>
            <a:r>
              <a:rPr lang="en-US" altLang="zh-CN" sz="1600" b="0" dirty="0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 Lu et al., “</a:t>
            </a:r>
            <a:r>
              <a:rPr lang="en-US" altLang="zh-CN" sz="1600" b="0" dirty="0" err="1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CloudRaid</a:t>
            </a:r>
            <a:r>
              <a:rPr lang="en-US" altLang="zh-CN" sz="1600" b="0" dirty="0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 : Hunting Concurrency Bugs in the Cloud via Log-Mining”, </a:t>
            </a:r>
            <a:r>
              <a:rPr lang="en-US" altLang="zh-CN" sz="1600" b="0" dirty="0" err="1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ESEC</a:t>
            </a:r>
            <a:r>
              <a:rPr lang="en-US" altLang="zh-CN" sz="1600" b="0" dirty="0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/FSE’18.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12AB75A-BABC-45FE-A68C-4821724E133D}"/>
              </a:ext>
            </a:extLst>
          </p:cNvPr>
          <p:cNvSpPr/>
          <p:nvPr/>
        </p:nvSpPr>
        <p:spPr bwMode="gray">
          <a:xfrm>
            <a:off x="215756" y="1083230"/>
            <a:ext cx="11892464" cy="3249335"/>
          </a:xfrm>
          <a:prstGeom prst="rect">
            <a:avLst/>
          </a:prstGeom>
          <a:solidFill>
            <a:schemeClr val="bg1">
              <a:alpha val="90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6226F4B-C674-425E-9177-7C4A9A19C729}"/>
              </a:ext>
            </a:extLst>
          </p:cNvPr>
          <p:cNvSpPr/>
          <p:nvPr/>
        </p:nvSpPr>
        <p:spPr bwMode="gray">
          <a:xfrm>
            <a:off x="1800817" y="2204986"/>
            <a:ext cx="8590364" cy="10058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square" rtlCol="0" anchor="ctr"/>
          <a:lstStyle/>
          <a:p>
            <a:pPr algn="ctr"/>
            <a:r>
              <a:rPr lang="en-US" altLang="zh-CN" sz="2800" dirty="0"/>
              <a:t>They cannot detect crash recovery bugs triggered by </a:t>
            </a:r>
            <a:r>
              <a:rPr lang="en-US" altLang="zh-CN" sz="2800" b="0" i="0" dirty="0">
                <a:effectLst/>
                <a:latin typeface="Arial" panose="020B0604020202020204" pitchFamily="34" charset="0"/>
              </a:rPr>
              <a:t>inconsistent system states!</a:t>
            </a:r>
            <a:r>
              <a:rPr lang="en-US" altLang="zh-CN" sz="2800" dirty="0"/>
              <a:t>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382067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558F1BF-54B3-413F-A0E4-EBB811439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397" y="1379799"/>
            <a:ext cx="10341205" cy="461665"/>
          </a:xfrm>
        </p:spPr>
        <p:txBody>
          <a:bodyPr/>
          <a:lstStyle/>
          <a:p>
            <a:r>
              <a:rPr lang="en-US" sz="2400" dirty="0"/>
              <a:t>A node in </a:t>
            </a:r>
            <a:r>
              <a:rPr lang="en-US" altLang="zh-CN" sz="2400" dirty="0"/>
              <a:t>a</a:t>
            </a:r>
            <a:r>
              <a:rPr lang="en-US" sz="2400" dirty="0"/>
              <a:t> cloud system </a:t>
            </a:r>
            <a:r>
              <a:rPr lang="en-US" altLang="zh-CN" sz="2400" dirty="0"/>
              <a:t>can store data in multiple places.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DE64293-0B03-40C0-8D03-847A72778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 Observation</a:t>
            </a:r>
            <a:endParaRPr lang="zh-CN" altLang="en-US" dirty="0"/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2287886C-803F-483C-8230-37EC23D000D6}"/>
              </a:ext>
            </a:extLst>
          </p:cNvPr>
          <p:cNvGrpSpPr/>
          <p:nvPr/>
        </p:nvGrpSpPr>
        <p:grpSpPr>
          <a:xfrm>
            <a:off x="1266465" y="2302345"/>
            <a:ext cx="9659068" cy="3730463"/>
            <a:chOff x="1196703" y="2282248"/>
            <a:chExt cx="9659068" cy="3730463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E1F7D439-CF76-4FAC-B038-F62202C439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19" t="14314" r="7875" b="13983"/>
            <a:stretch/>
          </p:blipFill>
          <p:spPr>
            <a:xfrm>
              <a:off x="1196703" y="2282248"/>
              <a:ext cx="5481238" cy="3730463"/>
            </a:xfrm>
            <a:prstGeom prst="rect">
              <a:avLst/>
            </a:prstGeom>
          </p:spPr>
        </p:pic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3D867514-0A41-4DBE-8D0B-DFCEE9BA852C}"/>
                </a:ext>
              </a:extLst>
            </p:cNvPr>
            <p:cNvGrpSpPr/>
            <p:nvPr/>
          </p:nvGrpSpPr>
          <p:grpSpPr>
            <a:xfrm>
              <a:off x="1736929" y="3738432"/>
              <a:ext cx="1826021" cy="1613326"/>
              <a:chOff x="1369354" y="3495702"/>
              <a:chExt cx="1826021" cy="1613326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BD3D0133-0F95-44A9-BDE0-BB148EBF5E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9354" y="3495702"/>
                <a:ext cx="1826021" cy="1613326"/>
              </a:xfrm>
              <a:prstGeom prst="rect">
                <a:avLst/>
              </a:prstGeom>
            </p:spPr>
          </p:pic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3626B3EE-C00E-44CE-A722-80BCAEA81E33}"/>
                  </a:ext>
                </a:extLst>
              </p:cNvPr>
              <p:cNvGrpSpPr/>
              <p:nvPr/>
            </p:nvGrpSpPr>
            <p:grpSpPr>
              <a:xfrm>
                <a:off x="1841492" y="3649635"/>
                <a:ext cx="921936" cy="854550"/>
                <a:chOff x="1841492" y="3649635"/>
                <a:chExt cx="921936" cy="854550"/>
              </a:xfrm>
            </p:grpSpPr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AB9615D0-973A-40CF-96D1-4149F6D32E18}"/>
                    </a:ext>
                  </a:extLst>
                </p:cNvPr>
                <p:cNvSpPr/>
                <p:nvPr/>
              </p:nvSpPr>
              <p:spPr bwMode="gray">
                <a:xfrm>
                  <a:off x="1881395" y="3649635"/>
                  <a:ext cx="842130" cy="831929"/>
                </a:xfrm>
                <a:prstGeom prst="rect">
                  <a:avLst/>
                </a:prstGeom>
                <a:solidFill>
                  <a:schemeClr val="bg1"/>
                </a:solidFill>
                <a:ln w="19050" algn="ctr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zh-CN" altLang="en-US" sz="1100" b="1" dirty="0"/>
                </a:p>
              </p:txBody>
            </p:sp>
            <p:sp>
              <p:nvSpPr>
                <p:cNvPr id="22" name="椭圆 21">
                  <a:extLst>
                    <a:ext uri="{FF2B5EF4-FFF2-40B4-BE49-F238E27FC236}">
                      <a16:creationId xmlns:a16="http://schemas.microsoft.com/office/drawing/2014/main" id="{3840870A-67D9-4B9B-8F31-0E3D205AF191}"/>
                    </a:ext>
                  </a:extLst>
                </p:cNvPr>
                <p:cNvSpPr/>
                <p:nvPr/>
              </p:nvSpPr>
              <p:spPr bwMode="gray">
                <a:xfrm>
                  <a:off x="1940449" y="3681185"/>
                  <a:ext cx="465575" cy="321547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6350" algn="ctr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altLang="zh-CN" sz="1400" i="1" dirty="0"/>
                    <a:t>data</a:t>
                  </a:r>
                  <a:endParaRPr lang="zh-CN" altLang="en-US" sz="1400" i="1" dirty="0"/>
                </a:p>
              </p:txBody>
            </p:sp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4175D8AD-2F78-4156-ADA2-0A3B4665E781}"/>
                    </a:ext>
                  </a:extLst>
                </p:cNvPr>
                <p:cNvSpPr txBox="1"/>
                <p:nvPr/>
              </p:nvSpPr>
              <p:spPr>
                <a:xfrm>
                  <a:off x="1841492" y="3980965"/>
                  <a:ext cx="921936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400" b="1" dirty="0"/>
                    <a:t>volatile  memory</a:t>
                  </a:r>
                  <a:endParaRPr lang="zh-CN" altLang="en-US" sz="1400" dirty="0"/>
                </a:p>
              </p:txBody>
            </p:sp>
          </p:grp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52FE0AEC-9008-4A89-BC7C-12C134A1EDE5}"/>
                </a:ext>
              </a:extLst>
            </p:cNvPr>
            <p:cNvGrpSpPr/>
            <p:nvPr/>
          </p:nvGrpSpPr>
          <p:grpSpPr>
            <a:xfrm>
              <a:off x="3030814" y="2672590"/>
              <a:ext cx="1826021" cy="1613326"/>
              <a:chOff x="1369354" y="3495702"/>
              <a:chExt cx="1826021" cy="1613326"/>
            </a:xfrm>
          </p:grpSpPr>
          <p:pic>
            <p:nvPicPr>
              <p:cNvPr id="28" name="图片 27">
                <a:extLst>
                  <a:ext uri="{FF2B5EF4-FFF2-40B4-BE49-F238E27FC236}">
                    <a16:creationId xmlns:a16="http://schemas.microsoft.com/office/drawing/2014/main" id="{E9C765EF-B297-4F2A-9C14-9D8BE52469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9354" y="3495702"/>
                <a:ext cx="1826021" cy="1613326"/>
              </a:xfrm>
              <a:prstGeom prst="rect">
                <a:avLst/>
              </a:prstGeom>
            </p:spPr>
          </p:pic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64FB1166-00DD-4BA5-BF2A-60AECB2BA2A3}"/>
                  </a:ext>
                </a:extLst>
              </p:cNvPr>
              <p:cNvGrpSpPr/>
              <p:nvPr/>
            </p:nvGrpSpPr>
            <p:grpSpPr>
              <a:xfrm>
                <a:off x="1841492" y="3649635"/>
                <a:ext cx="921936" cy="854550"/>
                <a:chOff x="1841492" y="3649635"/>
                <a:chExt cx="921936" cy="854550"/>
              </a:xfrm>
            </p:grpSpPr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ED9DE6A5-745A-4B6B-89F3-E51C78F0BA8F}"/>
                    </a:ext>
                  </a:extLst>
                </p:cNvPr>
                <p:cNvSpPr/>
                <p:nvPr/>
              </p:nvSpPr>
              <p:spPr bwMode="gray">
                <a:xfrm>
                  <a:off x="1881395" y="3649635"/>
                  <a:ext cx="842130" cy="831929"/>
                </a:xfrm>
                <a:prstGeom prst="rect">
                  <a:avLst/>
                </a:prstGeom>
                <a:solidFill>
                  <a:schemeClr val="bg1"/>
                </a:solidFill>
                <a:ln w="19050" algn="ctr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zh-CN" altLang="en-US" sz="1100" b="1" dirty="0"/>
                </a:p>
              </p:txBody>
            </p:sp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09E12F69-78CA-44E5-8F41-5483984EF77E}"/>
                    </a:ext>
                  </a:extLst>
                </p:cNvPr>
                <p:cNvSpPr/>
                <p:nvPr/>
              </p:nvSpPr>
              <p:spPr bwMode="gray">
                <a:xfrm>
                  <a:off x="1940449" y="3681185"/>
                  <a:ext cx="465575" cy="321547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6350" algn="ctr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altLang="zh-CN" sz="1400" i="1" dirty="0"/>
                    <a:t>data</a:t>
                  </a:r>
                  <a:endParaRPr lang="zh-CN" altLang="en-US" sz="1400" i="1" dirty="0"/>
                </a:p>
              </p:txBody>
            </p:sp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E2E7A0D0-9E72-4D58-B553-390D526F6628}"/>
                    </a:ext>
                  </a:extLst>
                </p:cNvPr>
                <p:cNvSpPr txBox="1"/>
                <p:nvPr/>
              </p:nvSpPr>
              <p:spPr>
                <a:xfrm>
                  <a:off x="1841492" y="3980965"/>
                  <a:ext cx="921936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400" b="1" dirty="0"/>
                    <a:t>volatile  memory</a:t>
                  </a:r>
                  <a:endParaRPr lang="zh-CN" altLang="en-US" sz="1400" dirty="0"/>
                </a:p>
              </p:txBody>
            </p:sp>
          </p:grp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E6156C60-96D9-41C4-94DE-C8FFE63919CB}"/>
                </a:ext>
              </a:extLst>
            </p:cNvPr>
            <p:cNvGrpSpPr/>
            <p:nvPr/>
          </p:nvGrpSpPr>
          <p:grpSpPr>
            <a:xfrm>
              <a:off x="4324699" y="3718834"/>
              <a:ext cx="1826021" cy="1613326"/>
              <a:chOff x="1369354" y="3495702"/>
              <a:chExt cx="1826021" cy="1613326"/>
            </a:xfrm>
          </p:grpSpPr>
          <p:pic>
            <p:nvPicPr>
              <p:cNvPr id="34" name="图片 33">
                <a:extLst>
                  <a:ext uri="{FF2B5EF4-FFF2-40B4-BE49-F238E27FC236}">
                    <a16:creationId xmlns:a16="http://schemas.microsoft.com/office/drawing/2014/main" id="{2B003B7C-22C9-4741-BDEA-8E6055A097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9354" y="3495702"/>
                <a:ext cx="1826021" cy="1613326"/>
              </a:xfrm>
              <a:prstGeom prst="rect">
                <a:avLst/>
              </a:prstGeom>
            </p:spPr>
          </p:pic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id="{151DD284-346B-45D9-AA5F-318B09400486}"/>
                  </a:ext>
                </a:extLst>
              </p:cNvPr>
              <p:cNvGrpSpPr/>
              <p:nvPr/>
            </p:nvGrpSpPr>
            <p:grpSpPr>
              <a:xfrm>
                <a:off x="1841492" y="3649635"/>
                <a:ext cx="921936" cy="854550"/>
                <a:chOff x="1841492" y="3649635"/>
                <a:chExt cx="921936" cy="854550"/>
              </a:xfrm>
            </p:grpSpPr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67FCEAE6-4036-4636-9136-7407CEE28907}"/>
                    </a:ext>
                  </a:extLst>
                </p:cNvPr>
                <p:cNvSpPr/>
                <p:nvPr/>
              </p:nvSpPr>
              <p:spPr bwMode="gray">
                <a:xfrm>
                  <a:off x="1881395" y="3649635"/>
                  <a:ext cx="842130" cy="831929"/>
                </a:xfrm>
                <a:prstGeom prst="rect">
                  <a:avLst/>
                </a:prstGeom>
                <a:solidFill>
                  <a:schemeClr val="bg1"/>
                </a:solidFill>
                <a:ln w="19050" algn="ctr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zh-CN" altLang="en-US" sz="1100" b="1" dirty="0"/>
                </a:p>
              </p:txBody>
            </p:sp>
            <p:sp>
              <p:nvSpPr>
                <p:cNvPr id="37" name="椭圆 36">
                  <a:extLst>
                    <a:ext uri="{FF2B5EF4-FFF2-40B4-BE49-F238E27FC236}">
                      <a16:creationId xmlns:a16="http://schemas.microsoft.com/office/drawing/2014/main" id="{083226DE-7954-4536-8176-7A868C4E2269}"/>
                    </a:ext>
                  </a:extLst>
                </p:cNvPr>
                <p:cNvSpPr/>
                <p:nvPr/>
              </p:nvSpPr>
              <p:spPr bwMode="gray">
                <a:xfrm>
                  <a:off x="1940449" y="3681185"/>
                  <a:ext cx="465575" cy="321547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6350" algn="ctr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altLang="zh-CN" sz="1400" i="1" dirty="0"/>
                    <a:t>data</a:t>
                  </a:r>
                  <a:endParaRPr lang="zh-CN" altLang="en-US" sz="1400" i="1" dirty="0"/>
                </a:p>
              </p:txBody>
            </p:sp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407A3A8B-1022-4D7C-A81A-8BC38B77D803}"/>
                    </a:ext>
                  </a:extLst>
                </p:cNvPr>
                <p:cNvSpPr txBox="1"/>
                <p:nvPr/>
              </p:nvSpPr>
              <p:spPr>
                <a:xfrm>
                  <a:off x="1841492" y="3980965"/>
                  <a:ext cx="921936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400" b="1" dirty="0"/>
                    <a:t>volatile  memory</a:t>
                  </a:r>
                  <a:endParaRPr lang="zh-CN" altLang="en-US" sz="1400" dirty="0"/>
                </a:p>
              </p:txBody>
            </p:sp>
          </p:grpSp>
        </p:grpSp>
        <p:cxnSp>
          <p:nvCxnSpPr>
            <p:cNvPr id="40" name="连接符: 曲线 39">
              <a:extLst>
                <a:ext uri="{FF2B5EF4-FFF2-40B4-BE49-F238E27FC236}">
                  <a16:creationId xmlns:a16="http://schemas.microsoft.com/office/drawing/2014/main" id="{CC521C02-56F3-4055-AF78-D78E39114B94}"/>
                </a:ext>
              </a:extLst>
            </p:cNvPr>
            <p:cNvCxnSpPr>
              <a:cxnSpLocks/>
              <a:stCxn id="37" idx="1"/>
              <a:endCxn id="31" idx="6"/>
            </p:cNvCxnSpPr>
            <p:nvPr/>
          </p:nvCxnSpPr>
          <p:spPr>
            <a:xfrm rot="16200000" flipV="1">
              <a:off x="4049451" y="3036881"/>
              <a:ext cx="932559" cy="896492"/>
            </a:xfrm>
            <a:prstGeom prst="curvedConnector2">
              <a:avLst/>
            </a:prstGeom>
            <a:ln w="28575" cap="rnd">
              <a:solidFill>
                <a:schemeClr val="tx1"/>
              </a:solidFill>
              <a:prstDash val="sysDot"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连接符: 曲线 40">
              <a:extLst>
                <a:ext uri="{FF2B5EF4-FFF2-40B4-BE49-F238E27FC236}">
                  <a16:creationId xmlns:a16="http://schemas.microsoft.com/office/drawing/2014/main" id="{86A62195-59F6-4C78-8D38-27A4B2B15AEE}"/>
                </a:ext>
              </a:extLst>
            </p:cNvPr>
            <p:cNvCxnSpPr>
              <a:cxnSpLocks/>
              <a:stCxn id="37" idx="2"/>
              <a:endCxn id="22" idx="6"/>
            </p:cNvCxnSpPr>
            <p:nvPr/>
          </p:nvCxnSpPr>
          <p:spPr>
            <a:xfrm rot="10800000" flipV="1">
              <a:off x="2773600" y="4065091"/>
              <a:ext cx="2122195" cy="19598"/>
            </a:xfrm>
            <a:prstGeom prst="curvedConnector3">
              <a:avLst>
                <a:gd name="adj1" fmla="val 50000"/>
              </a:avLst>
            </a:prstGeom>
            <a:ln w="28575" cap="rnd">
              <a:solidFill>
                <a:schemeClr val="tx1"/>
              </a:solidFill>
              <a:prstDash val="sysDot"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9BFB83E6-CF3D-4A98-994F-68B23416189B}"/>
                </a:ext>
              </a:extLst>
            </p:cNvPr>
            <p:cNvSpPr txBox="1"/>
            <p:nvPr/>
          </p:nvSpPr>
          <p:spPr>
            <a:xfrm>
              <a:off x="4689111" y="3146679"/>
              <a:ext cx="10503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data flow</a:t>
              </a:r>
              <a:endParaRPr lang="zh-CN" altLang="en-US" sz="1400" dirty="0"/>
            </a:p>
          </p:txBody>
        </p: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4808263A-7896-4118-8185-760D5AF32446}"/>
                </a:ext>
              </a:extLst>
            </p:cNvPr>
            <p:cNvGrpSpPr/>
            <p:nvPr/>
          </p:nvGrpSpPr>
          <p:grpSpPr>
            <a:xfrm>
              <a:off x="7198071" y="3905901"/>
              <a:ext cx="2963145" cy="1110636"/>
              <a:chOff x="6830496" y="3663171"/>
              <a:chExt cx="2963145" cy="1110636"/>
            </a:xfrm>
          </p:grpSpPr>
          <p:sp>
            <p:nvSpPr>
              <p:cNvPr id="52" name="流程图: 磁盘 51">
                <a:extLst>
                  <a:ext uri="{FF2B5EF4-FFF2-40B4-BE49-F238E27FC236}">
                    <a16:creationId xmlns:a16="http://schemas.microsoft.com/office/drawing/2014/main" id="{8FE678A8-D4A8-48F2-9DB1-F7D3EFFCF0C4}"/>
                  </a:ext>
                </a:extLst>
              </p:cNvPr>
              <p:cNvSpPr/>
              <p:nvPr/>
            </p:nvSpPr>
            <p:spPr bwMode="gray">
              <a:xfrm>
                <a:off x="6830496" y="3663171"/>
                <a:ext cx="2963145" cy="1110636"/>
              </a:xfrm>
              <a:prstGeom prst="flowChartMagneticDisk">
                <a:avLst/>
              </a:prstGeom>
              <a:solidFill>
                <a:srgbClr val="FBE7A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6BF03DD9-66CC-44F0-958B-6B54DFFBE060}"/>
                  </a:ext>
                </a:extLst>
              </p:cNvPr>
              <p:cNvSpPr txBox="1"/>
              <p:nvPr/>
            </p:nvSpPr>
            <p:spPr>
              <a:xfrm>
                <a:off x="7434995" y="3688069"/>
                <a:ext cx="164831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400" b="1" dirty="0"/>
                  <a:t>storage system</a:t>
                </a:r>
                <a:endParaRPr lang="zh-CN" altLang="en-US" sz="1400" dirty="0"/>
              </a:p>
            </p:txBody>
          </p: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0E307AEA-8046-45FE-8898-7BF74D402253}"/>
                  </a:ext>
                </a:extLst>
              </p:cNvPr>
              <p:cNvGrpSpPr/>
              <p:nvPr/>
            </p:nvGrpSpPr>
            <p:grpSpPr>
              <a:xfrm>
                <a:off x="6885404" y="4053209"/>
                <a:ext cx="1373749" cy="537166"/>
                <a:chOff x="6674981" y="5757706"/>
                <a:chExt cx="1373749" cy="537166"/>
              </a:xfrm>
            </p:grpSpPr>
            <p:grpSp>
              <p:nvGrpSpPr>
                <p:cNvPr id="54" name="组合 53">
                  <a:extLst>
                    <a:ext uri="{FF2B5EF4-FFF2-40B4-BE49-F238E27FC236}">
                      <a16:creationId xmlns:a16="http://schemas.microsoft.com/office/drawing/2014/main" id="{AF75E870-80AC-47A2-A4E3-DB38FC93ECBB}"/>
                    </a:ext>
                  </a:extLst>
                </p:cNvPr>
                <p:cNvGrpSpPr/>
                <p:nvPr/>
              </p:nvGrpSpPr>
              <p:grpSpPr>
                <a:xfrm>
                  <a:off x="6674981" y="5757706"/>
                  <a:ext cx="1373749" cy="537166"/>
                  <a:chOff x="6634789" y="1011713"/>
                  <a:chExt cx="1366767" cy="774342"/>
                </a:xfrm>
              </p:grpSpPr>
              <p:pic>
                <p:nvPicPr>
                  <p:cNvPr id="55" name="图片 54">
                    <a:extLst>
                      <a:ext uri="{FF2B5EF4-FFF2-40B4-BE49-F238E27FC236}">
                        <a16:creationId xmlns:a16="http://schemas.microsoft.com/office/drawing/2014/main" id="{18EE2B92-8390-4A12-B37B-923EA940AAD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clrChange>
                      <a:clrFrom>
                        <a:srgbClr val="F7F7F7"/>
                      </a:clrFrom>
                      <a:clrTo>
                        <a:srgbClr val="F7F7F7">
                          <a:alpha val="0"/>
                        </a:srgbClr>
                      </a:clrTo>
                    </a:clrChange>
                  </a:blip>
                  <a:stretch>
                    <a:fillRect/>
                  </a:stretch>
                </p:blipFill>
                <p:spPr>
                  <a:xfrm>
                    <a:off x="6634789" y="1011713"/>
                    <a:ext cx="1366767" cy="774342"/>
                  </a:xfrm>
                  <a:prstGeom prst="rect">
                    <a:avLst/>
                  </a:prstGeom>
                </p:spPr>
              </p:pic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6" name="矩形: 剪去单角 55">
                        <a:extLst>
                          <a:ext uri="{FF2B5EF4-FFF2-40B4-BE49-F238E27FC236}">
                            <a16:creationId xmlns:a16="http://schemas.microsoft.com/office/drawing/2014/main" id="{E5BEE68D-1938-4888-BB39-89AE805DA80C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695478" y="1160724"/>
                        <a:ext cx="677610" cy="558633"/>
                      </a:xfrm>
                      <a:prstGeom prst="snip1Rect">
                        <a:avLst/>
                      </a:prstGeom>
                      <a:noFill/>
                      <a:ln w="6350" algn="ctr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square" rtlCol="0" anchor="ctr"/>
                      <a:lstStyle/>
                      <a:p>
                        <a:pPr algn="ctr"/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dirty="0" smtClean="0">
                                    <a:latin typeface="Cambria Math" panose="02040503050406030204" pitchFamily="18" charset="0"/>
                                  </a:rPr>
                                  <m:t>𝑝𝑎𝑡h</m:t>
                                </m:r>
                              </m:e>
                              <m:sub>
                                <m:r>
                                  <a:rPr lang="en-US" altLang="zh-CN" sz="14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oMath>
                        </a14:m>
                        <a:r>
                          <a:rPr lang="en-US" altLang="zh-CN" sz="1400" dirty="0"/>
                          <a:t>:</a:t>
                        </a:r>
                        <a:endParaRPr lang="zh-CN" alt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56" name="矩形: 剪去单角 55">
                        <a:extLst>
                          <a:ext uri="{FF2B5EF4-FFF2-40B4-BE49-F238E27FC236}">
                            <a16:creationId xmlns:a16="http://schemas.microsoft.com/office/drawing/2014/main" id="{E5BEE68D-1938-4888-BB39-89AE805DA80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gray">
                      <a:xfrm>
                        <a:off x="6695478" y="1160724"/>
                        <a:ext cx="677610" cy="558633"/>
                      </a:xfrm>
                      <a:prstGeom prst="snip1Rect">
                        <a:avLst/>
                      </a:prstGeom>
                      <a:blipFill>
                        <a:blip r:embed="rId6"/>
                        <a:stretch>
                          <a:fillRect l="-1786" r="-893" b="-9375"/>
                        </a:stretch>
                      </a:blipFill>
                      <a:ln w="6350" algn="ctr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57" name="椭圆 56">
                  <a:extLst>
                    <a:ext uri="{FF2B5EF4-FFF2-40B4-BE49-F238E27FC236}">
                      <a16:creationId xmlns:a16="http://schemas.microsoft.com/office/drawing/2014/main" id="{87B9F759-7EBE-4862-8F31-637DF20CAB8D}"/>
                    </a:ext>
                  </a:extLst>
                </p:cNvPr>
                <p:cNvSpPr/>
                <p:nvPr/>
              </p:nvSpPr>
              <p:spPr bwMode="gray">
                <a:xfrm>
                  <a:off x="7417052" y="5894065"/>
                  <a:ext cx="465575" cy="321547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6350" algn="ctr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altLang="zh-CN" sz="1400" i="1" dirty="0"/>
                    <a:t>data</a:t>
                  </a:r>
                  <a:endParaRPr lang="zh-CN" altLang="en-US" sz="1400" i="1" dirty="0"/>
                </a:p>
              </p:txBody>
            </p:sp>
          </p:grpSp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AB475F15-082E-49B4-9E06-D6B3204A0F0A}"/>
                  </a:ext>
                </a:extLst>
              </p:cNvPr>
              <p:cNvGrpSpPr/>
              <p:nvPr/>
            </p:nvGrpSpPr>
            <p:grpSpPr>
              <a:xfrm>
                <a:off x="8391316" y="4053209"/>
                <a:ext cx="1373749" cy="537166"/>
                <a:chOff x="6674981" y="5757706"/>
                <a:chExt cx="1373749" cy="537166"/>
              </a:xfrm>
            </p:grpSpPr>
            <p:grpSp>
              <p:nvGrpSpPr>
                <p:cNvPr id="60" name="组合 59">
                  <a:extLst>
                    <a:ext uri="{FF2B5EF4-FFF2-40B4-BE49-F238E27FC236}">
                      <a16:creationId xmlns:a16="http://schemas.microsoft.com/office/drawing/2014/main" id="{8CB0D498-A87A-481F-BB16-AE84293AE4F6}"/>
                    </a:ext>
                  </a:extLst>
                </p:cNvPr>
                <p:cNvGrpSpPr/>
                <p:nvPr/>
              </p:nvGrpSpPr>
              <p:grpSpPr>
                <a:xfrm>
                  <a:off x="6674981" y="5757706"/>
                  <a:ext cx="1373749" cy="537166"/>
                  <a:chOff x="6634789" y="1011713"/>
                  <a:chExt cx="1366767" cy="774342"/>
                </a:xfrm>
              </p:grpSpPr>
              <p:pic>
                <p:nvPicPr>
                  <p:cNvPr id="62" name="图片 61">
                    <a:extLst>
                      <a:ext uri="{FF2B5EF4-FFF2-40B4-BE49-F238E27FC236}">
                        <a16:creationId xmlns:a16="http://schemas.microsoft.com/office/drawing/2014/main" id="{C3EBA7E8-DF37-4E87-A4A1-D6ED8BBB4D7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clrChange>
                      <a:clrFrom>
                        <a:srgbClr val="F7F7F7"/>
                      </a:clrFrom>
                      <a:clrTo>
                        <a:srgbClr val="F7F7F7">
                          <a:alpha val="0"/>
                        </a:srgbClr>
                      </a:clrTo>
                    </a:clrChange>
                  </a:blip>
                  <a:stretch>
                    <a:fillRect/>
                  </a:stretch>
                </p:blipFill>
                <p:spPr>
                  <a:xfrm>
                    <a:off x="6634789" y="1011713"/>
                    <a:ext cx="1366767" cy="774342"/>
                  </a:xfrm>
                  <a:prstGeom prst="rect">
                    <a:avLst/>
                  </a:prstGeom>
                </p:spPr>
              </p:pic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矩形: 剪去单角 62">
                        <a:extLst>
                          <a:ext uri="{FF2B5EF4-FFF2-40B4-BE49-F238E27FC236}">
                            <a16:creationId xmlns:a16="http://schemas.microsoft.com/office/drawing/2014/main" id="{3AFFF7B0-5307-44C5-9AFD-BD492D7F6177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695478" y="1160724"/>
                        <a:ext cx="677610" cy="558633"/>
                      </a:xfrm>
                      <a:prstGeom prst="snip1Rect">
                        <a:avLst/>
                      </a:prstGeom>
                      <a:noFill/>
                      <a:ln w="6350" algn="ctr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square" rtlCol="0" anchor="ctr"/>
                      <a:lstStyle/>
                      <a:p>
                        <a:pPr algn="ctr"/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dirty="0" smtClean="0">
                                    <a:latin typeface="Cambria Math" panose="02040503050406030204" pitchFamily="18" charset="0"/>
                                  </a:rPr>
                                  <m:t>𝑝𝑎𝑡h</m:t>
                                </m:r>
                              </m:e>
                              <m:sub>
                                <m:r>
                                  <a:rPr lang="en-US" altLang="zh-CN" sz="1400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oMath>
                        </a14:m>
                        <a:r>
                          <a:rPr lang="en-US" altLang="zh-CN" sz="1400" dirty="0"/>
                          <a:t>:</a:t>
                        </a:r>
                        <a:endParaRPr lang="zh-CN" alt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63" name="矩形: 剪去单角 62">
                        <a:extLst>
                          <a:ext uri="{FF2B5EF4-FFF2-40B4-BE49-F238E27FC236}">
                            <a16:creationId xmlns:a16="http://schemas.microsoft.com/office/drawing/2014/main" id="{3AFFF7B0-5307-44C5-9AFD-BD492D7F6177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gray">
                      <a:xfrm>
                        <a:off x="6695478" y="1160724"/>
                        <a:ext cx="677610" cy="558633"/>
                      </a:xfrm>
                      <a:prstGeom prst="snip1Rect">
                        <a:avLst/>
                      </a:prstGeom>
                      <a:blipFill>
                        <a:blip r:embed="rId7"/>
                        <a:stretch>
                          <a:fillRect l="-1786" r="-893" b="-6250"/>
                        </a:stretch>
                      </a:blipFill>
                      <a:ln w="6350" algn="ctr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61" name="椭圆 60">
                  <a:extLst>
                    <a:ext uri="{FF2B5EF4-FFF2-40B4-BE49-F238E27FC236}">
                      <a16:creationId xmlns:a16="http://schemas.microsoft.com/office/drawing/2014/main" id="{8F879522-2C99-485D-B8D5-582724FB3BEA}"/>
                    </a:ext>
                  </a:extLst>
                </p:cNvPr>
                <p:cNvSpPr/>
                <p:nvPr/>
              </p:nvSpPr>
              <p:spPr bwMode="gray">
                <a:xfrm>
                  <a:off x="7417052" y="5894065"/>
                  <a:ext cx="465575" cy="321547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6350" algn="ctr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altLang="zh-CN" sz="1400" i="1" dirty="0"/>
                    <a:t>data</a:t>
                  </a:r>
                  <a:endParaRPr lang="zh-CN" altLang="en-US" sz="1400" i="1" dirty="0"/>
                </a:p>
              </p:txBody>
            </p:sp>
          </p:grpSp>
        </p:grpSp>
        <p:pic>
          <p:nvPicPr>
            <p:cNvPr id="2050" name="Picture 2" descr="File System | Microsoft Power Automate">
              <a:extLst>
                <a:ext uri="{FF2B5EF4-FFF2-40B4-BE49-F238E27FC236}">
                  <a16:creationId xmlns:a16="http://schemas.microsoft.com/office/drawing/2014/main" id="{D59CAA22-9E25-422D-B9C0-264CE78E20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0116" y="3170471"/>
              <a:ext cx="678829" cy="6788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2" descr="how to install apache zookeeper in linux | Techrunnr">
              <a:extLst>
                <a:ext uri="{FF2B5EF4-FFF2-40B4-BE49-F238E27FC236}">
                  <a16:creationId xmlns:a16="http://schemas.microsoft.com/office/drawing/2014/main" id="{8ECE72CA-38EA-4689-964F-86A729D614A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631" b="22496"/>
            <a:stretch/>
          </p:blipFill>
          <p:spPr bwMode="auto">
            <a:xfrm>
              <a:off x="9060108" y="3135818"/>
              <a:ext cx="1396477" cy="766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HDFS – Developer's Closet">
              <a:extLst>
                <a:ext uri="{FF2B5EF4-FFF2-40B4-BE49-F238E27FC236}">
                  <a16:creationId xmlns:a16="http://schemas.microsoft.com/office/drawing/2014/main" id="{11880670-4D9E-4210-8056-A9D8950DB0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6270" y="3135818"/>
              <a:ext cx="1243838" cy="6956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E35FEA51-1B97-425A-AEBA-7D67D8EE60F7}"/>
                </a:ext>
              </a:extLst>
            </p:cNvPr>
            <p:cNvSpPr txBox="1"/>
            <p:nvPr/>
          </p:nvSpPr>
          <p:spPr>
            <a:xfrm>
              <a:off x="10311271" y="3321205"/>
              <a:ext cx="5445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1" dirty="0"/>
                <a:t>…</a:t>
              </a:r>
              <a:endParaRPr lang="zh-CN" altLang="en-US" sz="1400" dirty="0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FCDCECCA-5652-4350-9886-7DBDE1F353C2}"/>
                </a:ext>
              </a:extLst>
            </p:cNvPr>
            <p:cNvSpPr txBox="1"/>
            <p:nvPr/>
          </p:nvSpPr>
          <p:spPr>
            <a:xfrm>
              <a:off x="6955771" y="2666145"/>
              <a:ext cx="97964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/>
                <a:t>local file system</a:t>
              </a:r>
              <a:endParaRPr lang="zh-CN" altLang="en-US" sz="1400" dirty="0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F6954CAC-8985-4767-94D7-97E46DA78786}"/>
                </a:ext>
              </a:extLst>
            </p:cNvPr>
            <p:cNvSpPr txBox="1"/>
            <p:nvPr/>
          </p:nvSpPr>
          <p:spPr>
            <a:xfrm>
              <a:off x="7927238" y="2649267"/>
              <a:ext cx="117131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/>
                <a:t>distributed file system</a:t>
              </a:r>
              <a:endParaRPr lang="zh-CN" altLang="en-US" sz="1400" dirty="0"/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D7A071B8-15FC-4436-ACBF-0E1809C9B8B7}"/>
                </a:ext>
              </a:extLst>
            </p:cNvPr>
            <p:cNvSpPr txBox="1"/>
            <p:nvPr/>
          </p:nvSpPr>
          <p:spPr>
            <a:xfrm>
              <a:off x="9049589" y="2658631"/>
              <a:ext cx="139647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/>
                <a:t>distributed key-value store</a:t>
              </a:r>
              <a:endParaRPr lang="zh-CN" altLang="en-US" sz="1400" dirty="0"/>
            </a:p>
          </p:txBody>
        </p:sp>
        <p:cxnSp>
          <p:nvCxnSpPr>
            <p:cNvPr id="71" name="连接符: 曲线 70">
              <a:extLst>
                <a:ext uri="{FF2B5EF4-FFF2-40B4-BE49-F238E27FC236}">
                  <a16:creationId xmlns:a16="http://schemas.microsoft.com/office/drawing/2014/main" id="{55D372CF-084C-4B31-B351-E31B1AD4FEFF}"/>
                </a:ext>
              </a:extLst>
            </p:cNvPr>
            <p:cNvCxnSpPr>
              <a:cxnSpLocks/>
              <a:stCxn id="37" idx="6"/>
              <a:endCxn id="57" idx="4"/>
            </p:cNvCxnSpPr>
            <p:nvPr/>
          </p:nvCxnSpPr>
          <p:spPr>
            <a:xfrm>
              <a:off x="5361369" y="4065091"/>
              <a:ext cx="2866469" cy="688754"/>
            </a:xfrm>
            <a:prstGeom prst="curvedConnector4">
              <a:avLst>
                <a:gd name="adj1" fmla="val 45939"/>
                <a:gd name="adj2" fmla="val 133190"/>
              </a:avLst>
            </a:prstGeom>
            <a:ln w="28575" cap="rnd">
              <a:solidFill>
                <a:schemeClr val="tx1"/>
              </a:solidFill>
              <a:prstDash val="sysDot"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连接符: 曲线 74">
              <a:extLst>
                <a:ext uri="{FF2B5EF4-FFF2-40B4-BE49-F238E27FC236}">
                  <a16:creationId xmlns:a16="http://schemas.microsoft.com/office/drawing/2014/main" id="{6C3C0C0F-8CAD-45C4-AFBA-A161BE54FEB3}"/>
                </a:ext>
              </a:extLst>
            </p:cNvPr>
            <p:cNvCxnSpPr>
              <a:cxnSpLocks/>
              <a:stCxn id="37" idx="6"/>
              <a:endCxn id="61" idx="4"/>
            </p:cNvCxnSpPr>
            <p:nvPr/>
          </p:nvCxnSpPr>
          <p:spPr>
            <a:xfrm>
              <a:off x="5361369" y="4065091"/>
              <a:ext cx="4372381" cy="688754"/>
            </a:xfrm>
            <a:prstGeom prst="curvedConnector4">
              <a:avLst>
                <a:gd name="adj1" fmla="val 26885"/>
                <a:gd name="adj2" fmla="val 185711"/>
              </a:avLst>
            </a:prstGeom>
            <a:ln w="28575" cap="rnd">
              <a:solidFill>
                <a:schemeClr val="tx1"/>
              </a:solidFill>
              <a:prstDash val="sysDot"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354770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558F1BF-54B3-413F-A0E4-EBB811439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397" y="1379799"/>
            <a:ext cx="10341205" cy="830997"/>
          </a:xfrm>
        </p:spPr>
        <p:txBody>
          <a:bodyPr/>
          <a:lstStyle/>
          <a:p>
            <a:r>
              <a:rPr lang="en-US" altLang="zh-CN" sz="2400" dirty="0"/>
              <a:t>Node crashes can leave a cloud system in </a:t>
            </a:r>
            <a:r>
              <a:rPr lang="en-US" altLang="zh-CN" sz="2400" dirty="0">
                <a:solidFill>
                  <a:srgbClr val="FF0000"/>
                </a:solidFill>
              </a:rPr>
              <a:t>inconsistent states</a:t>
            </a:r>
            <a:r>
              <a:rPr lang="en-US" altLang="zh-CN" sz="2400" dirty="0"/>
              <a:t>, which are more likely to trigger crash recovery bugs.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DE64293-0B03-40C0-8D03-847A72778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 Observation</a:t>
            </a: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3363C35-978C-4A43-9E7F-F21FC309335B}"/>
              </a:ext>
            </a:extLst>
          </p:cNvPr>
          <p:cNvGrpSpPr/>
          <p:nvPr/>
        </p:nvGrpSpPr>
        <p:grpSpPr>
          <a:xfrm>
            <a:off x="1266465" y="2302345"/>
            <a:ext cx="9659068" cy="3730463"/>
            <a:chOff x="1196703" y="2282248"/>
            <a:chExt cx="9659068" cy="3730463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8A89C4A1-C068-4200-941C-056BF34552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19" t="14314" r="7875" b="13983"/>
            <a:stretch/>
          </p:blipFill>
          <p:spPr>
            <a:xfrm>
              <a:off x="1196703" y="2282248"/>
              <a:ext cx="5481238" cy="3730463"/>
            </a:xfrm>
            <a:prstGeom prst="rect">
              <a:avLst/>
            </a:prstGeom>
          </p:spPr>
        </p:pic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72CCEB83-89A1-4224-B5D8-A0E85F80AB90}"/>
                </a:ext>
              </a:extLst>
            </p:cNvPr>
            <p:cNvGrpSpPr/>
            <p:nvPr/>
          </p:nvGrpSpPr>
          <p:grpSpPr>
            <a:xfrm>
              <a:off x="1736929" y="3738432"/>
              <a:ext cx="1826021" cy="1613326"/>
              <a:chOff x="1369354" y="3495702"/>
              <a:chExt cx="1826021" cy="1613326"/>
            </a:xfrm>
          </p:grpSpPr>
          <p:pic>
            <p:nvPicPr>
              <p:cNvPr id="44" name="图片 43">
                <a:extLst>
                  <a:ext uri="{FF2B5EF4-FFF2-40B4-BE49-F238E27FC236}">
                    <a16:creationId xmlns:a16="http://schemas.microsoft.com/office/drawing/2014/main" id="{5052DE71-2CE9-4982-8913-318D23B68F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9354" y="3495702"/>
                <a:ext cx="1826021" cy="1613326"/>
              </a:xfrm>
              <a:prstGeom prst="rect">
                <a:avLst/>
              </a:prstGeom>
            </p:spPr>
          </p:pic>
          <p:grpSp>
            <p:nvGrpSpPr>
              <p:cNvPr id="45" name="组合 44">
                <a:extLst>
                  <a:ext uri="{FF2B5EF4-FFF2-40B4-BE49-F238E27FC236}">
                    <a16:creationId xmlns:a16="http://schemas.microsoft.com/office/drawing/2014/main" id="{F70102D7-5385-415D-8B8A-070641503682}"/>
                  </a:ext>
                </a:extLst>
              </p:cNvPr>
              <p:cNvGrpSpPr/>
              <p:nvPr/>
            </p:nvGrpSpPr>
            <p:grpSpPr>
              <a:xfrm>
                <a:off x="1841492" y="3649635"/>
                <a:ext cx="921936" cy="854550"/>
                <a:chOff x="1841492" y="3649635"/>
                <a:chExt cx="921936" cy="854550"/>
              </a:xfrm>
            </p:grpSpPr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5673976D-C314-4A3A-AFFB-B8BB08C0E238}"/>
                    </a:ext>
                  </a:extLst>
                </p:cNvPr>
                <p:cNvSpPr/>
                <p:nvPr/>
              </p:nvSpPr>
              <p:spPr bwMode="gray">
                <a:xfrm>
                  <a:off x="1881395" y="3649635"/>
                  <a:ext cx="842130" cy="831929"/>
                </a:xfrm>
                <a:prstGeom prst="rect">
                  <a:avLst/>
                </a:prstGeom>
                <a:solidFill>
                  <a:schemeClr val="bg1"/>
                </a:solidFill>
                <a:ln w="19050" algn="ctr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zh-CN" altLang="en-US" sz="1100" b="1" dirty="0"/>
                </a:p>
              </p:txBody>
            </p:sp>
            <p:sp>
              <p:nvSpPr>
                <p:cNvPr id="47" name="椭圆 46">
                  <a:extLst>
                    <a:ext uri="{FF2B5EF4-FFF2-40B4-BE49-F238E27FC236}">
                      <a16:creationId xmlns:a16="http://schemas.microsoft.com/office/drawing/2014/main" id="{2D1386F6-090F-4EE5-8FE9-FC5A9D686E6B}"/>
                    </a:ext>
                  </a:extLst>
                </p:cNvPr>
                <p:cNvSpPr/>
                <p:nvPr/>
              </p:nvSpPr>
              <p:spPr bwMode="gray">
                <a:xfrm>
                  <a:off x="1940449" y="3681185"/>
                  <a:ext cx="465575" cy="321547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6350" algn="ctr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altLang="zh-CN" sz="1400" b="1" i="1" dirty="0"/>
                    <a:t>?</a:t>
                  </a:r>
                  <a:endParaRPr lang="zh-CN" altLang="en-US" sz="1400" b="1" i="1" dirty="0"/>
                </a:p>
              </p:txBody>
            </p:sp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335E84A8-23A6-45FE-A808-EB8B5D9A3886}"/>
                    </a:ext>
                  </a:extLst>
                </p:cNvPr>
                <p:cNvSpPr txBox="1"/>
                <p:nvPr/>
              </p:nvSpPr>
              <p:spPr>
                <a:xfrm>
                  <a:off x="1841492" y="3980965"/>
                  <a:ext cx="921936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400" b="1" dirty="0"/>
                    <a:t>volatile  memory</a:t>
                  </a:r>
                  <a:endParaRPr lang="zh-CN" altLang="en-US" sz="1400" dirty="0"/>
                </a:p>
              </p:txBody>
            </p:sp>
          </p:grp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23546784-8E9E-4789-AE21-0F4171C93FE5}"/>
                </a:ext>
              </a:extLst>
            </p:cNvPr>
            <p:cNvGrpSpPr/>
            <p:nvPr/>
          </p:nvGrpSpPr>
          <p:grpSpPr>
            <a:xfrm>
              <a:off x="3030814" y="2672590"/>
              <a:ext cx="1826021" cy="1613326"/>
              <a:chOff x="1369354" y="3495702"/>
              <a:chExt cx="1826021" cy="1613326"/>
            </a:xfrm>
          </p:grpSpPr>
          <p:pic>
            <p:nvPicPr>
              <p:cNvPr id="39" name="图片 38">
                <a:extLst>
                  <a:ext uri="{FF2B5EF4-FFF2-40B4-BE49-F238E27FC236}">
                    <a16:creationId xmlns:a16="http://schemas.microsoft.com/office/drawing/2014/main" id="{979BD5B5-1314-478A-8DA5-0DC06BEBB1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9354" y="3495702"/>
                <a:ext cx="1826021" cy="1613326"/>
              </a:xfrm>
              <a:prstGeom prst="rect">
                <a:avLst/>
              </a:prstGeom>
            </p:spPr>
          </p:pic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3DD4FF82-E150-4E33-8671-21CB7AADB50C}"/>
                  </a:ext>
                </a:extLst>
              </p:cNvPr>
              <p:cNvGrpSpPr/>
              <p:nvPr/>
            </p:nvGrpSpPr>
            <p:grpSpPr>
              <a:xfrm>
                <a:off x="1841492" y="3649635"/>
                <a:ext cx="921936" cy="854550"/>
                <a:chOff x="1841492" y="3649635"/>
                <a:chExt cx="921936" cy="854550"/>
              </a:xfrm>
            </p:grpSpPr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981F5B6C-EEC9-41D8-823A-47E527F02BFA}"/>
                    </a:ext>
                  </a:extLst>
                </p:cNvPr>
                <p:cNvSpPr/>
                <p:nvPr/>
              </p:nvSpPr>
              <p:spPr bwMode="gray">
                <a:xfrm>
                  <a:off x="1881395" y="3649635"/>
                  <a:ext cx="842130" cy="831929"/>
                </a:xfrm>
                <a:prstGeom prst="rect">
                  <a:avLst/>
                </a:prstGeom>
                <a:solidFill>
                  <a:schemeClr val="bg1"/>
                </a:solidFill>
                <a:ln w="19050" algn="ctr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zh-CN" altLang="en-US" sz="1100" b="1" dirty="0"/>
                </a:p>
              </p:txBody>
            </p:sp>
            <p:sp>
              <p:nvSpPr>
                <p:cNvPr id="42" name="椭圆 41">
                  <a:extLst>
                    <a:ext uri="{FF2B5EF4-FFF2-40B4-BE49-F238E27FC236}">
                      <a16:creationId xmlns:a16="http://schemas.microsoft.com/office/drawing/2014/main" id="{879945C6-3881-4B1F-88A2-B44B0704F3B3}"/>
                    </a:ext>
                  </a:extLst>
                </p:cNvPr>
                <p:cNvSpPr/>
                <p:nvPr/>
              </p:nvSpPr>
              <p:spPr bwMode="gray">
                <a:xfrm>
                  <a:off x="1940449" y="3681185"/>
                  <a:ext cx="465575" cy="321547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6350" algn="ctr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altLang="zh-CN" sz="1400" b="1" i="1" dirty="0"/>
                    <a:t>?</a:t>
                  </a:r>
                  <a:endParaRPr lang="zh-CN" altLang="en-US" sz="1400" b="1" i="1" dirty="0"/>
                </a:p>
              </p:txBody>
            </p:sp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46A90E20-83AF-4C71-ADFF-7F932B9DCD6F}"/>
                    </a:ext>
                  </a:extLst>
                </p:cNvPr>
                <p:cNvSpPr txBox="1"/>
                <p:nvPr/>
              </p:nvSpPr>
              <p:spPr>
                <a:xfrm>
                  <a:off x="1841492" y="3980965"/>
                  <a:ext cx="921936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400" b="1" dirty="0"/>
                    <a:t>volatile  memory</a:t>
                  </a:r>
                  <a:endParaRPr lang="zh-CN" altLang="en-US" sz="1400" dirty="0"/>
                </a:p>
              </p:txBody>
            </p:sp>
          </p:grpSp>
        </p:grpSp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DB4F4A84-53C2-476E-8D60-28FFD7FEE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4699" y="3718834"/>
              <a:ext cx="1826021" cy="1613326"/>
            </a:xfrm>
            <a:prstGeom prst="rect">
              <a:avLst/>
            </a:prstGeom>
          </p:spPr>
        </p:pic>
        <p:cxnSp>
          <p:nvCxnSpPr>
            <p:cNvPr id="9" name="连接符: 曲线 8">
              <a:extLst>
                <a:ext uri="{FF2B5EF4-FFF2-40B4-BE49-F238E27FC236}">
                  <a16:creationId xmlns:a16="http://schemas.microsoft.com/office/drawing/2014/main" id="{5F994D79-7B4D-4C45-A4AE-0A749EE191D3}"/>
                </a:ext>
              </a:extLst>
            </p:cNvPr>
            <p:cNvCxnSpPr>
              <a:cxnSpLocks/>
              <a:endCxn id="42" idx="6"/>
            </p:cNvCxnSpPr>
            <p:nvPr/>
          </p:nvCxnSpPr>
          <p:spPr>
            <a:xfrm rot="16200000" flipV="1">
              <a:off x="4049451" y="3036881"/>
              <a:ext cx="932559" cy="896492"/>
            </a:xfrm>
            <a:prstGeom prst="curvedConnector2">
              <a:avLst/>
            </a:prstGeom>
            <a:ln w="28575" cap="rnd">
              <a:solidFill>
                <a:schemeClr val="tx1"/>
              </a:solidFill>
              <a:prstDash val="sysDot"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连接符: 曲线 9">
              <a:extLst>
                <a:ext uri="{FF2B5EF4-FFF2-40B4-BE49-F238E27FC236}">
                  <a16:creationId xmlns:a16="http://schemas.microsoft.com/office/drawing/2014/main" id="{3460BD02-EEBE-4588-8BA0-63D35982106C}"/>
                </a:ext>
              </a:extLst>
            </p:cNvPr>
            <p:cNvCxnSpPr>
              <a:cxnSpLocks/>
              <a:endCxn id="47" idx="6"/>
            </p:cNvCxnSpPr>
            <p:nvPr/>
          </p:nvCxnSpPr>
          <p:spPr>
            <a:xfrm rot="10800000" flipV="1">
              <a:off x="2773600" y="4065091"/>
              <a:ext cx="2122195" cy="19598"/>
            </a:xfrm>
            <a:prstGeom prst="curvedConnector3">
              <a:avLst>
                <a:gd name="adj1" fmla="val 50000"/>
              </a:avLst>
            </a:prstGeom>
            <a:ln w="28575" cap="rnd">
              <a:solidFill>
                <a:schemeClr val="tx1"/>
              </a:solidFill>
              <a:prstDash val="sysDot"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5302971-D374-42A9-8D46-B8AD36712D8F}"/>
                </a:ext>
              </a:extLst>
            </p:cNvPr>
            <p:cNvSpPr txBox="1"/>
            <p:nvPr/>
          </p:nvSpPr>
          <p:spPr>
            <a:xfrm>
              <a:off x="4689111" y="3146679"/>
              <a:ext cx="10503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data flow</a:t>
              </a:r>
              <a:endParaRPr lang="zh-CN" altLang="en-US" sz="1400" dirty="0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36BD7381-95BE-49A1-8BDD-A450839FAF07}"/>
                </a:ext>
              </a:extLst>
            </p:cNvPr>
            <p:cNvGrpSpPr/>
            <p:nvPr/>
          </p:nvGrpSpPr>
          <p:grpSpPr>
            <a:xfrm>
              <a:off x="7198071" y="3905901"/>
              <a:ext cx="2963145" cy="1110636"/>
              <a:chOff x="6830496" y="3663171"/>
              <a:chExt cx="2963145" cy="1110636"/>
            </a:xfrm>
          </p:grpSpPr>
          <p:sp>
            <p:nvSpPr>
              <p:cNvPr id="22" name="流程图: 磁盘 21">
                <a:extLst>
                  <a:ext uri="{FF2B5EF4-FFF2-40B4-BE49-F238E27FC236}">
                    <a16:creationId xmlns:a16="http://schemas.microsoft.com/office/drawing/2014/main" id="{922EB9DC-00A7-4E48-BC23-79D424EB0E44}"/>
                  </a:ext>
                </a:extLst>
              </p:cNvPr>
              <p:cNvSpPr/>
              <p:nvPr/>
            </p:nvSpPr>
            <p:spPr bwMode="gray">
              <a:xfrm>
                <a:off x="6830496" y="3663171"/>
                <a:ext cx="2963145" cy="1110636"/>
              </a:xfrm>
              <a:prstGeom prst="flowChartMagneticDisk">
                <a:avLst/>
              </a:prstGeom>
              <a:solidFill>
                <a:srgbClr val="FBE7AF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7C62A399-C880-402B-AFFD-9B69A21967AB}"/>
                  </a:ext>
                </a:extLst>
              </p:cNvPr>
              <p:cNvSpPr txBox="1"/>
              <p:nvPr/>
            </p:nvSpPr>
            <p:spPr>
              <a:xfrm>
                <a:off x="7434995" y="3688069"/>
                <a:ext cx="164831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400" b="1" dirty="0"/>
                  <a:t>storage system</a:t>
                </a:r>
                <a:endParaRPr lang="zh-CN" altLang="en-US" sz="1400" dirty="0"/>
              </a:p>
            </p:txBody>
          </p: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15742673-9527-417E-B140-51A9B41DD1A2}"/>
                  </a:ext>
                </a:extLst>
              </p:cNvPr>
              <p:cNvGrpSpPr/>
              <p:nvPr/>
            </p:nvGrpSpPr>
            <p:grpSpPr>
              <a:xfrm>
                <a:off x="6885404" y="4053209"/>
                <a:ext cx="1373749" cy="537166"/>
                <a:chOff x="6674981" y="5757706"/>
                <a:chExt cx="1373749" cy="537166"/>
              </a:xfrm>
            </p:grpSpPr>
            <p:grpSp>
              <p:nvGrpSpPr>
                <p:cNvPr id="30" name="组合 29">
                  <a:extLst>
                    <a:ext uri="{FF2B5EF4-FFF2-40B4-BE49-F238E27FC236}">
                      <a16:creationId xmlns:a16="http://schemas.microsoft.com/office/drawing/2014/main" id="{5E366AA5-EF4A-4C8B-A7E4-5C8D75061D33}"/>
                    </a:ext>
                  </a:extLst>
                </p:cNvPr>
                <p:cNvGrpSpPr/>
                <p:nvPr/>
              </p:nvGrpSpPr>
              <p:grpSpPr>
                <a:xfrm>
                  <a:off x="6674981" y="5757706"/>
                  <a:ext cx="1373749" cy="537166"/>
                  <a:chOff x="6634789" y="1011713"/>
                  <a:chExt cx="1366767" cy="774342"/>
                </a:xfrm>
              </p:grpSpPr>
              <p:pic>
                <p:nvPicPr>
                  <p:cNvPr id="32" name="图片 31">
                    <a:extLst>
                      <a:ext uri="{FF2B5EF4-FFF2-40B4-BE49-F238E27FC236}">
                        <a16:creationId xmlns:a16="http://schemas.microsoft.com/office/drawing/2014/main" id="{6869CD00-EAA0-4230-82FD-6CF634AF877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clrChange>
                      <a:clrFrom>
                        <a:srgbClr val="F7F7F7"/>
                      </a:clrFrom>
                      <a:clrTo>
                        <a:srgbClr val="F7F7F7">
                          <a:alpha val="0"/>
                        </a:srgbClr>
                      </a:clrTo>
                    </a:clrChange>
                  </a:blip>
                  <a:stretch>
                    <a:fillRect/>
                  </a:stretch>
                </p:blipFill>
                <p:spPr>
                  <a:xfrm>
                    <a:off x="6634789" y="1011713"/>
                    <a:ext cx="1366767" cy="774342"/>
                  </a:xfrm>
                  <a:prstGeom prst="rect">
                    <a:avLst/>
                  </a:prstGeom>
                </p:spPr>
              </p:pic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3" name="矩形: 剪去单角 32">
                        <a:extLst>
                          <a:ext uri="{FF2B5EF4-FFF2-40B4-BE49-F238E27FC236}">
                            <a16:creationId xmlns:a16="http://schemas.microsoft.com/office/drawing/2014/main" id="{447C85F0-0AF6-4EE6-99AC-4744DF383B7F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695478" y="1160724"/>
                        <a:ext cx="677610" cy="558633"/>
                      </a:xfrm>
                      <a:prstGeom prst="snip1Rect">
                        <a:avLst/>
                      </a:prstGeom>
                      <a:noFill/>
                      <a:ln w="6350" algn="ctr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square" rtlCol="0" anchor="ctr"/>
                      <a:lstStyle/>
                      <a:p>
                        <a:pPr algn="ctr"/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dirty="0" smtClean="0">
                                    <a:latin typeface="Cambria Math" panose="02040503050406030204" pitchFamily="18" charset="0"/>
                                  </a:rPr>
                                  <m:t>𝑝𝑎𝑡h</m:t>
                                </m:r>
                              </m:e>
                              <m:sub>
                                <m:r>
                                  <a:rPr lang="en-US" altLang="zh-CN" sz="14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oMath>
                        </a14:m>
                        <a:r>
                          <a:rPr lang="en-US" altLang="zh-CN" sz="1400" dirty="0"/>
                          <a:t>:</a:t>
                        </a:r>
                        <a:endParaRPr lang="zh-CN" alt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33" name="矩形: 剪去单角 32">
                        <a:extLst>
                          <a:ext uri="{FF2B5EF4-FFF2-40B4-BE49-F238E27FC236}">
                            <a16:creationId xmlns:a16="http://schemas.microsoft.com/office/drawing/2014/main" id="{447C85F0-0AF6-4EE6-99AC-4744DF383B7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gray">
                      <a:xfrm>
                        <a:off x="6695478" y="1160724"/>
                        <a:ext cx="677610" cy="558633"/>
                      </a:xfrm>
                      <a:prstGeom prst="snip1Rect">
                        <a:avLst/>
                      </a:prstGeom>
                      <a:blipFill>
                        <a:blip r:embed="rId6"/>
                        <a:stretch>
                          <a:fillRect l="-1786" r="-893" b="-9375"/>
                        </a:stretch>
                      </a:blipFill>
                      <a:ln w="6350" algn="ctr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14E59330-3E3E-4EBF-B446-AB2A2F973099}"/>
                    </a:ext>
                  </a:extLst>
                </p:cNvPr>
                <p:cNvSpPr/>
                <p:nvPr/>
              </p:nvSpPr>
              <p:spPr bwMode="gray">
                <a:xfrm>
                  <a:off x="7417052" y="5894065"/>
                  <a:ext cx="465575" cy="321547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6350" algn="ctr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altLang="zh-CN" sz="1400" b="1" i="1" dirty="0"/>
                    <a:t>?</a:t>
                  </a:r>
                  <a:endParaRPr lang="zh-CN" altLang="en-US" sz="1400" b="1" i="1" dirty="0"/>
                </a:p>
              </p:txBody>
            </p:sp>
          </p:grpSp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F7AA49D1-7266-41BF-B2FB-51284DC0DC9D}"/>
                  </a:ext>
                </a:extLst>
              </p:cNvPr>
              <p:cNvGrpSpPr/>
              <p:nvPr/>
            </p:nvGrpSpPr>
            <p:grpSpPr>
              <a:xfrm>
                <a:off x="8391316" y="4053209"/>
                <a:ext cx="1373749" cy="537166"/>
                <a:chOff x="6674981" y="5757706"/>
                <a:chExt cx="1373749" cy="537166"/>
              </a:xfrm>
            </p:grpSpPr>
            <p:grpSp>
              <p:nvGrpSpPr>
                <p:cNvPr id="26" name="组合 25">
                  <a:extLst>
                    <a:ext uri="{FF2B5EF4-FFF2-40B4-BE49-F238E27FC236}">
                      <a16:creationId xmlns:a16="http://schemas.microsoft.com/office/drawing/2014/main" id="{B5286CF6-6196-470B-B1CE-28B415AD92B8}"/>
                    </a:ext>
                  </a:extLst>
                </p:cNvPr>
                <p:cNvGrpSpPr/>
                <p:nvPr/>
              </p:nvGrpSpPr>
              <p:grpSpPr>
                <a:xfrm>
                  <a:off x="6674981" y="5757706"/>
                  <a:ext cx="1373749" cy="537166"/>
                  <a:chOff x="6634789" y="1011713"/>
                  <a:chExt cx="1366767" cy="774342"/>
                </a:xfrm>
              </p:grpSpPr>
              <p:pic>
                <p:nvPicPr>
                  <p:cNvPr id="28" name="图片 27">
                    <a:extLst>
                      <a:ext uri="{FF2B5EF4-FFF2-40B4-BE49-F238E27FC236}">
                        <a16:creationId xmlns:a16="http://schemas.microsoft.com/office/drawing/2014/main" id="{9378694B-1524-4804-B589-5DE057CD11C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clrChange>
                      <a:clrFrom>
                        <a:srgbClr val="F7F7F7"/>
                      </a:clrFrom>
                      <a:clrTo>
                        <a:srgbClr val="F7F7F7">
                          <a:alpha val="0"/>
                        </a:srgbClr>
                      </a:clrTo>
                    </a:clrChange>
                  </a:blip>
                  <a:stretch>
                    <a:fillRect/>
                  </a:stretch>
                </p:blipFill>
                <p:spPr>
                  <a:xfrm>
                    <a:off x="6634789" y="1011713"/>
                    <a:ext cx="1366767" cy="774342"/>
                  </a:xfrm>
                  <a:prstGeom prst="rect">
                    <a:avLst/>
                  </a:prstGeom>
                </p:spPr>
              </p:pic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" name="矩形: 剪去单角 28">
                        <a:extLst>
                          <a:ext uri="{FF2B5EF4-FFF2-40B4-BE49-F238E27FC236}">
                            <a16:creationId xmlns:a16="http://schemas.microsoft.com/office/drawing/2014/main" id="{EB0C9C0D-05E5-46C2-B53C-9B72C24E321F}"/>
                          </a:ext>
                        </a:extLst>
                      </p:cNvPr>
                      <p:cNvSpPr/>
                      <p:nvPr/>
                    </p:nvSpPr>
                    <p:spPr bwMode="gray">
                      <a:xfrm>
                        <a:off x="6695478" y="1160724"/>
                        <a:ext cx="677610" cy="558633"/>
                      </a:xfrm>
                      <a:prstGeom prst="snip1Rect">
                        <a:avLst/>
                      </a:prstGeom>
                      <a:noFill/>
                      <a:ln w="6350" algn="ctr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square" rtlCol="0" anchor="ctr"/>
                      <a:lstStyle/>
                      <a:p>
                        <a:pPr algn="ctr"/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dirty="0" smtClean="0">
                                    <a:latin typeface="Cambria Math" panose="02040503050406030204" pitchFamily="18" charset="0"/>
                                  </a:rPr>
                                  <m:t>𝑝𝑎𝑡h</m:t>
                                </m:r>
                              </m:e>
                              <m:sub>
                                <m:r>
                                  <a:rPr lang="en-US" altLang="zh-CN" sz="1400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oMath>
                        </a14:m>
                        <a:r>
                          <a:rPr lang="en-US" altLang="zh-CN" sz="1400" dirty="0"/>
                          <a:t>:</a:t>
                        </a:r>
                        <a:endParaRPr lang="zh-CN" alt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29" name="矩形: 剪去单角 28">
                        <a:extLst>
                          <a:ext uri="{FF2B5EF4-FFF2-40B4-BE49-F238E27FC236}">
                            <a16:creationId xmlns:a16="http://schemas.microsoft.com/office/drawing/2014/main" id="{EB0C9C0D-05E5-46C2-B53C-9B72C24E321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gray">
                      <a:xfrm>
                        <a:off x="6695478" y="1160724"/>
                        <a:ext cx="677610" cy="558633"/>
                      </a:xfrm>
                      <a:prstGeom prst="snip1Rect">
                        <a:avLst/>
                      </a:prstGeom>
                      <a:blipFill>
                        <a:blip r:embed="rId7"/>
                        <a:stretch>
                          <a:fillRect l="-1786" r="-893" b="-6250"/>
                        </a:stretch>
                      </a:blipFill>
                      <a:ln w="6350" algn="ctr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D6C1D131-0C92-41E9-BEBF-7841D58820BE}"/>
                    </a:ext>
                  </a:extLst>
                </p:cNvPr>
                <p:cNvSpPr/>
                <p:nvPr/>
              </p:nvSpPr>
              <p:spPr bwMode="gray">
                <a:xfrm>
                  <a:off x="7417052" y="5894065"/>
                  <a:ext cx="465575" cy="321547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6350" algn="ctr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altLang="zh-CN" sz="1400" b="1" i="1" dirty="0"/>
                    <a:t>?</a:t>
                  </a:r>
                  <a:endParaRPr lang="zh-CN" altLang="en-US" sz="1400" b="1" i="1" dirty="0"/>
                </a:p>
              </p:txBody>
            </p:sp>
          </p:grpSp>
        </p:grpSp>
        <p:pic>
          <p:nvPicPr>
            <p:cNvPr id="13" name="Picture 2" descr="File System | Microsoft Power Automate">
              <a:extLst>
                <a:ext uri="{FF2B5EF4-FFF2-40B4-BE49-F238E27FC236}">
                  <a16:creationId xmlns:a16="http://schemas.microsoft.com/office/drawing/2014/main" id="{59F730C6-D361-48A9-8322-10CB41501C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0116" y="3170471"/>
              <a:ext cx="678829" cy="6788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how to install apache zookeeper in linux | Techrunnr">
              <a:extLst>
                <a:ext uri="{FF2B5EF4-FFF2-40B4-BE49-F238E27FC236}">
                  <a16:creationId xmlns:a16="http://schemas.microsoft.com/office/drawing/2014/main" id="{18501330-A2BF-4F04-8582-82ECC8B7B0E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631" b="22496"/>
            <a:stretch/>
          </p:blipFill>
          <p:spPr bwMode="auto">
            <a:xfrm>
              <a:off x="9060108" y="3135818"/>
              <a:ext cx="1396477" cy="766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HDFS – Developer's Closet">
              <a:extLst>
                <a:ext uri="{FF2B5EF4-FFF2-40B4-BE49-F238E27FC236}">
                  <a16:creationId xmlns:a16="http://schemas.microsoft.com/office/drawing/2014/main" id="{DCBC219D-72DE-40C3-81F5-2EDB005499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6270" y="3135818"/>
              <a:ext cx="1243838" cy="6956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85A360EE-D03A-40AD-9181-2E2ECD4E89CB}"/>
                </a:ext>
              </a:extLst>
            </p:cNvPr>
            <p:cNvSpPr txBox="1"/>
            <p:nvPr/>
          </p:nvSpPr>
          <p:spPr>
            <a:xfrm>
              <a:off x="10311271" y="3321205"/>
              <a:ext cx="5445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1" dirty="0"/>
                <a:t>…</a:t>
              </a:r>
              <a:endParaRPr lang="zh-CN" altLang="en-US" sz="1400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08D3965A-B18D-469D-A01E-0AD41721D2E4}"/>
                </a:ext>
              </a:extLst>
            </p:cNvPr>
            <p:cNvSpPr txBox="1"/>
            <p:nvPr/>
          </p:nvSpPr>
          <p:spPr>
            <a:xfrm>
              <a:off x="6955771" y="2666145"/>
              <a:ext cx="97964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/>
                <a:t>local file system</a:t>
              </a:r>
              <a:endParaRPr lang="zh-CN" altLang="en-US" sz="1400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EEC56B4-7B77-4D15-9109-B58003309E10}"/>
                </a:ext>
              </a:extLst>
            </p:cNvPr>
            <p:cNvSpPr txBox="1"/>
            <p:nvPr/>
          </p:nvSpPr>
          <p:spPr>
            <a:xfrm>
              <a:off x="7927238" y="2649267"/>
              <a:ext cx="117131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/>
                <a:t>distributed file system</a:t>
              </a:r>
              <a:endParaRPr lang="zh-CN" altLang="en-US" sz="1400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98BB0609-81ED-4421-AD8C-0E2ABB7C0968}"/>
                </a:ext>
              </a:extLst>
            </p:cNvPr>
            <p:cNvSpPr txBox="1"/>
            <p:nvPr/>
          </p:nvSpPr>
          <p:spPr>
            <a:xfrm>
              <a:off x="9049589" y="2658631"/>
              <a:ext cx="139647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/>
                <a:t>distributed key-value store</a:t>
              </a:r>
              <a:endParaRPr lang="zh-CN" altLang="en-US" sz="1400" dirty="0"/>
            </a:p>
          </p:txBody>
        </p:sp>
        <p:cxnSp>
          <p:nvCxnSpPr>
            <p:cNvPr id="20" name="连接符: 曲线 19">
              <a:extLst>
                <a:ext uri="{FF2B5EF4-FFF2-40B4-BE49-F238E27FC236}">
                  <a16:creationId xmlns:a16="http://schemas.microsoft.com/office/drawing/2014/main" id="{C6752F42-573A-4550-9298-EFB4A4D39C4F}"/>
                </a:ext>
              </a:extLst>
            </p:cNvPr>
            <p:cNvCxnSpPr>
              <a:cxnSpLocks/>
              <a:endCxn id="31" idx="4"/>
            </p:cNvCxnSpPr>
            <p:nvPr/>
          </p:nvCxnSpPr>
          <p:spPr>
            <a:xfrm>
              <a:off x="5361369" y="4065091"/>
              <a:ext cx="2866469" cy="688754"/>
            </a:xfrm>
            <a:prstGeom prst="curvedConnector4">
              <a:avLst>
                <a:gd name="adj1" fmla="val 45939"/>
                <a:gd name="adj2" fmla="val 133190"/>
              </a:avLst>
            </a:prstGeom>
            <a:ln w="28575" cap="rnd">
              <a:solidFill>
                <a:schemeClr val="tx1"/>
              </a:solidFill>
              <a:prstDash val="sysDot"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连接符: 曲线 20">
              <a:extLst>
                <a:ext uri="{FF2B5EF4-FFF2-40B4-BE49-F238E27FC236}">
                  <a16:creationId xmlns:a16="http://schemas.microsoft.com/office/drawing/2014/main" id="{79E2568D-923B-42B5-B33A-A635BE8AFBD4}"/>
                </a:ext>
              </a:extLst>
            </p:cNvPr>
            <p:cNvCxnSpPr>
              <a:cxnSpLocks/>
              <a:endCxn id="27" idx="4"/>
            </p:cNvCxnSpPr>
            <p:nvPr/>
          </p:nvCxnSpPr>
          <p:spPr>
            <a:xfrm>
              <a:off x="5361369" y="4065091"/>
              <a:ext cx="4372381" cy="688754"/>
            </a:xfrm>
            <a:prstGeom prst="curvedConnector4">
              <a:avLst>
                <a:gd name="adj1" fmla="val 26885"/>
                <a:gd name="adj2" fmla="val 185711"/>
              </a:avLst>
            </a:prstGeom>
            <a:ln w="28575" cap="rnd">
              <a:solidFill>
                <a:schemeClr val="tx1"/>
              </a:solidFill>
              <a:prstDash val="sysDot"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爆炸形: 8 pt  48">
            <a:extLst>
              <a:ext uri="{FF2B5EF4-FFF2-40B4-BE49-F238E27FC236}">
                <a16:creationId xmlns:a16="http://schemas.microsoft.com/office/drawing/2014/main" id="{61BAD1D4-4522-482B-92BA-996CE964C22B}"/>
              </a:ext>
            </a:extLst>
          </p:cNvPr>
          <p:cNvSpPr/>
          <p:nvPr/>
        </p:nvSpPr>
        <p:spPr>
          <a:xfrm>
            <a:off x="4758740" y="3772287"/>
            <a:ext cx="1181329" cy="897300"/>
          </a:xfrm>
          <a:prstGeom prst="irregularSeal1">
            <a:avLst/>
          </a:prstGeom>
          <a:solidFill>
            <a:srgbClr val="D81E0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Linux Libertine" panose="02000503000000000000"/>
              <a:cs typeface="Times New Roman" panose="02020603050405020304" pitchFamily="18" charset="0"/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76CE93D7-D88F-4A0C-BF41-5507A47E3116}"/>
              </a:ext>
            </a:extLst>
          </p:cNvPr>
          <p:cNvSpPr/>
          <p:nvPr/>
        </p:nvSpPr>
        <p:spPr bwMode="gray">
          <a:xfrm>
            <a:off x="1390932" y="6088391"/>
            <a:ext cx="9410134" cy="5145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CA" altLang="zh-CN" sz="2400" dirty="0"/>
              <a:t>Previously </a:t>
            </a:r>
            <a:r>
              <a:rPr lang="en-US" altLang="zh-CN" sz="2400" dirty="0"/>
              <a:t>stored data will not disappear when the node crashes!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6206711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FBB3CE1-B66B-4C5F-A82A-BDFCDF498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39" y="311085"/>
            <a:ext cx="10943251" cy="849639"/>
          </a:xfrm>
        </p:spPr>
        <p:txBody>
          <a:bodyPr/>
          <a:lstStyle/>
          <a:p>
            <a:r>
              <a:rPr lang="en-US" altLang="zh-CN" dirty="0"/>
              <a:t>Deminer: Common Data Guided Crash Injection</a:t>
            </a:r>
            <a:endParaRPr lang="zh-CN" altLang="en-US" dirty="0"/>
          </a:p>
        </p:txBody>
      </p:sp>
      <p:pic>
        <p:nvPicPr>
          <p:cNvPr id="7" name="Picture 2" descr="Mine Clearing Icons - Download Free Vector Icons | Noun Project">
            <a:extLst>
              <a:ext uri="{FF2B5EF4-FFF2-40B4-BE49-F238E27FC236}">
                <a16:creationId xmlns:a16="http://schemas.microsoft.com/office/drawing/2014/main" id="{E73D7680-6B2E-4533-8C68-BBE4351F0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6586"/>
            <a:ext cx="774138" cy="77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59975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FBB3CE1-B66B-4C5F-A82A-BDFCDF498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39" y="311085"/>
            <a:ext cx="10943251" cy="849639"/>
          </a:xfrm>
        </p:spPr>
        <p:txBody>
          <a:bodyPr/>
          <a:lstStyle/>
          <a:p>
            <a:r>
              <a:rPr lang="en-US" altLang="zh-CN" dirty="0"/>
              <a:t>Deminer: Common Data Guided Crash Injection</a:t>
            </a:r>
            <a:endParaRPr lang="zh-CN" altLang="en-US" dirty="0"/>
          </a:p>
        </p:txBody>
      </p:sp>
      <p:pic>
        <p:nvPicPr>
          <p:cNvPr id="7" name="Picture 2" descr="Mine Clearing Icons - Download Free Vector Icons | Noun Project">
            <a:extLst>
              <a:ext uri="{FF2B5EF4-FFF2-40B4-BE49-F238E27FC236}">
                <a16:creationId xmlns:a16="http://schemas.microsoft.com/office/drawing/2014/main" id="{E73D7680-6B2E-4533-8C68-BBE4351F0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6586"/>
            <a:ext cx="774138" cy="77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9C64F6E-493F-41DB-8BCB-401E6CAE30DE}"/>
              </a:ext>
            </a:extLst>
          </p:cNvPr>
          <p:cNvCxnSpPr>
            <a:cxnSpLocks/>
          </p:cNvCxnSpPr>
          <p:nvPr/>
        </p:nvCxnSpPr>
        <p:spPr>
          <a:xfrm flipH="1">
            <a:off x="4533247" y="2370404"/>
            <a:ext cx="14910" cy="3592048"/>
          </a:xfrm>
          <a:prstGeom prst="line">
            <a:avLst/>
          </a:prstGeom>
          <a:ln w="38100" cap="rnd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BA46DBC-1045-49D2-8D5B-228449D15E00}"/>
              </a:ext>
            </a:extLst>
          </p:cNvPr>
          <p:cNvCxnSpPr/>
          <p:nvPr/>
        </p:nvCxnSpPr>
        <p:spPr>
          <a:xfrm>
            <a:off x="2604714" y="1991702"/>
            <a:ext cx="0" cy="3970750"/>
          </a:xfrm>
          <a:prstGeom prst="line">
            <a:avLst/>
          </a:prstGeom>
          <a:ln w="38100" cap="rnd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箭头: 环形 14">
            <a:extLst>
              <a:ext uri="{FF2B5EF4-FFF2-40B4-BE49-F238E27FC236}">
                <a16:creationId xmlns:a16="http://schemas.microsoft.com/office/drawing/2014/main" id="{7E374E83-35E0-4575-890D-9F87D283704A}"/>
              </a:ext>
            </a:extLst>
          </p:cNvPr>
          <p:cNvSpPr/>
          <p:nvPr/>
        </p:nvSpPr>
        <p:spPr>
          <a:xfrm rot="369882" flipH="1">
            <a:off x="4415263" y="2036042"/>
            <a:ext cx="238219" cy="27177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472139"/>
              <a:gd name="adj5" fmla="val 12500"/>
            </a:avLst>
          </a:prstGeom>
          <a:solidFill>
            <a:srgbClr val="00B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Linux Libertine" panose="02000503000000000000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C423A7C-EBB0-4511-BE6E-A8439D4ECDF6}"/>
              </a:ext>
            </a:extLst>
          </p:cNvPr>
          <p:cNvCxnSpPr>
            <a:cxnSpLocks/>
          </p:cNvCxnSpPr>
          <p:nvPr/>
        </p:nvCxnSpPr>
        <p:spPr>
          <a:xfrm>
            <a:off x="2600598" y="2824233"/>
            <a:ext cx="1926753" cy="127076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A00C7C63-27BF-4836-8338-53C5D6BFB1CC}"/>
              </a:ext>
            </a:extLst>
          </p:cNvPr>
          <p:cNvSpPr txBox="1"/>
          <p:nvPr/>
        </p:nvSpPr>
        <p:spPr>
          <a:xfrm>
            <a:off x="2669901" y="2265282"/>
            <a:ext cx="1782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r>
              <a:rPr lang="en-US" altLang="zh-CN" sz="1600" dirty="0" err="1"/>
              <a:t>LEADERINFO</a:t>
            </a:r>
            <a:endParaRPr lang="en-US" altLang="zh-CN" sz="1600" dirty="0"/>
          </a:p>
          <a:p>
            <a:pPr algn="ctr"/>
            <a:r>
              <a:rPr lang="en-US" altLang="zh-CN" sz="1600" dirty="0"/>
              <a:t>{newEpoch:</a:t>
            </a:r>
            <a:r>
              <a:rPr lang="en-US" altLang="zh-CN" sz="1600" dirty="0">
                <a:solidFill>
                  <a:srgbClr val="FF0000"/>
                </a:solidFill>
              </a:rPr>
              <a:t>2</a:t>
            </a:r>
            <a:r>
              <a:rPr lang="en-US" altLang="zh-CN" sz="1600" dirty="0"/>
              <a:t>}</a:t>
            </a:r>
            <a:endParaRPr lang="zh-CN" altLang="en-US" sz="1600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BE7969A-68BB-4C8A-886E-BC48D72D756A}"/>
              </a:ext>
            </a:extLst>
          </p:cNvPr>
          <p:cNvCxnSpPr>
            <a:cxnSpLocks/>
          </p:cNvCxnSpPr>
          <p:nvPr/>
        </p:nvCxnSpPr>
        <p:spPr>
          <a:xfrm>
            <a:off x="2600598" y="3407224"/>
            <a:ext cx="1937189" cy="107968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B6870F0-4743-41BF-BD34-8789A4A23748}"/>
              </a:ext>
            </a:extLst>
          </p:cNvPr>
          <p:cNvSpPr txBox="1"/>
          <p:nvPr/>
        </p:nvSpPr>
        <p:spPr>
          <a:xfrm>
            <a:off x="2705324" y="3407749"/>
            <a:ext cx="1782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r>
              <a:rPr lang="en-US" altLang="zh-CN" sz="1600" dirty="0"/>
              <a:t> snapshot</a:t>
            </a:r>
          </a:p>
          <a:p>
            <a:pPr algn="ctr"/>
            <a:r>
              <a:rPr lang="en-US" altLang="zh-CN" sz="1600" dirty="0"/>
              <a:t>{epochOfZxid:</a:t>
            </a:r>
            <a:r>
              <a:rPr lang="en-US" altLang="zh-CN" sz="1600" dirty="0">
                <a:solidFill>
                  <a:srgbClr val="FF0000"/>
                </a:solidFill>
              </a:rPr>
              <a:t>2</a:t>
            </a:r>
            <a:r>
              <a:rPr lang="en-US" altLang="zh-CN" sz="1600" dirty="0"/>
              <a:t>}</a:t>
            </a:r>
            <a:endParaRPr lang="zh-CN" altLang="en-US" sz="1600" dirty="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774480E-45B5-4589-83EE-5BD13942E992}"/>
              </a:ext>
            </a:extLst>
          </p:cNvPr>
          <p:cNvCxnSpPr>
            <a:cxnSpLocks/>
          </p:cNvCxnSpPr>
          <p:nvPr/>
        </p:nvCxnSpPr>
        <p:spPr>
          <a:xfrm>
            <a:off x="6909378" y="1989461"/>
            <a:ext cx="29265" cy="4225498"/>
          </a:xfrm>
          <a:prstGeom prst="line">
            <a:avLst/>
          </a:prstGeom>
          <a:ln w="38100" cap="rnd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C41A07B2-6B24-4AA7-8F77-9B6C1C0151F1}"/>
              </a:ext>
            </a:extLst>
          </p:cNvPr>
          <p:cNvCxnSpPr>
            <a:cxnSpLocks/>
          </p:cNvCxnSpPr>
          <p:nvPr/>
        </p:nvCxnSpPr>
        <p:spPr>
          <a:xfrm>
            <a:off x="9421789" y="1989461"/>
            <a:ext cx="10265" cy="4365497"/>
          </a:xfrm>
          <a:prstGeom prst="line">
            <a:avLst/>
          </a:prstGeom>
          <a:ln w="38100" cap="rnd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E011668-814C-4B1D-987C-B4BF18D6A897}"/>
              </a:ext>
            </a:extLst>
          </p:cNvPr>
          <p:cNvGrpSpPr/>
          <p:nvPr/>
        </p:nvGrpSpPr>
        <p:grpSpPr>
          <a:xfrm>
            <a:off x="7002356" y="2004776"/>
            <a:ext cx="1913201" cy="494147"/>
            <a:chOff x="7355517" y="1668257"/>
            <a:chExt cx="1913201" cy="494147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855B3CC1-9ECD-4E95-BD49-C5BCC5B3E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355517" y="1668257"/>
              <a:ext cx="1913201" cy="481002"/>
            </a:xfrm>
            <a:prstGeom prst="rect">
              <a:avLst/>
            </a:prstGeom>
          </p:spPr>
        </p:pic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AD74C46-4ABF-47FA-8566-E2C267EEFF5C}"/>
                </a:ext>
              </a:extLst>
            </p:cNvPr>
            <p:cNvSpPr txBox="1"/>
            <p:nvPr/>
          </p:nvSpPr>
          <p:spPr>
            <a:xfrm>
              <a:off x="7382057" y="1793072"/>
              <a:ext cx="1852600" cy="369332"/>
            </a:xfrm>
            <a:prstGeom prst="rect">
              <a:avLst/>
            </a:prstGeom>
            <a:solidFill>
              <a:srgbClr val="FBE7AF"/>
            </a:solidFill>
            <a:ln w="19050">
              <a:solidFill>
                <a:srgbClr val="FBE7AF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epochOfZxid:</a:t>
              </a:r>
              <a:r>
                <a:rPr lang="en-US" altLang="zh-CN" b="0" dirty="0">
                  <a:solidFill>
                    <a:srgbClr val="0070C0"/>
                  </a:solidFill>
                  <a:effectLst/>
                  <a:latin typeface="Consolas" panose="020B0609020204030204" pitchFamily="49" charset="0"/>
                </a:rPr>
                <a:t>1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6EF22AD-F0D4-4BCA-A93A-CF1CC6517BA5}"/>
              </a:ext>
            </a:extLst>
          </p:cNvPr>
          <p:cNvGrpSpPr/>
          <p:nvPr/>
        </p:nvGrpSpPr>
        <p:grpSpPr>
          <a:xfrm>
            <a:off x="9576510" y="1996995"/>
            <a:ext cx="1142675" cy="492389"/>
            <a:chOff x="9914700" y="1661152"/>
            <a:chExt cx="1142675" cy="492389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498C9C3F-396C-4F39-9A0C-212BEF4BD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914700" y="1661152"/>
              <a:ext cx="1141062" cy="481001"/>
            </a:xfrm>
            <a:prstGeom prst="rect">
              <a:avLst/>
            </a:prstGeom>
          </p:spPr>
        </p:pic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CD085233-0883-4970-8939-445E90AE49FF}"/>
                </a:ext>
              </a:extLst>
            </p:cNvPr>
            <p:cNvSpPr txBox="1"/>
            <p:nvPr/>
          </p:nvSpPr>
          <p:spPr>
            <a:xfrm>
              <a:off x="9924939" y="1784209"/>
              <a:ext cx="1132436" cy="369332"/>
            </a:xfrm>
            <a:prstGeom prst="rect">
              <a:avLst/>
            </a:prstGeom>
            <a:solidFill>
              <a:srgbClr val="FBE7AF"/>
            </a:solidFill>
            <a:ln w="19050">
              <a:solidFill>
                <a:srgbClr val="FBE7AF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0" dirty="0"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epoch:</a:t>
              </a:r>
              <a:r>
                <a:rPr lang="en-US" altLang="zh-CN" b="0" dirty="0">
                  <a:solidFill>
                    <a:srgbClr val="0070C0"/>
                  </a:solidFill>
                  <a:effectLst/>
                  <a:latin typeface="Consolas" panose="020B0609020204030204" pitchFamily="49" charset="0"/>
                </a:rPr>
                <a:t>1</a:t>
              </a: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607CBDBF-230A-4FD1-9714-562F065C372C}"/>
              </a:ext>
            </a:extLst>
          </p:cNvPr>
          <p:cNvSpPr txBox="1"/>
          <p:nvPr/>
        </p:nvSpPr>
        <p:spPr>
          <a:xfrm>
            <a:off x="4663806" y="2924841"/>
            <a:ext cx="146084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b="0">
                <a:solidFill>
                  <a:srgbClr val="000000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zh-CN"/>
              <a:t>newEpoch: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F4B11AB-2AC5-4838-8CF6-66425224D3D5}"/>
              </a:ext>
            </a:extLst>
          </p:cNvPr>
          <p:cNvSpPr txBox="1"/>
          <p:nvPr/>
        </p:nvSpPr>
        <p:spPr>
          <a:xfrm>
            <a:off x="4669906" y="3471174"/>
            <a:ext cx="184463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b="0">
                <a:solidFill>
                  <a:srgbClr val="000000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epochOfZxid</a:t>
            </a:r>
            <a:r>
              <a:rPr lang="en-US" altLang="zh-CN" dirty="0"/>
              <a:t>: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D13BB9A-A80D-444F-85CA-7A9CDA70D3E8}"/>
              </a:ext>
            </a:extLst>
          </p:cNvPr>
          <p:cNvCxnSpPr>
            <a:cxnSpLocks/>
          </p:cNvCxnSpPr>
          <p:nvPr/>
        </p:nvCxnSpPr>
        <p:spPr>
          <a:xfrm>
            <a:off x="4547634" y="4120847"/>
            <a:ext cx="2358905" cy="78529"/>
          </a:xfrm>
          <a:prstGeom prst="straightConnector1">
            <a:avLst/>
          </a:prstGeom>
          <a:ln w="28575" cap="rnd">
            <a:solidFill>
              <a:schemeClr val="tx1"/>
            </a:solidFill>
            <a:prstDash val="lgDash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EC44A34A-683B-4F39-BE97-4FAD2090333C}"/>
              </a:ext>
            </a:extLst>
          </p:cNvPr>
          <p:cNvSpPr txBox="1"/>
          <p:nvPr/>
        </p:nvSpPr>
        <p:spPr>
          <a:xfrm>
            <a:off x="4740621" y="4120847"/>
            <a:ext cx="1750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r>
              <a:rPr lang="en-US" altLang="zh-CN" sz="1600" dirty="0" err="1"/>
              <a:t>TakeSnapshot</a:t>
            </a:r>
            <a:endParaRPr lang="en-US" altLang="zh-CN" sz="1600" dirty="0"/>
          </a:p>
          <a:p>
            <a:pPr algn="ctr"/>
            <a:r>
              <a:rPr lang="en-US" altLang="zh-CN" sz="1600" dirty="0"/>
              <a:t>{epochOfZxid:</a:t>
            </a:r>
            <a:r>
              <a:rPr lang="en-US" altLang="zh-CN" sz="1600" dirty="0">
                <a:solidFill>
                  <a:srgbClr val="FF0000"/>
                </a:solidFill>
              </a:rPr>
              <a:t>2</a:t>
            </a:r>
            <a:r>
              <a:rPr lang="en-US" altLang="zh-CN" sz="1600" dirty="0"/>
              <a:t>}</a:t>
            </a:r>
            <a:endParaRPr lang="zh-CN" altLang="en-US" sz="1600" dirty="0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A9AEC559-E452-4204-9D84-0EAF80ACB035}"/>
              </a:ext>
            </a:extLst>
          </p:cNvPr>
          <p:cNvGrpSpPr/>
          <p:nvPr/>
        </p:nvGrpSpPr>
        <p:grpSpPr>
          <a:xfrm>
            <a:off x="7011341" y="4055473"/>
            <a:ext cx="1875540" cy="486708"/>
            <a:chOff x="7393178" y="3815646"/>
            <a:chExt cx="1875540" cy="486708"/>
          </a:xfrm>
        </p:grpSpPr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DF2DBB1A-8CD8-4BB3-967F-1EDF1286D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393178" y="3815646"/>
              <a:ext cx="1875540" cy="481002"/>
            </a:xfrm>
            <a:prstGeom prst="rect">
              <a:avLst/>
            </a:prstGeom>
          </p:spPr>
        </p:pic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68AFCA8-D894-4ABA-A6D0-75FC7CB3233C}"/>
                </a:ext>
              </a:extLst>
            </p:cNvPr>
            <p:cNvSpPr txBox="1"/>
            <p:nvPr/>
          </p:nvSpPr>
          <p:spPr>
            <a:xfrm>
              <a:off x="7409008" y="3933022"/>
              <a:ext cx="1825625" cy="369332"/>
            </a:xfrm>
            <a:prstGeom prst="rect">
              <a:avLst/>
            </a:prstGeom>
            <a:solidFill>
              <a:srgbClr val="FBE7AF"/>
            </a:solidFill>
            <a:ln>
              <a:solidFill>
                <a:srgbClr val="FBE7AF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epochOfZxid:</a:t>
              </a:r>
              <a:r>
                <a:rPr lang="en-US" altLang="zh-CN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2</a:t>
              </a:r>
            </a:p>
          </p:txBody>
        </p:sp>
      </p:grp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8BE33A96-F5E4-4564-8967-BD3B1CDAC3CF}"/>
              </a:ext>
            </a:extLst>
          </p:cNvPr>
          <p:cNvCxnSpPr>
            <a:cxnSpLocks/>
          </p:cNvCxnSpPr>
          <p:nvPr/>
        </p:nvCxnSpPr>
        <p:spPr>
          <a:xfrm>
            <a:off x="4554654" y="4761414"/>
            <a:ext cx="4877400" cy="197018"/>
          </a:xfrm>
          <a:prstGeom prst="straightConnector1">
            <a:avLst/>
          </a:prstGeom>
          <a:ln w="28575" cap="rnd">
            <a:solidFill>
              <a:schemeClr val="tx1"/>
            </a:solidFill>
            <a:prstDash val="lgDash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6EF57A43-C067-425D-AE82-CAC0C92BB4C2}"/>
              </a:ext>
            </a:extLst>
          </p:cNvPr>
          <p:cNvSpPr txBox="1"/>
          <p:nvPr/>
        </p:nvSpPr>
        <p:spPr>
          <a:xfrm>
            <a:off x="7091937" y="4906929"/>
            <a:ext cx="2017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④</a:t>
            </a:r>
            <a:r>
              <a:rPr lang="en-US" altLang="zh-CN" sz="1600" dirty="0" err="1"/>
              <a:t>SetCurrentEpoch</a:t>
            </a:r>
            <a:endParaRPr lang="en-US" altLang="zh-CN" sz="1600" dirty="0"/>
          </a:p>
          <a:p>
            <a:pPr algn="ctr"/>
            <a:r>
              <a:rPr lang="en-US" altLang="zh-CN" sz="1600" dirty="0"/>
              <a:t>{</a:t>
            </a:r>
            <a:r>
              <a:rPr lang="en-US" altLang="zh-CN" sz="1600" dirty="0" err="1"/>
              <a:t>newEpoch</a:t>
            </a:r>
            <a:r>
              <a:rPr lang="en-US" altLang="zh-CN" sz="1600" dirty="0"/>
              <a:t> :2}</a:t>
            </a:r>
            <a:endParaRPr lang="zh-CN" altLang="en-US" sz="1600" dirty="0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B6272039-8723-4221-8532-D748CE708AA6}"/>
              </a:ext>
            </a:extLst>
          </p:cNvPr>
          <p:cNvGrpSpPr/>
          <p:nvPr/>
        </p:nvGrpSpPr>
        <p:grpSpPr>
          <a:xfrm>
            <a:off x="9530615" y="4845023"/>
            <a:ext cx="1185291" cy="518825"/>
            <a:chOff x="9912452" y="4605196"/>
            <a:chExt cx="1185291" cy="518825"/>
          </a:xfrm>
        </p:grpSpPr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73271BE1-CEA4-40DA-9540-347794C4E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912452" y="4605196"/>
              <a:ext cx="1185291" cy="518825"/>
            </a:xfrm>
            <a:prstGeom prst="rect">
              <a:avLst/>
            </a:prstGeom>
          </p:spPr>
        </p:pic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1C32A8A7-764D-41A5-A789-3BADD71C9620}"/>
                </a:ext>
              </a:extLst>
            </p:cNvPr>
            <p:cNvSpPr txBox="1"/>
            <p:nvPr/>
          </p:nvSpPr>
          <p:spPr>
            <a:xfrm>
              <a:off x="9946102" y="4704147"/>
              <a:ext cx="1111273" cy="369332"/>
            </a:xfrm>
            <a:prstGeom prst="rect">
              <a:avLst/>
            </a:prstGeom>
            <a:solidFill>
              <a:srgbClr val="FBE7AF"/>
            </a:solidFill>
            <a:ln w="19050">
              <a:solidFill>
                <a:srgbClr val="FBE7AF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0" dirty="0">
                  <a:effectLst/>
                  <a:latin typeface="Consolas" panose="020B0609020204030204" pitchFamily="49" charset="0"/>
                </a:rPr>
                <a:t>epoch:</a:t>
              </a:r>
              <a:r>
                <a:rPr lang="en-US" altLang="zh-CN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2</a:t>
              </a:r>
            </a:p>
          </p:txBody>
        </p:sp>
      </p:grpSp>
      <p:sp>
        <p:nvSpPr>
          <p:cNvPr id="40" name="椭圆 39">
            <a:extLst>
              <a:ext uri="{FF2B5EF4-FFF2-40B4-BE49-F238E27FC236}">
                <a16:creationId xmlns:a16="http://schemas.microsoft.com/office/drawing/2014/main" id="{12C214F1-1333-4689-9516-C531A9437DE0}"/>
              </a:ext>
            </a:extLst>
          </p:cNvPr>
          <p:cNvSpPr/>
          <p:nvPr/>
        </p:nvSpPr>
        <p:spPr bwMode="gray">
          <a:xfrm>
            <a:off x="2541445" y="2097282"/>
            <a:ext cx="121746" cy="127972"/>
          </a:xfrm>
          <a:prstGeom prst="ellipse">
            <a:avLst/>
          </a:prstGeom>
          <a:solidFill>
            <a:schemeClr val="tx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980AD73-35C6-4F58-AF95-A477AA70094C}"/>
              </a:ext>
            </a:extLst>
          </p:cNvPr>
          <p:cNvSpPr txBox="1"/>
          <p:nvPr/>
        </p:nvSpPr>
        <p:spPr>
          <a:xfrm>
            <a:off x="1289309" y="1989460"/>
            <a:ext cx="1126720" cy="380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b="0">
                <a:solidFill>
                  <a:srgbClr val="000000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zh-CN" b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dirty="0"/>
              <a:t>epoch: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7C8D0AFC-D1DB-417F-A0AC-B7255C9C1D40}"/>
              </a:ext>
            </a:extLst>
          </p:cNvPr>
          <p:cNvSpPr/>
          <p:nvPr/>
        </p:nvSpPr>
        <p:spPr bwMode="gray">
          <a:xfrm>
            <a:off x="4479129" y="3045521"/>
            <a:ext cx="121746" cy="127972"/>
          </a:xfrm>
          <a:prstGeom prst="ellipse">
            <a:avLst/>
          </a:prstGeom>
          <a:solidFill>
            <a:schemeClr val="tx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7BF73D4-337E-4650-B32E-A064628F30C8}"/>
              </a:ext>
            </a:extLst>
          </p:cNvPr>
          <p:cNvSpPr/>
          <p:nvPr/>
        </p:nvSpPr>
        <p:spPr bwMode="gray">
          <a:xfrm>
            <a:off x="4479129" y="3595345"/>
            <a:ext cx="121746" cy="127972"/>
          </a:xfrm>
          <a:prstGeom prst="ellipse">
            <a:avLst/>
          </a:prstGeom>
          <a:solidFill>
            <a:schemeClr val="tx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406BD4C2-E0B1-4F93-868D-4C4C84960CF0}"/>
              </a:ext>
            </a:extLst>
          </p:cNvPr>
          <p:cNvSpPr/>
          <p:nvPr/>
        </p:nvSpPr>
        <p:spPr bwMode="gray">
          <a:xfrm>
            <a:off x="6845665" y="2097800"/>
            <a:ext cx="121746" cy="127972"/>
          </a:xfrm>
          <a:prstGeom prst="ellipse">
            <a:avLst/>
          </a:prstGeom>
          <a:solidFill>
            <a:schemeClr val="tx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301A16D2-DB1E-415F-8227-75BD3145CB89}"/>
              </a:ext>
            </a:extLst>
          </p:cNvPr>
          <p:cNvSpPr/>
          <p:nvPr/>
        </p:nvSpPr>
        <p:spPr bwMode="gray">
          <a:xfrm>
            <a:off x="9370947" y="2107943"/>
            <a:ext cx="121746" cy="127972"/>
          </a:xfrm>
          <a:prstGeom prst="ellipse">
            <a:avLst/>
          </a:prstGeom>
          <a:solidFill>
            <a:schemeClr val="tx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1B3374A8-424D-459A-9386-1D6A108A0D5A}"/>
              </a:ext>
            </a:extLst>
          </p:cNvPr>
          <p:cNvSpPr/>
          <p:nvPr/>
        </p:nvSpPr>
        <p:spPr bwMode="gray">
          <a:xfrm>
            <a:off x="6864824" y="4299805"/>
            <a:ext cx="121746" cy="127972"/>
          </a:xfrm>
          <a:prstGeom prst="ellipse">
            <a:avLst/>
          </a:prstGeom>
          <a:solidFill>
            <a:schemeClr val="tx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AD457344-7AAA-4FB8-8B12-9D040FD43948}"/>
              </a:ext>
            </a:extLst>
          </p:cNvPr>
          <p:cNvSpPr/>
          <p:nvPr/>
        </p:nvSpPr>
        <p:spPr bwMode="gray">
          <a:xfrm>
            <a:off x="9381619" y="5064654"/>
            <a:ext cx="121746" cy="127972"/>
          </a:xfrm>
          <a:prstGeom prst="ellipse">
            <a:avLst/>
          </a:prstGeom>
          <a:solidFill>
            <a:schemeClr val="tx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44250C7C-2744-42F1-9946-C0DE16085234}"/>
              </a:ext>
            </a:extLst>
          </p:cNvPr>
          <p:cNvSpPr/>
          <p:nvPr/>
        </p:nvSpPr>
        <p:spPr bwMode="gray">
          <a:xfrm>
            <a:off x="4141846" y="4158513"/>
            <a:ext cx="361741" cy="602901"/>
          </a:xfrm>
          <a:custGeom>
            <a:avLst/>
            <a:gdLst>
              <a:gd name="connsiteX0" fmla="*/ 361741 w 361741"/>
              <a:gd name="connsiteY0" fmla="*/ 0 h 602901"/>
              <a:gd name="connsiteX1" fmla="*/ 0 w 361741"/>
              <a:gd name="connsiteY1" fmla="*/ 261257 h 602901"/>
              <a:gd name="connsiteX2" fmla="*/ 361741 w 361741"/>
              <a:gd name="connsiteY2" fmla="*/ 602901 h 6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741" h="602901">
                <a:moveTo>
                  <a:pt x="361741" y="0"/>
                </a:moveTo>
                <a:cubicBezTo>
                  <a:pt x="180870" y="80387"/>
                  <a:pt x="0" y="160774"/>
                  <a:pt x="0" y="261257"/>
                </a:cubicBezTo>
                <a:cubicBezTo>
                  <a:pt x="0" y="361740"/>
                  <a:pt x="180870" y="482320"/>
                  <a:pt x="361741" y="602901"/>
                </a:cubicBezTo>
              </a:path>
            </a:pathLst>
          </a:custGeom>
          <a:noFill/>
          <a:ln w="28575" algn="ctr">
            <a:solidFill>
              <a:srgbClr val="FF0000"/>
            </a:solidFill>
            <a:miter lim="800000"/>
            <a:headEnd type="triangle"/>
            <a:tailEnd type="triangl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A232EF6-6B38-4330-A294-9BF377E6869D}"/>
              </a:ext>
            </a:extLst>
          </p:cNvPr>
          <p:cNvSpPr txBox="1"/>
          <p:nvPr/>
        </p:nvSpPr>
        <p:spPr>
          <a:xfrm>
            <a:off x="1786079" y="4256587"/>
            <a:ext cx="232936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u="sng" dirty="0">
                <a:solidFill>
                  <a:srgbClr val="FF0000"/>
                </a:solidFill>
              </a:rPr>
              <a:t>related operation pair</a:t>
            </a:r>
            <a:endParaRPr lang="zh-CN" altLang="en-US" sz="1600" b="1" u="sng" dirty="0">
              <a:solidFill>
                <a:srgbClr val="FF0000"/>
              </a:solidFill>
            </a:endParaRPr>
          </a:p>
        </p:txBody>
      </p:sp>
      <p:sp>
        <p:nvSpPr>
          <p:cNvPr id="51" name="对话气泡: 矩形 50">
            <a:extLst>
              <a:ext uri="{FF2B5EF4-FFF2-40B4-BE49-F238E27FC236}">
                <a16:creationId xmlns:a16="http://schemas.microsoft.com/office/drawing/2014/main" id="{1504D160-6588-41A7-B1E3-F02F2E08CCCA}"/>
              </a:ext>
            </a:extLst>
          </p:cNvPr>
          <p:cNvSpPr/>
          <p:nvPr/>
        </p:nvSpPr>
        <p:spPr bwMode="gray">
          <a:xfrm>
            <a:off x="337981" y="5099230"/>
            <a:ext cx="6287756" cy="1135781"/>
          </a:xfrm>
          <a:prstGeom prst="wedgeRectCallout">
            <a:avLst>
              <a:gd name="adj1" fmla="val -8225"/>
              <a:gd name="adj2" fmla="val -94001"/>
            </a:avLst>
          </a:prstGeom>
          <a:solidFill>
            <a:srgbClr val="FFF5D5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tlCol="0" anchor="ctr"/>
          <a:lstStyle/>
          <a:p>
            <a:pPr algn="just"/>
            <a:r>
              <a:rPr lang="en-US" altLang="zh-CN" sz="2400" dirty="0"/>
              <a:t>       </a:t>
            </a:r>
            <a:r>
              <a:rPr lang="en-US" altLang="zh-CN" sz="2400" b="1" dirty="0"/>
              <a:t>Stage 1</a:t>
            </a:r>
            <a:r>
              <a:rPr lang="en-US" altLang="zh-CN" sz="2400" dirty="0"/>
              <a:t>: Identify </a:t>
            </a:r>
            <a:r>
              <a:rPr lang="en-US" altLang="zh-CN" sz="2400" u="sng" dirty="0">
                <a:solidFill>
                  <a:srgbClr val="FF0000"/>
                </a:solidFill>
              </a:rPr>
              <a:t>related operation pairs </a:t>
            </a:r>
            <a:r>
              <a:rPr lang="en-US" altLang="zh-CN" sz="2400" dirty="0"/>
              <a:t>that store common data to different places.</a:t>
            </a:r>
            <a:endParaRPr lang="zh-CN" altLang="en-US" sz="2400" dirty="0"/>
          </a:p>
        </p:txBody>
      </p:sp>
      <p:pic>
        <p:nvPicPr>
          <p:cNvPr id="52" name="图片 51">
            <a:extLst>
              <a:ext uri="{FF2B5EF4-FFF2-40B4-BE49-F238E27FC236}">
                <a16:creationId xmlns:a16="http://schemas.microsoft.com/office/drawing/2014/main" id="{D5DD1842-D9DC-4F9F-A460-960CBA4763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20" y="5211285"/>
            <a:ext cx="494129" cy="494129"/>
          </a:xfrm>
          <a:prstGeom prst="rect">
            <a:avLst/>
          </a:prstGeom>
        </p:spPr>
      </p:pic>
      <p:grpSp>
        <p:nvGrpSpPr>
          <p:cNvPr id="53" name="组合 52">
            <a:extLst>
              <a:ext uri="{FF2B5EF4-FFF2-40B4-BE49-F238E27FC236}">
                <a16:creationId xmlns:a16="http://schemas.microsoft.com/office/drawing/2014/main" id="{6A70A56D-38CC-443C-B0BF-0991B2AFCCF8}"/>
              </a:ext>
            </a:extLst>
          </p:cNvPr>
          <p:cNvGrpSpPr/>
          <p:nvPr/>
        </p:nvGrpSpPr>
        <p:grpSpPr>
          <a:xfrm>
            <a:off x="8634569" y="1256969"/>
            <a:ext cx="1594970" cy="774342"/>
            <a:chOff x="9016379" y="996398"/>
            <a:chExt cx="1594970" cy="774342"/>
          </a:xfrm>
        </p:grpSpPr>
        <p:pic>
          <p:nvPicPr>
            <p:cNvPr id="54" name="图片 53">
              <a:extLst>
                <a:ext uri="{FF2B5EF4-FFF2-40B4-BE49-F238E27FC236}">
                  <a16:creationId xmlns:a16="http://schemas.microsoft.com/office/drawing/2014/main" id="{45A501AD-9C07-437C-837F-9B531C1382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082281" y="996398"/>
              <a:ext cx="1438573" cy="774342"/>
            </a:xfrm>
            <a:prstGeom prst="rect">
              <a:avLst/>
            </a:prstGeom>
          </p:spPr>
        </p:pic>
        <p:sp>
          <p:nvSpPr>
            <p:cNvPr id="55" name="矩形: 剪去单角 54">
              <a:extLst>
                <a:ext uri="{FF2B5EF4-FFF2-40B4-BE49-F238E27FC236}">
                  <a16:creationId xmlns:a16="http://schemas.microsoft.com/office/drawing/2014/main" id="{8078F3C9-9A07-4627-A914-BBE43A00E453}"/>
                </a:ext>
              </a:extLst>
            </p:cNvPr>
            <p:cNvSpPr/>
            <p:nvPr/>
          </p:nvSpPr>
          <p:spPr bwMode="gray">
            <a:xfrm>
              <a:off x="9016379" y="1162764"/>
              <a:ext cx="1594970" cy="527048"/>
            </a:xfrm>
            <a:prstGeom prst="snip1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wrap="square" rtlCol="0" anchor="ctr"/>
            <a:lstStyle/>
            <a:p>
              <a:pPr algn="ctr"/>
              <a:r>
                <a:rPr lang="en-US" altLang="zh-CN" dirty="0"/>
                <a:t>follower’s </a:t>
              </a:r>
              <a:r>
                <a:rPr lang="en-US" altLang="zh-CN" dirty="0" err="1"/>
                <a:t>currentEpoch</a:t>
              </a:r>
              <a:endParaRPr lang="zh-CN" altLang="en-US" dirty="0"/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41CCAABF-996B-4415-A243-054B48CC00C3}"/>
              </a:ext>
            </a:extLst>
          </p:cNvPr>
          <p:cNvGrpSpPr/>
          <p:nvPr/>
        </p:nvGrpSpPr>
        <p:grpSpPr>
          <a:xfrm>
            <a:off x="6289657" y="1266283"/>
            <a:ext cx="1280997" cy="774342"/>
            <a:chOff x="6634788" y="1011713"/>
            <a:chExt cx="2247525" cy="774342"/>
          </a:xfrm>
        </p:grpSpPr>
        <p:pic>
          <p:nvPicPr>
            <p:cNvPr id="57" name="图片 56">
              <a:extLst>
                <a:ext uri="{FF2B5EF4-FFF2-40B4-BE49-F238E27FC236}">
                  <a16:creationId xmlns:a16="http://schemas.microsoft.com/office/drawing/2014/main" id="{3572A501-1A81-4957-8727-CEB11D448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34788" y="1011713"/>
              <a:ext cx="2131899" cy="774342"/>
            </a:xfrm>
            <a:prstGeom prst="rect">
              <a:avLst/>
            </a:prstGeom>
          </p:spPr>
        </p:pic>
        <p:sp>
          <p:nvSpPr>
            <p:cNvPr id="58" name="矩形: 剪去单角 57">
              <a:extLst>
                <a:ext uri="{FF2B5EF4-FFF2-40B4-BE49-F238E27FC236}">
                  <a16:creationId xmlns:a16="http://schemas.microsoft.com/office/drawing/2014/main" id="{996DBB86-3EA8-44E3-9970-EB3EBEC11F47}"/>
                </a:ext>
              </a:extLst>
            </p:cNvPr>
            <p:cNvSpPr/>
            <p:nvPr/>
          </p:nvSpPr>
          <p:spPr bwMode="gray">
            <a:xfrm>
              <a:off x="6695477" y="1160724"/>
              <a:ext cx="2186836" cy="558632"/>
            </a:xfrm>
            <a:prstGeom prst="snip1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wrap="square" rtlCol="0" anchor="ctr"/>
            <a:lstStyle/>
            <a:p>
              <a:pPr algn="ctr"/>
              <a:r>
                <a:rPr lang="en-US" altLang="zh-CN" dirty="0"/>
                <a:t>follower’s snapshot</a:t>
              </a: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41953F26-2AB2-4280-B0E4-72B520F12BD1}"/>
                  </a:ext>
                </a:extLst>
              </p:cNvPr>
              <p:cNvSpPr/>
              <p:nvPr/>
            </p:nvSpPr>
            <p:spPr bwMode="gray">
              <a:xfrm>
                <a:off x="1933485" y="1431320"/>
                <a:ext cx="1336849" cy="52609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 algn="ctr">
                <a:noFill/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𝑙𝑒𝑎𝑑𝑒𝑟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41953F26-2AB2-4280-B0E4-72B520F12B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933485" y="1431320"/>
                <a:ext cx="1336849" cy="5260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6350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11B46C3F-ADCC-4E87-A576-AE9056BABDDE}"/>
                  </a:ext>
                </a:extLst>
              </p:cNvPr>
              <p:cNvSpPr/>
              <p:nvPr/>
            </p:nvSpPr>
            <p:spPr bwMode="gray">
              <a:xfrm>
                <a:off x="3822304" y="1424290"/>
                <a:ext cx="1451759" cy="52609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 algn="ctr">
                <a:noFill/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𝑓𝑜𝑙𝑙𝑜𝑤𝑒𝑟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11B46C3F-ADCC-4E87-A576-AE9056BABD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822304" y="1424290"/>
                <a:ext cx="1451759" cy="52609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6350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195238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FF46FCC2-D8D2-4D57-8500-18C7A9D751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9" t="14314" r="7875" b="13983"/>
          <a:stretch/>
        </p:blipFill>
        <p:spPr>
          <a:xfrm>
            <a:off x="908760" y="1337310"/>
            <a:ext cx="7463790" cy="5079764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A11A7A68-AB5C-47D8-B381-9DFA1D4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Node Crashes are Inevitable in Cloud Systems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2924C0A-D2CF-420F-B161-EDC3D79368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842" y="3745311"/>
            <a:ext cx="1409700" cy="14097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B269A17-BFC4-4DF8-B515-ABA5585AF1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924" y="4660924"/>
            <a:ext cx="1409700" cy="14097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710CD9D-C113-4B26-9ABA-C5C0BC6759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370" y="3795360"/>
            <a:ext cx="1409700" cy="14097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047F1A6-FEB6-458E-81CF-C9C1708542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657" y="2105612"/>
            <a:ext cx="1409700" cy="14097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08252B6-D74C-4C93-AEFE-7623775B1C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262" y="2105612"/>
            <a:ext cx="1409700" cy="1409700"/>
          </a:xfrm>
          <a:prstGeom prst="rect">
            <a:avLst/>
          </a:prstGeom>
        </p:spPr>
      </p:pic>
      <p:pic>
        <p:nvPicPr>
          <p:cNvPr id="9" name="Picture 6" descr="Outages - Sault Ste. Marie PUC">
            <a:extLst>
              <a:ext uri="{FF2B5EF4-FFF2-40B4-BE49-F238E27FC236}">
                <a16:creationId xmlns:a16="http://schemas.microsoft.com/office/drawing/2014/main" id="{FFBE0A59-490F-435B-9489-7546DEA2D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417" y="3888186"/>
            <a:ext cx="1349376" cy="101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Hand With Finger Pressing On Button Red Power Or Start Button Man Hand  Stock Illustration - Download Image Now - iStock">
            <a:extLst>
              <a:ext uri="{FF2B5EF4-FFF2-40B4-BE49-F238E27FC236}">
                <a16:creationId xmlns:a16="http://schemas.microsoft.com/office/drawing/2014/main" id="{B84B894F-059F-4FC9-8E2E-AA0DAABC1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133" y="3561998"/>
            <a:ext cx="2162175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Hardware Failure Icon - Download in Colored Outline Style">
            <a:extLst>
              <a:ext uri="{FF2B5EF4-FFF2-40B4-BE49-F238E27FC236}">
                <a16:creationId xmlns:a16="http://schemas.microsoft.com/office/drawing/2014/main" id="{6D7C7373-79DA-402B-956D-2B2E0A551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240" y="2442315"/>
            <a:ext cx="961839" cy="96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6" descr="Thinking Face Emoji Black And White Clipart , Png Download - Thinking  Clipart Black And White | Transparent PNG Download #5514095 - Vippng">
            <a:extLst>
              <a:ext uri="{FF2B5EF4-FFF2-40B4-BE49-F238E27FC236}">
                <a16:creationId xmlns:a16="http://schemas.microsoft.com/office/drawing/2014/main" id="{58980CB2-BC6C-4FD6-A6E3-B5B233E1A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8759" y="4214211"/>
            <a:ext cx="1650792" cy="1840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777ACE0A-AD42-4648-8397-B7EB2FBD5EF3}"/>
              </a:ext>
            </a:extLst>
          </p:cNvPr>
          <p:cNvGrpSpPr/>
          <p:nvPr/>
        </p:nvGrpSpPr>
        <p:grpSpPr>
          <a:xfrm>
            <a:off x="4140808" y="4808561"/>
            <a:ext cx="1020164" cy="933450"/>
            <a:chOff x="3803548" y="4922861"/>
            <a:chExt cx="1020164" cy="933450"/>
          </a:xfrm>
        </p:grpSpPr>
        <p:pic>
          <p:nvPicPr>
            <p:cNvPr id="10" name="Picture 8" descr="Red lady bug flat icon Royalty Free Vector Image">
              <a:extLst>
                <a:ext uri="{FF2B5EF4-FFF2-40B4-BE49-F238E27FC236}">
                  <a16:creationId xmlns:a16="http://schemas.microsoft.com/office/drawing/2014/main" id="{5718FCD0-F397-4FD4-B6A5-14866135592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278"/>
            <a:stretch/>
          </p:blipFill>
          <p:spPr bwMode="auto">
            <a:xfrm>
              <a:off x="3803548" y="4922861"/>
              <a:ext cx="1020164" cy="933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5C68CAA4-191D-4FF5-90FB-D725CD1E59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085296" y="5248932"/>
              <a:ext cx="436198" cy="462283"/>
            </a:xfrm>
            <a:prstGeom prst="rect">
              <a:avLst/>
            </a:prstGeom>
          </p:spPr>
        </p:pic>
      </p:grpSp>
      <p:sp>
        <p:nvSpPr>
          <p:cNvPr id="17" name="对话气泡: 矩形 16">
            <a:extLst>
              <a:ext uri="{FF2B5EF4-FFF2-40B4-BE49-F238E27FC236}">
                <a16:creationId xmlns:a16="http://schemas.microsoft.com/office/drawing/2014/main" id="{888EB516-4FAF-41A9-9377-8575CC908160}"/>
              </a:ext>
            </a:extLst>
          </p:cNvPr>
          <p:cNvSpPr/>
          <p:nvPr/>
        </p:nvSpPr>
        <p:spPr bwMode="gray">
          <a:xfrm>
            <a:off x="497733" y="4394201"/>
            <a:ext cx="1820727" cy="589279"/>
          </a:xfrm>
          <a:prstGeom prst="wedgeRectCallout">
            <a:avLst>
              <a:gd name="adj1" fmla="val 73107"/>
              <a:gd name="adj2" fmla="val -32409"/>
            </a:avLst>
          </a:prstGeom>
          <a:solidFill>
            <a:schemeClr val="accent1">
              <a:lumMod val="20000"/>
              <a:lumOff val="80000"/>
            </a:schemeClr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zh-CN" b="1" dirty="0"/>
              <a:t>Power failures</a:t>
            </a:r>
            <a:endParaRPr lang="zh-CN" altLang="en-US" b="1" dirty="0"/>
          </a:p>
        </p:txBody>
      </p:sp>
      <p:sp>
        <p:nvSpPr>
          <p:cNvPr id="18" name="对话气泡: 矩形 17">
            <a:extLst>
              <a:ext uri="{FF2B5EF4-FFF2-40B4-BE49-F238E27FC236}">
                <a16:creationId xmlns:a16="http://schemas.microsoft.com/office/drawing/2014/main" id="{C01C1324-E1B5-4FDC-BDF6-58FA458AB466}"/>
              </a:ext>
            </a:extLst>
          </p:cNvPr>
          <p:cNvSpPr/>
          <p:nvPr/>
        </p:nvSpPr>
        <p:spPr bwMode="gray">
          <a:xfrm>
            <a:off x="6068029" y="2147675"/>
            <a:ext cx="2162175" cy="553849"/>
          </a:xfrm>
          <a:prstGeom prst="wedgeRectCallout">
            <a:avLst>
              <a:gd name="adj1" fmla="val -64514"/>
              <a:gd name="adj2" fmla="val 23841"/>
            </a:avLst>
          </a:prstGeom>
          <a:solidFill>
            <a:schemeClr val="accent1">
              <a:lumMod val="20000"/>
              <a:lumOff val="80000"/>
            </a:schemeClr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zh-CN" b="1" dirty="0"/>
              <a:t>Hardware failures</a:t>
            </a:r>
            <a:endParaRPr lang="zh-CN" altLang="en-US" b="1" dirty="0"/>
          </a:p>
        </p:txBody>
      </p:sp>
      <p:sp>
        <p:nvSpPr>
          <p:cNvPr id="19" name="对话气泡: 矩形 18">
            <a:extLst>
              <a:ext uri="{FF2B5EF4-FFF2-40B4-BE49-F238E27FC236}">
                <a16:creationId xmlns:a16="http://schemas.microsoft.com/office/drawing/2014/main" id="{84C9448B-C7DD-46B4-9947-C788EB7E2853}"/>
              </a:ext>
            </a:extLst>
          </p:cNvPr>
          <p:cNvSpPr/>
          <p:nvPr/>
        </p:nvSpPr>
        <p:spPr bwMode="gray">
          <a:xfrm>
            <a:off x="1962444" y="5827795"/>
            <a:ext cx="1984480" cy="589279"/>
          </a:xfrm>
          <a:prstGeom prst="wedgeRectCallout">
            <a:avLst>
              <a:gd name="adj1" fmla="val 60471"/>
              <a:gd name="adj2" fmla="val -44047"/>
            </a:avLst>
          </a:prstGeom>
          <a:solidFill>
            <a:schemeClr val="accent1">
              <a:lumMod val="20000"/>
              <a:lumOff val="80000"/>
            </a:schemeClr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zh-CN" b="1" dirty="0"/>
              <a:t>Software bugs</a:t>
            </a:r>
            <a:endParaRPr lang="zh-CN" altLang="en-US" b="1" dirty="0"/>
          </a:p>
        </p:txBody>
      </p:sp>
      <p:sp>
        <p:nvSpPr>
          <p:cNvPr id="20" name="对话气泡: 矩形 19">
            <a:extLst>
              <a:ext uri="{FF2B5EF4-FFF2-40B4-BE49-F238E27FC236}">
                <a16:creationId xmlns:a16="http://schemas.microsoft.com/office/drawing/2014/main" id="{4672FDE8-7D8A-4BDA-A61C-5ADAAB07444F}"/>
              </a:ext>
            </a:extLst>
          </p:cNvPr>
          <p:cNvSpPr/>
          <p:nvPr/>
        </p:nvSpPr>
        <p:spPr bwMode="gray">
          <a:xfrm>
            <a:off x="6939070" y="4053806"/>
            <a:ext cx="2162175" cy="589279"/>
          </a:xfrm>
          <a:prstGeom prst="wedgeRectCallout">
            <a:avLst>
              <a:gd name="adj1" fmla="val -64514"/>
              <a:gd name="adj2" fmla="val 23841"/>
            </a:avLst>
          </a:prstGeom>
          <a:solidFill>
            <a:schemeClr val="accent1">
              <a:lumMod val="20000"/>
              <a:lumOff val="80000"/>
            </a:schemeClr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zh-CN" b="1" dirty="0"/>
              <a:t>Scheduled restart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758151339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FBB3CE1-B66B-4C5F-A82A-BDFCDF498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39" y="311085"/>
            <a:ext cx="10943251" cy="849639"/>
          </a:xfrm>
        </p:spPr>
        <p:txBody>
          <a:bodyPr/>
          <a:lstStyle/>
          <a:p>
            <a:r>
              <a:rPr lang="en-US" altLang="zh-CN" dirty="0"/>
              <a:t>Deminer: Common Data Guided Crash Injection</a:t>
            </a:r>
            <a:endParaRPr lang="zh-CN" altLang="en-US" dirty="0"/>
          </a:p>
        </p:txBody>
      </p:sp>
      <p:pic>
        <p:nvPicPr>
          <p:cNvPr id="7" name="Picture 2" descr="Mine Clearing Icons - Download Free Vector Icons | Noun Project">
            <a:extLst>
              <a:ext uri="{FF2B5EF4-FFF2-40B4-BE49-F238E27FC236}">
                <a16:creationId xmlns:a16="http://schemas.microsoft.com/office/drawing/2014/main" id="{E73D7680-6B2E-4533-8C68-BBE4351F0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6586"/>
            <a:ext cx="774138" cy="77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9C64F6E-493F-41DB-8BCB-401E6CAE30DE}"/>
              </a:ext>
            </a:extLst>
          </p:cNvPr>
          <p:cNvCxnSpPr>
            <a:cxnSpLocks/>
          </p:cNvCxnSpPr>
          <p:nvPr/>
        </p:nvCxnSpPr>
        <p:spPr>
          <a:xfrm flipH="1">
            <a:off x="4533247" y="2370404"/>
            <a:ext cx="14910" cy="2391010"/>
          </a:xfrm>
          <a:prstGeom prst="line">
            <a:avLst/>
          </a:prstGeom>
          <a:ln w="38100" cap="rnd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BA46DBC-1045-49D2-8D5B-228449D15E00}"/>
              </a:ext>
            </a:extLst>
          </p:cNvPr>
          <p:cNvCxnSpPr/>
          <p:nvPr/>
        </p:nvCxnSpPr>
        <p:spPr>
          <a:xfrm>
            <a:off x="2604714" y="1991702"/>
            <a:ext cx="0" cy="3970750"/>
          </a:xfrm>
          <a:prstGeom prst="line">
            <a:avLst/>
          </a:prstGeom>
          <a:ln w="38100" cap="rnd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箭头: 环形 14">
            <a:extLst>
              <a:ext uri="{FF2B5EF4-FFF2-40B4-BE49-F238E27FC236}">
                <a16:creationId xmlns:a16="http://schemas.microsoft.com/office/drawing/2014/main" id="{7E374E83-35E0-4575-890D-9F87D283704A}"/>
              </a:ext>
            </a:extLst>
          </p:cNvPr>
          <p:cNvSpPr/>
          <p:nvPr/>
        </p:nvSpPr>
        <p:spPr>
          <a:xfrm rot="369882" flipH="1">
            <a:off x="4415263" y="2036042"/>
            <a:ext cx="238219" cy="27177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472139"/>
              <a:gd name="adj5" fmla="val 12500"/>
            </a:avLst>
          </a:prstGeom>
          <a:solidFill>
            <a:srgbClr val="00B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Linux Libertine" panose="02000503000000000000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C423A7C-EBB0-4511-BE6E-A8439D4ECDF6}"/>
              </a:ext>
            </a:extLst>
          </p:cNvPr>
          <p:cNvCxnSpPr>
            <a:cxnSpLocks/>
          </p:cNvCxnSpPr>
          <p:nvPr/>
        </p:nvCxnSpPr>
        <p:spPr>
          <a:xfrm>
            <a:off x="2600598" y="2824233"/>
            <a:ext cx="1926753" cy="127076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A00C7C63-27BF-4836-8338-53C5D6BFB1CC}"/>
              </a:ext>
            </a:extLst>
          </p:cNvPr>
          <p:cNvSpPr txBox="1"/>
          <p:nvPr/>
        </p:nvSpPr>
        <p:spPr>
          <a:xfrm>
            <a:off x="2669901" y="2265282"/>
            <a:ext cx="1782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r>
              <a:rPr lang="en-US" altLang="zh-CN" sz="1600" dirty="0" err="1"/>
              <a:t>LEADERINFO</a:t>
            </a:r>
            <a:endParaRPr lang="en-US" altLang="zh-CN" sz="1600" dirty="0"/>
          </a:p>
          <a:p>
            <a:pPr algn="ctr"/>
            <a:r>
              <a:rPr lang="en-US" altLang="zh-CN" sz="1600" dirty="0"/>
              <a:t>{newEpoch:</a:t>
            </a:r>
            <a:r>
              <a:rPr lang="en-US" altLang="zh-CN" sz="1600" dirty="0">
                <a:solidFill>
                  <a:srgbClr val="FF0000"/>
                </a:solidFill>
              </a:rPr>
              <a:t>2</a:t>
            </a:r>
            <a:r>
              <a:rPr lang="en-US" altLang="zh-CN" sz="1600" dirty="0"/>
              <a:t>}</a:t>
            </a:r>
            <a:endParaRPr lang="zh-CN" altLang="en-US" sz="1600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BE7969A-68BB-4C8A-886E-BC48D72D756A}"/>
              </a:ext>
            </a:extLst>
          </p:cNvPr>
          <p:cNvCxnSpPr>
            <a:cxnSpLocks/>
          </p:cNvCxnSpPr>
          <p:nvPr/>
        </p:nvCxnSpPr>
        <p:spPr>
          <a:xfrm>
            <a:off x="2600598" y="3407224"/>
            <a:ext cx="1937189" cy="107968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B6870F0-4743-41BF-BD34-8789A4A23748}"/>
              </a:ext>
            </a:extLst>
          </p:cNvPr>
          <p:cNvSpPr txBox="1"/>
          <p:nvPr/>
        </p:nvSpPr>
        <p:spPr>
          <a:xfrm>
            <a:off x="2705324" y="3407749"/>
            <a:ext cx="1782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r>
              <a:rPr lang="en-US" altLang="zh-CN" sz="1600" dirty="0"/>
              <a:t> snapshot</a:t>
            </a:r>
          </a:p>
          <a:p>
            <a:pPr algn="ctr"/>
            <a:r>
              <a:rPr lang="en-US" altLang="zh-CN" sz="1600" dirty="0"/>
              <a:t>{epochOfZxid:</a:t>
            </a:r>
            <a:r>
              <a:rPr lang="en-US" altLang="zh-CN" sz="1600" dirty="0">
                <a:solidFill>
                  <a:srgbClr val="FF0000"/>
                </a:solidFill>
              </a:rPr>
              <a:t>2</a:t>
            </a:r>
            <a:r>
              <a:rPr lang="en-US" altLang="zh-CN" sz="1600" dirty="0"/>
              <a:t>}</a:t>
            </a:r>
            <a:endParaRPr lang="zh-CN" altLang="en-US" sz="1600" dirty="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774480E-45B5-4589-83EE-5BD13942E992}"/>
              </a:ext>
            </a:extLst>
          </p:cNvPr>
          <p:cNvCxnSpPr>
            <a:cxnSpLocks/>
          </p:cNvCxnSpPr>
          <p:nvPr/>
        </p:nvCxnSpPr>
        <p:spPr>
          <a:xfrm>
            <a:off x="6909378" y="1989461"/>
            <a:ext cx="29265" cy="4225498"/>
          </a:xfrm>
          <a:prstGeom prst="line">
            <a:avLst/>
          </a:prstGeom>
          <a:ln w="38100" cap="rnd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C41A07B2-6B24-4AA7-8F77-9B6C1C0151F1}"/>
              </a:ext>
            </a:extLst>
          </p:cNvPr>
          <p:cNvCxnSpPr>
            <a:cxnSpLocks/>
          </p:cNvCxnSpPr>
          <p:nvPr/>
        </p:nvCxnSpPr>
        <p:spPr>
          <a:xfrm>
            <a:off x="9421789" y="1989461"/>
            <a:ext cx="10265" cy="4365497"/>
          </a:xfrm>
          <a:prstGeom prst="line">
            <a:avLst/>
          </a:prstGeom>
          <a:ln w="38100" cap="rnd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E011668-814C-4B1D-987C-B4BF18D6A897}"/>
              </a:ext>
            </a:extLst>
          </p:cNvPr>
          <p:cNvGrpSpPr/>
          <p:nvPr/>
        </p:nvGrpSpPr>
        <p:grpSpPr>
          <a:xfrm>
            <a:off x="7002356" y="2004776"/>
            <a:ext cx="1913201" cy="494147"/>
            <a:chOff x="7355517" y="1668257"/>
            <a:chExt cx="1913201" cy="494147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855B3CC1-9ECD-4E95-BD49-C5BCC5B3E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355517" y="1668257"/>
              <a:ext cx="1913201" cy="481002"/>
            </a:xfrm>
            <a:prstGeom prst="rect">
              <a:avLst/>
            </a:prstGeom>
          </p:spPr>
        </p:pic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AD74C46-4ABF-47FA-8566-E2C267EEFF5C}"/>
                </a:ext>
              </a:extLst>
            </p:cNvPr>
            <p:cNvSpPr txBox="1"/>
            <p:nvPr/>
          </p:nvSpPr>
          <p:spPr>
            <a:xfrm>
              <a:off x="7382057" y="1793072"/>
              <a:ext cx="1852600" cy="369332"/>
            </a:xfrm>
            <a:prstGeom prst="rect">
              <a:avLst/>
            </a:prstGeom>
            <a:solidFill>
              <a:srgbClr val="FBE7AF"/>
            </a:solidFill>
            <a:ln w="19050">
              <a:solidFill>
                <a:srgbClr val="FBE7AF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epochOfZxid:</a:t>
              </a:r>
              <a:r>
                <a:rPr lang="en-US" altLang="zh-CN" b="0" dirty="0">
                  <a:solidFill>
                    <a:srgbClr val="0070C0"/>
                  </a:solidFill>
                  <a:effectLst/>
                  <a:latin typeface="Consolas" panose="020B0609020204030204" pitchFamily="49" charset="0"/>
                </a:rPr>
                <a:t>1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6EF22AD-F0D4-4BCA-A93A-CF1CC6517BA5}"/>
              </a:ext>
            </a:extLst>
          </p:cNvPr>
          <p:cNvGrpSpPr/>
          <p:nvPr/>
        </p:nvGrpSpPr>
        <p:grpSpPr>
          <a:xfrm>
            <a:off x="9576510" y="1996995"/>
            <a:ext cx="1142675" cy="492389"/>
            <a:chOff x="9914700" y="1661152"/>
            <a:chExt cx="1142675" cy="492389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498C9C3F-396C-4F39-9A0C-212BEF4BD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914700" y="1661152"/>
              <a:ext cx="1141062" cy="481001"/>
            </a:xfrm>
            <a:prstGeom prst="rect">
              <a:avLst/>
            </a:prstGeom>
          </p:spPr>
        </p:pic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CD085233-0883-4970-8939-445E90AE49FF}"/>
                </a:ext>
              </a:extLst>
            </p:cNvPr>
            <p:cNvSpPr txBox="1"/>
            <p:nvPr/>
          </p:nvSpPr>
          <p:spPr>
            <a:xfrm>
              <a:off x="9924939" y="1784209"/>
              <a:ext cx="1132436" cy="369332"/>
            </a:xfrm>
            <a:prstGeom prst="rect">
              <a:avLst/>
            </a:prstGeom>
            <a:solidFill>
              <a:srgbClr val="FBE7AF"/>
            </a:solidFill>
            <a:ln w="19050">
              <a:solidFill>
                <a:srgbClr val="FBE7AF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0" dirty="0"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epoch:</a:t>
              </a:r>
              <a:r>
                <a:rPr lang="en-US" altLang="zh-CN" b="0" dirty="0">
                  <a:solidFill>
                    <a:srgbClr val="0070C0"/>
                  </a:solidFill>
                  <a:effectLst/>
                  <a:latin typeface="Consolas" panose="020B0609020204030204" pitchFamily="49" charset="0"/>
                </a:rPr>
                <a:t>1</a:t>
              </a: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607CBDBF-230A-4FD1-9714-562F065C372C}"/>
              </a:ext>
            </a:extLst>
          </p:cNvPr>
          <p:cNvSpPr txBox="1"/>
          <p:nvPr/>
        </p:nvSpPr>
        <p:spPr>
          <a:xfrm>
            <a:off x="4663806" y="2924841"/>
            <a:ext cx="146084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b="0">
                <a:solidFill>
                  <a:srgbClr val="000000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zh-CN"/>
              <a:t>newEpoch: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F4B11AB-2AC5-4838-8CF6-66425224D3D5}"/>
              </a:ext>
            </a:extLst>
          </p:cNvPr>
          <p:cNvSpPr txBox="1"/>
          <p:nvPr/>
        </p:nvSpPr>
        <p:spPr>
          <a:xfrm>
            <a:off x="4669906" y="3471174"/>
            <a:ext cx="184463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b="0">
                <a:solidFill>
                  <a:srgbClr val="000000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epochOfZxid</a:t>
            </a:r>
            <a:r>
              <a:rPr lang="en-US" altLang="zh-CN" dirty="0"/>
              <a:t>: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D13BB9A-A80D-444F-85CA-7A9CDA70D3E8}"/>
              </a:ext>
            </a:extLst>
          </p:cNvPr>
          <p:cNvCxnSpPr>
            <a:cxnSpLocks/>
          </p:cNvCxnSpPr>
          <p:nvPr/>
        </p:nvCxnSpPr>
        <p:spPr>
          <a:xfrm>
            <a:off x="4547634" y="4120847"/>
            <a:ext cx="2358905" cy="78529"/>
          </a:xfrm>
          <a:prstGeom prst="straightConnector1">
            <a:avLst/>
          </a:prstGeom>
          <a:ln w="28575" cap="rnd">
            <a:solidFill>
              <a:schemeClr val="tx1"/>
            </a:solidFill>
            <a:prstDash val="lgDash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EC44A34A-683B-4F39-BE97-4FAD2090333C}"/>
              </a:ext>
            </a:extLst>
          </p:cNvPr>
          <p:cNvSpPr txBox="1"/>
          <p:nvPr/>
        </p:nvSpPr>
        <p:spPr>
          <a:xfrm>
            <a:off x="4740621" y="4120847"/>
            <a:ext cx="1750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r>
              <a:rPr lang="en-US" altLang="zh-CN" sz="1600" dirty="0" err="1"/>
              <a:t>TakeSnapshot</a:t>
            </a:r>
            <a:endParaRPr lang="en-US" altLang="zh-CN" sz="1600" dirty="0"/>
          </a:p>
          <a:p>
            <a:pPr algn="ctr"/>
            <a:r>
              <a:rPr lang="en-US" altLang="zh-CN" sz="1600" dirty="0"/>
              <a:t>{epochOfZxid:</a:t>
            </a:r>
            <a:r>
              <a:rPr lang="en-US" altLang="zh-CN" sz="1600" dirty="0">
                <a:solidFill>
                  <a:srgbClr val="FF0000"/>
                </a:solidFill>
              </a:rPr>
              <a:t>2</a:t>
            </a:r>
            <a:r>
              <a:rPr lang="en-US" altLang="zh-CN" sz="1600" dirty="0"/>
              <a:t>}</a:t>
            </a:r>
            <a:endParaRPr lang="zh-CN" altLang="en-US" sz="1600" dirty="0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A9AEC559-E452-4204-9D84-0EAF80ACB035}"/>
              </a:ext>
            </a:extLst>
          </p:cNvPr>
          <p:cNvGrpSpPr/>
          <p:nvPr/>
        </p:nvGrpSpPr>
        <p:grpSpPr>
          <a:xfrm>
            <a:off x="7011341" y="4055473"/>
            <a:ext cx="1875540" cy="486708"/>
            <a:chOff x="7393178" y="3815646"/>
            <a:chExt cx="1875540" cy="486708"/>
          </a:xfrm>
        </p:grpSpPr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DF2DBB1A-8CD8-4BB3-967F-1EDF1286D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393178" y="3815646"/>
              <a:ext cx="1875540" cy="481002"/>
            </a:xfrm>
            <a:prstGeom prst="rect">
              <a:avLst/>
            </a:prstGeom>
          </p:spPr>
        </p:pic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68AFCA8-D894-4ABA-A6D0-75FC7CB3233C}"/>
                </a:ext>
              </a:extLst>
            </p:cNvPr>
            <p:cNvSpPr txBox="1"/>
            <p:nvPr/>
          </p:nvSpPr>
          <p:spPr>
            <a:xfrm>
              <a:off x="7409008" y="3933022"/>
              <a:ext cx="1825625" cy="369332"/>
            </a:xfrm>
            <a:prstGeom prst="rect">
              <a:avLst/>
            </a:prstGeom>
            <a:solidFill>
              <a:srgbClr val="FBE7AF"/>
            </a:solidFill>
            <a:ln>
              <a:solidFill>
                <a:srgbClr val="FBE7AF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epochOfZxid:</a:t>
              </a:r>
              <a:r>
                <a:rPr lang="en-US" altLang="zh-CN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2</a:t>
              </a:r>
            </a:p>
          </p:txBody>
        </p:sp>
      </p:grp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8BE33A96-F5E4-4564-8967-BD3B1CDAC3CF}"/>
              </a:ext>
            </a:extLst>
          </p:cNvPr>
          <p:cNvCxnSpPr>
            <a:cxnSpLocks/>
          </p:cNvCxnSpPr>
          <p:nvPr/>
        </p:nvCxnSpPr>
        <p:spPr>
          <a:xfrm>
            <a:off x="4554654" y="4761414"/>
            <a:ext cx="4877400" cy="197018"/>
          </a:xfrm>
          <a:prstGeom prst="straightConnector1">
            <a:avLst/>
          </a:prstGeom>
          <a:ln w="28575" cap="rnd">
            <a:solidFill>
              <a:schemeClr val="bg1">
                <a:lumMod val="75000"/>
              </a:schemeClr>
            </a:solidFill>
            <a:prstDash val="lgDash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6EF57A43-C067-425D-AE82-CAC0C92BB4C2}"/>
              </a:ext>
            </a:extLst>
          </p:cNvPr>
          <p:cNvSpPr txBox="1"/>
          <p:nvPr/>
        </p:nvSpPr>
        <p:spPr>
          <a:xfrm>
            <a:off x="7091937" y="4906929"/>
            <a:ext cx="2017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</a:rPr>
              <a:t>SetCurrentEpoch</a:t>
            </a:r>
            <a:endParaRPr lang="en-US" altLang="zh-CN" sz="16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</a:rPr>
              <a:t>{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</a:rPr>
              <a:t>newEpoch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</a:rPr>
              <a:t> :2}</a:t>
            </a:r>
            <a:endParaRPr lang="zh-CN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B6272039-8723-4221-8532-D748CE708AA6}"/>
              </a:ext>
            </a:extLst>
          </p:cNvPr>
          <p:cNvGrpSpPr/>
          <p:nvPr/>
        </p:nvGrpSpPr>
        <p:grpSpPr>
          <a:xfrm>
            <a:off x="9530615" y="4845023"/>
            <a:ext cx="1185291" cy="518825"/>
            <a:chOff x="9912452" y="4605196"/>
            <a:chExt cx="1185291" cy="518825"/>
          </a:xfrm>
        </p:grpSpPr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73271BE1-CEA4-40DA-9540-347794C4E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  <a:grayscl/>
            </a:blip>
            <a:stretch>
              <a:fillRect/>
            </a:stretch>
          </p:blipFill>
          <p:spPr>
            <a:xfrm>
              <a:off x="9912452" y="4605196"/>
              <a:ext cx="1185291" cy="518825"/>
            </a:xfrm>
            <a:prstGeom prst="rect">
              <a:avLst/>
            </a:prstGeom>
          </p:spPr>
        </p:pic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1C32A8A7-764D-41A5-A789-3BADD71C9620}"/>
                </a:ext>
              </a:extLst>
            </p:cNvPr>
            <p:cNvSpPr txBox="1"/>
            <p:nvPr/>
          </p:nvSpPr>
          <p:spPr>
            <a:xfrm>
              <a:off x="9946102" y="4704147"/>
              <a:ext cx="111127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0" dirty="0">
                  <a:solidFill>
                    <a:schemeClr val="bg1">
                      <a:lumMod val="75000"/>
                    </a:schemeClr>
                  </a:solidFill>
                  <a:effectLst/>
                  <a:latin typeface="Consolas" panose="020B0609020204030204" pitchFamily="49" charset="0"/>
                </a:rPr>
                <a:t>epoch:2</a:t>
              </a:r>
            </a:p>
          </p:txBody>
        </p:sp>
      </p:grpSp>
      <p:sp>
        <p:nvSpPr>
          <p:cNvPr id="40" name="椭圆 39">
            <a:extLst>
              <a:ext uri="{FF2B5EF4-FFF2-40B4-BE49-F238E27FC236}">
                <a16:creationId xmlns:a16="http://schemas.microsoft.com/office/drawing/2014/main" id="{12C214F1-1333-4689-9516-C531A9437DE0}"/>
              </a:ext>
            </a:extLst>
          </p:cNvPr>
          <p:cNvSpPr/>
          <p:nvPr/>
        </p:nvSpPr>
        <p:spPr bwMode="gray">
          <a:xfrm>
            <a:off x="2541445" y="2097282"/>
            <a:ext cx="121746" cy="127972"/>
          </a:xfrm>
          <a:prstGeom prst="ellipse">
            <a:avLst/>
          </a:prstGeom>
          <a:solidFill>
            <a:schemeClr val="tx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980AD73-35C6-4F58-AF95-A477AA70094C}"/>
              </a:ext>
            </a:extLst>
          </p:cNvPr>
          <p:cNvSpPr txBox="1"/>
          <p:nvPr/>
        </p:nvSpPr>
        <p:spPr>
          <a:xfrm>
            <a:off x="1289309" y="1989460"/>
            <a:ext cx="1126720" cy="380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b="0">
                <a:solidFill>
                  <a:srgbClr val="000000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zh-CN" b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dirty="0"/>
              <a:t>epoch: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7C8D0AFC-D1DB-417F-A0AC-B7255C9C1D40}"/>
              </a:ext>
            </a:extLst>
          </p:cNvPr>
          <p:cNvSpPr/>
          <p:nvPr/>
        </p:nvSpPr>
        <p:spPr bwMode="gray">
          <a:xfrm>
            <a:off x="4479129" y="3045521"/>
            <a:ext cx="121746" cy="127972"/>
          </a:xfrm>
          <a:prstGeom prst="ellipse">
            <a:avLst/>
          </a:prstGeom>
          <a:solidFill>
            <a:schemeClr val="tx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7BF73D4-337E-4650-B32E-A064628F30C8}"/>
              </a:ext>
            </a:extLst>
          </p:cNvPr>
          <p:cNvSpPr/>
          <p:nvPr/>
        </p:nvSpPr>
        <p:spPr bwMode="gray">
          <a:xfrm>
            <a:off x="4479129" y="3595345"/>
            <a:ext cx="121746" cy="127972"/>
          </a:xfrm>
          <a:prstGeom prst="ellipse">
            <a:avLst/>
          </a:prstGeom>
          <a:solidFill>
            <a:schemeClr val="tx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406BD4C2-E0B1-4F93-868D-4C4C84960CF0}"/>
              </a:ext>
            </a:extLst>
          </p:cNvPr>
          <p:cNvSpPr/>
          <p:nvPr/>
        </p:nvSpPr>
        <p:spPr bwMode="gray">
          <a:xfrm>
            <a:off x="6845665" y="2097800"/>
            <a:ext cx="121746" cy="127972"/>
          </a:xfrm>
          <a:prstGeom prst="ellipse">
            <a:avLst/>
          </a:prstGeom>
          <a:solidFill>
            <a:schemeClr val="tx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301A16D2-DB1E-415F-8227-75BD3145CB89}"/>
              </a:ext>
            </a:extLst>
          </p:cNvPr>
          <p:cNvSpPr/>
          <p:nvPr/>
        </p:nvSpPr>
        <p:spPr bwMode="gray">
          <a:xfrm>
            <a:off x="9370947" y="2107943"/>
            <a:ext cx="121746" cy="127972"/>
          </a:xfrm>
          <a:prstGeom prst="ellipse">
            <a:avLst/>
          </a:prstGeom>
          <a:solidFill>
            <a:schemeClr val="tx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1B3374A8-424D-459A-9386-1D6A108A0D5A}"/>
              </a:ext>
            </a:extLst>
          </p:cNvPr>
          <p:cNvSpPr/>
          <p:nvPr/>
        </p:nvSpPr>
        <p:spPr bwMode="gray">
          <a:xfrm>
            <a:off x="6864824" y="4299805"/>
            <a:ext cx="121746" cy="127972"/>
          </a:xfrm>
          <a:prstGeom prst="ellipse">
            <a:avLst/>
          </a:prstGeom>
          <a:solidFill>
            <a:schemeClr val="tx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AD457344-7AAA-4FB8-8B12-9D040FD43948}"/>
              </a:ext>
            </a:extLst>
          </p:cNvPr>
          <p:cNvSpPr/>
          <p:nvPr/>
        </p:nvSpPr>
        <p:spPr bwMode="gray">
          <a:xfrm>
            <a:off x="9381619" y="5064654"/>
            <a:ext cx="121746" cy="127972"/>
          </a:xfrm>
          <a:prstGeom prst="ellipse">
            <a:avLst/>
          </a:prstGeom>
          <a:solidFill>
            <a:schemeClr val="tx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44250C7C-2744-42F1-9946-C0DE16085234}"/>
              </a:ext>
            </a:extLst>
          </p:cNvPr>
          <p:cNvSpPr/>
          <p:nvPr/>
        </p:nvSpPr>
        <p:spPr bwMode="gray">
          <a:xfrm>
            <a:off x="4141846" y="4158513"/>
            <a:ext cx="361741" cy="602901"/>
          </a:xfrm>
          <a:custGeom>
            <a:avLst/>
            <a:gdLst>
              <a:gd name="connsiteX0" fmla="*/ 361741 w 361741"/>
              <a:gd name="connsiteY0" fmla="*/ 0 h 602901"/>
              <a:gd name="connsiteX1" fmla="*/ 0 w 361741"/>
              <a:gd name="connsiteY1" fmla="*/ 261257 h 602901"/>
              <a:gd name="connsiteX2" fmla="*/ 361741 w 361741"/>
              <a:gd name="connsiteY2" fmla="*/ 602901 h 6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741" h="602901">
                <a:moveTo>
                  <a:pt x="361741" y="0"/>
                </a:moveTo>
                <a:cubicBezTo>
                  <a:pt x="180870" y="80387"/>
                  <a:pt x="0" y="160774"/>
                  <a:pt x="0" y="261257"/>
                </a:cubicBezTo>
                <a:cubicBezTo>
                  <a:pt x="0" y="361740"/>
                  <a:pt x="180870" y="482320"/>
                  <a:pt x="361741" y="602901"/>
                </a:cubicBezTo>
              </a:path>
            </a:pathLst>
          </a:custGeom>
          <a:noFill/>
          <a:ln w="28575" algn="ctr">
            <a:solidFill>
              <a:srgbClr val="FF0000"/>
            </a:solidFill>
            <a:miter lim="800000"/>
            <a:headEnd type="triangle"/>
            <a:tailEnd type="triangl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A232EF6-6B38-4330-A294-9BF377E6869D}"/>
              </a:ext>
            </a:extLst>
          </p:cNvPr>
          <p:cNvSpPr txBox="1"/>
          <p:nvPr/>
        </p:nvSpPr>
        <p:spPr>
          <a:xfrm>
            <a:off x="1786079" y="4256587"/>
            <a:ext cx="232936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u="sng" dirty="0">
                <a:solidFill>
                  <a:srgbClr val="FF0000"/>
                </a:solidFill>
              </a:rPr>
              <a:t>related operation pair</a:t>
            </a:r>
            <a:endParaRPr lang="zh-CN" altLang="en-US" sz="1600" b="1" u="sng" dirty="0">
              <a:solidFill>
                <a:srgbClr val="FF0000"/>
              </a:solidFill>
            </a:endParaRPr>
          </a:p>
        </p:txBody>
      </p:sp>
      <p:sp>
        <p:nvSpPr>
          <p:cNvPr id="53" name="任意多边形: 形状 52">
            <a:extLst>
              <a:ext uri="{FF2B5EF4-FFF2-40B4-BE49-F238E27FC236}">
                <a16:creationId xmlns:a16="http://schemas.microsoft.com/office/drawing/2014/main" id="{D49BC816-3490-4444-8A77-42DA0429D863}"/>
              </a:ext>
            </a:extLst>
          </p:cNvPr>
          <p:cNvSpPr/>
          <p:nvPr/>
        </p:nvSpPr>
        <p:spPr bwMode="gray">
          <a:xfrm>
            <a:off x="8902711" y="2237969"/>
            <a:ext cx="2201402" cy="2160396"/>
          </a:xfrm>
          <a:custGeom>
            <a:avLst/>
            <a:gdLst>
              <a:gd name="connsiteX0" fmla="*/ 0 w 2100028"/>
              <a:gd name="connsiteY0" fmla="*/ 2160396 h 2160396"/>
              <a:gd name="connsiteX1" fmla="*/ 1004835 w 2100028"/>
              <a:gd name="connsiteY1" fmla="*/ 2029767 h 2160396"/>
              <a:gd name="connsiteX2" fmla="*/ 1778558 w 2100028"/>
              <a:gd name="connsiteY2" fmla="*/ 1577591 h 2160396"/>
              <a:gd name="connsiteX3" fmla="*/ 2049864 w 2100028"/>
              <a:gd name="connsiteY3" fmla="*/ 1065125 h 2160396"/>
              <a:gd name="connsiteX4" fmla="*/ 2069960 w 2100028"/>
              <a:gd name="connsiteY4" fmla="*/ 361741 h 2160396"/>
              <a:gd name="connsiteX5" fmla="*/ 1728316 w 2100028"/>
              <a:gd name="connsiteY5" fmla="*/ 0 h 2160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0028" h="2160396">
                <a:moveTo>
                  <a:pt x="0" y="2160396"/>
                </a:moveTo>
                <a:cubicBezTo>
                  <a:pt x="354204" y="2143648"/>
                  <a:pt x="708409" y="2126901"/>
                  <a:pt x="1004835" y="2029767"/>
                </a:cubicBezTo>
                <a:cubicBezTo>
                  <a:pt x="1301261" y="1932633"/>
                  <a:pt x="1604387" y="1738365"/>
                  <a:pt x="1778558" y="1577591"/>
                </a:cubicBezTo>
                <a:cubicBezTo>
                  <a:pt x="1952730" y="1416817"/>
                  <a:pt x="2001297" y="1267767"/>
                  <a:pt x="2049864" y="1065125"/>
                </a:cubicBezTo>
                <a:cubicBezTo>
                  <a:pt x="2098431" y="862483"/>
                  <a:pt x="2123551" y="539262"/>
                  <a:pt x="2069960" y="361741"/>
                </a:cubicBezTo>
                <a:cubicBezTo>
                  <a:pt x="2016369" y="184220"/>
                  <a:pt x="1872342" y="92110"/>
                  <a:pt x="1728316" y="0"/>
                </a:cubicBezTo>
              </a:path>
            </a:pathLst>
          </a:custGeom>
          <a:noFill/>
          <a:ln w="28575" algn="ctr">
            <a:solidFill>
              <a:srgbClr val="FF0000"/>
            </a:solidFill>
            <a:miter lim="800000"/>
            <a:headEnd type="triangle"/>
            <a:tailEnd type="triangl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C7377C3-3B06-4537-8FAE-EDFDF003A587}"/>
              </a:ext>
            </a:extLst>
          </p:cNvPr>
          <p:cNvSpPr txBox="1"/>
          <p:nvPr/>
        </p:nvSpPr>
        <p:spPr>
          <a:xfrm>
            <a:off x="10134828" y="3598695"/>
            <a:ext cx="151402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b="1" u="sng" dirty="0">
                <a:solidFill>
                  <a:srgbClr val="FF0000"/>
                </a:solidFill>
              </a:rPr>
              <a:t>inconsistent</a:t>
            </a:r>
            <a:endParaRPr lang="zh-CN" altLang="en-US" sz="1600" b="1" u="sng" dirty="0">
              <a:solidFill>
                <a:srgbClr val="FF0000"/>
              </a:solidFill>
            </a:endParaRPr>
          </a:p>
        </p:txBody>
      </p:sp>
      <p:sp>
        <p:nvSpPr>
          <p:cNvPr id="55" name="对话气泡: 矩形 54">
            <a:extLst>
              <a:ext uri="{FF2B5EF4-FFF2-40B4-BE49-F238E27FC236}">
                <a16:creationId xmlns:a16="http://schemas.microsoft.com/office/drawing/2014/main" id="{77E80BAC-84D3-4DB1-911D-7BBD6EAAE848}"/>
              </a:ext>
            </a:extLst>
          </p:cNvPr>
          <p:cNvSpPr/>
          <p:nvPr/>
        </p:nvSpPr>
        <p:spPr bwMode="gray">
          <a:xfrm>
            <a:off x="315379" y="5510326"/>
            <a:ext cx="6695962" cy="1135781"/>
          </a:xfrm>
          <a:prstGeom prst="wedgeRectCallout">
            <a:avLst>
              <a:gd name="adj1" fmla="val 12970"/>
              <a:gd name="adj2" fmla="val -81614"/>
            </a:avLst>
          </a:prstGeom>
          <a:solidFill>
            <a:srgbClr val="FFF5D5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tlCol="0" anchor="ctr"/>
          <a:lstStyle/>
          <a:p>
            <a:pPr algn="just"/>
            <a:r>
              <a:rPr lang="en-US" altLang="zh-CN" sz="2400" dirty="0"/>
              <a:t>       </a:t>
            </a:r>
            <a:r>
              <a:rPr lang="en-US" altLang="zh-CN" sz="2400" b="1" dirty="0"/>
              <a:t>Stage 2</a:t>
            </a:r>
            <a:r>
              <a:rPr lang="en-US" altLang="zh-CN" sz="2400" dirty="0"/>
              <a:t>: </a:t>
            </a:r>
            <a:r>
              <a:rPr lang="en-US" altLang="zh-CN" sz="2400" u="sng" dirty="0">
                <a:solidFill>
                  <a:srgbClr val="FF0000"/>
                </a:solidFill>
              </a:rPr>
              <a:t>Inject node crashes/reboots </a:t>
            </a:r>
            <a:r>
              <a:rPr lang="en-US" altLang="zh-CN" sz="2400" dirty="0"/>
              <a:t>to interrupt the execution of related operation pairs </a:t>
            </a:r>
            <a:endParaRPr lang="zh-CN" altLang="en-US" sz="2400" dirty="0"/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B3814159-4881-4534-A61D-078FACCFEC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40" y="5584087"/>
            <a:ext cx="494129" cy="494129"/>
          </a:xfrm>
          <a:prstGeom prst="rect">
            <a:avLst/>
          </a:prstGeom>
        </p:spPr>
      </p:pic>
      <p:sp>
        <p:nvSpPr>
          <p:cNvPr id="57" name="爆炸形: 8 pt  56">
            <a:extLst>
              <a:ext uri="{FF2B5EF4-FFF2-40B4-BE49-F238E27FC236}">
                <a16:creationId xmlns:a16="http://schemas.microsoft.com/office/drawing/2014/main" id="{2BEC37D5-F528-4CF0-B3AA-BD7580EE8BFD}"/>
              </a:ext>
            </a:extLst>
          </p:cNvPr>
          <p:cNvSpPr/>
          <p:nvPr/>
        </p:nvSpPr>
        <p:spPr>
          <a:xfrm>
            <a:off x="4308778" y="4470790"/>
            <a:ext cx="469957" cy="264899"/>
          </a:xfrm>
          <a:prstGeom prst="irregularSeal1">
            <a:avLst/>
          </a:prstGeom>
          <a:solidFill>
            <a:srgbClr val="D81E0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Linux Libertine" panose="02000503000000000000"/>
              <a:cs typeface="Times New Roman" panose="02020603050405020304" pitchFamily="18" charset="0"/>
            </a:endParaRPr>
          </a:p>
        </p:txBody>
      </p:sp>
      <p:sp>
        <p:nvSpPr>
          <p:cNvPr id="58" name="箭头: 环形 57">
            <a:extLst>
              <a:ext uri="{FF2B5EF4-FFF2-40B4-BE49-F238E27FC236}">
                <a16:creationId xmlns:a16="http://schemas.microsoft.com/office/drawing/2014/main" id="{91A253EF-5DC2-4E3B-90E9-683ED96F8184}"/>
              </a:ext>
            </a:extLst>
          </p:cNvPr>
          <p:cNvSpPr/>
          <p:nvPr/>
        </p:nvSpPr>
        <p:spPr>
          <a:xfrm rot="369882" flipH="1">
            <a:off x="4415399" y="4828477"/>
            <a:ext cx="238219" cy="27177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472139"/>
              <a:gd name="adj5" fmla="val 12500"/>
            </a:avLst>
          </a:prstGeom>
          <a:solidFill>
            <a:srgbClr val="00B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Linux Libertine" panose="02000503000000000000"/>
              <a:cs typeface="Times New Roman" panose="02020603050405020304" pitchFamily="18" charset="0"/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1BBFFB98-097B-488E-B155-A17FB0113A74}"/>
              </a:ext>
            </a:extLst>
          </p:cNvPr>
          <p:cNvGrpSpPr/>
          <p:nvPr/>
        </p:nvGrpSpPr>
        <p:grpSpPr>
          <a:xfrm>
            <a:off x="8634569" y="1256969"/>
            <a:ext cx="1594970" cy="774342"/>
            <a:chOff x="9016379" y="996398"/>
            <a:chExt cx="1594970" cy="774342"/>
          </a:xfrm>
        </p:grpSpPr>
        <p:pic>
          <p:nvPicPr>
            <p:cNvPr id="60" name="图片 59">
              <a:extLst>
                <a:ext uri="{FF2B5EF4-FFF2-40B4-BE49-F238E27FC236}">
                  <a16:creationId xmlns:a16="http://schemas.microsoft.com/office/drawing/2014/main" id="{670B8677-7EED-4085-BED7-5BA1CFFBD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082281" y="996398"/>
              <a:ext cx="1438573" cy="774342"/>
            </a:xfrm>
            <a:prstGeom prst="rect">
              <a:avLst/>
            </a:prstGeom>
          </p:spPr>
        </p:pic>
        <p:sp>
          <p:nvSpPr>
            <p:cNvPr id="61" name="矩形: 剪去单角 60">
              <a:extLst>
                <a:ext uri="{FF2B5EF4-FFF2-40B4-BE49-F238E27FC236}">
                  <a16:creationId xmlns:a16="http://schemas.microsoft.com/office/drawing/2014/main" id="{A1EAD46D-EE95-42F0-801D-B1594B9B5F70}"/>
                </a:ext>
              </a:extLst>
            </p:cNvPr>
            <p:cNvSpPr/>
            <p:nvPr/>
          </p:nvSpPr>
          <p:spPr bwMode="gray">
            <a:xfrm>
              <a:off x="9016379" y="1162764"/>
              <a:ext cx="1594970" cy="527048"/>
            </a:xfrm>
            <a:prstGeom prst="snip1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wrap="square" rtlCol="0" anchor="ctr"/>
            <a:lstStyle/>
            <a:p>
              <a:pPr algn="ctr"/>
              <a:r>
                <a:rPr lang="en-US" altLang="zh-CN" dirty="0"/>
                <a:t>follower’s </a:t>
              </a:r>
              <a:r>
                <a:rPr lang="en-US" altLang="zh-CN" dirty="0" err="1"/>
                <a:t>currentEpoch</a:t>
              </a:r>
              <a:endParaRPr lang="zh-CN" altLang="en-US" dirty="0"/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4E2B8BCA-DCB4-44C9-AB71-18D12536CBBB}"/>
              </a:ext>
            </a:extLst>
          </p:cNvPr>
          <p:cNvGrpSpPr/>
          <p:nvPr/>
        </p:nvGrpSpPr>
        <p:grpSpPr>
          <a:xfrm>
            <a:off x="6289657" y="1266283"/>
            <a:ext cx="1280997" cy="774342"/>
            <a:chOff x="6634788" y="1011713"/>
            <a:chExt cx="2247525" cy="774342"/>
          </a:xfrm>
        </p:grpSpPr>
        <p:pic>
          <p:nvPicPr>
            <p:cNvPr id="63" name="图片 62">
              <a:extLst>
                <a:ext uri="{FF2B5EF4-FFF2-40B4-BE49-F238E27FC236}">
                  <a16:creationId xmlns:a16="http://schemas.microsoft.com/office/drawing/2014/main" id="{46FEB083-0F7C-433A-8F81-8BA348949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34788" y="1011713"/>
              <a:ext cx="2131899" cy="774342"/>
            </a:xfrm>
            <a:prstGeom prst="rect">
              <a:avLst/>
            </a:prstGeom>
          </p:spPr>
        </p:pic>
        <p:sp>
          <p:nvSpPr>
            <p:cNvPr id="64" name="矩形: 剪去单角 63">
              <a:extLst>
                <a:ext uri="{FF2B5EF4-FFF2-40B4-BE49-F238E27FC236}">
                  <a16:creationId xmlns:a16="http://schemas.microsoft.com/office/drawing/2014/main" id="{C56C5568-CA69-4816-B43E-FB0975765C31}"/>
                </a:ext>
              </a:extLst>
            </p:cNvPr>
            <p:cNvSpPr/>
            <p:nvPr/>
          </p:nvSpPr>
          <p:spPr bwMode="gray">
            <a:xfrm>
              <a:off x="6695477" y="1160724"/>
              <a:ext cx="2186836" cy="558632"/>
            </a:xfrm>
            <a:prstGeom prst="snip1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wrap="square" rtlCol="0" anchor="ctr"/>
            <a:lstStyle/>
            <a:p>
              <a:pPr algn="ctr"/>
              <a:r>
                <a:rPr lang="en-US" altLang="zh-CN" dirty="0"/>
                <a:t>follower’s snapshot</a:t>
              </a: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1515CCE4-1FCC-4064-8E56-5D6E05BCA8D6}"/>
                  </a:ext>
                </a:extLst>
              </p:cNvPr>
              <p:cNvSpPr/>
              <p:nvPr/>
            </p:nvSpPr>
            <p:spPr bwMode="gray">
              <a:xfrm>
                <a:off x="1933485" y="1431320"/>
                <a:ext cx="1336849" cy="52609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 algn="ctr">
                <a:noFill/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𝑙𝑒𝑎𝑑𝑒𝑟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1515CCE4-1FCC-4064-8E56-5D6E05BCA8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933485" y="1431320"/>
                <a:ext cx="1336849" cy="5260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6350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33C7162C-0F15-41D5-9682-4A234972489A}"/>
                  </a:ext>
                </a:extLst>
              </p:cNvPr>
              <p:cNvSpPr/>
              <p:nvPr/>
            </p:nvSpPr>
            <p:spPr bwMode="gray">
              <a:xfrm>
                <a:off x="3822304" y="1424290"/>
                <a:ext cx="1451759" cy="52609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 algn="ctr">
                <a:noFill/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𝑓𝑜𝑙𝑙𝑜𝑤𝑒𝑟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33C7162C-0F15-41D5-9682-4A23497248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822304" y="1424290"/>
                <a:ext cx="1451759" cy="52609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6350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840996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DBED8F9-AAE6-4A5A-A133-928DCBA3F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Deminer Overview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69296C-DDDC-4FE2-8580-4AC51A1B226A}"/>
              </a:ext>
            </a:extLst>
          </p:cNvPr>
          <p:cNvSpPr txBox="1"/>
          <p:nvPr/>
        </p:nvSpPr>
        <p:spPr>
          <a:xfrm>
            <a:off x="1923438" y="6006273"/>
            <a:ext cx="1042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8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Step 1 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7C44A7D-4FF1-4EAF-98A4-C44CA1D83266}"/>
              </a:ext>
            </a:extLst>
          </p:cNvPr>
          <p:cNvSpPr/>
          <p:nvPr/>
        </p:nvSpPr>
        <p:spPr bwMode="gray">
          <a:xfrm>
            <a:off x="958415" y="4838270"/>
            <a:ext cx="2716529" cy="1068705"/>
          </a:xfrm>
          <a:prstGeom prst="rect">
            <a:avLst/>
          </a:prstGeom>
          <a:solidFill>
            <a:srgbClr val="E5F4D4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square" rtlCol="0" anchor="ctr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latin typeface="Arial" charset="0"/>
              </a:rPr>
              <a:t>Trace Data Usage at Run Time </a:t>
            </a:r>
            <a:endParaRPr kumimoji="0" lang="en-US" altLang="zh-CN" sz="20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3E2CC75-5187-4AA6-9697-EA95387F0544}"/>
              </a:ext>
            </a:extLst>
          </p:cNvPr>
          <p:cNvSpPr/>
          <p:nvPr/>
        </p:nvSpPr>
        <p:spPr bwMode="gray">
          <a:xfrm>
            <a:off x="4643303" y="4838270"/>
            <a:ext cx="2716529" cy="1068705"/>
          </a:xfrm>
          <a:prstGeom prst="rect">
            <a:avLst/>
          </a:prstGeom>
          <a:solidFill>
            <a:srgbClr val="E5F4D4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square" rtlCol="0" anchor="ctr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latin typeface="Arial" charset="0"/>
              </a:rPr>
              <a:t>Identify Related Operation Pairs</a:t>
            </a:r>
            <a:endParaRPr kumimoji="0" lang="en-US" altLang="zh-CN" sz="20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42AE1CB-C599-4EEE-8537-F0A17A401F37}"/>
              </a:ext>
            </a:extLst>
          </p:cNvPr>
          <p:cNvSpPr/>
          <p:nvPr/>
        </p:nvSpPr>
        <p:spPr bwMode="gray">
          <a:xfrm>
            <a:off x="8236133" y="4838270"/>
            <a:ext cx="2918459" cy="1068705"/>
          </a:xfrm>
          <a:prstGeom prst="rect">
            <a:avLst/>
          </a:prstGeom>
          <a:solidFill>
            <a:srgbClr val="E5F4D4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square" rtlCol="0" anchor="ctr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latin typeface="Arial" charset="0"/>
              </a:rPr>
              <a:t>Perform Crash/Reboot Injection Testing</a:t>
            </a:r>
            <a:endParaRPr kumimoji="0" lang="en-US" altLang="zh-CN" sz="2000" b="1" i="0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9D2FF73-9802-4AF8-A6AF-A6C9DFA04C32}"/>
              </a:ext>
            </a:extLst>
          </p:cNvPr>
          <p:cNvSpPr txBox="1"/>
          <p:nvPr/>
        </p:nvSpPr>
        <p:spPr>
          <a:xfrm>
            <a:off x="5480073" y="6006273"/>
            <a:ext cx="1042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8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Step 2 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21455EA-4670-4063-AF95-97F22F006A6A}"/>
              </a:ext>
            </a:extLst>
          </p:cNvPr>
          <p:cNvSpPr txBox="1"/>
          <p:nvPr/>
        </p:nvSpPr>
        <p:spPr>
          <a:xfrm>
            <a:off x="9173868" y="5993057"/>
            <a:ext cx="1042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8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Step </a:t>
            </a:r>
            <a:r>
              <a:rPr lang="en-US" altLang="zh-CN" b="1" dirty="0">
                <a:latin typeface="Arial" charset="0"/>
              </a:rPr>
              <a:t>3</a:t>
            </a:r>
            <a:r>
              <a:rPr kumimoji="0" lang="en-US" altLang="zh-CN" sz="18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endParaRPr lang="zh-CN" altLang="en-US" dirty="0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7CFF4BE1-2079-49AC-AFDA-41EE1272DAF0}"/>
              </a:ext>
            </a:extLst>
          </p:cNvPr>
          <p:cNvSpPr/>
          <p:nvPr/>
        </p:nvSpPr>
        <p:spPr bwMode="gray">
          <a:xfrm>
            <a:off x="3885112" y="5144022"/>
            <a:ext cx="525780" cy="457200"/>
          </a:xfrm>
          <a:prstGeom prst="rightArrow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003551D5-3491-4787-94B5-7DF1277B4CA3}"/>
              </a:ext>
            </a:extLst>
          </p:cNvPr>
          <p:cNvSpPr/>
          <p:nvPr/>
        </p:nvSpPr>
        <p:spPr bwMode="gray">
          <a:xfrm>
            <a:off x="7535092" y="5144022"/>
            <a:ext cx="525780" cy="457200"/>
          </a:xfrm>
          <a:prstGeom prst="rightArrow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0" name="流程图: 磁盘 19">
            <a:extLst>
              <a:ext uri="{FF2B5EF4-FFF2-40B4-BE49-F238E27FC236}">
                <a16:creationId xmlns:a16="http://schemas.microsoft.com/office/drawing/2014/main" id="{252BEC60-E7DE-43F7-8688-4EABD1FCAB8C}"/>
              </a:ext>
            </a:extLst>
          </p:cNvPr>
          <p:cNvSpPr/>
          <p:nvPr/>
        </p:nvSpPr>
        <p:spPr bwMode="gray">
          <a:xfrm>
            <a:off x="928948" y="3710980"/>
            <a:ext cx="2716529" cy="658545"/>
          </a:xfrm>
          <a:prstGeom prst="flowChartMagneticDisk">
            <a:avLst/>
          </a:prstGeom>
          <a:solidFill>
            <a:srgbClr val="FBE7AF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sz="1400" b="1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788AFE2-4EAB-4134-989B-72CF11207C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9" t="14314" r="7875" b="13983"/>
          <a:stretch/>
        </p:blipFill>
        <p:spPr>
          <a:xfrm>
            <a:off x="819363" y="1662766"/>
            <a:ext cx="2933526" cy="229871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1A4430C-4970-4FC4-BCCF-69161EF0F99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6" r="17847"/>
          <a:stretch/>
        </p:blipFill>
        <p:spPr>
          <a:xfrm>
            <a:off x="1149348" y="2765330"/>
            <a:ext cx="499801" cy="719102"/>
          </a:xfrm>
          <a:prstGeom prst="rect">
            <a:avLst/>
          </a:prstGeom>
        </p:spPr>
      </p:pic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DB4A4D31-5625-45DB-9883-4C0BF154E975}"/>
              </a:ext>
            </a:extLst>
          </p:cNvPr>
          <p:cNvCxnSpPr>
            <a:cxnSpLocks/>
            <a:stCxn id="27" idx="1"/>
            <a:endCxn id="21" idx="3"/>
          </p:cNvCxnSpPr>
          <p:nvPr/>
        </p:nvCxnSpPr>
        <p:spPr>
          <a:xfrm rot="10800000">
            <a:off x="1649150" y="3124882"/>
            <a:ext cx="794377" cy="69831"/>
          </a:xfrm>
          <a:prstGeom prst="curvedConnector3">
            <a:avLst>
              <a:gd name="adj1" fmla="val 50000"/>
            </a:avLst>
          </a:prstGeom>
          <a:ln w="28575" cap="rnd">
            <a:solidFill>
              <a:schemeClr val="tx1"/>
            </a:solidFill>
            <a:prstDash val="sysDot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FEBB7279-0F78-4084-BF36-8726C3FD400C}"/>
              </a:ext>
            </a:extLst>
          </p:cNvPr>
          <p:cNvSpPr txBox="1"/>
          <p:nvPr/>
        </p:nvSpPr>
        <p:spPr>
          <a:xfrm>
            <a:off x="2599503" y="2394134"/>
            <a:ext cx="1050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data flow</a:t>
            </a:r>
            <a:endParaRPr lang="zh-CN" altLang="en-US" sz="1400" dirty="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31A6E206-A09F-4A8E-BF09-A0579CE76B4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6" r="17847"/>
          <a:stretch/>
        </p:blipFill>
        <p:spPr>
          <a:xfrm>
            <a:off x="1838949" y="2080513"/>
            <a:ext cx="499801" cy="719102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C59E0585-32A1-421B-B187-C4E2D513A1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6" r="17847"/>
          <a:stretch/>
        </p:blipFill>
        <p:spPr>
          <a:xfrm>
            <a:off x="2443526" y="2835161"/>
            <a:ext cx="499801" cy="719102"/>
          </a:xfrm>
          <a:prstGeom prst="rect">
            <a:avLst/>
          </a:prstGeom>
        </p:spPr>
      </p:pic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13A68BCA-6C2B-4008-AEDB-C8ADC8BA7D16}"/>
              </a:ext>
            </a:extLst>
          </p:cNvPr>
          <p:cNvCxnSpPr>
            <a:cxnSpLocks/>
            <a:stCxn id="26" idx="3"/>
            <a:endCxn id="27" idx="0"/>
          </p:cNvCxnSpPr>
          <p:nvPr/>
        </p:nvCxnSpPr>
        <p:spPr>
          <a:xfrm>
            <a:off x="2338750" y="2440064"/>
            <a:ext cx="354677" cy="395097"/>
          </a:xfrm>
          <a:prstGeom prst="curvedConnector2">
            <a:avLst/>
          </a:prstGeom>
          <a:ln w="28575" cap="rnd">
            <a:solidFill>
              <a:schemeClr val="tx1"/>
            </a:solidFill>
            <a:prstDash val="sysDot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E7B88604-E3DF-44D5-80DB-F54E6A3090D5}"/>
              </a:ext>
            </a:extLst>
          </p:cNvPr>
          <p:cNvCxnSpPr>
            <a:cxnSpLocks/>
            <a:stCxn id="27" idx="2"/>
            <a:endCxn id="39" idx="0"/>
          </p:cNvCxnSpPr>
          <p:nvPr/>
        </p:nvCxnSpPr>
        <p:spPr>
          <a:xfrm rot="5400000">
            <a:off x="2266560" y="3573830"/>
            <a:ext cx="446435" cy="407301"/>
          </a:xfrm>
          <a:prstGeom prst="curvedConnector3">
            <a:avLst>
              <a:gd name="adj1" fmla="val 50000"/>
            </a:avLst>
          </a:prstGeom>
          <a:ln w="28575" cap="rnd">
            <a:solidFill>
              <a:schemeClr val="tx1"/>
            </a:solidFill>
            <a:prstDash val="sysDot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04EFC0A6-C401-49EA-AF47-7036E877F4B4}"/>
              </a:ext>
            </a:extLst>
          </p:cNvPr>
          <p:cNvSpPr txBox="1"/>
          <p:nvPr/>
        </p:nvSpPr>
        <p:spPr>
          <a:xfrm>
            <a:off x="1539748" y="4000698"/>
            <a:ext cx="14927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/>
              <a:t>storage system</a:t>
            </a:r>
            <a:endParaRPr lang="zh-CN" altLang="en-US" sz="1400" b="1" dirty="0"/>
          </a:p>
        </p:txBody>
      </p: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66E6CBB6-D00E-46AD-A6CE-D32D49657026}"/>
              </a:ext>
            </a:extLst>
          </p:cNvPr>
          <p:cNvCxnSpPr>
            <a:cxnSpLocks/>
            <a:stCxn id="39" idx="3"/>
            <a:endCxn id="27" idx="3"/>
          </p:cNvCxnSpPr>
          <p:nvPr/>
        </p:nvCxnSpPr>
        <p:spPr>
          <a:xfrm flipH="1" flipV="1">
            <a:off x="2943327" y="3194712"/>
            <a:ext cx="89176" cy="959875"/>
          </a:xfrm>
          <a:prstGeom prst="curvedConnector3">
            <a:avLst>
              <a:gd name="adj1" fmla="val -256347"/>
            </a:avLst>
          </a:prstGeom>
          <a:ln w="28575" cap="rnd">
            <a:solidFill>
              <a:schemeClr val="tx1"/>
            </a:solidFill>
            <a:prstDash val="sysDot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71">
            <a:extLst>
              <a:ext uri="{FF2B5EF4-FFF2-40B4-BE49-F238E27FC236}">
                <a16:creationId xmlns:a16="http://schemas.microsoft.com/office/drawing/2014/main" id="{3489E691-8A0B-4EDE-8A0C-860D5652E815}"/>
              </a:ext>
            </a:extLst>
          </p:cNvPr>
          <p:cNvSpPr/>
          <p:nvPr/>
        </p:nvSpPr>
        <p:spPr bwMode="auto">
          <a:xfrm>
            <a:off x="819363" y="1635524"/>
            <a:ext cx="2975127" cy="4774131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endParaRPr kumimoji="0" lang="en-US" altLang="zh-CN" sz="18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2294" name="Picture 6" descr="Magnify Icon Flat Pictogram Business Marketing Stock Vector (Royalty Free)  1184096548">
            <a:extLst>
              <a:ext uri="{FF2B5EF4-FFF2-40B4-BE49-F238E27FC236}">
                <a16:creationId xmlns:a16="http://schemas.microsoft.com/office/drawing/2014/main" id="{2638B74B-C307-4550-B45A-D8AAE5A8CA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05" t="19232" r="16211" b="26137"/>
          <a:stretch/>
        </p:blipFill>
        <p:spPr bwMode="auto">
          <a:xfrm>
            <a:off x="3426541" y="2305254"/>
            <a:ext cx="525781" cy="474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组合 53">
            <a:extLst>
              <a:ext uri="{FF2B5EF4-FFF2-40B4-BE49-F238E27FC236}">
                <a16:creationId xmlns:a16="http://schemas.microsoft.com/office/drawing/2014/main" id="{81CCB739-DB25-4573-AD40-38DB2DD3945D}"/>
              </a:ext>
            </a:extLst>
          </p:cNvPr>
          <p:cNvGrpSpPr/>
          <p:nvPr/>
        </p:nvGrpSpPr>
        <p:grpSpPr>
          <a:xfrm>
            <a:off x="6353612" y="2277662"/>
            <a:ext cx="1085162" cy="1537398"/>
            <a:chOff x="6335608" y="2135308"/>
            <a:chExt cx="1085162" cy="1537398"/>
          </a:xfrm>
        </p:grpSpPr>
        <p:pic>
          <p:nvPicPr>
            <p:cNvPr id="60" name="Picture 8" descr="Text, white, page, files, pages icon - Free download">
              <a:extLst>
                <a:ext uri="{FF2B5EF4-FFF2-40B4-BE49-F238E27FC236}">
                  <a16:creationId xmlns:a16="http://schemas.microsoft.com/office/drawing/2014/main" id="{D920FDF7-B8DF-42BD-85E5-284AA26D7EA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85" r="13830"/>
            <a:stretch/>
          </p:blipFill>
          <p:spPr bwMode="auto">
            <a:xfrm>
              <a:off x="6335608" y="2135308"/>
              <a:ext cx="1085162" cy="15373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3F0C6F85-ED8A-40E5-A34C-B230E77590E9}"/>
                    </a:ext>
                  </a:extLst>
                </p:cNvPr>
                <p:cNvSpPr txBox="1"/>
                <p:nvPr/>
              </p:nvSpPr>
              <p:spPr>
                <a:xfrm>
                  <a:off x="6404288" y="2673247"/>
                  <a:ext cx="729529" cy="68839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altLang="zh-CN" dirty="0"/>
                </a:p>
                <a:p>
                  <a:pPr algn="ctr"/>
                  <a:r>
                    <a:rPr lang="en-US" altLang="zh-CN" dirty="0"/>
                    <a:t>…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3F0C6F85-ED8A-40E5-A34C-B230E77590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4288" y="2673247"/>
                  <a:ext cx="729529" cy="688394"/>
                </a:xfrm>
                <a:prstGeom prst="rect">
                  <a:avLst/>
                </a:prstGeom>
                <a:blipFill>
                  <a:blip r:embed="rId7"/>
                  <a:stretch>
                    <a:fillRect r="-3361" b="-1327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EEF13397-F694-46EE-AC10-52DB7DD8BFDE}"/>
              </a:ext>
            </a:extLst>
          </p:cNvPr>
          <p:cNvCxnSpPr>
            <a:cxnSpLocks/>
            <a:stCxn id="12296" idx="3"/>
            <a:endCxn id="60" idx="1"/>
          </p:cNvCxnSpPr>
          <p:nvPr/>
        </p:nvCxnSpPr>
        <p:spPr>
          <a:xfrm>
            <a:off x="5685500" y="3040722"/>
            <a:ext cx="668112" cy="5639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481800C1-6D88-43C6-ABD8-9C21B4194683}"/>
              </a:ext>
            </a:extLst>
          </p:cNvPr>
          <p:cNvGrpSpPr/>
          <p:nvPr/>
        </p:nvGrpSpPr>
        <p:grpSpPr>
          <a:xfrm>
            <a:off x="4600338" y="2272023"/>
            <a:ext cx="1085162" cy="1537398"/>
            <a:chOff x="4582334" y="2167248"/>
            <a:chExt cx="1085162" cy="1537398"/>
          </a:xfrm>
        </p:grpSpPr>
        <p:pic>
          <p:nvPicPr>
            <p:cNvPr id="12296" name="Picture 8" descr="Text, white, page, files, pages icon - Free download">
              <a:extLst>
                <a:ext uri="{FF2B5EF4-FFF2-40B4-BE49-F238E27FC236}">
                  <a16:creationId xmlns:a16="http://schemas.microsoft.com/office/drawing/2014/main" id="{427737E5-4D3A-460C-A70E-A81F1C2411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36" r="14779"/>
            <a:stretch/>
          </p:blipFill>
          <p:spPr bwMode="auto">
            <a:xfrm>
              <a:off x="4582334" y="2167248"/>
              <a:ext cx="1085162" cy="15373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D449DDAB-D32E-401B-8F77-91274977B219}"/>
                </a:ext>
              </a:extLst>
            </p:cNvPr>
            <p:cNvSpPr txBox="1"/>
            <p:nvPr/>
          </p:nvSpPr>
          <p:spPr>
            <a:xfrm>
              <a:off x="4672908" y="2741144"/>
              <a:ext cx="790581" cy="57629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10800" tIns="72000" rIns="10800" bIns="72000">
              <a:spAutoFit/>
            </a:bodyPr>
            <a:lstStyle/>
            <a:p>
              <a:pPr algn="ctr"/>
              <a:r>
                <a:rPr lang="en-US" altLang="zh-CN" sz="1400" i="1" dirty="0"/>
                <a:t>execution trace</a:t>
              </a:r>
              <a:endParaRPr lang="zh-CN" altLang="en-US" sz="1400" i="1" dirty="0"/>
            </a:p>
          </p:txBody>
        </p:sp>
      </p:grpSp>
      <p:pic>
        <p:nvPicPr>
          <p:cNvPr id="12298" name="Picture 10" descr="Analyze Icon Vector Sign and Symbol Isolated on White Background, Analyze  Logo Concept Stock Vector - Illustration of analysis, research: 134549346">
            <a:extLst>
              <a:ext uri="{FF2B5EF4-FFF2-40B4-BE49-F238E27FC236}">
                <a16:creationId xmlns:a16="http://schemas.microsoft.com/office/drawing/2014/main" id="{56BB8391-DEDE-4F54-BF47-BA46AC3D2D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86" t="14213" r="17247" b="14140"/>
          <a:stretch/>
        </p:blipFill>
        <p:spPr bwMode="auto">
          <a:xfrm>
            <a:off x="5825256" y="2834691"/>
            <a:ext cx="403903" cy="44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1">
            <a:extLst>
              <a:ext uri="{FF2B5EF4-FFF2-40B4-BE49-F238E27FC236}">
                <a16:creationId xmlns:a16="http://schemas.microsoft.com/office/drawing/2014/main" id="{175996C7-B141-4265-ACD4-09B307AE670E}"/>
              </a:ext>
            </a:extLst>
          </p:cNvPr>
          <p:cNvSpPr/>
          <p:nvPr/>
        </p:nvSpPr>
        <p:spPr bwMode="auto">
          <a:xfrm>
            <a:off x="4547266" y="1635523"/>
            <a:ext cx="2918459" cy="4774131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endParaRPr kumimoji="0" lang="en-US" altLang="zh-CN" sz="18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E48C267-15F3-423C-B780-66EA2B75EA7D}"/>
              </a:ext>
            </a:extLst>
          </p:cNvPr>
          <p:cNvSpPr/>
          <p:nvPr/>
        </p:nvSpPr>
        <p:spPr bwMode="auto">
          <a:xfrm>
            <a:off x="8150433" y="1613632"/>
            <a:ext cx="3094781" cy="4774131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endParaRPr kumimoji="0" lang="en-US" altLang="zh-CN" sz="18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4" name="流程图: 磁盘 73">
            <a:extLst>
              <a:ext uri="{FF2B5EF4-FFF2-40B4-BE49-F238E27FC236}">
                <a16:creationId xmlns:a16="http://schemas.microsoft.com/office/drawing/2014/main" id="{0A4F3C88-CA8E-4E8E-8B9E-88249C2BDB9A}"/>
              </a:ext>
            </a:extLst>
          </p:cNvPr>
          <p:cNvSpPr/>
          <p:nvPr/>
        </p:nvSpPr>
        <p:spPr bwMode="gray">
          <a:xfrm>
            <a:off x="8348441" y="3739555"/>
            <a:ext cx="2716529" cy="658545"/>
          </a:xfrm>
          <a:prstGeom prst="flowChartMagneticDisk">
            <a:avLst/>
          </a:prstGeom>
          <a:solidFill>
            <a:srgbClr val="FBE7AF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sz="1400" b="1" dirty="0"/>
          </a:p>
        </p:txBody>
      </p:sp>
      <p:pic>
        <p:nvPicPr>
          <p:cNvPr id="75" name="图片 74">
            <a:extLst>
              <a:ext uri="{FF2B5EF4-FFF2-40B4-BE49-F238E27FC236}">
                <a16:creationId xmlns:a16="http://schemas.microsoft.com/office/drawing/2014/main" id="{E02DB8B1-B579-4338-B78E-D990E89ECA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9" t="14314" r="7875" b="13983"/>
          <a:stretch/>
        </p:blipFill>
        <p:spPr>
          <a:xfrm>
            <a:off x="8238857" y="2762084"/>
            <a:ext cx="1977997" cy="1227968"/>
          </a:xfrm>
          <a:prstGeom prst="rect">
            <a:avLst/>
          </a:prstGeom>
        </p:spPr>
      </p:pic>
      <p:sp>
        <p:nvSpPr>
          <p:cNvPr id="79" name="爆炸形: 8 pt  78">
            <a:extLst>
              <a:ext uri="{FF2B5EF4-FFF2-40B4-BE49-F238E27FC236}">
                <a16:creationId xmlns:a16="http://schemas.microsoft.com/office/drawing/2014/main" id="{511705BE-F021-4FB2-8EE7-A6CD193FFB52}"/>
              </a:ext>
            </a:extLst>
          </p:cNvPr>
          <p:cNvSpPr/>
          <p:nvPr/>
        </p:nvSpPr>
        <p:spPr>
          <a:xfrm>
            <a:off x="8815177" y="2335294"/>
            <a:ext cx="469957" cy="264899"/>
          </a:xfrm>
          <a:prstGeom prst="irregularSeal1">
            <a:avLst/>
          </a:prstGeom>
          <a:solidFill>
            <a:srgbClr val="D81E0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Linux Libertine" panose="02000503000000000000"/>
              <a:cs typeface="Times New Roman" panose="02020603050405020304" pitchFamily="18" charset="0"/>
            </a:endParaRPr>
          </a:p>
        </p:txBody>
      </p:sp>
      <p:sp>
        <p:nvSpPr>
          <p:cNvPr id="80" name="箭头: 环形 79">
            <a:extLst>
              <a:ext uri="{FF2B5EF4-FFF2-40B4-BE49-F238E27FC236}">
                <a16:creationId xmlns:a16="http://schemas.microsoft.com/office/drawing/2014/main" id="{5D840FE2-D81D-43C5-B0B3-D694E13DA89D}"/>
              </a:ext>
            </a:extLst>
          </p:cNvPr>
          <p:cNvSpPr/>
          <p:nvPr/>
        </p:nvSpPr>
        <p:spPr>
          <a:xfrm rot="369882" flipH="1">
            <a:off x="9340375" y="2280111"/>
            <a:ext cx="238219" cy="27177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472139"/>
              <a:gd name="adj5" fmla="val 12500"/>
            </a:avLst>
          </a:prstGeom>
          <a:solidFill>
            <a:srgbClr val="00B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Linux Libertine" panose="02000503000000000000"/>
              <a:cs typeface="Times New Roman" panose="02020603050405020304" pitchFamily="18" charset="0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593DF450-ECEA-4886-9C0B-E9D4F5F3DC26}"/>
              </a:ext>
            </a:extLst>
          </p:cNvPr>
          <p:cNvSpPr txBox="1"/>
          <p:nvPr/>
        </p:nvSpPr>
        <p:spPr>
          <a:xfrm>
            <a:off x="9011865" y="3991650"/>
            <a:ext cx="14927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/>
              <a:t>storage system</a:t>
            </a:r>
            <a:endParaRPr lang="zh-CN" altLang="en-US" sz="1400" b="1" dirty="0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420564B9-2312-46BC-8176-9C175A531829}"/>
              </a:ext>
            </a:extLst>
          </p:cNvPr>
          <p:cNvSpPr/>
          <p:nvPr/>
        </p:nvSpPr>
        <p:spPr bwMode="gray">
          <a:xfrm>
            <a:off x="8283852" y="1764716"/>
            <a:ext cx="2053429" cy="336082"/>
          </a:xfrm>
          <a:prstGeom prst="round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tlCol="0" anchor="ctr"/>
          <a:lstStyle/>
          <a:p>
            <a:pPr algn="ctr"/>
            <a:r>
              <a:rPr lang="en-US" altLang="zh-CN" sz="1400" b="1" dirty="0"/>
              <a:t>fault injection engine</a:t>
            </a:r>
            <a:endParaRPr lang="zh-CN" altLang="en-US" sz="1400" b="1" dirty="0"/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B90FF0CA-42C4-41CF-91F0-1AAC0427838E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9310567" y="2100798"/>
            <a:ext cx="0" cy="733893"/>
          </a:xfrm>
          <a:prstGeom prst="straightConnector1">
            <a:avLst/>
          </a:prstGeom>
          <a:ln w="28575" cap="rnd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71BEA2F4-8914-46B7-9DCF-783DECDC68A8}"/>
              </a:ext>
            </a:extLst>
          </p:cNvPr>
          <p:cNvCxnSpPr>
            <a:cxnSpLocks/>
            <a:endCxn id="12296" idx="1"/>
          </p:cNvCxnSpPr>
          <p:nvPr/>
        </p:nvCxnSpPr>
        <p:spPr>
          <a:xfrm>
            <a:off x="3696103" y="3040722"/>
            <a:ext cx="904235" cy="0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连接符: 曲线 89">
            <a:extLst>
              <a:ext uri="{FF2B5EF4-FFF2-40B4-BE49-F238E27FC236}">
                <a16:creationId xmlns:a16="http://schemas.microsoft.com/office/drawing/2014/main" id="{AC50AC28-65EB-4866-ABDC-A54BE0B1E861}"/>
              </a:ext>
            </a:extLst>
          </p:cNvPr>
          <p:cNvCxnSpPr>
            <a:stCxn id="60" idx="3"/>
            <a:endCxn id="64" idx="1"/>
          </p:cNvCxnSpPr>
          <p:nvPr/>
        </p:nvCxnSpPr>
        <p:spPr>
          <a:xfrm flipV="1">
            <a:off x="7438774" y="1932757"/>
            <a:ext cx="845078" cy="1113604"/>
          </a:xfrm>
          <a:prstGeom prst="curvedConnector3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0C787605-3A15-45F9-BE42-5AC248A90130}"/>
              </a:ext>
            </a:extLst>
          </p:cNvPr>
          <p:cNvSpPr txBox="1"/>
          <p:nvPr/>
        </p:nvSpPr>
        <p:spPr>
          <a:xfrm>
            <a:off x="10385617" y="1765296"/>
            <a:ext cx="8134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b="0" i="0">
                <a:effectLst/>
                <a:latin typeface="Arial" panose="020B0604020202020204" pitchFamily="34" charset="0"/>
              </a:defRPr>
            </a:lvl1pPr>
          </a:lstStyle>
          <a:p>
            <a:r>
              <a:rPr lang="en-US" altLang="zh-CN" sz="1400" dirty="0"/>
              <a:t>bug reports</a:t>
            </a:r>
            <a:endParaRPr lang="zh-CN" altLang="en-US" sz="1400" dirty="0"/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4E298A2E-3687-49E8-A80F-4A0AC32B65F4}"/>
              </a:ext>
            </a:extLst>
          </p:cNvPr>
          <p:cNvGrpSpPr/>
          <p:nvPr/>
        </p:nvGrpSpPr>
        <p:grpSpPr>
          <a:xfrm>
            <a:off x="10536692" y="2249229"/>
            <a:ext cx="474812" cy="474812"/>
            <a:chOff x="10891834" y="1723641"/>
            <a:chExt cx="474812" cy="474812"/>
          </a:xfrm>
        </p:grpSpPr>
        <p:pic>
          <p:nvPicPr>
            <p:cNvPr id="97" name="图片 96">
              <a:extLst>
                <a:ext uri="{FF2B5EF4-FFF2-40B4-BE49-F238E27FC236}">
                  <a16:creationId xmlns:a16="http://schemas.microsoft.com/office/drawing/2014/main" id="{95A094E7-3022-4F35-AEF1-F69FA9F9B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1834" y="1723641"/>
              <a:ext cx="474812" cy="474812"/>
            </a:xfrm>
            <a:prstGeom prst="rect">
              <a:avLst/>
            </a:prstGeom>
          </p:spPr>
        </p:pic>
        <p:pic>
          <p:nvPicPr>
            <p:cNvPr id="99" name="图片 98">
              <a:extLst>
                <a:ext uri="{FF2B5EF4-FFF2-40B4-BE49-F238E27FC236}">
                  <a16:creationId xmlns:a16="http://schemas.microsoft.com/office/drawing/2014/main" id="{E0F0B477-E40E-484D-9CFA-7C0A4B82D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960566" y="1843377"/>
              <a:ext cx="308721" cy="327183"/>
            </a:xfrm>
            <a:prstGeom prst="rect">
              <a:avLst/>
            </a:prstGeom>
          </p:spPr>
        </p:pic>
      </p:grp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C8B10653-35FF-4EF6-B0A8-A885FE7F5685}"/>
              </a:ext>
            </a:extLst>
          </p:cNvPr>
          <p:cNvCxnSpPr>
            <a:cxnSpLocks/>
          </p:cNvCxnSpPr>
          <p:nvPr/>
        </p:nvCxnSpPr>
        <p:spPr>
          <a:xfrm>
            <a:off x="9985367" y="3178448"/>
            <a:ext cx="325698" cy="0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B9700729-6D41-47E6-9160-115CF15E5E06}"/>
              </a:ext>
            </a:extLst>
          </p:cNvPr>
          <p:cNvSpPr/>
          <p:nvPr/>
        </p:nvSpPr>
        <p:spPr bwMode="gray">
          <a:xfrm>
            <a:off x="10311065" y="3008978"/>
            <a:ext cx="887967" cy="336082"/>
          </a:xfrm>
          <a:prstGeom prst="round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tlCol="0" anchor="ctr"/>
          <a:lstStyle/>
          <a:p>
            <a:pPr algn="ctr"/>
            <a:r>
              <a:rPr lang="en-US" altLang="zh-CN" sz="1400" b="1" dirty="0"/>
              <a:t>checker</a:t>
            </a:r>
            <a:endParaRPr lang="zh-CN" altLang="en-US" sz="1400" b="1" dirty="0"/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1B4A67BE-28A7-467D-AE0F-ABCCA4DBE377}"/>
              </a:ext>
            </a:extLst>
          </p:cNvPr>
          <p:cNvCxnSpPr>
            <a:cxnSpLocks/>
            <a:stCxn id="105" idx="0"/>
            <a:endCxn id="99" idx="2"/>
          </p:cNvCxnSpPr>
          <p:nvPr/>
        </p:nvCxnSpPr>
        <p:spPr>
          <a:xfrm flipV="1">
            <a:off x="10755049" y="2696148"/>
            <a:ext cx="4736" cy="312830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图片 110">
            <a:extLst>
              <a:ext uri="{FF2B5EF4-FFF2-40B4-BE49-F238E27FC236}">
                <a16:creationId xmlns:a16="http://schemas.microsoft.com/office/drawing/2014/main" id="{5E8C2913-C656-4B8B-9846-1C9B224FCA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6" r="17847"/>
          <a:stretch/>
        </p:blipFill>
        <p:spPr>
          <a:xfrm>
            <a:off x="8638774" y="3327847"/>
            <a:ext cx="286151" cy="411707"/>
          </a:xfrm>
          <a:prstGeom prst="rect">
            <a:avLst/>
          </a:prstGeom>
        </p:spPr>
      </p:pic>
      <p:pic>
        <p:nvPicPr>
          <p:cNvPr id="112" name="图片 111">
            <a:extLst>
              <a:ext uri="{FF2B5EF4-FFF2-40B4-BE49-F238E27FC236}">
                <a16:creationId xmlns:a16="http://schemas.microsoft.com/office/drawing/2014/main" id="{4AB08F5B-0DE1-4926-8B1D-2AF398A45FA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6" r="17847"/>
          <a:stretch/>
        </p:blipFill>
        <p:spPr>
          <a:xfrm>
            <a:off x="9063813" y="3023901"/>
            <a:ext cx="286151" cy="411707"/>
          </a:xfrm>
          <a:prstGeom prst="rect">
            <a:avLst/>
          </a:prstGeom>
        </p:spPr>
      </p:pic>
      <p:pic>
        <p:nvPicPr>
          <p:cNvPr id="113" name="图片 112">
            <a:extLst>
              <a:ext uri="{FF2B5EF4-FFF2-40B4-BE49-F238E27FC236}">
                <a16:creationId xmlns:a16="http://schemas.microsoft.com/office/drawing/2014/main" id="{E7F3B1E9-1D5E-48F0-86C5-ADFACBFF0B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6" r="17847"/>
          <a:stretch/>
        </p:blipFill>
        <p:spPr>
          <a:xfrm>
            <a:off x="9487870" y="3359858"/>
            <a:ext cx="286151" cy="41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122390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2">
            <a:extLst>
              <a:ext uri="{FF2B5EF4-FFF2-40B4-BE49-F238E27FC236}">
                <a16:creationId xmlns:a16="http://schemas.microsoft.com/office/drawing/2014/main" id="{EF44C1D7-9D60-4359-B8CD-990D25236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39" y="311085"/>
            <a:ext cx="10943251" cy="849639"/>
          </a:xfrm>
        </p:spPr>
        <p:txBody>
          <a:bodyPr/>
          <a:lstStyle/>
          <a:p>
            <a:r>
              <a:rPr lang="en-US" altLang="zh-CN" dirty="0"/>
              <a:t>Step 1: </a:t>
            </a:r>
            <a:r>
              <a:rPr lang="en-US" altLang="zh-CN" sz="4400" dirty="0"/>
              <a:t>Data Usage Tracing</a:t>
            </a:r>
            <a:endParaRPr lang="zh-CN" altLang="en-US" dirty="0"/>
          </a:p>
        </p:txBody>
      </p:sp>
      <p:sp>
        <p:nvSpPr>
          <p:cNvPr id="3" name="流程图: 磁盘 2">
            <a:extLst>
              <a:ext uri="{FF2B5EF4-FFF2-40B4-BE49-F238E27FC236}">
                <a16:creationId xmlns:a16="http://schemas.microsoft.com/office/drawing/2014/main" id="{7AD0480F-4F57-4589-AB54-4973CEB67C0E}"/>
              </a:ext>
            </a:extLst>
          </p:cNvPr>
          <p:cNvSpPr/>
          <p:nvPr/>
        </p:nvSpPr>
        <p:spPr bwMode="gray">
          <a:xfrm>
            <a:off x="1819721" y="4629309"/>
            <a:ext cx="2716529" cy="658545"/>
          </a:xfrm>
          <a:prstGeom prst="flowChartMagneticDisk">
            <a:avLst/>
          </a:prstGeom>
          <a:solidFill>
            <a:srgbClr val="FBE7AF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sz="14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98000A-994F-43CF-B2DB-20C4951695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9" t="14314" r="7875" b="13983"/>
          <a:stretch/>
        </p:blipFill>
        <p:spPr>
          <a:xfrm>
            <a:off x="1710136" y="2581095"/>
            <a:ext cx="2933526" cy="229871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D5EDDA9-D875-4B9C-B906-414E97B6F32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6" r="17847"/>
          <a:stretch/>
        </p:blipFill>
        <p:spPr>
          <a:xfrm>
            <a:off x="2040121" y="3683659"/>
            <a:ext cx="499801" cy="719102"/>
          </a:xfrm>
          <a:prstGeom prst="rect">
            <a:avLst/>
          </a:prstGeom>
        </p:spPr>
      </p:pic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B7DB7D37-FBDB-4A45-A31A-0CE563F01919}"/>
              </a:ext>
            </a:extLst>
          </p:cNvPr>
          <p:cNvCxnSpPr>
            <a:cxnSpLocks/>
            <a:stCxn id="9" idx="1"/>
            <a:endCxn id="5" idx="3"/>
          </p:cNvCxnSpPr>
          <p:nvPr/>
        </p:nvCxnSpPr>
        <p:spPr>
          <a:xfrm rot="10800000">
            <a:off x="2539923" y="4043211"/>
            <a:ext cx="794377" cy="69831"/>
          </a:xfrm>
          <a:prstGeom prst="curvedConnector3">
            <a:avLst>
              <a:gd name="adj1" fmla="val 50000"/>
            </a:avLst>
          </a:prstGeom>
          <a:ln w="28575" cap="rnd">
            <a:solidFill>
              <a:schemeClr val="tx1"/>
            </a:solidFill>
            <a:prstDash val="sysDot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5C3E5C2A-CEB4-48ED-A98E-9B87ECD8D141}"/>
              </a:ext>
            </a:extLst>
          </p:cNvPr>
          <p:cNvSpPr txBox="1"/>
          <p:nvPr/>
        </p:nvSpPr>
        <p:spPr>
          <a:xfrm>
            <a:off x="3490276" y="3312463"/>
            <a:ext cx="1050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data flow</a:t>
            </a:r>
            <a:endParaRPr lang="zh-CN" altLang="en-US" sz="1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871A64B-2C54-4DB3-9E69-4EA3828F37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6" r="17847"/>
          <a:stretch/>
        </p:blipFill>
        <p:spPr>
          <a:xfrm>
            <a:off x="2729722" y="2998842"/>
            <a:ext cx="499801" cy="71910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BDB6FBC-1B73-48E3-896B-F83E2499657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6" r="17847"/>
          <a:stretch/>
        </p:blipFill>
        <p:spPr>
          <a:xfrm>
            <a:off x="3334299" y="3753490"/>
            <a:ext cx="499801" cy="719102"/>
          </a:xfrm>
          <a:prstGeom prst="rect">
            <a:avLst/>
          </a:prstGeom>
        </p:spPr>
      </p:pic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9DE576DD-1B0C-4828-81AD-C401556B8E5B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>
            <a:off x="3229523" y="3358393"/>
            <a:ext cx="354677" cy="395097"/>
          </a:xfrm>
          <a:prstGeom prst="curvedConnector2">
            <a:avLst/>
          </a:prstGeom>
          <a:ln w="28575" cap="rnd">
            <a:solidFill>
              <a:schemeClr val="tx1"/>
            </a:solidFill>
            <a:prstDash val="sysDot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5D34F12C-AF18-45F2-8F06-A9820E6E5F12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5400000">
            <a:off x="3157333" y="4492159"/>
            <a:ext cx="446435" cy="407301"/>
          </a:xfrm>
          <a:prstGeom prst="curvedConnector3">
            <a:avLst>
              <a:gd name="adj1" fmla="val 50000"/>
            </a:avLst>
          </a:prstGeom>
          <a:ln w="28575" cap="rnd">
            <a:solidFill>
              <a:schemeClr val="tx1"/>
            </a:solidFill>
            <a:prstDash val="sysDot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1DA4F08F-C12A-49E2-80B8-69AA33CECA37}"/>
              </a:ext>
            </a:extLst>
          </p:cNvPr>
          <p:cNvSpPr txBox="1"/>
          <p:nvPr/>
        </p:nvSpPr>
        <p:spPr>
          <a:xfrm>
            <a:off x="2430521" y="4919027"/>
            <a:ext cx="14927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/>
              <a:t>storage system</a:t>
            </a:r>
            <a:endParaRPr lang="zh-CN" altLang="en-US" sz="1400" b="1" dirty="0"/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E7F35EBD-699B-425B-9A94-D2AB81ED657B}"/>
              </a:ext>
            </a:extLst>
          </p:cNvPr>
          <p:cNvCxnSpPr>
            <a:cxnSpLocks/>
            <a:stCxn id="12" idx="3"/>
            <a:endCxn id="9" idx="3"/>
          </p:cNvCxnSpPr>
          <p:nvPr/>
        </p:nvCxnSpPr>
        <p:spPr>
          <a:xfrm flipH="1" flipV="1">
            <a:off x="3834100" y="4113041"/>
            <a:ext cx="89176" cy="959875"/>
          </a:xfrm>
          <a:prstGeom prst="curvedConnector3">
            <a:avLst>
              <a:gd name="adj1" fmla="val -256347"/>
            </a:avLst>
          </a:prstGeom>
          <a:ln w="28575" cap="rnd">
            <a:solidFill>
              <a:schemeClr val="tx1"/>
            </a:solidFill>
            <a:prstDash val="sysDot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6" descr="Magnify Icon Flat Pictogram Business Marketing Stock Vector (Royalty Free)  1184096548">
            <a:extLst>
              <a:ext uri="{FF2B5EF4-FFF2-40B4-BE49-F238E27FC236}">
                <a16:creationId xmlns:a16="http://schemas.microsoft.com/office/drawing/2014/main" id="{7B1813A5-D536-43A2-A965-C26D116600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05" t="19232" r="16211" b="26137"/>
          <a:stretch/>
        </p:blipFill>
        <p:spPr bwMode="auto">
          <a:xfrm>
            <a:off x="4317314" y="3223583"/>
            <a:ext cx="525781" cy="474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loud Callout 7">
            <a:extLst>
              <a:ext uri="{FF2B5EF4-FFF2-40B4-BE49-F238E27FC236}">
                <a16:creationId xmlns:a16="http://schemas.microsoft.com/office/drawing/2014/main" id="{38BDDB26-07F6-40DC-A065-0079A8D590E3}"/>
              </a:ext>
            </a:extLst>
          </p:cNvPr>
          <p:cNvSpPr/>
          <p:nvPr/>
        </p:nvSpPr>
        <p:spPr bwMode="auto">
          <a:xfrm>
            <a:off x="5898315" y="1995016"/>
            <a:ext cx="5026971" cy="2118025"/>
          </a:xfrm>
          <a:prstGeom prst="cloudCallout">
            <a:avLst>
              <a:gd name="adj1" fmla="val -35968"/>
              <a:gd name="adj2" fmla="val 57315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C297BA4F-17FF-4044-81DD-F38D4F67C98F}"/>
              </a:ext>
            </a:extLst>
          </p:cNvPr>
          <p:cNvSpPr txBox="1"/>
          <p:nvPr/>
        </p:nvSpPr>
        <p:spPr>
          <a:xfrm>
            <a:off x="6511618" y="2233158"/>
            <a:ext cx="38044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can be propagated within and </a:t>
            </a:r>
            <a:r>
              <a:rPr lang="en-US" altLang="zh-CN" sz="2400" dirty="0"/>
              <a:t>among</a:t>
            </a:r>
            <a:r>
              <a:rPr lang="en-US" sz="2400" dirty="0"/>
              <a:t> nodes, and can be used by multiple operations.</a:t>
            </a:r>
          </a:p>
        </p:txBody>
      </p:sp>
      <p:sp>
        <p:nvSpPr>
          <p:cNvPr id="17" name="TextBox 30">
            <a:extLst>
              <a:ext uri="{FF2B5EF4-FFF2-40B4-BE49-F238E27FC236}">
                <a16:creationId xmlns:a16="http://schemas.microsoft.com/office/drawing/2014/main" id="{EDAF27B7-23AB-4378-A34B-35D0956641AF}"/>
              </a:ext>
            </a:extLst>
          </p:cNvPr>
          <p:cNvSpPr txBox="1"/>
          <p:nvPr/>
        </p:nvSpPr>
        <p:spPr>
          <a:xfrm>
            <a:off x="5731453" y="4295126"/>
            <a:ext cx="9541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6000" dirty="0"/>
              <a:t>🤔</a:t>
            </a:r>
          </a:p>
        </p:txBody>
      </p:sp>
    </p:spTree>
    <p:extLst>
      <p:ext uri="{BB962C8B-B14F-4D97-AF65-F5344CB8AC3E}">
        <p14:creationId xmlns:p14="http://schemas.microsoft.com/office/powerpoint/2010/main" val="2797766113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8550E66A-26CA-4B6E-9069-3DFD1B4756C1}"/>
              </a:ext>
            </a:extLst>
          </p:cNvPr>
          <p:cNvCxnSpPr/>
          <p:nvPr/>
        </p:nvCxnSpPr>
        <p:spPr>
          <a:xfrm>
            <a:off x="4849183" y="2730852"/>
            <a:ext cx="0" cy="3970750"/>
          </a:xfrm>
          <a:prstGeom prst="line">
            <a:avLst/>
          </a:prstGeom>
          <a:ln w="38100" cap="rnd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771F1C72-08BE-446D-84D2-AAA979AA4803}"/>
              </a:ext>
            </a:extLst>
          </p:cNvPr>
          <p:cNvCxnSpPr>
            <a:cxnSpLocks/>
          </p:cNvCxnSpPr>
          <p:nvPr/>
        </p:nvCxnSpPr>
        <p:spPr>
          <a:xfrm flipH="1">
            <a:off x="7738115" y="3062211"/>
            <a:ext cx="9847" cy="3643200"/>
          </a:xfrm>
          <a:prstGeom prst="line">
            <a:avLst/>
          </a:prstGeom>
          <a:ln w="38100" cap="rnd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箭头: 环形 115">
            <a:extLst>
              <a:ext uri="{FF2B5EF4-FFF2-40B4-BE49-F238E27FC236}">
                <a16:creationId xmlns:a16="http://schemas.microsoft.com/office/drawing/2014/main" id="{95316FEB-C413-4CE0-9D6E-D6918A4DD711}"/>
              </a:ext>
            </a:extLst>
          </p:cNvPr>
          <p:cNvSpPr/>
          <p:nvPr/>
        </p:nvSpPr>
        <p:spPr>
          <a:xfrm rot="369882" flipH="1">
            <a:off x="7615591" y="2777551"/>
            <a:ext cx="238219" cy="27177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472139"/>
              <a:gd name="adj5" fmla="val 12500"/>
            </a:avLst>
          </a:prstGeom>
          <a:solidFill>
            <a:srgbClr val="00B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Linux Libertine" panose="02000503000000000000"/>
              <a:cs typeface="Times New Roman" panose="02020603050405020304" pitchFamily="18" charset="0"/>
            </a:endParaRPr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A8D1845F-810B-4A69-9F55-7D670751B909}"/>
              </a:ext>
            </a:extLst>
          </p:cNvPr>
          <p:cNvCxnSpPr>
            <a:cxnSpLocks/>
          </p:cNvCxnSpPr>
          <p:nvPr/>
        </p:nvCxnSpPr>
        <p:spPr>
          <a:xfrm>
            <a:off x="4859187" y="3589207"/>
            <a:ext cx="2868492" cy="103611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>
            <a:extLst>
              <a:ext uri="{FF2B5EF4-FFF2-40B4-BE49-F238E27FC236}">
                <a16:creationId xmlns:a16="http://schemas.microsoft.com/office/drawing/2014/main" id="{7629494E-20A1-43CB-A885-8D85567A0B23}"/>
              </a:ext>
            </a:extLst>
          </p:cNvPr>
          <p:cNvSpPr txBox="1"/>
          <p:nvPr/>
        </p:nvSpPr>
        <p:spPr>
          <a:xfrm>
            <a:off x="7864134" y="3666350"/>
            <a:ext cx="1460519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b="0">
                <a:solidFill>
                  <a:srgbClr val="000000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zh-CN" dirty="0"/>
              <a:t>newEpoch: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48CF583D-C5FE-4C79-A321-CC5C624ED8F1}"/>
              </a:ext>
            </a:extLst>
          </p:cNvPr>
          <p:cNvSpPr txBox="1"/>
          <p:nvPr/>
        </p:nvSpPr>
        <p:spPr>
          <a:xfrm>
            <a:off x="7870234" y="4212683"/>
            <a:ext cx="1863672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b="0">
                <a:solidFill>
                  <a:srgbClr val="000000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epochOfZxid</a:t>
            </a:r>
            <a:r>
              <a:rPr lang="en-US" altLang="zh-CN" dirty="0"/>
              <a:t>: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7EC1FE6F-45BF-41C4-B018-C40746C1F8EC}"/>
              </a:ext>
            </a:extLst>
          </p:cNvPr>
          <p:cNvSpPr txBox="1"/>
          <p:nvPr/>
        </p:nvSpPr>
        <p:spPr>
          <a:xfrm>
            <a:off x="7931714" y="5055195"/>
            <a:ext cx="1750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③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600" dirty="0" err="1"/>
              <a:t>TakeSnapshot</a:t>
            </a:r>
            <a:endParaRPr lang="en-US" altLang="zh-CN" sz="1600" dirty="0"/>
          </a:p>
          <a:p>
            <a:pPr algn="ctr"/>
            <a:r>
              <a:rPr lang="en-US" altLang="zh-CN" sz="1600" dirty="0"/>
              <a:t>{epochOfZxid:</a:t>
            </a:r>
            <a:r>
              <a:rPr lang="en-US" altLang="zh-CN" sz="1600" dirty="0">
                <a:solidFill>
                  <a:srgbClr val="FF0000"/>
                </a:solidFill>
              </a:rPr>
              <a:t>2</a:t>
            </a:r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B0C6A5BF-3604-4A06-B2E3-E0CFBCC120CB}"/>
              </a:ext>
            </a:extLst>
          </p:cNvPr>
          <p:cNvSpPr txBox="1"/>
          <p:nvPr/>
        </p:nvSpPr>
        <p:spPr>
          <a:xfrm>
            <a:off x="7887065" y="5834586"/>
            <a:ext cx="2049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④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600" dirty="0" err="1"/>
              <a:t>SetCurrentEpoch</a:t>
            </a:r>
            <a:endParaRPr lang="en-US" altLang="zh-CN" sz="1600" dirty="0"/>
          </a:p>
          <a:p>
            <a:pPr algn="ctr"/>
            <a:r>
              <a:rPr lang="en-US" altLang="zh-CN" sz="1600" dirty="0"/>
              <a:t>{</a:t>
            </a:r>
            <a:r>
              <a:rPr lang="en-US" altLang="zh-CN" sz="1600" dirty="0" err="1"/>
              <a:t>newEpoch</a:t>
            </a:r>
            <a:r>
              <a:rPr lang="en-US" altLang="zh-CN" sz="1600" dirty="0"/>
              <a:t> :</a:t>
            </a:r>
            <a:r>
              <a:rPr lang="en-US" altLang="zh-CN" sz="1600" dirty="0">
                <a:solidFill>
                  <a:srgbClr val="FF0000"/>
                </a:solidFill>
              </a:rPr>
              <a:t>2</a:t>
            </a:r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EFF8A881-64E3-4F76-8B31-0405DBD8ABC3}"/>
              </a:ext>
            </a:extLst>
          </p:cNvPr>
          <p:cNvSpPr/>
          <p:nvPr/>
        </p:nvSpPr>
        <p:spPr bwMode="gray">
          <a:xfrm>
            <a:off x="4785914" y="2836432"/>
            <a:ext cx="121746" cy="127972"/>
          </a:xfrm>
          <a:prstGeom prst="ellipse">
            <a:avLst/>
          </a:prstGeom>
          <a:solidFill>
            <a:schemeClr val="tx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B0B3D856-C177-4445-BADC-652F57997832}"/>
              </a:ext>
            </a:extLst>
          </p:cNvPr>
          <p:cNvSpPr txBox="1"/>
          <p:nvPr/>
        </p:nvSpPr>
        <p:spPr>
          <a:xfrm>
            <a:off x="3533776" y="2728611"/>
            <a:ext cx="1126722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b="0">
                <a:solidFill>
                  <a:srgbClr val="000000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zh-CN" dirty="0"/>
              <a:t>epoch: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B0B2A3DC-2074-491E-ABF0-94323AF14331}"/>
              </a:ext>
            </a:extLst>
          </p:cNvPr>
          <p:cNvSpPr/>
          <p:nvPr/>
        </p:nvSpPr>
        <p:spPr bwMode="gray">
          <a:xfrm>
            <a:off x="7679457" y="3787030"/>
            <a:ext cx="121746" cy="127972"/>
          </a:xfrm>
          <a:prstGeom prst="ellipse">
            <a:avLst/>
          </a:prstGeom>
          <a:solidFill>
            <a:schemeClr val="tx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31B924EF-6B14-47D4-8644-87E07404166C}"/>
              </a:ext>
            </a:extLst>
          </p:cNvPr>
          <p:cNvSpPr/>
          <p:nvPr/>
        </p:nvSpPr>
        <p:spPr bwMode="gray">
          <a:xfrm>
            <a:off x="7679457" y="4336854"/>
            <a:ext cx="121746" cy="127972"/>
          </a:xfrm>
          <a:prstGeom prst="ellipse">
            <a:avLst/>
          </a:prstGeom>
          <a:solidFill>
            <a:schemeClr val="tx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078544BF-A7D2-47F3-9482-4E1FFE0C430C}"/>
              </a:ext>
            </a:extLst>
          </p:cNvPr>
          <p:cNvCxnSpPr>
            <a:cxnSpLocks/>
          </p:cNvCxnSpPr>
          <p:nvPr/>
        </p:nvCxnSpPr>
        <p:spPr>
          <a:xfrm>
            <a:off x="7738115" y="5026710"/>
            <a:ext cx="2358905" cy="78529"/>
          </a:xfrm>
          <a:prstGeom prst="straightConnector1">
            <a:avLst/>
          </a:prstGeom>
          <a:ln w="28575" cap="rnd">
            <a:solidFill>
              <a:schemeClr val="tx1"/>
            </a:solidFill>
            <a:prstDash val="lgDash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323BC145-BA5C-4449-89A5-F4EB39B8AE9E}"/>
              </a:ext>
            </a:extLst>
          </p:cNvPr>
          <p:cNvCxnSpPr>
            <a:cxnSpLocks/>
          </p:cNvCxnSpPr>
          <p:nvPr/>
        </p:nvCxnSpPr>
        <p:spPr>
          <a:xfrm>
            <a:off x="7745135" y="5724427"/>
            <a:ext cx="2351885" cy="72185"/>
          </a:xfrm>
          <a:prstGeom prst="straightConnector1">
            <a:avLst/>
          </a:prstGeom>
          <a:ln w="28575" cap="rnd">
            <a:solidFill>
              <a:schemeClr val="tx1"/>
            </a:solidFill>
            <a:prstDash val="lgDash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783F7758-300A-4E46-94AD-E0990DC33D5E}"/>
              </a:ext>
            </a:extLst>
          </p:cNvPr>
          <p:cNvSpPr txBox="1"/>
          <p:nvPr/>
        </p:nvSpPr>
        <p:spPr>
          <a:xfrm>
            <a:off x="5023290" y="3002131"/>
            <a:ext cx="23225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①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600" dirty="0" err="1"/>
              <a:t>LEADERINFO</a:t>
            </a:r>
            <a:endParaRPr lang="en-US" altLang="zh-CN" sz="1600" dirty="0"/>
          </a:p>
          <a:p>
            <a:pPr algn="ctr"/>
            <a:r>
              <a:rPr lang="en-US" altLang="zh-CN" sz="1600" dirty="0"/>
              <a:t>{newEpoch:</a:t>
            </a:r>
            <a:r>
              <a:rPr lang="en-US" altLang="zh-CN" sz="1600" dirty="0">
                <a:solidFill>
                  <a:srgbClr val="FF0000"/>
                </a:solidFill>
              </a:rPr>
              <a:t>2</a:t>
            </a:r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539B808-C409-4F31-B5AF-5A7DBE58740E}"/>
              </a:ext>
            </a:extLst>
          </p:cNvPr>
          <p:cNvSpPr txBox="1"/>
          <p:nvPr/>
        </p:nvSpPr>
        <p:spPr>
          <a:xfrm>
            <a:off x="4997550" y="4163292"/>
            <a:ext cx="2477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600" dirty="0"/>
              <a:t>snapshot</a:t>
            </a:r>
          </a:p>
          <a:p>
            <a:pPr algn="ctr"/>
            <a:r>
              <a:rPr lang="en-US" altLang="zh-CN" sz="1600" dirty="0"/>
              <a:t>{epochOfZxid:</a:t>
            </a:r>
            <a:r>
              <a:rPr lang="en-US" altLang="zh-CN" sz="1600" dirty="0">
                <a:solidFill>
                  <a:srgbClr val="FF0000"/>
                </a:solidFill>
              </a:rPr>
              <a:t>2</a:t>
            </a:r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27" name="标题 2">
            <a:extLst>
              <a:ext uri="{FF2B5EF4-FFF2-40B4-BE49-F238E27FC236}">
                <a16:creationId xmlns:a16="http://schemas.microsoft.com/office/drawing/2014/main" id="{EF44C1D7-9D60-4359-B8CD-990D25236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39" y="311085"/>
            <a:ext cx="10943251" cy="849639"/>
          </a:xfrm>
        </p:spPr>
        <p:txBody>
          <a:bodyPr/>
          <a:lstStyle/>
          <a:p>
            <a:r>
              <a:rPr lang="en-US" altLang="zh-CN" dirty="0"/>
              <a:t>Step 1: </a:t>
            </a:r>
            <a:r>
              <a:rPr lang="en-US" altLang="zh-CN" sz="4400" dirty="0"/>
              <a:t>Data Usage Tracing</a:t>
            </a:r>
            <a:endParaRPr lang="zh-CN" altLang="en-US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F8450F7-6021-4547-9C68-2077B1F4320D}"/>
              </a:ext>
            </a:extLst>
          </p:cNvPr>
          <p:cNvGrpSpPr/>
          <p:nvPr/>
        </p:nvGrpSpPr>
        <p:grpSpPr>
          <a:xfrm>
            <a:off x="10097020" y="4678803"/>
            <a:ext cx="1256209" cy="774342"/>
            <a:chOff x="6634789" y="1011713"/>
            <a:chExt cx="1256209" cy="774342"/>
          </a:xfrm>
        </p:grpSpPr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0622BADA-E4B8-41CF-B2BF-420E79E38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34789" y="1011713"/>
              <a:ext cx="1256209" cy="774342"/>
            </a:xfrm>
            <a:prstGeom prst="rect">
              <a:avLst/>
            </a:prstGeom>
          </p:spPr>
        </p:pic>
        <p:sp>
          <p:nvSpPr>
            <p:cNvPr id="31" name="矩形: 剪去单角 30">
              <a:extLst>
                <a:ext uri="{FF2B5EF4-FFF2-40B4-BE49-F238E27FC236}">
                  <a16:creationId xmlns:a16="http://schemas.microsoft.com/office/drawing/2014/main" id="{CBD36987-306B-402F-AB59-70173F8E73E1}"/>
                </a:ext>
              </a:extLst>
            </p:cNvPr>
            <p:cNvSpPr/>
            <p:nvPr/>
          </p:nvSpPr>
          <p:spPr bwMode="gray">
            <a:xfrm>
              <a:off x="6695478" y="1160724"/>
              <a:ext cx="1185795" cy="558632"/>
            </a:xfrm>
            <a:prstGeom prst="snip1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wrap="square" rtlCol="0" anchor="ctr"/>
            <a:lstStyle/>
            <a:p>
              <a:pPr algn="ctr"/>
              <a:r>
                <a:rPr lang="en-US" altLang="zh-CN" dirty="0"/>
                <a:t>follower-snapshot</a:t>
              </a:r>
              <a:endParaRPr lang="zh-CN" altLang="en-US" dirty="0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ED94BB37-9798-42D5-8B95-CCB7B6D8811B}"/>
              </a:ext>
            </a:extLst>
          </p:cNvPr>
          <p:cNvGrpSpPr/>
          <p:nvPr/>
        </p:nvGrpSpPr>
        <p:grpSpPr>
          <a:xfrm>
            <a:off x="10018717" y="5413881"/>
            <a:ext cx="1594970" cy="774342"/>
            <a:chOff x="9016379" y="996398"/>
            <a:chExt cx="1594970" cy="774342"/>
          </a:xfrm>
        </p:grpSpPr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E7E87A0E-0BE4-41CB-B242-C185169BF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082281" y="996398"/>
              <a:ext cx="1438573" cy="774342"/>
            </a:xfrm>
            <a:prstGeom prst="rect">
              <a:avLst/>
            </a:prstGeom>
          </p:spPr>
        </p:pic>
        <p:sp>
          <p:nvSpPr>
            <p:cNvPr id="34" name="矩形: 剪去单角 33">
              <a:extLst>
                <a:ext uri="{FF2B5EF4-FFF2-40B4-BE49-F238E27FC236}">
                  <a16:creationId xmlns:a16="http://schemas.microsoft.com/office/drawing/2014/main" id="{14F68453-2ADF-4354-9BF2-66207E33A97C}"/>
                </a:ext>
              </a:extLst>
            </p:cNvPr>
            <p:cNvSpPr/>
            <p:nvPr/>
          </p:nvSpPr>
          <p:spPr bwMode="gray">
            <a:xfrm>
              <a:off x="9016379" y="1162764"/>
              <a:ext cx="1594970" cy="527048"/>
            </a:xfrm>
            <a:prstGeom prst="snip1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wrap="square" rtlCol="0" anchor="ctr"/>
            <a:lstStyle/>
            <a:p>
              <a:pPr algn="ctr"/>
              <a:r>
                <a:rPr lang="en-US" altLang="zh-CN" dirty="0"/>
                <a:t>follower-</a:t>
              </a:r>
              <a:r>
                <a:rPr lang="en-US" altLang="zh-CN" dirty="0" err="1"/>
                <a:t>currentEpoch</a:t>
              </a:r>
              <a:endParaRPr lang="zh-CN" altLang="en-US" dirty="0"/>
            </a:p>
          </p:txBody>
        </p:sp>
      </p:grp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E5039ABF-D1A4-4746-A9A3-C916FD912F20}"/>
              </a:ext>
            </a:extLst>
          </p:cNvPr>
          <p:cNvSpPr/>
          <p:nvPr/>
        </p:nvSpPr>
        <p:spPr bwMode="gray">
          <a:xfrm>
            <a:off x="2239332" y="1312736"/>
            <a:ext cx="7305244" cy="5145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zh-CN" sz="2400" dirty="0"/>
              <a:t>Use </a:t>
            </a:r>
            <a:r>
              <a:rPr lang="en-US" altLang="zh-CN" sz="2400" u="sng" dirty="0">
                <a:solidFill>
                  <a:srgbClr val="C00000"/>
                </a:solidFill>
              </a:rPr>
              <a:t>message IDs</a:t>
            </a:r>
            <a:r>
              <a:rPr lang="en-US" altLang="zh-CN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/>
              <a:t>to perform inter-node data tracking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E897777C-1D0A-4CD7-86AE-DEC80CC36CCC}"/>
                  </a:ext>
                </a:extLst>
              </p:cNvPr>
              <p:cNvSpPr/>
              <p:nvPr/>
            </p:nvSpPr>
            <p:spPr bwMode="gray">
              <a:xfrm>
                <a:off x="4207181" y="2167556"/>
                <a:ext cx="1336849" cy="52609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 algn="ctr">
                <a:noFill/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𝑙𝑒𝑎𝑑𝑒𝑟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E897777C-1D0A-4CD7-86AE-DEC80CC36C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207181" y="2167556"/>
                <a:ext cx="1336849" cy="5260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6350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B2740B40-7E88-4786-81FA-FADD69DE6451}"/>
                  </a:ext>
                </a:extLst>
              </p:cNvPr>
              <p:cNvSpPr/>
              <p:nvPr/>
            </p:nvSpPr>
            <p:spPr bwMode="gray">
              <a:xfrm>
                <a:off x="7001799" y="2161606"/>
                <a:ext cx="1451759" cy="52609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 algn="ctr">
                <a:noFill/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𝑓𝑜𝑙𝑙𝑜𝑤𝑒𝑟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B2740B40-7E88-4786-81FA-FADD69DE64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001799" y="2161606"/>
                <a:ext cx="1451759" cy="526093"/>
              </a:xfrm>
              <a:prstGeom prst="rect">
                <a:avLst/>
              </a:prstGeom>
              <a:blipFill>
                <a:blip r:embed="rId5"/>
                <a:stretch>
                  <a:fillRect l="-420"/>
                </a:stretch>
              </a:blipFill>
              <a:ln w="6350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5AD8770-BAB9-4A6E-A946-A36847F1115E}"/>
              </a:ext>
            </a:extLst>
          </p:cNvPr>
          <p:cNvCxnSpPr>
            <a:cxnSpLocks/>
          </p:cNvCxnSpPr>
          <p:nvPr/>
        </p:nvCxnSpPr>
        <p:spPr>
          <a:xfrm>
            <a:off x="4859187" y="4117738"/>
            <a:ext cx="2871359" cy="95319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94707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8550E66A-26CA-4B6E-9069-3DFD1B4756C1}"/>
              </a:ext>
            </a:extLst>
          </p:cNvPr>
          <p:cNvCxnSpPr/>
          <p:nvPr/>
        </p:nvCxnSpPr>
        <p:spPr>
          <a:xfrm>
            <a:off x="4849183" y="2730852"/>
            <a:ext cx="0" cy="3970750"/>
          </a:xfrm>
          <a:prstGeom prst="line">
            <a:avLst/>
          </a:prstGeom>
          <a:ln w="38100" cap="rnd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771F1C72-08BE-446D-84D2-AAA979AA4803}"/>
              </a:ext>
            </a:extLst>
          </p:cNvPr>
          <p:cNvCxnSpPr>
            <a:cxnSpLocks/>
          </p:cNvCxnSpPr>
          <p:nvPr/>
        </p:nvCxnSpPr>
        <p:spPr>
          <a:xfrm flipH="1">
            <a:off x="7738115" y="3062211"/>
            <a:ext cx="9847" cy="3643200"/>
          </a:xfrm>
          <a:prstGeom prst="line">
            <a:avLst/>
          </a:prstGeom>
          <a:ln w="38100" cap="rnd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箭头: 环形 115">
            <a:extLst>
              <a:ext uri="{FF2B5EF4-FFF2-40B4-BE49-F238E27FC236}">
                <a16:creationId xmlns:a16="http://schemas.microsoft.com/office/drawing/2014/main" id="{95316FEB-C413-4CE0-9D6E-D6918A4DD711}"/>
              </a:ext>
            </a:extLst>
          </p:cNvPr>
          <p:cNvSpPr/>
          <p:nvPr/>
        </p:nvSpPr>
        <p:spPr>
          <a:xfrm rot="369882" flipH="1">
            <a:off x="7615591" y="2777551"/>
            <a:ext cx="238219" cy="27177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472139"/>
              <a:gd name="adj5" fmla="val 12500"/>
            </a:avLst>
          </a:prstGeom>
          <a:solidFill>
            <a:srgbClr val="00B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Linux Libertine" panose="02000503000000000000"/>
              <a:cs typeface="Times New Roman" panose="02020603050405020304" pitchFamily="18" charset="0"/>
            </a:endParaRPr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A8D1845F-810B-4A69-9F55-7D670751B909}"/>
              </a:ext>
            </a:extLst>
          </p:cNvPr>
          <p:cNvCxnSpPr>
            <a:cxnSpLocks/>
          </p:cNvCxnSpPr>
          <p:nvPr/>
        </p:nvCxnSpPr>
        <p:spPr>
          <a:xfrm>
            <a:off x="4859187" y="3589207"/>
            <a:ext cx="2868492" cy="103611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>
            <a:extLst>
              <a:ext uri="{FF2B5EF4-FFF2-40B4-BE49-F238E27FC236}">
                <a16:creationId xmlns:a16="http://schemas.microsoft.com/office/drawing/2014/main" id="{7629494E-20A1-43CB-A885-8D85567A0B23}"/>
              </a:ext>
            </a:extLst>
          </p:cNvPr>
          <p:cNvSpPr txBox="1"/>
          <p:nvPr/>
        </p:nvSpPr>
        <p:spPr>
          <a:xfrm>
            <a:off x="7864134" y="3666350"/>
            <a:ext cx="1460519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b="0">
                <a:solidFill>
                  <a:srgbClr val="000000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zh-CN" dirty="0"/>
              <a:t>newEpoch: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48CF583D-C5FE-4C79-A321-CC5C624ED8F1}"/>
              </a:ext>
            </a:extLst>
          </p:cNvPr>
          <p:cNvSpPr txBox="1"/>
          <p:nvPr/>
        </p:nvSpPr>
        <p:spPr>
          <a:xfrm>
            <a:off x="7870234" y="4212683"/>
            <a:ext cx="1863672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b="0">
                <a:solidFill>
                  <a:srgbClr val="000000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epochOfZxid</a:t>
            </a:r>
            <a:r>
              <a:rPr lang="en-US" altLang="zh-CN" dirty="0"/>
              <a:t>: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7EC1FE6F-45BF-41C4-B018-C40746C1F8EC}"/>
              </a:ext>
            </a:extLst>
          </p:cNvPr>
          <p:cNvSpPr txBox="1"/>
          <p:nvPr/>
        </p:nvSpPr>
        <p:spPr>
          <a:xfrm>
            <a:off x="7931714" y="5055195"/>
            <a:ext cx="1750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③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600" dirty="0" err="1"/>
              <a:t>TakeSnapshot</a:t>
            </a:r>
            <a:endParaRPr lang="en-US" altLang="zh-CN" sz="1600" dirty="0"/>
          </a:p>
          <a:p>
            <a:pPr algn="ctr"/>
            <a:r>
              <a:rPr lang="en-US" altLang="zh-CN" sz="1600" dirty="0"/>
              <a:t>{epochOfZxid:</a:t>
            </a:r>
            <a:r>
              <a:rPr lang="en-US" altLang="zh-CN" sz="1600" dirty="0">
                <a:solidFill>
                  <a:srgbClr val="FF0000"/>
                </a:solidFill>
              </a:rPr>
              <a:t>2</a:t>
            </a:r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B0C6A5BF-3604-4A06-B2E3-E0CFBCC120CB}"/>
              </a:ext>
            </a:extLst>
          </p:cNvPr>
          <p:cNvSpPr txBox="1"/>
          <p:nvPr/>
        </p:nvSpPr>
        <p:spPr>
          <a:xfrm>
            <a:off x="7887065" y="5834586"/>
            <a:ext cx="2049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④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600" dirty="0" err="1"/>
              <a:t>SetCurrentEpoch</a:t>
            </a:r>
            <a:endParaRPr lang="en-US" altLang="zh-CN" sz="1600" dirty="0"/>
          </a:p>
          <a:p>
            <a:pPr algn="ctr"/>
            <a:r>
              <a:rPr lang="en-US" altLang="zh-CN" sz="1600" dirty="0"/>
              <a:t>{</a:t>
            </a:r>
            <a:r>
              <a:rPr lang="en-US" altLang="zh-CN" sz="1600" dirty="0" err="1"/>
              <a:t>newEpoch</a:t>
            </a:r>
            <a:r>
              <a:rPr lang="en-US" altLang="zh-CN" sz="1600" dirty="0"/>
              <a:t> :</a:t>
            </a:r>
            <a:r>
              <a:rPr lang="en-US" altLang="zh-CN" sz="1600" dirty="0">
                <a:solidFill>
                  <a:srgbClr val="FF0000"/>
                </a:solidFill>
              </a:rPr>
              <a:t>2</a:t>
            </a:r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EFF8A881-64E3-4F76-8B31-0405DBD8ABC3}"/>
              </a:ext>
            </a:extLst>
          </p:cNvPr>
          <p:cNvSpPr/>
          <p:nvPr/>
        </p:nvSpPr>
        <p:spPr bwMode="gray">
          <a:xfrm>
            <a:off x="4785914" y="2836432"/>
            <a:ext cx="121746" cy="127972"/>
          </a:xfrm>
          <a:prstGeom prst="ellipse">
            <a:avLst/>
          </a:prstGeom>
          <a:solidFill>
            <a:schemeClr val="tx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B0B3D856-C177-4445-BADC-652F57997832}"/>
              </a:ext>
            </a:extLst>
          </p:cNvPr>
          <p:cNvSpPr txBox="1"/>
          <p:nvPr/>
        </p:nvSpPr>
        <p:spPr>
          <a:xfrm>
            <a:off x="3533776" y="2728611"/>
            <a:ext cx="1126722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b="0">
                <a:solidFill>
                  <a:srgbClr val="000000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zh-CN" dirty="0"/>
              <a:t>epoch: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B0B2A3DC-2074-491E-ABF0-94323AF14331}"/>
              </a:ext>
            </a:extLst>
          </p:cNvPr>
          <p:cNvSpPr/>
          <p:nvPr/>
        </p:nvSpPr>
        <p:spPr bwMode="gray">
          <a:xfrm>
            <a:off x="7679457" y="3787030"/>
            <a:ext cx="121746" cy="127972"/>
          </a:xfrm>
          <a:prstGeom prst="ellipse">
            <a:avLst/>
          </a:prstGeom>
          <a:solidFill>
            <a:schemeClr val="tx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31B924EF-6B14-47D4-8644-87E07404166C}"/>
              </a:ext>
            </a:extLst>
          </p:cNvPr>
          <p:cNvSpPr/>
          <p:nvPr/>
        </p:nvSpPr>
        <p:spPr bwMode="gray">
          <a:xfrm>
            <a:off x="7679457" y="4336854"/>
            <a:ext cx="121746" cy="127972"/>
          </a:xfrm>
          <a:prstGeom prst="ellipse">
            <a:avLst/>
          </a:prstGeom>
          <a:solidFill>
            <a:schemeClr val="tx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078544BF-A7D2-47F3-9482-4E1FFE0C430C}"/>
              </a:ext>
            </a:extLst>
          </p:cNvPr>
          <p:cNvCxnSpPr>
            <a:cxnSpLocks/>
          </p:cNvCxnSpPr>
          <p:nvPr/>
        </p:nvCxnSpPr>
        <p:spPr>
          <a:xfrm>
            <a:off x="7738115" y="5026710"/>
            <a:ext cx="2358905" cy="78529"/>
          </a:xfrm>
          <a:prstGeom prst="straightConnector1">
            <a:avLst/>
          </a:prstGeom>
          <a:ln w="28575" cap="rnd">
            <a:solidFill>
              <a:schemeClr val="tx1"/>
            </a:solidFill>
            <a:prstDash val="lgDash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323BC145-BA5C-4449-89A5-F4EB39B8AE9E}"/>
              </a:ext>
            </a:extLst>
          </p:cNvPr>
          <p:cNvCxnSpPr>
            <a:cxnSpLocks/>
          </p:cNvCxnSpPr>
          <p:nvPr/>
        </p:nvCxnSpPr>
        <p:spPr>
          <a:xfrm>
            <a:off x="7745135" y="5724427"/>
            <a:ext cx="2351885" cy="72185"/>
          </a:xfrm>
          <a:prstGeom prst="straightConnector1">
            <a:avLst/>
          </a:prstGeom>
          <a:ln w="28575" cap="rnd">
            <a:solidFill>
              <a:schemeClr val="tx1"/>
            </a:solidFill>
            <a:prstDash val="lgDash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783F7758-300A-4E46-94AD-E0990DC33D5E}"/>
              </a:ext>
            </a:extLst>
          </p:cNvPr>
          <p:cNvSpPr txBox="1"/>
          <p:nvPr/>
        </p:nvSpPr>
        <p:spPr>
          <a:xfrm>
            <a:off x="5023290" y="3002131"/>
            <a:ext cx="23225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①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600" dirty="0" err="1"/>
              <a:t>LEADERINFO</a:t>
            </a:r>
            <a:endParaRPr lang="en-US" altLang="zh-CN" sz="1600" dirty="0"/>
          </a:p>
          <a:p>
            <a:pPr algn="ctr"/>
            <a:r>
              <a:rPr lang="en-US" altLang="zh-CN" sz="1600" dirty="0"/>
              <a:t>{newEpoch:</a:t>
            </a:r>
            <a:r>
              <a:rPr lang="en-US" altLang="zh-CN" sz="1600" dirty="0">
                <a:solidFill>
                  <a:srgbClr val="FF0000"/>
                </a:solidFill>
              </a:rPr>
              <a:t>2</a:t>
            </a:r>
            <a:r>
              <a:rPr lang="en-US" altLang="zh-CN" sz="1600" dirty="0"/>
              <a:t>,</a:t>
            </a:r>
            <a:r>
              <a:rPr lang="en-US" altLang="zh-CN" sz="1600" dirty="0">
                <a:solidFill>
                  <a:srgbClr val="FF0000"/>
                </a:solidFill>
              </a:rPr>
              <a:t> </a:t>
            </a:r>
            <a:r>
              <a:rPr lang="en-US" altLang="zh-CN" sz="1600" b="1" dirty="0">
                <a:solidFill>
                  <a:srgbClr val="00B050"/>
                </a:solidFill>
              </a:rPr>
              <a:t>msgID1</a:t>
            </a:r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539B808-C409-4F31-B5AF-5A7DBE58740E}"/>
              </a:ext>
            </a:extLst>
          </p:cNvPr>
          <p:cNvSpPr txBox="1"/>
          <p:nvPr/>
        </p:nvSpPr>
        <p:spPr>
          <a:xfrm>
            <a:off x="4997550" y="4163292"/>
            <a:ext cx="2477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600" dirty="0"/>
              <a:t>snapshot</a:t>
            </a:r>
          </a:p>
          <a:p>
            <a:pPr algn="ctr"/>
            <a:r>
              <a:rPr lang="en-US" altLang="zh-CN" sz="1600" dirty="0"/>
              <a:t>{epochOfZxid:</a:t>
            </a:r>
            <a:r>
              <a:rPr lang="en-US" altLang="zh-CN" sz="1600" dirty="0">
                <a:solidFill>
                  <a:srgbClr val="FF0000"/>
                </a:solidFill>
              </a:rPr>
              <a:t>2</a:t>
            </a:r>
            <a:r>
              <a:rPr lang="en-US" altLang="zh-CN" sz="1600" dirty="0"/>
              <a:t>,</a:t>
            </a:r>
            <a:r>
              <a:rPr lang="en-US" altLang="zh-CN" sz="1600" dirty="0">
                <a:solidFill>
                  <a:srgbClr val="FF0000"/>
                </a:solidFill>
              </a:rPr>
              <a:t> </a:t>
            </a:r>
            <a:r>
              <a:rPr lang="en-US" altLang="zh-CN" sz="1600" b="1" dirty="0">
                <a:solidFill>
                  <a:srgbClr val="00B050"/>
                </a:solidFill>
              </a:rPr>
              <a:t>msgID2</a:t>
            </a:r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27" name="标题 2">
            <a:extLst>
              <a:ext uri="{FF2B5EF4-FFF2-40B4-BE49-F238E27FC236}">
                <a16:creationId xmlns:a16="http://schemas.microsoft.com/office/drawing/2014/main" id="{EF44C1D7-9D60-4359-B8CD-990D25236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39" y="311085"/>
            <a:ext cx="10943251" cy="849639"/>
          </a:xfrm>
        </p:spPr>
        <p:txBody>
          <a:bodyPr/>
          <a:lstStyle/>
          <a:p>
            <a:r>
              <a:rPr lang="en-US" altLang="zh-CN" dirty="0"/>
              <a:t>Step 1: </a:t>
            </a:r>
            <a:r>
              <a:rPr lang="en-US" altLang="zh-CN" sz="4400" dirty="0"/>
              <a:t>Data Usage Tracing</a:t>
            </a:r>
            <a:endParaRPr lang="zh-CN" altLang="en-US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F8450F7-6021-4547-9C68-2077B1F4320D}"/>
              </a:ext>
            </a:extLst>
          </p:cNvPr>
          <p:cNvGrpSpPr/>
          <p:nvPr/>
        </p:nvGrpSpPr>
        <p:grpSpPr>
          <a:xfrm>
            <a:off x="10097020" y="4678803"/>
            <a:ext cx="1256209" cy="774342"/>
            <a:chOff x="6634789" y="1011713"/>
            <a:chExt cx="1256209" cy="774342"/>
          </a:xfrm>
        </p:grpSpPr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0622BADA-E4B8-41CF-B2BF-420E79E38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34789" y="1011713"/>
              <a:ext cx="1256209" cy="774342"/>
            </a:xfrm>
            <a:prstGeom prst="rect">
              <a:avLst/>
            </a:prstGeom>
          </p:spPr>
        </p:pic>
        <p:sp>
          <p:nvSpPr>
            <p:cNvPr id="31" name="矩形: 剪去单角 30">
              <a:extLst>
                <a:ext uri="{FF2B5EF4-FFF2-40B4-BE49-F238E27FC236}">
                  <a16:creationId xmlns:a16="http://schemas.microsoft.com/office/drawing/2014/main" id="{CBD36987-306B-402F-AB59-70173F8E73E1}"/>
                </a:ext>
              </a:extLst>
            </p:cNvPr>
            <p:cNvSpPr/>
            <p:nvPr/>
          </p:nvSpPr>
          <p:spPr bwMode="gray">
            <a:xfrm>
              <a:off x="6695478" y="1160724"/>
              <a:ext cx="1185795" cy="558632"/>
            </a:xfrm>
            <a:prstGeom prst="snip1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wrap="square" rtlCol="0" anchor="ctr"/>
            <a:lstStyle/>
            <a:p>
              <a:pPr algn="ctr"/>
              <a:r>
                <a:rPr lang="en-US" altLang="zh-CN" dirty="0"/>
                <a:t>follower-snapshot</a:t>
              </a:r>
              <a:endParaRPr lang="zh-CN" altLang="en-US" dirty="0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ED94BB37-9798-42D5-8B95-CCB7B6D8811B}"/>
              </a:ext>
            </a:extLst>
          </p:cNvPr>
          <p:cNvGrpSpPr/>
          <p:nvPr/>
        </p:nvGrpSpPr>
        <p:grpSpPr>
          <a:xfrm>
            <a:off x="10018717" y="5413881"/>
            <a:ext cx="1594970" cy="774342"/>
            <a:chOff x="9016379" y="996398"/>
            <a:chExt cx="1594970" cy="774342"/>
          </a:xfrm>
        </p:grpSpPr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E7E87A0E-0BE4-41CB-B242-C185169BF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082281" y="996398"/>
              <a:ext cx="1438573" cy="774342"/>
            </a:xfrm>
            <a:prstGeom prst="rect">
              <a:avLst/>
            </a:prstGeom>
          </p:spPr>
        </p:pic>
        <p:sp>
          <p:nvSpPr>
            <p:cNvPr id="34" name="矩形: 剪去单角 33">
              <a:extLst>
                <a:ext uri="{FF2B5EF4-FFF2-40B4-BE49-F238E27FC236}">
                  <a16:creationId xmlns:a16="http://schemas.microsoft.com/office/drawing/2014/main" id="{14F68453-2ADF-4354-9BF2-66207E33A97C}"/>
                </a:ext>
              </a:extLst>
            </p:cNvPr>
            <p:cNvSpPr/>
            <p:nvPr/>
          </p:nvSpPr>
          <p:spPr bwMode="gray">
            <a:xfrm>
              <a:off x="9016379" y="1162764"/>
              <a:ext cx="1594970" cy="527048"/>
            </a:xfrm>
            <a:prstGeom prst="snip1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wrap="square" rtlCol="0" anchor="ctr"/>
            <a:lstStyle/>
            <a:p>
              <a:pPr algn="ctr"/>
              <a:r>
                <a:rPr lang="en-US" altLang="zh-CN" dirty="0"/>
                <a:t>follower-</a:t>
              </a:r>
              <a:r>
                <a:rPr lang="en-US" altLang="zh-CN" dirty="0" err="1"/>
                <a:t>currentEpoch</a:t>
              </a:r>
              <a:endParaRPr lang="zh-CN" altLang="en-US" dirty="0"/>
            </a:p>
          </p:txBody>
        </p:sp>
      </p:grp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E5039ABF-D1A4-4746-A9A3-C916FD912F20}"/>
              </a:ext>
            </a:extLst>
          </p:cNvPr>
          <p:cNvSpPr/>
          <p:nvPr/>
        </p:nvSpPr>
        <p:spPr bwMode="gray">
          <a:xfrm>
            <a:off x="2239332" y="1312736"/>
            <a:ext cx="7305244" cy="5145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zh-CN" sz="2400" dirty="0"/>
              <a:t>Use </a:t>
            </a:r>
            <a:r>
              <a:rPr lang="en-US" altLang="zh-CN" sz="2400" u="sng" dirty="0">
                <a:solidFill>
                  <a:srgbClr val="C00000"/>
                </a:solidFill>
              </a:rPr>
              <a:t>message IDs</a:t>
            </a:r>
            <a:r>
              <a:rPr lang="en-US" altLang="zh-CN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/>
              <a:t>to perform inter-node data tracking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E897777C-1D0A-4CD7-86AE-DEC80CC36CCC}"/>
                  </a:ext>
                </a:extLst>
              </p:cNvPr>
              <p:cNvSpPr/>
              <p:nvPr/>
            </p:nvSpPr>
            <p:spPr bwMode="gray">
              <a:xfrm>
                <a:off x="4207181" y="2167556"/>
                <a:ext cx="1336849" cy="52609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 algn="ctr">
                <a:noFill/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𝑙𝑒𝑎𝑑𝑒𝑟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E897777C-1D0A-4CD7-86AE-DEC80CC36C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207181" y="2167556"/>
                <a:ext cx="1336849" cy="5260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6350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B2740B40-7E88-4786-81FA-FADD69DE6451}"/>
                  </a:ext>
                </a:extLst>
              </p:cNvPr>
              <p:cNvSpPr/>
              <p:nvPr/>
            </p:nvSpPr>
            <p:spPr bwMode="gray">
              <a:xfrm>
                <a:off x="7001799" y="2161606"/>
                <a:ext cx="1451759" cy="52609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 algn="ctr">
                <a:noFill/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𝑓𝑜𝑙𝑙𝑜𝑤𝑒𝑟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B2740B40-7E88-4786-81FA-FADD69DE64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001799" y="2161606"/>
                <a:ext cx="1451759" cy="526093"/>
              </a:xfrm>
              <a:prstGeom prst="rect">
                <a:avLst/>
              </a:prstGeom>
              <a:blipFill>
                <a:blip r:embed="rId5"/>
                <a:stretch>
                  <a:fillRect l="-420"/>
                </a:stretch>
              </a:blipFill>
              <a:ln w="6350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440CE92-07D3-4B58-BA93-7EF0706EFBB7}"/>
              </a:ext>
            </a:extLst>
          </p:cNvPr>
          <p:cNvCxnSpPr>
            <a:cxnSpLocks/>
          </p:cNvCxnSpPr>
          <p:nvPr/>
        </p:nvCxnSpPr>
        <p:spPr>
          <a:xfrm>
            <a:off x="4859187" y="4117738"/>
            <a:ext cx="2871359" cy="95319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199633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8550E66A-26CA-4B6E-9069-3DFD1B4756C1}"/>
              </a:ext>
            </a:extLst>
          </p:cNvPr>
          <p:cNvCxnSpPr>
            <a:cxnSpLocks/>
          </p:cNvCxnSpPr>
          <p:nvPr/>
        </p:nvCxnSpPr>
        <p:spPr>
          <a:xfrm>
            <a:off x="4849183" y="2730854"/>
            <a:ext cx="0" cy="3817748"/>
          </a:xfrm>
          <a:prstGeom prst="line">
            <a:avLst/>
          </a:prstGeom>
          <a:ln w="38100" cap="rnd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771F1C72-08BE-446D-84D2-AAA979AA4803}"/>
              </a:ext>
            </a:extLst>
          </p:cNvPr>
          <p:cNvCxnSpPr>
            <a:cxnSpLocks/>
          </p:cNvCxnSpPr>
          <p:nvPr/>
        </p:nvCxnSpPr>
        <p:spPr>
          <a:xfrm flipH="1">
            <a:off x="7738885" y="3062213"/>
            <a:ext cx="9077" cy="3492000"/>
          </a:xfrm>
          <a:prstGeom prst="line">
            <a:avLst/>
          </a:prstGeom>
          <a:ln w="38100" cap="rnd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箭头: 环形 115">
            <a:extLst>
              <a:ext uri="{FF2B5EF4-FFF2-40B4-BE49-F238E27FC236}">
                <a16:creationId xmlns:a16="http://schemas.microsoft.com/office/drawing/2014/main" id="{95316FEB-C413-4CE0-9D6E-D6918A4DD711}"/>
              </a:ext>
            </a:extLst>
          </p:cNvPr>
          <p:cNvSpPr/>
          <p:nvPr/>
        </p:nvSpPr>
        <p:spPr>
          <a:xfrm rot="369882" flipH="1">
            <a:off x="7615591" y="2777553"/>
            <a:ext cx="238219" cy="27177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472139"/>
              <a:gd name="adj5" fmla="val 12500"/>
            </a:avLst>
          </a:prstGeom>
          <a:solidFill>
            <a:srgbClr val="00B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Linux Libertine" panose="02000503000000000000"/>
              <a:cs typeface="Times New Roman" panose="02020603050405020304" pitchFamily="18" charset="0"/>
            </a:endParaRPr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A8D1845F-810B-4A69-9F55-7D670751B909}"/>
              </a:ext>
            </a:extLst>
          </p:cNvPr>
          <p:cNvCxnSpPr>
            <a:cxnSpLocks/>
          </p:cNvCxnSpPr>
          <p:nvPr/>
        </p:nvCxnSpPr>
        <p:spPr>
          <a:xfrm>
            <a:off x="4859187" y="3589209"/>
            <a:ext cx="2868492" cy="103611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>
            <a:extLst>
              <a:ext uri="{FF2B5EF4-FFF2-40B4-BE49-F238E27FC236}">
                <a16:creationId xmlns:a16="http://schemas.microsoft.com/office/drawing/2014/main" id="{7629494E-20A1-43CB-A885-8D85567A0B23}"/>
              </a:ext>
            </a:extLst>
          </p:cNvPr>
          <p:cNvSpPr txBox="1"/>
          <p:nvPr/>
        </p:nvSpPr>
        <p:spPr>
          <a:xfrm>
            <a:off x="7864134" y="3666352"/>
            <a:ext cx="1460519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b="0">
                <a:solidFill>
                  <a:srgbClr val="000000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zh-CN" dirty="0"/>
              <a:t>newEpoch: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48CF583D-C5FE-4C79-A321-CC5C624ED8F1}"/>
              </a:ext>
            </a:extLst>
          </p:cNvPr>
          <p:cNvSpPr txBox="1"/>
          <p:nvPr/>
        </p:nvSpPr>
        <p:spPr>
          <a:xfrm>
            <a:off x="7870234" y="4212685"/>
            <a:ext cx="1863672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b="0">
                <a:solidFill>
                  <a:srgbClr val="000000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epochOfZxid</a:t>
            </a:r>
            <a:r>
              <a:rPr lang="en-US" altLang="zh-CN" dirty="0"/>
              <a:t>: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7EC1FE6F-45BF-41C4-B018-C40746C1F8EC}"/>
              </a:ext>
            </a:extLst>
          </p:cNvPr>
          <p:cNvSpPr txBox="1"/>
          <p:nvPr/>
        </p:nvSpPr>
        <p:spPr>
          <a:xfrm>
            <a:off x="7931714" y="5055197"/>
            <a:ext cx="1750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③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600" dirty="0" err="1"/>
              <a:t>TakeSnapshot</a:t>
            </a:r>
            <a:endParaRPr lang="en-US" altLang="zh-CN" sz="1600" dirty="0"/>
          </a:p>
          <a:p>
            <a:pPr algn="ctr"/>
            <a:r>
              <a:rPr lang="en-US" altLang="zh-CN" sz="1600" dirty="0"/>
              <a:t>{epochOfZxid:</a:t>
            </a:r>
            <a:r>
              <a:rPr lang="en-US" altLang="zh-CN" sz="1600" dirty="0">
                <a:solidFill>
                  <a:srgbClr val="FF0000"/>
                </a:solidFill>
              </a:rPr>
              <a:t>2</a:t>
            </a:r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B0C6A5BF-3604-4A06-B2E3-E0CFBCC120CB}"/>
              </a:ext>
            </a:extLst>
          </p:cNvPr>
          <p:cNvSpPr txBox="1"/>
          <p:nvPr/>
        </p:nvSpPr>
        <p:spPr>
          <a:xfrm>
            <a:off x="7887065" y="5834588"/>
            <a:ext cx="2049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④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600" dirty="0" err="1"/>
              <a:t>SetCurrentEpoch</a:t>
            </a:r>
            <a:endParaRPr lang="en-US" altLang="zh-CN" sz="1600" dirty="0"/>
          </a:p>
          <a:p>
            <a:pPr algn="ctr"/>
            <a:r>
              <a:rPr lang="en-US" altLang="zh-CN" sz="1600" dirty="0"/>
              <a:t>{</a:t>
            </a:r>
            <a:r>
              <a:rPr lang="en-US" altLang="zh-CN" sz="1600" dirty="0" err="1"/>
              <a:t>newEpoch</a:t>
            </a:r>
            <a:r>
              <a:rPr lang="en-US" altLang="zh-CN" sz="1600" dirty="0"/>
              <a:t> :</a:t>
            </a:r>
            <a:r>
              <a:rPr lang="en-US" altLang="zh-CN" sz="1600" dirty="0">
                <a:solidFill>
                  <a:srgbClr val="FF0000"/>
                </a:solidFill>
              </a:rPr>
              <a:t>2</a:t>
            </a:r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EFF8A881-64E3-4F76-8B31-0405DBD8ABC3}"/>
              </a:ext>
            </a:extLst>
          </p:cNvPr>
          <p:cNvSpPr/>
          <p:nvPr/>
        </p:nvSpPr>
        <p:spPr bwMode="gray">
          <a:xfrm>
            <a:off x="4785914" y="2836434"/>
            <a:ext cx="121746" cy="127972"/>
          </a:xfrm>
          <a:prstGeom prst="ellipse">
            <a:avLst/>
          </a:prstGeom>
          <a:solidFill>
            <a:schemeClr val="tx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B0B3D856-C177-4445-BADC-652F57997832}"/>
              </a:ext>
            </a:extLst>
          </p:cNvPr>
          <p:cNvSpPr txBox="1"/>
          <p:nvPr/>
        </p:nvSpPr>
        <p:spPr>
          <a:xfrm>
            <a:off x="3533776" y="2728613"/>
            <a:ext cx="1126722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b="0">
                <a:solidFill>
                  <a:srgbClr val="000000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zh-CN" dirty="0"/>
              <a:t>epoch: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B0B2A3DC-2074-491E-ABF0-94323AF14331}"/>
              </a:ext>
            </a:extLst>
          </p:cNvPr>
          <p:cNvSpPr/>
          <p:nvPr/>
        </p:nvSpPr>
        <p:spPr bwMode="gray">
          <a:xfrm>
            <a:off x="7679457" y="3787032"/>
            <a:ext cx="121746" cy="127972"/>
          </a:xfrm>
          <a:prstGeom prst="ellipse">
            <a:avLst/>
          </a:prstGeom>
          <a:solidFill>
            <a:schemeClr val="tx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31B924EF-6B14-47D4-8644-87E07404166C}"/>
              </a:ext>
            </a:extLst>
          </p:cNvPr>
          <p:cNvSpPr/>
          <p:nvPr/>
        </p:nvSpPr>
        <p:spPr bwMode="gray">
          <a:xfrm>
            <a:off x="7679457" y="4336856"/>
            <a:ext cx="121746" cy="127972"/>
          </a:xfrm>
          <a:prstGeom prst="ellipse">
            <a:avLst/>
          </a:prstGeom>
          <a:solidFill>
            <a:schemeClr val="tx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078544BF-A7D2-47F3-9482-4E1FFE0C430C}"/>
              </a:ext>
            </a:extLst>
          </p:cNvPr>
          <p:cNvCxnSpPr>
            <a:cxnSpLocks/>
          </p:cNvCxnSpPr>
          <p:nvPr/>
        </p:nvCxnSpPr>
        <p:spPr>
          <a:xfrm>
            <a:off x="7738115" y="5026712"/>
            <a:ext cx="2358905" cy="78529"/>
          </a:xfrm>
          <a:prstGeom prst="straightConnector1">
            <a:avLst/>
          </a:prstGeom>
          <a:ln w="28575" cap="rnd">
            <a:solidFill>
              <a:schemeClr val="tx1"/>
            </a:solidFill>
            <a:prstDash val="lgDash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323BC145-BA5C-4449-89A5-F4EB39B8AE9E}"/>
              </a:ext>
            </a:extLst>
          </p:cNvPr>
          <p:cNvCxnSpPr>
            <a:cxnSpLocks/>
          </p:cNvCxnSpPr>
          <p:nvPr/>
        </p:nvCxnSpPr>
        <p:spPr>
          <a:xfrm>
            <a:off x="7745135" y="5724429"/>
            <a:ext cx="2351885" cy="72185"/>
          </a:xfrm>
          <a:prstGeom prst="straightConnector1">
            <a:avLst/>
          </a:prstGeom>
          <a:ln w="28575" cap="rnd">
            <a:solidFill>
              <a:schemeClr val="tx1"/>
            </a:solidFill>
            <a:prstDash val="lgDash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783F7758-300A-4E46-94AD-E0990DC33D5E}"/>
              </a:ext>
            </a:extLst>
          </p:cNvPr>
          <p:cNvSpPr txBox="1"/>
          <p:nvPr/>
        </p:nvSpPr>
        <p:spPr>
          <a:xfrm>
            <a:off x="5023290" y="3002133"/>
            <a:ext cx="23225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①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600" dirty="0" err="1"/>
              <a:t>LEADERINFO</a:t>
            </a:r>
            <a:endParaRPr lang="en-US" altLang="zh-CN" sz="1600" dirty="0"/>
          </a:p>
          <a:p>
            <a:pPr algn="ctr"/>
            <a:r>
              <a:rPr lang="en-US" altLang="zh-CN" sz="1600" dirty="0"/>
              <a:t>{newEpoch:</a:t>
            </a:r>
            <a:r>
              <a:rPr lang="en-US" altLang="zh-CN" sz="1600" dirty="0">
                <a:solidFill>
                  <a:srgbClr val="FF0000"/>
                </a:solidFill>
              </a:rPr>
              <a:t>2</a:t>
            </a:r>
            <a:r>
              <a:rPr lang="en-US" altLang="zh-CN" sz="1600" dirty="0"/>
              <a:t>,</a:t>
            </a:r>
            <a:r>
              <a:rPr lang="en-US" altLang="zh-CN" sz="1600" dirty="0">
                <a:solidFill>
                  <a:srgbClr val="FF0000"/>
                </a:solidFill>
              </a:rPr>
              <a:t> </a:t>
            </a:r>
            <a:r>
              <a:rPr lang="en-US" altLang="zh-CN" sz="1600" b="1" dirty="0">
                <a:solidFill>
                  <a:srgbClr val="00B050"/>
                </a:solidFill>
              </a:rPr>
              <a:t>msgID1</a:t>
            </a:r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539B808-C409-4F31-B5AF-5A7DBE58740E}"/>
              </a:ext>
            </a:extLst>
          </p:cNvPr>
          <p:cNvSpPr txBox="1"/>
          <p:nvPr/>
        </p:nvSpPr>
        <p:spPr>
          <a:xfrm>
            <a:off x="4997550" y="4163294"/>
            <a:ext cx="2477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600" dirty="0"/>
              <a:t>snapshot</a:t>
            </a:r>
          </a:p>
          <a:p>
            <a:pPr algn="ctr"/>
            <a:r>
              <a:rPr lang="en-US" altLang="zh-CN" sz="1600" dirty="0"/>
              <a:t>{epochOfZxid:</a:t>
            </a:r>
            <a:r>
              <a:rPr lang="en-US" altLang="zh-CN" sz="1600" dirty="0">
                <a:solidFill>
                  <a:srgbClr val="FF0000"/>
                </a:solidFill>
              </a:rPr>
              <a:t>2</a:t>
            </a:r>
            <a:r>
              <a:rPr lang="en-US" altLang="zh-CN" sz="1600" dirty="0"/>
              <a:t>,</a:t>
            </a:r>
            <a:r>
              <a:rPr lang="en-US" altLang="zh-CN" sz="1600" dirty="0">
                <a:solidFill>
                  <a:srgbClr val="FF0000"/>
                </a:solidFill>
              </a:rPr>
              <a:t> </a:t>
            </a:r>
            <a:r>
              <a:rPr lang="en-US" altLang="zh-CN" sz="1600" b="1" dirty="0">
                <a:solidFill>
                  <a:srgbClr val="00B050"/>
                </a:solidFill>
              </a:rPr>
              <a:t>msgID2</a:t>
            </a:r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27" name="标题 2">
            <a:extLst>
              <a:ext uri="{FF2B5EF4-FFF2-40B4-BE49-F238E27FC236}">
                <a16:creationId xmlns:a16="http://schemas.microsoft.com/office/drawing/2014/main" id="{EF44C1D7-9D60-4359-B8CD-990D25236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39" y="311085"/>
            <a:ext cx="10943251" cy="849639"/>
          </a:xfrm>
        </p:spPr>
        <p:txBody>
          <a:bodyPr/>
          <a:lstStyle/>
          <a:p>
            <a:r>
              <a:rPr lang="en-US" altLang="zh-CN" dirty="0"/>
              <a:t>Step 1: </a:t>
            </a:r>
            <a:r>
              <a:rPr lang="en-US" altLang="zh-CN" sz="4400" dirty="0"/>
              <a:t>Data Usage Tracing</a:t>
            </a:r>
            <a:endParaRPr lang="zh-CN" altLang="en-US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F8450F7-6021-4547-9C68-2077B1F4320D}"/>
              </a:ext>
            </a:extLst>
          </p:cNvPr>
          <p:cNvGrpSpPr/>
          <p:nvPr/>
        </p:nvGrpSpPr>
        <p:grpSpPr>
          <a:xfrm>
            <a:off x="10097020" y="4678805"/>
            <a:ext cx="1256209" cy="774342"/>
            <a:chOff x="6634789" y="1011713"/>
            <a:chExt cx="1256209" cy="774342"/>
          </a:xfrm>
        </p:grpSpPr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0622BADA-E4B8-41CF-B2BF-420E79E38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34789" y="1011713"/>
              <a:ext cx="1256209" cy="774342"/>
            </a:xfrm>
            <a:prstGeom prst="rect">
              <a:avLst/>
            </a:prstGeom>
          </p:spPr>
        </p:pic>
        <p:sp>
          <p:nvSpPr>
            <p:cNvPr id="31" name="矩形: 剪去单角 30">
              <a:extLst>
                <a:ext uri="{FF2B5EF4-FFF2-40B4-BE49-F238E27FC236}">
                  <a16:creationId xmlns:a16="http://schemas.microsoft.com/office/drawing/2014/main" id="{CBD36987-306B-402F-AB59-70173F8E73E1}"/>
                </a:ext>
              </a:extLst>
            </p:cNvPr>
            <p:cNvSpPr/>
            <p:nvPr/>
          </p:nvSpPr>
          <p:spPr bwMode="gray">
            <a:xfrm>
              <a:off x="6695478" y="1160724"/>
              <a:ext cx="1185795" cy="558632"/>
            </a:xfrm>
            <a:prstGeom prst="snip1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wrap="square" rtlCol="0" anchor="ctr"/>
            <a:lstStyle/>
            <a:p>
              <a:pPr algn="ctr"/>
              <a:r>
                <a:rPr lang="en-US" altLang="zh-CN" dirty="0"/>
                <a:t>follower-snapshot</a:t>
              </a:r>
              <a:endParaRPr lang="zh-CN" altLang="en-US" dirty="0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ED94BB37-9798-42D5-8B95-CCB7B6D8811B}"/>
              </a:ext>
            </a:extLst>
          </p:cNvPr>
          <p:cNvGrpSpPr/>
          <p:nvPr/>
        </p:nvGrpSpPr>
        <p:grpSpPr>
          <a:xfrm>
            <a:off x="10018717" y="5413883"/>
            <a:ext cx="1594970" cy="774342"/>
            <a:chOff x="9016379" y="996398"/>
            <a:chExt cx="1594970" cy="774342"/>
          </a:xfrm>
        </p:grpSpPr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E7E87A0E-0BE4-41CB-B242-C185169BF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082281" y="996398"/>
              <a:ext cx="1438573" cy="774342"/>
            </a:xfrm>
            <a:prstGeom prst="rect">
              <a:avLst/>
            </a:prstGeom>
          </p:spPr>
        </p:pic>
        <p:sp>
          <p:nvSpPr>
            <p:cNvPr id="34" name="矩形: 剪去单角 33">
              <a:extLst>
                <a:ext uri="{FF2B5EF4-FFF2-40B4-BE49-F238E27FC236}">
                  <a16:creationId xmlns:a16="http://schemas.microsoft.com/office/drawing/2014/main" id="{14F68453-2ADF-4354-9BF2-66207E33A97C}"/>
                </a:ext>
              </a:extLst>
            </p:cNvPr>
            <p:cNvSpPr/>
            <p:nvPr/>
          </p:nvSpPr>
          <p:spPr bwMode="gray">
            <a:xfrm>
              <a:off x="9016379" y="1162764"/>
              <a:ext cx="1594970" cy="527048"/>
            </a:xfrm>
            <a:prstGeom prst="snip1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wrap="square" rtlCol="0" anchor="ctr"/>
            <a:lstStyle/>
            <a:p>
              <a:pPr algn="ctr"/>
              <a:r>
                <a:rPr lang="en-US" altLang="zh-CN" dirty="0"/>
                <a:t>follower-</a:t>
              </a:r>
              <a:r>
                <a:rPr lang="en-US" altLang="zh-CN" dirty="0" err="1"/>
                <a:t>currentEpoch</a:t>
              </a:r>
              <a:endParaRPr lang="zh-CN" altLang="en-US" dirty="0"/>
            </a:p>
          </p:txBody>
        </p:sp>
      </p:grp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E5039ABF-D1A4-4746-A9A3-C916FD912F20}"/>
              </a:ext>
            </a:extLst>
          </p:cNvPr>
          <p:cNvSpPr/>
          <p:nvPr/>
        </p:nvSpPr>
        <p:spPr bwMode="gray">
          <a:xfrm>
            <a:off x="1520762" y="1326467"/>
            <a:ext cx="9150475" cy="5145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r>
              <a:rPr lang="en-US" altLang="zh-CN" sz="2400" dirty="0"/>
              <a:t>Use </a:t>
            </a:r>
            <a:r>
              <a:rPr lang="en-US" altLang="zh-CN" sz="2400" u="sng" dirty="0">
                <a:solidFill>
                  <a:srgbClr val="C00000"/>
                </a:solidFill>
              </a:rPr>
              <a:t>dynamic taint propagation</a:t>
            </a:r>
            <a:r>
              <a:rPr lang="en-US" altLang="zh-CN" sz="2400" dirty="0"/>
              <a:t> to perform intra-node data tracking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D2B9206-E92E-4E17-ACF8-B0F0A3BAF63D}"/>
              </a:ext>
            </a:extLst>
          </p:cNvPr>
          <p:cNvSpPr txBox="1"/>
          <p:nvPr/>
        </p:nvSpPr>
        <p:spPr>
          <a:xfrm>
            <a:off x="1696969" y="2728613"/>
            <a:ext cx="1731021" cy="369332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b="0">
                <a:solidFill>
                  <a:srgbClr val="000000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zh-CN" b="1" dirty="0" err="1">
                <a:solidFill>
                  <a:srgbClr val="00B050"/>
                </a:solidFill>
              </a:rPr>
              <a:t>taint:file-X</a:t>
            </a:r>
            <a:endParaRPr lang="en-US" altLang="zh-CN" b="1" dirty="0">
              <a:solidFill>
                <a:srgbClr val="00B050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E8D3AD5-6B9D-4980-B5BC-F6F289317345}"/>
              </a:ext>
            </a:extLst>
          </p:cNvPr>
          <p:cNvSpPr txBox="1"/>
          <p:nvPr/>
        </p:nvSpPr>
        <p:spPr>
          <a:xfrm>
            <a:off x="9392550" y="3660160"/>
            <a:ext cx="1960679" cy="369332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b="0">
                <a:solidFill>
                  <a:srgbClr val="000000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zh-CN" b="1" dirty="0">
                <a:solidFill>
                  <a:srgbClr val="00B050"/>
                </a:solidFill>
              </a:rPr>
              <a:t>taint:msgID1-Y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1E34154-FA5F-47BC-86DD-57D039CC3668}"/>
              </a:ext>
            </a:extLst>
          </p:cNvPr>
          <p:cNvSpPr txBox="1"/>
          <p:nvPr/>
        </p:nvSpPr>
        <p:spPr>
          <a:xfrm>
            <a:off x="9811541" y="4210267"/>
            <a:ext cx="1959749" cy="369332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b="0">
                <a:solidFill>
                  <a:srgbClr val="000000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zh-CN" b="1" dirty="0">
                <a:solidFill>
                  <a:srgbClr val="00B050"/>
                </a:solidFill>
              </a:rPr>
              <a:t>taint:msgID2-Z</a:t>
            </a:r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BF362343-E8B8-4A11-AC01-5D24B790AB6C}"/>
              </a:ext>
            </a:extLst>
          </p:cNvPr>
          <p:cNvSpPr/>
          <p:nvPr/>
        </p:nvSpPr>
        <p:spPr bwMode="gray">
          <a:xfrm>
            <a:off x="7425348" y="3878651"/>
            <a:ext cx="301834" cy="1838848"/>
          </a:xfrm>
          <a:custGeom>
            <a:avLst/>
            <a:gdLst>
              <a:gd name="connsiteX0" fmla="*/ 251593 w 301834"/>
              <a:gd name="connsiteY0" fmla="*/ 0 h 1838848"/>
              <a:gd name="connsiteX1" fmla="*/ 384 w 301834"/>
              <a:gd name="connsiteY1" fmla="*/ 934497 h 1838848"/>
              <a:gd name="connsiteX2" fmla="*/ 301834 w 301834"/>
              <a:gd name="connsiteY2" fmla="*/ 1838848 h 1838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834" h="1838848">
                <a:moveTo>
                  <a:pt x="251593" y="0"/>
                </a:moveTo>
                <a:cubicBezTo>
                  <a:pt x="121801" y="314011"/>
                  <a:pt x="-7990" y="628022"/>
                  <a:pt x="384" y="934497"/>
                </a:cubicBezTo>
                <a:cubicBezTo>
                  <a:pt x="8757" y="1240972"/>
                  <a:pt x="155295" y="1539910"/>
                  <a:pt x="301834" y="1838848"/>
                </a:cubicBezTo>
              </a:path>
            </a:pathLst>
          </a:custGeom>
          <a:noFill/>
          <a:ln w="38100" algn="ctr">
            <a:solidFill>
              <a:srgbClr val="00B050"/>
            </a:solidFill>
            <a:prstDash val="sysDash"/>
            <a:miter lim="800000"/>
            <a:headEnd/>
            <a:tailEnd type="triangl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45948CE1-60EC-4D2C-997F-1C7C50F74C41}"/>
              </a:ext>
            </a:extLst>
          </p:cNvPr>
          <p:cNvSpPr/>
          <p:nvPr/>
        </p:nvSpPr>
        <p:spPr bwMode="gray">
          <a:xfrm>
            <a:off x="7565618" y="4411214"/>
            <a:ext cx="161564" cy="612949"/>
          </a:xfrm>
          <a:custGeom>
            <a:avLst/>
            <a:gdLst>
              <a:gd name="connsiteX0" fmla="*/ 111323 w 161564"/>
              <a:gd name="connsiteY0" fmla="*/ 0 h 612949"/>
              <a:gd name="connsiteX1" fmla="*/ 791 w 161564"/>
              <a:gd name="connsiteY1" fmla="*/ 301450 h 612949"/>
              <a:gd name="connsiteX2" fmla="*/ 161564 w 161564"/>
              <a:gd name="connsiteY2" fmla="*/ 612949 h 612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564" h="612949">
                <a:moveTo>
                  <a:pt x="111323" y="0"/>
                </a:moveTo>
                <a:cubicBezTo>
                  <a:pt x="51870" y="99646"/>
                  <a:pt x="-7582" y="199292"/>
                  <a:pt x="791" y="301450"/>
                </a:cubicBezTo>
                <a:cubicBezTo>
                  <a:pt x="9164" y="403608"/>
                  <a:pt x="85364" y="508278"/>
                  <a:pt x="161564" y="612949"/>
                </a:cubicBezTo>
              </a:path>
            </a:pathLst>
          </a:custGeom>
          <a:noFill/>
          <a:ln w="38100" algn="ctr">
            <a:solidFill>
              <a:srgbClr val="00B050"/>
            </a:solidFill>
            <a:prstDash val="sysDash"/>
            <a:miter lim="800000"/>
            <a:headEnd/>
            <a:tailEnd type="triangl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4FD0601C-8023-4F1B-8010-1A80C128B5EB}"/>
              </a:ext>
            </a:extLst>
          </p:cNvPr>
          <p:cNvSpPr/>
          <p:nvPr/>
        </p:nvSpPr>
        <p:spPr bwMode="gray">
          <a:xfrm>
            <a:off x="4671748" y="2914009"/>
            <a:ext cx="171557" cy="653143"/>
          </a:xfrm>
          <a:custGeom>
            <a:avLst/>
            <a:gdLst>
              <a:gd name="connsiteX0" fmla="*/ 121316 w 171557"/>
              <a:gd name="connsiteY0" fmla="*/ 0 h 653143"/>
              <a:gd name="connsiteX1" fmla="*/ 736 w 171557"/>
              <a:gd name="connsiteY1" fmla="*/ 341644 h 653143"/>
              <a:gd name="connsiteX2" fmla="*/ 171557 w 171557"/>
              <a:gd name="connsiteY2" fmla="*/ 653143 h 653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557" h="653143">
                <a:moveTo>
                  <a:pt x="121316" y="0"/>
                </a:moveTo>
                <a:cubicBezTo>
                  <a:pt x="56839" y="116393"/>
                  <a:pt x="-7638" y="232787"/>
                  <a:pt x="736" y="341644"/>
                </a:cubicBezTo>
                <a:cubicBezTo>
                  <a:pt x="9109" y="450501"/>
                  <a:pt x="90333" y="551822"/>
                  <a:pt x="171557" y="653143"/>
                </a:cubicBezTo>
              </a:path>
            </a:pathLst>
          </a:custGeom>
          <a:noFill/>
          <a:ln w="38100" algn="ctr">
            <a:solidFill>
              <a:srgbClr val="00B050"/>
            </a:solidFill>
            <a:prstDash val="sysDash"/>
            <a:miter lim="800000"/>
            <a:headEnd/>
            <a:tailEnd type="triangl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673D054C-6380-4F46-9EF6-485A6A667622}"/>
              </a:ext>
            </a:extLst>
          </p:cNvPr>
          <p:cNvSpPr/>
          <p:nvPr/>
        </p:nvSpPr>
        <p:spPr bwMode="gray">
          <a:xfrm>
            <a:off x="4461153" y="2924058"/>
            <a:ext cx="362056" cy="1225898"/>
          </a:xfrm>
          <a:custGeom>
            <a:avLst/>
            <a:gdLst>
              <a:gd name="connsiteX0" fmla="*/ 311814 w 362056"/>
              <a:gd name="connsiteY0" fmla="*/ 0 h 1225898"/>
              <a:gd name="connsiteX1" fmla="*/ 315 w 362056"/>
              <a:gd name="connsiteY1" fmla="*/ 572756 h 1225898"/>
              <a:gd name="connsiteX2" fmla="*/ 362056 w 362056"/>
              <a:gd name="connsiteY2" fmla="*/ 1225898 h 1225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056" h="1225898">
                <a:moveTo>
                  <a:pt x="311814" y="0"/>
                </a:moveTo>
                <a:cubicBezTo>
                  <a:pt x="151877" y="184220"/>
                  <a:pt x="-8059" y="368440"/>
                  <a:pt x="315" y="572756"/>
                </a:cubicBezTo>
                <a:cubicBezTo>
                  <a:pt x="8689" y="777072"/>
                  <a:pt x="185372" y="1001485"/>
                  <a:pt x="362056" y="1225898"/>
                </a:cubicBezTo>
              </a:path>
            </a:pathLst>
          </a:custGeom>
          <a:noFill/>
          <a:ln w="38100" algn="ctr">
            <a:solidFill>
              <a:srgbClr val="00B050"/>
            </a:solidFill>
            <a:prstDash val="sysDash"/>
            <a:miter lim="800000"/>
            <a:headEnd/>
            <a:tailEnd type="triangl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对话气泡: 矩形 38">
            <a:extLst>
              <a:ext uri="{FF2B5EF4-FFF2-40B4-BE49-F238E27FC236}">
                <a16:creationId xmlns:a16="http://schemas.microsoft.com/office/drawing/2014/main" id="{DB214E4B-D03E-4255-8B40-75A77A890D99}"/>
              </a:ext>
            </a:extLst>
          </p:cNvPr>
          <p:cNvSpPr/>
          <p:nvPr/>
        </p:nvSpPr>
        <p:spPr bwMode="gray">
          <a:xfrm>
            <a:off x="764075" y="4015392"/>
            <a:ext cx="3361029" cy="1190756"/>
          </a:xfrm>
          <a:prstGeom prst="wedgeRectCallout">
            <a:avLst>
              <a:gd name="adj1" fmla="val 53254"/>
              <a:gd name="adj2" fmla="val -75523"/>
            </a:avLst>
          </a:prstGeom>
          <a:solidFill>
            <a:schemeClr val="bg1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tlCol="0" anchor="ctr"/>
          <a:lstStyle/>
          <a:p>
            <a:r>
              <a:rPr lang="en-US" altLang="zh-CN" sz="2400" dirty="0"/>
              <a:t>Perform byte-level taint propagation based on Phosphor</a:t>
            </a:r>
            <a:r>
              <a:rPr lang="en-US" altLang="zh-CN" sz="2400" baseline="30000" dirty="0"/>
              <a:t>[1].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28592E2-8D35-4E8B-83CC-639396151B05}"/>
              </a:ext>
            </a:extLst>
          </p:cNvPr>
          <p:cNvSpPr txBox="1"/>
          <p:nvPr/>
        </p:nvSpPr>
        <p:spPr>
          <a:xfrm>
            <a:off x="0" y="6548602"/>
            <a:ext cx="11332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[1] Jonathan Bell and Gail Kaiser, “Phosphor: Dynamic Taint Tracking for the JVM”, OOPSLA</a:t>
            </a:r>
            <a:r>
              <a:rPr lang="en-US" altLang="zh-CN" sz="1600" dirty="0"/>
              <a:t>’</a:t>
            </a:r>
            <a:r>
              <a:rPr lang="en-US" sz="1600" dirty="0"/>
              <a:t>14.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4BC0BAF8-FBAF-46A5-8651-D1A0E5828578}"/>
                  </a:ext>
                </a:extLst>
              </p:cNvPr>
              <p:cNvSpPr/>
              <p:nvPr/>
            </p:nvSpPr>
            <p:spPr bwMode="gray">
              <a:xfrm>
                <a:off x="4207181" y="2167556"/>
                <a:ext cx="1336849" cy="52609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 algn="ctr">
                <a:noFill/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𝑙𝑒𝑎𝑑𝑒𝑟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4BC0BAF8-FBAF-46A5-8651-D1A0E58285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207181" y="2167556"/>
                <a:ext cx="1336849" cy="5260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6350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B5866F41-EC25-4170-AD3A-6E4EF7E962BE}"/>
                  </a:ext>
                </a:extLst>
              </p:cNvPr>
              <p:cNvSpPr/>
              <p:nvPr/>
            </p:nvSpPr>
            <p:spPr bwMode="gray">
              <a:xfrm>
                <a:off x="7001799" y="2161606"/>
                <a:ext cx="1451759" cy="52609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 algn="ctr">
                <a:noFill/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𝑓𝑜𝑙𝑙𝑜𝑤𝑒𝑟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B5866F41-EC25-4170-AD3A-6E4EF7E962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001799" y="2161606"/>
                <a:ext cx="1451759" cy="526093"/>
              </a:xfrm>
              <a:prstGeom prst="rect">
                <a:avLst/>
              </a:prstGeom>
              <a:blipFill>
                <a:blip r:embed="rId5"/>
                <a:stretch>
                  <a:fillRect l="-420"/>
                </a:stretch>
              </a:blipFill>
              <a:ln w="6350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C55F64D-AC34-4434-AB29-54EF30501F5D}"/>
              </a:ext>
            </a:extLst>
          </p:cNvPr>
          <p:cNvCxnSpPr>
            <a:cxnSpLocks/>
          </p:cNvCxnSpPr>
          <p:nvPr/>
        </p:nvCxnSpPr>
        <p:spPr>
          <a:xfrm>
            <a:off x="4859187" y="4117738"/>
            <a:ext cx="2871359" cy="95319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7802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2" grpId="0" animBg="1"/>
      <p:bldP spid="3" grpId="0" animBg="1"/>
      <p:bldP spid="4" grpId="0" animBg="1"/>
      <p:bldP spid="5" grpId="0" animBg="1"/>
      <p:bldP spid="3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8550E66A-26CA-4B6E-9069-3DFD1B4756C1}"/>
              </a:ext>
            </a:extLst>
          </p:cNvPr>
          <p:cNvCxnSpPr/>
          <p:nvPr/>
        </p:nvCxnSpPr>
        <p:spPr>
          <a:xfrm>
            <a:off x="4849183" y="2730636"/>
            <a:ext cx="0" cy="3970750"/>
          </a:xfrm>
          <a:prstGeom prst="line">
            <a:avLst/>
          </a:prstGeom>
          <a:ln w="38100" cap="rnd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771F1C72-08BE-446D-84D2-AAA979AA4803}"/>
              </a:ext>
            </a:extLst>
          </p:cNvPr>
          <p:cNvCxnSpPr>
            <a:cxnSpLocks/>
          </p:cNvCxnSpPr>
          <p:nvPr/>
        </p:nvCxnSpPr>
        <p:spPr>
          <a:xfrm flipH="1">
            <a:off x="7738115" y="3061995"/>
            <a:ext cx="9847" cy="3641750"/>
          </a:xfrm>
          <a:prstGeom prst="line">
            <a:avLst/>
          </a:prstGeom>
          <a:ln w="38100" cap="rnd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箭头: 环形 115">
            <a:extLst>
              <a:ext uri="{FF2B5EF4-FFF2-40B4-BE49-F238E27FC236}">
                <a16:creationId xmlns:a16="http://schemas.microsoft.com/office/drawing/2014/main" id="{95316FEB-C413-4CE0-9D6E-D6918A4DD711}"/>
              </a:ext>
            </a:extLst>
          </p:cNvPr>
          <p:cNvSpPr/>
          <p:nvPr/>
        </p:nvSpPr>
        <p:spPr>
          <a:xfrm rot="369882" flipH="1">
            <a:off x="7615591" y="2777335"/>
            <a:ext cx="238219" cy="27177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472139"/>
              <a:gd name="adj5" fmla="val 12500"/>
            </a:avLst>
          </a:prstGeom>
          <a:solidFill>
            <a:srgbClr val="00B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Linux Libertine" panose="02000503000000000000"/>
              <a:cs typeface="Times New Roman" panose="02020603050405020304" pitchFamily="18" charset="0"/>
            </a:endParaRPr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A8D1845F-810B-4A69-9F55-7D670751B909}"/>
              </a:ext>
            </a:extLst>
          </p:cNvPr>
          <p:cNvCxnSpPr>
            <a:cxnSpLocks/>
          </p:cNvCxnSpPr>
          <p:nvPr/>
        </p:nvCxnSpPr>
        <p:spPr>
          <a:xfrm>
            <a:off x="4859187" y="3588991"/>
            <a:ext cx="2868492" cy="103611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>
            <a:extLst>
              <a:ext uri="{FF2B5EF4-FFF2-40B4-BE49-F238E27FC236}">
                <a16:creationId xmlns:a16="http://schemas.microsoft.com/office/drawing/2014/main" id="{7629494E-20A1-43CB-A885-8D85567A0B23}"/>
              </a:ext>
            </a:extLst>
          </p:cNvPr>
          <p:cNvSpPr txBox="1"/>
          <p:nvPr/>
        </p:nvSpPr>
        <p:spPr>
          <a:xfrm>
            <a:off x="7864134" y="3666134"/>
            <a:ext cx="1460519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b="0">
                <a:solidFill>
                  <a:srgbClr val="000000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zh-CN" dirty="0"/>
              <a:t>newEpoch: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48CF583D-C5FE-4C79-A321-CC5C624ED8F1}"/>
              </a:ext>
            </a:extLst>
          </p:cNvPr>
          <p:cNvSpPr txBox="1"/>
          <p:nvPr/>
        </p:nvSpPr>
        <p:spPr>
          <a:xfrm>
            <a:off x="7870234" y="4212467"/>
            <a:ext cx="1863672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b="0">
                <a:solidFill>
                  <a:srgbClr val="000000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epochOfZxid</a:t>
            </a:r>
            <a:r>
              <a:rPr lang="en-US" altLang="zh-CN" dirty="0"/>
              <a:t>: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7EC1FE6F-45BF-41C4-B018-C40746C1F8EC}"/>
              </a:ext>
            </a:extLst>
          </p:cNvPr>
          <p:cNvSpPr txBox="1"/>
          <p:nvPr/>
        </p:nvSpPr>
        <p:spPr>
          <a:xfrm>
            <a:off x="7931714" y="5054979"/>
            <a:ext cx="1750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③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600" dirty="0" err="1"/>
              <a:t>TakeSnapshot</a:t>
            </a:r>
            <a:endParaRPr lang="en-US" altLang="zh-CN" sz="1600" dirty="0"/>
          </a:p>
          <a:p>
            <a:pPr algn="ctr"/>
            <a:r>
              <a:rPr lang="en-US" altLang="zh-CN" sz="1600" dirty="0"/>
              <a:t>{epochOfZxid:</a:t>
            </a:r>
            <a:r>
              <a:rPr lang="en-US" altLang="zh-CN" sz="1600" dirty="0">
                <a:solidFill>
                  <a:srgbClr val="FF0000"/>
                </a:solidFill>
              </a:rPr>
              <a:t>2</a:t>
            </a:r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B0C6A5BF-3604-4A06-B2E3-E0CFBCC120CB}"/>
              </a:ext>
            </a:extLst>
          </p:cNvPr>
          <p:cNvSpPr txBox="1"/>
          <p:nvPr/>
        </p:nvSpPr>
        <p:spPr>
          <a:xfrm>
            <a:off x="7887065" y="5834370"/>
            <a:ext cx="2049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④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600" dirty="0" err="1"/>
              <a:t>SetCurrentEpoch</a:t>
            </a:r>
            <a:endParaRPr lang="en-US" altLang="zh-CN" sz="1600" dirty="0"/>
          </a:p>
          <a:p>
            <a:pPr algn="ctr"/>
            <a:r>
              <a:rPr lang="en-US" altLang="zh-CN" sz="1600" dirty="0"/>
              <a:t>{</a:t>
            </a:r>
            <a:r>
              <a:rPr lang="en-US" altLang="zh-CN" sz="1600" dirty="0" err="1"/>
              <a:t>newEpoch</a:t>
            </a:r>
            <a:r>
              <a:rPr lang="en-US" altLang="zh-CN" sz="1600" dirty="0"/>
              <a:t> :</a:t>
            </a:r>
            <a:r>
              <a:rPr lang="en-US" altLang="zh-CN" sz="1600" dirty="0">
                <a:solidFill>
                  <a:srgbClr val="FF0000"/>
                </a:solidFill>
              </a:rPr>
              <a:t>2</a:t>
            </a:r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EFF8A881-64E3-4F76-8B31-0405DBD8ABC3}"/>
              </a:ext>
            </a:extLst>
          </p:cNvPr>
          <p:cNvSpPr/>
          <p:nvPr/>
        </p:nvSpPr>
        <p:spPr bwMode="gray">
          <a:xfrm>
            <a:off x="4785914" y="2836216"/>
            <a:ext cx="121746" cy="127972"/>
          </a:xfrm>
          <a:prstGeom prst="ellipse">
            <a:avLst/>
          </a:prstGeom>
          <a:solidFill>
            <a:schemeClr val="tx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B0B3D856-C177-4445-BADC-652F57997832}"/>
              </a:ext>
            </a:extLst>
          </p:cNvPr>
          <p:cNvSpPr txBox="1"/>
          <p:nvPr/>
        </p:nvSpPr>
        <p:spPr>
          <a:xfrm>
            <a:off x="3533776" y="2728395"/>
            <a:ext cx="1126722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b="0">
                <a:solidFill>
                  <a:srgbClr val="000000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zh-CN" dirty="0"/>
              <a:t>epoch: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B0B2A3DC-2074-491E-ABF0-94323AF14331}"/>
              </a:ext>
            </a:extLst>
          </p:cNvPr>
          <p:cNvSpPr/>
          <p:nvPr/>
        </p:nvSpPr>
        <p:spPr bwMode="gray">
          <a:xfrm>
            <a:off x="7679457" y="3786814"/>
            <a:ext cx="121746" cy="127972"/>
          </a:xfrm>
          <a:prstGeom prst="ellipse">
            <a:avLst/>
          </a:prstGeom>
          <a:solidFill>
            <a:schemeClr val="tx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31B924EF-6B14-47D4-8644-87E07404166C}"/>
              </a:ext>
            </a:extLst>
          </p:cNvPr>
          <p:cNvSpPr/>
          <p:nvPr/>
        </p:nvSpPr>
        <p:spPr bwMode="gray">
          <a:xfrm>
            <a:off x="7679457" y="4336638"/>
            <a:ext cx="121746" cy="127972"/>
          </a:xfrm>
          <a:prstGeom prst="ellipse">
            <a:avLst/>
          </a:prstGeom>
          <a:solidFill>
            <a:schemeClr val="tx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078544BF-A7D2-47F3-9482-4E1FFE0C430C}"/>
              </a:ext>
            </a:extLst>
          </p:cNvPr>
          <p:cNvCxnSpPr>
            <a:cxnSpLocks/>
          </p:cNvCxnSpPr>
          <p:nvPr/>
        </p:nvCxnSpPr>
        <p:spPr>
          <a:xfrm>
            <a:off x="7738115" y="5026494"/>
            <a:ext cx="2358905" cy="78529"/>
          </a:xfrm>
          <a:prstGeom prst="straightConnector1">
            <a:avLst/>
          </a:prstGeom>
          <a:ln w="28575" cap="rnd">
            <a:solidFill>
              <a:schemeClr val="tx1"/>
            </a:solidFill>
            <a:prstDash val="lgDash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323BC145-BA5C-4449-89A5-F4EB39B8AE9E}"/>
              </a:ext>
            </a:extLst>
          </p:cNvPr>
          <p:cNvCxnSpPr>
            <a:cxnSpLocks/>
          </p:cNvCxnSpPr>
          <p:nvPr/>
        </p:nvCxnSpPr>
        <p:spPr>
          <a:xfrm>
            <a:off x="7745135" y="5724211"/>
            <a:ext cx="2351885" cy="72185"/>
          </a:xfrm>
          <a:prstGeom prst="straightConnector1">
            <a:avLst/>
          </a:prstGeom>
          <a:ln w="28575" cap="rnd">
            <a:solidFill>
              <a:schemeClr val="tx1"/>
            </a:solidFill>
            <a:prstDash val="lgDash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783F7758-300A-4E46-94AD-E0990DC33D5E}"/>
              </a:ext>
            </a:extLst>
          </p:cNvPr>
          <p:cNvSpPr txBox="1"/>
          <p:nvPr/>
        </p:nvSpPr>
        <p:spPr>
          <a:xfrm>
            <a:off x="5023290" y="3001915"/>
            <a:ext cx="23225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①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600" dirty="0" err="1"/>
              <a:t>LEADERINFO</a:t>
            </a:r>
            <a:endParaRPr lang="en-US" altLang="zh-CN" sz="1600" dirty="0"/>
          </a:p>
          <a:p>
            <a:pPr algn="ctr"/>
            <a:r>
              <a:rPr lang="en-US" altLang="zh-CN" sz="1600" dirty="0"/>
              <a:t>{newEpoch:</a:t>
            </a:r>
            <a:r>
              <a:rPr lang="en-US" altLang="zh-CN" sz="1600" dirty="0">
                <a:solidFill>
                  <a:srgbClr val="FF0000"/>
                </a:solidFill>
              </a:rPr>
              <a:t>2</a:t>
            </a:r>
            <a:r>
              <a:rPr lang="en-US" altLang="zh-CN" sz="1600" dirty="0"/>
              <a:t>,</a:t>
            </a:r>
            <a:r>
              <a:rPr lang="en-US" altLang="zh-CN" sz="1600" dirty="0">
                <a:solidFill>
                  <a:srgbClr val="FF0000"/>
                </a:solidFill>
              </a:rPr>
              <a:t> </a:t>
            </a:r>
            <a:r>
              <a:rPr lang="en-US" altLang="zh-CN" sz="1600" b="1" dirty="0">
                <a:solidFill>
                  <a:srgbClr val="00B050"/>
                </a:solidFill>
              </a:rPr>
              <a:t>msgID1</a:t>
            </a:r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539B808-C409-4F31-B5AF-5A7DBE58740E}"/>
              </a:ext>
            </a:extLst>
          </p:cNvPr>
          <p:cNvSpPr txBox="1"/>
          <p:nvPr/>
        </p:nvSpPr>
        <p:spPr>
          <a:xfrm>
            <a:off x="4997550" y="4163076"/>
            <a:ext cx="2477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600" dirty="0"/>
              <a:t>snapshot</a:t>
            </a:r>
          </a:p>
          <a:p>
            <a:pPr algn="ctr"/>
            <a:r>
              <a:rPr lang="en-US" altLang="zh-CN" sz="1600" dirty="0"/>
              <a:t>{epochOfZxid:</a:t>
            </a:r>
            <a:r>
              <a:rPr lang="en-US" altLang="zh-CN" sz="1600" dirty="0">
                <a:solidFill>
                  <a:srgbClr val="FF0000"/>
                </a:solidFill>
              </a:rPr>
              <a:t>2</a:t>
            </a:r>
            <a:r>
              <a:rPr lang="en-US" altLang="zh-CN" sz="1600" dirty="0"/>
              <a:t>,</a:t>
            </a:r>
            <a:r>
              <a:rPr lang="en-US" altLang="zh-CN" sz="1600" dirty="0">
                <a:solidFill>
                  <a:srgbClr val="FF0000"/>
                </a:solidFill>
              </a:rPr>
              <a:t> </a:t>
            </a:r>
            <a:r>
              <a:rPr lang="en-US" altLang="zh-CN" sz="1600" b="1" dirty="0">
                <a:solidFill>
                  <a:srgbClr val="00B050"/>
                </a:solidFill>
              </a:rPr>
              <a:t>msgID2</a:t>
            </a:r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27" name="标题 2">
            <a:extLst>
              <a:ext uri="{FF2B5EF4-FFF2-40B4-BE49-F238E27FC236}">
                <a16:creationId xmlns:a16="http://schemas.microsoft.com/office/drawing/2014/main" id="{EF44C1D7-9D60-4359-B8CD-990D25236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39" y="311085"/>
            <a:ext cx="10943251" cy="849639"/>
          </a:xfrm>
        </p:spPr>
        <p:txBody>
          <a:bodyPr/>
          <a:lstStyle/>
          <a:p>
            <a:r>
              <a:rPr lang="en-US" altLang="zh-CN" dirty="0"/>
              <a:t>Step 1: </a:t>
            </a:r>
            <a:r>
              <a:rPr lang="en-US" altLang="zh-CN" sz="4400" dirty="0"/>
              <a:t>Data Usage Tracing</a:t>
            </a:r>
            <a:endParaRPr lang="zh-CN" altLang="en-US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F8450F7-6021-4547-9C68-2077B1F4320D}"/>
              </a:ext>
            </a:extLst>
          </p:cNvPr>
          <p:cNvGrpSpPr/>
          <p:nvPr/>
        </p:nvGrpSpPr>
        <p:grpSpPr>
          <a:xfrm>
            <a:off x="10097020" y="4678587"/>
            <a:ext cx="1256209" cy="774342"/>
            <a:chOff x="6634789" y="1011713"/>
            <a:chExt cx="1256209" cy="774342"/>
          </a:xfrm>
        </p:grpSpPr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0622BADA-E4B8-41CF-B2BF-420E79E38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34789" y="1011713"/>
              <a:ext cx="1256209" cy="774342"/>
            </a:xfrm>
            <a:prstGeom prst="rect">
              <a:avLst/>
            </a:prstGeom>
          </p:spPr>
        </p:pic>
        <p:sp>
          <p:nvSpPr>
            <p:cNvPr id="31" name="矩形: 剪去单角 30">
              <a:extLst>
                <a:ext uri="{FF2B5EF4-FFF2-40B4-BE49-F238E27FC236}">
                  <a16:creationId xmlns:a16="http://schemas.microsoft.com/office/drawing/2014/main" id="{CBD36987-306B-402F-AB59-70173F8E73E1}"/>
                </a:ext>
              </a:extLst>
            </p:cNvPr>
            <p:cNvSpPr/>
            <p:nvPr/>
          </p:nvSpPr>
          <p:spPr bwMode="gray">
            <a:xfrm>
              <a:off x="6695478" y="1160724"/>
              <a:ext cx="1185795" cy="558632"/>
            </a:xfrm>
            <a:prstGeom prst="snip1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wrap="square" rtlCol="0" anchor="ctr"/>
            <a:lstStyle/>
            <a:p>
              <a:pPr algn="ctr"/>
              <a:r>
                <a:rPr lang="en-US" altLang="zh-CN" dirty="0"/>
                <a:t>follower-snapshot</a:t>
              </a:r>
              <a:endParaRPr lang="zh-CN" altLang="en-US" dirty="0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ED94BB37-9798-42D5-8B95-CCB7B6D8811B}"/>
              </a:ext>
            </a:extLst>
          </p:cNvPr>
          <p:cNvGrpSpPr/>
          <p:nvPr/>
        </p:nvGrpSpPr>
        <p:grpSpPr>
          <a:xfrm>
            <a:off x="10018717" y="5413665"/>
            <a:ext cx="1594970" cy="774342"/>
            <a:chOff x="9016379" y="996398"/>
            <a:chExt cx="1594970" cy="774342"/>
          </a:xfrm>
        </p:grpSpPr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E7E87A0E-0BE4-41CB-B242-C185169BF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082281" y="996398"/>
              <a:ext cx="1438573" cy="774342"/>
            </a:xfrm>
            <a:prstGeom prst="rect">
              <a:avLst/>
            </a:prstGeom>
          </p:spPr>
        </p:pic>
        <p:sp>
          <p:nvSpPr>
            <p:cNvPr id="34" name="矩形: 剪去单角 33">
              <a:extLst>
                <a:ext uri="{FF2B5EF4-FFF2-40B4-BE49-F238E27FC236}">
                  <a16:creationId xmlns:a16="http://schemas.microsoft.com/office/drawing/2014/main" id="{14F68453-2ADF-4354-9BF2-66207E33A97C}"/>
                </a:ext>
              </a:extLst>
            </p:cNvPr>
            <p:cNvSpPr/>
            <p:nvPr/>
          </p:nvSpPr>
          <p:spPr bwMode="gray">
            <a:xfrm>
              <a:off x="9016379" y="1162764"/>
              <a:ext cx="1594970" cy="527048"/>
            </a:xfrm>
            <a:prstGeom prst="snip1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wrap="square" rtlCol="0" anchor="ctr"/>
            <a:lstStyle/>
            <a:p>
              <a:pPr algn="ctr"/>
              <a:r>
                <a:rPr lang="en-US" altLang="zh-CN" dirty="0"/>
                <a:t>follower-</a:t>
              </a:r>
              <a:r>
                <a:rPr lang="en-US" altLang="zh-CN" dirty="0" err="1"/>
                <a:t>currentEpoch</a:t>
              </a:r>
              <a:endParaRPr lang="zh-CN" altLang="en-US" dirty="0"/>
            </a:p>
          </p:txBody>
        </p:sp>
      </p:grp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E5039ABF-D1A4-4746-A9A3-C916FD912F20}"/>
              </a:ext>
            </a:extLst>
          </p:cNvPr>
          <p:cNvSpPr/>
          <p:nvPr/>
        </p:nvSpPr>
        <p:spPr bwMode="gray">
          <a:xfrm>
            <a:off x="666596" y="1341354"/>
            <a:ext cx="10858807" cy="5145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zh-CN" sz="2400" dirty="0"/>
              <a:t>Record </a:t>
            </a:r>
            <a:r>
              <a:rPr lang="en-US" altLang="zh-CN" sz="2400" u="sng" dirty="0">
                <a:solidFill>
                  <a:srgbClr val="C00000"/>
                </a:solidFill>
              </a:rPr>
              <a:t>I/O write operations</a:t>
            </a:r>
            <a:r>
              <a:rPr lang="en-US" altLang="zh-CN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/>
              <a:t>and corresponding info to generate execution trace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D2B9206-E92E-4E17-ACF8-B0F0A3BAF63D}"/>
              </a:ext>
            </a:extLst>
          </p:cNvPr>
          <p:cNvSpPr txBox="1"/>
          <p:nvPr/>
        </p:nvSpPr>
        <p:spPr>
          <a:xfrm>
            <a:off x="1696969" y="2728395"/>
            <a:ext cx="1731021" cy="369332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b="0">
                <a:solidFill>
                  <a:srgbClr val="000000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zh-CN" b="1" dirty="0" err="1">
                <a:solidFill>
                  <a:srgbClr val="00B050"/>
                </a:solidFill>
              </a:rPr>
              <a:t>taint:file-X</a:t>
            </a:r>
            <a:endParaRPr lang="en-US" altLang="zh-CN" b="1" dirty="0">
              <a:solidFill>
                <a:srgbClr val="00B050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E8D3AD5-6B9D-4980-B5BC-F6F289317345}"/>
              </a:ext>
            </a:extLst>
          </p:cNvPr>
          <p:cNvSpPr txBox="1"/>
          <p:nvPr/>
        </p:nvSpPr>
        <p:spPr>
          <a:xfrm>
            <a:off x="9392550" y="3659942"/>
            <a:ext cx="1960679" cy="369332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b="0">
                <a:solidFill>
                  <a:srgbClr val="000000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zh-CN" b="1" dirty="0">
                <a:solidFill>
                  <a:srgbClr val="00B050"/>
                </a:solidFill>
              </a:rPr>
              <a:t>taint:msgID1-Y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1E34154-FA5F-47BC-86DD-57D039CC3668}"/>
              </a:ext>
            </a:extLst>
          </p:cNvPr>
          <p:cNvSpPr txBox="1"/>
          <p:nvPr/>
        </p:nvSpPr>
        <p:spPr>
          <a:xfrm>
            <a:off x="9811541" y="4210049"/>
            <a:ext cx="1959749" cy="369332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b="0">
                <a:solidFill>
                  <a:srgbClr val="000000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zh-CN" b="1" dirty="0">
                <a:solidFill>
                  <a:srgbClr val="00B050"/>
                </a:solidFill>
              </a:rPr>
              <a:t>taint:msgID2-Z</a:t>
            </a:r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BF362343-E8B8-4A11-AC01-5D24B790AB6C}"/>
              </a:ext>
            </a:extLst>
          </p:cNvPr>
          <p:cNvSpPr/>
          <p:nvPr/>
        </p:nvSpPr>
        <p:spPr bwMode="gray">
          <a:xfrm>
            <a:off x="7425348" y="3878433"/>
            <a:ext cx="301834" cy="1838848"/>
          </a:xfrm>
          <a:custGeom>
            <a:avLst/>
            <a:gdLst>
              <a:gd name="connsiteX0" fmla="*/ 251593 w 301834"/>
              <a:gd name="connsiteY0" fmla="*/ 0 h 1838848"/>
              <a:gd name="connsiteX1" fmla="*/ 384 w 301834"/>
              <a:gd name="connsiteY1" fmla="*/ 934497 h 1838848"/>
              <a:gd name="connsiteX2" fmla="*/ 301834 w 301834"/>
              <a:gd name="connsiteY2" fmla="*/ 1838848 h 1838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834" h="1838848">
                <a:moveTo>
                  <a:pt x="251593" y="0"/>
                </a:moveTo>
                <a:cubicBezTo>
                  <a:pt x="121801" y="314011"/>
                  <a:pt x="-7990" y="628022"/>
                  <a:pt x="384" y="934497"/>
                </a:cubicBezTo>
                <a:cubicBezTo>
                  <a:pt x="8757" y="1240972"/>
                  <a:pt x="155295" y="1539910"/>
                  <a:pt x="301834" y="1838848"/>
                </a:cubicBezTo>
              </a:path>
            </a:pathLst>
          </a:custGeom>
          <a:noFill/>
          <a:ln w="38100" algn="ctr">
            <a:solidFill>
              <a:srgbClr val="00B050"/>
            </a:solidFill>
            <a:prstDash val="sysDash"/>
            <a:miter lim="800000"/>
            <a:headEnd/>
            <a:tailEnd type="triangl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45948CE1-60EC-4D2C-997F-1C7C50F74C41}"/>
              </a:ext>
            </a:extLst>
          </p:cNvPr>
          <p:cNvSpPr/>
          <p:nvPr/>
        </p:nvSpPr>
        <p:spPr bwMode="gray">
          <a:xfrm>
            <a:off x="7565618" y="4410996"/>
            <a:ext cx="161564" cy="612949"/>
          </a:xfrm>
          <a:custGeom>
            <a:avLst/>
            <a:gdLst>
              <a:gd name="connsiteX0" fmla="*/ 111323 w 161564"/>
              <a:gd name="connsiteY0" fmla="*/ 0 h 612949"/>
              <a:gd name="connsiteX1" fmla="*/ 791 w 161564"/>
              <a:gd name="connsiteY1" fmla="*/ 301450 h 612949"/>
              <a:gd name="connsiteX2" fmla="*/ 161564 w 161564"/>
              <a:gd name="connsiteY2" fmla="*/ 612949 h 612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564" h="612949">
                <a:moveTo>
                  <a:pt x="111323" y="0"/>
                </a:moveTo>
                <a:cubicBezTo>
                  <a:pt x="51870" y="99646"/>
                  <a:pt x="-7582" y="199292"/>
                  <a:pt x="791" y="301450"/>
                </a:cubicBezTo>
                <a:cubicBezTo>
                  <a:pt x="9164" y="403608"/>
                  <a:pt x="85364" y="508278"/>
                  <a:pt x="161564" y="612949"/>
                </a:cubicBezTo>
              </a:path>
            </a:pathLst>
          </a:custGeom>
          <a:noFill/>
          <a:ln w="38100" algn="ctr">
            <a:solidFill>
              <a:srgbClr val="00B050"/>
            </a:solidFill>
            <a:prstDash val="sysDash"/>
            <a:miter lim="800000"/>
            <a:headEnd/>
            <a:tailEnd type="triangl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4FD0601C-8023-4F1B-8010-1A80C128B5EB}"/>
              </a:ext>
            </a:extLst>
          </p:cNvPr>
          <p:cNvSpPr/>
          <p:nvPr/>
        </p:nvSpPr>
        <p:spPr bwMode="gray">
          <a:xfrm>
            <a:off x="4671748" y="2913791"/>
            <a:ext cx="171557" cy="653143"/>
          </a:xfrm>
          <a:custGeom>
            <a:avLst/>
            <a:gdLst>
              <a:gd name="connsiteX0" fmla="*/ 121316 w 171557"/>
              <a:gd name="connsiteY0" fmla="*/ 0 h 653143"/>
              <a:gd name="connsiteX1" fmla="*/ 736 w 171557"/>
              <a:gd name="connsiteY1" fmla="*/ 341644 h 653143"/>
              <a:gd name="connsiteX2" fmla="*/ 171557 w 171557"/>
              <a:gd name="connsiteY2" fmla="*/ 653143 h 653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557" h="653143">
                <a:moveTo>
                  <a:pt x="121316" y="0"/>
                </a:moveTo>
                <a:cubicBezTo>
                  <a:pt x="56839" y="116393"/>
                  <a:pt x="-7638" y="232787"/>
                  <a:pt x="736" y="341644"/>
                </a:cubicBezTo>
                <a:cubicBezTo>
                  <a:pt x="9109" y="450501"/>
                  <a:pt x="90333" y="551822"/>
                  <a:pt x="171557" y="653143"/>
                </a:cubicBezTo>
              </a:path>
            </a:pathLst>
          </a:custGeom>
          <a:noFill/>
          <a:ln w="38100" algn="ctr">
            <a:solidFill>
              <a:srgbClr val="00B050"/>
            </a:solidFill>
            <a:prstDash val="sysDash"/>
            <a:miter lim="800000"/>
            <a:headEnd/>
            <a:tailEnd type="triangl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673D054C-6380-4F46-9EF6-485A6A667622}"/>
              </a:ext>
            </a:extLst>
          </p:cNvPr>
          <p:cNvSpPr/>
          <p:nvPr/>
        </p:nvSpPr>
        <p:spPr bwMode="gray">
          <a:xfrm>
            <a:off x="4461153" y="2923840"/>
            <a:ext cx="362056" cy="1225898"/>
          </a:xfrm>
          <a:custGeom>
            <a:avLst/>
            <a:gdLst>
              <a:gd name="connsiteX0" fmla="*/ 311814 w 362056"/>
              <a:gd name="connsiteY0" fmla="*/ 0 h 1225898"/>
              <a:gd name="connsiteX1" fmla="*/ 315 w 362056"/>
              <a:gd name="connsiteY1" fmla="*/ 572756 h 1225898"/>
              <a:gd name="connsiteX2" fmla="*/ 362056 w 362056"/>
              <a:gd name="connsiteY2" fmla="*/ 1225898 h 1225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056" h="1225898">
                <a:moveTo>
                  <a:pt x="311814" y="0"/>
                </a:moveTo>
                <a:cubicBezTo>
                  <a:pt x="151877" y="184220"/>
                  <a:pt x="-8059" y="368440"/>
                  <a:pt x="315" y="572756"/>
                </a:cubicBezTo>
                <a:cubicBezTo>
                  <a:pt x="8689" y="777072"/>
                  <a:pt x="185372" y="1001485"/>
                  <a:pt x="362056" y="1225898"/>
                </a:cubicBezTo>
              </a:path>
            </a:pathLst>
          </a:custGeom>
          <a:noFill/>
          <a:ln w="38100" algn="ctr">
            <a:solidFill>
              <a:srgbClr val="00B050"/>
            </a:solidFill>
            <a:prstDash val="sysDash"/>
            <a:miter lim="800000"/>
            <a:headEnd/>
            <a:tailEnd type="triangl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77D1754-33F8-4935-BFB2-3A02D66CF680}"/>
              </a:ext>
            </a:extLst>
          </p:cNvPr>
          <p:cNvSpPr txBox="1"/>
          <p:nvPr/>
        </p:nvSpPr>
        <p:spPr>
          <a:xfrm rot="21295838">
            <a:off x="5413829" y="4805842"/>
            <a:ext cx="2316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en-US" b="1" dirty="0">
                <a:solidFill>
                  <a:srgbClr val="00B050"/>
                </a:solidFill>
              </a:rPr>
              <a:t>Record </a:t>
            </a:r>
            <a:r>
              <a:rPr lang="en-US" altLang="zh-CN" sz="1600" b="1" dirty="0">
                <a:solidFill>
                  <a:srgbClr val="00B05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③</a:t>
            </a:r>
            <a:r>
              <a:rPr lang="en-US" b="1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24A1FF2-CD63-44C9-BADE-D682D262A7E8}"/>
              </a:ext>
            </a:extLst>
          </p:cNvPr>
          <p:cNvSpPr txBox="1"/>
          <p:nvPr/>
        </p:nvSpPr>
        <p:spPr>
          <a:xfrm rot="21407952">
            <a:off x="5570172" y="5463991"/>
            <a:ext cx="2316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en-US" b="1" dirty="0">
                <a:solidFill>
                  <a:srgbClr val="00B050"/>
                </a:solidFill>
              </a:rPr>
              <a:t>Record </a:t>
            </a:r>
            <a:r>
              <a:rPr lang="en-US" altLang="zh-CN" sz="1600" b="1" dirty="0">
                <a:solidFill>
                  <a:srgbClr val="00B05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④</a:t>
            </a:r>
            <a:r>
              <a:rPr lang="en-US" b="1" dirty="0">
                <a:solidFill>
                  <a:srgbClr val="00B050"/>
                </a:solidFill>
              </a:rPr>
              <a:t> 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DFA4FE2-4993-4CBA-8C30-5436E3BAF8E6}"/>
              </a:ext>
            </a:extLst>
          </p:cNvPr>
          <p:cNvGrpSpPr/>
          <p:nvPr/>
        </p:nvGrpSpPr>
        <p:grpSpPr>
          <a:xfrm>
            <a:off x="1137760" y="4747947"/>
            <a:ext cx="1085162" cy="1537398"/>
            <a:chOff x="4582334" y="2167248"/>
            <a:chExt cx="1085162" cy="1537398"/>
          </a:xfrm>
        </p:grpSpPr>
        <p:pic>
          <p:nvPicPr>
            <p:cNvPr id="42" name="Picture 8" descr="Text, white, page, files, pages icon - Free download">
              <a:extLst>
                <a:ext uri="{FF2B5EF4-FFF2-40B4-BE49-F238E27FC236}">
                  <a16:creationId xmlns:a16="http://schemas.microsoft.com/office/drawing/2014/main" id="{A9EF7950-338A-4BF7-B663-793A21D43E4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36" r="14779"/>
            <a:stretch/>
          </p:blipFill>
          <p:spPr bwMode="auto">
            <a:xfrm>
              <a:off x="4582334" y="2167248"/>
              <a:ext cx="1085162" cy="15373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5A90DE5A-E8A0-4EEF-9206-3284250A2463}"/>
                </a:ext>
              </a:extLst>
            </p:cNvPr>
            <p:cNvSpPr txBox="1"/>
            <p:nvPr/>
          </p:nvSpPr>
          <p:spPr>
            <a:xfrm>
              <a:off x="4672908" y="2741144"/>
              <a:ext cx="790581" cy="57629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10800" tIns="72000" rIns="10800" bIns="72000">
              <a:spAutoFit/>
            </a:bodyPr>
            <a:lstStyle/>
            <a:p>
              <a:pPr algn="ctr"/>
              <a:r>
                <a:rPr lang="en-US" altLang="zh-CN" sz="1400" i="1" dirty="0"/>
                <a:t>execution trace</a:t>
              </a:r>
              <a:endParaRPr lang="zh-CN" altLang="en-US" sz="1400" i="1" dirty="0"/>
            </a:p>
          </p:txBody>
        </p:sp>
      </p:grp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39A6047-1D53-4317-8744-D591968C0B81}"/>
              </a:ext>
            </a:extLst>
          </p:cNvPr>
          <p:cNvCxnSpPr>
            <a:cxnSpLocks/>
            <a:endCxn id="42" idx="3"/>
          </p:cNvCxnSpPr>
          <p:nvPr/>
        </p:nvCxnSpPr>
        <p:spPr>
          <a:xfrm flipH="1">
            <a:off x="2222922" y="4987419"/>
            <a:ext cx="5473281" cy="529227"/>
          </a:xfrm>
          <a:prstGeom prst="straightConnector1">
            <a:avLst/>
          </a:prstGeom>
          <a:ln w="28575" cap="rnd">
            <a:solidFill>
              <a:srgbClr val="00B05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15D5F522-112E-4CC2-BBAB-6A152E7C1718}"/>
              </a:ext>
            </a:extLst>
          </p:cNvPr>
          <p:cNvCxnSpPr>
            <a:cxnSpLocks/>
          </p:cNvCxnSpPr>
          <p:nvPr/>
        </p:nvCxnSpPr>
        <p:spPr>
          <a:xfrm flipH="1">
            <a:off x="2222922" y="5700729"/>
            <a:ext cx="5466960" cy="275413"/>
          </a:xfrm>
          <a:prstGeom prst="straightConnector1">
            <a:avLst/>
          </a:prstGeom>
          <a:ln w="28575" cap="rnd">
            <a:solidFill>
              <a:srgbClr val="00B05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6EB5741D-9A88-4377-AAFE-49B142F08290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2096680" y="3566934"/>
            <a:ext cx="2746625" cy="1378530"/>
          </a:xfrm>
          <a:prstGeom prst="straightConnector1">
            <a:avLst/>
          </a:prstGeom>
          <a:ln w="28575" cap="rnd">
            <a:solidFill>
              <a:srgbClr val="00B05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5E5319B6-7354-481A-B7F7-EF92FE47F4B1}"/>
              </a:ext>
            </a:extLst>
          </p:cNvPr>
          <p:cNvCxnSpPr>
            <a:cxnSpLocks/>
          </p:cNvCxnSpPr>
          <p:nvPr/>
        </p:nvCxnSpPr>
        <p:spPr>
          <a:xfrm flipH="1">
            <a:off x="2222922" y="4159787"/>
            <a:ext cx="2588761" cy="1187579"/>
          </a:xfrm>
          <a:prstGeom prst="straightConnector1">
            <a:avLst/>
          </a:prstGeom>
          <a:ln w="28575" cap="rnd">
            <a:solidFill>
              <a:srgbClr val="00B05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7235795C-578B-4583-BCE4-E06419BABB65}"/>
              </a:ext>
            </a:extLst>
          </p:cNvPr>
          <p:cNvSpPr txBox="1"/>
          <p:nvPr/>
        </p:nvSpPr>
        <p:spPr>
          <a:xfrm rot="19999652">
            <a:off x="2573131" y="3798544"/>
            <a:ext cx="2316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en-US" b="1" dirty="0">
                <a:solidFill>
                  <a:srgbClr val="00B050"/>
                </a:solidFill>
              </a:rPr>
              <a:t>Record </a:t>
            </a:r>
            <a:r>
              <a:rPr lang="en-US" altLang="zh-CN" sz="1600" b="1" dirty="0">
                <a:solidFill>
                  <a:srgbClr val="00B05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①</a:t>
            </a:r>
            <a:r>
              <a:rPr lang="en-US" b="1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FD8D51DC-BB1E-4FDB-96C3-D364D7DD1CA0}"/>
              </a:ext>
            </a:extLst>
          </p:cNvPr>
          <p:cNvSpPr txBox="1"/>
          <p:nvPr/>
        </p:nvSpPr>
        <p:spPr>
          <a:xfrm rot="20179109">
            <a:off x="2747615" y="4254789"/>
            <a:ext cx="2316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en-US" b="1" dirty="0">
                <a:solidFill>
                  <a:srgbClr val="00B050"/>
                </a:solidFill>
              </a:rPr>
              <a:t>Record </a:t>
            </a:r>
            <a:r>
              <a:rPr lang="en-US" altLang="zh-CN" sz="1600" b="1" dirty="0">
                <a:solidFill>
                  <a:srgbClr val="00B05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lang="en-US" b="1" dirty="0">
                <a:solidFill>
                  <a:srgbClr val="00B050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5F7C73E6-8CC7-4A9D-AEDB-490E4954220E}"/>
                  </a:ext>
                </a:extLst>
              </p:cNvPr>
              <p:cNvSpPr/>
              <p:nvPr/>
            </p:nvSpPr>
            <p:spPr bwMode="gray">
              <a:xfrm>
                <a:off x="4207181" y="2167556"/>
                <a:ext cx="1336849" cy="52609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 algn="ctr">
                <a:noFill/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𝑙𝑒𝑎𝑑𝑒𝑟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5F7C73E6-8CC7-4A9D-AEDB-490E495422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207181" y="2167556"/>
                <a:ext cx="1336849" cy="5260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6350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3C6A7CE9-4138-4E20-9674-1102EAC466D6}"/>
                  </a:ext>
                </a:extLst>
              </p:cNvPr>
              <p:cNvSpPr/>
              <p:nvPr/>
            </p:nvSpPr>
            <p:spPr bwMode="gray">
              <a:xfrm>
                <a:off x="7001799" y="2161606"/>
                <a:ext cx="1451759" cy="52609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 algn="ctr">
                <a:noFill/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𝑓𝑜𝑙𝑙𝑜𝑤𝑒𝑟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3C6A7CE9-4138-4E20-9674-1102EAC466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001799" y="2161606"/>
                <a:ext cx="1451759" cy="526093"/>
              </a:xfrm>
              <a:prstGeom prst="rect">
                <a:avLst/>
              </a:prstGeom>
              <a:blipFill>
                <a:blip r:embed="rId6"/>
                <a:stretch>
                  <a:fillRect l="-420"/>
                </a:stretch>
              </a:blipFill>
              <a:ln w="6350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41B8A485-0BFC-4768-A777-145694F000F5}"/>
              </a:ext>
            </a:extLst>
          </p:cNvPr>
          <p:cNvCxnSpPr>
            <a:cxnSpLocks/>
          </p:cNvCxnSpPr>
          <p:nvPr/>
        </p:nvCxnSpPr>
        <p:spPr>
          <a:xfrm>
            <a:off x="4859187" y="4117738"/>
            <a:ext cx="2871359" cy="95319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3909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54" grpId="0"/>
      <p:bldP spid="5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8550E66A-26CA-4B6E-9069-3DFD1B4756C1}"/>
              </a:ext>
            </a:extLst>
          </p:cNvPr>
          <p:cNvCxnSpPr/>
          <p:nvPr/>
        </p:nvCxnSpPr>
        <p:spPr>
          <a:xfrm>
            <a:off x="4849183" y="2730636"/>
            <a:ext cx="0" cy="3970750"/>
          </a:xfrm>
          <a:prstGeom prst="line">
            <a:avLst/>
          </a:prstGeom>
          <a:ln w="38100" cap="rnd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771F1C72-08BE-446D-84D2-AAA979AA4803}"/>
              </a:ext>
            </a:extLst>
          </p:cNvPr>
          <p:cNvCxnSpPr>
            <a:cxnSpLocks/>
          </p:cNvCxnSpPr>
          <p:nvPr/>
        </p:nvCxnSpPr>
        <p:spPr>
          <a:xfrm flipH="1">
            <a:off x="7738115" y="3061995"/>
            <a:ext cx="9847" cy="3641750"/>
          </a:xfrm>
          <a:prstGeom prst="line">
            <a:avLst/>
          </a:prstGeom>
          <a:ln w="38100" cap="rnd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箭头: 环形 115">
            <a:extLst>
              <a:ext uri="{FF2B5EF4-FFF2-40B4-BE49-F238E27FC236}">
                <a16:creationId xmlns:a16="http://schemas.microsoft.com/office/drawing/2014/main" id="{95316FEB-C413-4CE0-9D6E-D6918A4DD711}"/>
              </a:ext>
            </a:extLst>
          </p:cNvPr>
          <p:cNvSpPr/>
          <p:nvPr/>
        </p:nvSpPr>
        <p:spPr>
          <a:xfrm rot="369882" flipH="1">
            <a:off x="7615591" y="2777335"/>
            <a:ext cx="238219" cy="27177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472139"/>
              <a:gd name="adj5" fmla="val 12500"/>
            </a:avLst>
          </a:prstGeom>
          <a:solidFill>
            <a:srgbClr val="00B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Linux Libertine" panose="02000503000000000000"/>
              <a:cs typeface="Times New Roman" panose="02020603050405020304" pitchFamily="18" charset="0"/>
            </a:endParaRPr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A8D1845F-810B-4A69-9F55-7D670751B909}"/>
              </a:ext>
            </a:extLst>
          </p:cNvPr>
          <p:cNvCxnSpPr>
            <a:cxnSpLocks/>
          </p:cNvCxnSpPr>
          <p:nvPr/>
        </p:nvCxnSpPr>
        <p:spPr>
          <a:xfrm>
            <a:off x="4859187" y="3588991"/>
            <a:ext cx="2868492" cy="103611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>
            <a:extLst>
              <a:ext uri="{FF2B5EF4-FFF2-40B4-BE49-F238E27FC236}">
                <a16:creationId xmlns:a16="http://schemas.microsoft.com/office/drawing/2014/main" id="{7629494E-20A1-43CB-A885-8D85567A0B23}"/>
              </a:ext>
            </a:extLst>
          </p:cNvPr>
          <p:cNvSpPr txBox="1"/>
          <p:nvPr/>
        </p:nvSpPr>
        <p:spPr>
          <a:xfrm>
            <a:off x="7864134" y="3666134"/>
            <a:ext cx="1460519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b="0">
                <a:solidFill>
                  <a:srgbClr val="000000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zh-CN" dirty="0"/>
              <a:t>newEpoch: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48CF583D-C5FE-4C79-A321-CC5C624ED8F1}"/>
              </a:ext>
            </a:extLst>
          </p:cNvPr>
          <p:cNvSpPr txBox="1"/>
          <p:nvPr/>
        </p:nvSpPr>
        <p:spPr>
          <a:xfrm>
            <a:off x="7870234" y="4212467"/>
            <a:ext cx="1863672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b="0">
                <a:solidFill>
                  <a:srgbClr val="000000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epochOfZxid</a:t>
            </a:r>
            <a:r>
              <a:rPr lang="en-US" altLang="zh-CN" dirty="0"/>
              <a:t>: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7EC1FE6F-45BF-41C4-B018-C40746C1F8EC}"/>
              </a:ext>
            </a:extLst>
          </p:cNvPr>
          <p:cNvSpPr txBox="1"/>
          <p:nvPr/>
        </p:nvSpPr>
        <p:spPr>
          <a:xfrm>
            <a:off x="7931714" y="5054979"/>
            <a:ext cx="1750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③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600" dirty="0" err="1"/>
              <a:t>TakeSnapshot</a:t>
            </a:r>
            <a:endParaRPr lang="en-US" altLang="zh-CN" sz="1600" dirty="0"/>
          </a:p>
          <a:p>
            <a:pPr algn="ctr"/>
            <a:r>
              <a:rPr lang="en-US" altLang="zh-CN" sz="1600" dirty="0"/>
              <a:t>{epochOfZxid:</a:t>
            </a:r>
            <a:r>
              <a:rPr lang="en-US" altLang="zh-CN" sz="1600" dirty="0">
                <a:solidFill>
                  <a:srgbClr val="FF0000"/>
                </a:solidFill>
              </a:rPr>
              <a:t>2</a:t>
            </a:r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B0C6A5BF-3604-4A06-B2E3-E0CFBCC120CB}"/>
              </a:ext>
            </a:extLst>
          </p:cNvPr>
          <p:cNvSpPr txBox="1"/>
          <p:nvPr/>
        </p:nvSpPr>
        <p:spPr>
          <a:xfrm>
            <a:off x="7887065" y="5834370"/>
            <a:ext cx="2049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④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600" dirty="0" err="1"/>
              <a:t>SetCurrentEpoch</a:t>
            </a:r>
            <a:endParaRPr lang="en-US" altLang="zh-CN" sz="1600" dirty="0"/>
          </a:p>
          <a:p>
            <a:pPr algn="ctr"/>
            <a:r>
              <a:rPr lang="en-US" altLang="zh-CN" sz="1600" dirty="0"/>
              <a:t>{</a:t>
            </a:r>
            <a:r>
              <a:rPr lang="en-US" altLang="zh-CN" sz="1600" dirty="0" err="1"/>
              <a:t>newEpoch</a:t>
            </a:r>
            <a:r>
              <a:rPr lang="en-US" altLang="zh-CN" sz="1600" dirty="0"/>
              <a:t> :</a:t>
            </a:r>
            <a:r>
              <a:rPr lang="en-US" altLang="zh-CN" sz="1600" dirty="0">
                <a:solidFill>
                  <a:srgbClr val="FF0000"/>
                </a:solidFill>
              </a:rPr>
              <a:t>2</a:t>
            </a:r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EFF8A881-64E3-4F76-8B31-0405DBD8ABC3}"/>
              </a:ext>
            </a:extLst>
          </p:cNvPr>
          <p:cNvSpPr/>
          <p:nvPr/>
        </p:nvSpPr>
        <p:spPr bwMode="gray">
          <a:xfrm>
            <a:off x="4785914" y="2836216"/>
            <a:ext cx="121746" cy="127972"/>
          </a:xfrm>
          <a:prstGeom prst="ellipse">
            <a:avLst/>
          </a:prstGeom>
          <a:solidFill>
            <a:schemeClr val="tx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B0B3D856-C177-4445-BADC-652F57997832}"/>
              </a:ext>
            </a:extLst>
          </p:cNvPr>
          <p:cNvSpPr txBox="1"/>
          <p:nvPr/>
        </p:nvSpPr>
        <p:spPr>
          <a:xfrm>
            <a:off x="3533776" y="2728395"/>
            <a:ext cx="1126722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b="0">
                <a:solidFill>
                  <a:srgbClr val="000000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zh-CN" dirty="0"/>
              <a:t>epoch: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B0B2A3DC-2074-491E-ABF0-94323AF14331}"/>
              </a:ext>
            </a:extLst>
          </p:cNvPr>
          <p:cNvSpPr/>
          <p:nvPr/>
        </p:nvSpPr>
        <p:spPr bwMode="gray">
          <a:xfrm>
            <a:off x="7679457" y="3786814"/>
            <a:ext cx="121746" cy="127972"/>
          </a:xfrm>
          <a:prstGeom prst="ellipse">
            <a:avLst/>
          </a:prstGeom>
          <a:solidFill>
            <a:schemeClr val="tx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31B924EF-6B14-47D4-8644-87E07404166C}"/>
              </a:ext>
            </a:extLst>
          </p:cNvPr>
          <p:cNvSpPr/>
          <p:nvPr/>
        </p:nvSpPr>
        <p:spPr bwMode="gray">
          <a:xfrm>
            <a:off x="7679457" y="4336638"/>
            <a:ext cx="121746" cy="127972"/>
          </a:xfrm>
          <a:prstGeom prst="ellipse">
            <a:avLst/>
          </a:prstGeom>
          <a:solidFill>
            <a:schemeClr val="tx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078544BF-A7D2-47F3-9482-4E1FFE0C430C}"/>
              </a:ext>
            </a:extLst>
          </p:cNvPr>
          <p:cNvCxnSpPr>
            <a:cxnSpLocks/>
          </p:cNvCxnSpPr>
          <p:nvPr/>
        </p:nvCxnSpPr>
        <p:spPr>
          <a:xfrm>
            <a:off x="7738115" y="5026494"/>
            <a:ext cx="2358905" cy="78529"/>
          </a:xfrm>
          <a:prstGeom prst="straightConnector1">
            <a:avLst/>
          </a:prstGeom>
          <a:ln w="28575" cap="rnd">
            <a:solidFill>
              <a:schemeClr val="tx1"/>
            </a:solidFill>
            <a:prstDash val="lgDash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323BC145-BA5C-4449-89A5-F4EB39B8AE9E}"/>
              </a:ext>
            </a:extLst>
          </p:cNvPr>
          <p:cNvCxnSpPr>
            <a:cxnSpLocks/>
          </p:cNvCxnSpPr>
          <p:nvPr/>
        </p:nvCxnSpPr>
        <p:spPr>
          <a:xfrm>
            <a:off x="7745135" y="5724211"/>
            <a:ext cx="2351885" cy="72185"/>
          </a:xfrm>
          <a:prstGeom prst="straightConnector1">
            <a:avLst/>
          </a:prstGeom>
          <a:ln w="28575" cap="rnd">
            <a:solidFill>
              <a:schemeClr val="tx1"/>
            </a:solidFill>
            <a:prstDash val="lgDash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783F7758-300A-4E46-94AD-E0990DC33D5E}"/>
              </a:ext>
            </a:extLst>
          </p:cNvPr>
          <p:cNvSpPr txBox="1"/>
          <p:nvPr/>
        </p:nvSpPr>
        <p:spPr>
          <a:xfrm>
            <a:off x="5023290" y="3001915"/>
            <a:ext cx="23225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①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600" dirty="0" err="1"/>
              <a:t>LEADERINFO</a:t>
            </a:r>
            <a:endParaRPr lang="en-US" altLang="zh-CN" sz="1600" dirty="0"/>
          </a:p>
          <a:p>
            <a:pPr algn="ctr"/>
            <a:r>
              <a:rPr lang="en-US" altLang="zh-CN" sz="1600" dirty="0"/>
              <a:t>{newEpoch:</a:t>
            </a:r>
            <a:r>
              <a:rPr lang="en-US" altLang="zh-CN" sz="1600" dirty="0">
                <a:solidFill>
                  <a:srgbClr val="FF0000"/>
                </a:solidFill>
              </a:rPr>
              <a:t>2</a:t>
            </a:r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539B808-C409-4F31-B5AF-5A7DBE58740E}"/>
              </a:ext>
            </a:extLst>
          </p:cNvPr>
          <p:cNvSpPr txBox="1"/>
          <p:nvPr/>
        </p:nvSpPr>
        <p:spPr>
          <a:xfrm>
            <a:off x="4997550" y="4163076"/>
            <a:ext cx="2477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600" dirty="0"/>
              <a:t>snapshot</a:t>
            </a:r>
          </a:p>
          <a:p>
            <a:pPr algn="ctr"/>
            <a:r>
              <a:rPr lang="en-US" altLang="zh-CN" sz="1600" dirty="0"/>
              <a:t>{epochOfZxid:</a:t>
            </a:r>
            <a:r>
              <a:rPr lang="en-US" altLang="zh-CN" sz="1600" dirty="0">
                <a:solidFill>
                  <a:srgbClr val="FF0000"/>
                </a:solidFill>
              </a:rPr>
              <a:t>2</a:t>
            </a:r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27" name="标题 2">
            <a:extLst>
              <a:ext uri="{FF2B5EF4-FFF2-40B4-BE49-F238E27FC236}">
                <a16:creationId xmlns:a16="http://schemas.microsoft.com/office/drawing/2014/main" id="{EF44C1D7-9D60-4359-B8CD-990D25236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39" y="311085"/>
            <a:ext cx="10943251" cy="849639"/>
          </a:xfrm>
        </p:spPr>
        <p:txBody>
          <a:bodyPr/>
          <a:lstStyle/>
          <a:p>
            <a:r>
              <a:rPr lang="en-US" altLang="zh-CN" dirty="0"/>
              <a:t>Step 2: </a:t>
            </a:r>
            <a:r>
              <a:rPr lang="en-US" altLang="zh-CN" sz="4400" dirty="0"/>
              <a:t>Related Operation Pair Identification</a:t>
            </a:r>
            <a:endParaRPr lang="zh-CN" altLang="en-US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F8450F7-6021-4547-9C68-2077B1F4320D}"/>
              </a:ext>
            </a:extLst>
          </p:cNvPr>
          <p:cNvGrpSpPr/>
          <p:nvPr/>
        </p:nvGrpSpPr>
        <p:grpSpPr>
          <a:xfrm>
            <a:off x="10097020" y="4678587"/>
            <a:ext cx="1256209" cy="774342"/>
            <a:chOff x="6634789" y="1011713"/>
            <a:chExt cx="1256209" cy="774342"/>
          </a:xfrm>
        </p:grpSpPr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0622BADA-E4B8-41CF-B2BF-420E79E38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34789" y="1011713"/>
              <a:ext cx="1256209" cy="774342"/>
            </a:xfrm>
            <a:prstGeom prst="rect">
              <a:avLst/>
            </a:prstGeom>
          </p:spPr>
        </p:pic>
        <p:sp>
          <p:nvSpPr>
            <p:cNvPr id="31" name="矩形: 剪去单角 30">
              <a:extLst>
                <a:ext uri="{FF2B5EF4-FFF2-40B4-BE49-F238E27FC236}">
                  <a16:creationId xmlns:a16="http://schemas.microsoft.com/office/drawing/2014/main" id="{CBD36987-306B-402F-AB59-70173F8E73E1}"/>
                </a:ext>
              </a:extLst>
            </p:cNvPr>
            <p:cNvSpPr/>
            <p:nvPr/>
          </p:nvSpPr>
          <p:spPr bwMode="gray">
            <a:xfrm>
              <a:off x="6695478" y="1160724"/>
              <a:ext cx="1185795" cy="558632"/>
            </a:xfrm>
            <a:prstGeom prst="snip1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wrap="square" rtlCol="0" anchor="ctr"/>
            <a:lstStyle/>
            <a:p>
              <a:pPr algn="ctr"/>
              <a:r>
                <a:rPr lang="en-US" altLang="zh-CN" dirty="0"/>
                <a:t>follower-snapshot</a:t>
              </a:r>
              <a:endParaRPr lang="zh-CN" altLang="en-US" dirty="0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ED94BB37-9798-42D5-8B95-CCB7B6D8811B}"/>
              </a:ext>
            </a:extLst>
          </p:cNvPr>
          <p:cNvGrpSpPr/>
          <p:nvPr/>
        </p:nvGrpSpPr>
        <p:grpSpPr>
          <a:xfrm>
            <a:off x="10018717" y="5413665"/>
            <a:ext cx="1594970" cy="774342"/>
            <a:chOff x="9016379" y="996398"/>
            <a:chExt cx="1594970" cy="774342"/>
          </a:xfrm>
        </p:grpSpPr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E7E87A0E-0BE4-41CB-B242-C185169BF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082281" y="996398"/>
              <a:ext cx="1438573" cy="774342"/>
            </a:xfrm>
            <a:prstGeom prst="rect">
              <a:avLst/>
            </a:prstGeom>
          </p:spPr>
        </p:pic>
        <p:sp>
          <p:nvSpPr>
            <p:cNvPr id="34" name="矩形: 剪去单角 33">
              <a:extLst>
                <a:ext uri="{FF2B5EF4-FFF2-40B4-BE49-F238E27FC236}">
                  <a16:creationId xmlns:a16="http://schemas.microsoft.com/office/drawing/2014/main" id="{14F68453-2ADF-4354-9BF2-66207E33A97C}"/>
                </a:ext>
              </a:extLst>
            </p:cNvPr>
            <p:cNvSpPr/>
            <p:nvPr/>
          </p:nvSpPr>
          <p:spPr bwMode="gray">
            <a:xfrm>
              <a:off x="9016379" y="1162764"/>
              <a:ext cx="1594970" cy="527048"/>
            </a:xfrm>
            <a:prstGeom prst="snip1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wrap="square" rtlCol="0" anchor="ctr"/>
            <a:lstStyle/>
            <a:p>
              <a:pPr algn="ctr"/>
              <a:r>
                <a:rPr lang="en-US" altLang="zh-CN" dirty="0"/>
                <a:t>follower-</a:t>
              </a:r>
              <a:r>
                <a:rPr lang="en-US" altLang="zh-CN" dirty="0" err="1"/>
                <a:t>currentEpoch</a:t>
              </a:r>
              <a:endParaRPr lang="zh-CN" altLang="en-US" dirty="0"/>
            </a:p>
          </p:txBody>
        </p:sp>
      </p:grp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E5039ABF-D1A4-4746-A9A3-C916FD912F20}"/>
              </a:ext>
            </a:extLst>
          </p:cNvPr>
          <p:cNvSpPr/>
          <p:nvPr/>
        </p:nvSpPr>
        <p:spPr bwMode="gray">
          <a:xfrm>
            <a:off x="1404643" y="1322749"/>
            <a:ext cx="9270168" cy="5145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zh-CN" sz="2400" dirty="0"/>
              <a:t>Perform </a:t>
            </a:r>
            <a:r>
              <a:rPr lang="en-US" altLang="zh-CN" sz="2400" u="sng" dirty="0">
                <a:solidFill>
                  <a:srgbClr val="C00000"/>
                </a:solidFill>
              </a:rPr>
              <a:t>offline analysis</a:t>
            </a:r>
            <a:r>
              <a:rPr lang="en-US" altLang="zh-CN" sz="2400" dirty="0"/>
              <a:t> to identify related I/O write operation pairs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5FC2FCC-4E76-45D1-B0CF-3E773961F04A}"/>
              </a:ext>
            </a:extLst>
          </p:cNvPr>
          <p:cNvGrpSpPr/>
          <p:nvPr/>
        </p:nvGrpSpPr>
        <p:grpSpPr>
          <a:xfrm>
            <a:off x="426544" y="4814829"/>
            <a:ext cx="1085162" cy="1537398"/>
            <a:chOff x="1137760" y="4747947"/>
            <a:chExt cx="1085162" cy="1537398"/>
          </a:xfrm>
        </p:grpSpPr>
        <p:pic>
          <p:nvPicPr>
            <p:cNvPr id="42" name="Picture 8" descr="Text, white, page, files, pages icon - Free download">
              <a:extLst>
                <a:ext uri="{FF2B5EF4-FFF2-40B4-BE49-F238E27FC236}">
                  <a16:creationId xmlns:a16="http://schemas.microsoft.com/office/drawing/2014/main" id="{A9EF7950-338A-4BF7-B663-793A21D43E4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36" r="14779"/>
            <a:stretch/>
          </p:blipFill>
          <p:spPr bwMode="auto">
            <a:xfrm>
              <a:off x="1137760" y="4747947"/>
              <a:ext cx="1085162" cy="15373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7235795C-578B-4583-BCE4-E06419BABB65}"/>
                </a:ext>
              </a:extLst>
            </p:cNvPr>
            <p:cNvSpPr txBox="1"/>
            <p:nvPr/>
          </p:nvSpPr>
          <p:spPr>
            <a:xfrm>
              <a:off x="1250761" y="5264983"/>
              <a:ext cx="732429" cy="86177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10800" tIns="0" rIns="10800" bIns="0">
              <a:spAutoFit/>
            </a:bodyPr>
            <a:lstStyle>
              <a:defPPr>
                <a:defRPr lang="en-US"/>
              </a:defPPr>
              <a:lvl1pPr algn="ctr">
                <a:defRPr sz="1400" i="1"/>
              </a:lvl1pPr>
            </a:lstStyle>
            <a:p>
              <a:r>
                <a:rPr lang="en-US" dirty="0"/>
                <a:t>op </a:t>
              </a:r>
              <a:r>
                <a:rPr lang="en-US" altLang="zh-CN" i="0" dirty="0"/>
                <a:t>①</a:t>
              </a:r>
            </a:p>
            <a:p>
              <a:r>
                <a:rPr lang="en-US" dirty="0"/>
                <a:t>op </a:t>
              </a:r>
              <a:r>
                <a:rPr lang="en-US" altLang="zh-CN" i="0" dirty="0"/>
                <a:t>②</a:t>
              </a:r>
            </a:p>
            <a:p>
              <a:r>
                <a:rPr lang="en-US" dirty="0"/>
                <a:t>op </a:t>
              </a:r>
              <a:r>
                <a:rPr lang="en-US" altLang="zh-CN" i="0" dirty="0"/>
                <a:t>③</a:t>
              </a:r>
            </a:p>
            <a:p>
              <a:r>
                <a:rPr lang="en-US" altLang="zh-CN" dirty="0"/>
                <a:t>op </a:t>
              </a:r>
              <a:r>
                <a:rPr lang="en-US" altLang="zh-CN" i="0" dirty="0"/>
                <a:t>④ </a:t>
              </a:r>
              <a:endParaRPr lang="en-US" i="0" dirty="0"/>
            </a:p>
          </p:txBody>
        </p:sp>
      </p:grpSp>
      <p:sp>
        <p:nvSpPr>
          <p:cNvPr id="16" name="对话气泡: 矩形 15">
            <a:extLst>
              <a:ext uri="{FF2B5EF4-FFF2-40B4-BE49-F238E27FC236}">
                <a16:creationId xmlns:a16="http://schemas.microsoft.com/office/drawing/2014/main" id="{508B0655-48EE-46F1-99B1-740B5A067E3B}"/>
              </a:ext>
            </a:extLst>
          </p:cNvPr>
          <p:cNvSpPr/>
          <p:nvPr/>
        </p:nvSpPr>
        <p:spPr bwMode="gray">
          <a:xfrm>
            <a:off x="2205997" y="4774764"/>
            <a:ext cx="4966896" cy="1627230"/>
          </a:xfrm>
          <a:prstGeom prst="wedgeRectCallout">
            <a:avLst>
              <a:gd name="adj1" fmla="val 57470"/>
              <a:gd name="adj2" fmla="val -17645"/>
            </a:avLst>
          </a:prstGeom>
          <a:solidFill>
            <a:schemeClr val="bg1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tlCol="0" anchor="ctr"/>
          <a:lstStyle/>
          <a:p>
            <a:pPr algn="just"/>
            <a:r>
              <a:rPr lang="en-US" altLang="zh-CN" sz="2200" b="1" dirty="0">
                <a:solidFill>
                  <a:srgbClr val="00B050"/>
                </a:solidFill>
              </a:rPr>
              <a:t>related operation pair: (</a:t>
            </a:r>
            <a:r>
              <a:rPr lang="en-US" altLang="zh-CN" sz="2200" b="1" dirty="0">
                <a:solidFill>
                  <a:srgbClr val="00B05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③, ④</a:t>
            </a:r>
            <a:r>
              <a:rPr lang="en-US" altLang="zh-CN" sz="2200" b="1" dirty="0">
                <a:solidFill>
                  <a:srgbClr val="00B050"/>
                </a:solidFill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2200" dirty="0"/>
              <a:t>performed by the same node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2200" dirty="0"/>
              <a:t>use common data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2200" dirty="0"/>
              <a:t>have different storage destinations</a:t>
            </a:r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11A8DB2D-CF03-43EA-B659-E7E511C0F0CD}"/>
              </a:ext>
            </a:extLst>
          </p:cNvPr>
          <p:cNvSpPr/>
          <p:nvPr/>
        </p:nvSpPr>
        <p:spPr bwMode="gray">
          <a:xfrm>
            <a:off x="4725456" y="2957513"/>
            <a:ext cx="2999319" cy="2762250"/>
          </a:xfrm>
          <a:custGeom>
            <a:avLst/>
            <a:gdLst>
              <a:gd name="connsiteX0" fmla="*/ 98957 w 2999319"/>
              <a:gd name="connsiteY0" fmla="*/ 0 h 2762250"/>
              <a:gd name="connsiteX1" fmla="*/ 32282 w 2999319"/>
              <a:gd name="connsiteY1" fmla="*/ 623887 h 2762250"/>
              <a:gd name="connsiteX2" fmla="*/ 551394 w 2999319"/>
              <a:gd name="connsiteY2" fmla="*/ 733425 h 2762250"/>
              <a:gd name="connsiteX3" fmla="*/ 1184807 w 2999319"/>
              <a:gd name="connsiteY3" fmla="*/ 757237 h 2762250"/>
              <a:gd name="connsiteX4" fmla="*/ 1656294 w 2999319"/>
              <a:gd name="connsiteY4" fmla="*/ 776287 h 2762250"/>
              <a:gd name="connsiteX5" fmla="*/ 2261132 w 2999319"/>
              <a:gd name="connsiteY5" fmla="*/ 795337 h 2762250"/>
              <a:gd name="connsiteX6" fmla="*/ 2632607 w 2999319"/>
              <a:gd name="connsiteY6" fmla="*/ 814387 h 2762250"/>
              <a:gd name="connsiteX7" fmla="*/ 2785007 w 2999319"/>
              <a:gd name="connsiteY7" fmla="*/ 833437 h 2762250"/>
              <a:gd name="connsiteX8" fmla="*/ 2894544 w 2999319"/>
              <a:gd name="connsiteY8" fmla="*/ 866775 h 2762250"/>
              <a:gd name="connsiteX9" fmla="*/ 2913594 w 2999319"/>
              <a:gd name="connsiteY9" fmla="*/ 1071562 h 2762250"/>
              <a:gd name="connsiteX10" fmla="*/ 2894544 w 2999319"/>
              <a:gd name="connsiteY10" fmla="*/ 1304925 h 2762250"/>
              <a:gd name="connsiteX11" fmla="*/ 2894544 w 2999319"/>
              <a:gd name="connsiteY11" fmla="*/ 1790700 h 2762250"/>
              <a:gd name="connsiteX12" fmla="*/ 2880257 w 2999319"/>
              <a:gd name="connsiteY12" fmla="*/ 2371725 h 2762250"/>
              <a:gd name="connsiteX13" fmla="*/ 2999319 w 2999319"/>
              <a:gd name="connsiteY13" fmla="*/ 2762250 h 276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99319" h="2762250">
                <a:moveTo>
                  <a:pt x="98957" y="0"/>
                </a:moveTo>
                <a:cubicBezTo>
                  <a:pt x="27916" y="250825"/>
                  <a:pt x="-43124" y="501650"/>
                  <a:pt x="32282" y="623887"/>
                </a:cubicBezTo>
                <a:cubicBezTo>
                  <a:pt x="107688" y="746125"/>
                  <a:pt x="359307" y="711200"/>
                  <a:pt x="551394" y="733425"/>
                </a:cubicBezTo>
                <a:cubicBezTo>
                  <a:pt x="743481" y="755650"/>
                  <a:pt x="1184807" y="757237"/>
                  <a:pt x="1184807" y="757237"/>
                </a:cubicBezTo>
                <a:lnTo>
                  <a:pt x="1656294" y="776287"/>
                </a:lnTo>
                <a:lnTo>
                  <a:pt x="2261132" y="795337"/>
                </a:lnTo>
                <a:cubicBezTo>
                  <a:pt x="2423851" y="801687"/>
                  <a:pt x="2545295" y="808037"/>
                  <a:pt x="2632607" y="814387"/>
                </a:cubicBezTo>
                <a:cubicBezTo>
                  <a:pt x="2719920" y="820737"/>
                  <a:pt x="2741351" y="824706"/>
                  <a:pt x="2785007" y="833437"/>
                </a:cubicBezTo>
                <a:cubicBezTo>
                  <a:pt x="2828663" y="842168"/>
                  <a:pt x="2873113" y="827088"/>
                  <a:pt x="2894544" y="866775"/>
                </a:cubicBezTo>
                <a:cubicBezTo>
                  <a:pt x="2915975" y="906462"/>
                  <a:pt x="2913594" y="998537"/>
                  <a:pt x="2913594" y="1071562"/>
                </a:cubicBezTo>
                <a:cubicBezTo>
                  <a:pt x="2913594" y="1144587"/>
                  <a:pt x="2897719" y="1185069"/>
                  <a:pt x="2894544" y="1304925"/>
                </a:cubicBezTo>
                <a:cubicBezTo>
                  <a:pt x="2891369" y="1424781"/>
                  <a:pt x="2896925" y="1612900"/>
                  <a:pt x="2894544" y="1790700"/>
                </a:cubicBezTo>
                <a:cubicBezTo>
                  <a:pt x="2892163" y="1968500"/>
                  <a:pt x="2862795" y="2209800"/>
                  <a:pt x="2880257" y="2371725"/>
                </a:cubicBezTo>
                <a:cubicBezTo>
                  <a:pt x="2897720" y="2533650"/>
                  <a:pt x="2948519" y="2647950"/>
                  <a:pt x="2999319" y="2762250"/>
                </a:cubicBezTo>
              </a:path>
            </a:pathLst>
          </a:custGeom>
          <a:noFill/>
          <a:ln w="38100" algn="ctr">
            <a:solidFill>
              <a:srgbClr val="00B050"/>
            </a:solidFill>
            <a:prstDash val="sysDash"/>
            <a:miter lim="800000"/>
            <a:headEnd/>
            <a:tailEnd type="triangl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CC46A01A-C862-4339-B972-EE7A728C16EA}"/>
              </a:ext>
            </a:extLst>
          </p:cNvPr>
          <p:cNvSpPr/>
          <p:nvPr/>
        </p:nvSpPr>
        <p:spPr bwMode="gray">
          <a:xfrm>
            <a:off x="4584966" y="2957513"/>
            <a:ext cx="3316319" cy="2038350"/>
          </a:xfrm>
          <a:custGeom>
            <a:avLst/>
            <a:gdLst>
              <a:gd name="connsiteX0" fmla="*/ 234684 w 3316319"/>
              <a:gd name="connsiteY0" fmla="*/ 0 h 2038350"/>
              <a:gd name="connsiteX1" fmla="*/ 44184 w 3316319"/>
              <a:gd name="connsiteY1" fmla="*/ 914400 h 2038350"/>
              <a:gd name="connsiteX2" fmla="*/ 972872 w 3316319"/>
              <a:gd name="connsiteY2" fmla="*/ 1128712 h 2038350"/>
              <a:gd name="connsiteX3" fmla="*/ 2253984 w 3316319"/>
              <a:gd name="connsiteY3" fmla="*/ 1171575 h 2038350"/>
              <a:gd name="connsiteX4" fmla="*/ 2949309 w 3316319"/>
              <a:gd name="connsiteY4" fmla="*/ 1185862 h 2038350"/>
              <a:gd name="connsiteX5" fmla="*/ 3196959 w 3316319"/>
              <a:gd name="connsiteY5" fmla="*/ 1204912 h 2038350"/>
              <a:gd name="connsiteX6" fmla="*/ 3296972 w 3316319"/>
              <a:gd name="connsiteY6" fmla="*/ 1481137 h 2038350"/>
              <a:gd name="connsiteX7" fmla="*/ 3306497 w 3316319"/>
              <a:gd name="connsiteY7" fmla="*/ 1747837 h 2038350"/>
              <a:gd name="connsiteX8" fmla="*/ 3187434 w 3316319"/>
              <a:gd name="connsiteY8" fmla="*/ 2038350 h 203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16319" h="2038350">
                <a:moveTo>
                  <a:pt x="234684" y="0"/>
                </a:moveTo>
                <a:cubicBezTo>
                  <a:pt x="77918" y="363140"/>
                  <a:pt x="-78847" y="726281"/>
                  <a:pt x="44184" y="914400"/>
                </a:cubicBezTo>
                <a:cubicBezTo>
                  <a:pt x="167215" y="1102519"/>
                  <a:pt x="604572" y="1085850"/>
                  <a:pt x="972872" y="1128712"/>
                </a:cubicBezTo>
                <a:cubicBezTo>
                  <a:pt x="1341172" y="1171575"/>
                  <a:pt x="2253984" y="1171575"/>
                  <a:pt x="2253984" y="1171575"/>
                </a:cubicBezTo>
                <a:lnTo>
                  <a:pt x="2949309" y="1185862"/>
                </a:lnTo>
                <a:cubicBezTo>
                  <a:pt x="3106471" y="1191418"/>
                  <a:pt x="3139015" y="1155699"/>
                  <a:pt x="3196959" y="1204912"/>
                </a:cubicBezTo>
                <a:cubicBezTo>
                  <a:pt x="3254903" y="1254125"/>
                  <a:pt x="3278716" y="1390650"/>
                  <a:pt x="3296972" y="1481137"/>
                </a:cubicBezTo>
                <a:cubicBezTo>
                  <a:pt x="3315228" y="1571624"/>
                  <a:pt x="3324753" y="1654968"/>
                  <a:pt x="3306497" y="1747837"/>
                </a:cubicBezTo>
                <a:cubicBezTo>
                  <a:pt x="3288241" y="1840706"/>
                  <a:pt x="3237837" y="1939528"/>
                  <a:pt x="3187434" y="2038350"/>
                </a:cubicBezTo>
              </a:path>
            </a:pathLst>
          </a:custGeom>
          <a:noFill/>
          <a:ln w="38100" algn="ctr">
            <a:solidFill>
              <a:srgbClr val="00B050"/>
            </a:solidFill>
            <a:prstDash val="sysDash"/>
            <a:miter lim="800000"/>
            <a:headEnd/>
            <a:tailEnd type="triangl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BD69C600-60FC-4A91-B3C4-5B8F61A098D0}"/>
              </a:ext>
            </a:extLst>
          </p:cNvPr>
          <p:cNvCxnSpPr>
            <a:cxnSpLocks/>
          </p:cNvCxnSpPr>
          <p:nvPr/>
        </p:nvCxnSpPr>
        <p:spPr>
          <a:xfrm>
            <a:off x="1530865" y="5591452"/>
            <a:ext cx="668112" cy="5639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10" descr="Analyze Icon Vector Sign and Symbol Isolated on White Background, Analyze  Logo Concept Stock Vector - Illustration of analysis, research: 134549346">
            <a:extLst>
              <a:ext uri="{FF2B5EF4-FFF2-40B4-BE49-F238E27FC236}">
                <a16:creationId xmlns:a16="http://schemas.microsoft.com/office/drawing/2014/main" id="{1873ED57-1DC7-4715-A868-A4D82AAD75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86" t="14213" r="17247" b="14140"/>
          <a:stretch/>
        </p:blipFill>
        <p:spPr bwMode="auto">
          <a:xfrm>
            <a:off x="1670621" y="5385421"/>
            <a:ext cx="403903" cy="44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文本框 60">
            <a:extLst>
              <a:ext uri="{FF2B5EF4-FFF2-40B4-BE49-F238E27FC236}">
                <a16:creationId xmlns:a16="http://schemas.microsoft.com/office/drawing/2014/main" id="{1D8BC34A-E96A-4484-BB3E-75C579B7BD96}"/>
              </a:ext>
            </a:extLst>
          </p:cNvPr>
          <p:cNvSpPr txBox="1"/>
          <p:nvPr/>
        </p:nvSpPr>
        <p:spPr>
          <a:xfrm>
            <a:off x="334149" y="4545414"/>
            <a:ext cx="1317411" cy="360850"/>
          </a:xfrm>
          <a:prstGeom prst="rect">
            <a:avLst/>
          </a:prstGeom>
          <a:solidFill>
            <a:schemeClr val="bg1"/>
          </a:solidFill>
        </p:spPr>
        <p:txBody>
          <a:bodyPr wrap="square" lIns="10800" tIns="72000" rIns="10800" bIns="72000">
            <a:spAutoFit/>
          </a:bodyPr>
          <a:lstStyle/>
          <a:p>
            <a:pPr algn="ctr"/>
            <a:r>
              <a:rPr lang="en-US" altLang="zh-CN" sz="1400" i="1" dirty="0"/>
              <a:t>execution trace</a:t>
            </a:r>
            <a:endParaRPr lang="zh-CN" altLang="en-US" sz="1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38D1F80C-D55B-4E68-A91E-44CFFFB51559}"/>
                  </a:ext>
                </a:extLst>
              </p:cNvPr>
              <p:cNvSpPr/>
              <p:nvPr/>
            </p:nvSpPr>
            <p:spPr bwMode="gray">
              <a:xfrm>
                <a:off x="4207181" y="2167556"/>
                <a:ext cx="1336849" cy="52609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 algn="ctr">
                <a:noFill/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𝑙𝑒𝑎𝑑𝑒𝑟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38D1F80C-D55B-4E68-A91E-44CFFFB515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207181" y="2167556"/>
                <a:ext cx="1336849" cy="5260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6350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4EC358F6-F035-4E85-BEE1-F9873B24DD1F}"/>
                  </a:ext>
                </a:extLst>
              </p:cNvPr>
              <p:cNvSpPr/>
              <p:nvPr/>
            </p:nvSpPr>
            <p:spPr bwMode="gray">
              <a:xfrm>
                <a:off x="7001799" y="2161606"/>
                <a:ext cx="1451759" cy="52609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 algn="ctr">
                <a:noFill/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𝑓𝑜𝑙𝑙𝑜𝑤𝑒𝑟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4EC358F6-F035-4E85-BEE1-F9873B24DD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001799" y="2161606"/>
                <a:ext cx="1451759" cy="526093"/>
              </a:xfrm>
              <a:prstGeom prst="rect">
                <a:avLst/>
              </a:prstGeom>
              <a:blipFill>
                <a:blip r:embed="rId7"/>
                <a:stretch>
                  <a:fillRect l="-420"/>
                </a:stretch>
              </a:blipFill>
              <a:ln w="6350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43853E0F-E681-4132-9AA8-BEC73FFFA548}"/>
              </a:ext>
            </a:extLst>
          </p:cNvPr>
          <p:cNvCxnSpPr>
            <a:cxnSpLocks/>
          </p:cNvCxnSpPr>
          <p:nvPr/>
        </p:nvCxnSpPr>
        <p:spPr>
          <a:xfrm>
            <a:off x="4859187" y="4117738"/>
            <a:ext cx="2871359" cy="95319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6472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5" grpId="0" animBg="1"/>
      <p:bldP spid="3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8550E66A-26CA-4B6E-9069-3DFD1B4756C1}"/>
              </a:ext>
            </a:extLst>
          </p:cNvPr>
          <p:cNvCxnSpPr/>
          <p:nvPr/>
        </p:nvCxnSpPr>
        <p:spPr>
          <a:xfrm>
            <a:off x="4849183" y="2730636"/>
            <a:ext cx="0" cy="3970750"/>
          </a:xfrm>
          <a:prstGeom prst="line">
            <a:avLst/>
          </a:prstGeom>
          <a:ln w="38100" cap="rnd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771F1C72-08BE-446D-84D2-AAA979AA4803}"/>
              </a:ext>
            </a:extLst>
          </p:cNvPr>
          <p:cNvCxnSpPr>
            <a:cxnSpLocks/>
          </p:cNvCxnSpPr>
          <p:nvPr/>
        </p:nvCxnSpPr>
        <p:spPr>
          <a:xfrm flipH="1">
            <a:off x="7738115" y="3061995"/>
            <a:ext cx="9847" cy="3641750"/>
          </a:xfrm>
          <a:prstGeom prst="line">
            <a:avLst/>
          </a:prstGeom>
          <a:ln w="38100" cap="rnd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箭头: 环形 115">
            <a:extLst>
              <a:ext uri="{FF2B5EF4-FFF2-40B4-BE49-F238E27FC236}">
                <a16:creationId xmlns:a16="http://schemas.microsoft.com/office/drawing/2014/main" id="{95316FEB-C413-4CE0-9D6E-D6918A4DD711}"/>
              </a:ext>
            </a:extLst>
          </p:cNvPr>
          <p:cNvSpPr/>
          <p:nvPr/>
        </p:nvSpPr>
        <p:spPr>
          <a:xfrm rot="369882" flipH="1">
            <a:off x="7615591" y="2777335"/>
            <a:ext cx="238219" cy="27177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472139"/>
              <a:gd name="adj5" fmla="val 12500"/>
            </a:avLst>
          </a:prstGeom>
          <a:solidFill>
            <a:srgbClr val="00B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Linux Libertine" panose="02000503000000000000"/>
              <a:cs typeface="Times New Roman" panose="02020603050405020304" pitchFamily="18" charset="0"/>
            </a:endParaRPr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A8D1845F-810B-4A69-9F55-7D670751B909}"/>
              </a:ext>
            </a:extLst>
          </p:cNvPr>
          <p:cNvCxnSpPr>
            <a:cxnSpLocks/>
          </p:cNvCxnSpPr>
          <p:nvPr/>
        </p:nvCxnSpPr>
        <p:spPr>
          <a:xfrm>
            <a:off x="4859187" y="3588991"/>
            <a:ext cx="2868492" cy="103611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>
            <a:extLst>
              <a:ext uri="{FF2B5EF4-FFF2-40B4-BE49-F238E27FC236}">
                <a16:creationId xmlns:a16="http://schemas.microsoft.com/office/drawing/2014/main" id="{7629494E-20A1-43CB-A885-8D85567A0B23}"/>
              </a:ext>
            </a:extLst>
          </p:cNvPr>
          <p:cNvSpPr txBox="1"/>
          <p:nvPr/>
        </p:nvSpPr>
        <p:spPr>
          <a:xfrm>
            <a:off x="7864134" y="3666134"/>
            <a:ext cx="1460519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b="0">
                <a:solidFill>
                  <a:srgbClr val="000000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zh-CN" dirty="0"/>
              <a:t>newEpoch: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48CF583D-C5FE-4C79-A321-CC5C624ED8F1}"/>
              </a:ext>
            </a:extLst>
          </p:cNvPr>
          <p:cNvSpPr txBox="1"/>
          <p:nvPr/>
        </p:nvSpPr>
        <p:spPr>
          <a:xfrm>
            <a:off x="7870234" y="4212467"/>
            <a:ext cx="1863672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b="0">
                <a:solidFill>
                  <a:srgbClr val="000000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epochOfZxid</a:t>
            </a:r>
            <a:r>
              <a:rPr lang="en-US" altLang="zh-CN" dirty="0"/>
              <a:t>: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7EC1FE6F-45BF-41C4-B018-C40746C1F8EC}"/>
              </a:ext>
            </a:extLst>
          </p:cNvPr>
          <p:cNvSpPr txBox="1"/>
          <p:nvPr/>
        </p:nvSpPr>
        <p:spPr>
          <a:xfrm>
            <a:off x="7931714" y="5054979"/>
            <a:ext cx="1750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③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600" dirty="0" err="1"/>
              <a:t>TakeSnapshot</a:t>
            </a:r>
            <a:endParaRPr lang="en-US" altLang="zh-CN" sz="1600" dirty="0"/>
          </a:p>
          <a:p>
            <a:pPr algn="ctr"/>
            <a:r>
              <a:rPr lang="en-US" altLang="zh-CN" sz="1600" dirty="0"/>
              <a:t>{epochOfZxid:</a:t>
            </a:r>
            <a:r>
              <a:rPr lang="en-US" altLang="zh-CN" sz="1600" dirty="0">
                <a:solidFill>
                  <a:srgbClr val="FF0000"/>
                </a:solidFill>
              </a:rPr>
              <a:t>2</a:t>
            </a:r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B0C6A5BF-3604-4A06-B2E3-E0CFBCC120CB}"/>
              </a:ext>
            </a:extLst>
          </p:cNvPr>
          <p:cNvSpPr txBox="1"/>
          <p:nvPr/>
        </p:nvSpPr>
        <p:spPr>
          <a:xfrm>
            <a:off x="7887065" y="5834370"/>
            <a:ext cx="2049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④</a:t>
            </a:r>
            <a:r>
              <a:rPr lang="en-US" altLang="zh-CN" sz="1600" b="0" dirty="0">
                <a:solidFill>
                  <a:schemeClr val="bg1">
                    <a:lumMod val="75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</a:rPr>
              <a:t>SetCurrentEpoch</a:t>
            </a:r>
            <a:endParaRPr lang="en-US" altLang="zh-CN" sz="16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</a:rPr>
              <a:t>{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</a:rPr>
              <a:t>newEpoch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</a:rPr>
              <a:t> :2}</a:t>
            </a:r>
            <a:endParaRPr lang="zh-CN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EFF8A881-64E3-4F76-8B31-0405DBD8ABC3}"/>
              </a:ext>
            </a:extLst>
          </p:cNvPr>
          <p:cNvSpPr/>
          <p:nvPr/>
        </p:nvSpPr>
        <p:spPr bwMode="gray">
          <a:xfrm>
            <a:off x="4785914" y="2836216"/>
            <a:ext cx="121746" cy="127972"/>
          </a:xfrm>
          <a:prstGeom prst="ellipse">
            <a:avLst/>
          </a:prstGeom>
          <a:solidFill>
            <a:schemeClr val="tx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B0B3D856-C177-4445-BADC-652F57997832}"/>
              </a:ext>
            </a:extLst>
          </p:cNvPr>
          <p:cNvSpPr txBox="1"/>
          <p:nvPr/>
        </p:nvSpPr>
        <p:spPr>
          <a:xfrm>
            <a:off x="3533776" y="2728395"/>
            <a:ext cx="1126722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b="0">
                <a:solidFill>
                  <a:srgbClr val="000000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zh-CN" dirty="0"/>
              <a:t>epoch: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B0B2A3DC-2074-491E-ABF0-94323AF14331}"/>
              </a:ext>
            </a:extLst>
          </p:cNvPr>
          <p:cNvSpPr/>
          <p:nvPr/>
        </p:nvSpPr>
        <p:spPr bwMode="gray">
          <a:xfrm>
            <a:off x="7679457" y="3786814"/>
            <a:ext cx="121746" cy="127972"/>
          </a:xfrm>
          <a:prstGeom prst="ellipse">
            <a:avLst/>
          </a:prstGeom>
          <a:solidFill>
            <a:schemeClr val="tx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31B924EF-6B14-47D4-8644-87E07404166C}"/>
              </a:ext>
            </a:extLst>
          </p:cNvPr>
          <p:cNvSpPr/>
          <p:nvPr/>
        </p:nvSpPr>
        <p:spPr bwMode="gray">
          <a:xfrm>
            <a:off x="7679457" y="4336638"/>
            <a:ext cx="121746" cy="127972"/>
          </a:xfrm>
          <a:prstGeom prst="ellipse">
            <a:avLst/>
          </a:prstGeom>
          <a:solidFill>
            <a:schemeClr val="tx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078544BF-A7D2-47F3-9482-4E1FFE0C430C}"/>
              </a:ext>
            </a:extLst>
          </p:cNvPr>
          <p:cNvCxnSpPr>
            <a:cxnSpLocks/>
          </p:cNvCxnSpPr>
          <p:nvPr/>
        </p:nvCxnSpPr>
        <p:spPr>
          <a:xfrm>
            <a:off x="7738115" y="5026494"/>
            <a:ext cx="2358905" cy="78529"/>
          </a:xfrm>
          <a:prstGeom prst="straightConnector1">
            <a:avLst/>
          </a:prstGeom>
          <a:ln w="28575" cap="rnd">
            <a:solidFill>
              <a:schemeClr val="tx1"/>
            </a:solidFill>
            <a:prstDash val="lgDash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323BC145-BA5C-4449-89A5-F4EB39B8AE9E}"/>
              </a:ext>
            </a:extLst>
          </p:cNvPr>
          <p:cNvCxnSpPr>
            <a:cxnSpLocks/>
          </p:cNvCxnSpPr>
          <p:nvPr/>
        </p:nvCxnSpPr>
        <p:spPr>
          <a:xfrm>
            <a:off x="7745135" y="5724211"/>
            <a:ext cx="2351885" cy="72185"/>
          </a:xfrm>
          <a:prstGeom prst="straightConnector1">
            <a:avLst/>
          </a:prstGeom>
          <a:ln w="28575" cap="rnd">
            <a:solidFill>
              <a:schemeClr val="bg1">
                <a:lumMod val="75000"/>
              </a:schemeClr>
            </a:solidFill>
            <a:prstDash val="lgDash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783F7758-300A-4E46-94AD-E0990DC33D5E}"/>
              </a:ext>
            </a:extLst>
          </p:cNvPr>
          <p:cNvSpPr txBox="1"/>
          <p:nvPr/>
        </p:nvSpPr>
        <p:spPr>
          <a:xfrm>
            <a:off x="5023290" y="3001915"/>
            <a:ext cx="23225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①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600" dirty="0" err="1"/>
              <a:t>LEADERINFO</a:t>
            </a:r>
            <a:endParaRPr lang="en-US" altLang="zh-CN" sz="1600" dirty="0"/>
          </a:p>
          <a:p>
            <a:pPr algn="ctr"/>
            <a:r>
              <a:rPr lang="en-US" altLang="zh-CN" sz="1600" dirty="0"/>
              <a:t>{newEpoch:</a:t>
            </a:r>
            <a:r>
              <a:rPr lang="en-US" altLang="zh-CN" sz="1600" dirty="0">
                <a:solidFill>
                  <a:srgbClr val="FF0000"/>
                </a:solidFill>
              </a:rPr>
              <a:t>2</a:t>
            </a:r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539B808-C409-4F31-B5AF-5A7DBE58740E}"/>
              </a:ext>
            </a:extLst>
          </p:cNvPr>
          <p:cNvSpPr txBox="1"/>
          <p:nvPr/>
        </p:nvSpPr>
        <p:spPr>
          <a:xfrm>
            <a:off x="4997550" y="4163076"/>
            <a:ext cx="2477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600" dirty="0"/>
              <a:t>snapshot</a:t>
            </a:r>
          </a:p>
          <a:p>
            <a:pPr algn="ctr"/>
            <a:r>
              <a:rPr lang="en-US" altLang="zh-CN" sz="1600" dirty="0"/>
              <a:t>{epochOfZxid:</a:t>
            </a:r>
            <a:r>
              <a:rPr lang="en-US" altLang="zh-CN" sz="1600" dirty="0">
                <a:solidFill>
                  <a:srgbClr val="FF0000"/>
                </a:solidFill>
              </a:rPr>
              <a:t>2</a:t>
            </a:r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27" name="标题 2">
            <a:extLst>
              <a:ext uri="{FF2B5EF4-FFF2-40B4-BE49-F238E27FC236}">
                <a16:creationId xmlns:a16="http://schemas.microsoft.com/office/drawing/2014/main" id="{EF44C1D7-9D60-4359-B8CD-990D25236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39" y="311085"/>
            <a:ext cx="10943251" cy="849639"/>
          </a:xfrm>
        </p:spPr>
        <p:txBody>
          <a:bodyPr/>
          <a:lstStyle/>
          <a:p>
            <a:r>
              <a:rPr lang="en-US" altLang="zh-CN" dirty="0"/>
              <a:t>Step 3: </a:t>
            </a:r>
            <a:r>
              <a:rPr lang="en-US" altLang="zh-CN" sz="4400" dirty="0"/>
              <a:t>Crash/Reboot Injection Testing</a:t>
            </a:r>
            <a:endParaRPr lang="zh-CN" altLang="en-US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F8450F7-6021-4547-9C68-2077B1F4320D}"/>
              </a:ext>
            </a:extLst>
          </p:cNvPr>
          <p:cNvGrpSpPr/>
          <p:nvPr/>
        </p:nvGrpSpPr>
        <p:grpSpPr>
          <a:xfrm>
            <a:off x="10097020" y="4678587"/>
            <a:ext cx="1256209" cy="774342"/>
            <a:chOff x="6634789" y="1011713"/>
            <a:chExt cx="1256209" cy="774342"/>
          </a:xfrm>
        </p:grpSpPr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0622BADA-E4B8-41CF-B2BF-420E79E38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34789" y="1011713"/>
              <a:ext cx="1256209" cy="774342"/>
            </a:xfrm>
            <a:prstGeom prst="rect">
              <a:avLst/>
            </a:prstGeom>
          </p:spPr>
        </p:pic>
        <p:sp>
          <p:nvSpPr>
            <p:cNvPr id="31" name="矩形: 剪去单角 30">
              <a:extLst>
                <a:ext uri="{FF2B5EF4-FFF2-40B4-BE49-F238E27FC236}">
                  <a16:creationId xmlns:a16="http://schemas.microsoft.com/office/drawing/2014/main" id="{CBD36987-306B-402F-AB59-70173F8E73E1}"/>
                </a:ext>
              </a:extLst>
            </p:cNvPr>
            <p:cNvSpPr/>
            <p:nvPr/>
          </p:nvSpPr>
          <p:spPr bwMode="gray">
            <a:xfrm>
              <a:off x="6695478" y="1160724"/>
              <a:ext cx="1185795" cy="558632"/>
            </a:xfrm>
            <a:prstGeom prst="snip1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wrap="square" rtlCol="0" anchor="ctr"/>
            <a:lstStyle/>
            <a:p>
              <a:pPr algn="ctr"/>
              <a:r>
                <a:rPr lang="en-US" altLang="zh-CN" dirty="0"/>
                <a:t>follower-snapshot</a:t>
              </a:r>
              <a:endParaRPr lang="zh-CN" altLang="en-US" dirty="0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ED94BB37-9798-42D5-8B95-CCB7B6D8811B}"/>
              </a:ext>
            </a:extLst>
          </p:cNvPr>
          <p:cNvGrpSpPr/>
          <p:nvPr/>
        </p:nvGrpSpPr>
        <p:grpSpPr>
          <a:xfrm>
            <a:off x="10018717" y="5413665"/>
            <a:ext cx="1594970" cy="774342"/>
            <a:chOff x="9016379" y="996398"/>
            <a:chExt cx="1594970" cy="774342"/>
          </a:xfrm>
        </p:grpSpPr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E7E87A0E-0BE4-41CB-B242-C185169BF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082281" y="996398"/>
              <a:ext cx="1438573" cy="774342"/>
            </a:xfrm>
            <a:prstGeom prst="rect">
              <a:avLst/>
            </a:prstGeom>
          </p:spPr>
        </p:pic>
        <p:sp>
          <p:nvSpPr>
            <p:cNvPr id="34" name="矩形: 剪去单角 33">
              <a:extLst>
                <a:ext uri="{FF2B5EF4-FFF2-40B4-BE49-F238E27FC236}">
                  <a16:creationId xmlns:a16="http://schemas.microsoft.com/office/drawing/2014/main" id="{14F68453-2ADF-4354-9BF2-66207E33A97C}"/>
                </a:ext>
              </a:extLst>
            </p:cNvPr>
            <p:cNvSpPr/>
            <p:nvPr/>
          </p:nvSpPr>
          <p:spPr bwMode="gray">
            <a:xfrm>
              <a:off x="9016379" y="1162764"/>
              <a:ext cx="1594970" cy="527048"/>
            </a:xfrm>
            <a:prstGeom prst="snip1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wrap="square" rtlCol="0" anchor="ctr"/>
            <a:lstStyle/>
            <a:p>
              <a:pPr algn="ctr"/>
              <a:r>
                <a:rPr lang="en-US" altLang="zh-CN" dirty="0"/>
                <a:t>follower-</a:t>
              </a:r>
              <a:r>
                <a:rPr lang="en-US" altLang="zh-CN" dirty="0" err="1"/>
                <a:t>currentEpoch</a:t>
              </a:r>
              <a:endParaRPr lang="zh-CN" altLang="en-US" dirty="0"/>
            </a:p>
          </p:txBody>
        </p:sp>
      </p:grp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E5039ABF-D1A4-4746-A9A3-C916FD912F20}"/>
              </a:ext>
            </a:extLst>
          </p:cNvPr>
          <p:cNvSpPr/>
          <p:nvPr/>
        </p:nvSpPr>
        <p:spPr bwMode="gray">
          <a:xfrm>
            <a:off x="1036725" y="1343368"/>
            <a:ext cx="10118549" cy="5145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zh-CN" sz="2400" dirty="0"/>
              <a:t>Inject crashes/reboots to interrupt the execution of related operation pairs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F22C089F-E0AF-4200-91A4-28FD5CA0A130}"/>
              </a:ext>
            </a:extLst>
          </p:cNvPr>
          <p:cNvSpPr/>
          <p:nvPr/>
        </p:nvSpPr>
        <p:spPr bwMode="gray">
          <a:xfrm>
            <a:off x="3246328" y="5741784"/>
            <a:ext cx="2265065" cy="367452"/>
          </a:xfrm>
          <a:prstGeom prst="roundRect">
            <a:avLst/>
          </a:prstGeom>
          <a:solidFill>
            <a:srgbClr val="E5F4D4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tlCol="0" anchor="ctr"/>
          <a:lstStyle/>
          <a:p>
            <a:pPr algn="ctr"/>
            <a:r>
              <a:rPr lang="en-US" altLang="zh-CN" sz="1600" b="1" dirty="0"/>
              <a:t>fault injection engine</a:t>
            </a:r>
            <a:endParaRPr lang="zh-CN" altLang="en-US" sz="1600" b="1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B3B769D2-6665-445B-9B31-620D0877054A}"/>
              </a:ext>
            </a:extLst>
          </p:cNvPr>
          <p:cNvCxnSpPr>
            <a:cxnSpLocks/>
            <a:endCxn id="37" idx="3"/>
          </p:cNvCxnSpPr>
          <p:nvPr/>
        </p:nvCxnSpPr>
        <p:spPr>
          <a:xfrm flipH="1">
            <a:off x="5511393" y="5630732"/>
            <a:ext cx="2018669" cy="294778"/>
          </a:xfrm>
          <a:prstGeom prst="straightConnector1">
            <a:avLst/>
          </a:prstGeom>
          <a:ln w="28575" cap="rnd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976B07FE-6792-4E39-97F2-26A9D0BA2A84}"/>
              </a:ext>
            </a:extLst>
          </p:cNvPr>
          <p:cNvGrpSpPr/>
          <p:nvPr/>
        </p:nvGrpSpPr>
        <p:grpSpPr>
          <a:xfrm>
            <a:off x="1480828" y="5163988"/>
            <a:ext cx="1085162" cy="1537398"/>
            <a:chOff x="6335608" y="2135308"/>
            <a:chExt cx="1085162" cy="1537398"/>
          </a:xfrm>
        </p:grpSpPr>
        <p:pic>
          <p:nvPicPr>
            <p:cNvPr id="44" name="Picture 8" descr="Text, white, page, files, pages icon - Free download">
              <a:extLst>
                <a:ext uri="{FF2B5EF4-FFF2-40B4-BE49-F238E27FC236}">
                  <a16:creationId xmlns:a16="http://schemas.microsoft.com/office/drawing/2014/main" id="{6B52BAFF-27A2-4FBE-A2A0-6ECECEA3876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85" r="13830"/>
            <a:stretch/>
          </p:blipFill>
          <p:spPr bwMode="auto">
            <a:xfrm>
              <a:off x="6335608" y="2135308"/>
              <a:ext cx="1085162" cy="15373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F1FAEF68-452E-414D-A1BC-4D9F893DC2F2}"/>
                    </a:ext>
                  </a:extLst>
                </p:cNvPr>
                <p:cNvSpPr txBox="1"/>
                <p:nvPr/>
              </p:nvSpPr>
              <p:spPr>
                <a:xfrm>
                  <a:off x="6456920" y="2703150"/>
                  <a:ext cx="700602" cy="73866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r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altLang="zh-CN" sz="1400" dirty="0"/>
                              <m:t>③ </m:t>
                            </m:r>
                            <m:r>
                              <a:rPr lang="en-US" altLang="zh-CN" sz="14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altLang="zh-CN" sz="1400" dirty="0"/>
                              <m:t>④</m:t>
                            </m:r>
                          </m:e>
                        </m:d>
                      </m:oMath>
                    </m:oMathPara>
                  </a14:m>
                  <a:endParaRPr lang="en-US" altLang="zh-CN" sz="1400" dirty="0"/>
                </a:p>
                <a:p>
                  <a:pPr algn="ctr"/>
                  <a:r>
                    <a:rPr lang="en-US" altLang="zh-CN" sz="1400" dirty="0"/>
                    <a:t>…</a:t>
                  </a:r>
                </a:p>
                <a:p>
                  <a:pPr algn="ctr"/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F1FAEF68-452E-414D-A1BC-4D9F893DC2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6920" y="2703150"/>
                  <a:ext cx="700602" cy="73866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8230E9C6-8C9F-4FD4-AC29-33A0EEEA49C5}"/>
              </a:ext>
            </a:extLst>
          </p:cNvPr>
          <p:cNvSpPr txBox="1"/>
          <p:nvPr/>
        </p:nvSpPr>
        <p:spPr>
          <a:xfrm>
            <a:off x="5604052" y="5890429"/>
            <a:ext cx="1712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rgbClr val="00B050"/>
                </a:solidFill>
              </a:rPr>
              <a:t>crash after </a:t>
            </a:r>
            <a:r>
              <a:rPr lang="en-US" altLang="zh-CN" sz="1400" b="1" dirty="0">
                <a:solidFill>
                  <a:srgbClr val="00B05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③ and </a:t>
            </a:r>
            <a:r>
              <a:rPr lang="en-US" altLang="zh-CN" sz="1400" b="1" dirty="0">
                <a:solidFill>
                  <a:srgbClr val="00B050"/>
                </a:solidFill>
              </a:rPr>
              <a:t>right before </a:t>
            </a:r>
            <a:r>
              <a:rPr lang="en-US" altLang="zh-CN" sz="1400" b="1" dirty="0">
                <a:solidFill>
                  <a:srgbClr val="00B05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 ④</a:t>
            </a:r>
            <a:endParaRPr lang="zh-CN" altLang="en-US" sz="1400" b="1" dirty="0">
              <a:solidFill>
                <a:srgbClr val="00B050"/>
              </a:solidFill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D2CC397A-9BB5-4976-A78D-7D6BAA6B039E}"/>
              </a:ext>
            </a:extLst>
          </p:cNvPr>
          <p:cNvCxnSpPr>
            <a:cxnSpLocks/>
            <a:stCxn id="44" idx="3"/>
            <a:endCxn id="37" idx="1"/>
          </p:cNvCxnSpPr>
          <p:nvPr/>
        </p:nvCxnSpPr>
        <p:spPr>
          <a:xfrm flipV="1">
            <a:off x="2565990" y="5925510"/>
            <a:ext cx="680338" cy="7177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A9D0B967-1635-4C2A-8E17-19DC2D7F4321}"/>
              </a:ext>
            </a:extLst>
          </p:cNvPr>
          <p:cNvSpPr txBox="1"/>
          <p:nvPr/>
        </p:nvSpPr>
        <p:spPr>
          <a:xfrm>
            <a:off x="1126106" y="4906634"/>
            <a:ext cx="1785607" cy="360850"/>
          </a:xfrm>
          <a:prstGeom prst="rect">
            <a:avLst/>
          </a:prstGeom>
          <a:solidFill>
            <a:schemeClr val="bg1"/>
          </a:solidFill>
        </p:spPr>
        <p:txBody>
          <a:bodyPr wrap="square" lIns="10800" tIns="72000" rIns="10800" bIns="72000">
            <a:spAutoFit/>
          </a:bodyPr>
          <a:lstStyle/>
          <a:p>
            <a:pPr algn="ctr"/>
            <a:r>
              <a:rPr lang="en-US" altLang="zh-CN" sz="1400" i="1" dirty="0"/>
              <a:t>related operation pairs</a:t>
            </a:r>
            <a:endParaRPr lang="zh-CN" altLang="en-US" sz="1400" i="1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B519C2B-E79F-4D5F-8579-E16D5E53F470}"/>
              </a:ext>
            </a:extLst>
          </p:cNvPr>
          <p:cNvSpPr txBox="1"/>
          <p:nvPr/>
        </p:nvSpPr>
        <p:spPr>
          <a:xfrm>
            <a:off x="10564067" y="4312598"/>
            <a:ext cx="151402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b="1" u="sng" dirty="0">
                <a:solidFill>
                  <a:srgbClr val="FF0000"/>
                </a:solidFill>
              </a:rPr>
              <a:t>inconsistent</a:t>
            </a:r>
            <a:endParaRPr lang="zh-CN" altLang="en-US" sz="1600" b="1" u="sng" dirty="0">
              <a:solidFill>
                <a:srgbClr val="FF0000"/>
              </a:solidFill>
            </a:endParaRPr>
          </a:p>
        </p:txBody>
      </p: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6E2530FF-466D-487B-8F1E-E9357B4E5265}"/>
              </a:ext>
            </a:extLst>
          </p:cNvPr>
          <p:cNvSpPr/>
          <p:nvPr/>
        </p:nvSpPr>
        <p:spPr bwMode="gray">
          <a:xfrm>
            <a:off x="11323320" y="5044440"/>
            <a:ext cx="505234" cy="853440"/>
          </a:xfrm>
          <a:custGeom>
            <a:avLst/>
            <a:gdLst>
              <a:gd name="connsiteX0" fmla="*/ 0 w 505234"/>
              <a:gd name="connsiteY0" fmla="*/ 0 h 853440"/>
              <a:gd name="connsiteX1" fmla="*/ 502920 w 505234"/>
              <a:gd name="connsiteY1" fmla="*/ 411480 h 853440"/>
              <a:gd name="connsiteX2" fmla="*/ 152400 w 505234"/>
              <a:gd name="connsiteY2" fmla="*/ 853440 h 85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5234" h="853440">
                <a:moveTo>
                  <a:pt x="0" y="0"/>
                </a:moveTo>
                <a:cubicBezTo>
                  <a:pt x="238760" y="134620"/>
                  <a:pt x="477520" y="269240"/>
                  <a:pt x="502920" y="411480"/>
                </a:cubicBezTo>
                <a:cubicBezTo>
                  <a:pt x="528320" y="553720"/>
                  <a:pt x="340360" y="703580"/>
                  <a:pt x="152400" y="853440"/>
                </a:cubicBezTo>
              </a:path>
            </a:pathLst>
          </a:custGeom>
          <a:noFill/>
          <a:ln w="28575" algn="ctr">
            <a:solidFill>
              <a:srgbClr val="FF0000"/>
            </a:solidFill>
            <a:miter lim="800000"/>
            <a:headEnd type="triangle"/>
            <a:tailEnd type="triangl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7DA3EE5E-AAE2-47D1-9534-196D78C91AAC}"/>
                  </a:ext>
                </a:extLst>
              </p:cNvPr>
              <p:cNvSpPr/>
              <p:nvPr/>
            </p:nvSpPr>
            <p:spPr bwMode="gray">
              <a:xfrm>
                <a:off x="4207181" y="2167556"/>
                <a:ext cx="1336849" cy="52609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 algn="ctr">
                <a:noFill/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𝑙𝑒𝑎𝑑𝑒𝑟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7DA3EE5E-AAE2-47D1-9534-196D78C91A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207181" y="2167556"/>
                <a:ext cx="1336849" cy="5260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6350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3440923B-C6FB-4101-AF7F-9BED9BB3C6CB}"/>
              </a:ext>
            </a:extLst>
          </p:cNvPr>
          <p:cNvCxnSpPr>
            <a:cxnSpLocks/>
          </p:cNvCxnSpPr>
          <p:nvPr/>
        </p:nvCxnSpPr>
        <p:spPr>
          <a:xfrm>
            <a:off x="7734454" y="5713693"/>
            <a:ext cx="0" cy="987693"/>
          </a:xfrm>
          <a:prstGeom prst="line">
            <a:avLst/>
          </a:prstGeom>
          <a:ln w="57150" cap="rnd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7121CE40-AC8D-493B-BEF6-752E85D29010}"/>
                  </a:ext>
                </a:extLst>
              </p:cNvPr>
              <p:cNvSpPr/>
              <p:nvPr/>
            </p:nvSpPr>
            <p:spPr bwMode="gray">
              <a:xfrm>
                <a:off x="7001799" y="2161606"/>
                <a:ext cx="1451759" cy="52609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 algn="ctr">
                <a:noFill/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𝑓𝑜𝑙𝑙𝑜𝑤𝑒𝑟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7121CE40-AC8D-493B-BEF6-752E85D290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001799" y="2161606"/>
                <a:ext cx="1451759" cy="526093"/>
              </a:xfrm>
              <a:prstGeom prst="rect">
                <a:avLst/>
              </a:prstGeom>
              <a:blipFill>
                <a:blip r:embed="rId7"/>
                <a:stretch>
                  <a:fillRect l="-420"/>
                </a:stretch>
              </a:blipFill>
              <a:ln w="6350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32702828-827B-47DD-978A-CCF89C9F2C7F}"/>
              </a:ext>
            </a:extLst>
          </p:cNvPr>
          <p:cNvCxnSpPr>
            <a:cxnSpLocks/>
          </p:cNvCxnSpPr>
          <p:nvPr/>
        </p:nvCxnSpPr>
        <p:spPr>
          <a:xfrm>
            <a:off x="7736347" y="6061611"/>
            <a:ext cx="0" cy="570741"/>
          </a:xfrm>
          <a:prstGeom prst="line">
            <a:avLst/>
          </a:prstGeom>
          <a:ln w="38100" cap="rnd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爆炸形: 8 pt  45">
            <a:extLst>
              <a:ext uri="{FF2B5EF4-FFF2-40B4-BE49-F238E27FC236}">
                <a16:creationId xmlns:a16="http://schemas.microsoft.com/office/drawing/2014/main" id="{04730802-E3E0-42E0-8033-311E6F237A37}"/>
              </a:ext>
            </a:extLst>
          </p:cNvPr>
          <p:cNvSpPr/>
          <p:nvPr/>
        </p:nvSpPr>
        <p:spPr>
          <a:xfrm>
            <a:off x="7544690" y="5476885"/>
            <a:ext cx="469957" cy="264899"/>
          </a:xfrm>
          <a:prstGeom prst="irregularSeal1">
            <a:avLst/>
          </a:prstGeom>
          <a:solidFill>
            <a:srgbClr val="D81E0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Linux Libertine" panose="02000503000000000000"/>
              <a:cs typeface="Times New Roman" panose="02020603050405020304" pitchFamily="18" charset="0"/>
            </a:endParaRPr>
          </a:p>
        </p:txBody>
      </p:sp>
      <p:sp>
        <p:nvSpPr>
          <p:cNvPr id="47" name="箭头: 环形 46">
            <a:extLst>
              <a:ext uri="{FF2B5EF4-FFF2-40B4-BE49-F238E27FC236}">
                <a16:creationId xmlns:a16="http://schemas.microsoft.com/office/drawing/2014/main" id="{E996131D-C53D-4E4D-A2F1-C283D4EBF3C7}"/>
              </a:ext>
            </a:extLst>
          </p:cNvPr>
          <p:cNvSpPr/>
          <p:nvPr/>
        </p:nvSpPr>
        <p:spPr>
          <a:xfrm rot="369882" flipH="1">
            <a:off x="7603432" y="5823601"/>
            <a:ext cx="238219" cy="27177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472139"/>
              <a:gd name="adj5" fmla="val 12500"/>
            </a:avLst>
          </a:prstGeom>
          <a:solidFill>
            <a:srgbClr val="00B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Linux Libertine" panose="02000503000000000000"/>
              <a:cs typeface="Times New Roman" panose="02020603050405020304" pitchFamily="18" charset="0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221A8DA3-23CC-4BD1-9596-E929B6D8278A}"/>
              </a:ext>
            </a:extLst>
          </p:cNvPr>
          <p:cNvCxnSpPr>
            <a:cxnSpLocks/>
          </p:cNvCxnSpPr>
          <p:nvPr/>
        </p:nvCxnSpPr>
        <p:spPr>
          <a:xfrm>
            <a:off x="4859187" y="4117738"/>
            <a:ext cx="2871359" cy="95319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7750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48" grpId="0"/>
      <p:bldP spid="39" grpId="0" animBg="1"/>
      <p:bldP spid="40" grpId="0" animBg="1"/>
      <p:bldP spid="46" grpId="0" animBg="1"/>
      <p:bldP spid="4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8550E66A-26CA-4B6E-9069-3DFD1B4756C1}"/>
              </a:ext>
            </a:extLst>
          </p:cNvPr>
          <p:cNvCxnSpPr/>
          <p:nvPr/>
        </p:nvCxnSpPr>
        <p:spPr>
          <a:xfrm>
            <a:off x="4849183" y="2730636"/>
            <a:ext cx="0" cy="3970750"/>
          </a:xfrm>
          <a:prstGeom prst="line">
            <a:avLst/>
          </a:prstGeom>
          <a:ln w="38100" cap="rnd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771F1C72-08BE-446D-84D2-AAA979AA4803}"/>
              </a:ext>
            </a:extLst>
          </p:cNvPr>
          <p:cNvCxnSpPr>
            <a:cxnSpLocks/>
          </p:cNvCxnSpPr>
          <p:nvPr/>
        </p:nvCxnSpPr>
        <p:spPr>
          <a:xfrm flipH="1">
            <a:off x="7738115" y="3061995"/>
            <a:ext cx="9847" cy="3641750"/>
          </a:xfrm>
          <a:prstGeom prst="line">
            <a:avLst/>
          </a:prstGeom>
          <a:ln w="38100" cap="rnd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箭头: 环形 115">
            <a:extLst>
              <a:ext uri="{FF2B5EF4-FFF2-40B4-BE49-F238E27FC236}">
                <a16:creationId xmlns:a16="http://schemas.microsoft.com/office/drawing/2014/main" id="{95316FEB-C413-4CE0-9D6E-D6918A4DD711}"/>
              </a:ext>
            </a:extLst>
          </p:cNvPr>
          <p:cNvSpPr/>
          <p:nvPr/>
        </p:nvSpPr>
        <p:spPr>
          <a:xfrm rot="369882" flipH="1">
            <a:off x="7615591" y="2777335"/>
            <a:ext cx="238219" cy="27177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472139"/>
              <a:gd name="adj5" fmla="val 12500"/>
            </a:avLst>
          </a:prstGeom>
          <a:solidFill>
            <a:srgbClr val="00B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Linux Libertine" panose="02000503000000000000"/>
              <a:cs typeface="Times New Roman" panose="02020603050405020304" pitchFamily="18" charset="0"/>
            </a:endParaRPr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A8D1845F-810B-4A69-9F55-7D670751B909}"/>
              </a:ext>
            </a:extLst>
          </p:cNvPr>
          <p:cNvCxnSpPr>
            <a:cxnSpLocks/>
          </p:cNvCxnSpPr>
          <p:nvPr/>
        </p:nvCxnSpPr>
        <p:spPr>
          <a:xfrm>
            <a:off x="4859187" y="3588991"/>
            <a:ext cx="2868492" cy="103611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7099BEAC-2C29-46CB-A547-10ED5C3E3AA5}"/>
              </a:ext>
            </a:extLst>
          </p:cNvPr>
          <p:cNvCxnSpPr>
            <a:cxnSpLocks/>
          </p:cNvCxnSpPr>
          <p:nvPr/>
        </p:nvCxnSpPr>
        <p:spPr>
          <a:xfrm>
            <a:off x="4859187" y="4117738"/>
            <a:ext cx="2871359" cy="95319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>
            <a:extLst>
              <a:ext uri="{FF2B5EF4-FFF2-40B4-BE49-F238E27FC236}">
                <a16:creationId xmlns:a16="http://schemas.microsoft.com/office/drawing/2014/main" id="{7629494E-20A1-43CB-A885-8D85567A0B23}"/>
              </a:ext>
            </a:extLst>
          </p:cNvPr>
          <p:cNvSpPr txBox="1"/>
          <p:nvPr/>
        </p:nvSpPr>
        <p:spPr>
          <a:xfrm>
            <a:off x="7864134" y="3666134"/>
            <a:ext cx="1460519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b="0">
                <a:solidFill>
                  <a:srgbClr val="000000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zh-CN" dirty="0"/>
              <a:t>newEpoch: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48CF583D-C5FE-4C79-A321-CC5C624ED8F1}"/>
              </a:ext>
            </a:extLst>
          </p:cNvPr>
          <p:cNvSpPr txBox="1"/>
          <p:nvPr/>
        </p:nvSpPr>
        <p:spPr>
          <a:xfrm>
            <a:off x="7870234" y="4212467"/>
            <a:ext cx="1863672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b="0">
                <a:solidFill>
                  <a:srgbClr val="000000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epochOfZxid</a:t>
            </a:r>
            <a:r>
              <a:rPr lang="en-US" altLang="zh-CN" dirty="0"/>
              <a:t>: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7EC1FE6F-45BF-41C4-B018-C40746C1F8EC}"/>
              </a:ext>
            </a:extLst>
          </p:cNvPr>
          <p:cNvSpPr txBox="1"/>
          <p:nvPr/>
        </p:nvSpPr>
        <p:spPr>
          <a:xfrm>
            <a:off x="7931714" y="5054979"/>
            <a:ext cx="1750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③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600" dirty="0" err="1"/>
              <a:t>TakeSnapshot</a:t>
            </a:r>
            <a:endParaRPr lang="en-US" altLang="zh-CN" sz="1600" dirty="0"/>
          </a:p>
          <a:p>
            <a:pPr algn="ctr"/>
            <a:r>
              <a:rPr lang="en-US" altLang="zh-CN" sz="1600" dirty="0"/>
              <a:t>{epochOfZxid:</a:t>
            </a:r>
            <a:r>
              <a:rPr lang="en-US" altLang="zh-CN" sz="1600" dirty="0">
                <a:solidFill>
                  <a:srgbClr val="FF0000"/>
                </a:solidFill>
              </a:rPr>
              <a:t>2</a:t>
            </a:r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EFF8A881-64E3-4F76-8B31-0405DBD8ABC3}"/>
              </a:ext>
            </a:extLst>
          </p:cNvPr>
          <p:cNvSpPr/>
          <p:nvPr/>
        </p:nvSpPr>
        <p:spPr bwMode="gray">
          <a:xfrm>
            <a:off x="4785914" y="2836216"/>
            <a:ext cx="121746" cy="127972"/>
          </a:xfrm>
          <a:prstGeom prst="ellipse">
            <a:avLst/>
          </a:prstGeom>
          <a:solidFill>
            <a:schemeClr val="tx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B0B3D856-C177-4445-BADC-652F57997832}"/>
              </a:ext>
            </a:extLst>
          </p:cNvPr>
          <p:cNvSpPr txBox="1"/>
          <p:nvPr/>
        </p:nvSpPr>
        <p:spPr>
          <a:xfrm>
            <a:off x="3533776" y="2728395"/>
            <a:ext cx="1126722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b="0">
                <a:solidFill>
                  <a:srgbClr val="000000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zh-CN" dirty="0"/>
              <a:t>epoch: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B0B2A3DC-2074-491E-ABF0-94323AF14331}"/>
              </a:ext>
            </a:extLst>
          </p:cNvPr>
          <p:cNvSpPr/>
          <p:nvPr/>
        </p:nvSpPr>
        <p:spPr bwMode="gray">
          <a:xfrm>
            <a:off x="7679457" y="3786814"/>
            <a:ext cx="121746" cy="127972"/>
          </a:xfrm>
          <a:prstGeom prst="ellipse">
            <a:avLst/>
          </a:prstGeom>
          <a:solidFill>
            <a:schemeClr val="tx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31B924EF-6B14-47D4-8644-87E07404166C}"/>
              </a:ext>
            </a:extLst>
          </p:cNvPr>
          <p:cNvSpPr/>
          <p:nvPr/>
        </p:nvSpPr>
        <p:spPr bwMode="gray">
          <a:xfrm>
            <a:off x="7679457" y="4336638"/>
            <a:ext cx="121746" cy="127972"/>
          </a:xfrm>
          <a:prstGeom prst="ellipse">
            <a:avLst/>
          </a:prstGeom>
          <a:solidFill>
            <a:schemeClr val="tx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078544BF-A7D2-47F3-9482-4E1FFE0C430C}"/>
              </a:ext>
            </a:extLst>
          </p:cNvPr>
          <p:cNvCxnSpPr>
            <a:cxnSpLocks/>
          </p:cNvCxnSpPr>
          <p:nvPr/>
        </p:nvCxnSpPr>
        <p:spPr>
          <a:xfrm>
            <a:off x="7738115" y="5026494"/>
            <a:ext cx="2358905" cy="78529"/>
          </a:xfrm>
          <a:prstGeom prst="straightConnector1">
            <a:avLst/>
          </a:prstGeom>
          <a:ln w="28575" cap="rnd">
            <a:solidFill>
              <a:schemeClr val="tx1"/>
            </a:solidFill>
            <a:prstDash val="lgDash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783F7758-300A-4E46-94AD-E0990DC33D5E}"/>
              </a:ext>
            </a:extLst>
          </p:cNvPr>
          <p:cNvSpPr txBox="1"/>
          <p:nvPr/>
        </p:nvSpPr>
        <p:spPr>
          <a:xfrm>
            <a:off x="5023290" y="3001915"/>
            <a:ext cx="23225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①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600" dirty="0" err="1"/>
              <a:t>LEADERINFO</a:t>
            </a:r>
            <a:endParaRPr lang="en-US" altLang="zh-CN" sz="1600" dirty="0"/>
          </a:p>
          <a:p>
            <a:pPr algn="ctr"/>
            <a:r>
              <a:rPr lang="en-US" altLang="zh-CN" sz="1600" dirty="0"/>
              <a:t>{newEpoch:</a:t>
            </a:r>
            <a:r>
              <a:rPr lang="en-US" altLang="zh-CN" sz="1600" dirty="0">
                <a:solidFill>
                  <a:srgbClr val="FF0000"/>
                </a:solidFill>
              </a:rPr>
              <a:t>2</a:t>
            </a:r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539B808-C409-4F31-B5AF-5A7DBE58740E}"/>
              </a:ext>
            </a:extLst>
          </p:cNvPr>
          <p:cNvSpPr txBox="1"/>
          <p:nvPr/>
        </p:nvSpPr>
        <p:spPr>
          <a:xfrm>
            <a:off x="4997550" y="4163076"/>
            <a:ext cx="2477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600" dirty="0"/>
              <a:t>snapshot</a:t>
            </a:r>
          </a:p>
          <a:p>
            <a:pPr algn="ctr"/>
            <a:r>
              <a:rPr lang="en-US" altLang="zh-CN" sz="1600" dirty="0"/>
              <a:t>{epochOfZxid:</a:t>
            </a:r>
            <a:r>
              <a:rPr lang="en-US" altLang="zh-CN" sz="1600" dirty="0">
                <a:solidFill>
                  <a:srgbClr val="FF0000"/>
                </a:solidFill>
              </a:rPr>
              <a:t>2</a:t>
            </a:r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27" name="标题 2">
            <a:extLst>
              <a:ext uri="{FF2B5EF4-FFF2-40B4-BE49-F238E27FC236}">
                <a16:creationId xmlns:a16="http://schemas.microsoft.com/office/drawing/2014/main" id="{EF44C1D7-9D60-4359-B8CD-990D25236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39" y="311085"/>
            <a:ext cx="10943251" cy="849639"/>
          </a:xfrm>
        </p:spPr>
        <p:txBody>
          <a:bodyPr/>
          <a:lstStyle/>
          <a:p>
            <a:r>
              <a:rPr lang="en-US" altLang="zh-CN" dirty="0"/>
              <a:t>Step 3: </a:t>
            </a:r>
            <a:r>
              <a:rPr lang="en-US" altLang="zh-CN" sz="4400" dirty="0"/>
              <a:t>Crash/Reboot Injection Testing</a:t>
            </a:r>
            <a:endParaRPr lang="zh-CN" altLang="en-US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F8450F7-6021-4547-9C68-2077B1F4320D}"/>
              </a:ext>
            </a:extLst>
          </p:cNvPr>
          <p:cNvGrpSpPr/>
          <p:nvPr/>
        </p:nvGrpSpPr>
        <p:grpSpPr>
          <a:xfrm>
            <a:off x="10097020" y="4678587"/>
            <a:ext cx="1256209" cy="774342"/>
            <a:chOff x="6634789" y="1011713"/>
            <a:chExt cx="1256209" cy="774342"/>
          </a:xfrm>
        </p:grpSpPr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0622BADA-E4B8-41CF-B2BF-420E79E38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34789" y="1011713"/>
              <a:ext cx="1256209" cy="774342"/>
            </a:xfrm>
            <a:prstGeom prst="rect">
              <a:avLst/>
            </a:prstGeom>
          </p:spPr>
        </p:pic>
        <p:sp>
          <p:nvSpPr>
            <p:cNvPr id="31" name="矩形: 剪去单角 30">
              <a:extLst>
                <a:ext uri="{FF2B5EF4-FFF2-40B4-BE49-F238E27FC236}">
                  <a16:creationId xmlns:a16="http://schemas.microsoft.com/office/drawing/2014/main" id="{CBD36987-306B-402F-AB59-70173F8E73E1}"/>
                </a:ext>
              </a:extLst>
            </p:cNvPr>
            <p:cNvSpPr/>
            <p:nvPr/>
          </p:nvSpPr>
          <p:spPr bwMode="gray">
            <a:xfrm>
              <a:off x="6695478" y="1160724"/>
              <a:ext cx="1185795" cy="558632"/>
            </a:xfrm>
            <a:prstGeom prst="snip1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wrap="square" rtlCol="0" anchor="ctr"/>
            <a:lstStyle/>
            <a:p>
              <a:pPr algn="ctr"/>
              <a:r>
                <a:rPr lang="en-US" altLang="zh-CN" dirty="0"/>
                <a:t>follower-snapshot</a:t>
              </a:r>
              <a:endParaRPr lang="zh-CN" altLang="en-US" dirty="0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ED94BB37-9798-42D5-8B95-CCB7B6D8811B}"/>
              </a:ext>
            </a:extLst>
          </p:cNvPr>
          <p:cNvGrpSpPr/>
          <p:nvPr/>
        </p:nvGrpSpPr>
        <p:grpSpPr>
          <a:xfrm>
            <a:off x="10018717" y="5413665"/>
            <a:ext cx="1594970" cy="774342"/>
            <a:chOff x="9016379" y="996398"/>
            <a:chExt cx="1594970" cy="774342"/>
          </a:xfrm>
        </p:grpSpPr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E7E87A0E-0BE4-41CB-B242-C185169BF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082281" y="996398"/>
              <a:ext cx="1438573" cy="774342"/>
            </a:xfrm>
            <a:prstGeom prst="rect">
              <a:avLst/>
            </a:prstGeom>
          </p:spPr>
        </p:pic>
        <p:sp>
          <p:nvSpPr>
            <p:cNvPr id="34" name="矩形: 剪去单角 33">
              <a:extLst>
                <a:ext uri="{FF2B5EF4-FFF2-40B4-BE49-F238E27FC236}">
                  <a16:creationId xmlns:a16="http://schemas.microsoft.com/office/drawing/2014/main" id="{14F68453-2ADF-4354-9BF2-66207E33A97C}"/>
                </a:ext>
              </a:extLst>
            </p:cNvPr>
            <p:cNvSpPr/>
            <p:nvPr/>
          </p:nvSpPr>
          <p:spPr bwMode="gray">
            <a:xfrm>
              <a:off x="9016379" y="1162764"/>
              <a:ext cx="1594970" cy="527048"/>
            </a:xfrm>
            <a:prstGeom prst="snip1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wrap="square" rtlCol="0" anchor="ctr"/>
            <a:lstStyle/>
            <a:p>
              <a:pPr algn="ctr"/>
              <a:r>
                <a:rPr lang="en-US" altLang="zh-CN" dirty="0"/>
                <a:t>follower-</a:t>
              </a:r>
              <a:r>
                <a:rPr lang="en-US" altLang="zh-CN" dirty="0" err="1"/>
                <a:t>currentEpoch</a:t>
              </a:r>
              <a:endParaRPr lang="zh-CN" altLang="en-US" dirty="0"/>
            </a:p>
          </p:txBody>
        </p:sp>
      </p:grp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E5039ABF-D1A4-4746-A9A3-C916FD912F20}"/>
              </a:ext>
            </a:extLst>
          </p:cNvPr>
          <p:cNvSpPr/>
          <p:nvPr/>
        </p:nvSpPr>
        <p:spPr bwMode="gray">
          <a:xfrm>
            <a:off x="2908185" y="1333773"/>
            <a:ext cx="6552803" cy="5145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zh-CN" sz="2400" dirty="0"/>
              <a:t>Check failure symptoms to confirm bugs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F22C089F-E0AF-4200-91A4-28FD5CA0A130}"/>
              </a:ext>
            </a:extLst>
          </p:cNvPr>
          <p:cNvSpPr/>
          <p:nvPr/>
        </p:nvSpPr>
        <p:spPr bwMode="gray">
          <a:xfrm>
            <a:off x="868118" y="3778405"/>
            <a:ext cx="2265065" cy="367452"/>
          </a:xfrm>
          <a:prstGeom prst="roundRect">
            <a:avLst/>
          </a:prstGeom>
          <a:solidFill>
            <a:srgbClr val="E5F4D4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tlCol="0" anchor="ctr"/>
          <a:lstStyle/>
          <a:p>
            <a:pPr algn="ctr"/>
            <a:r>
              <a:rPr lang="en-US" altLang="zh-CN" sz="1600" b="1" dirty="0"/>
              <a:t>predefined checkers</a:t>
            </a:r>
            <a:endParaRPr lang="zh-CN" altLang="en-US" sz="1600" b="1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8F023DD-E808-47A3-AF53-6899E3AD5E0C}"/>
              </a:ext>
            </a:extLst>
          </p:cNvPr>
          <p:cNvSpPr txBox="1"/>
          <p:nvPr/>
        </p:nvSpPr>
        <p:spPr>
          <a:xfrm>
            <a:off x="861338" y="4145857"/>
            <a:ext cx="3483481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node crashes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i="0" dirty="0">
                <a:solidFill>
                  <a:srgbClr val="C00000"/>
                </a:solidFill>
                <a:effectLst/>
              </a:rPr>
              <a:t>FATAL</a:t>
            </a:r>
            <a:r>
              <a:rPr lang="en-US" altLang="zh-CN" sz="2000" i="0" dirty="0">
                <a:effectLst/>
              </a:rPr>
              <a:t> entries, </a:t>
            </a:r>
            <a:r>
              <a:rPr lang="en-US" altLang="zh-CN" sz="2000" i="0" dirty="0">
                <a:solidFill>
                  <a:srgbClr val="C00000"/>
                </a:solidFill>
                <a:effectLst/>
              </a:rPr>
              <a:t>ERROR</a:t>
            </a:r>
            <a:r>
              <a:rPr lang="en-US" altLang="zh-CN" sz="2000" i="0" dirty="0">
                <a:effectLst/>
              </a:rPr>
              <a:t> entries, and exceptions in execution logs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returning error code</a:t>
            </a:r>
            <a:endParaRPr lang="en-US" altLang="zh-CN" sz="2000" dirty="0"/>
          </a:p>
        </p:txBody>
      </p:sp>
      <p:pic>
        <p:nvPicPr>
          <p:cNvPr id="40" name="Picture 2" descr="Bug Tracker | Datamoulds">
            <a:extLst>
              <a:ext uri="{FF2B5EF4-FFF2-40B4-BE49-F238E27FC236}">
                <a16:creationId xmlns:a16="http://schemas.microsoft.com/office/drawing/2014/main" id="{F13A8661-304D-4195-B66C-FAD02ED94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233" y="5183018"/>
            <a:ext cx="1232966" cy="747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文本框 51">
            <a:extLst>
              <a:ext uri="{FF2B5EF4-FFF2-40B4-BE49-F238E27FC236}">
                <a16:creationId xmlns:a16="http://schemas.microsoft.com/office/drawing/2014/main" id="{B7A9C76B-3493-408B-A9F3-D7DB957FE4B3}"/>
              </a:ext>
            </a:extLst>
          </p:cNvPr>
          <p:cNvSpPr txBox="1"/>
          <p:nvPr/>
        </p:nvSpPr>
        <p:spPr>
          <a:xfrm>
            <a:off x="1168565" y="2243124"/>
            <a:ext cx="17413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b="0" i="0">
                <a:effectLst/>
                <a:latin typeface="Arial" panose="020B0604020202020204" pitchFamily="34" charset="0"/>
              </a:defRPr>
            </a:lvl1pPr>
          </a:lstStyle>
          <a:p>
            <a:r>
              <a:rPr lang="en-US" altLang="zh-CN" sz="2000" dirty="0"/>
              <a:t>bug reports</a:t>
            </a:r>
            <a:endParaRPr lang="zh-CN" altLang="en-US" sz="2000" dirty="0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E6AD6D78-DD0A-4349-B977-49352136E501}"/>
              </a:ext>
            </a:extLst>
          </p:cNvPr>
          <p:cNvGrpSpPr/>
          <p:nvPr/>
        </p:nvGrpSpPr>
        <p:grpSpPr>
          <a:xfrm>
            <a:off x="1775339" y="2693981"/>
            <a:ext cx="474812" cy="474812"/>
            <a:chOff x="10891834" y="1723641"/>
            <a:chExt cx="474812" cy="474812"/>
          </a:xfrm>
        </p:grpSpPr>
        <p:pic>
          <p:nvPicPr>
            <p:cNvPr id="54" name="图片 53">
              <a:extLst>
                <a:ext uri="{FF2B5EF4-FFF2-40B4-BE49-F238E27FC236}">
                  <a16:creationId xmlns:a16="http://schemas.microsoft.com/office/drawing/2014/main" id="{934B13A1-88CD-4EA1-AB7C-8DD8B12FE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1834" y="1723641"/>
              <a:ext cx="474812" cy="474812"/>
            </a:xfrm>
            <a:prstGeom prst="rect">
              <a:avLst/>
            </a:prstGeom>
          </p:spPr>
        </p:pic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F990A208-9B57-4991-9610-4B74A7EA7A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960566" y="1843377"/>
              <a:ext cx="308721" cy="327183"/>
            </a:xfrm>
            <a:prstGeom prst="rect">
              <a:avLst/>
            </a:prstGeom>
          </p:spPr>
        </p:pic>
      </p:grp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06842F10-68FE-4B62-B3AB-2B9EE84AA894}"/>
              </a:ext>
            </a:extLst>
          </p:cNvPr>
          <p:cNvCxnSpPr>
            <a:cxnSpLocks/>
            <a:stCxn id="37" idx="0"/>
            <a:endCxn id="56" idx="2"/>
          </p:cNvCxnSpPr>
          <p:nvPr/>
        </p:nvCxnSpPr>
        <p:spPr>
          <a:xfrm flipH="1" flipV="1">
            <a:off x="1998432" y="3140900"/>
            <a:ext cx="2219" cy="637505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F1ECA9C0-0C55-4874-8633-B1AC84586EE1}"/>
              </a:ext>
            </a:extLst>
          </p:cNvPr>
          <p:cNvSpPr txBox="1"/>
          <p:nvPr/>
        </p:nvSpPr>
        <p:spPr>
          <a:xfrm>
            <a:off x="1124503" y="3201100"/>
            <a:ext cx="1747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follower crashes!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72124421-8F03-4D0C-B8C4-3B01A304C1A5}"/>
                  </a:ext>
                </a:extLst>
              </p:cNvPr>
              <p:cNvSpPr/>
              <p:nvPr/>
            </p:nvSpPr>
            <p:spPr bwMode="gray">
              <a:xfrm>
                <a:off x="4207181" y="2167556"/>
                <a:ext cx="1336849" cy="52609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 algn="ctr">
                <a:noFill/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𝑙𝑒𝑎𝑑𝑒𝑟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72124421-8F03-4D0C-B8C4-3B01A304C1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207181" y="2167556"/>
                <a:ext cx="1336849" cy="52609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6350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746EC6A8-6BD1-490C-ABEB-5970F552B816}"/>
                  </a:ext>
                </a:extLst>
              </p:cNvPr>
              <p:cNvSpPr/>
              <p:nvPr/>
            </p:nvSpPr>
            <p:spPr bwMode="gray">
              <a:xfrm>
                <a:off x="7001799" y="2161606"/>
                <a:ext cx="1451759" cy="52609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 algn="ctr">
                <a:noFill/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𝑓𝑜𝑙𝑙𝑜𝑤𝑒𝑟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746EC6A8-6BD1-490C-ABEB-5970F552B8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001799" y="2161606"/>
                <a:ext cx="1451759" cy="526093"/>
              </a:xfrm>
              <a:prstGeom prst="rect">
                <a:avLst/>
              </a:prstGeom>
              <a:blipFill>
                <a:blip r:embed="rId8"/>
                <a:stretch>
                  <a:fillRect l="-420"/>
                </a:stretch>
              </a:blipFill>
              <a:ln w="6350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本框 42">
            <a:extLst>
              <a:ext uri="{FF2B5EF4-FFF2-40B4-BE49-F238E27FC236}">
                <a16:creationId xmlns:a16="http://schemas.microsoft.com/office/drawing/2014/main" id="{587EDA47-686A-4182-A000-13CDE5500A4A}"/>
              </a:ext>
            </a:extLst>
          </p:cNvPr>
          <p:cNvSpPr txBox="1"/>
          <p:nvPr/>
        </p:nvSpPr>
        <p:spPr>
          <a:xfrm>
            <a:off x="7887065" y="5834370"/>
            <a:ext cx="2049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④</a:t>
            </a:r>
            <a:r>
              <a:rPr lang="en-US" altLang="zh-CN" sz="1600" b="0" dirty="0">
                <a:solidFill>
                  <a:schemeClr val="bg1">
                    <a:lumMod val="75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</a:rPr>
              <a:t>SetCurrentEpoch</a:t>
            </a:r>
            <a:endParaRPr lang="en-US" altLang="zh-CN" sz="16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</a:rPr>
              <a:t>{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</a:rPr>
              <a:t>newEpoch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</a:rPr>
              <a:t> :2}</a:t>
            </a:r>
            <a:endParaRPr lang="zh-CN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2D75A58F-2388-4D6B-A871-0DC39204CB43}"/>
              </a:ext>
            </a:extLst>
          </p:cNvPr>
          <p:cNvCxnSpPr>
            <a:cxnSpLocks/>
          </p:cNvCxnSpPr>
          <p:nvPr/>
        </p:nvCxnSpPr>
        <p:spPr>
          <a:xfrm>
            <a:off x="7745135" y="5724211"/>
            <a:ext cx="2351885" cy="72185"/>
          </a:xfrm>
          <a:prstGeom prst="straightConnector1">
            <a:avLst/>
          </a:prstGeom>
          <a:ln w="28575" cap="rnd">
            <a:solidFill>
              <a:schemeClr val="bg1">
                <a:lumMod val="75000"/>
              </a:schemeClr>
            </a:solidFill>
            <a:prstDash val="lgDash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D20C1115-A7DC-4398-839E-FE4511D4D9BC}"/>
              </a:ext>
            </a:extLst>
          </p:cNvPr>
          <p:cNvGrpSpPr/>
          <p:nvPr/>
        </p:nvGrpSpPr>
        <p:grpSpPr>
          <a:xfrm>
            <a:off x="10018717" y="5413665"/>
            <a:ext cx="1594970" cy="774342"/>
            <a:chOff x="9016379" y="996398"/>
            <a:chExt cx="1594970" cy="774342"/>
          </a:xfrm>
        </p:grpSpPr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0CACFCEB-7F17-4F9B-9BB4-F8C56CB8F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082281" y="996398"/>
              <a:ext cx="1438573" cy="774342"/>
            </a:xfrm>
            <a:prstGeom prst="rect">
              <a:avLst/>
            </a:prstGeom>
          </p:spPr>
        </p:pic>
        <p:sp>
          <p:nvSpPr>
            <p:cNvPr id="49" name="矩形: 剪去单角 48">
              <a:extLst>
                <a:ext uri="{FF2B5EF4-FFF2-40B4-BE49-F238E27FC236}">
                  <a16:creationId xmlns:a16="http://schemas.microsoft.com/office/drawing/2014/main" id="{DA5585D4-E72E-40F3-84E6-CFA83A851F4F}"/>
                </a:ext>
              </a:extLst>
            </p:cNvPr>
            <p:cNvSpPr/>
            <p:nvPr/>
          </p:nvSpPr>
          <p:spPr bwMode="gray">
            <a:xfrm>
              <a:off x="9016379" y="1162764"/>
              <a:ext cx="1594970" cy="527048"/>
            </a:xfrm>
            <a:prstGeom prst="snip1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wrap="square" rtlCol="0" anchor="ctr"/>
            <a:lstStyle/>
            <a:p>
              <a:pPr algn="ctr"/>
              <a:r>
                <a:rPr lang="en-US" altLang="zh-CN" dirty="0"/>
                <a:t>follower-</a:t>
              </a:r>
              <a:r>
                <a:rPr lang="en-US" altLang="zh-CN" dirty="0" err="1"/>
                <a:t>currentEpoch</a:t>
              </a:r>
              <a:endParaRPr lang="zh-CN" altLang="en-US" dirty="0"/>
            </a:p>
          </p:txBody>
        </p:sp>
      </p:grp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0EFA7493-A104-48DF-A6F3-706ECDFFE105}"/>
              </a:ext>
            </a:extLst>
          </p:cNvPr>
          <p:cNvCxnSpPr>
            <a:cxnSpLocks/>
          </p:cNvCxnSpPr>
          <p:nvPr/>
        </p:nvCxnSpPr>
        <p:spPr>
          <a:xfrm>
            <a:off x="7734454" y="5713693"/>
            <a:ext cx="0" cy="987693"/>
          </a:xfrm>
          <a:prstGeom prst="line">
            <a:avLst/>
          </a:prstGeom>
          <a:ln w="57150" cap="rnd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A888A3A5-EC3B-48A2-8D99-631CE35DC157}"/>
              </a:ext>
            </a:extLst>
          </p:cNvPr>
          <p:cNvCxnSpPr>
            <a:cxnSpLocks/>
          </p:cNvCxnSpPr>
          <p:nvPr/>
        </p:nvCxnSpPr>
        <p:spPr>
          <a:xfrm>
            <a:off x="7736347" y="6061611"/>
            <a:ext cx="0" cy="570741"/>
          </a:xfrm>
          <a:prstGeom prst="line">
            <a:avLst/>
          </a:prstGeom>
          <a:ln w="38100" cap="rnd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爆炸形: 8 pt  54">
            <a:extLst>
              <a:ext uri="{FF2B5EF4-FFF2-40B4-BE49-F238E27FC236}">
                <a16:creationId xmlns:a16="http://schemas.microsoft.com/office/drawing/2014/main" id="{8315AE79-6A26-4225-8466-515355DB3910}"/>
              </a:ext>
            </a:extLst>
          </p:cNvPr>
          <p:cNvSpPr/>
          <p:nvPr/>
        </p:nvSpPr>
        <p:spPr>
          <a:xfrm>
            <a:off x="7544690" y="5476885"/>
            <a:ext cx="469957" cy="264899"/>
          </a:xfrm>
          <a:prstGeom prst="irregularSeal1">
            <a:avLst/>
          </a:prstGeom>
          <a:solidFill>
            <a:srgbClr val="D81E0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Linux Libertine" panose="02000503000000000000"/>
              <a:cs typeface="Times New Roman" panose="02020603050405020304" pitchFamily="18" charset="0"/>
            </a:endParaRPr>
          </a:p>
        </p:txBody>
      </p:sp>
      <p:sp>
        <p:nvSpPr>
          <p:cNvPr id="60" name="箭头: 环形 59">
            <a:extLst>
              <a:ext uri="{FF2B5EF4-FFF2-40B4-BE49-F238E27FC236}">
                <a16:creationId xmlns:a16="http://schemas.microsoft.com/office/drawing/2014/main" id="{11D68F04-61FC-483B-9EFE-10D8B43775B7}"/>
              </a:ext>
            </a:extLst>
          </p:cNvPr>
          <p:cNvSpPr/>
          <p:nvPr/>
        </p:nvSpPr>
        <p:spPr>
          <a:xfrm rot="369882" flipH="1">
            <a:off x="7603432" y="5823601"/>
            <a:ext cx="238219" cy="27177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472139"/>
              <a:gd name="adj5" fmla="val 12500"/>
            </a:avLst>
          </a:prstGeom>
          <a:solidFill>
            <a:srgbClr val="00B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Linux Libertine" panose="0200050300000000000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13309B9-F962-40CF-98C6-8B82E6A472C5}"/>
              </a:ext>
            </a:extLst>
          </p:cNvPr>
          <p:cNvSpPr txBox="1"/>
          <p:nvPr/>
        </p:nvSpPr>
        <p:spPr>
          <a:xfrm>
            <a:off x="6299727" y="6460990"/>
            <a:ext cx="537402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dirty="0" err="1">
                <a:latin typeface="Consolas" panose="020B0609020204030204" pitchFamily="49" charset="0"/>
              </a:rPr>
              <a:t>epochOfZxid</a:t>
            </a:r>
            <a:r>
              <a:rPr lang="en-US" altLang="zh-CN" sz="1600" dirty="0">
                <a:latin typeface="Consolas" panose="020B0609020204030204" pitchFamily="49" charset="0"/>
              </a:rPr>
              <a:t> &gt; </a:t>
            </a:r>
            <a:r>
              <a:rPr lang="en-US" altLang="zh-CN" sz="1600" dirty="0" err="1">
                <a:latin typeface="Consolas" panose="020B0609020204030204" pitchFamily="49" charset="0"/>
              </a:rPr>
              <a:t>currentEpoch</a:t>
            </a:r>
            <a:r>
              <a:rPr lang="en-US" altLang="zh-CN" sz="1600" dirty="0">
                <a:latin typeface="Consolas" panose="020B0609020204030204" pitchFamily="49" charset="0"/>
              </a:rPr>
              <a:t>, exiting 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abnormally</a:t>
            </a:r>
          </a:p>
        </p:txBody>
      </p:sp>
    </p:spTree>
    <p:extLst>
      <p:ext uri="{BB962C8B-B14F-4D97-AF65-F5344CB8AC3E}">
        <p14:creationId xmlns:p14="http://schemas.microsoft.com/office/powerpoint/2010/main" val="6164975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8" grpId="0"/>
      <p:bldP spid="5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815DEBDF-898E-4031-88EC-B51C400D27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9" t="14314" r="7875" b="13983"/>
          <a:stretch/>
        </p:blipFill>
        <p:spPr>
          <a:xfrm>
            <a:off x="748740" y="2529107"/>
            <a:ext cx="5403336" cy="3677445"/>
          </a:xfrm>
          <a:prstGeom prst="rect">
            <a:avLst/>
          </a:prstGeom>
        </p:spPr>
      </p:pic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05D75CA-6EB1-4C66-A740-0641F8E3F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421" y="1379332"/>
            <a:ext cx="10649839" cy="1302921"/>
          </a:xfrm>
        </p:spPr>
        <p:txBody>
          <a:bodyPr/>
          <a:lstStyle/>
          <a:p>
            <a:r>
              <a:rPr lang="en-US" altLang="zh-CN" sz="2400" dirty="0"/>
              <a:t>Recovery must be a first-class operation of distributed systems</a:t>
            </a:r>
            <a:r>
              <a:rPr lang="en-US" altLang="zh-CN" sz="2400" baseline="30000" dirty="0"/>
              <a:t>[1]</a:t>
            </a:r>
          </a:p>
          <a:p>
            <a:pPr lvl="1"/>
            <a:r>
              <a:rPr lang="en-US" altLang="zh-CN" sz="2400" b="0" dirty="0"/>
              <a:t>Various crash recovery mechanisms are introduced into cloud systems</a:t>
            </a:r>
            <a:endParaRPr lang="zh-CN" altLang="en-US" sz="2400" b="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1018685-8402-4C8E-A9BF-15FE11E6A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Crash Recovery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0A253E2-670B-4C88-9BAB-3F813C8088B8}"/>
              </a:ext>
            </a:extLst>
          </p:cNvPr>
          <p:cNvSpPr txBox="1"/>
          <p:nvPr/>
        </p:nvSpPr>
        <p:spPr>
          <a:xfrm>
            <a:off x="205529" y="6447070"/>
            <a:ext cx="113697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[1] Brian F. Cooper et al., “Benchmarking cloud serving systems with YCSB”, SoCC’10. </a:t>
            </a:r>
            <a:endParaRPr lang="zh-CN" altLang="en-US" sz="1600" dirty="0"/>
          </a:p>
        </p:txBody>
      </p:sp>
      <p:pic>
        <p:nvPicPr>
          <p:cNvPr id="6" name="Picture 12" descr="Confidence free vector icons designed by ultimatearm | Free icons, Vector  free, Vector icon design">
            <a:extLst>
              <a:ext uri="{FF2B5EF4-FFF2-40B4-BE49-F238E27FC236}">
                <a16:creationId xmlns:a16="http://schemas.microsoft.com/office/drawing/2014/main" id="{287B80EF-2F00-4719-8F7E-F8057A2C2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365" y="3581702"/>
            <a:ext cx="2259171" cy="225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E6CD87C-759A-4359-8B0D-63B0E54B08B5}"/>
              </a:ext>
            </a:extLst>
          </p:cNvPr>
          <p:cNvSpPr txBox="1"/>
          <p:nvPr/>
        </p:nvSpPr>
        <p:spPr>
          <a:xfrm>
            <a:off x="5047176" y="2340712"/>
            <a:ext cx="5745480" cy="12977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defTabSz="1219170" fontAlgn="base">
              <a:lnSpc>
                <a:spcPts val="4667"/>
              </a:lnSpc>
              <a:spcBef>
                <a:spcPct val="0"/>
              </a:spcBef>
              <a:spcAft>
                <a:spcPct val="0"/>
              </a:spcAft>
              <a:buNone/>
              <a:defRPr lang="en-US" sz="4267" b="1" smtClean="0">
                <a:latin typeface="Calibri" pitchFamily="34" charset="0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5F984B8-821E-4673-ADD3-D4A4B403D350}"/>
              </a:ext>
            </a:extLst>
          </p:cNvPr>
          <p:cNvSpPr txBox="1"/>
          <p:nvPr/>
        </p:nvSpPr>
        <p:spPr>
          <a:xfrm>
            <a:off x="7226496" y="3013501"/>
            <a:ext cx="42205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We are designed to tolerate crashes of partial nodes!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2" descr="how to install apache zookeeper in linux | Techrunnr">
            <a:extLst>
              <a:ext uri="{FF2B5EF4-FFF2-40B4-BE49-F238E27FC236}">
                <a16:creationId xmlns:a16="http://schemas.microsoft.com/office/drawing/2014/main" id="{5DDFC739-EAC2-4F6C-9557-219932D397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31" b="22496"/>
          <a:stretch/>
        </p:blipFill>
        <p:spPr bwMode="auto">
          <a:xfrm>
            <a:off x="3377871" y="3099110"/>
            <a:ext cx="2342239" cy="1285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Bases是什么？_Apache HBase分布式大数据存储-AWS云服务">
            <a:extLst>
              <a:ext uri="{FF2B5EF4-FFF2-40B4-BE49-F238E27FC236}">
                <a16:creationId xmlns:a16="http://schemas.microsoft.com/office/drawing/2014/main" id="{5AA0F047-A400-4DC1-9C79-ADA7D7CE3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893" y="4442217"/>
            <a:ext cx="1622978" cy="117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2000px-Cassandra_logo.svg.png">
            <a:extLst>
              <a:ext uri="{FF2B5EF4-FFF2-40B4-BE49-F238E27FC236}">
                <a16:creationId xmlns:a16="http://schemas.microsoft.com/office/drawing/2014/main" id="{7AB0A070-5837-44CC-9A14-6C18361ABC4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177" y="4711288"/>
            <a:ext cx="1171976" cy="785810"/>
          </a:xfrm>
          <a:prstGeom prst="rect">
            <a:avLst/>
          </a:prstGeom>
        </p:spPr>
      </p:pic>
      <p:pic>
        <p:nvPicPr>
          <p:cNvPr id="1026" name="Picture 2" descr="What Is Apache Hadoop? - Databricks">
            <a:extLst>
              <a:ext uri="{FF2B5EF4-FFF2-40B4-BE49-F238E27FC236}">
                <a16:creationId xmlns:a16="http://schemas.microsoft.com/office/drawing/2014/main" id="{ED9EC163-4E29-4643-B008-07FE41966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526" y="3679957"/>
            <a:ext cx="2532683" cy="75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536219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5D83364-77FC-491C-9983-AE049BB1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Usage of Deminer: A Command Line Tool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3246125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5D83364-77FC-491C-9983-AE049BB1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Usage of Deminer: A Command Line Tool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FB9B1C6-408C-412C-A972-5116F27BC7F7}"/>
              </a:ext>
            </a:extLst>
          </p:cNvPr>
          <p:cNvSpPr txBox="1"/>
          <p:nvPr/>
        </p:nvSpPr>
        <p:spPr>
          <a:xfrm>
            <a:off x="1286493" y="5764071"/>
            <a:ext cx="274460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Instrumented JRE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1393EAD-3582-442A-8547-CCE9E6D5C524}"/>
              </a:ext>
            </a:extLst>
          </p:cNvPr>
          <p:cNvSpPr txBox="1"/>
          <p:nvPr/>
        </p:nvSpPr>
        <p:spPr>
          <a:xfrm>
            <a:off x="6500061" y="5760652"/>
            <a:ext cx="274460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Instrumented JRE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A8414F-4680-471F-B1C5-DBE6DFEBECCE}"/>
              </a:ext>
            </a:extLst>
          </p:cNvPr>
          <p:cNvSpPr txBox="1"/>
          <p:nvPr/>
        </p:nvSpPr>
        <p:spPr>
          <a:xfrm>
            <a:off x="1371744" y="6265823"/>
            <a:ext cx="73842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① Generate an instrumented version of the runtime environment.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81DA8B6-4170-460A-A52B-16CB7643B663}"/>
              </a:ext>
            </a:extLst>
          </p:cNvPr>
          <p:cNvSpPr txBox="1"/>
          <p:nvPr/>
        </p:nvSpPr>
        <p:spPr>
          <a:xfrm>
            <a:off x="2110344" y="1354699"/>
            <a:ext cx="797131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$ java -jar Deminer.jar -forJava ~/java/jdk1.8.0_271 jre-inst</a:t>
            </a:r>
          </a:p>
        </p:txBody>
      </p:sp>
    </p:spTree>
    <p:extLst>
      <p:ext uri="{BB962C8B-B14F-4D97-AF65-F5344CB8AC3E}">
        <p14:creationId xmlns:p14="http://schemas.microsoft.com/office/powerpoint/2010/main" val="2966619296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5D83364-77FC-491C-9983-AE049BB1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Usage of Deminer: A Command Line Tool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C2995B9-5735-4B57-B282-8251B6CB9C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176" y="3845213"/>
            <a:ext cx="2150919" cy="215091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17D84A0-4004-49C5-9778-335126B717C9}"/>
              </a:ext>
            </a:extLst>
          </p:cNvPr>
          <p:cNvSpPr/>
          <p:nvPr/>
        </p:nvSpPr>
        <p:spPr>
          <a:xfrm>
            <a:off x="1286493" y="3989925"/>
            <a:ext cx="2744602" cy="1774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790F7B6-0A98-483B-A38A-E398F40E40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542" y="4109568"/>
            <a:ext cx="735694" cy="61823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6E5B89B-1F55-4A31-9215-84E3DB6EE9D8}"/>
              </a:ext>
            </a:extLst>
          </p:cNvPr>
          <p:cNvSpPr txBox="1"/>
          <p:nvPr/>
        </p:nvSpPr>
        <p:spPr>
          <a:xfrm>
            <a:off x="2310532" y="5003922"/>
            <a:ext cx="12902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Cloud System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1138A1B-4909-4330-94F9-2B350635E4DA}"/>
              </a:ext>
            </a:extLst>
          </p:cNvPr>
          <p:cNvSpPr/>
          <p:nvPr/>
        </p:nvSpPr>
        <p:spPr>
          <a:xfrm>
            <a:off x="2555777" y="4511177"/>
            <a:ext cx="799716" cy="433244"/>
          </a:xfrm>
          <a:prstGeom prst="roundRect">
            <a:avLst/>
          </a:prstGeom>
          <a:solidFill>
            <a:srgbClr val="E5F4D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Deminer-tracing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F788763-5E46-484B-B9F5-278895DEB0ED}"/>
              </a:ext>
            </a:extLst>
          </p:cNvPr>
          <p:cNvSpPr txBox="1"/>
          <p:nvPr/>
        </p:nvSpPr>
        <p:spPr>
          <a:xfrm>
            <a:off x="2155236" y="3256567"/>
            <a:ext cx="26102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② Run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workload at tracing mode.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12C22E9-ECB0-436E-8880-8E9F24605F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300" y="2994957"/>
            <a:ext cx="474812" cy="47481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A4A91A56-BC12-4E98-B042-5C48994D65C7}"/>
              </a:ext>
            </a:extLst>
          </p:cNvPr>
          <p:cNvSpPr txBox="1"/>
          <p:nvPr/>
        </p:nvSpPr>
        <p:spPr>
          <a:xfrm>
            <a:off x="832471" y="2994957"/>
            <a:ext cx="9838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b="0" i="0">
                <a:effectLst/>
                <a:latin typeface="Arial" panose="020B0604020202020204" pitchFamily="34" charset="0"/>
              </a:defRPr>
            </a:lvl1pPr>
          </a:lstStyle>
          <a:p>
            <a:r>
              <a:rPr lang="en-US" altLang="zh-CN" sz="1400" dirty="0">
                <a:cs typeface="Arial" panose="020B0604020202020204" pitchFamily="34" charset="0"/>
              </a:rPr>
              <a:t>execution trace</a:t>
            </a:r>
            <a:endParaRPr lang="zh-CN" altLang="en-US" sz="1400" dirty="0"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FF85202-9A41-4CED-B548-F27B6E113409}"/>
              </a:ext>
            </a:extLst>
          </p:cNvPr>
          <p:cNvSpPr txBox="1"/>
          <p:nvPr/>
        </p:nvSpPr>
        <p:spPr>
          <a:xfrm>
            <a:off x="1286493" y="5764071"/>
            <a:ext cx="274460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Instrumented JRE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6" descr="Workload Icon #119245 - Free Icons Library">
            <a:extLst>
              <a:ext uri="{FF2B5EF4-FFF2-40B4-BE49-F238E27FC236}">
                <a16:creationId xmlns:a16="http://schemas.microsoft.com/office/drawing/2014/main" id="{D9FE77F5-4DFB-428C-9807-886D91508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705" y="5162490"/>
            <a:ext cx="667746" cy="667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1C597136-BE70-48D3-8B3B-0766927015B9}"/>
              </a:ext>
            </a:extLst>
          </p:cNvPr>
          <p:cNvSpPr txBox="1"/>
          <p:nvPr/>
        </p:nvSpPr>
        <p:spPr>
          <a:xfrm>
            <a:off x="4841623" y="5782392"/>
            <a:ext cx="9205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b="0" i="0">
                <a:effectLst/>
                <a:latin typeface="Arial" panose="020B0604020202020204" pitchFamily="34" charset="0"/>
              </a:defRPr>
            </a:lvl1pPr>
          </a:lstStyle>
          <a:p>
            <a:r>
              <a:rPr lang="en-US" altLang="zh-CN" sz="1400" dirty="0"/>
              <a:t>workload</a:t>
            </a:r>
            <a:endParaRPr lang="zh-CN" altLang="en-US" sz="1400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9026F6A-FC14-4FCD-9911-ABAE271F284B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935141" y="3469769"/>
            <a:ext cx="8565" cy="4908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DFFE746-A88B-4826-9A68-9F055FC2BC56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4031095" y="5496363"/>
            <a:ext cx="9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E25DAA0A-350F-404E-ABB9-38A52018896E}"/>
              </a:ext>
            </a:extLst>
          </p:cNvPr>
          <p:cNvSpPr txBox="1"/>
          <p:nvPr/>
        </p:nvSpPr>
        <p:spPr>
          <a:xfrm>
            <a:off x="1371744" y="6265823"/>
            <a:ext cx="73842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① Generate an instrumented version of the runtime environment.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76934A4-C035-4C27-912A-87A546AA3A95}"/>
              </a:ext>
            </a:extLst>
          </p:cNvPr>
          <p:cNvSpPr txBox="1"/>
          <p:nvPr/>
        </p:nvSpPr>
        <p:spPr>
          <a:xfrm>
            <a:off x="6500061" y="5760652"/>
            <a:ext cx="274460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Instrumented JRE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BF6C37A-3E4A-49FB-99A7-798A974889E7}"/>
              </a:ext>
            </a:extLst>
          </p:cNvPr>
          <p:cNvSpPr txBox="1"/>
          <p:nvPr/>
        </p:nvSpPr>
        <p:spPr>
          <a:xfrm>
            <a:off x="485508" y="1228194"/>
            <a:ext cx="1122098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altLang="zh-CN" dirty="0">
                <a:solidFill>
                  <a:srgbClr val="0070C0"/>
                </a:solidFill>
              </a:rPr>
              <a:t>#related configuration file</a:t>
            </a:r>
          </a:p>
          <a:p>
            <a:r>
              <a:rPr lang="en-US" altLang="zh-CN" dirty="0">
                <a:solidFill>
                  <a:srgbClr val="FFC000"/>
                </a:solidFill>
              </a:rPr>
              <a:t>export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9E89"/>
                </a:solidFill>
              </a:rPr>
              <a:t>DEMINER_OPTS</a:t>
            </a:r>
            <a:r>
              <a:rPr lang="en-US" altLang="zh-CN" dirty="0">
                <a:solidFill>
                  <a:srgbClr val="C00000"/>
                </a:solidFill>
              </a:rPr>
              <a:t>="-</a:t>
            </a:r>
            <a:r>
              <a:rPr lang="en-US" altLang="zh-CN" dirty="0" err="1">
                <a:solidFill>
                  <a:srgbClr val="C00000"/>
                </a:solidFill>
              </a:rPr>
              <a:t>Xbootclasspath</a:t>
            </a:r>
            <a:r>
              <a:rPr lang="en-US" altLang="zh-CN" dirty="0">
                <a:solidFill>
                  <a:srgbClr val="C00000"/>
                </a:solidFill>
              </a:rPr>
              <a:t>/a:/home/Deminer.jar -</a:t>
            </a:r>
            <a:r>
              <a:rPr lang="en-US" altLang="zh-CN" dirty="0" err="1">
                <a:solidFill>
                  <a:srgbClr val="C00000"/>
                </a:solidFill>
              </a:rPr>
              <a:t>javaagent</a:t>
            </a:r>
            <a:r>
              <a:rPr lang="en-US" altLang="zh-CN" dirty="0">
                <a:solidFill>
                  <a:srgbClr val="C00000"/>
                </a:solidFill>
              </a:rPr>
              <a:t>:/home/Deminer.jar=</a:t>
            </a:r>
            <a:r>
              <a:rPr lang="en-US" altLang="zh-CN" dirty="0" err="1">
                <a:solidFill>
                  <a:srgbClr val="C00000"/>
                </a:solidFill>
              </a:rPr>
              <a:t>useTool</a:t>
            </a:r>
            <a:r>
              <a:rPr lang="en-US" altLang="zh-CN" dirty="0">
                <a:solidFill>
                  <a:srgbClr val="C00000"/>
                </a:solidFill>
              </a:rPr>
              <a:t>=</a:t>
            </a:r>
            <a:r>
              <a:rPr lang="en-US" altLang="zh-CN" dirty="0" err="1">
                <a:solidFill>
                  <a:srgbClr val="C00000"/>
                </a:solidFill>
              </a:rPr>
              <a:t>true,recordPhase</a:t>
            </a:r>
            <a:r>
              <a:rPr lang="en-US" altLang="zh-CN" dirty="0">
                <a:solidFill>
                  <a:srgbClr val="C00000"/>
                </a:solidFill>
              </a:rPr>
              <a:t>=</a:t>
            </a:r>
            <a:r>
              <a:rPr lang="en-US" altLang="zh-CN" dirty="0" err="1">
                <a:solidFill>
                  <a:srgbClr val="C00000"/>
                </a:solidFill>
              </a:rPr>
              <a:t>true,recordPath</a:t>
            </a:r>
            <a:r>
              <a:rPr lang="en-US" altLang="zh-CN" dirty="0">
                <a:solidFill>
                  <a:srgbClr val="C00000"/>
                </a:solidFill>
              </a:rPr>
              <a:t>=/home/exec-trace/</a:t>
            </a:r>
            <a:r>
              <a:rPr lang="en-US" altLang="zh-CN" dirty="0">
                <a:solidFill>
                  <a:srgbClr val="FFC000"/>
                </a:solidFill>
              </a:rPr>
              <a:t>"</a:t>
            </a:r>
            <a:r>
              <a:rPr lang="en-US" altLang="zh-CN" dirty="0"/>
              <a:t> </a:t>
            </a:r>
          </a:p>
          <a:p>
            <a:r>
              <a:rPr lang="zh-CN" altLang="en-US" dirty="0">
                <a:solidFill>
                  <a:srgbClr val="FFC000"/>
                </a:solidFill>
              </a:rPr>
              <a:t>export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srgbClr val="009E89"/>
                </a:solidFill>
              </a:rPr>
              <a:t>SERVER_JVMFLAGS</a:t>
            </a:r>
            <a:r>
              <a:rPr lang="zh-CN" altLang="en-US" dirty="0"/>
              <a:t>=</a:t>
            </a:r>
            <a:r>
              <a:rPr lang="zh-CN" altLang="en-US" dirty="0">
                <a:solidFill>
                  <a:srgbClr val="FFC000"/>
                </a:solidFill>
              </a:rPr>
              <a:t>"</a:t>
            </a:r>
            <a:r>
              <a:rPr lang="zh-CN" altLang="en-US" dirty="0">
                <a:solidFill>
                  <a:srgbClr val="8D0094"/>
                </a:solidFill>
              </a:rPr>
              <a:t>$SERVER_JVMFLAGS $</a:t>
            </a:r>
            <a:r>
              <a:rPr lang="en-US" altLang="zh-CN" dirty="0">
                <a:solidFill>
                  <a:srgbClr val="8D0094"/>
                </a:solidFill>
              </a:rPr>
              <a:t>DEMINER</a:t>
            </a:r>
            <a:r>
              <a:rPr lang="zh-CN" altLang="en-US" dirty="0">
                <a:solidFill>
                  <a:srgbClr val="8D0094"/>
                </a:solidFill>
              </a:rPr>
              <a:t>_OPTS</a:t>
            </a:r>
            <a:r>
              <a:rPr lang="zh-CN" altLang="en-US" dirty="0">
                <a:solidFill>
                  <a:srgbClr val="FFC000"/>
                </a:solidFill>
              </a:rPr>
              <a:t>“</a:t>
            </a:r>
            <a:endParaRPr lang="en-US" altLang="zh-CN" dirty="0">
              <a:solidFill>
                <a:srgbClr val="FFC00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D528762-F478-4987-92B8-3325639D7BFA}"/>
              </a:ext>
            </a:extLst>
          </p:cNvPr>
          <p:cNvSpPr txBox="1"/>
          <p:nvPr/>
        </p:nvSpPr>
        <p:spPr>
          <a:xfrm>
            <a:off x="485508" y="2512916"/>
            <a:ext cx="11220984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r>
              <a:rPr lang="zh-CN" altLang="en-US" dirty="0"/>
              <a:t>$</a:t>
            </a:r>
            <a:r>
              <a:rPr lang="en-US" altLang="zh-CN" dirty="0"/>
              <a:t> </a:t>
            </a:r>
            <a:r>
              <a:rPr lang="en-US" altLang="zh-CN" dirty="0" err="1"/>
              <a:t>sh</a:t>
            </a:r>
            <a:r>
              <a:rPr lang="en-US" altLang="zh-CN" dirty="0"/>
              <a:t> runWorkload.sh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EC2BA99-3862-46AC-95A1-9913A9B0E7D8}"/>
              </a:ext>
            </a:extLst>
          </p:cNvPr>
          <p:cNvSpPr txBox="1"/>
          <p:nvPr/>
        </p:nvSpPr>
        <p:spPr>
          <a:xfrm>
            <a:off x="1816351" y="5385430"/>
            <a:ext cx="2214744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recordPhase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=true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103369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5D83364-77FC-491C-9983-AE049BB1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Usage of Deminer: A Command Line Tool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D4D20C1-093B-4181-9463-77A27C9A3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176" y="3845213"/>
            <a:ext cx="2150919" cy="215091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21E8A87-AA7B-4C95-AEF5-71BFBDA19163}"/>
              </a:ext>
            </a:extLst>
          </p:cNvPr>
          <p:cNvSpPr/>
          <p:nvPr/>
        </p:nvSpPr>
        <p:spPr>
          <a:xfrm>
            <a:off x="1286493" y="3989925"/>
            <a:ext cx="2744602" cy="1774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2D69E82-C115-4291-A69F-11B777DAB2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542" y="4109568"/>
            <a:ext cx="735694" cy="61823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75205A4-B35D-4DC7-80BA-2EBC40588F0D}"/>
              </a:ext>
            </a:extLst>
          </p:cNvPr>
          <p:cNvSpPr txBox="1"/>
          <p:nvPr/>
        </p:nvSpPr>
        <p:spPr>
          <a:xfrm>
            <a:off x="2310532" y="5003922"/>
            <a:ext cx="12902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Cloud System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95C5BCB-9FD0-4EE5-A14F-6D689E70FCEB}"/>
              </a:ext>
            </a:extLst>
          </p:cNvPr>
          <p:cNvSpPr/>
          <p:nvPr/>
        </p:nvSpPr>
        <p:spPr>
          <a:xfrm>
            <a:off x="2555777" y="4511177"/>
            <a:ext cx="799716" cy="433244"/>
          </a:xfrm>
          <a:prstGeom prst="roundRect">
            <a:avLst/>
          </a:prstGeom>
          <a:solidFill>
            <a:srgbClr val="E5F4D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Deminer-tracing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064478E-CF53-49BB-A62E-7D906538BCF1}"/>
              </a:ext>
            </a:extLst>
          </p:cNvPr>
          <p:cNvSpPr txBox="1"/>
          <p:nvPr/>
        </p:nvSpPr>
        <p:spPr>
          <a:xfrm>
            <a:off x="2155236" y="3256567"/>
            <a:ext cx="26102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② Run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workload at tracing mode.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D5F6B2B-D5F3-4CD5-BB9A-DE80FEBA78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300" y="2994957"/>
            <a:ext cx="474812" cy="47481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92920EC-050F-4204-B0EB-5F17BA795FFC}"/>
              </a:ext>
            </a:extLst>
          </p:cNvPr>
          <p:cNvSpPr txBox="1"/>
          <p:nvPr/>
        </p:nvSpPr>
        <p:spPr>
          <a:xfrm>
            <a:off x="832471" y="2994957"/>
            <a:ext cx="9838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b="0" i="0">
                <a:effectLst/>
                <a:latin typeface="Arial" panose="020B0604020202020204" pitchFamily="34" charset="0"/>
              </a:defRPr>
            </a:lvl1pPr>
          </a:lstStyle>
          <a:p>
            <a:r>
              <a:rPr lang="en-US" altLang="zh-CN" sz="1400" dirty="0">
                <a:cs typeface="Arial" panose="020B0604020202020204" pitchFamily="34" charset="0"/>
              </a:rPr>
              <a:t>execution trace</a:t>
            </a:r>
            <a:endParaRPr lang="zh-CN" altLang="en-US" sz="1400" dirty="0"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E2F8AE5-59E4-4CDB-82C4-9142E57633D7}"/>
              </a:ext>
            </a:extLst>
          </p:cNvPr>
          <p:cNvSpPr txBox="1"/>
          <p:nvPr/>
        </p:nvSpPr>
        <p:spPr>
          <a:xfrm>
            <a:off x="1286493" y="5764071"/>
            <a:ext cx="274460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Instrumented JRE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F36353E-80C2-45C7-AB93-5A80C690E9C0}"/>
              </a:ext>
            </a:extLst>
          </p:cNvPr>
          <p:cNvSpPr txBox="1"/>
          <p:nvPr/>
        </p:nvSpPr>
        <p:spPr>
          <a:xfrm>
            <a:off x="6500061" y="5760652"/>
            <a:ext cx="274460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Instrumented JRE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35D83DC-5EB7-402B-B90A-524E99AB90D0}"/>
              </a:ext>
            </a:extLst>
          </p:cNvPr>
          <p:cNvSpPr/>
          <p:nvPr/>
        </p:nvSpPr>
        <p:spPr>
          <a:xfrm>
            <a:off x="2583928" y="1947259"/>
            <a:ext cx="1679080" cy="645582"/>
          </a:xfrm>
          <a:prstGeom prst="roundRect">
            <a:avLst/>
          </a:prstGeom>
          <a:solidFill>
            <a:srgbClr val="E5F4D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Deminer</a:t>
            </a:r>
          </a:p>
          <a:p>
            <a:pPr algn="ctr"/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offline analyzer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1DA41AF-0662-4DBC-9C61-75DBD9F686B7}"/>
              </a:ext>
            </a:extLst>
          </p:cNvPr>
          <p:cNvSpPr txBox="1"/>
          <p:nvPr/>
        </p:nvSpPr>
        <p:spPr>
          <a:xfrm>
            <a:off x="1419542" y="1475937"/>
            <a:ext cx="39700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③ Perform off-line analysis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6" descr="Workload Icon #119245 - Free Icons Library">
            <a:extLst>
              <a:ext uri="{FF2B5EF4-FFF2-40B4-BE49-F238E27FC236}">
                <a16:creationId xmlns:a16="http://schemas.microsoft.com/office/drawing/2014/main" id="{E6C70C6B-B0D5-47FA-A22F-33010AA39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705" y="5162490"/>
            <a:ext cx="667746" cy="667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7F72421E-2228-4AC7-A24C-83E1FC75B800}"/>
              </a:ext>
            </a:extLst>
          </p:cNvPr>
          <p:cNvSpPr txBox="1"/>
          <p:nvPr/>
        </p:nvSpPr>
        <p:spPr>
          <a:xfrm>
            <a:off x="4841623" y="5782392"/>
            <a:ext cx="9205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b="0" i="0">
                <a:effectLst/>
                <a:latin typeface="Arial" panose="020B0604020202020204" pitchFamily="34" charset="0"/>
              </a:defRPr>
            </a:lvl1pPr>
          </a:lstStyle>
          <a:p>
            <a:r>
              <a:rPr lang="en-US" altLang="zh-CN" sz="1400" dirty="0"/>
              <a:t>workload</a:t>
            </a:r>
            <a:endParaRPr lang="zh-CN" altLang="en-US" sz="14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2ACEC8A-7E4D-4B72-B864-926BADB0DD4A}"/>
              </a:ext>
            </a:extLst>
          </p:cNvPr>
          <p:cNvSpPr txBox="1"/>
          <p:nvPr/>
        </p:nvSpPr>
        <p:spPr>
          <a:xfrm>
            <a:off x="4663444" y="2645520"/>
            <a:ext cx="14099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b="0" i="0">
                <a:effectLst/>
                <a:latin typeface="Arial" panose="020B0604020202020204" pitchFamily="34" charset="0"/>
              </a:defRPr>
            </a:lvl1pPr>
          </a:lstStyle>
          <a:p>
            <a:r>
              <a:rPr lang="en-US" altLang="zh-CN" sz="1400" dirty="0"/>
              <a:t>related operation pairs</a:t>
            </a:r>
            <a:endParaRPr lang="zh-CN" altLang="en-US" sz="14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85A5ACF-0705-4940-8592-2A3C6B9988FD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935141" y="3469769"/>
            <a:ext cx="8565" cy="4908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1CB8990E-024B-4416-8E4C-31CDF5B559EC}"/>
              </a:ext>
            </a:extLst>
          </p:cNvPr>
          <p:cNvCxnSpPr>
            <a:stCxn id="10" idx="0"/>
            <a:endCxn id="14" idx="1"/>
          </p:cNvCxnSpPr>
          <p:nvPr/>
        </p:nvCxnSpPr>
        <p:spPr>
          <a:xfrm rot="5400000" flipH="1" flipV="1">
            <a:off x="1901364" y="2312393"/>
            <a:ext cx="724907" cy="640222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6BC179F-F925-4C2F-A370-E8290F74E09B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263008" y="2263941"/>
            <a:ext cx="800873" cy="61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7A1391F-125D-4159-BC72-0C0BFBA62031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4031095" y="5496363"/>
            <a:ext cx="9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5C99AFD8-BBF5-4E01-A1F5-E144B77AB71C}"/>
              </a:ext>
            </a:extLst>
          </p:cNvPr>
          <p:cNvSpPr txBox="1"/>
          <p:nvPr/>
        </p:nvSpPr>
        <p:spPr>
          <a:xfrm>
            <a:off x="1371744" y="6265823"/>
            <a:ext cx="73842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① Generate an instrumented version of the runtime environment.</a:t>
            </a:r>
            <a:endParaRPr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9AA63D9-7CEA-4AEC-A4D7-C4DCDDB2C32C}"/>
              </a:ext>
            </a:extLst>
          </p:cNvPr>
          <p:cNvGrpSpPr/>
          <p:nvPr/>
        </p:nvGrpSpPr>
        <p:grpSpPr>
          <a:xfrm>
            <a:off x="5063880" y="1709115"/>
            <a:ext cx="739989" cy="1048376"/>
            <a:chOff x="6353612" y="2277662"/>
            <a:chExt cx="739989" cy="1048376"/>
          </a:xfrm>
        </p:grpSpPr>
        <p:pic>
          <p:nvPicPr>
            <p:cNvPr id="26" name="Picture 8" descr="Text, white, page, files, pages icon - Free download">
              <a:extLst>
                <a:ext uri="{FF2B5EF4-FFF2-40B4-BE49-F238E27FC236}">
                  <a16:creationId xmlns:a16="http://schemas.microsoft.com/office/drawing/2014/main" id="{C2C0B9D9-6FA7-4A0B-A41F-50A7CFE67F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85" r="13830"/>
            <a:stretch/>
          </p:blipFill>
          <p:spPr bwMode="auto">
            <a:xfrm>
              <a:off x="6353612" y="2277662"/>
              <a:ext cx="739989" cy="1048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3B082611-47A5-4AE0-8E40-CFAA2247E572}"/>
                    </a:ext>
                  </a:extLst>
                </p:cNvPr>
                <p:cNvSpPr txBox="1"/>
                <p:nvPr/>
              </p:nvSpPr>
              <p:spPr>
                <a:xfrm>
                  <a:off x="6396632" y="2652181"/>
                  <a:ext cx="548779" cy="5559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r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 dirty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altLang="zh-CN" sz="14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14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 dirty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altLang="zh-CN" sz="1400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altLang="zh-CN" sz="1400" dirty="0"/>
                </a:p>
                <a:p>
                  <a:pPr algn="ctr"/>
                  <a:r>
                    <a:rPr lang="en-US" altLang="zh-CN" sz="1400" dirty="0"/>
                    <a:t>…</a:t>
                  </a:r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3B082611-47A5-4AE0-8E40-CFAA2247E5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6632" y="2652181"/>
                  <a:ext cx="548779" cy="555921"/>
                </a:xfrm>
                <a:prstGeom prst="rect">
                  <a:avLst/>
                </a:prstGeom>
                <a:blipFill>
                  <a:blip r:embed="rId8"/>
                  <a:stretch>
                    <a:fillRect b="-109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6C05BD92-A80C-447A-8B5E-E9C954F0E2B2}"/>
              </a:ext>
            </a:extLst>
          </p:cNvPr>
          <p:cNvSpPr txBox="1"/>
          <p:nvPr/>
        </p:nvSpPr>
        <p:spPr>
          <a:xfrm>
            <a:off x="918957" y="1119072"/>
            <a:ext cx="10354085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altLang="zh-CN" dirty="0"/>
              <a:t>$ java -cp Deminer.jar &lt;</a:t>
            </a:r>
            <a:r>
              <a:rPr lang="en-US" altLang="zh-CN" dirty="0" err="1"/>
              <a:t>analysis_main_class</a:t>
            </a:r>
            <a:r>
              <a:rPr lang="en-US" altLang="zh-CN" dirty="0"/>
              <a:t>&gt; &lt;</a:t>
            </a:r>
            <a:r>
              <a:rPr lang="en-US" altLang="zh-CN" dirty="0" err="1"/>
              <a:t>trace_path</a:t>
            </a:r>
            <a:r>
              <a:rPr lang="en-US" altLang="zh-CN" dirty="0"/>
              <a:t>&gt; &lt;</a:t>
            </a:r>
            <a:r>
              <a:rPr lang="en-US" altLang="zh-CN" dirty="0" err="1"/>
              <a:t>node_ip</a:t>
            </a:r>
            <a:r>
              <a:rPr lang="en-US" altLang="zh-CN" dirty="0"/>
              <a:t>&gt; &lt;</a:t>
            </a:r>
            <a:r>
              <a:rPr lang="en-US" altLang="zh-CN" dirty="0" err="1"/>
              <a:t>output_path</a:t>
            </a:r>
            <a:r>
              <a:rPr lang="en-US" altLang="zh-CN" dirty="0"/>
              <a:t>&gt;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5E1FF88-3754-466B-AD91-E1506AC5F4BA}"/>
              </a:ext>
            </a:extLst>
          </p:cNvPr>
          <p:cNvSpPr txBox="1"/>
          <p:nvPr/>
        </p:nvSpPr>
        <p:spPr>
          <a:xfrm>
            <a:off x="1816351" y="5385430"/>
            <a:ext cx="2214744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recordPhase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=true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672828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5D83364-77FC-491C-9983-AE049BB1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Usage of Deminer: A Command Line Tool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E1EB7E-0F86-4282-B63B-EB80FF2A04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176" y="3845213"/>
            <a:ext cx="2150919" cy="215091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AAC1CBD-BF90-4B94-B072-AF45AD17AD1E}"/>
              </a:ext>
            </a:extLst>
          </p:cNvPr>
          <p:cNvSpPr/>
          <p:nvPr/>
        </p:nvSpPr>
        <p:spPr>
          <a:xfrm>
            <a:off x="1286493" y="3989925"/>
            <a:ext cx="2744602" cy="1774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D726EEF-A2AC-4FEA-975F-ADB0495CC6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542" y="4109568"/>
            <a:ext cx="735694" cy="61823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4DA0161-DACA-4859-A588-93854D5B7C67}"/>
              </a:ext>
            </a:extLst>
          </p:cNvPr>
          <p:cNvSpPr txBox="1"/>
          <p:nvPr/>
        </p:nvSpPr>
        <p:spPr>
          <a:xfrm>
            <a:off x="2310532" y="5003922"/>
            <a:ext cx="12902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Cloud System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CEAD303-7BC7-435D-8E1C-F6487E612A13}"/>
              </a:ext>
            </a:extLst>
          </p:cNvPr>
          <p:cNvSpPr/>
          <p:nvPr/>
        </p:nvSpPr>
        <p:spPr>
          <a:xfrm>
            <a:off x="2555777" y="4511177"/>
            <a:ext cx="799716" cy="433244"/>
          </a:xfrm>
          <a:prstGeom prst="roundRect">
            <a:avLst/>
          </a:prstGeom>
          <a:solidFill>
            <a:srgbClr val="E5F4D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Deminer-tracing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43D6F7E-5CC5-4BB9-8356-F3B2FA32636A}"/>
              </a:ext>
            </a:extLst>
          </p:cNvPr>
          <p:cNvSpPr txBox="1"/>
          <p:nvPr/>
        </p:nvSpPr>
        <p:spPr>
          <a:xfrm>
            <a:off x="2155236" y="3256567"/>
            <a:ext cx="26102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② Run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workload at tracing mode</a:t>
            </a:r>
            <a:r>
              <a:rPr lang="en-US" altLang="zh-CN" sz="1800" b="1" strike="sngStrik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CN" altLang="en-US" strike="sngStrike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630501B-F2E8-4AD8-8EC7-C82E9006EF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300" y="2994957"/>
            <a:ext cx="474812" cy="47481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5E6D7AA-D520-476C-A7DA-B4B66E347277}"/>
              </a:ext>
            </a:extLst>
          </p:cNvPr>
          <p:cNvSpPr txBox="1"/>
          <p:nvPr/>
        </p:nvSpPr>
        <p:spPr>
          <a:xfrm>
            <a:off x="832471" y="2994957"/>
            <a:ext cx="9838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b="0" i="0">
                <a:effectLst/>
                <a:latin typeface="Arial" panose="020B0604020202020204" pitchFamily="34" charset="0"/>
              </a:defRPr>
            </a:lvl1pPr>
          </a:lstStyle>
          <a:p>
            <a:r>
              <a:rPr lang="en-US" altLang="zh-CN" sz="1400" dirty="0">
                <a:cs typeface="Arial" panose="020B0604020202020204" pitchFamily="34" charset="0"/>
              </a:rPr>
              <a:t>execution trace</a:t>
            </a:r>
            <a:endParaRPr lang="zh-CN" altLang="en-US" sz="1400" dirty="0">
              <a:cs typeface="Arial" panose="020B060402020202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23B20F4-D28A-4E83-808A-5394AB151D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744" y="3845213"/>
            <a:ext cx="2150919" cy="2150919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7052DA5-B927-421A-A198-1BE12D4135B9}"/>
              </a:ext>
            </a:extLst>
          </p:cNvPr>
          <p:cNvSpPr/>
          <p:nvPr/>
        </p:nvSpPr>
        <p:spPr>
          <a:xfrm>
            <a:off x="6500061" y="3989925"/>
            <a:ext cx="2744602" cy="1774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F544E2B-6FF7-43CD-8554-F10C565F9C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110" y="4109567"/>
            <a:ext cx="735694" cy="618231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386512AF-BB67-46B6-ABB6-CDD70A6043E5}"/>
              </a:ext>
            </a:extLst>
          </p:cNvPr>
          <p:cNvSpPr txBox="1"/>
          <p:nvPr/>
        </p:nvSpPr>
        <p:spPr>
          <a:xfrm>
            <a:off x="7524100" y="5003922"/>
            <a:ext cx="12902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Cloud System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EB6611E-9E1C-43DC-B1C4-E4E867BEC5BF}"/>
              </a:ext>
            </a:extLst>
          </p:cNvPr>
          <p:cNvSpPr/>
          <p:nvPr/>
        </p:nvSpPr>
        <p:spPr>
          <a:xfrm>
            <a:off x="7809880" y="4511177"/>
            <a:ext cx="904953" cy="433244"/>
          </a:xfrm>
          <a:prstGeom prst="roundRect">
            <a:avLst/>
          </a:prstGeom>
          <a:solidFill>
            <a:srgbClr val="E5F4D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Deminer-triggering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DC44689-EB02-4FF1-9501-63611785796C}"/>
              </a:ext>
            </a:extLst>
          </p:cNvPr>
          <p:cNvSpPr txBox="1"/>
          <p:nvPr/>
        </p:nvSpPr>
        <p:spPr>
          <a:xfrm>
            <a:off x="1286493" y="5764071"/>
            <a:ext cx="274460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Instrumented JRE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144136F-AEB6-452E-987F-DDFAFFF64A8D}"/>
              </a:ext>
            </a:extLst>
          </p:cNvPr>
          <p:cNvSpPr txBox="1"/>
          <p:nvPr/>
        </p:nvSpPr>
        <p:spPr>
          <a:xfrm>
            <a:off x="6500061" y="5760652"/>
            <a:ext cx="274460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Instrumented JRE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6E9BB1D-6718-4942-BE4E-314FE7178E1B}"/>
              </a:ext>
            </a:extLst>
          </p:cNvPr>
          <p:cNvSpPr/>
          <p:nvPr/>
        </p:nvSpPr>
        <p:spPr>
          <a:xfrm>
            <a:off x="2583928" y="1947259"/>
            <a:ext cx="1679080" cy="645582"/>
          </a:xfrm>
          <a:prstGeom prst="roundRect">
            <a:avLst/>
          </a:prstGeom>
          <a:solidFill>
            <a:srgbClr val="E5F4D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Deminer</a:t>
            </a:r>
          </a:p>
          <a:p>
            <a:pPr algn="ctr"/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offline analyzer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B53B60C-870F-4173-BF0F-35DBCE398066}"/>
              </a:ext>
            </a:extLst>
          </p:cNvPr>
          <p:cNvSpPr txBox="1"/>
          <p:nvPr/>
        </p:nvSpPr>
        <p:spPr>
          <a:xfrm>
            <a:off x="1419542" y="1475937"/>
            <a:ext cx="39700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③ Perform off-line analysis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6" descr="Workload Icon #119245 - Free Icons Library">
            <a:extLst>
              <a:ext uri="{FF2B5EF4-FFF2-40B4-BE49-F238E27FC236}">
                <a16:creationId xmlns:a16="http://schemas.microsoft.com/office/drawing/2014/main" id="{17365A0B-C38E-4546-90F9-321A16C93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705" y="5162490"/>
            <a:ext cx="667746" cy="667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593F78C1-4CCD-4998-AF27-7628FD91D3A1}"/>
              </a:ext>
            </a:extLst>
          </p:cNvPr>
          <p:cNvSpPr txBox="1"/>
          <p:nvPr/>
        </p:nvSpPr>
        <p:spPr>
          <a:xfrm>
            <a:off x="4841623" y="5782392"/>
            <a:ext cx="9205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b="0" i="0">
                <a:effectLst/>
                <a:latin typeface="Arial" panose="020B0604020202020204" pitchFamily="34" charset="0"/>
              </a:defRPr>
            </a:lvl1pPr>
          </a:lstStyle>
          <a:p>
            <a:r>
              <a:rPr lang="en-US" altLang="zh-CN" sz="1400" dirty="0"/>
              <a:t>workload</a:t>
            </a:r>
            <a:endParaRPr lang="zh-CN" altLang="en-US" sz="1400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00842A7E-4DA7-4E37-8038-7DBAA747314A}"/>
              </a:ext>
            </a:extLst>
          </p:cNvPr>
          <p:cNvSpPr/>
          <p:nvPr/>
        </p:nvSpPr>
        <p:spPr>
          <a:xfrm>
            <a:off x="6691091" y="1947944"/>
            <a:ext cx="2342135" cy="645582"/>
          </a:xfrm>
          <a:prstGeom prst="roundRect">
            <a:avLst/>
          </a:prstGeom>
          <a:solidFill>
            <a:srgbClr val="E5F4D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Deminer</a:t>
            </a:r>
          </a:p>
          <a:p>
            <a:pPr algn="ctr"/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fault injection engine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7908F42-99B1-498D-B010-817423C0310E}"/>
              </a:ext>
            </a:extLst>
          </p:cNvPr>
          <p:cNvSpPr txBox="1"/>
          <p:nvPr/>
        </p:nvSpPr>
        <p:spPr>
          <a:xfrm>
            <a:off x="5807583" y="1475636"/>
            <a:ext cx="39700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/>
              <a:t>④ Crash/reboot injection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D9883E6-0123-4CE1-8960-C7CB8168C4CA}"/>
              </a:ext>
            </a:extLst>
          </p:cNvPr>
          <p:cNvSpPr txBox="1"/>
          <p:nvPr/>
        </p:nvSpPr>
        <p:spPr>
          <a:xfrm>
            <a:off x="8341692" y="3133709"/>
            <a:ext cx="11920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b="0" i="0">
                <a:effectLst/>
                <a:latin typeface="Arial" panose="020B0604020202020204" pitchFamily="34" charset="0"/>
              </a:defRPr>
            </a:lvl1pPr>
          </a:lstStyle>
          <a:p>
            <a:r>
              <a:rPr lang="en-US" altLang="zh-CN" sz="1400" dirty="0"/>
              <a:t>run-time info</a:t>
            </a:r>
            <a:endParaRPr lang="zh-CN" altLang="en-US" sz="1400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86ADB76-BD20-4948-A558-BB23B9A12053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935141" y="3469769"/>
            <a:ext cx="8565" cy="4908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74600554-2D7A-46ED-9968-6E3DF1A67BB5}"/>
              </a:ext>
            </a:extLst>
          </p:cNvPr>
          <p:cNvCxnSpPr>
            <a:stCxn id="10" idx="0"/>
            <a:endCxn id="19" idx="1"/>
          </p:cNvCxnSpPr>
          <p:nvPr/>
        </p:nvCxnSpPr>
        <p:spPr>
          <a:xfrm rot="5400000" flipH="1" flipV="1">
            <a:off x="1901364" y="2312393"/>
            <a:ext cx="724907" cy="640222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C83EA65E-F6E8-465E-ADB0-E0B5DE0D3E48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263008" y="2263941"/>
            <a:ext cx="800873" cy="61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8760D605-8CE6-494D-9479-A22538231568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5938684" y="2270735"/>
            <a:ext cx="75240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8279B562-3B0A-4D1B-8BB5-EBAE75E1A188}"/>
              </a:ext>
            </a:extLst>
          </p:cNvPr>
          <p:cNvCxnSpPr>
            <a:cxnSpLocks/>
          </p:cNvCxnSpPr>
          <p:nvPr/>
        </p:nvCxnSpPr>
        <p:spPr>
          <a:xfrm>
            <a:off x="7352170" y="2642865"/>
            <a:ext cx="0" cy="13012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55F8930-546B-4A0E-9EE1-D222A473C868}"/>
              </a:ext>
            </a:extLst>
          </p:cNvPr>
          <p:cNvCxnSpPr>
            <a:cxnSpLocks/>
          </p:cNvCxnSpPr>
          <p:nvPr/>
        </p:nvCxnSpPr>
        <p:spPr>
          <a:xfrm flipV="1">
            <a:off x="8330335" y="2621726"/>
            <a:ext cx="0" cy="12870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4FC7FA2E-0BA6-4AD5-BBA3-0B1E65EF17C9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5599451" y="5496363"/>
            <a:ext cx="85067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D50C33AF-45BC-4491-9A44-F93047885EFC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4031095" y="5496363"/>
            <a:ext cx="9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" name="图片 37">
            <a:extLst>
              <a:ext uri="{FF2B5EF4-FFF2-40B4-BE49-F238E27FC236}">
                <a16:creationId xmlns:a16="http://schemas.microsoft.com/office/drawing/2014/main" id="{78299998-5CC4-4164-B308-266E10F268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598" y="1941605"/>
            <a:ext cx="474812" cy="474812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EB2E9F01-2AC7-4CC5-91E3-C635B2E3D8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0344" y="2041321"/>
            <a:ext cx="267985" cy="299610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02E9FC63-91F0-4715-8F99-C56B9680A270}"/>
              </a:ext>
            </a:extLst>
          </p:cNvPr>
          <p:cNvSpPr txBox="1"/>
          <p:nvPr/>
        </p:nvSpPr>
        <p:spPr>
          <a:xfrm>
            <a:off x="9887519" y="2397392"/>
            <a:ext cx="13153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b="0" i="0">
                <a:effectLst/>
                <a:latin typeface="Arial" panose="020B0604020202020204" pitchFamily="34" charset="0"/>
              </a:defRPr>
            </a:lvl1pPr>
          </a:lstStyle>
          <a:p>
            <a:r>
              <a:rPr lang="en-US" altLang="zh-CN" sz="1400" dirty="0"/>
              <a:t>bug reports</a:t>
            </a:r>
            <a:endParaRPr lang="zh-CN" altLang="en-US" sz="14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3AAC274-A980-4BF9-8A9A-81A6753F5802}"/>
              </a:ext>
            </a:extLst>
          </p:cNvPr>
          <p:cNvSpPr txBox="1"/>
          <p:nvPr/>
        </p:nvSpPr>
        <p:spPr>
          <a:xfrm>
            <a:off x="1371744" y="6265823"/>
            <a:ext cx="73842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① Generate an instrumented version of the runtime environment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922C04F-3FF5-4C51-A3B6-33EE4B840188}"/>
              </a:ext>
            </a:extLst>
          </p:cNvPr>
          <p:cNvSpPr txBox="1"/>
          <p:nvPr/>
        </p:nvSpPr>
        <p:spPr>
          <a:xfrm>
            <a:off x="9960065" y="5210631"/>
            <a:ext cx="9205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b="0" i="0">
                <a:effectLst/>
                <a:latin typeface="Arial" panose="020B0604020202020204" pitchFamily="34" charset="0"/>
              </a:defRPr>
            </a:lvl1pPr>
          </a:lstStyle>
          <a:p>
            <a:r>
              <a:rPr lang="en-US" altLang="zh-CN" sz="1400" dirty="0"/>
              <a:t>checker</a:t>
            </a:r>
            <a:endParaRPr lang="zh-CN" altLang="en-US" sz="1400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DD11C4C-49F8-4112-9BFD-ADE6362AA466}"/>
              </a:ext>
            </a:extLst>
          </p:cNvPr>
          <p:cNvCxnSpPr>
            <a:cxnSpLocks/>
            <a:stCxn id="1026" idx="1"/>
            <a:endCxn id="12" idx="3"/>
          </p:cNvCxnSpPr>
          <p:nvPr/>
        </p:nvCxnSpPr>
        <p:spPr>
          <a:xfrm flipH="1">
            <a:off x="9244663" y="4920672"/>
            <a:ext cx="775794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02D7C3ED-602B-408E-B2FB-F1B3F72B03C2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9033226" y="2270735"/>
            <a:ext cx="11243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Script window icon outline style Royalty Free Vector Image">
            <a:extLst>
              <a:ext uri="{FF2B5EF4-FFF2-40B4-BE49-F238E27FC236}">
                <a16:creationId xmlns:a16="http://schemas.microsoft.com/office/drawing/2014/main" id="{8612C44C-AA53-4F3C-875A-3DCD44677B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1" t="12568" r="5305" b="20489"/>
          <a:stretch/>
        </p:blipFill>
        <p:spPr bwMode="auto">
          <a:xfrm>
            <a:off x="10020457" y="4621804"/>
            <a:ext cx="738819" cy="59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爆炸形: 8 pt  47">
            <a:extLst>
              <a:ext uri="{FF2B5EF4-FFF2-40B4-BE49-F238E27FC236}">
                <a16:creationId xmlns:a16="http://schemas.microsoft.com/office/drawing/2014/main" id="{4969106E-DF80-406A-892B-5B2E846191C6}"/>
              </a:ext>
            </a:extLst>
          </p:cNvPr>
          <p:cNvSpPr/>
          <p:nvPr/>
        </p:nvSpPr>
        <p:spPr>
          <a:xfrm>
            <a:off x="6858765" y="2982563"/>
            <a:ext cx="469957" cy="264899"/>
          </a:xfrm>
          <a:prstGeom prst="irregularSeal1">
            <a:avLst/>
          </a:prstGeom>
          <a:solidFill>
            <a:srgbClr val="D81E0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Linux Libertine" panose="02000503000000000000"/>
              <a:cs typeface="Times New Roman" panose="02020603050405020304" pitchFamily="18" charset="0"/>
            </a:endParaRPr>
          </a:p>
        </p:txBody>
      </p:sp>
      <p:sp>
        <p:nvSpPr>
          <p:cNvPr id="49" name="箭头: 环形 48">
            <a:extLst>
              <a:ext uri="{FF2B5EF4-FFF2-40B4-BE49-F238E27FC236}">
                <a16:creationId xmlns:a16="http://schemas.microsoft.com/office/drawing/2014/main" id="{074BEC05-3C91-4A3E-B27F-9D04BEED5A72}"/>
              </a:ext>
            </a:extLst>
          </p:cNvPr>
          <p:cNvSpPr/>
          <p:nvPr/>
        </p:nvSpPr>
        <p:spPr>
          <a:xfrm rot="369882" flipH="1">
            <a:off x="7057065" y="3253372"/>
            <a:ext cx="238219" cy="27177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472139"/>
              <a:gd name="adj5" fmla="val 12500"/>
            </a:avLst>
          </a:prstGeom>
          <a:solidFill>
            <a:srgbClr val="00B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Linux Libertine" panose="0200050300000000000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BA2C212-A481-46A9-ABDA-BA14B6DB4411}"/>
              </a:ext>
            </a:extLst>
          </p:cNvPr>
          <p:cNvSpPr txBox="1"/>
          <p:nvPr/>
        </p:nvSpPr>
        <p:spPr>
          <a:xfrm>
            <a:off x="4663444" y="2645520"/>
            <a:ext cx="14099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b="0" i="0">
                <a:effectLst/>
                <a:latin typeface="Arial" panose="020B0604020202020204" pitchFamily="34" charset="0"/>
              </a:defRPr>
            </a:lvl1pPr>
          </a:lstStyle>
          <a:p>
            <a:r>
              <a:rPr lang="en-US" altLang="zh-CN" sz="1400" dirty="0"/>
              <a:t>related operation pairs</a:t>
            </a:r>
            <a:endParaRPr lang="zh-CN" altLang="en-US" sz="1400" dirty="0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7D087534-ECE5-43D6-8E4D-DADED28EC1C5}"/>
              </a:ext>
            </a:extLst>
          </p:cNvPr>
          <p:cNvGrpSpPr/>
          <p:nvPr/>
        </p:nvGrpSpPr>
        <p:grpSpPr>
          <a:xfrm>
            <a:off x="5063880" y="1709115"/>
            <a:ext cx="739989" cy="1048376"/>
            <a:chOff x="6353612" y="2277662"/>
            <a:chExt cx="739989" cy="1048376"/>
          </a:xfrm>
        </p:grpSpPr>
        <p:pic>
          <p:nvPicPr>
            <p:cNvPr id="53" name="Picture 8" descr="Text, white, page, files, pages icon - Free download">
              <a:extLst>
                <a:ext uri="{FF2B5EF4-FFF2-40B4-BE49-F238E27FC236}">
                  <a16:creationId xmlns:a16="http://schemas.microsoft.com/office/drawing/2014/main" id="{3F1CAC35-B34A-4EC7-897B-D0F17FCD08A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85" r="13830"/>
            <a:stretch/>
          </p:blipFill>
          <p:spPr bwMode="auto">
            <a:xfrm>
              <a:off x="6353612" y="2277662"/>
              <a:ext cx="739989" cy="1048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A067765A-3482-4DEE-96A7-BE02A4D1836F}"/>
                    </a:ext>
                  </a:extLst>
                </p:cNvPr>
                <p:cNvSpPr txBox="1"/>
                <p:nvPr/>
              </p:nvSpPr>
              <p:spPr>
                <a:xfrm>
                  <a:off x="6396632" y="2652181"/>
                  <a:ext cx="548779" cy="5559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r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 dirty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altLang="zh-CN" sz="14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14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 dirty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altLang="zh-CN" sz="1400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altLang="zh-CN" sz="1400" dirty="0"/>
                </a:p>
                <a:p>
                  <a:pPr algn="ctr"/>
                  <a:r>
                    <a:rPr lang="en-US" altLang="zh-CN" sz="1400" dirty="0"/>
                    <a:t>…</a:t>
                  </a:r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A067765A-3482-4DEE-96A7-BE02A4D183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6632" y="2652181"/>
                  <a:ext cx="548779" cy="555921"/>
                </a:xfrm>
                <a:prstGeom prst="rect">
                  <a:avLst/>
                </a:prstGeom>
                <a:blipFill>
                  <a:blip r:embed="rId10"/>
                  <a:stretch>
                    <a:fillRect b="-109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文本框 49">
            <a:extLst>
              <a:ext uri="{FF2B5EF4-FFF2-40B4-BE49-F238E27FC236}">
                <a16:creationId xmlns:a16="http://schemas.microsoft.com/office/drawing/2014/main" id="{F769C742-9650-40DB-B910-F076893C9467}"/>
              </a:ext>
            </a:extLst>
          </p:cNvPr>
          <p:cNvSpPr txBox="1"/>
          <p:nvPr/>
        </p:nvSpPr>
        <p:spPr>
          <a:xfrm>
            <a:off x="888401" y="1064208"/>
            <a:ext cx="10415197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altLang="zh-CN" dirty="0"/>
              <a:t>$ java -cp Deminer.jar &lt;</a:t>
            </a:r>
            <a:r>
              <a:rPr lang="en-US" altLang="zh-CN" dirty="0" err="1"/>
              <a:t>triggering_main_class</a:t>
            </a:r>
            <a:r>
              <a:rPr lang="en-US" altLang="zh-CN" dirty="0"/>
              <a:t>&gt; &lt;</a:t>
            </a:r>
            <a:r>
              <a:rPr lang="en-US" altLang="zh-CN" dirty="0" err="1"/>
              <a:t>listening_port</a:t>
            </a:r>
            <a:r>
              <a:rPr lang="en-US" altLang="zh-CN" dirty="0"/>
              <a:t>&gt; &lt;</a:t>
            </a:r>
            <a:r>
              <a:rPr lang="en-US" altLang="zh-CN" dirty="0" err="1"/>
              <a:t>cfg_file_path</a:t>
            </a:r>
            <a:r>
              <a:rPr lang="en-US" altLang="zh-CN" dirty="0"/>
              <a:t>&gt;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1EC6354-64DE-4C57-8786-8CACA8E193D2}"/>
              </a:ext>
            </a:extLst>
          </p:cNvPr>
          <p:cNvSpPr txBox="1"/>
          <p:nvPr/>
        </p:nvSpPr>
        <p:spPr>
          <a:xfrm>
            <a:off x="6876272" y="5382891"/>
            <a:ext cx="2364495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recordPhase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=false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EDDA08CE-8B0A-4FA6-AF17-AB4E4942019A}"/>
              </a:ext>
            </a:extLst>
          </p:cNvPr>
          <p:cNvSpPr txBox="1"/>
          <p:nvPr/>
        </p:nvSpPr>
        <p:spPr>
          <a:xfrm>
            <a:off x="1816351" y="5385430"/>
            <a:ext cx="2214744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recordPhase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=true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644434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AF11C2B-A44D-4AF6-9250-209C42F83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It is easy to use Deminer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5B3F9A4-8E75-4879-B353-7AA4694D6AF8}"/>
              </a:ext>
            </a:extLst>
          </p:cNvPr>
          <p:cNvSpPr txBox="1"/>
          <p:nvPr/>
        </p:nvSpPr>
        <p:spPr>
          <a:xfrm>
            <a:off x="485508" y="2221598"/>
            <a:ext cx="11220984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$ java -jar Deminer.jar -forJava ~/java/jdk1.8.0_271 jre-inst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CED08CA-C008-4BB8-8777-782314C410AF}"/>
              </a:ext>
            </a:extLst>
          </p:cNvPr>
          <p:cNvSpPr txBox="1"/>
          <p:nvPr/>
        </p:nvSpPr>
        <p:spPr>
          <a:xfrm>
            <a:off x="485508" y="2678027"/>
            <a:ext cx="1122098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altLang="zh-CN" dirty="0">
                <a:solidFill>
                  <a:srgbClr val="0070C0"/>
                </a:solidFill>
              </a:rPr>
              <a:t>#related configuration file</a:t>
            </a:r>
          </a:p>
          <a:p>
            <a:r>
              <a:rPr lang="en-US" altLang="zh-CN" dirty="0">
                <a:solidFill>
                  <a:srgbClr val="FFC000"/>
                </a:solidFill>
              </a:rPr>
              <a:t>export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9E89"/>
                </a:solidFill>
              </a:rPr>
              <a:t>DEMINER_OPTS</a:t>
            </a:r>
            <a:r>
              <a:rPr lang="en-US" altLang="zh-CN" dirty="0">
                <a:solidFill>
                  <a:srgbClr val="C00000"/>
                </a:solidFill>
              </a:rPr>
              <a:t>="-</a:t>
            </a:r>
            <a:r>
              <a:rPr lang="en-US" altLang="zh-CN" dirty="0" err="1">
                <a:solidFill>
                  <a:srgbClr val="C00000"/>
                </a:solidFill>
              </a:rPr>
              <a:t>Xbootclasspath</a:t>
            </a:r>
            <a:r>
              <a:rPr lang="en-US" altLang="zh-CN" dirty="0">
                <a:solidFill>
                  <a:srgbClr val="C00000"/>
                </a:solidFill>
              </a:rPr>
              <a:t>/a:/home/Deminer.jar -</a:t>
            </a:r>
            <a:r>
              <a:rPr lang="en-US" altLang="zh-CN" dirty="0" err="1">
                <a:solidFill>
                  <a:srgbClr val="C00000"/>
                </a:solidFill>
              </a:rPr>
              <a:t>javaagent</a:t>
            </a:r>
            <a:r>
              <a:rPr lang="en-US" altLang="zh-CN" dirty="0">
                <a:solidFill>
                  <a:srgbClr val="C00000"/>
                </a:solidFill>
              </a:rPr>
              <a:t>:/home/Deminer.jar=</a:t>
            </a:r>
            <a:r>
              <a:rPr lang="en-US" altLang="zh-CN" dirty="0" err="1">
                <a:solidFill>
                  <a:srgbClr val="C00000"/>
                </a:solidFill>
              </a:rPr>
              <a:t>useTool</a:t>
            </a:r>
            <a:r>
              <a:rPr lang="en-US" altLang="zh-CN" dirty="0">
                <a:solidFill>
                  <a:srgbClr val="C00000"/>
                </a:solidFill>
              </a:rPr>
              <a:t>=</a:t>
            </a:r>
            <a:r>
              <a:rPr lang="en-US" altLang="zh-CN" dirty="0" err="1">
                <a:solidFill>
                  <a:srgbClr val="C00000"/>
                </a:solidFill>
              </a:rPr>
              <a:t>true,recordPhase</a:t>
            </a:r>
            <a:r>
              <a:rPr lang="en-US" altLang="zh-CN" dirty="0">
                <a:solidFill>
                  <a:srgbClr val="C00000"/>
                </a:solidFill>
              </a:rPr>
              <a:t>=</a:t>
            </a:r>
            <a:r>
              <a:rPr lang="en-US" altLang="zh-CN" dirty="0" err="1">
                <a:solidFill>
                  <a:srgbClr val="C00000"/>
                </a:solidFill>
              </a:rPr>
              <a:t>true,recordPath</a:t>
            </a:r>
            <a:r>
              <a:rPr lang="en-US" altLang="zh-CN" dirty="0">
                <a:solidFill>
                  <a:srgbClr val="C00000"/>
                </a:solidFill>
              </a:rPr>
              <a:t>=/home/exec-trace/</a:t>
            </a:r>
            <a:r>
              <a:rPr lang="en-US" altLang="zh-CN" dirty="0">
                <a:solidFill>
                  <a:srgbClr val="FFC000"/>
                </a:solidFill>
              </a:rPr>
              <a:t>"</a:t>
            </a:r>
            <a:r>
              <a:rPr lang="en-US" altLang="zh-CN" dirty="0"/>
              <a:t> </a:t>
            </a:r>
          </a:p>
          <a:p>
            <a:r>
              <a:rPr lang="zh-CN" altLang="en-US" dirty="0">
                <a:solidFill>
                  <a:srgbClr val="FFC000"/>
                </a:solidFill>
              </a:rPr>
              <a:t>export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srgbClr val="009E89"/>
                </a:solidFill>
              </a:rPr>
              <a:t>SERVER_JVMFLAGS</a:t>
            </a:r>
            <a:r>
              <a:rPr lang="zh-CN" altLang="en-US" dirty="0"/>
              <a:t>=</a:t>
            </a:r>
            <a:r>
              <a:rPr lang="zh-CN" altLang="en-US" dirty="0">
                <a:solidFill>
                  <a:srgbClr val="FFC000"/>
                </a:solidFill>
              </a:rPr>
              <a:t>"</a:t>
            </a:r>
            <a:r>
              <a:rPr lang="zh-CN" altLang="en-US" dirty="0">
                <a:solidFill>
                  <a:srgbClr val="8D0094"/>
                </a:solidFill>
              </a:rPr>
              <a:t>$SERVER_JVMFLAGS $</a:t>
            </a:r>
            <a:r>
              <a:rPr lang="en-US" altLang="zh-CN" dirty="0">
                <a:solidFill>
                  <a:srgbClr val="8D0094"/>
                </a:solidFill>
              </a:rPr>
              <a:t>DEMINER</a:t>
            </a:r>
            <a:r>
              <a:rPr lang="zh-CN" altLang="en-US" dirty="0">
                <a:solidFill>
                  <a:srgbClr val="8D0094"/>
                </a:solidFill>
              </a:rPr>
              <a:t>_OPTS</a:t>
            </a:r>
            <a:r>
              <a:rPr lang="zh-CN" altLang="en-US" dirty="0">
                <a:solidFill>
                  <a:srgbClr val="FFC000"/>
                </a:solidFill>
              </a:rPr>
              <a:t>“</a:t>
            </a:r>
            <a:endParaRPr lang="en-US" altLang="zh-CN" dirty="0">
              <a:solidFill>
                <a:srgbClr val="FFC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06BA6FD-4A15-4B70-ADF6-2908B1A4141D}"/>
              </a:ext>
            </a:extLst>
          </p:cNvPr>
          <p:cNvSpPr txBox="1"/>
          <p:nvPr/>
        </p:nvSpPr>
        <p:spPr>
          <a:xfrm>
            <a:off x="485508" y="3962749"/>
            <a:ext cx="11220984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r>
              <a:rPr lang="zh-CN" altLang="en-US" dirty="0"/>
              <a:t>$</a:t>
            </a:r>
            <a:r>
              <a:rPr lang="en-US" altLang="zh-CN" dirty="0"/>
              <a:t> </a:t>
            </a:r>
            <a:r>
              <a:rPr lang="en-US" altLang="zh-CN" dirty="0" err="1"/>
              <a:t>sh</a:t>
            </a:r>
            <a:r>
              <a:rPr lang="en-US" altLang="zh-CN" dirty="0"/>
              <a:t> runWorkload.sh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48489C7-6F08-4B22-A2FF-B926A4B3DD5C}"/>
              </a:ext>
            </a:extLst>
          </p:cNvPr>
          <p:cNvSpPr txBox="1"/>
          <p:nvPr/>
        </p:nvSpPr>
        <p:spPr>
          <a:xfrm>
            <a:off x="485508" y="4416474"/>
            <a:ext cx="11220984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altLang="zh-CN" dirty="0"/>
              <a:t>$ java -cp Deminer.jar &lt;</a:t>
            </a:r>
            <a:r>
              <a:rPr lang="en-US" altLang="zh-CN" dirty="0" err="1"/>
              <a:t>analysis_main_class</a:t>
            </a:r>
            <a:r>
              <a:rPr lang="en-US" altLang="zh-CN" dirty="0"/>
              <a:t>&gt; &lt;</a:t>
            </a:r>
            <a:r>
              <a:rPr lang="en-US" altLang="zh-CN" dirty="0" err="1"/>
              <a:t>trace_path</a:t>
            </a:r>
            <a:r>
              <a:rPr lang="en-US" altLang="zh-CN" dirty="0"/>
              <a:t>&gt; &lt;</a:t>
            </a:r>
            <a:r>
              <a:rPr lang="en-US" altLang="zh-CN" dirty="0" err="1"/>
              <a:t>node_ip</a:t>
            </a:r>
            <a:r>
              <a:rPr lang="en-US" altLang="zh-CN" dirty="0"/>
              <a:t>&gt; &lt;</a:t>
            </a:r>
            <a:r>
              <a:rPr lang="en-US" altLang="zh-CN" dirty="0" err="1"/>
              <a:t>output_path</a:t>
            </a:r>
            <a:r>
              <a:rPr lang="en-US" altLang="zh-CN" dirty="0"/>
              <a:t>&gt;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90A2D42-2272-4842-9643-D6824122AAED}"/>
              </a:ext>
            </a:extLst>
          </p:cNvPr>
          <p:cNvSpPr txBox="1"/>
          <p:nvPr/>
        </p:nvSpPr>
        <p:spPr>
          <a:xfrm>
            <a:off x="485508" y="4870199"/>
            <a:ext cx="11220984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altLang="zh-CN" dirty="0"/>
              <a:t>$ java -cp Deminer.jar &lt;</a:t>
            </a:r>
            <a:r>
              <a:rPr lang="en-US" altLang="zh-CN" dirty="0" err="1"/>
              <a:t>triggering_main_class</a:t>
            </a:r>
            <a:r>
              <a:rPr lang="en-US" altLang="zh-CN" dirty="0"/>
              <a:t>&gt; &lt;</a:t>
            </a:r>
            <a:r>
              <a:rPr lang="en-US" altLang="zh-CN" dirty="0" err="1"/>
              <a:t>listening_port</a:t>
            </a:r>
            <a:r>
              <a:rPr lang="en-US" altLang="zh-CN" dirty="0"/>
              <a:t>&gt; &lt;</a:t>
            </a:r>
            <a:r>
              <a:rPr lang="en-US" altLang="zh-CN" dirty="0" err="1"/>
              <a:t>cfg_file_path</a:t>
            </a:r>
            <a:r>
              <a:rPr lang="en-US" altLang="zh-CN" dirty="0"/>
              <a:t>&gt;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B891404-DBD8-4002-985B-C2E9758474A1}"/>
              </a:ext>
            </a:extLst>
          </p:cNvPr>
          <p:cNvSpPr txBox="1"/>
          <p:nvPr/>
        </p:nvSpPr>
        <p:spPr>
          <a:xfrm>
            <a:off x="485508" y="5454180"/>
            <a:ext cx="81241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i="0" dirty="0">
                <a:effectLst/>
                <a:latin typeface="Arial" panose="020B0604020202020204" pitchFamily="34" charset="0"/>
              </a:rPr>
              <a:t>Checkers used in our experiments contain at most </a:t>
            </a:r>
            <a:r>
              <a:rPr lang="en-US" altLang="zh-CN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70</a:t>
            </a:r>
            <a:r>
              <a:rPr lang="en-US" altLang="zh-CN" sz="2000" b="0" i="0" dirty="0">
                <a:effectLst/>
                <a:latin typeface="Arial" panose="020B0604020202020204" pitchFamily="34" charset="0"/>
              </a:rPr>
              <a:t> lines of code!</a:t>
            </a:r>
            <a:endParaRPr lang="zh-CN" altLang="en-US" sz="2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CE53F17-BD2A-408D-B1B8-9E4A5BA6BDDD}"/>
              </a:ext>
            </a:extLst>
          </p:cNvPr>
          <p:cNvSpPr txBox="1"/>
          <p:nvPr/>
        </p:nvSpPr>
        <p:spPr>
          <a:xfrm>
            <a:off x="485508" y="1545684"/>
            <a:ext cx="97153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i="0" dirty="0">
                <a:effectLst/>
                <a:latin typeface="Arial" panose="020B0604020202020204" pitchFamily="34" charset="0"/>
              </a:rPr>
              <a:t>Modify related configurations and run several commands to use deminer!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92921619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3E6F87A-BC71-4EE8-BB6F-CB0A66090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397" y="1379799"/>
            <a:ext cx="10826496" cy="1590179"/>
          </a:xfrm>
        </p:spPr>
        <p:txBody>
          <a:bodyPr/>
          <a:lstStyle/>
          <a:p>
            <a:r>
              <a:rPr lang="en-US" sz="2800" dirty="0"/>
              <a:t>Evaluate Deminer on three open-source cloud systems</a:t>
            </a:r>
          </a:p>
          <a:p>
            <a:r>
              <a:rPr lang="en-US" sz="2800" dirty="0"/>
              <a:t>U</a:t>
            </a:r>
            <a:r>
              <a:rPr lang="en-US" altLang="zh-CN" sz="2800" dirty="0"/>
              <a:t>se common admin operations and user operations as workloads</a:t>
            </a:r>
            <a:endParaRPr lang="en-US" sz="28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FCE6599-2772-4784-B0FC-428E4614D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graphicFrame>
        <p:nvGraphicFramePr>
          <p:cNvPr id="15" name="表格 11">
            <a:extLst>
              <a:ext uri="{FF2B5EF4-FFF2-40B4-BE49-F238E27FC236}">
                <a16:creationId xmlns:a16="http://schemas.microsoft.com/office/drawing/2014/main" id="{42978869-8EB9-44E3-AB82-28322D1F0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068984"/>
              </p:ext>
            </p:extLst>
          </p:nvPr>
        </p:nvGraphicFramePr>
        <p:xfrm>
          <a:off x="1651259" y="3287273"/>
          <a:ext cx="8889482" cy="2961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8504">
                  <a:extLst>
                    <a:ext uri="{9D8B030D-6E8A-4147-A177-3AD203B41FA5}">
                      <a16:colId xmlns:a16="http://schemas.microsoft.com/office/drawing/2014/main" val="2726155145"/>
                    </a:ext>
                  </a:extLst>
                </a:gridCol>
                <a:gridCol w="5710978">
                  <a:extLst>
                    <a:ext uri="{9D8B030D-6E8A-4147-A177-3AD203B41FA5}">
                      <a16:colId xmlns:a16="http://schemas.microsoft.com/office/drawing/2014/main" val="2733209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u="none" strike="noStrike" baseline="0" dirty="0"/>
                        <a:t>System</a:t>
                      </a:r>
                      <a:endParaRPr lang="en-US" altLang="zh-CN" sz="1800" b="1" i="0" u="none" strike="noStrike" baseline="0" dirty="0">
                        <a:latin typeface="NimbusRomNo9L-Medi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u="none" strike="noStrike" baseline="0" dirty="0"/>
                        <a:t>Workload</a:t>
                      </a:r>
                      <a:endParaRPr lang="zh-CN" altLang="en-US" sz="1800" b="1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9939453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l"/>
                      <a:r>
                        <a:rPr lang="en-US" altLang="zh-CN" sz="1800" b="0" u="none" strike="noStrike" baseline="0" dirty="0"/>
                        <a:t>HDFS-3.3.1</a:t>
                      </a:r>
                      <a:endParaRPr lang="en-US" altLang="zh-CN" sz="1800" b="0" i="0" u="none" strike="noStrike" baseline="0" dirty="0">
                        <a:latin typeface="NimbusRomNo9L-Regu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u="none" strike="noStrike" baseline="0" dirty="0"/>
                        <a:t>1. Put/move file, read/write file</a:t>
                      </a:r>
                      <a:endParaRPr lang="zh-CN" altLang="en-US" sz="18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7391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u="none" strike="noStrike" baseline="0" dirty="0"/>
                        <a:t>2. Read/write file + failover </a:t>
                      </a:r>
                      <a:r>
                        <a:rPr lang="en-US" altLang="zh-CN" sz="1800" b="0" u="none" strike="noStrike" baseline="0" dirty="0" err="1"/>
                        <a:t>NameNode</a:t>
                      </a:r>
                      <a:endParaRPr lang="en-US" altLang="zh-CN" sz="1800" b="0" i="0" u="none" strike="noStrike" baseline="0" dirty="0">
                        <a:latin typeface="NimbusRomNo9L-Regu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421469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l"/>
                      <a:r>
                        <a:rPr lang="en-US" altLang="zh-CN" sz="1800" b="0" u="none" strike="noStrike" kern="1200" baseline="0" dirty="0">
                          <a:solidFill>
                            <a:schemeClr val="dk1"/>
                          </a:solidFill>
                        </a:rPr>
                        <a:t>HBase-2.4.8 / HBase-1.7.1</a:t>
                      </a:r>
                      <a:endParaRPr lang="en-US" altLang="zh-CN" sz="1800" b="0" i="0" u="none" strike="noStrike" kern="1200" baseline="0" dirty="0">
                        <a:solidFill>
                          <a:schemeClr val="dk1"/>
                        </a:solidFill>
                        <a:latin typeface="NimbusRomNo9L-Regu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u="none" strike="noStrike" baseline="0" dirty="0"/>
                        <a:t>1. Create/read/update/truncate/delete table</a:t>
                      </a:r>
                      <a:endParaRPr lang="en-US" altLang="zh-CN" sz="1800" b="0" i="0" u="none" strike="noStrike" baseline="0" dirty="0">
                        <a:latin typeface="NimbusRomNo9L-Regu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60725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u="none" strike="noStrike" baseline="0" dirty="0"/>
                        <a:t>2. Create/read/delete table + failover </a:t>
                      </a:r>
                      <a:r>
                        <a:rPr lang="en-US" altLang="zh-CN" sz="1800" b="0" u="none" strike="noStrike" baseline="0" dirty="0" err="1"/>
                        <a:t>HMaster</a:t>
                      </a:r>
                      <a:endParaRPr lang="en-US" altLang="zh-CN" sz="1800" b="0" i="0" u="none" strike="noStrike" baseline="0" dirty="0">
                        <a:latin typeface="NimbusRomNo9L-Regu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30311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r>
                        <a:rPr lang="en-US" altLang="zh-CN" sz="2400" b="0" i="0" u="none" strike="noStrike" baseline="0" dirty="0">
                          <a:latin typeface="NimbusRomNo9L-Regu"/>
                        </a:rPr>
                        <a:t>HBase-2.4.8 / HBase-1.7.1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u="none" strike="noStrike" baseline="0" dirty="0"/>
                        <a:t>3. Create/read/delete table + failover meta server</a:t>
                      </a:r>
                      <a:endParaRPr lang="en-US" altLang="zh-CN" sz="1800" b="0" i="0" u="none" strike="noStrike" baseline="0" dirty="0">
                        <a:latin typeface="NimbusRomNo9L-Regu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7132051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u="none" strike="noStrike" baseline="0" dirty="0"/>
                        <a:t>ZooKeeper-3.6.3</a:t>
                      </a:r>
                      <a:endParaRPr lang="zh-CN" altLang="en-US" sz="1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u="none" strike="noStrike" baseline="0" dirty="0"/>
                        <a:t>1. Create/read/update/delete </a:t>
                      </a:r>
                      <a:r>
                        <a:rPr lang="en-US" altLang="zh-CN" sz="1800" b="0" u="none" strike="noStrike" baseline="0" dirty="0" err="1"/>
                        <a:t>znodes</a:t>
                      </a:r>
                      <a:endParaRPr lang="en-US" altLang="zh-CN" sz="1800" b="0" i="0" u="none" strike="noStrike" baseline="0" dirty="0">
                        <a:latin typeface="NimbusRomNo9L-Regu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14247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u="none" strike="noStrike" baseline="0" dirty="0"/>
                        <a:t>2. Create/update </a:t>
                      </a:r>
                      <a:r>
                        <a:rPr lang="en-US" altLang="zh-CN" sz="1800" b="0" u="none" strike="noStrike" baseline="0" dirty="0" err="1"/>
                        <a:t>znode</a:t>
                      </a:r>
                      <a:r>
                        <a:rPr lang="en-US" altLang="zh-CN" sz="1800" b="0" u="none" strike="noStrike" baseline="0" dirty="0"/>
                        <a:t> + failover leader node</a:t>
                      </a:r>
                      <a:endParaRPr lang="zh-CN" altLang="en-US" sz="18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1432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6471424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3E6F87A-BC71-4EE8-BB6F-CB0A66090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397" y="1379799"/>
            <a:ext cx="10826496" cy="954107"/>
          </a:xfrm>
        </p:spPr>
        <p:txBody>
          <a:bodyPr/>
          <a:lstStyle/>
          <a:p>
            <a:r>
              <a:rPr lang="en-US" sz="2800" dirty="0"/>
              <a:t>Deminer has detected </a:t>
            </a:r>
            <a:r>
              <a:rPr lang="en-US" sz="2800" dirty="0">
                <a:solidFill>
                  <a:srgbClr val="FF0000"/>
                </a:solidFill>
              </a:rPr>
              <a:t>6</a:t>
            </a:r>
            <a:r>
              <a:rPr lang="en-US" sz="2800" dirty="0"/>
              <a:t> crash recovery bugs, including </a:t>
            </a:r>
            <a:r>
              <a:rPr lang="en-US" sz="2800" dirty="0">
                <a:solidFill>
                  <a:srgbClr val="FF0000"/>
                </a:solidFill>
              </a:rPr>
              <a:t>5</a:t>
            </a:r>
            <a:r>
              <a:rPr lang="en-US" sz="2800" dirty="0"/>
              <a:t> unknown bugs.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FCE6599-2772-4784-B0FC-428E4614D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 Detection Results</a:t>
            </a: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75BD63F6-8A5F-4657-8AC6-2CABB11DBD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8551421"/>
              </p:ext>
            </p:extLst>
          </p:nvPr>
        </p:nvGraphicFramePr>
        <p:xfrm>
          <a:off x="2644220" y="3178509"/>
          <a:ext cx="7388849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1563">
                  <a:extLst>
                    <a:ext uri="{9D8B030D-6E8A-4147-A177-3AD203B41FA5}">
                      <a16:colId xmlns:a16="http://schemas.microsoft.com/office/drawing/2014/main" val="104248707"/>
                    </a:ext>
                  </a:extLst>
                </a:gridCol>
                <a:gridCol w="3548953">
                  <a:extLst>
                    <a:ext uri="{9D8B030D-6E8A-4147-A177-3AD203B41FA5}">
                      <a16:colId xmlns:a16="http://schemas.microsoft.com/office/drawing/2014/main" val="2874427104"/>
                    </a:ext>
                  </a:extLst>
                </a:gridCol>
                <a:gridCol w="2268333">
                  <a:extLst>
                    <a:ext uri="{9D8B030D-6E8A-4147-A177-3AD203B41FA5}">
                      <a16:colId xmlns:a16="http://schemas.microsoft.com/office/drawing/2014/main" val="871053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u="none" strike="noStrike" baseline="0" dirty="0"/>
                        <a:t>Bug ID </a:t>
                      </a:r>
                      <a:endParaRPr lang="zh-CN" alt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u="none" strike="noStrike" baseline="0" dirty="0"/>
                        <a:t>Failure Symptom </a:t>
                      </a:r>
                      <a:endParaRPr lang="zh-CN" altLang="en-US" sz="180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u="none" strike="noStrike" baseline="0" dirty="0"/>
                        <a:t>Need a Reboot?</a:t>
                      </a:r>
                      <a:endParaRPr lang="zh-CN" altLang="en-US" sz="1800" b="1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3775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u="none" strike="noStrike" baseline="0" dirty="0"/>
                        <a:t>hb26370</a:t>
                      </a:r>
                      <a:endParaRPr lang="zh-CN" altLang="en-US" sz="1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u="none" strike="noStrike" baseline="0" dirty="0"/>
                        <a:t>Misleading error message </a:t>
                      </a:r>
                      <a:endParaRPr lang="zh-CN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u="none" strike="noStrike" baseline="0" dirty="0"/>
                        <a:t>✗</a:t>
                      </a:r>
                      <a:endParaRPr lang="zh-CN" altLang="en-US" sz="18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420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u="none" strike="noStrike" baseline="0" dirty="0"/>
                        <a:t>hb26391</a:t>
                      </a:r>
                      <a:endParaRPr lang="zh-CN" altLang="en-US" sz="1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u="none" strike="noStrike" baseline="0" dirty="0"/>
                        <a:t>Data staleness </a:t>
                      </a:r>
                      <a:endParaRPr lang="zh-CN" altLang="en-US" sz="180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u="none" strike="noStrike" baseline="0" dirty="0"/>
                        <a:t>✗</a:t>
                      </a:r>
                      <a:endParaRPr lang="zh-CN" altLang="en-US" sz="18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693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u="none" strike="noStrike" baseline="0" dirty="0"/>
                        <a:t>hb26420</a:t>
                      </a:r>
                      <a:endParaRPr lang="zh-CN" altLang="en-US" sz="1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u="none" strike="noStrike" baseline="0" dirty="0"/>
                        <a:t>Cluster out of service </a:t>
                      </a:r>
                      <a:endParaRPr lang="zh-CN" altLang="en-US" sz="180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u="none" strike="noStrike" baseline="0" dirty="0"/>
                        <a:t>✗</a:t>
                      </a:r>
                      <a:endParaRPr lang="zh-CN" altLang="en-US" sz="18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5586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u="none" strike="noStrike" baseline="0" dirty="0">
                          <a:solidFill>
                            <a:schemeClr val="tx1"/>
                          </a:solidFill>
                        </a:rPr>
                        <a:t>zk4283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u="none" strike="noStrike" baseline="0" dirty="0"/>
                        <a:t>Node downtime </a:t>
                      </a:r>
                      <a:endParaRPr lang="zh-CN" altLang="en-US" sz="180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u="none" strike="noStrike" baseline="0" dirty="0"/>
                        <a:t>✓</a:t>
                      </a:r>
                      <a:endParaRPr lang="zh-CN" altLang="en-US" sz="18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2797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u="none" strike="noStrike" baseline="0" dirty="0"/>
                        <a:t>zk4416</a:t>
                      </a:r>
                      <a:endParaRPr lang="zh-CN" altLang="en-US" sz="1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u="none" strike="noStrike" baseline="0" dirty="0"/>
                        <a:t>Node downtime </a:t>
                      </a:r>
                      <a:endParaRPr lang="zh-CN" altLang="en-US" sz="180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u="none" strike="noStrike" baseline="0" dirty="0"/>
                        <a:t>✓</a:t>
                      </a:r>
                      <a:endParaRPr lang="zh-CN" altLang="en-US" sz="18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9267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u="none" strike="noStrike" baseline="0" dirty="0"/>
                        <a:t>hd16381</a:t>
                      </a:r>
                      <a:endParaRPr lang="zh-CN" altLang="en-US" sz="1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u="none" strike="noStrike" baseline="0" dirty="0"/>
                        <a:t>Operation failure </a:t>
                      </a:r>
                      <a:endParaRPr lang="zh-CN" altLang="en-US" sz="180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u="none" strike="noStrike" baseline="0" dirty="0"/>
                        <a:t>✗</a:t>
                      </a:r>
                      <a:endParaRPr lang="zh-CN" altLang="en-US" sz="18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77033991"/>
                  </a:ext>
                </a:extLst>
              </a:tr>
            </a:tbl>
          </a:graphicData>
        </a:graphic>
      </p:graphicFrame>
      <p:sp>
        <p:nvSpPr>
          <p:cNvPr id="6" name="对话气泡: 矩形 5">
            <a:extLst>
              <a:ext uri="{FF2B5EF4-FFF2-40B4-BE49-F238E27FC236}">
                <a16:creationId xmlns:a16="http://schemas.microsoft.com/office/drawing/2014/main" id="{D4B671E5-0AE1-4A05-830D-1B9864B8DA9A}"/>
              </a:ext>
            </a:extLst>
          </p:cNvPr>
          <p:cNvSpPr/>
          <p:nvPr/>
        </p:nvSpPr>
        <p:spPr bwMode="gray">
          <a:xfrm>
            <a:off x="253388" y="4974137"/>
            <a:ext cx="2178444" cy="1008127"/>
          </a:xfrm>
          <a:prstGeom prst="wedgeRectCallout">
            <a:avLst>
              <a:gd name="adj1" fmla="val 74837"/>
              <a:gd name="adj2" fmla="val -56342"/>
            </a:avLst>
          </a:prstGeom>
          <a:solidFill>
            <a:schemeClr val="accent1">
              <a:lumMod val="20000"/>
              <a:lumOff val="80000"/>
            </a:schemeClr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tlCol="0" anchor="ctr"/>
          <a:lstStyle/>
          <a:p>
            <a:pPr algn="just"/>
            <a:r>
              <a:rPr lang="en-US" altLang="zh-CN" sz="1600" dirty="0">
                <a:ea typeface="华文仿宋" panose="02010600040101010101" pitchFamily="2" charset="-122"/>
              </a:rPr>
              <a:t>A known bug, but the fix was not merged to the newest version.</a:t>
            </a:r>
            <a:endParaRPr lang="zh-CN" altLang="en-US" sz="1600" dirty="0">
              <a:ea typeface="华文仿宋" panose="02010600040101010101" pitchFamily="2" charset="-122"/>
            </a:endParaRPr>
          </a:p>
        </p:txBody>
      </p:sp>
      <p:sp>
        <p:nvSpPr>
          <p:cNvPr id="7" name="对话气泡: 矩形 6">
            <a:extLst>
              <a:ext uri="{FF2B5EF4-FFF2-40B4-BE49-F238E27FC236}">
                <a16:creationId xmlns:a16="http://schemas.microsoft.com/office/drawing/2014/main" id="{676F9CB8-FDFA-4D32-8C13-47048540FB08}"/>
              </a:ext>
            </a:extLst>
          </p:cNvPr>
          <p:cNvSpPr/>
          <p:nvPr/>
        </p:nvSpPr>
        <p:spPr bwMode="gray">
          <a:xfrm>
            <a:off x="374573" y="4131326"/>
            <a:ext cx="2057259" cy="602107"/>
          </a:xfrm>
          <a:prstGeom prst="wedgeRectCallout">
            <a:avLst>
              <a:gd name="adj1" fmla="val 75374"/>
              <a:gd name="adj2" fmla="val 13091"/>
            </a:avLst>
          </a:prstGeom>
          <a:solidFill>
            <a:schemeClr val="accent1">
              <a:lumMod val="20000"/>
              <a:lumOff val="80000"/>
            </a:schemeClr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tlCol="0" anchor="ctr"/>
          <a:lstStyle/>
          <a:p>
            <a:pPr algn="just"/>
            <a:r>
              <a:rPr lang="en-US" altLang="zh-CN" sz="1600" dirty="0">
                <a:ea typeface="华文仿宋" panose="02010600040101010101" pitchFamily="2" charset="-122"/>
              </a:rPr>
              <a:t>Has been fixed in the newest version</a:t>
            </a:r>
            <a:endParaRPr lang="zh-CN" altLang="en-US" sz="1600" dirty="0"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07258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A7190FD-D869-468B-9C07-561459AE98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863" y="1661160"/>
            <a:ext cx="2566274" cy="1488439"/>
          </a:xfrm>
          <a:prstGeom prst="rect">
            <a:avLst/>
          </a:prstGeom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442423D1-264F-442F-94DF-8F0CD53879EE}"/>
              </a:ext>
            </a:extLst>
          </p:cNvPr>
          <p:cNvSpPr txBox="1">
            <a:spLocks/>
          </p:cNvSpPr>
          <p:nvPr/>
        </p:nvSpPr>
        <p:spPr>
          <a:xfrm>
            <a:off x="2209800" y="3500120"/>
            <a:ext cx="7772400" cy="1362075"/>
          </a:xfrm>
          <a:prstGeom prst="rect">
            <a:avLst/>
          </a:prstGeom>
        </p:spPr>
        <p:txBody>
          <a:bodyPr/>
          <a:lstStyle>
            <a:lvl1pPr algn="ctr" defTabSz="1219170" rtl="0" eaLnBrk="1" latinLnBrk="0" hangingPunct="1">
              <a:lnSpc>
                <a:spcPts val="4667"/>
              </a:lnSpc>
              <a:spcBef>
                <a:spcPct val="0"/>
              </a:spcBef>
              <a:buNone/>
              <a:defRPr lang="en-US" sz="4267" b="1" kern="120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altLang="zh-CN" sz="7200" dirty="0">
                <a:solidFill>
                  <a:srgbClr val="C00000"/>
                </a:solidFill>
                <a:latin typeface="+mj-ea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867519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815DEBDF-898E-4031-88EC-B51C400D27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9" t="14314" r="7875" b="13983"/>
          <a:stretch/>
        </p:blipFill>
        <p:spPr>
          <a:xfrm>
            <a:off x="748740" y="2529107"/>
            <a:ext cx="5403336" cy="3677445"/>
          </a:xfrm>
          <a:prstGeom prst="rect">
            <a:avLst/>
          </a:prstGeom>
        </p:spPr>
      </p:pic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05D75CA-6EB1-4C66-A740-0641F8E3F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421" y="1379332"/>
            <a:ext cx="10649839" cy="933589"/>
          </a:xfrm>
        </p:spPr>
        <p:txBody>
          <a:bodyPr/>
          <a:lstStyle/>
          <a:p>
            <a:r>
              <a:rPr lang="en-US" altLang="zh-CN" sz="2400" dirty="0"/>
              <a:t>Recovery must be a first-class operation of distributed systems</a:t>
            </a:r>
            <a:r>
              <a:rPr lang="en-US" altLang="zh-CN" sz="2400" baseline="30000" dirty="0"/>
              <a:t>[1]</a:t>
            </a:r>
          </a:p>
          <a:p>
            <a:pPr lvl="1"/>
            <a:r>
              <a:rPr lang="en-US" altLang="zh-CN" sz="2400" b="0" dirty="0"/>
              <a:t>Crash recovery code can be buggy and result in catastrophic failures</a:t>
            </a:r>
            <a:endParaRPr lang="zh-CN" altLang="en-US" sz="2400" b="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1018685-8402-4C8E-A9BF-15FE11E6A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Crash Recovery Bugs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E6CD87C-759A-4359-8B0D-63B0E54B08B5}"/>
              </a:ext>
            </a:extLst>
          </p:cNvPr>
          <p:cNvSpPr txBox="1"/>
          <p:nvPr/>
        </p:nvSpPr>
        <p:spPr>
          <a:xfrm>
            <a:off x="5047176" y="2340712"/>
            <a:ext cx="5745480" cy="12977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defTabSz="1219170" fontAlgn="base">
              <a:lnSpc>
                <a:spcPts val="4667"/>
              </a:lnSpc>
              <a:spcBef>
                <a:spcPct val="0"/>
              </a:spcBef>
              <a:spcAft>
                <a:spcPct val="0"/>
              </a:spcAft>
              <a:buNone/>
              <a:defRPr lang="en-US" sz="4267" b="1" smtClean="0">
                <a:latin typeface="Calibri" pitchFamily="34" charset="0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2" descr="how to install apache zookeeper in linux | Techrunnr">
            <a:extLst>
              <a:ext uri="{FF2B5EF4-FFF2-40B4-BE49-F238E27FC236}">
                <a16:creationId xmlns:a16="http://schemas.microsoft.com/office/drawing/2014/main" id="{5DDFC739-EAC2-4F6C-9557-219932D397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31" b="22496"/>
          <a:stretch/>
        </p:blipFill>
        <p:spPr bwMode="auto">
          <a:xfrm>
            <a:off x="3377871" y="3099110"/>
            <a:ext cx="2342239" cy="1285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Bases是什么？_Apache HBase分布式大数据存储-AWS云服务">
            <a:extLst>
              <a:ext uri="{FF2B5EF4-FFF2-40B4-BE49-F238E27FC236}">
                <a16:creationId xmlns:a16="http://schemas.microsoft.com/office/drawing/2014/main" id="{5AA0F047-A400-4DC1-9C79-ADA7D7CE3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893" y="4442217"/>
            <a:ext cx="1622978" cy="117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2000px-Cassandra_logo.svg.png">
            <a:extLst>
              <a:ext uri="{FF2B5EF4-FFF2-40B4-BE49-F238E27FC236}">
                <a16:creationId xmlns:a16="http://schemas.microsoft.com/office/drawing/2014/main" id="{7AB0A070-5837-44CC-9A14-6C18361ABC4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177" y="4711288"/>
            <a:ext cx="1171976" cy="785810"/>
          </a:xfrm>
          <a:prstGeom prst="rect">
            <a:avLst/>
          </a:prstGeom>
        </p:spPr>
      </p:pic>
      <p:pic>
        <p:nvPicPr>
          <p:cNvPr id="1026" name="Picture 2" descr="What Is Apache Hadoop? - Databricks">
            <a:extLst>
              <a:ext uri="{FF2B5EF4-FFF2-40B4-BE49-F238E27FC236}">
                <a16:creationId xmlns:a16="http://schemas.microsoft.com/office/drawing/2014/main" id="{ED9EC163-4E29-4643-B008-07FE41966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526" y="3679957"/>
            <a:ext cx="2532683" cy="75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AB3D82B7-21F7-4DE9-BB66-1C6B2E68A5DC}"/>
              </a:ext>
            </a:extLst>
          </p:cNvPr>
          <p:cNvSpPr txBox="1"/>
          <p:nvPr/>
        </p:nvSpPr>
        <p:spPr>
          <a:xfrm>
            <a:off x="1151526" y="5816006"/>
            <a:ext cx="39700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Crash Recovery Bugs</a:t>
            </a:r>
            <a:endParaRPr lang="zh-CN" alt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966C0A5-E995-49E9-A25C-12FBE9AAC340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61040" y="5236915"/>
            <a:ext cx="459925" cy="48742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C381D51-484A-4DAA-94C2-700D02F89F55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79869" y="4806223"/>
            <a:ext cx="459925" cy="48742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6184AD9-EEB7-4940-9507-A21F8F2CB6A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12945" y="3868047"/>
            <a:ext cx="459925" cy="48742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2B27DFF-8C75-4EFA-B50B-219373545A43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17496" y="4144713"/>
            <a:ext cx="459925" cy="487429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E753B214-07A0-40BF-BEF4-DF8E7FCF1DED}"/>
              </a:ext>
            </a:extLst>
          </p:cNvPr>
          <p:cNvSpPr txBox="1"/>
          <p:nvPr/>
        </p:nvSpPr>
        <p:spPr>
          <a:xfrm>
            <a:off x="6396563" y="3013501"/>
            <a:ext cx="44962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In fact, we </a:t>
            </a:r>
            <a:r>
              <a:rPr lang="en-US" altLang="zh-CN" dirty="0">
                <a:solidFill>
                  <a:srgbClr val="FFC000"/>
                </a:solidFill>
              </a:rPr>
              <a:t>cannot explore all </a:t>
            </a:r>
            <a:r>
              <a:rPr lang="en-US" altLang="zh-CN" dirty="0"/>
              <a:t>crash scenarios …… </a:t>
            </a:r>
            <a:endParaRPr lang="zh-CN" altLang="en-US" dirty="0"/>
          </a:p>
        </p:txBody>
      </p:sp>
      <p:pic>
        <p:nvPicPr>
          <p:cNvPr id="21" name="Picture 2" descr="Download Png File Svg - Crazy Icon - Full Size PNG Image - PNGkit">
            <a:extLst>
              <a:ext uri="{FF2B5EF4-FFF2-40B4-BE49-F238E27FC236}">
                <a16:creationId xmlns:a16="http://schemas.microsoft.com/office/drawing/2014/main" id="{9D7BC6D6-D078-483D-8209-7DD4FEF51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246" y="4149030"/>
            <a:ext cx="1618669" cy="162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6E7E07FB-7549-4AB3-A118-086F6D72707A}"/>
              </a:ext>
            </a:extLst>
          </p:cNvPr>
          <p:cNvSpPr txBox="1"/>
          <p:nvPr/>
        </p:nvSpPr>
        <p:spPr>
          <a:xfrm>
            <a:off x="205529" y="6447070"/>
            <a:ext cx="113697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[1] Brian F. Cooper et al., “Benchmarking cloud serving systems with YCSB”, SoCC’10. 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1933225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505AFE12-4FCB-4871-9395-CC0AD29D8774}"/>
              </a:ext>
            </a:extLst>
          </p:cNvPr>
          <p:cNvSpPr txBox="1"/>
          <p:nvPr/>
        </p:nvSpPr>
        <p:spPr>
          <a:xfrm>
            <a:off x="942702" y="6341950"/>
            <a:ext cx="205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ZOOKEEPER-1653</a:t>
            </a:r>
            <a:endParaRPr lang="zh-CN" altLang="en-US" sz="1400" b="1" dirty="0"/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D335A53F-14EF-4B92-854F-957B306A2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635" y="162074"/>
            <a:ext cx="11218470" cy="849639"/>
          </a:xfrm>
        </p:spPr>
        <p:txBody>
          <a:bodyPr/>
          <a:lstStyle/>
          <a:p>
            <a:r>
              <a:rPr lang="en-US" altLang="zh-CN" dirty="0"/>
              <a:t>A Crash Recovery Bug Triggered by a Node Crash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961815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E86C051-2589-4DDD-B09D-CFEF3D91AA24}"/>
              </a:ext>
            </a:extLst>
          </p:cNvPr>
          <p:cNvGrpSpPr/>
          <p:nvPr/>
        </p:nvGrpSpPr>
        <p:grpSpPr>
          <a:xfrm>
            <a:off x="9016379" y="996398"/>
            <a:ext cx="1594970" cy="774342"/>
            <a:chOff x="9016379" y="996398"/>
            <a:chExt cx="1594970" cy="774342"/>
          </a:xfrm>
        </p:grpSpPr>
        <p:pic>
          <p:nvPicPr>
            <p:cNvPr id="63" name="图片 62">
              <a:extLst>
                <a:ext uri="{FF2B5EF4-FFF2-40B4-BE49-F238E27FC236}">
                  <a16:creationId xmlns:a16="http://schemas.microsoft.com/office/drawing/2014/main" id="{7FF1AFBE-5209-4422-B4D9-C5DF16859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082281" y="996398"/>
              <a:ext cx="1438573" cy="774342"/>
            </a:xfrm>
            <a:prstGeom prst="rect">
              <a:avLst/>
            </a:prstGeom>
          </p:spPr>
        </p:pic>
        <p:sp>
          <p:nvSpPr>
            <p:cNvPr id="38" name="矩形: 剪去单角 37">
              <a:extLst>
                <a:ext uri="{FF2B5EF4-FFF2-40B4-BE49-F238E27FC236}">
                  <a16:creationId xmlns:a16="http://schemas.microsoft.com/office/drawing/2014/main" id="{7C764014-54B1-43B0-A192-CA35B44EA38A}"/>
                </a:ext>
              </a:extLst>
            </p:cNvPr>
            <p:cNvSpPr/>
            <p:nvPr/>
          </p:nvSpPr>
          <p:spPr bwMode="gray">
            <a:xfrm>
              <a:off x="9016379" y="1162764"/>
              <a:ext cx="1594970" cy="527048"/>
            </a:xfrm>
            <a:prstGeom prst="snip1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wrap="square" rtlCol="0" anchor="ctr"/>
            <a:lstStyle/>
            <a:p>
              <a:pPr algn="ctr"/>
              <a:r>
                <a:rPr lang="en-US" altLang="zh-CN" dirty="0"/>
                <a:t>follower’s </a:t>
              </a:r>
              <a:r>
                <a:rPr lang="en-US" altLang="zh-CN" dirty="0" err="1"/>
                <a:t>currentEpoch</a:t>
              </a:r>
              <a:endParaRPr lang="zh-CN" altLang="en-US" dirty="0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C9345311-A475-4DF3-8711-5D863A7F42D1}"/>
              </a:ext>
            </a:extLst>
          </p:cNvPr>
          <p:cNvGrpSpPr/>
          <p:nvPr/>
        </p:nvGrpSpPr>
        <p:grpSpPr>
          <a:xfrm>
            <a:off x="6671467" y="1005712"/>
            <a:ext cx="1280997" cy="774342"/>
            <a:chOff x="6634788" y="1011713"/>
            <a:chExt cx="2247525" cy="774342"/>
          </a:xfrm>
        </p:grpSpPr>
        <p:pic>
          <p:nvPicPr>
            <p:cNvPr id="62" name="图片 61">
              <a:extLst>
                <a:ext uri="{FF2B5EF4-FFF2-40B4-BE49-F238E27FC236}">
                  <a16:creationId xmlns:a16="http://schemas.microsoft.com/office/drawing/2014/main" id="{2EB641F1-FDFC-4C61-8F86-C6B0E2163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34788" y="1011713"/>
              <a:ext cx="2131899" cy="774342"/>
            </a:xfrm>
            <a:prstGeom prst="rect">
              <a:avLst/>
            </a:prstGeom>
          </p:spPr>
        </p:pic>
        <p:sp>
          <p:nvSpPr>
            <p:cNvPr id="37" name="矩形: 剪去单角 36">
              <a:extLst>
                <a:ext uri="{FF2B5EF4-FFF2-40B4-BE49-F238E27FC236}">
                  <a16:creationId xmlns:a16="http://schemas.microsoft.com/office/drawing/2014/main" id="{0BA27427-09D3-49C2-8890-544CBBE2013E}"/>
                </a:ext>
              </a:extLst>
            </p:cNvPr>
            <p:cNvSpPr/>
            <p:nvPr/>
          </p:nvSpPr>
          <p:spPr bwMode="gray">
            <a:xfrm>
              <a:off x="6695477" y="1160724"/>
              <a:ext cx="2186836" cy="558632"/>
            </a:xfrm>
            <a:prstGeom prst="snip1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wrap="square" rtlCol="0" anchor="ctr"/>
            <a:lstStyle/>
            <a:p>
              <a:pPr algn="ctr"/>
              <a:r>
                <a:rPr lang="en-US" altLang="zh-CN" dirty="0"/>
                <a:t>follower’s snapshot</a:t>
              </a: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D7F10D5-E918-45A2-89E1-E36007AA7BDA}"/>
                  </a:ext>
                </a:extLst>
              </p:cNvPr>
              <p:cNvSpPr/>
              <p:nvPr/>
            </p:nvSpPr>
            <p:spPr bwMode="gray">
              <a:xfrm>
                <a:off x="2315295" y="1170749"/>
                <a:ext cx="1336849" cy="52609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 algn="ctr">
                <a:noFill/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𝑙𝑒𝑎𝑑𝑒𝑟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D7F10D5-E918-45A2-89E1-E36007AA7B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15295" y="1170749"/>
                <a:ext cx="1336849" cy="5260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6350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3D8E239-CD2F-4787-8A6B-8F957FABD3D9}"/>
              </a:ext>
            </a:extLst>
          </p:cNvPr>
          <p:cNvCxnSpPr>
            <a:cxnSpLocks/>
          </p:cNvCxnSpPr>
          <p:nvPr/>
        </p:nvCxnSpPr>
        <p:spPr>
          <a:xfrm>
            <a:off x="2986551" y="1751874"/>
            <a:ext cx="0" cy="4248000"/>
          </a:xfrm>
          <a:prstGeom prst="line">
            <a:avLst/>
          </a:prstGeom>
          <a:ln w="38100" cap="rnd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74ECE50-AF1E-420A-9EB3-0729A057DB57}"/>
              </a:ext>
            </a:extLst>
          </p:cNvPr>
          <p:cNvCxnSpPr>
            <a:cxnSpLocks/>
          </p:cNvCxnSpPr>
          <p:nvPr/>
        </p:nvCxnSpPr>
        <p:spPr>
          <a:xfrm>
            <a:off x="7291215" y="1749634"/>
            <a:ext cx="29265" cy="4248000"/>
          </a:xfrm>
          <a:prstGeom prst="line">
            <a:avLst/>
          </a:prstGeom>
          <a:ln w="38100" cap="rnd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318C61B9-FF79-4F2E-B0E1-A415CA6DCC27}"/>
              </a:ext>
            </a:extLst>
          </p:cNvPr>
          <p:cNvCxnSpPr>
            <a:cxnSpLocks/>
          </p:cNvCxnSpPr>
          <p:nvPr/>
        </p:nvCxnSpPr>
        <p:spPr>
          <a:xfrm>
            <a:off x="9803626" y="1749634"/>
            <a:ext cx="10265" cy="4248000"/>
          </a:xfrm>
          <a:prstGeom prst="line">
            <a:avLst/>
          </a:prstGeom>
          <a:ln w="38100" cap="rnd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2F585CBA-1763-4E2B-953F-5178C7424777}"/>
              </a:ext>
            </a:extLst>
          </p:cNvPr>
          <p:cNvGrpSpPr/>
          <p:nvPr/>
        </p:nvGrpSpPr>
        <p:grpSpPr>
          <a:xfrm>
            <a:off x="7384193" y="1764949"/>
            <a:ext cx="1913201" cy="494147"/>
            <a:chOff x="7355517" y="1668257"/>
            <a:chExt cx="1913201" cy="494147"/>
          </a:xfrm>
        </p:grpSpPr>
        <p:pic>
          <p:nvPicPr>
            <p:cNvPr id="67" name="图片 66">
              <a:extLst>
                <a:ext uri="{FF2B5EF4-FFF2-40B4-BE49-F238E27FC236}">
                  <a16:creationId xmlns:a16="http://schemas.microsoft.com/office/drawing/2014/main" id="{A0497591-D111-48C7-8D83-740F565F7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355517" y="1668257"/>
              <a:ext cx="1913201" cy="481002"/>
            </a:xfrm>
            <a:prstGeom prst="rect">
              <a:avLst/>
            </a:prstGeom>
          </p:spPr>
        </p:pic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0F17B3DE-8C0B-444F-A22D-F01FF5B2BC30}"/>
                </a:ext>
              </a:extLst>
            </p:cNvPr>
            <p:cNvSpPr txBox="1"/>
            <p:nvPr/>
          </p:nvSpPr>
          <p:spPr>
            <a:xfrm>
              <a:off x="7382057" y="1793072"/>
              <a:ext cx="1852600" cy="369332"/>
            </a:xfrm>
            <a:prstGeom prst="rect">
              <a:avLst/>
            </a:prstGeom>
            <a:solidFill>
              <a:srgbClr val="FBE7AF"/>
            </a:solidFill>
            <a:ln w="9525">
              <a:solidFill>
                <a:srgbClr val="FBE7AF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epochOfZxid:</a:t>
              </a:r>
              <a:r>
                <a:rPr lang="en-US" altLang="zh-CN" b="0" dirty="0">
                  <a:solidFill>
                    <a:srgbClr val="0070C0"/>
                  </a:solidFill>
                  <a:effectLst/>
                  <a:latin typeface="Consolas" panose="020B0609020204030204" pitchFamily="49" charset="0"/>
                </a:rPr>
                <a:t>1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D51EE0C-2504-410E-9CF7-9DE4C576EAED}"/>
              </a:ext>
            </a:extLst>
          </p:cNvPr>
          <p:cNvGrpSpPr/>
          <p:nvPr/>
        </p:nvGrpSpPr>
        <p:grpSpPr>
          <a:xfrm>
            <a:off x="9958347" y="1757168"/>
            <a:ext cx="1142675" cy="492389"/>
            <a:chOff x="9914700" y="1661152"/>
            <a:chExt cx="1142675" cy="492389"/>
          </a:xfrm>
        </p:grpSpPr>
        <p:pic>
          <p:nvPicPr>
            <p:cNvPr id="68" name="图片 67">
              <a:extLst>
                <a:ext uri="{FF2B5EF4-FFF2-40B4-BE49-F238E27FC236}">
                  <a16:creationId xmlns:a16="http://schemas.microsoft.com/office/drawing/2014/main" id="{F81706E3-ED6F-4205-AF8E-0759ED83B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914700" y="1661152"/>
              <a:ext cx="1141062" cy="481001"/>
            </a:xfrm>
            <a:prstGeom prst="rect">
              <a:avLst/>
            </a:prstGeom>
          </p:spPr>
        </p:pic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F0090CED-A86E-4762-85ED-2F4163D5A00F}"/>
                </a:ext>
              </a:extLst>
            </p:cNvPr>
            <p:cNvSpPr txBox="1"/>
            <p:nvPr/>
          </p:nvSpPr>
          <p:spPr>
            <a:xfrm>
              <a:off x="9924939" y="1784209"/>
              <a:ext cx="1132436" cy="369332"/>
            </a:xfrm>
            <a:prstGeom prst="rect">
              <a:avLst/>
            </a:prstGeom>
            <a:solidFill>
              <a:srgbClr val="FBE7AF"/>
            </a:solidFill>
            <a:ln w="9525">
              <a:solidFill>
                <a:srgbClr val="FBE7AF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0" dirty="0"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epoch:</a:t>
              </a:r>
              <a:r>
                <a:rPr lang="en-US" altLang="zh-CN" b="0" dirty="0">
                  <a:solidFill>
                    <a:srgbClr val="0070C0"/>
                  </a:solidFill>
                  <a:effectLst/>
                  <a:latin typeface="Consolas" panose="020B0609020204030204" pitchFamily="49" charset="0"/>
                </a:rPr>
                <a:t>1</a:t>
              </a:r>
            </a:p>
          </p:txBody>
        </p:sp>
      </p:grpSp>
      <p:sp>
        <p:nvSpPr>
          <p:cNvPr id="64" name="椭圆 63">
            <a:extLst>
              <a:ext uri="{FF2B5EF4-FFF2-40B4-BE49-F238E27FC236}">
                <a16:creationId xmlns:a16="http://schemas.microsoft.com/office/drawing/2014/main" id="{E06E55B1-2D45-43D6-A3CE-8F2E9BC80D82}"/>
              </a:ext>
            </a:extLst>
          </p:cNvPr>
          <p:cNvSpPr/>
          <p:nvPr/>
        </p:nvSpPr>
        <p:spPr bwMode="gray">
          <a:xfrm>
            <a:off x="2923282" y="1857455"/>
            <a:ext cx="121746" cy="127972"/>
          </a:xfrm>
          <a:prstGeom prst="ellipse">
            <a:avLst/>
          </a:prstGeom>
          <a:solidFill>
            <a:schemeClr val="tx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00ED9DB-90D6-4B70-BFAC-4AA0BBA4DEB9}"/>
              </a:ext>
            </a:extLst>
          </p:cNvPr>
          <p:cNvSpPr txBox="1"/>
          <p:nvPr/>
        </p:nvSpPr>
        <p:spPr>
          <a:xfrm>
            <a:off x="1671146" y="1749633"/>
            <a:ext cx="1126720" cy="380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b="0">
                <a:solidFill>
                  <a:srgbClr val="000000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zh-CN" b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dirty="0"/>
              <a:t>epoch: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16612FF4-4B13-4AC6-82C8-1B6AE2AF4A54}"/>
              </a:ext>
            </a:extLst>
          </p:cNvPr>
          <p:cNvSpPr/>
          <p:nvPr/>
        </p:nvSpPr>
        <p:spPr bwMode="gray">
          <a:xfrm>
            <a:off x="7227502" y="1857973"/>
            <a:ext cx="121746" cy="127972"/>
          </a:xfrm>
          <a:prstGeom prst="ellipse">
            <a:avLst/>
          </a:prstGeom>
          <a:solidFill>
            <a:schemeClr val="tx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0C8AE2D-94A5-4BAE-9643-97D7434B150C}"/>
              </a:ext>
            </a:extLst>
          </p:cNvPr>
          <p:cNvSpPr/>
          <p:nvPr/>
        </p:nvSpPr>
        <p:spPr bwMode="gray">
          <a:xfrm>
            <a:off x="9752784" y="1868116"/>
            <a:ext cx="121746" cy="127972"/>
          </a:xfrm>
          <a:prstGeom prst="ellipse">
            <a:avLst/>
          </a:prstGeom>
          <a:solidFill>
            <a:schemeClr val="tx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1BA84EBB-9CD1-4A6F-A315-401BCD345F1B}"/>
              </a:ext>
            </a:extLst>
          </p:cNvPr>
          <p:cNvSpPr txBox="1"/>
          <p:nvPr/>
        </p:nvSpPr>
        <p:spPr>
          <a:xfrm>
            <a:off x="942702" y="6341950"/>
            <a:ext cx="205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ZOOKEEPER-1653</a:t>
            </a:r>
            <a:endParaRPr lang="zh-CN" altLang="en-US" sz="1400" b="1" dirty="0"/>
          </a:p>
        </p:txBody>
      </p:sp>
      <p:sp>
        <p:nvSpPr>
          <p:cNvPr id="60" name="标题 2">
            <a:extLst>
              <a:ext uri="{FF2B5EF4-FFF2-40B4-BE49-F238E27FC236}">
                <a16:creationId xmlns:a16="http://schemas.microsoft.com/office/drawing/2014/main" id="{F49FB33C-2626-4486-9567-EFE977554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635" y="162074"/>
            <a:ext cx="11218470" cy="849639"/>
          </a:xfrm>
        </p:spPr>
        <p:txBody>
          <a:bodyPr/>
          <a:lstStyle/>
          <a:p>
            <a:r>
              <a:rPr lang="en-US" altLang="zh-CN" dirty="0"/>
              <a:t>A Crash Recovery Bug Triggered by a Node Crash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F91F0137-6F29-4173-9534-775262D7FD17}"/>
                  </a:ext>
                </a:extLst>
              </p:cNvPr>
              <p:cNvSpPr/>
              <p:nvPr/>
            </p:nvSpPr>
            <p:spPr bwMode="gray">
              <a:xfrm>
                <a:off x="4204114" y="1163719"/>
                <a:ext cx="1451759" cy="52609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 algn="ctr">
                <a:noFill/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𝑓𝑜𝑙𝑙𝑜𝑤𝑒𝑟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F91F0137-6F29-4173-9534-775262D7FD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204114" y="1163719"/>
                <a:ext cx="1451759" cy="526093"/>
              </a:xfrm>
              <a:prstGeom prst="rect">
                <a:avLst/>
              </a:prstGeom>
              <a:blipFill>
                <a:blip r:embed="rId5"/>
                <a:stretch>
                  <a:fillRect l="-420"/>
                </a:stretch>
              </a:blipFill>
              <a:ln w="6350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177223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34C93258-F3D2-4902-A57D-416E542C58A5}"/>
              </a:ext>
            </a:extLst>
          </p:cNvPr>
          <p:cNvCxnSpPr>
            <a:cxnSpLocks/>
          </p:cNvCxnSpPr>
          <p:nvPr/>
        </p:nvCxnSpPr>
        <p:spPr>
          <a:xfrm flipH="1">
            <a:off x="4915084" y="2130577"/>
            <a:ext cx="14910" cy="3888000"/>
          </a:xfrm>
          <a:prstGeom prst="line">
            <a:avLst/>
          </a:prstGeom>
          <a:ln w="38100" cap="rnd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3D8E239-CD2F-4787-8A6B-8F957FABD3D9}"/>
              </a:ext>
            </a:extLst>
          </p:cNvPr>
          <p:cNvCxnSpPr/>
          <p:nvPr/>
        </p:nvCxnSpPr>
        <p:spPr>
          <a:xfrm>
            <a:off x="2986551" y="1751875"/>
            <a:ext cx="0" cy="4248000"/>
          </a:xfrm>
          <a:prstGeom prst="line">
            <a:avLst/>
          </a:prstGeom>
          <a:ln w="38100" cap="rnd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箭头: 环形 8">
            <a:extLst>
              <a:ext uri="{FF2B5EF4-FFF2-40B4-BE49-F238E27FC236}">
                <a16:creationId xmlns:a16="http://schemas.microsoft.com/office/drawing/2014/main" id="{50EDCC98-C504-4402-BE57-CE42C875A166}"/>
              </a:ext>
            </a:extLst>
          </p:cNvPr>
          <p:cNvSpPr/>
          <p:nvPr/>
        </p:nvSpPr>
        <p:spPr>
          <a:xfrm rot="369882" flipH="1">
            <a:off x="4797100" y="1796215"/>
            <a:ext cx="238219" cy="27177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472139"/>
              <a:gd name="adj5" fmla="val 12500"/>
            </a:avLst>
          </a:prstGeom>
          <a:solidFill>
            <a:srgbClr val="00B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Linux Libertine" panose="0200050300000000000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0C432B0-574E-4854-A339-C67D95BCA2A8}"/>
              </a:ext>
            </a:extLst>
          </p:cNvPr>
          <p:cNvCxnSpPr>
            <a:cxnSpLocks/>
          </p:cNvCxnSpPr>
          <p:nvPr/>
        </p:nvCxnSpPr>
        <p:spPr>
          <a:xfrm>
            <a:off x="2982435" y="2584406"/>
            <a:ext cx="1926753" cy="127076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B32BD58A-4127-4FF3-A895-753C7806EAB2}"/>
              </a:ext>
            </a:extLst>
          </p:cNvPr>
          <p:cNvSpPr txBox="1"/>
          <p:nvPr/>
        </p:nvSpPr>
        <p:spPr>
          <a:xfrm>
            <a:off x="3051738" y="2025455"/>
            <a:ext cx="1782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r>
              <a:rPr lang="en-US" altLang="zh-CN" sz="1600" dirty="0" err="1"/>
              <a:t>LEADERINFO</a:t>
            </a:r>
            <a:endParaRPr lang="en-US" altLang="zh-CN" sz="1600" dirty="0"/>
          </a:p>
          <a:p>
            <a:pPr algn="ctr"/>
            <a:r>
              <a:rPr lang="en-US" altLang="zh-CN" sz="1600" dirty="0"/>
              <a:t>{newEpoch:</a:t>
            </a:r>
            <a:r>
              <a:rPr lang="en-US" altLang="zh-CN" sz="1600" dirty="0">
                <a:solidFill>
                  <a:srgbClr val="FF0000"/>
                </a:solidFill>
              </a:rPr>
              <a:t>2</a:t>
            </a:r>
            <a:r>
              <a:rPr lang="en-US" altLang="zh-CN" sz="1600" dirty="0"/>
              <a:t>}</a:t>
            </a:r>
            <a:endParaRPr lang="zh-CN" altLang="en-US" sz="1600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74ECE50-AF1E-420A-9EB3-0729A057DB57}"/>
              </a:ext>
            </a:extLst>
          </p:cNvPr>
          <p:cNvCxnSpPr>
            <a:cxnSpLocks/>
          </p:cNvCxnSpPr>
          <p:nvPr/>
        </p:nvCxnSpPr>
        <p:spPr>
          <a:xfrm>
            <a:off x="7291215" y="1749634"/>
            <a:ext cx="29265" cy="4248000"/>
          </a:xfrm>
          <a:prstGeom prst="line">
            <a:avLst/>
          </a:prstGeom>
          <a:ln w="38100" cap="rnd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318C61B9-FF79-4F2E-B0E1-A415CA6DCC27}"/>
              </a:ext>
            </a:extLst>
          </p:cNvPr>
          <p:cNvCxnSpPr>
            <a:cxnSpLocks/>
          </p:cNvCxnSpPr>
          <p:nvPr/>
        </p:nvCxnSpPr>
        <p:spPr>
          <a:xfrm>
            <a:off x="9803626" y="1749634"/>
            <a:ext cx="10265" cy="4248000"/>
          </a:xfrm>
          <a:prstGeom prst="line">
            <a:avLst/>
          </a:prstGeom>
          <a:ln w="38100" cap="rnd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2F585CBA-1763-4E2B-953F-5178C7424777}"/>
              </a:ext>
            </a:extLst>
          </p:cNvPr>
          <p:cNvGrpSpPr/>
          <p:nvPr/>
        </p:nvGrpSpPr>
        <p:grpSpPr>
          <a:xfrm>
            <a:off x="7384193" y="1764949"/>
            <a:ext cx="1913201" cy="494147"/>
            <a:chOff x="7355517" y="1668257"/>
            <a:chExt cx="1913201" cy="494147"/>
          </a:xfrm>
        </p:grpSpPr>
        <p:pic>
          <p:nvPicPr>
            <p:cNvPr id="67" name="图片 66">
              <a:extLst>
                <a:ext uri="{FF2B5EF4-FFF2-40B4-BE49-F238E27FC236}">
                  <a16:creationId xmlns:a16="http://schemas.microsoft.com/office/drawing/2014/main" id="{A0497591-D111-48C7-8D83-740F565F7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355517" y="1668257"/>
              <a:ext cx="1913201" cy="481002"/>
            </a:xfrm>
            <a:prstGeom prst="rect">
              <a:avLst/>
            </a:prstGeom>
          </p:spPr>
        </p:pic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0F17B3DE-8C0B-444F-A22D-F01FF5B2BC30}"/>
                </a:ext>
              </a:extLst>
            </p:cNvPr>
            <p:cNvSpPr txBox="1"/>
            <p:nvPr/>
          </p:nvSpPr>
          <p:spPr>
            <a:xfrm>
              <a:off x="7382057" y="1793072"/>
              <a:ext cx="1852600" cy="369332"/>
            </a:xfrm>
            <a:prstGeom prst="rect">
              <a:avLst/>
            </a:prstGeom>
            <a:solidFill>
              <a:srgbClr val="FBE7AF"/>
            </a:solidFill>
            <a:ln w="9525">
              <a:solidFill>
                <a:srgbClr val="FBE7AF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epochOfZxid:</a:t>
              </a:r>
              <a:r>
                <a:rPr lang="en-US" altLang="zh-CN" b="0" dirty="0">
                  <a:solidFill>
                    <a:srgbClr val="0070C0"/>
                  </a:solidFill>
                  <a:effectLst/>
                  <a:latin typeface="Consolas" panose="020B0609020204030204" pitchFamily="49" charset="0"/>
                </a:rPr>
                <a:t>1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D51EE0C-2504-410E-9CF7-9DE4C576EAED}"/>
              </a:ext>
            </a:extLst>
          </p:cNvPr>
          <p:cNvGrpSpPr/>
          <p:nvPr/>
        </p:nvGrpSpPr>
        <p:grpSpPr>
          <a:xfrm>
            <a:off x="9958347" y="1757168"/>
            <a:ext cx="1142675" cy="492389"/>
            <a:chOff x="9914700" y="1661152"/>
            <a:chExt cx="1142675" cy="492389"/>
          </a:xfrm>
        </p:grpSpPr>
        <p:pic>
          <p:nvPicPr>
            <p:cNvPr id="68" name="图片 67">
              <a:extLst>
                <a:ext uri="{FF2B5EF4-FFF2-40B4-BE49-F238E27FC236}">
                  <a16:creationId xmlns:a16="http://schemas.microsoft.com/office/drawing/2014/main" id="{F81706E3-ED6F-4205-AF8E-0759ED83B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914700" y="1661152"/>
              <a:ext cx="1141062" cy="481001"/>
            </a:xfrm>
            <a:prstGeom prst="rect">
              <a:avLst/>
            </a:prstGeom>
          </p:spPr>
        </p:pic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F0090CED-A86E-4762-85ED-2F4163D5A00F}"/>
                </a:ext>
              </a:extLst>
            </p:cNvPr>
            <p:cNvSpPr txBox="1"/>
            <p:nvPr/>
          </p:nvSpPr>
          <p:spPr>
            <a:xfrm>
              <a:off x="9924939" y="1784209"/>
              <a:ext cx="1132436" cy="369332"/>
            </a:xfrm>
            <a:prstGeom prst="rect">
              <a:avLst/>
            </a:prstGeom>
            <a:solidFill>
              <a:srgbClr val="FBE7AF"/>
            </a:solidFill>
            <a:ln w="9525">
              <a:solidFill>
                <a:srgbClr val="FBE7AF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0" dirty="0"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epoch:</a:t>
              </a:r>
              <a:r>
                <a:rPr lang="en-US" altLang="zh-CN" b="0" dirty="0">
                  <a:solidFill>
                    <a:srgbClr val="0070C0"/>
                  </a:solidFill>
                  <a:effectLst/>
                  <a:latin typeface="Consolas" panose="020B0609020204030204" pitchFamily="49" charset="0"/>
                </a:rPr>
                <a:t>1</a:t>
              </a:r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3C98DF57-4821-4AB5-A0B9-056483043E93}"/>
              </a:ext>
            </a:extLst>
          </p:cNvPr>
          <p:cNvSpPr txBox="1"/>
          <p:nvPr/>
        </p:nvSpPr>
        <p:spPr>
          <a:xfrm>
            <a:off x="5045643" y="2685014"/>
            <a:ext cx="146084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b="0">
                <a:solidFill>
                  <a:srgbClr val="000000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zh-CN"/>
              <a:t>newEpoch: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E06E55B1-2D45-43D6-A3CE-8F2E9BC80D82}"/>
              </a:ext>
            </a:extLst>
          </p:cNvPr>
          <p:cNvSpPr/>
          <p:nvPr/>
        </p:nvSpPr>
        <p:spPr bwMode="gray">
          <a:xfrm>
            <a:off x="2923282" y="1857455"/>
            <a:ext cx="121746" cy="127972"/>
          </a:xfrm>
          <a:prstGeom prst="ellipse">
            <a:avLst/>
          </a:prstGeom>
          <a:solidFill>
            <a:schemeClr val="tx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00ED9DB-90D6-4B70-BFAC-4AA0BBA4DEB9}"/>
              </a:ext>
            </a:extLst>
          </p:cNvPr>
          <p:cNvSpPr txBox="1"/>
          <p:nvPr/>
        </p:nvSpPr>
        <p:spPr>
          <a:xfrm>
            <a:off x="1671146" y="1749633"/>
            <a:ext cx="1126720" cy="380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b="0">
                <a:solidFill>
                  <a:srgbClr val="000000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zh-CN" b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dirty="0"/>
              <a:t>epoch: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273BC529-B76E-4B3D-9B21-FB6143669CD8}"/>
              </a:ext>
            </a:extLst>
          </p:cNvPr>
          <p:cNvSpPr/>
          <p:nvPr/>
        </p:nvSpPr>
        <p:spPr bwMode="gray">
          <a:xfrm>
            <a:off x="4860966" y="2805694"/>
            <a:ext cx="121746" cy="127972"/>
          </a:xfrm>
          <a:prstGeom prst="ellipse">
            <a:avLst/>
          </a:prstGeom>
          <a:solidFill>
            <a:schemeClr val="tx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16612FF4-4B13-4AC6-82C8-1B6AE2AF4A54}"/>
              </a:ext>
            </a:extLst>
          </p:cNvPr>
          <p:cNvSpPr/>
          <p:nvPr/>
        </p:nvSpPr>
        <p:spPr bwMode="gray">
          <a:xfrm>
            <a:off x="7227502" y="1857973"/>
            <a:ext cx="121746" cy="127972"/>
          </a:xfrm>
          <a:prstGeom prst="ellipse">
            <a:avLst/>
          </a:prstGeom>
          <a:solidFill>
            <a:schemeClr val="tx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0C8AE2D-94A5-4BAE-9643-97D7434B150C}"/>
              </a:ext>
            </a:extLst>
          </p:cNvPr>
          <p:cNvSpPr/>
          <p:nvPr/>
        </p:nvSpPr>
        <p:spPr bwMode="gray">
          <a:xfrm>
            <a:off x="9752784" y="1868116"/>
            <a:ext cx="121746" cy="127972"/>
          </a:xfrm>
          <a:prstGeom prst="ellipse">
            <a:avLst/>
          </a:prstGeom>
          <a:solidFill>
            <a:schemeClr val="tx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1BA84EBB-9CD1-4A6F-A315-401BCD345F1B}"/>
              </a:ext>
            </a:extLst>
          </p:cNvPr>
          <p:cNvSpPr txBox="1"/>
          <p:nvPr/>
        </p:nvSpPr>
        <p:spPr>
          <a:xfrm>
            <a:off x="942702" y="6341950"/>
            <a:ext cx="205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ZOOKEEPER-1653</a:t>
            </a:r>
            <a:endParaRPr lang="zh-CN" altLang="en-US" sz="1400" b="1" dirty="0"/>
          </a:p>
        </p:txBody>
      </p:sp>
      <p:sp>
        <p:nvSpPr>
          <p:cNvPr id="60" name="标题 2">
            <a:extLst>
              <a:ext uri="{FF2B5EF4-FFF2-40B4-BE49-F238E27FC236}">
                <a16:creationId xmlns:a16="http://schemas.microsoft.com/office/drawing/2014/main" id="{F49FB33C-2626-4486-9567-EFE977554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635" y="162074"/>
            <a:ext cx="11218470" cy="849639"/>
          </a:xfrm>
        </p:spPr>
        <p:txBody>
          <a:bodyPr/>
          <a:lstStyle/>
          <a:p>
            <a:r>
              <a:rPr lang="en-US" altLang="zh-CN" dirty="0"/>
              <a:t>A Crash Recovery Bug Triggered by a Node Crash</a:t>
            </a:r>
            <a:endParaRPr lang="zh-CN" altLang="en-US" dirty="0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9D60CDCA-030B-4454-B805-AB5AD4E5F164}"/>
              </a:ext>
            </a:extLst>
          </p:cNvPr>
          <p:cNvGrpSpPr/>
          <p:nvPr/>
        </p:nvGrpSpPr>
        <p:grpSpPr>
          <a:xfrm>
            <a:off x="9016379" y="996398"/>
            <a:ext cx="1594970" cy="774342"/>
            <a:chOff x="9016379" y="996398"/>
            <a:chExt cx="1594970" cy="774342"/>
          </a:xfrm>
        </p:grpSpPr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2325947B-A76B-4052-BF04-48254A0AE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082281" y="996398"/>
              <a:ext cx="1438573" cy="774342"/>
            </a:xfrm>
            <a:prstGeom prst="rect">
              <a:avLst/>
            </a:prstGeom>
          </p:spPr>
        </p:pic>
        <p:sp>
          <p:nvSpPr>
            <p:cNvPr id="34" name="矩形: 剪去单角 33">
              <a:extLst>
                <a:ext uri="{FF2B5EF4-FFF2-40B4-BE49-F238E27FC236}">
                  <a16:creationId xmlns:a16="http://schemas.microsoft.com/office/drawing/2014/main" id="{E649B5E7-9097-48C3-A0A8-DB9ACA4A1140}"/>
                </a:ext>
              </a:extLst>
            </p:cNvPr>
            <p:cNvSpPr/>
            <p:nvPr/>
          </p:nvSpPr>
          <p:spPr bwMode="gray">
            <a:xfrm>
              <a:off x="9016379" y="1162764"/>
              <a:ext cx="1594970" cy="527048"/>
            </a:xfrm>
            <a:prstGeom prst="snip1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wrap="square" rtlCol="0" anchor="ctr"/>
            <a:lstStyle/>
            <a:p>
              <a:pPr algn="ctr"/>
              <a:r>
                <a:rPr lang="en-US" altLang="zh-CN" dirty="0"/>
                <a:t>follower’s </a:t>
              </a:r>
              <a:r>
                <a:rPr lang="en-US" altLang="zh-CN" dirty="0" err="1"/>
                <a:t>currentEpoch</a:t>
              </a:r>
              <a:endParaRPr lang="zh-CN" altLang="en-US" dirty="0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39E3D860-DB74-4569-BC75-EDFA5DC336AF}"/>
              </a:ext>
            </a:extLst>
          </p:cNvPr>
          <p:cNvGrpSpPr/>
          <p:nvPr/>
        </p:nvGrpSpPr>
        <p:grpSpPr>
          <a:xfrm>
            <a:off x="6671467" y="1005712"/>
            <a:ext cx="1280997" cy="774342"/>
            <a:chOff x="6634788" y="1011713"/>
            <a:chExt cx="2247525" cy="774342"/>
          </a:xfrm>
        </p:grpSpPr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E4C768E5-2A0A-4342-9DF2-1DDD5E00B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34788" y="1011713"/>
              <a:ext cx="2131899" cy="774342"/>
            </a:xfrm>
            <a:prstGeom prst="rect">
              <a:avLst/>
            </a:prstGeom>
          </p:spPr>
        </p:pic>
        <p:sp>
          <p:nvSpPr>
            <p:cNvPr id="40" name="矩形: 剪去单角 39">
              <a:extLst>
                <a:ext uri="{FF2B5EF4-FFF2-40B4-BE49-F238E27FC236}">
                  <a16:creationId xmlns:a16="http://schemas.microsoft.com/office/drawing/2014/main" id="{287C1319-B6A0-4BAC-BBE0-BD568DFB7216}"/>
                </a:ext>
              </a:extLst>
            </p:cNvPr>
            <p:cNvSpPr/>
            <p:nvPr/>
          </p:nvSpPr>
          <p:spPr bwMode="gray">
            <a:xfrm>
              <a:off x="6695477" y="1160724"/>
              <a:ext cx="2186836" cy="558632"/>
            </a:xfrm>
            <a:prstGeom prst="snip1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wrap="square" rtlCol="0" anchor="ctr"/>
            <a:lstStyle/>
            <a:p>
              <a:pPr algn="ctr"/>
              <a:r>
                <a:rPr lang="en-US" altLang="zh-CN" dirty="0"/>
                <a:t>follower’s snapshot</a:t>
              </a: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0C199688-9B51-4A88-8B94-965DE4596313}"/>
                  </a:ext>
                </a:extLst>
              </p:cNvPr>
              <p:cNvSpPr/>
              <p:nvPr/>
            </p:nvSpPr>
            <p:spPr bwMode="gray">
              <a:xfrm>
                <a:off x="2315295" y="1170749"/>
                <a:ext cx="1336849" cy="52609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 algn="ctr">
                <a:noFill/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𝑙𝑒𝑎𝑑𝑒𝑟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0C199688-9B51-4A88-8B94-965DE45963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15295" y="1170749"/>
                <a:ext cx="1336849" cy="5260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6350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13D60942-01C7-453B-996F-7390AA002AD7}"/>
                  </a:ext>
                </a:extLst>
              </p:cNvPr>
              <p:cNvSpPr/>
              <p:nvPr/>
            </p:nvSpPr>
            <p:spPr bwMode="gray">
              <a:xfrm>
                <a:off x="4204114" y="1163719"/>
                <a:ext cx="1451759" cy="52609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 algn="ctr">
                <a:noFill/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𝑓𝑜𝑙𝑙𝑜𝑤𝑒𝑟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13D60942-01C7-453B-996F-7390AA002A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204114" y="1163719"/>
                <a:ext cx="1451759" cy="526093"/>
              </a:xfrm>
              <a:prstGeom prst="rect">
                <a:avLst/>
              </a:prstGeom>
              <a:blipFill>
                <a:blip r:embed="rId5"/>
                <a:stretch>
                  <a:fillRect l="-420"/>
                </a:stretch>
              </a:blipFill>
              <a:ln w="6350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90490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4" grpId="0" animBg="1"/>
      <p:bldP spid="7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5A8F43C7-038B-4E1B-A1D9-7B94A509EFA4}"/>
              </a:ext>
            </a:extLst>
          </p:cNvPr>
          <p:cNvCxnSpPr>
            <a:cxnSpLocks/>
          </p:cNvCxnSpPr>
          <p:nvPr/>
        </p:nvCxnSpPr>
        <p:spPr>
          <a:xfrm flipH="1">
            <a:off x="4915084" y="2130577"/>
            <a:ext cx="14910" cy="3888000"/>
          </a:xfrm>
          <a:prstGeom prst="line">
            <a:avLst/>
          </a:prstGeom>
          <a:ln w="38100" cap="rnd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3D8E239-CD2F-4787-8A6B-8F957FABD3D9}"/>
              </a:ext>
            </a:extLst>
          </p:cNvPr>
          <p:cNvCxnSpPr/>
          <p:nvPr/>
        </p:nvCxnSpPr>
        <p:spPr>
          <a:xfrm>
            <a:off x="2986551" y="1751875"/>
            <a:ext cx="0" cy="4248000"/>
          </a:xfrm>
          <a:prstGeom prst="line">
            <a:avLst/>
          </a:prstGeom>
          <a:ln w="38100" cap="rnd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箭头: 环形 8">
            <a:extLst>
              <a:ext uri="{FF2B5EF4-FFF2-40B4-BE49-F238E27FC236}">
                <a16:creationId xmlns:a16="http://schemas.microsoft.com/office/drawing/2014/main" id="{50EDCC98-C504-4402-BE57-CE42C875A166}"/>
              </a:ext>
            </a:extLst>
          </p:cNvPr>
          <p:cNvSpPr/>
          <p:nvPr/>
        </p:nvSpPr>
        <p:spPr>
          <a:xfrm rot="369882" flipH="1">
            <a:off x="4797100" y="1796215"/>
            <a:ext cx="238219" cy="27177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472139"/>
              <a:gd name="adj5" fmla="val 12500"/>
            </a:avLst>
          </a:prstGeom>
          <a:solidFill>
            <a:srgbClr val="00B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Linux Libertine" panose="0200050300000000000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0C432B0-574E-4854-A339-C67D95BCA2A8}"/>
              </a:ext>
            </a:extLst>
          </p:cNvPr>
          <p:cNvCxnSpPr>
            <a:cxnSpLocks/>
          </p:cNvCxnSpPr>
          <p:nvPr/>
        </p:nvCxnSpPr>
        <p:spPr>
          <a:xfrm>
            <a:off x="2982435" y="2584406"/>
            <a:ext cx="1926753" cy="127076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B32BD58A-4127-4FF3-A895-753C7806EAB2}"/>
              </a:ext>
            </a:extLst>
          </p:cNvPr>
          <p:cNvSpPr txBox="1"/>
          <p:nvPr/>
        </p:nvSpPr>
        <p:spPr>
          <a:xfrm>
            <a:off x="3051738" y="2025455"/>
            <a:ext cx="1782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r>
              <a:rPr lang="en-US" altLang="zh-CN" sz="1600" dirty="0" err="1"/>
              <a:t>LEADERINFO</a:t>
            </a:r>
            <a:endParaRPr lang="en-US" altLang="zh-CN" sz="1600" dirty="0"/>
          </a:p>
          <a:p>
            <a:pPr algn="ctr"/>
            <a:r>
              <a:rPr lang="en-US" altLang="zh-CN" sz="1600" dirty="0"/>
              <a:t>{newEpoch:</a:t>
            </a:r>
            <a:r>
              <a:rPr lang="en-US" altLang="zh-CN" sz="1600" dirty="0">
                <a:solidFill>
                  <a:srgbClr val="FF0000"/>
                </a:solidFill>
              </a:rPr>
              <a:t>2</a:t>
            </a:r>
            <a:r>
              <a:rPr lang="en-US" altLang="zh-CN" sz="1600" dirty="0"/>
              <a:t>}</a:t>
            </a:r>
            <a:endParaRPr lang="zh-CN" altLang="en-US" sz="1600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DADAA09-D33F-4025-80A1-A9865817DF0F}"/>
              </a:ext>
            </a:extLst>
          </p:cNvPr>
          <p:cNvCxnSpPr>
            <a:cxnSpLocks/>
          </p:cNvCxnSpPr>
          <p:nvPr/>
        </p:nvCxnSpPr>
        <p:spPr>
          <a:xfrm>
            <a:off x="2982435" y="3167397"/>
            <a:ext cx="1937189" cy="107968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E839BB31-EA90-4511-9FD6-7E849775B4F3}"/>
              </a:ext>
            </a:extLst>
          </p:cNvPr>
          <p:cNvSpPr txBox="1"/>
          <p:nvPr/>
        </p:nvSpPr>
        <p:spPr>
          <a:xfrm>
            <a:off x="3087161" y="3167922"/>
            <a:ext cx="1782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r>
              <a:rPr lang="en-US" altLang="zh-CN" sz="1600" dirty="0"/>
              <a:t> snapshot</a:t>
            </a:r>
          </a:p>
          <a:p>
            <a:pPr algn="ctr"/>
            <a:r>
              <a:rPr lang="en-US" altLang="zh-CN" sz="1600" dirty="0"/>
              <a:t>{epochOfZxid:</a:t>
            </a:r>
            <a:r>
              <a:rPr lang="en-US" altLang="zh-CN" sz="1600" dirty="0">
                <a:solidFill>
                  <a:srgbClr val="FF0000"/>
                </a:solidFill>
              </a:rPr>
              <a:t>2</a:t>
            </a:r>
            <a:r>
              <a:rPr lang="en-US" altLang="zh-CN" sz="1600" dirty="0"/>
              <a:t>}</a:t>
            </a:r>
            <a:endParaRPr lang="zh-CN" altLang="en-US" sz="1600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74ECE50-AF1E-420A-9EB3-0729A057DB57}"/>
              </a:ext>
            </a:extLst>
          </p:cNvPr>
          <p:cNvCxnSpPr>
            <a:cxnSpLocks/>
          </p:cNvCxnSpPr>
          <p:nvPr/>
        </p:nvCxnSpPr>
        <p:spPr>
          <a:xfrm>
            <a:off x="7291215" y="1749634"/>
            <a:ext cx="29265" cy="4248000"/>
          </a:xfrm>
          <a:prstGeom prst="line">
            <a:avLst/>
          </a:prstGeom>
          <a:ln w="38100" cap="rnd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318C61B9-FF79-4F2E-B0E1-A415CA6DCC27}"/>
              </a:ext>
            </a:extLst>
          </p:cNvPr>
          <p:cNvCxnSpPr>
            <a:cxnSpLocks/>
          </p:cNvCxnSpPr>
          <p:nvPr/>
        </p:nvCxnSpPr>
        <p:spPr>
          <a:xfrm>
            <a:off x="9803626" y="1749634"/>
            <a:ext cx="10265" cy="4248000"/>
          </a:xfrm>
          <a:prstGeom prst="line">
            <a:avLst/>
          </a:prstGeom>
          <a:ln w="38100" cap="rnd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2F585CBA-1763-4E2B-953F-5178C7424777}"/>
              </a:ext>
            </a:extLst>
          </p:cNvPr>
          <p:cNvGrpSpPr/>
          <p:nvPr/>
        </p:nvGrpSpPr>
        <p:grpSpPr>
          <a:xfrm>
            <a:off x="7384193" y="1764949"/>
            <a:ext cx="1913201" cy="494147"/>
            <a:chOff x="7355517" y="1668257"/>
            <a:chExt cx="1913201" cy="494147"/>
          </a:xfrm>
        </p:grpSpPr>
        <p:pic>
          <p:nvPicPr>
            <p:cNvPr id="67" name="图片 66">
              <a:extLst>
                <a:ext uri="{FF2B5EF4-FFF2-40B4-BE49-F238E27FC236}">
                  <a16:creationId xmlns:a16="http://schemas.microsoft.com/office/drawing/2014/main" id="{A0497591-D111-48C7-8D83-740F565F7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355517" y="1668257"/>
              <a:ext cx="1913201" cy="481002"/>
            </a:xfrm>
            <a:prstGeom prst="rect">
              <a:avLst/>
            </a:prstGeom>
          </p:spPr>
        </p:pic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0F17B3DE-8C0B-444F-A22D-F01FF5B2BC30}"/>
                </a:ext>
              </a:extLst>
            </p:cNvPr>
            <p:cNvSpPr txBox="1"/>
            <p:nvPr/>
          </p:nvSpPr>
          <p:spPr>
            <a:xfrm>
              <a:off x="7382057" y="1793072"/>
              <a:ext cx="1852600" cy="369332"/>
            </a:xfrm>
            <a:prstGeom prst="rect">
              <a:avLst/>
            </a:prstGeom>
            <a:solidFill>
              <a:srgbClr val="FBE7AF"/>
            </a:solidFill>
            <a:ln w="19050">
              <a:solidFill>
                <a:srgbClr val="FBE7AF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epochOfZxid:</a:t>
              </a:r>
              <a:r>
                <a:rPr lang="en-US" altLang="zh-CN" b="0" dirty="0">
                  <a:solidFill>
                    <a:srgbClr val="0070C0"/>
                  </a:solidFill>
                  <a:effectLst/>
                  <a:latin typeface="Consolas" panose="020B0609020204030204" pitchFamily="49" charset="0"/>
                </a:rPr>
                <a:t>1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D51EE0C-2504-410E-9CF7-9DE4C576EAED}"/>
              </a:ext>
            </a:extLst>
          </p:cNvPr>
          <p:cNvGrpSpPr/>
          <p:nvPr/>
        </p:nvGrpSpPr>
        <p:grpSpPr>
          <a:xfrm>
            <a:off x="9958347" y="1757168"/>
            <a:ext cx="1142675" cy="492389"/>
            <a:chOff x="9914700" y="1661152"/>
            <a:chExt cx="1142675" cy="492389"/>
          </a:xfrm>
        </p:grpSpPr>
        <p:pic>
          <p:nvPicPr>
            <p:cNvPr id="68" name="图片 67">
              <a:extLst>
                <a:ext uri="{FF2B5EF4-FFF2-40B4-BE49-F238E27FC236}">
                  <a16:creationId xmlns:a16="http://schemas.microsoft.com/office/drawing/2014/main" id="{F81706E3-ED6F-4205-AF8E-0759ED83B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914700" y="1661152"/>
              <a:ext cx="1141062" cy="481001"/>
            </a:xfrm>
            <a:prstGeom prst="rect">
              <a:avLst/>
            </a:prstGeom>
          </p:spPr>
        </p:pic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F0090CED-A86E-4762-85ED-2F4163D5A00F}"/>
                </a:ext>
              </a:extLst>
            </p:cNvPr>
            <p:cNvSpPr txBox="1"/>
            <p:nvPr/>
          </p:nvSpPr>
          <p:spPr>
            <a:xfrm>
              <a:off x="9924939" y="1784209"/>
              <a:ext cx="1132436" cy="369332"/>
            </a:xfrm>
            <a:prstGeom prst="rect">
              <a:avLst/>
            </a:prstGeom>
            <a:solidFill>
              <a:srgbClr val="FBE7AF"/>
            </a:solidFill>
            <a:ln w="19050">
              <a:solidFill>
                <a:srgbClr val="FBE7AF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0" dirty="0"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epoch:</a:t>
              </a:r>
              <a:r>
                <a:rPr lang="en-US" altLang="zh-CN" b="0" dirty="0">
                  <a:solidFill>
                    <a:srgbClr val="0070C0"/>
                  </a:solidFill>
                  <a:effectLst/>
                  <a:latin typeface="Consolas" panose="020B0609020204030204" pitchFamily="49" charset="0"/>
                </a:rPr>
                <a:t>1</a:t>
              </a:r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3C98DF57-4821-4AB5-A0B9-056483043E93}"/>
              </a:ext>
            </a:extLst>
          </p:cNvPr>
          <p:cNvSpPr txBox="1"/>
          <p:nvPr/>
        </p:nvSpPr>
        <p:spPr>
          <a:xfrm>
            <a:off x="5045643" y="2685014"/>
            <a:ext cx="146084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b="0">
                <a:solidFill>
                  <a:srgbClr val="000000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zh-CN"/>
              <a:t>newEpoch: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A2718FD-5B63-44AB-9CCE-906FDE90A483}"/>
              </a:ext>
            </a:extLst>
          </p:cNvPr>
          <p:cNvSpPr txBox="1"/>
          <p:nvPr/>
        </p:nvSpPr>
        <p:spPr>
          <a:xfrm>
            <a:off x="5051743" y="3231347"/>
            <a:ext cx="184463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b="0">
                <a:solidFill>
                  <a:srgbClr val="000000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epochOfZxid</a:t>
            </a:r>
            <a:r>
              <a:rPr lang="en-US" altLang="zh-CN" dirty="0"/>
              <a:t>: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E06E55B1-2D45-43D6-A3CE-8F2E9BC80D82}"/>
              </a:ext>
            </a:extLst>
          </p:cNvPr>
          <p:cNvSpPr/>
          <p:nvPr/>
        </p:nvSpPr>
        <p:spPr bwMode="gray">
          <a:xfrm>
            <a:off x="2923282" y="1857455"/>
            <a:ext cx="121746" cy="127972"/>
          </a:xfrm>
          <a:prstGeom prst="ellipse">
            <a:avLst/>
          </a:prstGeom>
          <a:solidFill>
            <a:schemeClr val="tx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00ED9DB-90D6-4B70-BFAC-4AA0BBA4DEB9}"/>
              </a:ext>
            </a:extLst>
          </p:cNvPr>
          <p:cNvSpPr txBox="1"/>
          <p:nvPr/>
        </p:nvSpPr>
        <p:spPr>
          <a:xfrm>
            <a:off x="1671146" y="1749633"/>
            <a:ext cx="1126720" cy="380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b="0">
                <a:solidFill>
                  <a:srgbClr val="000000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zh-CN" b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dirty="0"/>
              <a:t>epoch: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273BC529-B76E-4B3D-9B21-FB6143669CD8}"/>
              </a:ext>
            </a:extLst>
          </p:cNvPr>
          <p:cNvSpPr/>
          <p:nvPr/>
        </p:nvSpPr>
        <p:spPr bwMode="gray">
          <a:xfrm>
            <a:off x="4860966" y="2805694"/>
            <a:ext cx="121746" cy="127972"/>
          </a:xfrm>
          <a:prstGeom prst="ellipse">
            <a:avLst/>
          </a:prstGeom>
          <a:solidFill>
            <a:schemeClr val="tx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2D078D44-BD35-426F-9268-1CFFA7437D2C}"/>
              </a:ext>
            </a:extLst>
          </p:cNvPr>
          <p:cNvSpPr/>
          <p:nvPr/>
        </p:nvSpPr>
        <p:spPr bwMode="gray">
          <a:xfrm>
            <a:off x="4860966" y="3355518"/>
            <a:ext cx="121746" cy="127972"/>
          </a:xfrm>
          <a:prstGeom prst="ellipse">
            <a:avLst/>
          </a:prstGeom>
          <a:solidFill>
            <a:schemeClr val="tx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16612FF4-4B13-4AC6-82C8-1B6AE2AF4A54}"/>
              </a:ext>
            </a:extLst>
          </p:cNvPr>
          <p:cNvSpPr/>
          <p:nvPr/>
        </p:nvSpPr>
        <p:spPr bwMode="gray">
          <a:xfrm>
            <a:off x="7227502" y="1857973"/>
            <a:ext cx="121746" cy="127972"/>
          </a:xfrm>
          <a:prstGeom prst="ellipse">
            <a:avLst/>
          </a:prstGeom>
          <a:solidFill>
            <a:schemeClr val="tx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0C8AE2D-94A5-4BAE-9643-97D7434B150C}"/>
              </a:ext>
            </a:extLst>
          </p:cNvPr>
          <p:cNvSpPr/>
          <p:nvPr/>
        </p:nvSpPr>
        <p:spPr bwMode="gray">
          <a:xfrm>
            <a:off x="9752784" y="1868116"/>
            <a:ext cx="121746" cy="127972"/>
          </a:xfrm>
          <a:prstGeom prst="ellipse">
            <a:avLst/>
          </a:prstGeom>
          <a:solidFill>
            <a:schemeClr val="tx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1BA84EBB-9CD1-4A6F-A315-401BCD345F1B}"/>
              </a:ext>
            </a:extLst>
          </p:cNvPr>
          <p:cNvSpPr txBox="1"/>
          <p:nvPr/>
        </p:nvSpPr>
        <p:spPr>
          <a:xfrm>
            <a:off x="942702" y="6341950"/>
            <a:ext cx="205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ZOOKEEPER-1653</a:t>
            </a:r>
            <a:endParaRPr lang="zh-CN" altLang="en-US" sz="1400" b="1" dirty="0"/>
          </a:p>
        </p:txBody>
      </p:sp>
      <p:sp>
        <p:nvSpPr>
          <p:cNvPr id="60" name="标题 2">
            <a:extLst>
              <a:ext uri="{FF2B5EF4-FFF2-40B4-BE49-F238E27FC236}">
                <a16:creationId xmlns:a16="http://schemas.microsoft.com/office/drawing/2014/main" id="{F49FB33C-2626-4486-9567-EFE977554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635" y="162074"/>
            <a:ext cx="11218470" cy="849639"/>
          </a:xfrm>
        </p:spPr>
        <p:txBody>
          <a:bodyPr/>
          <a:lstStyle/>
          <a:p>
            <a:r>
              <a:rPr lang="en-US" altLang="zh-CN" dirty="0"/>
              <a:t>A Crash Recovery Bug Triggered by a Node Crash</a:t>
            </a:r>
            <a:endParaRPr lang="zh-CN" altLang="en-US" dirty="0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BC4F3A2A-C0E9-40C4-8426-13279708861D}"/>
              </a:ext>
            </a:extLst>
          </p:cNvPr>
          <p:cNvGrpSpPr/>
          <p:nvPr/>
        </p:nvGrpSpPr>
        <p:grpSpPr>
          <a:xfrm>
            <a:off x="9016379" y="996398"/>
            <a:ext cx="1594970" cy="774342"/>
            <a:chOff x="9016379" y="996398"/>
            <a:chExt cx="1594970" cy="774342"/>
          </a:xfrm>
        </p:grpSpPr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153BD8B5-8351-4EFC-AD02-3464767531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082281" y="996398"/>
              <a:ext cx="1438573" cy="774342"/>
            </a:xfrm>
            <a:prstGeom prst="rect">
              <a:avLst/>
            </a:prstGeom>
          </p:spPr>
        </p:pic>
        <p:sp>
          <p:nvSpPr>
            <p:cNvPr id="40" name="矩形: 剪去单角 39">
              <a:extLst>
                <a:ext uri="{FF2B5EF4-FFF2-40B4-BE49-F238E27FC236}">
                  <a16:creationId xmlns:a16="http://schemas.microsoft.com/office/drawing/2014/main" id="{49DC2A94-AA27-41CC-8EC1-08D932202F3E}"/>
                </a:ext>
              </a:extLst>
            </p:cNvPr>
            <p:cNvSpPr/>
            <p:nvPr/>
          </p:nvSpPr>
          <p:spPr bwMode="gray">
            <a:xfrm>
              <a:off x="9016379" y="1162764"/>
              <a:ext cx="1594970" cy="527048"/>
            </a:xfrm>
            <a:prstGeom prst="snip1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wrap="square" rtlCol="0" anchor="ctr"/>
            <a:lstStyle/>
            <a:p>
              <a:pPr algn="ctr"/>
              <a:r>
                <a:rPr lang="en-US" altLang="zh-CN" dirty="0"/>
                <a:t>follower’s </a:t>
              </a:r>
              <a:r>
                <a:rPr lang="en-US" altLang="zh-CN" dirty="0" err="1"/>
                <a:t>currentEpoch</a:t>
              </a:r>
              <a:endParaRPr lang="zh-CN" altLang="en-US" dirty="0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17687A7E-A1C7-4F1D-90F1-386C8716F757}"/>
              </a:ext>
            </a:extLst>
          </p:cNvPr>
          <p:cNvGrpSpPr/>
          <p:nvPr/>
        </p:nvGrpSpPr>
        <p:grpSpPr>
          <a:xfrm>
            <a:off x="6671467" y="1005712"/>
            <a:ext cx="1280997" cy="774342"/>
            <a:chOff x="6634788" y="1011713"/>
            <a:chExt cx="2247525" cy="774342"/>
          </a:xfrm>
        </p:grpSpPr>
        <p:pic>
          <p:nvPicPr>
            <p:cNvPr id="47" name="图片 46">
              <a:extLst>
                <a:ext uri="{FF2B5EF4-FFF2-40B4-BE49-F238E27FC236}">
                  <a16:creationId xmlns:a16="http://schemas.microsoft.com/office/drawing/2014/main" id="{EF528988-4959-4D2D-9F26-89A2138CF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34788" y="1011713"/>
              <a:ext cx="2131899" cy="774342"/>
            </a:xfrm>
            <a:prstGeom prst="rect">
              <a:avLst/>
            </a:prstGeom>
          </p:spPr>
        </p:pic>
        <p:sp>
          <p:nvSpPr>
            <p:cNvPr id="48" name="矩形: 剪去单角 47">
              <a:extLst>
                <a:ext uri="{FF2B5EF4-FFF2-40B4-BE49-F238E27FC236}">
                  <a16:creationId xmlns:a16="http://schemas.microsoft.com/office/drawing/2014/main" id="{1AA44932-E0C5-483C-8886-34601B70BA92}"/>
                </a:ext>
              </a:extLst>
            </p:cNvPr>
            <p:cNvSpPr/>
            <p:nvPr/>
          </p:nvSpPr>
          <p:spPr bwMode="gray">
            <a:xfrm>
              <a:off x="6695477" y="1160724"/>
              <a:ext cx="2186836" cy="558632"/>
            </a:xfrm>
            <a:prstGeom prst="snip1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wrap="square" rtlCol="0" anchor="ctr"/>
            <a:lstStyle/>
            <a:p>
              <a:pPr algn="ctr"/>
              <a:r>
                <a:rPr lang="en-US" altLang="zh-CN" dirty="0"/>
                <a:t>follower’s snapshot</a:t>
              </a: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30DFABA1-6386-4F93-B2C3-AFBD6B724BD9}"/>
                  </a:ext>
                </a:extLst>
              </p:cNvPr>
              <p:cNvSpPr/>
              <p:nvPr/>
            </p:nvSpPr>
            <p:spPr bwMode="gray">
              <a:xfrm>
                <a:off x="2315295" y="1170749"/>
                <a:ext cx="1336849" cy="52609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 algn="ctr">
                <a:noFill/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𝑙𝑒𝑎𝑑𝑒𝑟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30DFABA1-6386-4F93-B2C3-AFBD6B724B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15295" y="1170749"/>
                <a:ext cx="1336849" cy="5260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6350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8C2327BE-7472-4217-92CB-3643CD937904}"/>
                  </a:ext>
                </a:extLst>
              </p:cNvPr>
              <p:cNvSpPr/>
              <p:nvPr/>
            </p:nvSpPr>
            <p:spPr bwMode="gray">
              <a:xfrm>
                <a:off x="4204114" y="1163719"/>
                <a:ext cx="1451759" cy="52609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 algn="ctr">
                <a:noFill/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𝑓𝑜𝑙𝑙𝑜𝑤𝑒𝑟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8C2327BE-7472-4217-92CB-3643CD9379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204114" y="1163719"/>
                <a:ext cx="1451759" cy="526093"/>
              </a:xfrm>
              <a:prstGeom prst="rect">
                <a:avLst/>
              </a:prstGeom>
              <a:blipFill>
                <a:blip r:embed="rId5"/>
                <a:stretch>
                  <a:fillRect l="-420"/>
                </a:stretch>
              </a:blipFill>
              <a:ln w="6350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889485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3D8E239-CD2F-4787-8A6B-8F957FABD3D9}"/>
              </a:ext>
            </a:extLst>
          </p:cNvPr>
          <p:cNvCxnSpPr/>
          <p:nvPr/>
        </p:nvCxnSpPr>
        <p:spPr>
          <a:xfrm>
            <a:off x="2986551" y="1751875"/>
            <a:ext cx="0" cy="4248000"/>
          </a:xfrm>
          <a:prstGeom prst="line">
            <a:avLst/>
          </a:prstGeom>
          <a:ln w="38100" cap="rnd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CC13ADC-F73C-407C-B808-82620FE133A7}"/>
              </a:ext>
            </a:extLst>
          </p:cNvPr>
          <p:cNvCxnSpPr>
            <a:cxnSpLocks/>
          </p:cNvCxnSpPr>
          <p:nvPr/>
        </p:nvCxnSpPr>
        <p:spPr>
          <a:xfrm flipH="1">
            <a:off x="4915084" y="2130577"/>
            <a:ext cx="14910" cy="3888000"/>
          </a:xfrm>
          <a:prstGeom prst="line">
            <a:avLst/>
          </a:prstGeom>
          <a:ln w="38100" cap="rnd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箭头: 环形 8">
            <a:extLst>
              <a:ext uri="{FF2B5EF4-FFF2-40B4-BE49-F238E27FC236}">
                <a16:creationId xmlns:a16="http://schemas.microsoft.com/office/drawing/2014/main" id="{50EDCC98-C504-4402-BE57-CE42C875A166}"/>
              </a:ext>
            </a:extLst>
          </p:cNvPr>
          <p:cNvSpPr/>
          <p:nvPr/>
        </p:nvSpPr>
        <p:spPr>
          <a:xfrm rot="369882" flipH="1">
            <a:off x="4797100" y="1796215"/>
            <a:ext cx="238219" cy="27177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472139"/>
              <a:gd name="adj5" fmla="val 12500"/>
            </a:avLst>
          </a:prstGeom>
          <a:solidFill>
            <a:srgbClr val="00B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Linux Libertine" panose="0200050300000000000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0C432B0-574E-4854-A339-C67D95BCA2A8}"/>
              </a:ext>
            </a:extLst>
          </p:cNvPr>
          <p:cNvCxnSpPr>
            <a:cxnSpLocks/>
          </p:cNvCxnSpPr>
          <p:nvPr/>
        </p:nvCxnSpPr>
        <p:spPr>
          <a:xfrm>
            <a:off x="2982435" y="2584406"/>
            <a:ext cx="1926753" cy="127076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B32BD58A-4127-4FF3-A895-753C7806EAB2}"/>
              </a:ext>
            </a:extLst>
          </p:cNvPr>
          <p:cNvSpPr txBox="1"/>
          <p:nvPr/>
        </p:nvSpPr>
        <p:spPr>
          <a:xfrm>
            <a:off x="3051738" y="2025455"/>
            <a:ext cx="1782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r>
              <a:rPr lang="en-US" altLang="zh-CN" sz="1600" dirty="0" err="1"/>
              <a:t>LEADERINFO</a:t>
            </a:r>
            <a:endParaRPr lang="en-US" altLang="zh-CN" sz="1600" dirty="0"/>
          </a:p>
          <a:p>
            <a:pPr algn="ctr"/>
            <a:r>
              <a:rPr lang="en-US" altLang="zh-CN" sz="1600" dirty="0"/>
              <a:t>{newEpoch:</a:t>
            </a:r>
            <a:r>
              <a:rPr lang="en-US" altLang="zh-CN" sz="1600" dirty="0">
                <a:solidFill>
                  <a:srgbClr val="FF0000"/>
                </a:solidFill>
              </a:rPr>
              <a:t>2</a:t>
            </a:r>
            <a:r>
              <a:rPr lang="en-US" altLang="zh-CN" sz="1600" dirty="0"/>
              <a:t>}</a:t>
            </a:r>
            <a:endParaRPr lang="zh-CN" altLang="en-US" sz="1600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DADAA09-D33F-4025-80A1-A9865817DF0F}"/>
              </a:ext>
            </a:extLst>
          </p:cNvPr>
          <p:cNvCxnSpPr>
            <a:cxnSpLocks/>
          </p:cNvCxnSpPr>
          <p:nvPr/>
        </p:nvCxnSpPr>
        <p:spPr>
          <a:xfrm>
            <a:off x="2982435" y="3167397"/>
            <a:ext cx="1937189" cy="107968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E839BB31-EA90-4511-9FD6-7E849775B4F3}"/>
              </a:ext>
            </a:extLst>
          </p:cNvPr>
          <p:cNvSpPr txBox="1"/>
          <p:nvPr/>
        </p:nvSpPr>
        <p:spPr>
          <a:xfrm>
            <a:off x="3087161" y="3167922"/>
            <a:ext cx="1782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r>
              <a:rPr lang="en-US" altLang="zh-CN" sz="1600" dirty="0"/>
              <a:t> snapshot</a:t>
            </a:r>
          </a:p>
          <a:p>
            <a:pPr algn="ctr"/>
            <a:r>
              <a:rPr lang="en-US" altLang="zh-CN" sz="1600" dirty="0"/>
              <a:t>{epochOfZxid:</a:t>
            </a:r>
            <a:r>
              <a:rPr lang="en-US" altLang="zh-CN" sz="1600" dirty="0">
                <a:solidFill>
                  <a:srgbClr val="FF0000"/>
                </a:solidFill>
              </a:rPr>
              <a:t>2</a:t>
            </a:r>
            <a:r>
              <a:rPr lang="en-US" altLang="zh-CN" sz="1600" dirty="0"/>
              <a:t>}</a:t>
            </a:r>
            <a:endParaRPr lang="zh-CN" altLang="en-US" sz="1600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74ECE50-AF1E-420A-9EB3-0729A057DB57}"/>
              </a:ext>
            </a:extLst>
          </p:cNvPr>
          <p:cNvCxnSpPr>
            <a:cxnSpLocks/>
          </p:cNvCxnSpPr>
          <p:nvPr/>
        </p:nvCxnSpPr>
        <p:spPr>
          <a:xfrm>
            <a:off x="7291215" y="1749634"/>
            <a:ext cx="29265" cy="4248000"/>
          </a:xfrm>
          <a:prstGeom prst="line">
            <a:avLst/>
          </a:prstGeom>
          <a:ln w="38100" cap="rnd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318C61B9-FF79-4F2E-B0E1-A415CA6DCC27}"/>
              </a:ext>
            </a:extLst>
          </p:cNvPr>
          <p:cNvCxnSpPr>
            <a:cxnSpLocks/>
          </p:cNvCxnSpPr>
          <p:nvPr/>
        </p:nvCxnSpPr>
        <p:spPr>
          <a:xfrm>
            <a:off x="9803626" y="1749634"/>
            <a:ext cx="10265" cy="4248000"/>
          </a:xfrm>
          <a:prstGeom prst="line">
            <a:avLst/>
          </a:prstGeom>
          <a:ln w="38100" cap="rnd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2F585CBA-1763-4E2B-953F-5178C7424777}"/>
              </a:ext>
            </a:extLst>
          </p:cNvPr>
          <p:cNvGrpSpPr/>
          <p:nvPr/>
        </p:nvGrpSpPr>
        <p:grpSpPr>
          <a:xfrm>
            <a:off x="7384193" y="1764949"/>
            <a:ext cx="1913201" cy="494147"/>
            <a:chOff x="7355517" y="1668257"/>
            <a:chExt cx="1913201" cy="494147"/>
          </a:xfrm>
        </p:grpSpPr>
        <p:pic>
          <p:nvPicPr>
            <p:cNvPr id="67" name="图片 66">
              <a:extLst>
                <a:ext uri="{FF2B5EF4-FFF2-40B4-BE49-F238E27FC236}">
                  <a16:creationId xmlns:a16="http://schemas.microsoft.com/office/drawing/2014/main" id="{A0497591-D111-48C7-8D83-740F565F7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355517" y="1668257"/>
              <a:ext cx="1913201" cy="481002"/>
            </a:xfrm>
            <a:prstGeom prst="rect">
              <a:avLst/>
            </a:prstGeom>
          </p:spPr>
        </p:pic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0F17B3DE-8C0B-444F-A22D-F01FF5B2BC30}"/>
                </a:ext>
              </a:extLst>
            </p:cNvPr>
            <p:cNvSpPr txBox="1"/>
            <p:nvPr/>
          </p:nvSpPr>
          <p:spPr>
            <a:xfrm>
              <a:off x="7382057" y="1793072"/>
              <a:ext cx="1852600" cy="369332"/>
            </a:xfrm>
            <a:prstGeom prst="rect">
              <a:avLst/>
            </a:prstGeom>
            <a:solidFill>
              <a:srgbClr val="FBE7AF"/>
            </a:solidFill>
            <a:ln w="19050">
              <a:solidFill>
                <a:srgbClr val="FBE7AF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epochOfZxid:</a:t>
              </a:r>
              <a:r>
                <a:rPr lang="en-US" altLang="zh-CN" b="0" dirty="0">
                  <a:solidFill>
                    <a:srgbClr val="0070C0"/>
                  </a:solidFill>
                  <a:effectLst/>
                  <a:latin typeface="Consolas" panose="020B0609020204030204" pitchFamily="49" charset="0"/>
                </a:rPr>
                <a:t>1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D51EE0C-2504-410E-9CF7-9DE4C576EAED}"/>
              </a:ext>
            </a:extLst>
          </p:cNvPr>
          <p:cNvGrpSpPr/>
          <p:nvPr/>
        </p:nvGrpSpPr>
        <p:grpSpPr>
          <a:xfrm>
            <a:off x="9958347" y="1757168"/>
            <a:ext cx="1142675" cy="492389"/>
            <a:chOff x="9914700" y="1661152"/>
            <a:chExt cx="1142675" cy="492389"/>
          </a:xfrm>
        </p:grpSpPr>
        <p:pic>
          <p:nvPicPr>
            <p:cNvPr id="68" name="图片 67">
              <a:extLst>
                <a:ext uri="{FF2B5EF4-FFF2-40B4-BE49-F238E27FC236}">
                  <a16:creationId xmlns:a16="http://schemas.microsoft.com/office/drawing/2014/main" id="{F81706E3-ED6F-4205-AF8E-0759ED83B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914700" y="1661152"/>
              <a:ext cx="1141062" cy="481001"/>
            </a:xfrm>
            <a:prstGeom prst="rect">
              <a:avLst/>
            </a:prstGeom>
          </p:spPr>
        </p:pic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F0090CED-A86E-4762-85ED-2F4163D5A00F}"/>
                </a:ext>
              </a:extLst>
            </p:cNvPr>
            <p:cNvSpPr txBox="1"/>
            <p:nvPr/>
          </p:nvSpPr>
          <p:spPr>
            <a:xfrm>
              <a:off x="9924939" y="1784209"/>
              <a:ext cx="1132436" cy="369332"/>
            </a:xfrm>
            <a:prstGeom prst="rect">
              <a:avLst/>
            </a:prstGeom>
            <a:solidFill>
              <a:srgbClr val="FBE7AF"/>
            </a:solidFill>
            <a:ln w="19050">
              <a:solidFill>
                <a:srgbClr val="FBE7AF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0" dirty="0"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epoch:</a:t>
              </a:r>
              <a:r>
                <a:rPr lang="en-US" altLang="zh-CN" b="0" dirty="0">
                  <a:solidFill>
                    <a:srgbClr val="0070C0"/>
                  </a:solidFill>
                  <a:effectLst/>
                  <a:latin typeface="Consolas" panose="020B0609020204030204" pitchFamily="49" charset="0"/>
                </a:rPr>
                <a:t>1</a:t>
              </a:r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3C98DF57-4821-4AB5-A0B9-056483043E93}"/>
              </a:ext>
            </a:extLst>
          </p:cNvPr>
          <p:cNvSpPr txBox="1"/>
          <p:nvPr/>
        </p:nvSpPr>
        <p:spPr>
          <a:xfrm>
            <a:off x="5045643" y="2685014"/>
            <a:ext cx="146084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b="0">
                <a:solidFill>
                  <a:srgbClr val="000000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zh-CN"/>
              <a:t>newEpoch: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A2718FD-5B63-44AB-9CCE-906FDE90A483}"/>
              </a:ext>
            </a:extLst>
          </p:cNvPr>
          <p:cNvSpPr txBox="1"/>
          <p:nvPr/>
        </p:nvSpPr>
        <p:spPr>
          <a:xfrm>
            <a:off x="5051743" y="3231347"/>
            <a:ext cx="184463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b="0">
                <a:solidFill>
                  <a:srgbClr val="000000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epochOfZxid</a:t>
            </a:r>
            <a:r>
              <a:rPr lang="en-US" altLang="zh-CN" dirty="0"/>
              <a:t>: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62B75456-1991-47A6-93D6-13DD81EB5B05}"/>
              </a:ext>
            </a:extLst>
          </p:cNvPr>
          <p:cNvCxnSpPr>
            <a:cxnSpLocks/>
          </p:cNvCxnSpPr>
          <p:nvPr/>
        </p:nvCxnSpPr>
        <p:spPr>
          <a:xfrm>
            <a:off x="4929471" y="3881020"/>
            <a:ext cx="2358905" cy="78529"/>
          </a:xfrm>
          <a:prstGeom prst="straightConnector1">
            <a:avLst/>
          </a:prstGeom>
          <a:ln w="28575" cap="rnd">
            <a:solidFill>
              <a:schemeClr val="tx1"/>
            </a:solidFill>
            <a:prstDash val="lgDash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B82B3DBA-9183-4759-9EC1-FB745601D7D9}"/>
              </a:ext>
            </a:extLst>
          </p:cNvPr>
          <p:cNvSpPr txBox="1"/>
          <p:nvPr/>
        </p:nvSpPr>
        <p:spPr>
          <a:xfrm>
            <a:off x="5122458" y="3881020"/>
            <a:ext cx="1750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r>
              <a:rPr lang="en-US" altLang="zh-CN" sz="1600" dirty="0" err="1"/>
              <a:t>TakeSnapshot</a:t>
            </a:r>
            <a:endParaRPr lang="en-US" altLang="zh-CN" sz="1600" dirty="0"/>
          </a:p>
          <a:p>
            <a:pPr algn="ctr"/>
            <a:r>
              <a:rPr lang="en-US" altLang="zh-CN" sz="1600" dirty="0"/>
              <a:t>{epochOfZxid:</a:t>
            </a:r>
            <a:r>
              <a:rPr lang="en-US" altLang="zh-CN" sz="1600" dirty="0">
                <a:solidFill>
                  <a:srgbClr val="FF0000"/>
                </a:solidFill>
              </a:rPr>
              <a:t>2</a:t>
            </a:r>
            <a:r>
              <a:rPr lang="en-US" altLang="zh-CN" sz="1600" dirty="0"/>
              <a:t>}</a:t>
            </a:r>
            <a:endParaRPr lang="zh-CN" altLang="en-US" sz="1600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130B7B4-CF7C-42DE-BD27-612DD2EC134C}"/>
              </a:ext>
            </a:extLst>
          </p:cNvPr>
          <p:cNvGrpSpPr/>
          <p:nvPr/>
        </p:nvGrpSpPr>
        <p:grpSpPr>
          <a:xfrm>
            <a:off x="7393178" y="3815646"/>
            <a:ext cx="1875540" cy="486708"/>
            <a:chOff x="7393178" y="3815646"/>
            <a:chExt cx="1875540" cy="486708"/>
          </a:xfrm>
        </p:grpSpPr>
        <p:pic>
          <p:nvPicPr>
            <p:cNvPr id="69" name="图片 68">
              <a:extLst>
                <a:ext uri="{FF2B5EF4-FFF2-40B4-BE49-F238E27FC236}">
                  <a16:creationId xmlns:a16="http://schemas.microsoft.com/office/drawing/2014/main" id="{715B1943-1193-40F2-9152-DC6BC6835B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393178" y="3815646"/>
              <a:ext cx="1875540" cy="481002"/>
            </a:xfrm>
            <a:prstGeom prst="rect">
              <a:avLst/>
            </a:prstGeom>
          </p:spPr>
        </p:pic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DA7FB365-D760-496D-97A6-AF8C3C400A47}"/>
                </a:ext>
              </a:extLst>
            </p:cNvPr>
            <p:cNvSpPr txBox="1"/>
            <p:nvPr/>
          </p:nvSpPr>
          <p:spPr>
            <a:xfrm>
              <a:off x="7409008" y="3933022"/>
              <a:ext cx="1825625" cy="369332"/>
            </a:xfrm>
            <a:prstGeom prst="rect">
              <a:avLst/>
            </a:prstGeom>
            <a:solidFill>
              <a:srgbClr val="FBE7AF"/>
            </a:solidFill>
            <a:ln>
              <a:solidFill>
                <a:srgbClr val="FBE7AF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epochOfZxid:</a:t>
              </a:r>
              <a:r>
                <a:rPr lang="en-US" altLang="zh-CN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2</a:t>
              </a:r>
            </a:p>
          </p:txBody>
        </p:sp>
      </p:grpSp>
      <p:sp>
        <p:nvSpPr>
          <p:cNvPr id="64" name="椭圆 63">
            <a:extLst>
              <a:ext uri="{FF2B5EF4-FFF2-40B4-BE49-F238E27FC236}">
                <a16:creationId xmlns:a16="http://schemas.microsoft.com/office/drawing/2014/main" id="{E06E55B1-2D45-43D6-A3CE-8F2E9BC80D82}"/>
              </a:ext>
            </a:extLst>
          </p:cNvPr>
          <p:cNvSpPr/>
          <p:nvPr/>
        </p:nvSpPr>
        <p:spPr bwMode="gray">
          <a:xfrm>
            <a:off x="2923282" y="1857455"/>
            <a:ext cx="121746" cy="127972"/>
          </a:xfrm>
          <a:prstGeom prst="ellipse">
            <a:avLst/>
          </a:prstGeom>
          <a:solidFill>
            <a:schemeClr val="tx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00ED9DB-90D6-4B70-BFAC-4AA0BBA4DEB9}"/>
              </a:ext>
            </a:extLst>
          </p:cNvPr>
          <p:cNvSpPr txBox="1"/>
          <p:nvPr/>
        </p:nvSpPr>
        <p:spPr>
          <a:xfrm>
            <a:off x="1671146" y="1749633"/>
            <a:ext cx="1126720" cy="380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b="0">
                <a:solidFill>
                  <a:srgbClr val="000000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zh-CN" b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dirty="0"/>
              <a:t>epoch: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273BC529-B76E-4B3D-9B21-FB6143669CD8}"/>
              </a:ext>
            </a:extLst>
          </p:cNvPr>
          <p:cNvSpPr/>
          <p:nvPr/>
        </p:nvSpPr>
        <p:spPr bwMode="gray">
          <a:xfrm>
            <a:off x="4860966" y="2805694"/>
            <a:ext cx="121746" cy="127972"/>
          </a:xfrm>
          <a:prstGeom prst="ellipse">
            <a:avLst/>
          </a:prstGeom>
          <a:solidFill>
            <a:schemeClr val="tx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2D078D44-BD35-426F-9268-1CFFA7437D2C}"/>
              </a:ext>
            </a:extLst>
          </p:cNvPr>
          <p:cNvSpPr/>
          <p:nvPr/>
        </p:nvSpPr>
        <p:spPr bwMode="gray">
          <a:xfrm>
            <a:off x="4860966" y="3355518"/>
            <a:ext cx="121746" cy="127972"/>
          </a:xfrm>
          <a:prstGeom prst="ellipse">
            <a:avLst/>
          </a:prstGeom>
          <a:solidFill>
            <a:schemeClr val="tx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16612FF4-4B13-4AC6-82C8-1B6AE2AF4A54}"/>
              </a:ext>
            </a:extLst>
          </p:cNvPr>
          <p:cNvSpPr/>
          <p:nvPr/>
        </p:nvSpPr>
        <p:spPr bwMode="gray">
          <a:xfrm>
            <a:off x="7227502" y="1857973"/>
            <a:ext cx="121746" cy="127972"/>
          </a:xfrm>
          <a:prstGeom prst="ellipse">
            <a:avLst/>
          </a:prstGeom>
          <a:solidFill>
            <a:schemeClr val="tx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0C8AE2D-94A5-4BAE-9643-97D7434B150C}"/>
              </a:ext>
            </a:extLst>
          </p:cNvPr>
          <p:cNvSpPr/>
          <p:nvPr/>
        </p:nvSpPr>
        <p:spPr bwMode="gray">
          <a:xfrm>
            <a:off x="9752784" y="1868116"/>
            <a:ext cx="121746" cy="127972"/>
          </a:xfrm>
          <a:prstGeom prst="ellipse">
            <a:avLst/>
          </a:prstGeom>
          <a:solidFill>
            <a:schemeClr val="tx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83F6EE36-091A-409F-9BFD-3759F0571FA8}"/>
              </a:ext>
            </a:extLst>
          </p:cNvPr>
          <p:cNvSpPr/>
          <p:nvPr/>
        </p:nvSpPr>
        <p:spPr bwMode="gray">
          <a:xfrm>
            <a:off x="7246661" y="4059978"/>
            <a:ext cx="121746" cy="127972"/>
          </a:xfrm>
          <a:prstGeom prst="ellipse">
            <a:avLst/>
          </a:prstGeom>
          <a:solidFill>
            <a:schemeClr val="tx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1BA84EBB-9CD1-4A6F-A315-401BCD345F1B}"/>
              </a:ext>
            </a:extLst>
          </p:cNvPr>
          <p:cNvSpPr txBox="1"/>
          <p:nvPr/>
        </p:nvSpPr>
        <p:spPr>
          <a:xfrm>
            <a:off x="942702" y="6341950"/>
            <a:ext cx="205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ZOOKEEPER-1653</a:t>
            </a:r>
            <a:endParaRPr lang="zh-CN" altLang="en-US" sz="1400" b="1" dirty="0"/>
          </a:p>
        </p:txBody>
      </p:sp>
      <p:sp>
        <p:nvSpPr>
          <p:cNvPr id="60" name="标题 2">
            <a:extLst>
              <a:ext uri="{FF2B5EF4-FFF2-40B4-BE49-F238E27FC236}">
                <a16:creationId xmlns:a16="http://schemas.microsoft.com/office/drawing/2014/main" id="{F49FB33C-2626-4486-9567-EFE977554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635" y="162074"/>
            <a:ext cx="11218470" cy="849639"/>
          </a:xfrm>
        </p:spPr>
        <p:txBody>
          <a:bodyPr/>
          <a:lstStyle/>
          <a:p>
            <a:r>
              <a:rPr lang="en-US" altLang="zh-CN" dirty="0"/>
              <a:t>A Crash Recovery Bug Triggered by a Node Crash</a:t>
            </a:r>
            <a:endParaRPr lang="zh-CN" altLang="en-US" dirty="0"/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274CBDAD-AA89-475C-82FC-AFCB9A413494}"/>
              </a:ext>
            </a:extLst>
          </p:cNvPr>
          <p:cNvGrpSpPr/>
          <p:nvPr/>
        </p:nvGrpSpPr>
        <p:grpSpPr>
          <a:xfrm>
            <a:off x="9016379" y="996398"/>
            <a:ext cx="1594970" cy="774342"/>
            <a:chOff x="9016379" y="996398"/>
            <a:chExt cx="1594970" cy="774342"/>
          </a:xfrm>
        </p:grpSpPr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39C9698D-C581-4B3F-8565-2EEAF25DD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082281" y="996398"/>
              <a:ext cx="1438573" cy="774342"/>
            </a:xfrm>
            <a:prstGeom prst="rect">
              <a:avLst/>
            </a:prstGeom>
          </p:spPr>
        </p:pic>
        <p:sp>
          <p:nvSpPr>
            <p:cNvPr id="51" name="矩形: 剪去单角 50">
              <a:extLst>
                <a:ext uri="{FF2B5EF4-FFF2-40B4-BE49-F238E27FC236}">
                  <a16:creationId xmlns:a16="http://schemas.microsoft.com/office/drawing/2014/main" id="{E4381224-1F32-43C0-9CF0-DE751CA1EFD8}"/>
                </a:ext>
              </a:extLst>
            </p:cNvPr>
            <p:cNvSpPr/>
            <p:nvPr/>
          </p:nvSpPr>
          <p:spPr bwMode="gray">
            <a:xfrm>
              <a:off x="9016379" y="1162764"/>
              <a:ext cx="1594970" cy="527048"/>
            </a:xfrm>
            <a:prstGeom prst="snip1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wrap="square" rtlCol="0" anchor="ctr"/>
            <a:lstStyle/>
            <a:p>
              <a:pPr algn="ctr"/>
              <a:r>
                <a:rPr lang="en-US" altLang="zh-CN" dirty="0"/>
                <a:t>follower’s </a:t>
              </a:r>
              <a:r>
                <a:rPr lang="en-US" altLang="zh-CN" dirty="0" err="1"/>
                <a:t>currentEpoch</a:t>
              </a:r>
              <a:endParaRPr lang="zh-CN" altLang="en-US" dirty="0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4798A6DE-E14B-40BE-8782-2FABAFDD38CD}"/>
              </a:ext>
            </a:extLst>
          </p:cNvPr>
          <p:cNvGrpSpPr/>
          <p:nvPr/>
        </p:nvGrpSpPr>
        <p:grpSpPr>
          <a:xfrm>
            <a:off x="6671467" y="1005712"/>
            <a:ext cx="1280997" cy="774342"/>
            <a:chOff x="6634788" y="1011713"/>
            <a:chExt cx="2247525" cy="774342"/>
          </a:xfrm>
        </p:grpSpPr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16391C7D-C362-4FDD-971D-13CA7D41A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34788" y="1011713"/>
              <a:ext cx="2131899" cy="774342"/>
            </a:xfrm>
            <a:prstGeom prst="rect">
              <a:avLst/>
            </a:prstGeom>
          </p:spPr>
        </p:pic>
        <p:sp>
          <p:nvSpPr>
            <p:cNvPr id="54" name="矩形: 剪去单角 53">
              <a:extLst>
                <a:ext uri="{FF2B5EF4-FFF2-40B4-BE49-F238E27FC236}">
                  <a16:creationId xmlns:a16="http://schemas.microsoft.com/office/drawing/2014/main" id="{DA430C8D-D1EC-4EB0-8A7C-A9F87BDB210E}"/>
                </a:ext>
              </a:extLst>
            </p:cNvPr>
            <p:cNvSpPr/>
            <p:nvPr/>
          </p:nvSpPr>
          <p:spPr bwMode="gray">
            <a:xfrm>
              <a:off x="6695477" y="1160724"/>
              <a:ext cx="2186836" cy="558632"/>
            </a:xfrm>
            <a:prstGeom prst="snip1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wrap="square" rtlCol="0" anchor="ctr"/>
            <a:lstStyle/>
            <a:p>
              <a:pPr algn="ctr"/>
              <a:r>
                <a:rPr lang="en-US" altLang="zh-CN" dirty="0"/>
                <a:t>follower’s snapshot</a:t>
              </a: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22ADB1F4-10A6-41F8-B936-B3F5D0CAB871}"/>
                  </a:ext>
                </a:extLst>
              </p:cNvPr>
              <p:cNvSpPr/>
              <p:nvPr/>
            </p:nvSpPr>
            <p:spPr bwMode="gray">
              <a:xfrm>
                <a:off x="2315295" y="1170749"/>
                <a:ext cx="1336849" cy="52609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 algn="ctr">
                <a:noFill/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𝑙𝑒𝑎𝑑𝑒𝑟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22ADB1F4-10A6-41F8-B936-B3F5D0CAB8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15295" y="1170749"/>
                <a:ext cx="1336849" cy="5260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6350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D5AB68BF-8D85-4CCE-89CA-B09F13277298}"/>
                  </a:ext>
                </a:extLst>
              </p:cNvPr>
              <p:cNvSpPr/>
              <p:nvPr/>
            </p:nvSpPr>
            <p:spPr bwMode="gray">
              <a:xfrm>
                <a:off x="4204114" y="1163719"/>
                <a:ext cx="1451759" cy="52609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 algn="ctr">
                <a:noFill/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𝑓𝑜𝑙𝑙𝑜𝑤𝑒𝑟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D5AB68BF-8D85-4CCE-89CA-B09F132772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204114" y="1163719"/>
                <a:ext cx="1451759" cy="526093"/>
              </a:xfrm>
              <a:prstGeom prst="rect">
                <a:avLst/>
              </a:prstGeom>
              <a:blipFill>
                <a:blip r:embed="rId5"/>
                <a:stretch>
                  <a:fillRect l="-420"/>
                </a:stretch>
              </a:blipFill>
              <a:ln w="6350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647367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主题1">
  <a:themeElements>
    <a:clrScheme name="新闻纸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Amgen Corporate">
      <a:majorFont>
        <a:latin typeface="Calibri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6350" algn="ctr">
          <a:noFill/>
          <a:miter lim="800000"/>
          <a:headEnd/>
          <a:tailEnd/>
        </a:ln>
        <a:effectLst/>
      </a:spPr>
      <a:bodyPr wrap="none" rtlCol="0" anchor="ctr"/>
      <a:lstStyle>
        <a:defPPr algn="ctr">
          <a:defRPr b="1" dirty="0" smtClean="0">
            <a:solidFill>
              <a:schemeClr val="bg1"/>
            </a:solidFill>
          </a:defRPr>
        </a:defPPr>
      </a:lstStyle>
    </a:spDef>
    <a:lnDef>
      <a:spPr>
        <a:ln w="28575" cap="rnd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主题1" id="{95C25592-10BA-4666-86A4-05826EDB26C9}" vid="{BF664341-5969-42EB-BC18-F2EE4067AC0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33742</TotalTime>
  <Words>4317</Words>
  <Application>Microsoft Office PowerPoint</Application>
  <PresentationFormat>宽屏</PresentationFormat>
  <Paragraphs>690</Paragraphs>
  <Slides>38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1" baseType="lpstr">
      <vt:lpstr>NimbusRomNo9L-Medi</vt:lpstr>
      <vt:lpstr>NimbusRomNo9L-Regu</vt:lpstr>
      <vt:lpstr>等线</vt:lpstr>
      <vt:lpstr>等线 Light</vt:lpstr>
      <vt:lpstr>微软雅黑</vt:lpstr>
      <vt:lpstr>Arial</vt:lpstr>
      <vt:lpstr>Calibri</vt:lpstr>
      <vt:lpstr>Cambria Math</vt:lpstr>
      <vt:lpstr>Consolas</vt:lpstr>
      <vt:lpstr>Georgia</vt:lpstr>
      <vt:lpstr>Linux Libertine</vt:lpstr>
      <vt:lpstr>Wingdings</vt:lpstr>
      <vt:lpstr>主题1</vt:lpstr>
      <vt:lpstr>PowerPoint 演示文稿</vt:lpstr>
      <vt:lpstr>Node Crashes are Inevitable in Cloud Systems</vt:lpstr>
      <vt:lpstr>Crash Recovery</vt:lpstr>
      <vt:lpstr>Crash Recovery Bugs</vt:lpstr>
      <vt:lpstr>A Crash Recovery Bug Triggered by a Node Crash</vt:lpstr>
      <vt:lpstr>A Crash Recovery Bug Triggered by a Node Crash</vt:lpstr>
      <vt:lpstr>A Crash Recovery Bug Triggered by a Node Crash</vt:lpstr>
      <vt:lpstr>A Crash Recovery Bug Triggered by a Node Crash</vt:lpstr>
      <vt:lpstr>A Crash Recovery Bug Triggered by a Node Crash</vt:lpstr>
      <vt:lpstr>A Crash Recovery Bug Triggered by a Node Crash</vt:lpstr>
      <vt:lpstr>A Crash Recovery Bug Triggered by a Node Crash</vt:lpstr>
      <vt:lpstr>A Crash Recovery Bug Triggered by a Node Crash</vt:lpstr>
      <vt:lpstr>A Crash Recovery Bug Triggered by a Node Crash</vt:lpstr>
      <vt:lpstr>A Crash Recovery Bug Triggered by a Node Crash</vt:lpstr>
      <vt:lpstr>Existing Crash Recovery Bug Detection Tools</vt:lpstr>
      <vt:lpstr>Main Observation</vt:lpstr>
      <vt:lpstr>Main Observation</vt:lpstr>
      <vt:lpstr>Deminer: Common Data Guided Crash Injection</vt:lpstr>
      <vt:lpstr>Deminer: Common Data Guided Crash Injection</vt:lpstr>
      <vt:lpstr>Deminer: Common Data Guided Crash Injection</vt:lpstr>
      <vt:lpstr>Deminer Overview</vt:lpstr>
      <vt:lpstr>Step 1: Data Usage Tracing</vt:lpstr>
      <vt:lpstr>Step 1: Data Usage Tracing</vt:lpstr>
      <vt:lpstr>Step 1: Data Usage Tracing</vt:lpstr>
      <vt:lpstr>Step 1: Data Usage Tracing</vt:lpstr>
      <vt:lpstr>Step 1: Data Usage Tracing</vt:lpstr>
      <vt:lpstr>Step 2: Related Operation Pair Identification</vt:lpstr>
      <vt:lpstr>Step 3: Crash/Reboot Injection Testing</vt:lpstr>
      <vt:lpstr>Step 3: Crash/Reboot Injection Testing</vt:lpstr>
      <vt:lpstr>Usage of Deminer: A Command Line Tool</vt:lpstr>
      <vt:lpstr>Usage of Deminer: A Command Line Tool</vt:lpstr>
      <vt:lpstr>Usage of Deminer: A Command Line Tool</vt:lpstr>
      <vt:lpstr>Usage of Deminer: A Command Line Tool</vt:lpstr>
      <vt:lpstr>Usage of Deminer: A Command Line Tool</vt:lpstr>
      <vt:lpstr>It is easy to use Deminer</vt:lpstr>
      <vt:lpstr>Evaluation</vt:lpstr>
      <vt:lpstr>Bug Detection Results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Gao Yu</dc:creator>
  <cp:lastModifiedBy>Dou Wensheng</cp:lastModifiedBy>
  <cp:revision>2182</cp:revision>
  <dcterms:created xsi:type="dcterms:W3CDTF">2018-10-10T02:25:20Z</dcterms:created>
  <dcterms:modified xsi:type="dcterms:W3CDTF">2022-04-21T03:15:38Z</dcterms:modified>
</cp:coreProperties>
</file>