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tags/tag2.xml" ContentType="application/vnd.openxmlformats-officedocument.presentationml.tags+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3.xml" ContentType="application/vnd.openxmlformats-officedocument.presentationml.tags+xml"/>
  <Override PartName="/ppt/notesSlides/notesSlide5.xml" ContentType="application/vnd.openxmlformats-officedocument.presentationml.notesSlide+xml"/>
  <Override PartName="/ppt/tags/tag4.xml" ContentType="application/vnd.openxmlformats-officedocument.presentationml.tags+xml"/>
  <Override PartName="/ppt/notesSlides/notesSlide6.xml" ContentType="application/vnd.openxmlformats-officedocument.presentationml.notesSlide+xml"/>
  <Override PartName="/ppt/tags/tag5.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6.xml" ContentType="application/vnd.openxmlformats-officedocument.presentationml.tags+xml"/>
  <Override PartName="/ppt/notesSlides/notesSlide9.xml" ContentType="application/vnd.openxmlformats-officedocument.presentationml.notesSlide+xml"/>
  <Override PartName="/ppt/tags/tag7.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tags/tag8.xml" ContentType="application/vnd.openxmlformats-officedocument.presentationml.tags+xml"/>
  <Override PartName="/ppt/notesSlides/notesSlide12.xml" ContentType="application/vnd.openxmlformats-officedocument.presentationml.notesSlide+xml"/>
  <Override PartName="/ppt/tags/tag9.xml" ContentType="application/vnd.openxmlformats-officedocument.presentationml.tags+xml"/>
  <Override PartName="/ppt/notesSlides/notesSlide13.xml" ContentType="application/vnd.openxmlformats-officedocument.presentationml.notesSlide+xml"/>
  <Override PartName="/ppt/tags/tag10.xml" ContentType="application/vnd.openxmlformats-officedocument.presentationml.tags+xml"/>
  <Override PartName="/ppt/notesSlides/notesSlide14.xml" ContentType="application/vnd.openxmlformats-officedocument.presentationml.notesSlide+xml"/>
  <Override PartName="/ppt/tags/tag11.xml" ContentType="application/vnd.openxmlformats-officedocument.presentationml.tags+xml"/>
  <Override PartName="/ppt/notesSlides/notesSlide15.xml" ContentType="application/vnd.openxmlformats-officedocument.presentationml.notesSlide+xml"/>
  <Override PartName="/ppt/tags/tag12.xml" ContentType="application/vnd.openxmlformats-officedocument.presentationml.tags+xml"/>
  <Override PartName="/ppt/notesSlides/notesSlide16.xml" ContentType="application/vnd.openxmlformats-officedocument.presentationml.notesSlide+xml"/>
  <Override PartName="/ppt/tags/tag13.xml" ContentType="application/vnd.openxmlformats-officedocument.presentationml.tags+xml"/>
  <Override PartName="/ppt/notesSlides/notesSlide17.xml" ContentType="application/vnd.openxmlformats-officedocument.presentationml.notesSlide+xml"/>
  <Override PartName="/ppt/tags/tag14.xml" ContentType="application/vnd.openxmlformats-officedocument.presentationml.tags+xml"/>
  <Override PartName="/ppt/notesSlides/notesSlide18.xml" ContentType="application/vnd.openxmlformats-officedocument.presentationml.notesSlide+xml"/>
  <Override PartName="/ppt/tags/tag15.xml" ContentType="application/vnd.openxmlformats-officedocument.presentationml.tags+xml"/>
  <Override PartName="/ppt/notesSlides/notesSlide19.xml" ContentType="application/vnd.openxmlformats-officedocument.presentationml.notesSlide+xml"/>
  <Override PartName="/ppt/tags/tag16.xml" ContentType="application/vnd.openxmlformats-officedocument.presentationml.tags+xml"/>
  <Override PartName="/ppt/notesSlides/notesSlide20.xml" ContentType="application/vnd.openxmlformats-officedocument.presentationml.notesSlide+xml"/>
  <Override PartName="/ppt/tags/tag17.xml" ContentType="application/vnd.openxmlformats-officedocument.presentationml.tags+xml"/>
  <Override PartName="/ppt/notesSlides/notesSlide21.xml" ContentType="application/vnd.openxmlformats-officedocument.presentationml.notesSlide+xml"/>
  <Override PartName="/ppt/tags/tag18.xml" ContentType="application/vnd.openxmlformats-officedocument.presentationml.tags+xml"/>
  <Override PartName="/ppt/notesSlides/notesSlide22.xml" ContentType="application/vnd.openxmlformats-officedocument.presentationml.notesSlide+xml"/>
  <Override PartName="/ppt/tags/tag19.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56" r:id="rId4"/>
  </p:sldMasterIdLst>
  <p:notesMasterIdLst>
    <p:notesMasterId r:id="rId29"/>
  </p:notesMasterIdLst>
  <p:handoutMasterIdLst>
    <p:handoutMasterId r:id="rId30"/>
  </p:handoutMasterIdLst>
  <p:sldIdLst>
    <p:sldId id="256" r:id="rId5"/>
    <p:sldId id="484" r:id="rId6"/>
    <p:sldId id="483" r:id="rId7"/>
    <p:sldId id="470" r:id="rId8"/>
    <p:sldId id="468" r:id="rId9"/>
    <p:sldId id="478" r:id="rId10"/>
    <p:sldId id="443" r:id="rId11"/>
    <p:sldId id="490" r:id="rId12"/>
    <p:sldId id="493" r:id="rId13"/>
    <p:sldId id="491" r:id="rId14"/>
    <p:sldId id="501" r:id="rId15"/>
    <p:sldId id="502" r:id="rId16"/>
    <p:sldId id="509" r:id="rId17"/>
    <p:sldId id="393" r:id="rId18"/>
    <p:sldId id="528" r:id="rId19"/>
    <p:sldId id="524" r:id="rId20"/>
    <p:sldId id="335" r:id="rId21"/>
    <p:sldId id="340" r:id="rId22"/>
    <p:sldId id="527" r:id="rId23"/>
    <p:sldId id="363" r:id="rId24"/>
    <p:sldId id="519" r:id="rId25"/>
    <p:sldId id="520" r:id="rId26"/>
    <p:sldId id="447" r:id="rId27"/>
    <p:sldId id="512" r:id="rId28"/>
  </p:sldIdLst>
  <p:sldSz cx="9144000" cy="6858000" type="screen4x3"/>
  <p:notesSz cx="7315200" cy="96012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Dou Wensheng" initials="DW" lastIdx="1" clrIdx="0">
    <p:extLst>
      <p:ext uri="{19B8F6BF-5375-455C-9EA6-DF929625EA0E}">
        <p15:presenceInfo xmlns:p15="http://schemas.microsoft.com/office/powerpoint/2012/main" userId="72ea243022e55338" providerId="Windows Liv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3901D"/>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9012ECD-51FC-41F1-AA8D-1B2483CD663E}" styleName="浅色样式 2 - 强调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B301B821-A1FF-4177-AEE7-76D212191A09}" styleName="中度样式 1 - 强调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457" autoAdjust="0"/>
    <p:restoredTop sz="94424" autoAdjust="0"/>
  </p:normalViewPr>
  <p:slideViewPr>
    <p:cSldViewPr>
      <p:cViewPr varScale="1">
        <p:scale>
          <a:sx n="74" d="100"/>
          <a:sy n="74" d="100"/>
        </p:scale>
        <p:origin x="1230" y="72"/>
      </p:cViewPr>
      <p:guideLst>
        <p:guide orient="horz" pos="2160"/>
        <p:guide pos="2880"/>
      </p:guideLst>
    </p:cSldViewPr>
  </p:slideViewPr>
  <p:notesTextViewPr>
    <p:cViewPr>
      <p:scale>
        <a:sx n="100" d="100"/>
        <a:sy n="100" d="100"/>
      </p:scale>
      <p:origin x="0" y="0"/>
    </p:cViewPr>
  </p:notesTextViewPr>
  <p:sorterViewPr>
    <p:cViewPr>
      <p:scale>
        <a:sx n="100" d="100"/>
        <a:sy n="100" d="100"/>
      </p:scale>
      <p:origin x="0" y="-2988"/>
    </p:cViewPr>
  </p:sorterViewPr>
  <p:notesViewPr>
    <p:cSldViewPr>
      <p:cViewPr varScale="1">
        <p:scale>
          <a:sx n="64" d="100"/>
          <a:sy n="64" d="100"/>
        </p:scale>
        <p:origin x="2724" y="78"/>
      </p:cViewPr>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handoutMaster" Target="handoutMasters/handoutMaster1.xml"/><Relationship Id="rId35" Type="http://schemas.openxmlformats.org/officeDocument/2006/relationships/tableStyles" Target="tableStyles.xml"/><Relationship Id="rId8" Type="http://schemas.openxmlformats.org/officeDocument/2006/relationships/slide" Target="slides/slide4.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169920" cy="48006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4143588" y="1"/>
            <a:ext cx="3169920" cy="480060"/>
          </a:xfrm>
          <a:prstGeom prst="rect">
            <a:avLst/>
          </a:prstGeom>
        </p:spPr>
        <p:txBody>
          <a:bodyPr vert="horz" lIns="91440" tIns="45720" rIns="91440" bIns="45720" rtlCol="0"/>
          <a:lstStyle>
            <a:lvl1pPr algn="r">
              <a:defRPr sz="1200"/>
            </a:lvl1pPr>
          </a:lstStyle>
          <a:p>
            <a:fld id="{51284774-33F1-4E10-BBD7-A96DA6CD1D50}" type="datetimeFigureOut">
              <a:rPr lang="zh-CN" altLang="en-US" smtClean="0"/>
              <a:t>2015/8/21</a:t>
            </a:fld>
            <a:endParaRPr lang="zh-CN" altLang="en-US"/>
          </a:p>
        </p:txBody>
      </p:sp>
      <p:sp>
        <p:nvSpPr>
          <p:cNvPr id="4" name="页脚占位符 3"/>
          <p:cNvSpPr>
            <a:spLocks noGrp="1"/>
          </p:cNvSpPr>
          <p:nvPr>
            <p:ph type="ftr" sz="quarter" idx="2"/>
          </p:nvPr>
        </p:nvSpPr>
        <p:spPr>
          <a:xfrm>
            <a:off x="0" y="9119475"/>
            <a:ext cx="3169920" cy="48006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4143588" y="9119475"/>
            <a:ext cx="3169920" cy="480060"/>
          </a:xfrm>
          <a:prstGeom prst="rect">
            <a:avLst/>
          </a:prstGeom>
        </p:spPr>
        <p:txBody>
          <a:bodyPr vert="horz" lIns="91440" tIns="45720" rIns="91440" bIns="45720" rtlCol="0" anchor="b"/>
          <a:lstStyle>
            <a:lvl1pPr algn="r">
              <a:defRPr sz="1200"/>
            </a:lvl1pPr>
          </a:lstStyle>
          <a:p>
            <a:fld id="{7AC60F29-8738-47E7-A4C0-57BAEC3CC32F}" type="slidenum">
              <a:rPr lang="zh-CN" altLang="en-US" smtClean="0"/>
              <a:t>‹#›</a:t>
            </a:fld>
            <a:endParaRPr lang="zh-CN" altLang="en-US"/>
          </a:p>
        </p:txBody>
      </p:sp>
    </p:spTree>
    <p:extLst>
      <p:ext uri="{BB962C8B-B14F-4D97-AF65-F5344CB8AC3E}">
        <p14:creationId xmlns:p14="http://schemas.microsoft.com/office/powerpoint/2010/main" val="4925943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1"/>
            <a:ext cx="3169920" cy="48006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4143588" y="1"/>
            <a:ext cx="3169920" cy="480060"/>
          </a:xfrm>
          <a:prstGeom prst="rect">
            <a:avLst/>
          </a:prstGeom>
        </p:spPr>
        <p:txBody>
          <a:bodyPr vert="horz" lIns="91440" tIns="45720" rIns="91440" bIns="45720" rtlCol="0"/>
          <a:lstStyle>
            <a:lvl1pPr algn="r">
              <a:defRPr sz="1200"/>
            </a:lvl1pPr>
          </a:lstStyle>
          <a:p>
            <a:fld id="{9406EE3E-1C0D-425A-AA1E-ABD38070E8AB}" type="datetimeFigureOut">
              <a:rPr lang="zh-CN" altLang="en-US" smtClean="0"/>
              <a:t>2015/8/21</a:t>
            </a:fld>
            <a:endParaRPr lang="zh-CN" altLang="en-US"/>
          </a:p>
        </p:txBody>
      </p:sp>
      <p:sp>
        <p:nvSpPr>
          <p:cNvPr id="4" name="幻灯片图像占位符 3"/>
          <p:cNvSpPr>
            <a:spLocks noGrp="1" noRot="1" noChangeAspect="1"/>
          </p:cNvSpPr>
          <p:nvPr>
            <p:ph type="sldImg" idx="2"/>
          </p:nvPr>
        </p:nvSpPr>
        <p:spPr>
          <a:xfrm>
            <a:off x="1257300" y="720725"/>
            <a:ext cx="4800600" cy="360045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731521" y="4560571"/>
            <a:ext cx="5852160" cy="4320540"/>
          </a:xfrm>
          <a:prstGeom prst="rect">
            <a:avLst/>
          </a:prstGeom>
        </p:spPr>
        <p:txBody>
          <a:bodyPr vert="horz" lIns="91440" tIns="45720" rIns="91440" bIns="45720" rtlCol="0"/>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endParaRPr lang="zh-CN" altLang="en-US"/>
          </a:p>
        </p:txBody>
      </p:sp>
      <p:sp>
        <p:nvSpPr>
          <p:cNvPr id="6" name="页脚占位符 5"/>
          <p:cNvSpPr>
            <a:spLocks noGrp="1"/>
          </p:cNvSpPr>
          <p:nvPr>
            <p:ph type="ftr" sz="quarter" idx="4"/>
          </p:nvPr>
        </p:nvSpPr>
        <p:spPr>
          <a:xfrm>
            <a:off x="0" y="9119475"/>
            <a:ext cx="3169920" cy="48006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4143588" y="9119475"/>
            <a:ext cx="3169920" cy="480060"/>
          </a:xfrm>
          <a:prstGeom prst="rect">
            <a:avLst/>
          </a:prstGeom>
        </p:spPr>
        <p:txBody>
          <a:bodyPr vert="horz" lIns="91440" tIns="45720" rIns="91440" bIns="45720" rtlCol="0" anchor="b"/>
          <a:lstStyle>
            <a:lvl1pPr algn="r">
              <a:defRPr sz="1200"/>
            </a:lvl1pPr>
          </a:lstStyle>
          <a:p>
            <a:fld id="{A352944D-3C6C-456E-A3DD-3D2461A4CEC3}" type="slidenum">
              <a:rPr lang="zh-CN" altLang="en-US" smtClean="0"/>
              <a:t>‹#›</a:t>
            </a:fld>
            <a:endParaRPr lang="zh-CN" altLang="en-US"/>
          </a:p>
        </p:txBody>
      </p:sp>
    </p:spTree>
    <p:extLst>
      <p:ext uri="{BB962C8B-B14F-4D97-AF65-F5344CB8AC3E}">
        <p14:creationId xmlns:p14="http://schemas.microsoft.com/office/powerpoint/2010/main" val="220548307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lvl="0" rtl="0">
              <a:buNone/>
            </a:pPr>
            <a:r>
              <a:rPr lang="en-US" altLang="zh-CN" dirty="0" smtClean="0"/>
              <a:t>Thanks</a:t>
            </a:r>
            <a:r>
              <a:rPr lang="en-US" altLang="zh-CN" baseline="0" dirty="0" smtClean="0"/>
              <a:t> for nice introduction. </a:t>
            </a:r>
            <a:r>
              <a:rPr lang="en-US" altLang="zh-CN" dirty="0" smtClean="0"/>
              <a:t>Good</a:t>
            </a:r>
            <a:r>
              <a:rPr lang="en-US" altLang="zh-CN" baseline="0" dirty="0" smtClean="0"/>
              <a:t> afternoon, everyone. </a:t>
            </a:r>
          </a:p>
          <a:p>
            <a:pPr lvl="0" rtl="0">
              <a:buNone/>
            </a:pPr>
            <a:endParaRPr lang="en-US" altLang="zh-CN"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I’m wensheng, from Chinese Academy of Sciences. Today I am going to talk about ambiguous computation </a:t>
            </a:r>
            <a:r>
              <a:rPr lang="en" altLang="zh-CN" baseline="0" dirty="0" smtClean="0"/>
              <a:t>smell detection and repairing on spreadsheets. </a:t>
            </a:r>
            <a:r>
              <a:rPr lang="en-US" altLang="zh-CN" baseline="0" dirty="0" smtClean="0"/>
              <a:t>This is a joint work with Shing-Chi Cheung and Jun Wei.</a:t>
            </a:r>
            <a:endParaRPr lang="en-US" altLang="zh-CN" dirty="0" smtClean="0"/>
          </a:p>
          <a:p>
            <a:pPr lvl="0" rtl="0">
              <a:buNone/>
            </a:pPr>
            <a:endParaRPr lang="en-US" altLang="zh-CN" baseline="0" dirty="0" smtClean="0"/>
          </a:p>
          <a:p>
            <a:pPr lvl="0" rtl="0">
              <a:buNone/>
            </a:pPr>
            <a:r>
              <a:rPr lang="en-US" altLang="zh-CN" dirty="0" smtClean="0"/>
              <a:t>/*A major</a:t>
            </a:r>
            <a:r>
              <a:rPr lang="en-US" altLang="zh-CN" baseline="0" dirty="0" smtClean="0"/>
              <a:t> challenge in spreadsheet smell detection is how to decide if a cell’s value or formula is correct or not. In this talk, we’re going to propose a new approach to address this problem. */</a:t>
            </a:r>
          </a:p>
        </p:txBody>
      </p:sp>
      <p:sp>
        <p:nvSpPr>
          <p:cNvPr id="4" name="灯片编号占位符 3"/>
          <p:cNvSpPr>
            <a:spLocks noGrp="1"/>
          </p:cNvSpPr>
          <p:nvPr>
            <p:ph type="sldNum" sz="quarter" idx="10"/>
          </p:nvPr>
        </p:nvSpPr>
        <p:spPr/>
        <p:txBody>
          <a:bodyPr/>
          <a:lstStyle/>
          <a:p>
            <a:fld id="{A352944D-3C6C-456E-A3DD-3D2461A4CEC3}" type="slidenum">
              <a:rPr lang="zh-CN" altLang="en-US" smtClean="0"/>
              <a:t>1</a:t>
            </a:fld>
            <a:endParaRPr lang="zh-CN" altLang="en-US"/>
          </a:p>
        </p:txBody>
      </p:sp>
    </p:spTree>
    <p:extLst>
      <p:ext uri="{BB962C8B-B14F-4D97-AF65-F5344CB8AC3E}">
        <p14:creationId xmlns:p14="http://schemas.microsoft.com/office/powerpoint/2010/main" val="131354388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0070C0"/>
                </a:solidFill>
                <a:latin typeface="+mn-lt"/>
              </a:rPr>
              <a:t>But is it correct?</a:t>
            </a:r>
            <a:r>
              <a:rPr lang="en-US" altLang="zh-CN" sz="1200" baseline="0" dirty="0" smtClean="0">
                <a:solidFill>
                  <a:srgbClr val="0070C0"/>
                </a:solidFill>
                <a:latin typeface="+mn-lt"/>
              </a:rPr>
              <a:t> H</a:t>
            </a:r>
            <a:r>
              <a:rPr lang="en-US" altLang="zh-CN" sz="1200" dirty="0" smtClean="0">
                <a:solidFill>
                  <a:srgbClr val="0070C0"/>
                </a:solidFill>
                <a:latin typeface="+mn-lt"/>
              </a:rPr>
              <a:t>ow do we know the</a:t>
            </a:r>
            <a:r>
              <a:rPr lang="en-US" altLang="zh-CN" sz="1200" baseline="0" dirty="0" smtClean="0">
                <a:solidFill>
                  <a:srgbClr val="0070C0"/>
                </a:solidFill>
                <a:latin typeface="+mn-lt"/>
              </a:rPr>
              <a:t> formula pattern is</a:t>
            </a:r>
            <a:r>
              <a:rPr lang="en-US" altLang="zh-CN" sz="1200" dirty="0" smtClean="0">
                <a:solidFill>
                  <a:srgbClr val="0070C0"/>
                </a:solidFill>
                <a:latin typeface="+mn-lt"/>
              </a:rPr>
              <a:t> the intended computation?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sz="1200" dirty="0" smtClean="0">
              <a:solidFill>
                <a:srgbClr val="0070C0"/>
              </a:solidFill>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rgbClr val="0070C0"/>
                </a:solidFill>
                <a:latin typeface="+mn-lt"/>
              </a:rPr>
              <a:t>The answer is that, if the formula pattern can compute the values of the majority of the cells, it should be likely the intended computation.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baseline="0" dirty="0" smtClean="0">
                <a:solidFill>
                  <a:srgbClr val="0070C0"/>
                </a:solidFill>
                <a:latin typeface="+mn-lt"/>
              </a:rPr>
              <a:t>For this cell array in the column F, we can see that the first four cells can be computed by Di times Ei.</a:t>
            </a:r>
            <a:endParaRPr lang="en-US" altLang="zh-CN" sz="1200" dirty="0" smtClean="0">
              <a:solidFill>
                <a:srgbClr val="0070C0"/>
              </a:solidFill>
              <a:latin typeface="+mn-lt"/>
            </a:endParaRPr>
          </a:p>
          <a:p>
            <a:endParaRPr lang="en-US" dirty="0" smtClean="0">
              <a:latin typeface="+mn-lt"/>
            </a:endParaRP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fifth  cell’s value is 20, and it can be computed by D6 times E6. Even though there is no computation in this cell, the value for this cell is correct.</a:t>
            </a:r>
            <a:endParaRPr lang="en-US" altLang="zh-CN" dirty="0" smtClean="0"/>
          </a:p>
          <a:p>
            <a:endParaRPr lang="en-US" dirty="0" smtClean="0">
              <a:latin typeface="+mn-lt"/>
            </a:endParaRPr>
          </a:p>
          <a:p>
            <a:r>
              <a:rPr lang="en-US" dirty="0" smtClean="0">
                <a:latin typeface="+mn-lt"/>
              </a:rPr>
              <a:t>So</a:t>
            </a:r>
            <a:r>
              <a:rPr lang="en-US" baseline="0" dirty="0" smtClean="0">
                <a:latin typeface="+mn-lt"/>
              </a:rPr>
              <a:t> the formula pattern Di times Ei should be the intended computation.</a:t>
            </a:r>
            <a:endParaRPr lang="en-US" dirty="0" smtClean="0">
              <a:latin typeface="+mn-lt"/>
            </a:endParaRPr>
          </a:p>
        </p:txBody>
      </p:sp>
      <p:sp>
        <p:nvSpPr>
          <p:cNvPr id="4" name="Slide Number Placeholder 3"/>
          <p:cNvSpPr>
            <a:spLocks noGrp="1"/>
          </p:cNvSpPr>
          <p:nvPr>
            <p:ph type="sldNum" sz="quarter" idx="10"/>
          </p:nvPr>
        </p:nvSpPr>
        <p:spPr/>
        <p:txBody>
          <a:bodyPr/>
          <a:lstStyle/>
          <a:p>
            <a:fld id="{A352944D-3C6C-456E-A3DD-3D2461A4CEC3}" type="slidenum">
              <a:rPr lang="zh-CN" altLang="en-US" smtClean="0"/>
              <a:t>10</a:t>
            </a:fld>
            <a:endParaRPr lang="zh-CN" altLang="en-US"/>
          </a:p>
        </p:txBody>
      </p:sp>
    </p:spTree>
    <p:extLst>
      <p:ext uri="{BB962C8B-B14F-4D97-AF65-F5344CB8AC3E}">
        <p14:creationId xmlns:p14="http://schemas.microsoft.com/office/powerpoint/2010/main" val="63751991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Also</a:t>
            </a:r>
            <a:r>
              <a:rPr lang="en-US" baseline="0" dirty="0" smtClean="0"/>
              <a:t>, we can see that, the last cell can’t be computed by Di times Ei. In this case, this cell’s value is more likely wrong. </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sz="1200" dirty="0" smtClean="0">
                <a:solidFill>
                  <a:srgbClr val="7030A0"/>
                </a:solidFill>
                <a:latin typeface="Comic Sans MS" panose="030F0702030302020204" pitchFamily="66" charset="0"/>
              </a:rPr>
              <a:t>Here,</a:t>
            </a:r>
            <a:r>
              <a:rPr lang="en-US" altLang="zh-CN" sz="1200" baseline="0" dirty="0" smtClean="0">
                <a:solidFill>
                  <a:srgbClr val="7030A0"/>
                </a:solidFill>
                <a:latin typeface="Comic Sans MS" panose="030F0702030302020204" pitchFamily="66" charset="0"/>
              </a:rPr>
              <a:t> w</a:t>
            </a:r>
            <a:r>
              <a:rPr lang="en-US" altLang="zh-CN" sz="1200" dirty="0" smtClean="0">
                <a:solidFill>
                  <a:srgbClr val="7030A0"/>
                </a:solidFill>
                <a:latin typeface="Comic Sans MS" panose="030F0702030302020204" pitchFamily="66" charset="0"/>
              </a:rPr>
              <a:t>e assume that the values in a cell array are more likely correct. So this exception would</a:t>
            </a:r>
            <a:r>
              <a:rPr lang="en-US" altLang="zh-CN" sz="1200" baseline="0" dirty="0" smtClean="0">
                <a:solidFill>
                  <a:srgbClr val="7030A0"/>
                </a:solidFill>
                <a:latin typeface="Comic Sans MS" panose="030F0702030302020204" pitchFamily="66" charset="0"/>
              </a:rPr>
              <a:t> be an error.</a:t>
            </a:r>
            <a:endParaRPr lang="en-US" baseline="0" dirty="0" smtClean="0"/>
          </a:p>
          <a:p>
            <a:r>
              <a:rPr lang="en-US" baseline="0" dirty="0" smtClean="0"/>
              <a:t>We use this heuristic to detect conformance errors in the cell arrays.</a:t>
            </a:r>
            <a:endParaRPr lang="en-US" dirty="0"/>
          </a:p>
        </p:txBody>
      </p:sp>
      <p:sp>
        <p:nvSpPr>
          <p:cNvPr id="4" name="Slide Number Placeholder 3"/>
          <p:cNvSpPr>
            <a:spLocks noGrp="1"/>
          </p:cNvSpPr>
          <p:nvPr>
            <p:ph type="sldNum" sz="quarter" idx="10"/>
          </p:nvPr>
        </p:nvSpPr>
        <p:spPr/>
        <p:txBody>
          <a:bodyPr/>
          <a:lstStyle/>
          <a:p>
            <a:fld id="{A352944D-3C6C-456E-A3DD-3D2461A4CEC3}" type="slidenum">
              <a:rPr lang="zh-CN" altLang="en-US" smtClean="0"/>
              <a:t>11</a:t>
            </a:fld>
            <a:endParaRPr lang="zh-CN" altLang="en-US"/>
          </a:p>
        </p:txBody>
      </p:sp>
    </p:spTree>
    <p:extLst>
      <p:ext uri="{BB962C8B-B14F-4D97-AF65-F5344CB8AC3E}">
        <p14:creationId xmlns:p14="http://schemas.microsoft.com/office/powerpoint/2010/main" val="939597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What if we find multiple</a:t>
            </a:r>
            <a:r>
              <a:rPr lang="en-US" altLang="zh-CN" baseline="0" dirty="0" smtClean="0"/>
              <a:t> formula patterns in a cell array?</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For the column D, we can see that, there are four formula patterns. For the first two cells, when there are no oranges, we only compute apples. For the the third cell, the formula pattern is apples minus oranges, and for the fourth cell, we sum apples and oranges up. For the last two cells, we see that, when there are no apples, we only compute oranges.</a:t>
            </a:r>
            <a:endParaRPr lang="zh-CN" altLang="en-US" dirty="0" smtClean="0"/>
          </a:p>
        </p:txBody>
      </p:sp>
      <p:sp>
        <p:nvSpPr>
          <p:cNvPr id="4" name="灯片编号占位符 3"/>
          <p:cNvSpPr>
            <a:spLocks noGrp="1"/>
          </p:cNvSpPr>
          <p:nvPr>
            <p:ph type="sldNum" sz="quarter" idx="10"/>
          </p:nvPr>
        </p:nvSpPr>
        <p:spPr/>
        <p:txBody>
          <a:bodyPr/>
          <a:lstStyle/>
          <a:p>
            <a:fld id="{A352944D-3C6C-456E-A3DD-3D2461A4CEC3}" type="slidenum">
              <a:rPr lang="zh-CN" altLang="en-US" smtClean="0"/>
              <a:t>12</a:t>
            </a:fld>
            <a:endParaRPr lang="zh-CN" altLang="en-US"/>
          </a:p>
        </p:txBody>
      </p:sp>
    </p:spTree>
    <p:extLst>
      <p:ext uri="{BB962C8B-B14F-4D97-AF65-F5344CB8AC3E}">
        <p14:creationId xmlns:p14="http://schemas.microsoft.com/office/powerpoint/2010/main" val="1615338756"/>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Then we can adapt component-based program synthesis to</a:t>
            </a:r>
            <a:r>
              <a:rPr lang="en-US" altLang="zh-CN" baseline="0" dirty="0" smtClean="0"/>
              <a:t> generate the target formula pattern. We use the existing formula patterns and the values in the cell array as constraints for the target formula pattern.</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/*Program synthesis</a:t>
            </a:r>
            <a:r>
              <a:rPr lang="en-US" altLang="zh-CN" dirty="0" smtClean="0"/>
              <a:t> only uses </a:t>
            </a:r>
            <a:r>
              <a:rPr lang="en-US" altLang="zh-CN" dirty="0" smtClean="0">
                <a:solidFill>
                  <a:srgbClr val="FF0000"/>
                </a:solidFill>
              </a:rPr>
              <a:t>primitive components </a:t>
            </a:r>
            <a:r>
              <a:rPr lang="en-US" altLang="zh-CN" dirty="0" smtClean="0"/>
              <a:t>and could find a formula pattern that</a:t>
            </a:r>
            <a:r>
              <a:rPr lang="en-US" altLang="zh-CN" baseline="0" dirty="0" smtClean="0"/>
              <a:t> </a:t>
            </a:r>
            <a:r>
              <a:rPr lang="en-US" altLang="zh-CN" dirty="0" smtClean="0"/>
              <a:t>satisfies </a:t>
            </a:r>
            <a:r>
              <a:rPr lang="en-US" altLang="zh-CN" dirty="0" smtClean="0">
                <a:solidFill>
                  <a:srgbClr val="FF0000"/>
                </a:solidFill>
              </a:rPr>
              <a:t>certain constraints</a:t>
            </a:r>
            <a:r>
              <a:rPr lang="en-US" altLang="zh-CN" dirty="0" smtClean="0"/>
              <a:t>.</a:t>
            </a:r>
          </a:p>
          <a:p>
            <a:r>
              <a:rPr lang="en-US" altLang="zh-CN" dirty="0" smtClean="0"/>
              <a:t>In our cases, </a:t>
            </a:r>
            <a:r>
              <a:rPr lang="en-US" altLang="zh-CN" baseline="0" dirty="0" smtClean="0"/>
              <a:t>specifications and input-output pairs are the constraints. */</a:t>
            </a:r>
          </a:p>
          <a:p>
            <a:endParaRPr lang="en-US" altLang="zh-CN" baseline="0"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The key problem is that, in a cell array, some c</a:t>
            </a:r>
            <a:r>
              <a:rPr lang="en-US" altLang="zh-CN" dirty="0" smtClean="0"/>
              <a:t>ells have faulty formulas,</a:t>
            </a:r>
            <a:r>
              <a:rPr lang="en-US" altLang="zh-CN" baseline="0" dirty="0" smtClean="0"/>
              <a:t> which </a:t>
            </a:r>
            <a:r>
              <a:rPr lang="en-US" altLang="zh-CN" dirty="0" smtClean="0"/>
              <a:t>will make program</a:t>
            </a:r>
            <a:r>
              <a:rPr lang="en-US" altLang="zh-CN" baseline="0" dirty="0" smtClean="0"/>
              <a:t> </a:t>
            </a:r>
            <a:r>
              <a:rPr lang="en-US" altLang="zh-CN" dirty="0" smtClean="0"/>
              <a:t>synthesis fail,</a:t>
            </a:r>
            <a:r>
              <a:rPr lang="en-US" altLang="zh-CN" baseline="0" dirty="0" smtClean="0"/>
              <a:t> and we can’t distinguish these faulty cells from correct ones.</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 </a:t>
            </a:r>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For example, only one of the second and third formula patterns should be correct. We don’t know which one should be used in program synthesis. </a:t>
            </a:r>
            <a:endParaRPr lang="en-US" altLang="zh-CN" dirty="0" smtClean="0"/>
          </a:p>
          <a:p>
            <a:endParaRPr lang="zh-CN" altLang="en-US" dirty="0"/>
          </a:p>
        </p:txBody>
      </p:sp>
      <p:sp>
        <p:nvSpPr>
          <p:cNvPr id="4" name="灯片编号占位符 3"/>
          <p:cNvSpPr>
            <a:spLocks noGrp="1"/>
          </p:cNvSpPr>
          <p:nvPr>
            <p:ph type="sldNum" sz="quarter" idx="10"/>
          </p:nvPr>
        </p:nvSpPr>
        <p:spPr/>
        <p:txBody>
          <a:bodyPr/>
          <a:lstStyle/>
          <a:p>
            <a:fld id="{A352944D-3C6C-456E-A3DD-3D2461A4CEC3}" type="slidenum">
              <a:rPr lang="zh-CN" altLang="en-US" smtClean="0"/>
              <a:t>13</a:t>
            </a:fld>
            <a:endParaRPr lang="zh-CN" altLang="en-US"/>
          </a:p>
        </p:txBody>
      </p:sp>
    </p:spTree>
    <p:extLst>
      <p:ext uri="{BB962C8B-B14F-4D97-AF65-F5344CB8AC3E}">
        <p14:creationId xmlns:p14="http://schemas.microsoft.com/office/powerpoint/2010/main" val="4112752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order to</a:t>
            </a:r>
            <a:r>
              <a:rPr lang="en-US" altLang="zh-CN" baseline="0" dirty="0" smtClean="0"/>
              <a:t> solve this problem, we classify existing formula patterns into compatible groups. In each group, for every possible input, all the formulas yield the same output.</a:t>
            </a:r>
          </a:p>
          <a:p>
            <a:r>
              <a:rPr lang="en-US" altLang="zh-CN" baseline="0" dirty="0" smtClean="0"/>
              <a:t>For each compatible group, we can always synthesize a possible formula pattern.</a:t>
            </a:r>
          </a:p>
          <a:p>
            <a:r>
              <a:rPr lang="en-US" altLang="zh-CN" baseline="0" dirty="0" smtClean="0"/>
              <a:t>For example, we can generate two groups for our example, and for group one, we can generate Bi + Ci as the target formula pattern. It can subsume all the formula patterns in group 1.</a:t>
            </a:r>
          </a:p>
          <a:p>
            <a:endParaRPr lang="en-US" altLang="zh-CN" baseline="0" dirty="0" smtClean="0"/>
          </a:p>
          <a:p>
            <a:r>
              <a:rPr lang="en-US" altLang="zh-CN" baseline="0" dirty="0" smtClean="0"/>
              <a:t>For group 2, we can generate Bi-Ci as the target formula pattern, and it can subsume the two formula patterns in group 2.</a:t>
            </a:r>
          </a:p>
          <a:p>
            <a:endParaRPr lang="en-US" altLang="zh-CN" baseline="0" dirty="0" smtClean="0"/>
          </a:p>
          <a:p>
            <a:r>
              <a:rPr lang="en-US" altLang="zh-CN" baseline="0" dirty="0" smtClean="0"/>
              <a:t>Then we can see that the formula pattern </a:t>
            </a:r>
            <a:r>
              <a:rPr lang="en-US" altLang="zh-CN" baseline="0" dirty="0" err="1" smtClean="0"/>
              <a:t>Bi+Ci</a:t>
            </a:r>
            <a:r>
              <a:rPr lang="en-US" altLang="zh-CN" baseline="0" dirty="0" smtClean="0"/>
              <a:t> is compatible with all the cells except one. And the formula pattern Bi-Ci is only compatible with half of the cells in the cell array, so we choose the formula pattern </a:t>
            </a:r>
            <a:r>
              <a:rPr lang="en-US" altLang="zh-CN" baseline="0" dirty="0" err="1" smtClean="0"/>
              <a:t>Bi+Ci</a:t>
            </a:r>
            <a:r>
              <a:rPr lang="en-US" altLang="zh-CN" baseline="0" dirty="0" smtClean="0"/>
              <a:t> as the final result.</a:t>
            </a:r>
          </a:p>
          <a:p>
            <a:endParaRPr lang="zh-CN" altLang="en-US" dirty="0"/>
          </a:p>
        </p:txBody>
      </p:sp>
      <p:sp>
        <p:nvSpPr>
          <p:cNvPr id="4" name="灯片编号占位符 3"/>
          <p:cNvSpPr>
            <a:spLocks noGrp="1"/>
          </p:cNvSpPr>
          <p:nvPr>
            <p:ph type="sldNum" sz="quarter" idx="10"/>
          </p:nvPr>
        </p:nvSpPr>
        <p:spPr/>
        <p:txBody>
          <a:bodyPr/>
          <a:lstStyle/>
          <a:p>
            <a:fld id="{A352944D-3C6C-456E-A3DD-3D2461A4CEC3}" type="slidenum">
              <a:rPr lang="zh-CN" altLang="en-US" smtClean="0"/>
              <a:t>14</a:t>
            </a:fld>
            <a:endParaRPr lang="zh-CN" altLang="en-US"/>
          </a:p>
        </p:txBody>
      </p:sp>
    </p:spTree>
    <p:extLst>
      <p:ext uri="{BB962C8B-B14F-4D97-AF65-F5344CB8AC3E}">
        <p14:creationId xmlns:p14="http://schemas.microsoft.com/office/powerpoint/2010/main" val="414504840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a:t>
            </a:r>
            <a:r>
              <a:rPr lang="en-US" altLang="zh-CN" baseline="0" dirty="0" smtClean="0"/>
              <a:t> </a:t>
            </a:r>
            <a:r>
              <a:rPr lang="en-US" altLang="zh-CN" dirty="0" smtClean="0"/>
              <a:t>implement our tool in Java, and use Apache</a:t>
            </a:r>
            <a:r>
              <a:rPr lang="en-US" altLang="zh-CN" baseline="0" dirty="0" smtClean="0"/>
              <a:t> poi library to read and write the spreadsheets.</a:t>
            </a:r>
          </a:p>
          <a:p>
            <a:r>
              <a:rPr lang="en-US" altLang="zh-CN" baseline="0" dirty="0" smtClean="0"/>
              <a:t>Finally, we annotate the detected smells in the spreadsheets.</a:t>
            </a:r>
          </a:p>
          <a:p>
            <a:endParaRPr lang="en-US" altLang="zh-CN" baseline="0" dirty="0" smtClean="0"/>
          </a:p>
          <a:p>
            <a:r>
              <a:rPr lang="en-US" altLang="zh-CN" baseline="0" dirty="0" smtClean="0"/>
              <a:t>This is a screen shot for our motivating example, we annotate the smelly cell arrays with yellow background, we add comments about the suggested repairs, to the cells with incorrect formulas. We annotate the cells with conformance errors with red background, and give the suggested formula repairs and values.</a:t>
            </a:r>
          </a:p>
          <a:p>
            <a:endParaRPr lang="zh-CN" altLang="en-US" dirty="0"/>
          </a:p>
        </p:txBody>
      </p:sp>
      <p:sp>
        <p:nvSpPr>
          <p:cNvPr id="4" name="灯片编号占位符 3"/>
          <p:cNvSpPr>
            <a:spLocks noGrp="1"/>
          </p:cNvSpPr>
          <p:nvPr>
            <p:ph type="sldNum" sz="quarter" idx="10"/>
          </p:nvPr>
        </p:nvSpPr>
        <p:spPr/>
        <p:txBody>
          <a:bodyPr/>
          <a:lstStyle/>
          <a:p>
            <a:fld id="{A352944D-3C6C-456E-A3DD-3D2461A4CEC3}" type="slidenum">
              <a:rPr lang="zh-CN" altLang="en-US" smtClean="0"/>
              <a:t>15</a:t>
            </a:fld>
            <a:endParaRPr lang="zh-CN" altLang="en-US"/>
          </a:p>
        </p:txBody>
      </p:sp>
    </p:spTree>
    <p:extLst>
      <p:ext uri="{BB962C8B-B14F-4D97-AF65-F5344CB8AC3E}">
        <p14:creationId xmlns:p14="http://schemas.microsoft.com/office/powerpoint/2010/main" val="37864469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For the evaluations, we try to answer four research questions.</a:t>
            </a:r>
          </a:p>
          <a:p>
            <a:r>
              <a:rPr lang="en-US" altLang="zh-CN" baseline="0" dirty="0" smtClean="0"/>
              <a:t>First, we want to know how common are these kinds of smells in real-life spreadsheets, and the second question is, can our tool detect and repair these smells precisely. For these two questions, we evaluate them on EUSES corpus, which is the common subject in spreadsheet research. And we manually checked the detected results.</a:t>
            </a:r>
          </a:p>
          <a:p>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For the third question, we try to find out how useful is our tool for improving the quality of spreadsheets, and are these smells harmful. We pick </a:t>
            </a:r>
            <a:r>
              <a:rPr lang="en-US" altLang="zh-CN" sz="1200" dirty="0" smtClean="0"/>
              <a:t>10 real-life spreadsheets</a:t>
            </a:r>
            <a:r>
              <a:rPr lang="en-US" altLang="zh-CN" sz="1200" baseline="0" dirty="0" smtClean="0"/>
              <a:t>, and interviewed with their developers to get some answers.</a:t>
            </a:r>
            <a:endParaRPr lang="en-US" altLang="zh-CN" sz="1200" dirty="0" smtClean="0"/>
          </a:p>
        </p:txBody>
      </p:sp>
      <p:sp>
        <p:nvSpPr>
          <p:cNvPr id="4" name="灯片编号占位符 3"/>
          <p:cNvSpPr>
            <a:spLocks noGrp="1"/>
          </p:cNvSpPr>
          <p:nvPr>
            <p:ph type="sldNum" sz="quarter" idx="10"/>
          </p:nvPr>
        </p:nvSpPr>
        <p:spPr/>
        <p:txBody>
          <a:bodyPr/>
          <a:lstStyle/>
          <a:p>
            <a:fld id="{A352944D-3C6C-456E-A3DD-3D2461A4CEC3}" type="slidenum">
              <a:rPr lang="zh-CN" altLang="en-US" smtClean="0"/>
              <a:t>16</a:t>
            </a:fld>
            <a:endParaRPr lang="zh-CN" altLang="en-US"/>
          </a:p>
        </p:txBody>
      </p:sp>
    </p:spTree>
    <p:extLst>
      <p:ext uri="{BB962C8B-B14F-4D97-AF65-F5344CB8AC3E}">
        <p14:creationId xmlns:p14="http://schemas.microsoft.com/office/powerpoint/2010/main" val="124029034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This table shows the result on the EUSES benchmark. </a:t>
            </a:r>
          </a:p>
          <a:p>
            <a:r>
              <a:rPr lang="en-US" altLang="zh-CN" baseline="0" dirty="0" smtClean="0"/>
              <a:t>From more than 4000 spreadsheets in the EUSES corpus, we find that 993 spreadsheets contain cell arrays, and out of them, 444 spreadsheets contain smelly cell arrays. In total, for all the spreadsheets with cell arrays, about 45% suffer from ambiguous computation smells.</a:t>
            </a:r>
          </a:p>
          <a:p>
            <a:r>
              <a:rPr lang="en-US" altLang="zh-CN" baseline="0" dirty="0" smtClean="0"/>
              <a:t>From this, we conclude, ambiguous computation smells are very common in real-life spreadsheets.</a:t>
            </a:r>
            <a:endParaRPr lang="zh-CN" altLang="en-US" dirty="0"/>
          </a:p>
        </p:txBody>
      </p:sp>
      <p:sp>
        <p:nvSpPr>
          <p:cNvPr id="4" name="灯片编号占位符 3"/>
          <p:cNvSpPr>
            <a:spLocks noGrp="1"/>
          </p:cNvSpPr>
          <p:nvPr>
            <p:ph type="sldNum" sz="quarter" idx="10"/>
          </p:nvPr>
        </p:nvSpPr>
        <p:spPr/>
        <p:txBody>
          <a:bodyPr/>
          <a:lstStyle/>
          <a:p>
            <a:fld id="{A352944D-3C6C-456E-A3DD-3D2461A4CEC3}" type="slidenum">
              <a:rPr lang="zh-CN" altLang="en-US" smtClean="0"/>
              <a:t>17</a:t>
            </a:fld>
            <a:endParaRPr lang="zh-CN" altLang="en-US"/>
          </a:p>
        </p:txBody>
      </p:sp>
    </p:spTree>
    <p:extLst>
      <p:ext uri="{BB962C8B-B14F-4D97-AF65-F5344CB8AC3E}">
        <p14:creationId xmlns:p14="http://schemas.microsoft.com/office/powerpoint/2010/main" val="407880346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This</a:t>
            </a:r>
            <a:r>
              <a:rPr lang="en-US" altLang="zh-CN" baseline="0" dirty="0" smtClean="0"/>
              <a:t> table shows the precision of our tool.</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 order to evaluate the precision, we need to manually validate the detected smells.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In the table, the coverage gives </a:t>
            </a:r>
            <a:r>
              <a:rPr lang="en-US" altLang="zh-CN" baseline="0" dirty="0" smtClean="0"/>
              <a:t>the percentage of cells that can be computed by the intended formula pattern in a cell array.</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Usually, if the coverage is higher in a cell array, the smell could be more likely true. So we classify the detected smells into 7 classes according to the coverage.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For each class, we randomly pick 100 smells, and manually check them. In total, there are 319 true smells, We can see that, for the coverage threshold of 80%, the experimental precision is about 74 percent. So we prefer to use 80% coverage as a threshold for smell detection.</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For the 319 true smells, we confirm that, we can fix 316 of them.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For the 319 true smells, Excel can only detect 12 of them.</a:t>
            </a:r>
            <a:endParaRPr lang="zh-CN" altLang="en-US" dirty="0" smtClean="0"/>
          </a:p>
        </p:txBody>
      </p:sp>
      <p:sp>
        <p:nvSpPr>
          <p:cNvPr id="4" name="灯片编号占位符 3"/>
          <p:cNvSpPr>
            <a:spLocks noGrp="1"/>
          </p:cNvSpPr>
          <p:nvPr>
            <p:ph type="sldNum" sz="quarter" idx="10"/>
          </p:nvPr>
        </p:nvSpPr>
        <p:spPr/>
        <p:txBody>
          <a:bodyPr/>
          <a:lstStyle/>
          <a:p>
            <a:fld id="{A352944D-3C6C-456E-A3DD-3D2461A4CEC3}" type="slidenum">
              <a:rPr lang="zh-CN" altLang="en-US" smtClean="0"/>
              <a:t>18</a:t>
            </a:fld>
            <a:endParaRPr lang="zh-CN" altLang="en-US"/>
          </a:p>
        </p:txBody>
      </p:sp>
    </p:spTree>
    <p:extLst>
      <p:ext uri="{BB962C8B-B14F-4D97-AF65-F5344CB8AC3E}">
        <p14:creationId xmlns:p14="http://schemas.microsoft.com/office/powerpoint/2010/main" val="98483346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dirty="0" smtClean="0"/>
              <a:t>For the second experiment,</a:t>
            </a:r>
            <a:r>
              <a:rPr lang="en-US" altLang="zh-CN" baseline="0" dirty="0" smtClean="0"/>
              <a:t> we pick 10 spreadsheets, which are prepared by professional finance officers for research project budget, </a:t>
            </a:r>
            <a:r>
              <a:rPr lang="en-US" altLang="zh-CN" dirty="0" smtClean="0"/>
              <a:t>Most of these spreadsheets are maintained by more than 2 officers, and for more than 3 years.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pPr marL="0" marR="0" lvl="1"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We try to find out whether the smells are common in these spreadsheets, too. and find out if they contain some conformance errors.</a:t>
            </a:r>
          </a:p>
          <a:p>
            <a:pPr marL="0" marR="0" lvl="1" indent="0" algn="l" defTabSz="914400" rtl="0" eaLnBrk="1" fontAlgn="auto" latinLnBrk="0" hangingPunct="1">
              <a:lnSpc>
                <a:spcPct val="100000"/>
              </a:lnSpc>
              <a:spcBef>
                <a:spcPts val="0"/>
              </a:spcBef>
              <a:spcAft>
                <a:spcPts val="0"/>
              </a:spcAft>
              <a:buClrTx/>
              <a:buSzTx/>
              <a:buFontTx/>
              <a:buNone/>
              <a:tabLst/>
              <a:defRPr/>
            </a:pPr>
            <a:endParaRPr lang="en-US" altLang="zh-CN" dirty="0" smtClean="0"/>
          </a:p>
          <a:p>
            <a:r>
              <a:rPr lang="en-US" altLang="zh-CN" baseline="0" dirty="0" smtClean="0"/>
              <a:t>We also interviewed three officers, who have participated in maintaining these spreadsheets, and asked them to confirm these smells, and told us the possible causes of these smells.</a:t>
            </a:r>
          </a:p>
        </p:txBody>
      </p:sp>
      <p:sp>
        <p:nvSpPr>
          <p:cNvPr id="4" name="灯片编号占位符 3"/>
          <p:cNvSpPr>
            <a:spLocks noGrp="1"/>
          </p:cNvSpPr>
          <p:nvPr>
            <p:ph type="sldNum" sz="quarter" idx="10"/>
          </p:nvPr>
        </p:nvSpPr>
        <p:spPr/>
        <p:txBody>
          <a:bodyPr/>
          <a:lstStyle/>
          <a:p>
            <a:fld id="{A352944D-3C6C-456E-A3DD-3D2461A4CEC3}" type="slidenum">
              <a:rPr lang="zh-CN" altLang="en-US" smtClean="0"/>
              <a:t>19</a:t>
            </a:fld>
            <a:endParaRPr lang="zh-CN" altLang="en-US"/>
          </a:p>
        </p:txBody>
      </p:sp>
    </p:spTree>
    <p:extLst>
      <p:ext uri="{BB962C8B-B14F-4D97-AF65-F5344CB8AC3E}">
        <p14:creationId xmlns:p14="http://schemas.microsoft.com/office/powerpoint/2010/main" val="256420908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First, Let’s look at the</a:t>
            </a:r>
            <a:r>
              <a:rPr lang="en-US" altLang="zh-CN" baseline="0" dirty="0" smtClean="0"/>
              <a:t> spreadsheet, this spreadsheet is extracted from EUSES spreadsheet corpus. </a:t>
            </a:r>
            <a:r>
              <a:rPr lang="en-US" altLang="zh-CN" dirty="0" smtClean="0"/>
              <a:t>This</a:t>
            </a:r>
            <a:r>
              <a:rPr lang="en-US" altLang="zh-CN" baseline="0" dirty="0" smtClean="0"/>
              <a:t> </a:t>
            </a:r>
            <a:r>
              <a:rPr lang="en-US" altLang="zh-CN" sz="1200" kern="1200" dirty="0" smtClean="0">
                <a:solidFill>
                  <a:schemeClr val="tx1"/>
                </a:solidFill>
                <a:effectLst/>
                <a:latin typeface="+mn-lt"/>
                <a:ea typeface="+mn-ea"/>
                <a:cs typeface="+mn-cs"/>
              </a:rPr>
              <a:t>spreadsheet</a:t>
            </a:r>
            <a:r>
              <a:rPr lang="en-US" altLang="zh-CN" sz="1200" kern="1200" baseline="0" dirty="0" smtClean="0">
                <a:solidFill>
                  <a:schemeClr val="tx1"/>
                </a:solidFill>
                <a:effectLst/>
                <a:latin typeface="+mn-lt"/>
                <a:ea typeface="+mn-ea"/>
                <a:cs typeface="+mn-cs"/>
              </a:rPr>
              <a:t> is used</a:t>
            </a:r>
            <a:r>
              <a:rPr lang="en-US" altLang="zh-CN" sz="1200" kern="1200" dirty="0" smtClean="0">
                <a:solidFill>
                  <a:schemeClr val="tx1"/>
                </a:solidFill>
                <a:effectLst/>
                <a:latin typeface="+mn-lt"/>
                <a:ea typeface="+mn-ea"/>
                <a:cs typeface="+mn-cs"/>
              </a:rPr>
              <a:t> to compute</a:t>
            </a:r>
            <a:r>
              <a:rPr lang="en-US" altLang="zh-CN" sz="1200" kern="1200" baseline="0" dirty="0" smtClean="0">
                <a:solidFill>
                  <a:schemeClr val="tx1"/>
                </a:solidFill>
                <a:effectLst/>
                <a:latin typeface="+mn-lt"/>
                <a:ea typeface="+mn-ea"/>
                <a:cs typeface="+mn-cs"/>
              </a:rPr>
              <a:t> the</a:t>
            </a:r>
            <a:r>
              <a:rPr lang="en-US" altLang="zh-CN" sz="1200" kern="1200" dirty="0" smtClean="0">
                <a:solidFill>
                  <a:schemeClr val="tx1"/>
                </a:solidFill>
                <a:effectLst/>
                <a:latin typeface="+mn-lt"/>
                <a:ea typeface="+mn-ea"/>
                <a:cs typeface="+mn-cs"/>
              </a:rPr>
              <a:t> harvest of fruits for each month. </a:t>
            </a:r>
          </a:p>
          <a:p>
            <a:endParaRPr lang="en-US" altLang="zh-CN" baseline="0" dirty="0" smtClean="0"/>
          </a:p>
          <a:p>
            <a:r>
              <a:rPr lang="en-US" altLang="zh-CN" baseline="0" dirty="0" smtClean="0"/>
              <a:t>If we look into this spreadsheet carefully, we will find that all the cells in Column D and Column F have correct values now. </a:t>
            </a:r>
          </a:p>
          <a:p>
            <a:r>
              <a:rPr lang="en-US" altLang="zh-CN" baseline="0" dirty="0" smtClean="0"/>
              <a:t>But in fact, some cells in these two columns contain incorrect formulas, and they are fault prone. </a:t>
            </a:r>
          </a:p>
          <a:p>
            <a:r>
              <a:rPr lang="en-US" altLang="zh-CN" baseline="0" dirty="0" smtClean="0"/>
              <a:t>For example, a user needs to change the harvest of oranges in July from 4 to 6. According to semantics, the total fruit equals the sum of apples and oranges, so the total fruit in July becomes 6. </a:t>
            </a:r>
          </a:p>
          <a:p>
            <a:r>
              <a:rPr lang="en-US" altLang="zh-CN" baseline="0" dirty="0" smtClean="0"/>
              <a:t>The total price should be computed by Total Fruit times Price, so the total price in July should be 18 now. But we notices that it is still 12. It’s not easy for end users to notice that this small update will make the spreadsheet incorrect. </a:t>
            </a:r>
          </a:p>
        </p:txBody>
      </p:sp>
      <p:sp>
        <p:nvSpPr>
          <p:cNvPr id="4" name="灯片编号占位符 3"/>
          <p:cNvSpPr>
            <a:spLocks noGrp="1"/>
          </p:cNvSpPr>
          <p:nvPr>
            <p:ph type="sldNum" sz="quarter" idx="10"/>
          </p:nvPr>
        </p:nvSpPr>
        <p:spPr/>
        <p:txBody>
          <a:bodyPr/>
          <a:lstStyle/>
          <a:p>
            <a:fld id="{A352944D-3C6C-456E-A3DD-3D2461A4CEC3}" type="slidenum">
              <a:rPr lang="zh-CN" altLang="en-US" smtClean="0"/>
              <a:t>2</a:t>
            </a:fld>
            <a:endParaRPr lang="zh-CN" altLang="en-US"/>
          </a:p>
        </p:txBody>
      </p:sp>
    </p:spTree>
    <p:extLst>
      <p:ext uri="{BB962C8B-B14F-4D97-AF65-F5344CB8AC3E}">
        <p14:creationId xmlns:p14="http://schemas.microsoft.com/office/powerpoint/2010/main" val="2268045139"/>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This</a:t>
            </a:r>
            <a:r>
              <a:rPr lang="en-US" altLang="zh-CN" baseline="0" dirty="0" smtClean="0"/>
              <a:t> table shows the result we have got. </a:t>
            </a:r>
          </a:p>
          <a:p>
            <a:r>
              <a:rPr lang="en-US" altLang="zh-CN" baseline="0" dirty="0" smtClean="0"/>
              <a:t>We detect 55 smelly cell arrays, and 50 smells are confirmed, so about 20% of the cell arrays are smelly. So we can say that ambiguous computation smells are common, too.</a:t>
            </a:r>
          </a:p>
          <a:p>
            <a:r>
              <a:rPr lang="en-US" altLang="zh-CN" dirty="0" smtClean="0"/>
              <a:t>We also detect 23 conformance</a:t>
            </a:r>
            <a:r>
              <a:rPr lang="en-US" altLang="zh-CN" baseline="0" dirty="0" smtClean="0"/>
              <a:t> errors, and 20 are confirmed. </a:t>
            </a:r>
          </a:p>
          <a:p>
            <a:endParaRPr lang="en-US" altLang="zh-CN" baseline="0" dirty="0" smtClean="0"/>
          </a:p>
          <a:p>
            <a:r>
              <a:rPr lang="en-US" altLang="zh-CN" baseline="0" dirty="0" smtClean="0"/>
              <a:t>In our experiment, for the smelly cell arrays, even the values in the cell arrays are correct, officers happily accepted our fixes. They said that the smells are fault-prone, and could cause serious consequences in the future.</a:t>
            </a:r>
          </a:p>
        </p:txBody>
      </p:sp>
      <p:sp>
        <p:nvSpPr>
          <p:cNvPr id="4" name="灯片编号占位符 3"/>
          <p:cNvSpPr>
            <a:spLocks noGrp="1"/>
          </p:cNvSpPr>
          <p:nvPr>
            <p:ph type="sldNum" sz="quarter" idx="10"/>
          </p:nvPr>
        </p:nvSpPr>
        <p:spPr/>
        <p:txBody>
          <a:bodyPr/>
          <a:lstStyle/>
          <a:p>
            <a:fld id="{A352944D-3C6C-456E-A3DD-3D2461A4CEC3}" type="slidenum">
              <a:rPr lang="zh-CN" altLang="en-US" smtClean="0"/>
              <a:t>20</a:t>
            </a:fld>
            <a:endParaRPr lang="zh-CN" altLang="en-US"/>
          </a:p>
        </p:txBody>
      </p:sp>
    </p:spTree>
    <p:extLst>
      <p:ext uri="{BB962C8B-B14F-4D97-AF65-F5344CB8AC3E}">
        <p14:creationId xmlns:p14="http://schemas.microsoft.com/office/powerpoint/2010/main" val="18091154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From the interviews,</a:t>
            </a:r>
            <a:r>
              <a:rPr lang="en-US" altLang="zh-CN" baseline="0" dirty="0" smtClean="0"/>
              <a:t> we also got some interesting results. </a:t>
            </a:r>
          </a:p>
          <a:p>
            <a:r>
              <a:rPr lang="en-US" altLang="zh-CN" baseline="0" dirty="0" smtClean="0"/>
              <a:t>we find that missing formula smells are caused by ignoring necessary computations, such as, the users only copy data from other cells, and without computations. and, they try to fix division by zero error, they set the cell’s value as 0.</a:t>
            </a:r>
          </a:p>
          <a:p>
            <a:r>
              <a:rPr lang="en-US" altLang="zh-CN" baseline="0" dirty="0" smtClean="0"/>
              <a:t>Sometimes, due to tight deadline, they just set the cell’s value as expected value, which may be incorrect. </a:t>
            </a:r>
          </a:p>
          <a:p>
            <a:endParaRPr lang="en-US" altLang="zh-CN" baseline="0" dirty="0" smtClean="0"/>
          </a:p>
          <a:p>
            <a:r>
              <a:rPr lang="en-US" altLang="zh-CN" baseline="0" dirty="0" smtClean="0"/>
              <a:t>Here, we show an example extracted from the 10 spreadsheets, the formula pattern in column D should be Bi  times Ci, and divided by 10000. But users have set some cells with plain values, and make the cell D9 get the expected value 23. This will make the final result of the budget look correct. But in fact, the cells are incorrect.</a:t>
            </a:r>
          </a:p>
          <a:p>
            <a:endParaRPr lang="zh-CN" altLang="en-US" dirty="0"/>
          </a:p>
        </p:txBody>
      </p:sp>
      <p:sp>
        <p:nvSpPr>
          <p:cNvPr id="4" name="灯片编号占位符 3"/>
          <p:cNvSpPr>
            <a:spLocks noGrp="1"/>
          </p:cNvSpPr>
          <p:nvPr>
            <p:ph type="sldNum" sz="quarter" idx="10"/>
          </p:nvPr>
        </p:nvSpPr>
        <p:spPr/>
        <p:txBody>
          <a:bodyPr/>
          <a:lstStyle/>
          <a:p>
            <a:fld id="{A352944D-3C6C-456E-A3DD-3D2461A4CEC3}" type="slidenum">
              <a:rPr lang="zh-CN" altLang="en-US" smtClean="0"/>
              <a:t>21</a:t>
            </a:fld>
            <a:endParaRPr lang="zh-CN" altLang="en-US"/>
          </a:p>
        </p:txBody>
      </p:sp>
    </p:spTree>
    <p:extLst>
      <p:ext uri="{BB962C8B-B14F-4D97-AF65-F5344CB8AC3E}">
        <p14:creationId xmlns:p14="http://schemas.microsoft.com/office/powerpoint/2010/main" val="114287283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We also find that the inconsistent formula smells can be caused by carelessly copying formulas,</a:t>
            </a:r>
            <a:r>
              <a:rPr lang="en-US" altLang="zh-CN" baseline="0" dirty="0" smtClean="0"/>
              <a:t> without noticing the formulas are wrong. </a:t>
            </a:r>
          </a:p>
          <a:p>
            <a:r>
              <a:rPr lang="en-US" altLang="zh-CN" baseline="0" dirty="0" smtClean="0"/>
              <a:t>Sometimes, users directly write the formulas, and don’t use the auto-fill feature provided by Excel. This may cause inconsistent formulas, too. </a:t>
            </a:r>
          </a:p>
          <a:p>
            <a:r>
              <a:rPr lang="en-US" altLang="zh-CN" baseline="0" dirty="0" smtClean="0"/>
              <a:t>Here, we show another example, in this spreadsheet, the cell E3 should be B3 times C3 and then times D3, but users ignore B3, because B3 equals 1.</a:t>
            </a:r>
          </a:p>
          <a:p>
            <a:r>
              <a:rPr lang="en-US" altLang="zh-CN" baseline="0" dirty="0" smtClean="0"/>
              <a:t>The value in this cell is correct, but the semantic is not.</a:t>
            </a:r>
          </a:p>
          <a:p>
            <a:endParaRPr lang="zh-CN" altLang="en-US" dirty="0"/>
          </a:p>
        </p:txBody>
      </p:sp>
      <p:sp>
        <p:nvSpPr>
          <p:cNvPr id="4" name="灯片编号占位符 3"/>
          <p:cNvSpPr>
            <a:spLocks noGrp="1"/>
          </p:cNvSpPr>
          <p:nvPr>
            <p:ph type="sldNum" sz="quarter" idx="10"/>
          </p:nvPr>
        </p:nvSpPr>
        <p:spPr/>
        <p:txBody>
          <a:bodyPr/>
          <a:lstStyle/>
          <a:p>
            <a:fld id="{A352944D-3C6C-456E-A3DD-3D2461A4CEC3}" type="slidenum">
              <a:rPr lang="zh-CN" altLang="en-US" smtClean="0"/>
              <a:t>22</a:t>
            </a:fld>
            <a:endParaRPr lang="zh-CN" altLang="en-US"/>
          </a:p>
        </p:txBody>
      </p:sp>
    </p:spTree>
    <p:extLst>
      <p:ext uri="{BB962C8B-B14F-4D97-AF65-F5344CB8AC3E}">
        <p14:creationId xmlns:p14="http://schemas.microsoft.com/office/powerpoint/2010/main" val="6518936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baseline="0" dirty="0" smtClean="0"/>
              <a:t>Here is the summary of my talk today.</a:t>
            </a:r>
          </a:p>
          <a:p>
            <a:endParaRPr lang="en-US" altLang="zh-CN" baseline="0" dirty="0" smtClean="0"/>
          </a:p>
          <a:p>
            <a:r>
              <a:rPr lang="en-US" altLang="zh-CN" baseline="0" dirty="0" smtClean="0"/>
              <a:t>Spreadsheet software allows users to do ad-hoc modifications to any cells, which could introduce some smells. </a:t>
            </a:r>
          </a:p>
          <a:p>
            <a:endParaRPr lang="en-US" altLang="zh-CN" baseline="0" dirty="0" smtClean="0"/>
          </a:p>
          <a:p>
            <a:r>
              <a:rPr lang="en-US" altLang="zh-CN" baseline="0" dirty="0" smtClean="0"/>
              <a:t>We observe that the cells in a cell array should have the same computational semantics.</a:t>
            </a:r>
          </a:p>
          <a:p>
            <a:endParaRPr lang="en-US" altLang="zh-CN" baseline="0" dirty="0" smtClean="0"/>
          </a:p>
          <a:p>
            <a:r>
              <a:rPr lang="en-US" altLang="zh-CN" baseline="0" dirty="0" smtClean="0"/>
              <a:t>Then we propose a new approach to detect these smells, and recover the formula patterns for a cell array. </a:t>
            </a:r>
          </a:p>
          <a:p>
            <a:endParaRPr lang="en-US" altLang="zh-CN" baseline="0" dirty="0" smtClean="0"/>
          </a:p>
          <a:p>
            <a:r>
              <a:rPr lang="en-US" altLang="zh-CN" baseline="0" dirty="0" smtClean="0"/>
              <a:t>At last, we evaluate our approach on EUSES and real-life spreadsheets, the experiments show that ambiguous computation smells are common and harmful.</a:t>
            </a:r>
          </a:p>
          <a:p>
            <a:endParaRPr lang="en-US" altLang="zh-CN" baseline="0" dirty="0" smtClean="0"/>
          </a:p>
          <a:p>
            <a:r>
              <a:rPr lang="en-US" altLang="zh-CN" baseline="0" dirty="0" smtClean="0"/>
              <a:t>This is the end of my talk. I am pleased to answer any questions.</a:t>
            </a:r>
          </a:p>
          <a:p>
            <a:r>
              <a:rPr lang="en-US" altLang="zh-CN" baseline="0" dirty="0" smtClean="0"/>
              <a:t>I’m ready to take some questions. Thank you very much.</a:t>
            </a:r>
            <a:endParaRPr lang="zh-CN" altLang="en-US" dirty="0"/>
          </a:p>
        </p:txBody>
      </p:sp>
      <p:sp>
        <p:nvSpPr>
          <p:cNvPr id="4" name="灯片编号占位符 3"/>
          <p:cNvSpPr>
            <a:spLocks noGrp="1"/>
          </p:cNvSpPr>
          <p:nvPr>
            <p:ph type="sldNum" sz="quarter" idx="10"/>
          </p:nvPr>
        </p:nvSpPr>
        <p:spPr/>
        <p:txBody>
          <a:bodyPr/>
          <a:lstStyle/>
          <a:p>
            <a:fld id="{A352944D-3C6C-456E-A3DD-3D2461A4CEC3}" type="slidenum">
              <a:rPr lang="zh-CN" altLang="en-US" smtClean="0"/>
              <a:t>23</a:t>
            </a:fld>
            <a:endParaRPr lang="zh-CN" altLang="en-US"/>
          </a:p>
        </p:txBody>
      </p:sp>
    </p:spTree>
    <p:extLst>
      <p:ext uri="{BB962C8B-B14F-4D97-AF65-F5344CB8AC3E}">
        <p14:creationId xmlns:p14="http://schemas.microsoft.com/office/powerpoint/2010/main" val="362027872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A352944D-3C6C-456E-A3DD-3D2461A4CEC3}" type="slidenum">
              <a:rPr lang="zh-CN" altLang="en-US" smtClean="0"/>
              <a:t>24</a:t>
            </a:fld>
            <a:endParaRPr lang="zh-CN" altLang="en-US"/>
          </a:p>
        </p:txBody>
      </p:sp>
    </p:spTree>
    <p:extLst>
      <p:ext uri="{BB962C8B-B14F-4D97-AF65-F5344CB8AC3E}">
        <p14:creationId xmlns:p14="http://schemas.microsoft.com/office/powerpoint/2010/main" val="4311493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This</a:t>
            </a:r>
            <a:r>
              <a:rPr lang="en-US" baseline="0" dirty="0" smtClean="0"/>
              <a:t> is the screen shot of the spreadsheet before and after the last change, and we can see that there is no warning issued by Excel.</a:t>
            </a:r>
          </a:p>
          <a:p>
            <a:endParaRPr lang="en-US" dirty="0" smtClean="0"/>
          </a:p>
          <a:p>
            <a:r>
              <a:rPr lang="en-US" dirty="0" smtClean="0"/>
              <a:t>This</a:t>
            </a:r>
            <a:r>
              <a:rPr lang="en-US" baseline="0" dirty="0" smtClean="0"/>
              <a:t> example raises two questions, which are related to the quality of spreadsheets. </a:t>
            </a:r>
          </a:p>
          <a:p>
            <a:r>
              <a:rPr lang="en-US" baseline="0" dirty="0" smtClean="0"/>
              <a:t>The first question is: in a spreadsheet, which cells contain incorrect formulas?</a:t>
            </a:r>
          </a:p>
          <a:p>
            <a:r>
              <a:rPr lang="en-US" baseline="0" dirty="0" smtClean="0"/>
              <a:t>The second question is: in a spreadsheet, which cells’ values are incorrect?</a:t>
            </a:r>
          </a:p>
        </p:txBody>
      </p:sp>
      <p:sp>
        <p:nvSpPr>
          <p:cNvPr id="4" name="Slide Number Placeholder 3"/>
          <p:cNvSpPr>
            <a:spLocks noGrp="1"/>
          </p:cNvSpPr>
          <p:nvPr>
            <p:ph type="sldNum" sz="quarter" idx="10"/>
          </p:nvPr>
        </p:nvSpPr>
        <p:spPr/>
        <p:txBody>
          <a:bodyPr/>
          <a:lstStyle/>
          <a:p>
            <a:fld id="{A352944D-3C6C-456E-A3DD-3D2461A4CEC3}" type="slidenum">
              <a:rPr lang="zh-CN" altLang="en-US" smtClean="0"/>
              <a:t>3</a:t>
            </a:fld>
            <a:endParaRPr lang="zh-CN" altLang="en-US"/>
          </a:p>
        </p:txBody>
      </p:sp>
    </p:spTree>
    <p:extLst>
      <p:ext uri="{BB962C8B-B14F-4D97-AF65-F5344CB8AC3E}">
        <p14:creationId xmlns:p14="http://schemas.microsoft.com/office/powerpoint/2010/main" val="65113950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But</a:t>
            </a:r>
            <a:r>
              <a:rPr lang="en-US" altLang="zh-CN" baseline="0" dirty="0" smtClean="0"/>
              <a:t> it is difficult to identify which cells contain incorrect formulas or values, because, there is no oracle which can be used to judge whether they are correct or not.</a:t>
            </a:r>
            <a:endParaRPr lang="en-US" altLang="zh-CN" baseline="0" dirty="0"/>
          </a:p>
          <a:p>
            <a:r>
              <a:rPr lang="en-US" altLang="zh-CN" baseline="0" dirty="0" smtClean="0"/>
              <a:t>Usually, this process will require human judgments, or some computational specifications of the spreadsheets. </a:t>
            </a:r>
          </a:p>
        </p:txBody>
      </p:sp>
      <p:sp>
        <p:nvSpPr>
          <p:cNvPr id="4" name="灯片编号占位符 3"/>
          <p:cNvSpPr>
            <a:spLocks noGrp="1"/>
          </p:cNvSpPr>
          <p:nvPr>
            <p:ph type="sldNum" sz="quarter" idx="10"/>
          </p:nvPr>
        </p:nvSpPr>
        <p:spPr/>
        <p:txBody>
          <a:bodyPr/>
          <a:lstStyle/>
          <a:p>
            <a:fld id="{A352944D-3C6C-456E-A3DD-3D2461A4CEC3}" type="slidenum">
              <a:rPr lang="zh-CN" altLang="en-US" smtClean="0"/>
              <a:t>4</a:t>
            </a:fld>
            <a:endParaRPr lang="zh-CN" altLang="en-US"/>
          </a:p>
        </p:txBody>
      </p:sp>
    </p:spTree>
    <p:extLst>
      <p:ext uri="{BB962C8B-B14F-4D97-AF65-F5344CB8AC3E}">
        <p14:creationId xmlns:p14="http://schemas.microsoft.com/office/powerpoint/2010/main" val="394711187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We</a:t>
            </a:r>
            <a:r>
              <a:rPr lang="en-US" baseline="0" dirty="0" smtClean="0"/>
              <a:t> try to address this problem from another perspective.</a:t>
            </a:r>
          </a:p>
          <a:p>
            <a:endParaRPr lang="en-US"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baseline="0" dirty="0" smtClean="0"/>
              <a:t>Our idea is that, cells with the same intended computation are often grouped </a:t>
            </a:r>
            <a:r>
              <a:rPr lang="en-US" altLang="zh-CN" baseline="0" dirty="0" smtClean="0"/>
              <a:t>together </a:t>
            </a:r>
            <a:r>
              <a:rPr lang="en-US" baseline="0" dirty="0" smtClean="0"/>
              <a:t>in a row or column. Let’s look at our example. The cells in the c</a:t>
            </a:r>
            <a:r>
              <a:rPr lang="en-US" altLang="zh-CN" baseline="0" dirty="0" smtClean="0"/>
              <a:t>olumn F have the same computational semantics, so total price should be total fruit times Price for each month.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In this work, we call this kind of group as a cell array</a:t>
            </a:r>
            <a:endParaRPr lang="en-US" baseline="0" dirty="0" smtClean="0"/>
          </a:p>
          <a:p>
            <a:r>
              <a:rPr lang="en-US" baseline="0" dirty="0" smtClean="0"/>
              <a:t>The Column D is another cell array, it shows that Total fruit should be the sum of apples and oranges in each month. </a:t>
            </a:r>
          </a:p>
        </p:txBody>
      </p:sp>
      <p:sp>
        <p:nvSpPr>
          <p:cNvPr id="4" name="Slide Number Placeholder 3"/>
          <p:cNvSpPr>
            <a:spLocks noGrp="1"/>
          </p:cNvSpPr>
          <p:nvPr>
            <p:ph type="sldNum" sz="quarter" idx="10"/>
          </p:nvPr>
        </p:nvSpPr>
        <p:spPr/>
        <p:txBody>
          <a:bodyPr/>
          <a:lstStyle/>
          <a:p>
            <a:fld id="{A352944D-3C6C-456E-A3DD-3D2461A4CEC3}" type="slidenum">
              <a:rPr lang="zh-CN" altLang="en-US" smtClean="0"/>
              <a:t>5</a:t>
            </a:fld>
            <a:endParaRPr lang="zh-CN" altLang="en-US"/>
          </a:p>
        </p:txBody>
      </p:sp>
    </p:spTree>
    <p:extLst>
      <p:ext uri="{BB962C8B-B14F-4D97-AF65-F5344CB8AC3E}">
        <p14:creationId xmlns:p14="http://schemas.microsoft.com/office/powerpoint/2010/main" val="222140075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This screen shot shows the cells’ formulas in our example. </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For the cell array in the column F, the first four cells have correct formulas, but the last two cells only have plain values, and without computations. We say that this cell array suffers from ambiguous computation smell, because the last two cells don’t have explicit computational semantics.</a:t>
            </a:r>
            <a:endParaRPr lang="en-US" altLang="zh-CN" dirty="0" smtClean="0"/>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For the Column D, these cells have the same computational semantics, so all the cells should follow the same formula pattern. But we can find that there are four formula patterns. We say this cell array suffers from ambiguous computation smells, too.</a:t>
            </a:r>
          </a:p>
        </p:txBody>
      </p:sp>
      <p:sp>
        <p:nvSpPr>
          <p:cNvPr id="4" name="Slide Number Placeholder 3"/>
          <p:cNvSpPr>
            <a:spLocks noGrp="1"/>
          </p:cNvSpPr>
          <p:nvPr>
            <p:ph type="sldNum" sz="quarter" idx="10"/>
          </p:nvPr>
        </p:nvSpPr>
        <p:spPr/>
        <p:txBody>
          <a:bodyPr/>
          <a:lstStyle/>
          <a:p>
            <a:fld id="{A352944D-3C6C-456E-A3DD-3D2461A4CEC3}" type="slidenum">
              <a:rPr lang="zh-CN" altLang="en-US" smtClean="0"/>
              <a:t>6</a:t>
            </a:fld>
            <a:endParaRPr lang="zh-CN" altLang="en-US"/>
          </a:p>
        </p:txBody>
      </p:sp>
    </p:spTree>
    <p:extLst>
      <p:ext uri="{BB962C8B-B14F-4D97-AF65-F5344CB8AC3E}">
        <p14:creationId xmlns:p14="http://schemas.microsoft.com/office/powerpoint/2010/main" val="345269903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In this</a:t>
            </a:r>
            <a:r>
              <a:rPr lang="en-US" altLang="zh-CN" baseline="0" dirty="0" smtClean="0"/>
              <a:t> work, w</a:t>
            </a:r>
            <a:r>
              <a:rPr lang="en-US" altLang="zh-CN" dirty="0" smtClean="0"/>
              <a:t>e</a:t>
            </a:r>
            <a:r>
              <a:rPr lang="en-US" altLang="zh-CN" baseline="0" dirty="0" smtClean="0"/>
              <a:t> identify three types of ambiguous computation smells. </a:t>
            </a:r>
          </a:p>
          <a:p>
            <a:r>
              <a:rPr lang="en-US" altLang="zh-CN" baseline="0" dirty="0" smtClean="0"/>
              <a:t>If a cell array contains cells with plain values, it suffers from missing formula smells, the cell array in the column F suffers from this kind of smells.</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If a cell array contains more than one formula pattern., it suffers from inconsistent formula smells., the cell array in the column D suffers from this kind of smells. </a:t>
            </a:r>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If some cells in a cell array have incorrect values, we say that it suffers from conformance errors. The cell F7 suffers from this kind of smells.</a:t>
            </a:r>
          </a:p>
          <a:p>
            <a:pPr marL="0" marR="0" indent="0" algn="l" defTabSz="914400" rtl="0" eaLnBrk="1" fontAlgn="auto" latinLnBrk="0" hangingPunct="1">
              <a:lnSpc>
                <a:spcPct val="100000"/>
              </a:lnSpc>
              <a:spcBef>
                <a:spcPts val="0"/>
              </a:spcBef>
              <a:spcAft>
                <a:spcPts val="0"/>
              </a:spcAft>
              <a:buClrTx/>
              <a:buSzTx/>
              <a:buFontTx/>
              <a:buNone/>
              <a:tabLst/>
              <a:defRPr/>
            </a:pPr>
            <a:endParaRPr lang="en-US" altLang="zh-CN"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US" altLang="zh-CN" baseline="0" dirty="0" smtClean="0"/>
              <a:t>/*A cell array may suffer from more than one type of smells, such as, column F suffers from missing formula smell and conformance error. */</a:t>
            </a:r>
          </a:p>
        </p:txBody>
      </p:sp>
      <p:sp>
        <p:nvSpPr>
          <p:cNvPr id="4" name="灯片编号占位符 3"/>
          <p:cNvSpPr>
            <a:spLocks noGrp="1"/>
          </p:cNvSpPr>
          <p:nvPr>
            <p:ph type="sldNum" sz="quarter" idx="10"/>
          </p:nvPr>
        </p:nvSpPr>
        <p:spPr/>
        <p:txBody>
          <a:bodyPr/>
          <a:lstStyle/>
          <a:p>
            <a:fld id="{A352944D-3C6C-456E-A3DD-3D2461A4CEC3}" type="slidenum">
              <a:rPr lang="zh-CN" altLang="en-US" smtClean="0"/>
              <a:t>7</a:t>
            </a:fld>
            <a:endParaRPr lang="zh-CN" altLang="en-US"/>
          </a:p>
        </p:txBody>
      </p:sp>
    </p:spTree>
    <p:extLst>
      <p:ext uri="{BB962C8B-B14F-4D97-AF65-F5344CB8AC3E}">
        <p14:creationId xmlns:p14="http://schemas.microsoft.com/office/powerpoint/2010/main" val="263144012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smtClean="0"/>
              <a:t>The key</a:t>
            </a:r>
            <a:r>
              <a:rPr lang="en-US" altLang="zh-CN" baseline="0" dirty="0" smtClean="0"/>
              <a:t> question is, how to get the intended computation for a cell array? For the cell array in column F, what should be the intended computation.</a:t>
            </a:r>
          </a:p>
          <a:p>
            <a:r>
              <a:rPr lang="en-US" altLang="zh-CN" baseline="0" dirty="0" smtClean="0"/>
              <a:t> </a:t>
            </a:r>
            <a:endParaRPr lang="zh-CN" altLang="en-US" dirty="0"/>
          </a:p>
        </p:txBody>
      </p:sp>
      <p:sp>
        <p:nvSpPr>
          <p:cNvPr id="4" name="灯片编号占位符 3"/>
          <p:cNvSpPr>
            <a:spLocks noGrp="1"/>
          </p:cNvSpPr>
          <p:nvPr>
            <p:ph type="sldNum" sz="quarter" idx="10"/>
          </p:nvPr>
        </p:nvSpPr>
        <p:spPr/>
        <p:txBody>
          <a:bodyPr/>
          <a:lstStyle/>
          <a:p>
            <a:fld id="{A352944D-3C6C-456E-A3DD-3D2461A4CEC3}" type="slidenum">
              <a:rPr lang="zh-CN" altLang="en-US" smtClean="0"/>
              <a:t>8</a:t>
            </a:fld>
            <a:endParaRPr lang="zh-CN" altLang="en-US"/>
          </a:p>
        </p:txBody>
      </p:sp>
    </p:spTree>
    <p:extLst>
      <p:ext uri="{BB962C8B-B14F-4D97-AF65-F5344CB8AC3E}">
        <p14:creationId xmlns:p14="http://schemas.microsoft.com/office/powerpoint/2010/main" val="66246730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altLang="zh-CN" dirty="0" smtClean="0"/>
              <a:t>First</a:t>
            </a:r>
            <a:r>
              <a:rPr lang="en-US" altLang="zh-CN" baseline="0" dirty="0" smtClean="0"/>
              <a:t>, we can start from the existing formulas. For the cell array in the column F, we can find the first four cells use the formula pattern Di times Ei. So it could be a good candidate for the intended computation.</a:t>
            </a:r>
            <a:endParaRPr lang="zh-CN" altLang="en-US" dirty="0" smtClean="0"/>
          </a:p>
        </p:txBody>
      </p:sp>
      <p:sp>
        <p:nvSpPr>
          <p:cNvPr id="4" name="灯片编号占位符 3"/>
          <p:cNvSpPr>
            <a:spLocks noGrp="1"/>
          </p:cNvSpPr>
          <p:nvPr>
            <p:ph type="sldNum" sz="quarter" idx="10"/>
          </p:nvPr>
        </p:nvSpPr>
        <p:spPr/>
        <p:txBody>
          <a:bodyPr/>
          <a:lstStyle/>
          <a:p>
            <a:fld id="{A352944D-3C6C-456E-A3DD-3D2461A4CEC3}" type="slidenum">
              <a:rPr lang="zh-CN" altLang="en-US" smtClean="0"/>
              <a:t>9</a:t>
            </a:fld>
            <a:endParaRPr lang="zh-CN" altLang="en-US"/>
          </a:p>
        </p:txBody>
      </p:sp>
    </p:spTree>
    <p:extLst>
      <p:ext uri="{BB962C8B-B14F-4D97-AF65-F5344CB8AC3E}">
        <p14:creationId xmlns:p14="http://schemas.microsoft.com/office/powerpoint/2010/main" val="75414653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spTree>
      <p:nvGrpSpPr>
        <p:cNvPr id="1" name=""/>
        <p:cNvGrpSpPr/>
        <p:nvPr/>
      </p:nvGrpSpPr>
      <p:grpSpPr>
        <a:xfrm>
          <a:off x="0" y="0"/>
          <a:ext cx="0" cy="0"/>
          <a:chOff x="0" y="0"/>
          <a:chExt cx="0" cy="0"/>
        </a:xfrm>
      </p:grpSpPr>
      <p:sp>
        <p:nvSpPr>
          <p:cNvPr id="5" name="AutoShape 7"/>
          <p:cNvSpPr>
            <a:spLocks noChangeArrowheads="1"/>
          </p:cNvSpPr>
          <p:nvPr/>
        </p:nvSpPr>
        <p:spPr bwMode="auto">
          <a:xfrm>
            <a:off x="685800" y="2520950"/>
            <a:ext cx="7772400"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698ECF"/>
          </a:solidFill>
          <a:ln w="9525">
            <a:solidFill>
              <a:srgbClr val="698ECF"/>
            </a:solidFill>
            <a:round/>
            <a:headEnd/>
            <a:tailEnd/>
          </a:ln>
        </p:spPr>
        <p:txBody>
          <a:bodyPr/>
          <a:lstStyle/>
          <a:p>
            <a:endParaRPr lang="zh-CN" altLang="en-US"/>
          </a:p>
        </p:txBody>
      </p:sp>
      <p:sp>
        <p:nvSpPr>
          <p:cNvPr id="4566018" name="Rectangle 2"/>
          <p:cNvSpPr>
            <a:spLocks noGrp="1" noChangeArrowheads="1"/>
          </p:cNvSpPr>
          <p:nvPr>
            <p:ph type="ctrTitle"/>
          </p:nvPr>
        </p:nvSpPr>
        <p:spPr>
          <a:xfrm>
            <a:off x="685800" y="990600"/>
            <a:ext cx="7772400" cy="1371600"/>
          </a:xfrm>
        </p:spPr>
        <p:txBody>
          <a:bodyPr/>
          <a:lstStyle>
            <a:lvl1pPr>
              <a:defRPr sz="4000"/>
            </a:lvl1pPr>
          </a:lstStyle>
          <a:p>
            <a:r>
              <a:rPr lang="zh-CN" altLang="en-US" smtClean="0"/>
              <a:t>单击此处编辑母版标题样式</a:t>
            </a:r>
            <a:endParaRPr lang="zh-CN" altLang="en-US" dirty="0"/>
          </a:p>
        </p:txBody>
      </p:sp>
      <p:sp>
        <p:nvSpPr>
          <p:cNvPr id="4566019" name="Rectangle 3"/>
          <p:cNvSpPr>
            <a:spLocks noGrp="1" noChangeArrowheads="1"/>
          </p:cNvSpPr>
          <p:nvPr>
            <p:ph type="subTitle" idx="1"/>
          </p:nvPr>
        </p:nvSpPr>
        <p:spPr>
          <a:xfrm>
            <a:off x="1447800" y="3429000"/>
            <a:ext cx="7010400" cy="1600200"/>
          </a:xfrm>
        </p:spPr>
        <p:txBody>
          <a:bodyPr/>
          <a:lstStyle>
            <a:lvl1pPr marL="0" indent="0">
              <a:buFont typeface="Wingdings" pitchFamily="2" charset="2"/>
              <a:buNone/>
              <a:defRPr sz="2200"/>
            </a:lvl1pPr>
          </a:lstStyle>
          <a:p>
            <a:r>
              <a:rPr lang="zh-CN" altLang="en-US" smtClean="0"/>
              <a:t>单击此处编辑母版副标题样式</a:t>
            </a:r>
            <a:endParaRPr lang="zh-CN" altLang="en-US"/>
          </a:p>
        </p:txBody>
      </p:sp>
      <p:sp>
        <p:nvSpPr>
          <p:cNvPr id="6" name="Rectangle 4"/>
          <p:cNvSpPr>
            <a:spLocks noGrp="1" noChangeArrowheads="1"/>
          </p:cNvSpPr>
          <p:nvPr>
            <p:ph type="dt" sz="half" idx="10"/>
          </p:nvPr>
        </p:nvSpPr>
        <p:spPr bwMode="auto">
          <a:xfrm>
            <a:off x="6858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defRPr sz="1200" b="0">
                <a:ea typeface="SimSun" pitchFamily="2" charset="-122"/>
              </a:defRPr>
            </a:lvl1pPr>
          </a:lstStyle>
          <a:p>
            <a:endParaRPr lang="zh-CN" altLang="en-US"/>
          </a:p>
        </p:txBody>
      </p:sp>
      <p:sp>
        <p:nvSpPr>
          <p:cNvPr id="7" name="Rectangle 5"/>
          <p:cNvSpPr>
            <a:spLocks noGrp="1" noChangeArrowheads="1"/>
          </p:cNvSpPr>
          <p:nvPr>
            <p:ph type="ftr" sz="quarter" idx="11"/>
          </p:nvPr>
        </p:nvSpPr>
        <p:spPr bwMode="auto">
          <a:xfrm>
            <a:off x="6084168" y="6248400"/>
            <a:ext cx="28956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ctr">
              <a:defRPr sz="1200" b="0">
                <a:ea typeface="SimSun" pitchFamily="2" charset="-122"/>
              </a:defRPr>
            </a:lvl1pPr>
          </a:lstStyle>
          <a:p>
            <a:endParaRPr lang="zh-CN" altLang="en-US"/>
          </a:p>
        </p:txBody>
      </p:sp>
    </p:spTree>
    <p:extLst>
      <p:ext uri="{BB962C8B-B14F-4D97-AF65-F5344CB8AC3E}">
        <p14:creationId xmlns:p14="http://schemas.microsoft.com/office/powerpoint/2010/main" val="307195078"/>
      </p:ext>
    </p:extLst>
  </p:cSld>
  <p:clrMapOvr>
    <a:masterClrMapping/>
  </p:clrMapOvr>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3" name="内容占位符 2"/>
          <p:cNvSpPr>
            <a:spLocks noGrp="1"/>
          </p:cNvSpPr>
          <p:nvPr>
            <p:ph idx="1"/>
          </p:nvPr>
        </p:nvSpPr>
        <p:spPr/>
        <p:txBody>
          <a:bodyPr/>
          <a:lstStyle>
            <a:lvl2pPr>
              <a:defRPr lang="zh-CN" altLang="en-US" sz="2000" b="0" dirty="0" smtClean="0">
                <a:solidFill>
                  <a:srgbClr val="0000FF"/>
                </a:solidFill>
                <a:latin typeface="+mn-lt"/>
                <a:ea typeface="+mn-ea"/>
              </a:defRPr>
            </a:lvl2pPr>
            <a:lvl3pPr>
              <a:defRPr sz="1800" b="0"/>
            </a:lvl3pPr>
          </a:lstStyle>
          <a:p>
            <a:pPr lvl="0"/>
            <a:r>
              <a:rPr lang="zh-CN" altLang="en-US" dirty="0" smtClean="0"/>
              <a:t>单击此处编辑母版文本样式</a:t>
            </a:r>
          </a:p>
          <a:p>
            <a:pPr lvl="1"/>
            <a:r>
              <a:rPr lang="zh-CN" altLang="en-US" dirty="0" smtClean="0"/>
              <a:t>第二级</a:t>
            </a:r>
          </a:p>
          <a:p>
            <a:pPr lvl="2"/>
            <a:r>
              <a:rPr lang="zh-CN" altLang="en-US" dirty="0" smtClean="0"/>
              <a:t>第三级</a:t>
            </a:r>
          </a:p>
          <a:p>
            <a:pPr lvl="3"/>
            <a:r>
              <a:rPr lang="zh-CN" altLang="en-US" dirty="0" smtClean="0"/>
              <a:t>第四级</a:t>
            </a:r>
          </a:p>
          <a:p>
            <a:pPr lvl="4"/>
            <a:r>
              <a:rPr lang="zh-CN" altLang="en-US" dirty="0" smtClean="0"/>
              <a:t>第五级</a:t>
            </a:r>
            <a:endParaRPr lang="zh-CN" altLang="en-US" dirty="0"/>
          </a:p>
        </p:txBody>
      </p:sp>
      <p:sp>
        <p:nvSpPr>
          <p:cNvPr id="4" name="Rectangle 6"/>
          <p:cNvSpPr>
            <a:spLocks noGrp="1" noChangeArrowheads="1"/>
          </p:cNvSpPr>
          <p:nvPr>
            <p:ph type="sldNum" sz="quarter" idx="10"/>
          </p:nvPr>
        </p:nvSpPr>
        <p:spPr>
          <a:xfrm>
            <a:off x="8567738" y="6523154"/>
            <a:ext cx="576262" cy="319541"/>
          </a:xfrm>
          <a:ln/>
        </p:spPr>
        <p:txBody>
          <a:bodyPr/>
          <a:lstStyle>
            <a:lvl1pPr algn="ctr">
              <a:defRPr sz="1600"/>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045804329"/>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p>
        </p:txBody>
      </p:sp>
      <p:sp>
        <p:nvSpPr>
          <p:cNvPr id="6" name="Rectangle 6"/>
          <p:cNvSpPr>
            <a:spLocks noGrp="1" noChangeArrowheads="1"/>
          </p:cNvSpPr>
          <p:nvPr>
            <p:ph type="sldNum" sz="quarter" idx="10"/>
          </p:nvPr>
        </p:nvSpPr>
        <p:spPr>
          <a:xfrm>
            <a:off x="8567738" y="6523154"/>
            <a:ext cx="576262" cy="319541"/>
          </a:xfrm>
          <a:ln/>
        </p:spPr>
        <p:txBody>
          <a:bodyPr/>
          <a:lstStyle>
            <a:lvl1pPr algn="ctr">
              <a:defRPr sz="1600"/>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946597331"/>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sz="3600"/>
            </a:lvl1pPr>
          </a:lstStyle>
          <a:p>
            <a:r>
              <a:rPr lang="zh-CN" altLang="en-US" dirty="0" smtClean="0"/>
              <a:t>单击此处编辑母版标题样式</a:t>
            </a:r>
            <a:endParaRPr lang="zh-CN" altLang="en-US" dirty="0"/>
          </a:p>
        </p:txBody>
      </p:sp>
      <p:sp>
        <p:nvSpPr>
          <p:cNvPr id="5" name="Rectangle 6"/>
          <p:cNvSpPr>
            <a:spLocks noGrp="1" noChangeArrowheads="1"/>
          </p:cNvSpPr>
          <p:nvPr>
            <p:ph type="sldNum" sz="quarter" idx="10"/>
          </p:nvPr>
        </p:nvSpPr>
        <p:spPr>
          <a:xfrm>
            <a:off x="8567738" y="6523154"/>
            <a:ext cx="576262" cy="319541"/>
          </a:xfrm>
          <a:ln/>
        </p:spPr>
        <p:txBody>
          <a:bodyPr/>
          <a:lstStyle>
            <a:lvl1pPr algn="ctr">
              <a:defRPr sz="1600"/>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3943246707"/>
      </p:ext>
    </p:extLst>
  </p:cSld>
  <p:clrMapOvr>
    <a:masterClrMapping/>
  </p:clrMapOvr>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4" name="Rectangle 6"/>
          <p:cNvSpPr>
            <a:spLocks noGrp="1" noChangeArrowheads="1"/>
          </p:cNvSpPr>
          <p:nvPr>
            <p:ph type="sldNum" sz="quarter" idx="10"/>
          </p:nvPr>
        </p:nvSpPr>
        <p:spPr>
          <a:xfrm>
            <a:off x="8567738" y="6523154"/>
            <a:ext cx="576262" cy="319541"/>
          </a:xfrm>
          <a:ln/>
        </p:spPr>
        <p:txBody>
          <a:bodyPr/>
          <a:lstStyle>
            <a:lvl1pPr algn="ctr">
              <a:defRPr sz="1600"/>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4260982698"/>
      </p:ext>
    </p:extLst>
  </p:cSld>
  <p:clrMapOvr>
    <a:masterClrMapping/>
  </p:clrMapOvr>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574675" y="304800"/>
            <a:ext cx="8001000" cy="663575"/>
          </a:xfrm>
        </p:spPr>
        <p:txBody>
          <a:bodyPr/>
          <a:lstStyle>
            <a:lvl1pPr>
              <a:defRPr sz="3600"/>
            </a:lvl1pPr>
          </a:lstStyle>
          <a:p>
            <a:r>
              <a:rPr lang="zh-CN" altLang="en-US" dirty="0" smtClean="0"/>
              <a:t>单击此处编辑母版标题样式</a:t>
            </a:r>
            <a:endParaRPr lang="zh-CN" altLang="en-US" dirty="0"/>
          </a:p>
        </p:txBody>
      </p:sp>
      <p:sp>
        <p:nvSpPr>
          <p:cNvPr id="3" name="表格占位符 2"/>
          <p:cNvSpPr>
            <a:spLocks noGrp="1"/>
          </p:cNvSpPr>
          <p:nvPr>
            <p:ph type="tbl" idx="1"/>
          </p:nvPr>
        </p:nvSpPr>
        <p:spPr>
          <a:xfrm>
            <a:off x="566738" y="1077913"/>
            <a:ext cx="8001000" cy="5741987"/>
          </a:xfrm>
        </p:spPr>
        <p:txBody>
          <a:bodyPr/>
          <a:lstStyle/>
          <a:p>
            <a:pPr lvl="0"/>
            <a:r>
              <a:rPr lang="zh-CN" altLang="en-US" noProof="0" smtClean="0"/>
              <a:t>单击图标添加表格</a:t>
            </a:r>
            <a:endParaRPr lang="zh-CN" altLang="en-US" noProof="0"/>
          </a:p>
        </p:txBody>
      </p:sp>
      <p:sp>
        <p:nvSpPr>
          <p:cNvPr id="6" name="Rectangle 6"/>
          <p:cNvSpPr>
            <a:spLocks noGrp="1" noChangeArrowheads="1"/>
          </p:cNvSpPr>
          <p:nvPr>
            <p:ph type="sldNum" sz="quarter" idx="10"/>
          </p:nvPr>
        </p:nvSpPr>
        <p:spPr>
          <a:xfrm>
            <a:off x="8567738" y="6523154"/>
            <a:ext cx="576262" cy="319541"/>
          </a:xfrm>
          <a:ln/>
        </p:spPr>
        <p:txBody>
          <a:bodyPr/>
          <a:lstStyle>
            <a:lvl1pPr algn="ctr">
              <a:defRPr sz="1600"/>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61127339"/>
      </p:ext>
    </p:extLst>
  </p:cSld>
  <p:clrMapOvr>
    <a:masterClrMapping/>
  </p:clrMapOvr>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title" preserve="1">
  <p:cSld name="1_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dirty="0" smtClean="0"/>
              <a:t>单击此处编辑母版标题样式</a:t>
            </a:r>
            <a:endParaRPr lang="zh-CN" altLang="en-US" dirty="0"/>
          </a:p>
        </p:txBody>
      </p:sp>
      <p:sp>
        <p:nvSpPr>
          <p:cNvPr id="3" name="副标题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zh-CN" altLang="en-US" smtClean="0"/>
              <a:t>单击此处编辑母版副标题样式</a:t>
            </a:r>
            <a:endParaRPr lang="zh-CN" altLang="en-US"/>
          </a:p>
        </p:txBody>
      </p:sp>
      <p:sp>
        <p:nvSpPr>
          <p:cNvPr id="6" name="Rectangle 6"/>
          <p:cNvSpPr>
            <a:spLocks noGrp="1" noChangeArrowheads="1"/>
          </p:cNvSpPr>
          <p:nvPr>
            <p:ph type="sldNum" sz="quarter" idx="10"/>
          </p:nvPr>
        </p:nvSpPr>
        <p:spPr>
          <a:xfrm>
            <a:off x="8567738" y="6523154"/>
            <a:ext cx="576262" cy="319541"/>
          </a:xfrm>
          <a:ln/>
        </p:spPr>
        <p:txBody>
          <a:bodyPr/>
          <a:lstStyle>
            <a:lvl1pPr algn="ctr">
              <a:defRPr sz="1600"/>
            </a:lvl1pPr>
          </a:lstStyle>
          <a:p>
            <a:fld id="{0C913308-F349-4B6D-A68A-DD1791B4A57B}" type="slidenum">
              <a:rPr lang="zh-CN" altLang="en-US" smtClean="0"/>
              <a:pPr/>
              <a:t>‹#›</a:t>
            </a:fld>
            <a:endParaRPr lang="zh-CN" altLang="en-US" dirty="0"/>
          </a:p>
        </p:txBody>
      </p:sp>
    </p:spTree>
    <p:extLst>
      <p:ext uri="{BB962C8B-B14F-4D97-AF65-F5344CB8AC3E}">
        <p14:creationId xmlns:p14="http://schemas.microsoft.com/office/powerpoint/2010/main" val="2573089965"/>
      </p:ext>
    </p:extLst>
  </p:cSld>
  <p:clrMapOvr>
    <a:masterClrMapping/>
  </p:clrMapOvr>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574675" y="304800"/>
            <a:ext cx="8001000" cy="6635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b" anchorCtr="0" compatLnSpc="1">
            <a:prstTxWarp prst="textNoShape">
              <a:avLst/>
            </a:prstTxWarp>
          </a:bodyPr>
          <a:lstStyle/>
          <a:p>
            <a:pPr lvl="0"/>
            <a:r>
              <a:rPr lang="zh-CN" altLang="en-US" smtClean="0"/>
              <a:t>单击此处编辑母版标题样式</a:t>
            </a:r>
          </a:p>
        </p:txBody>
      </p:sp>
      <p:sp>
        <p:nvSpPr>
          <p:cNvPr id="1027" name="Rectangle 3"/>
          <p:cNvSpPr>
            <a:spLocks noGrp="1" noChangeArrowheads="1"/>
          </p:cNvSpPr>
          <p:nvPr>
            <p:ph type="body" idx="1"/>
          </p:nvPr>
        </p:nvSpPr>
        <p:spPr bwMode="auto">
          <a:xfrm>
            <a:off x="566738" y="1077913"/>
            <a:ext cx="8001000" cy="57419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zh-CN" altLang="en-US" smtClean="0"/>
              <a:t>单击此处编辑母版文本样式</a:t>
            </a:r>
          </a:p>
          <a:p>
            <a:pPr lvl="1"/>
            <a:r>
              <a:rPr lang="zh-CN" altLang="en-US" smtClean="0"/>
              <a:t>第二级</a:t>
            </a:r>
          </a:p>
          <a:p>
            <a:pPr lvl="2"/>
            <a:r>
              <a:rPr lang="zh-CN" altLang="en-US" smtClean="0"/>
              <a:t>第三级</a:t>
            </a:r>
          </a:p>
          <a:p>
            <a:pPr lvl="3"/>
            <a:r>
              <a:rPr lang="zh-CN" altLang="en-US" smtClean="0"/>
              <a:t>第四级</a:t>
            </a:r>
          </a:p>
          <a:p>
            <a:pPr lvl="4"/>
            <a:r>
              <a:rPr lang="zh-CN" altLang="en-US" smtClean="0"/>
              <a:t>第五级</a:t>
            </a:r>
          </a:p>
        </p:txBody>
      </p:sp>
      <p:sp>
        <p:nvSpPr>
          <p:cNvPr id="1028" name="AutoShape 4"/>
          <p:cNvSpPr>
            <a:spLocks noChangeArrowheads="1"/>
          </p:cNvSpPr>
          <p:nvPr/>
        </p:nvSpPr>
        <p:spPr bwMode="auto">
          <a:xfrm>
            <a:off x="469900" y="968375"/>
            <a:ext cx="7958138" cy="109538"/>
          </a:xfrm>
          <a:custGeom>
            <a:avLst/>
            <a:gdLst>
              <a:gd name="T0" fmla="*/ 0 w 1000"/>
              <a:gd name="T1" fmla="*/ 0 h 1000"/>
              <a:gd name="T2" fmla="*/ 2147483647 w 1000"/>
              <a:gd name="T3" fmla="*/ 0 h 1000"/>
              <a:gd name="T4" fmla="*/ 2147483647 w 1000"/>
              <a:gd name="T5" fmla="*/ 2147483647 h 1000"/>
              <a:gd name="T6" fmla="*/ 0 w 1000"/>
              <a:gd name="T7" fmla="*/ 2147483647 h 1000"/>
              <a:gd name="T8" fmla="*/ 0 w 1000"/>
              <a:gd name="T9" fmla="*/ 0 h 1000"/>
              <a:gd name="T10" fmla="*/ 2147483647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585" y="0"/>
                </a:lnTo>
                <a:lnTo>
                  <a:pt x="585" y="1000"/>
                </a:lnTo>
                <a:lnTo>
                  <a:pt x="0" y="1000"/>
                </a:lnTo>
                <a:lnTo>
                  <a:pt x="0" y="0"/>
                </a:lnTo>
                <a:close/>
              </a:path>
              <a:path w="1000" h="1000">
                <a:moveTo>
                  <a:pt x="0" y="0"/>
                </a:moveTo>
                <a:lnTo>
                  <a:pt x="1000" y="0"/>
                </a:lnTo>
              </a:path>
            </a:pathLst>
          </a:custGeom>
          <a:solidFill>
            <a:srgbClr val="698ECF"/>
          </a:solidFill>
          <a:ln w="9525">
            <a:solidFill>
              <a:srgbClr val="698ECF"/>
            </a:solidFill>
            <a:round/>
            <a:headEnd/>
            <a:tailEnd/>
          </a:ln>
        </p:spPr>
        <p:txBody>
          <a:bodyPr/>
          <a:lstStyle/>
          <a:p>
            <a:endParaRPr lang="zh-CN" altLang="en-US"/>
          </a:p>
        </p:txBody>
      </p:sp>
      <p:sp>
        <p:nvSpPr>
          <p:cNvPr id="8" name="Rectangle 6"/>
          <p:cNvSpPr>
            <a:spLocks noGrp="1" noChangeArrowheads="1"/>
          </p:cNvSpPr>
          <p:nvPr>
            <p:ph type="sldNum" sz="quarter" idx="4"/>
          </p:nvPr>
        </p:nvSpPr>
        <p:spPr bwMode="auto">
          <a:xfrm>
            <a:off x="6553200" y="6248400"/>
            <a:ext cx="1905000" cy="457200"/>
          </a:xfrm>
          <a:prstGeom prst="rect">
            <a:avLst/>
          </a:prstGeom>
          <a:ln>
            <a:miter lim="800000"/>
            <a:headEnd/>
            <a:tailEnd/>
          </a:ln>
        </p:spPr>
        <p:txBody>
          <a:bodyPr vert="horz" wrap="square" lIns="91440" tIns="45720" rIns="91440" bIns="45720" numCol="1" anchor="t" anchorCtr="0" compatLnSpc="1">
            <a:prstTxWarp prst="textNoShape">
              <a:avLst/>
            </a:prstTxWarp>
          </a:bodyPr>
          <a:lstStyle>
            <a:lvl1pPr algn="r">
              <a:defRPr sz="1200" b="0">
                <a:ea typeface="SimSun" pitchFamily="2" charset="-122"/>
              </a:defRPr>
            </a:lvl1pPr>
          </a:lstStyle>
          <a:p>
            <a:fld id="{0C913308-F349-4B6D-A68A-DD1791B4A57B}" type="slidenum">
              <a:rPr lang="zh-CN" altLang="en-US" smtClean="0"/>
              <a:t>‹#›</a:t>
            </a:fld>
            <a:endParaRPr lang="zh-CN" altLang="en-US"/>
          </a:p>
        </p:txBody>
      </p:sp>
    </p:spTree>
  </p:cSld>
  <p:clrMap bg1="lt1" tx1="dk1" bg2="lt2" tx2="dk2" accent1="accent1" accent2="accent2" accent3="accent3" accent4="accent4" accent5="accent5" accent6="accent6" hlink="hlink" folHlink="folHlink"/>
  <p:sldLayoutIdLst>
    <p:sldLayoutId id="2147483757" r:id="rId1"/>
    <p:sldLayoutId id="2147483758" r:id="rId2"/>
    <p:sldLayoutId id="2147483759" r:id="rId3"/>
    <p:sldLayoutId id="2147483762" r:id="rId4"/>
    <p:sldLayoutId id="2147483763" r:id="rId5"/>
    <p:sldLayoutId id="2147483768" r:id="rId6"/>
    <p:sldLayoutId id="2147483769" r:id="rId7"/>
  </p:sldLayoutIdLst>
  <p:timing>
    <p:tnLst>
      <p:par>
        <p:cTn id="1" dur="indefinite" restart="never" nodeType="tmRoot"/>
      </p:par>
    </p:tnLst>
  </p:timing>
  <p:hf hdr="0" ftr="0" dt="0"/>
  <p:txStyles>
    <p:titleStyle>
      <a:lvl1pPr algn="l" rtl="0" eaLnBrk="1" fontAlgn="base" hangingPunct="1">
        <a:spcBef>
          <a:spcPct val="0"/>
        </a:spcBef>
        <a:spcAft>
          <a:spcPct val="0"/>
        </a:spcAft>
        <a:defRPr sz="3800" b="1">
          <a:solidFill>
            <a:srgbClr val="698ECF"/>
          </a:solidFill>
          <a:latin typeface="+mj-lt"/>
          <a:ea typeface="+mj-ea"/>
          <a:cs typeface="+mj-cs"/>
        </a:defRPr>
      </a:lvl1pPr>
      <a:lvl2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2pPr>
      <a:lvl3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3pPr>
      <a:lvl4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4pPr>
      <a:lvl5pPr algn="l" rtl="0" eaLnBrk="1" fontAlgn="base" hangingPunct="1">
        <a:spcBef>
          <a:spcPct val="0"/>
        </a:spcBef>
        <a:spcAft>
          <a:spcPct val="0"/>
        </a:spcAft>
        <a:defRPr sz="3800" b="1">
          <a:solidFill>
            <a:srgbClr val="698ECF"/>
          </a:solidFill>
          <a:latin typeface="Franklin Gothic Medium" pitchFamily="34" charset="0"/>
          <a:ea typeface="黑体" pitchFamily="2" charset="-122"/>
        </a:defRPr>
      </a:lvl5pPr>
      <a:lvl6pPr marL="457200" algn="l" rtl="0" eaLnBrk="1" fontAlgn="base" hangingPunct="1">
        <a:spcBef>
          <a:spcPct val="0"/>
        </a:spcBef>
        <a:spcAft>
          <a:spcPct val="0"/>
        </a:spcAft>
        <a:defRPr sz="3800" b="1">
          <a:solidFill>
            <a:schemeClr val="accent2"/>
          </a:solidFill>
          <a:latin typeface="Verdana" pitchFamily="34" charset="0"/>
          <a:ea typeface="黑体" pitchFamily="2" charset="-122"/>
        </a:defRPr>
      </a:lvl6pPr>
      <a:lvl7pPr marL="914400" algn="l" rtl="0" eaLnBrk="1" fontAlgn="base" hangingPunct="1">
        <a:spcBef>
          <a:spcPct val="0"/>
        </a:spcBef>
        <a:spcAft>
          <a:spcPct val="0"/>
        </a:spcAft>
        <a:defRPr sz="3800" b="1">
          <a:solidFill>
            <a:schemeClr val="accent2"/>
          </a:solidFill>
          <a:latin typeface="Verdana" pitchFamily="34" charset="0"/>
          <a:ea typeface="黑体" pitchFamily="2" charset="-122"/>
        </a:defRPr>
      </a:lvl7pPr>
      <a:lvl8pPr marL="1371600" algn="l" rtl="0" eaLnBrk="1" fontAlgn="base" hangingPunct="1">
        <a:spcBef>
          <a:spcPct val="0"/>
        </a:spcBef>
        <a:spcAft>
          <a:spcPct val="0"/>
        </a:spcAft>
        <a:defRPr sz="3800" b="1">
          <a:solidFill>
            <a:schemeClr val="accent2"/>
          </a:solidFill>
          <a:latin typeface="Verdana" pitchFamily="34" charset="0"/>
          <a:ea typeface="黑体" pitchFamily="2" charset="-122"/>
        </a:defRPr>
      </a:lvl8pPr>
      <a:lvl9pPr marL="1828800" algn="l" rtl="0" eaLnBrk="1" fontAlgn="base" hangingPunct="1">
        <a:spcBef>
          <a:spcPct val="0"/>
        </a:spcBef>
        <a:spcAft>
          <a:spcPct val="0"/>
        </a:spcAft>
        <a:defRPr sz="3800" b="1">
          <a:solidFill>
            <a:schemeClr val="accent2"/>
          </a:solidFill>
          <a:latin typeface="Verdana" pitchFamily="34" charset="0"/>
          <a:ea typeface="黑体" pitchFamily="2" charset="-122"/>
        </a:defRPr>
      </a:lvl9pPr>
    </p:titleStyle>
    <p:bodyStyle>
      <a:lvl1pPr marL="469900" indent="-469900"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1" fontAlgn="base" hangingPunct="1">
        <a:spcBef>
          <a:spcPct val="20000"/>
        </a:spcBef>
        <a:spcAft>
          <a:spcPct val="0"/>
        </a:spcAft>
        <a:buClr>
          <a:srgbClr val="698ECF"/>
        </a:buClr>
        <a:buFont typeface="Wingdings" pitchFamily="2" charset="2"/>
        <a:buChar char="n"/>
        <a:defRPr sz="2000" b="1">
          <a:solidFill>
            <a:srgbClr val="4D4D4D"/>
          </a:solidFill>
          <a:latin typeface="+mn-lt"/>
          <a:ea typeface="+mn-ea"/>
        </a:defRPr>
      </a:lvl2pPr>
      <a:lvl3pPr marL="1304925" indent="-395288"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7.xml"/><Relationship Id="rId6" Type="http://schemas.openxmlformats.org/officeDocument/2006/relationships/image" Target="../media/image15.png"/><Relationship Id="rId5" Type="http://schemas.openxmlformats.org/officeDocument/2006/relationships/image" Target="../media/image13.jpeg"/><Relationship Id="rId4" Type="http://schemas.openxmlformats.org/officeDocument/2006/relationships/image" Target="../media/image12.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3.jpeg"/></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2.xml"/><Relationship Id="rId1" Type="http://schemas.openxmlformats.org/officeDocument/2006/relationships/tags" Target="../tags/tag8.xml"/><Relationship Id="rId5" Type="http://schemas.openxmlformats.org/officeDocument/2006/relationships/image" Target="../media/image13.jpe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2.xml"/><Relationship Id="rId1" Type="http://schemas.openxmlformats.org/officeDocument/2006/relationships/tags" Target="../tags/tag9.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7" Type="http://schemas.openxmlformats.org/officeDocument/2006/relationships/image" Target="../media/image9.png"/><Relationship Id="rId2" Type="http://schemas.openxmlformats.org/officeDocument/2006/relationships/slideLayout" Target="../slideLayouts/slideLayout2.xml"/><Relationship Id="rId1" Type="http://schemas.openxmlformats.org/officeDocument/2006/relationships/tags" Target="../tags/tag10.xml"/><Relationship Id="rId6" Type="http://schemas.openxmlformats.org/officeDocument/2006/relationships/image" Target="../media/image8.png"/><Relationship Id="rId5" Type="http://schemas.openxmlformats.org/officeDocument/2006/relationships/image" Target="../media/image15.png"/><Relationship Id="rId4" Type="http://schemas.openxmlformats.org/officeDocument/2006/relationships/image" Target="../media/image17.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2.xml"/><Relationship Id="rId1" Type="http://schemas.openxmlformats.org/officeDocument/2006/relationships/tags" Target="../tags/tag11.xml"/><Relationship Id="rId4" Type="http://schemas.openxmlformats.org/officeDocument/2006/relationships/image" Target="../media/image18.png"/></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2.xml"/><Relationship Id="rId1" Type="http://schemas.openxmlformats.org/officeDocument/2006/relationships/tags" Target="../tags/tag14.xml"/></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2.xml"/><Relationship Id="rId1" Type="http://schemas.openxmlformats.org/officeDocument/2006/relationships/tags" Target="../tags/tag15.xml"/><Relationship Id="rId6" Type="http://schemas.openxmlformats.org/officeDocument/2006/relationships/image" Target="../media/image5.jpeg"/><Relationship Id="rId5" Type="http://schemas.openxmlformats.org/officeDocument/2006/relationships/hyperlink" Target="http://www.google.com/url?sa=i&amp;source=images&amp;cd=&amp;cad=rja&amp;uact=8&amp;docid=SbAZ7Yimdyeu3M&amp;tbnid=LtQAPzl01jrApM:&amp;ved=0CAgQjRw4Xg&amp;url=http://www.rjm-essentials.com/page.php?id=1&amp;ei=za1oU7mPK4KD8gXr7YHYDg&amp;psig=AFQjCNFuVRgkyguY3PfA2buMdv5VVC1NMw&amp;ust=1399455565793461" TargetMode="External"/><Relationship Id="rId4" Type="http://schemas.openxmlformats.org/officeDocument/2006/relationships/image" Target="../media/image19.jpe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2.xml"/><Relationship Id="rId1" Type="http://schemas.openxmlformats.org/officeDocument/2006/relationships/tags" Target="../tags/tag1.xml"/><Relationship Id="rId6" Type="http://schemas.openxmlformats.org/officeDocument/2006/relationships/image" Target="../media/image5.jpeg"/><Relationship Id="rId5" Type="http://schemas.openxmlformats.org/officeDocument/2006/relationships/hyperlink" Target="http://www.google.com/url?sa=i&amp;source=images&amp;cd=&amp;cad=rja&amp;uact=8&amp;docid=SbAZ7Yimdyeu3M&amp;tbnid=LtQAPzl01jrApM:&amp;ved=0CAgQjRw4Xg&amp;url=http://www.rjm-essentials.com/page.php?id=1&amp;ei=za1oU7mPK4KD8gXr7YHYDg&amp;psig=AFQjCNFuVRgkyguY3PfA2buMdv5VVC1NMw&amp;ust=1399455565793461" TargetMode="External"/><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2.xml"/><Relationship Id="rId1" Type="http://schemas.openxmlformats.org/officeDocument/2006/relationships/tags" Target="../tags/tag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2.xml"/><Relationship Id="rId1" Type="http://schemas.openxmlformats.org/officeDocument/2006/relationships/tags" Target="../tags/tag17.xml"/><Relationship Id="rId4" Type="http://schemas.openxmlformats.org/officeDocument/2006/relationships/image" Target="../media/image2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2.xml"/><Relationship Id="rId1" Type="http://schemas.openxmlformats.org/officeDocument/2006/relationships/tags" Target="../tags/tag18.xml"/><Relationship Id="rId4" Type="http://schemas.openxmlformats.org/officeDocument/2006/relationships/image" Target="../media/image21.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4.xml"/><Relationship Id="rId1" Type="http://schemas.openxmlformats.org/officeDocument/2006/relationships/tags" Target="../tags/tag19.xml"/><Relationship Id="rId6" Type="http://schemas.openxmlformats.org/officeDocument/2006/relationships/image" Target="../media/image24.png"/><Relationship Id="rId5" Type="http://schemas.openxmlformats.org/officeDocument/2006/relationships/image" Target="../media/image23.png"/><Relationship Id="rId4" Type="http://schemas.openxmlformats.org/officeDocument/2006/relationships/image" Target="../media/image22.png"/></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2.xml"/><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0.jpeg"/><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2.xml"/><Relationship Id="rId1" Type="http://schemas.openxmlformats.org/officeDocument/2006/relationships/tags" Target="../tags/tag3.xml"/><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2.xml"/><Relationship Id="rId1" Type="http://schemas.openxmlformats.org/officeDocument/2006/relationships/tags" Target="../tags/tag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13.jpe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2.xml"/><Relationship Id="rId1" Type="http://schemas.openxmlformats.org/officeDocument/2006/relationships/tags" Target="../tags/tag6.xml"/><Relationship Id="rId6" Type="http://schemas.openxmlformats.org/officeDocument/2006/relationships/image" Target="../media/image14.png"/><Relationship Id="rId5" Type="http://schemas.openxmlformats.org/officeDocument/2006/relationships/image" Target="../media/image13.jpeg"/><Relationship Id="rId4" Type="http://schemas.openxmlformats.org/officeDocument/2006/relationships/image" Target="../media/image12.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ctrTitle"/>
          </p:nvPr>
        </p:nvSpPr>
        <p:spPr/>
        <p:txBody>
          <a:bodyPr>
            <a:noAutofit/>
          </a:bodyPr>
          <a:lstStyle/>
          <a:p>
            <a:r>
              <a:rPr lang="en-US" altLang="zh-CN" dirty="0"/>
              <a:t>Is Spreadsheet Ambiguity Harmful?</a:t>
            </a:r>
            <a:r>
              <a:rPr lang="en-US" altLang="zh-CN" sz="4800" dirty="0"/>
              <a:t/>
            </a:r>
            <a:br>
              <a:rPr lang="en-US" altLang="zh-CN" sz="4800" dirty="0"/>
            </a:br>
            <a:r>
              <a:rPr lang="en-US" altLang="zh-CN" sz="2800" dirty="0"/>
              <a:t>Detecting and Repairing Spreadsheet </a:t>
            </a:r>
            <a:r>
              <a:rPr lang="en-US" altLang="zh-CN" sz="2800" dirty="0" smtClean="0"/>
              <a:t>Smells due</a:t>
            </a:r>
            <a:r>
              <a:rPr lang="en-US" altLang="zh-CN" sz="2800" dirty="0"/>
              <a:t/>
            </a:r>
            <a:br>
              <a:rPr lang="en-US" altLang="zh-CN" sz="2800" dirty="0"/>
            </a:br>
            <a:r>
              <a:rPr lang="en-US" altLang="zh-CN" sz="2800" dirty="0" smtClean="0"/>
              <a:t>to </a:t>
            </a:r>
            <a:r>
              <a:rPr lang="en-US" altLang="zh-CN" sz="2800" dirty="0"/>
              <a:t>Ambiguous </a:t>
            </a:r>
            <a:r>
              <a:rPr lang="en-US" altLang="zh-CN" sz="2800" dirty="0" smtClean="0"/>
              <a:t>Computation</a:t>
            </a:r>
            <a:endParaRPr lang="zh-CN" altLang="en-US" sz="2800" dirty="0"/>
          </a:p>
        </p:txBody>
      </p:sp>
      <p:sp>
        <p:nvSpPr>
          <p:cNvPr id="3" name="副标题 2"/>
          <p:cNvSpPr>
            <a:spLocks noGrp="1"/>
          </p:cNvSpPr>
          <p:nvPr>
            <p:ph type="subTitle" idx="1"/>
          </p:nvPr>
        </p:nvSpPr>
        <p:spPr>
          <a:xfrm>
            <a:off x="683568" y="3429000"/>
            <a:ext cx="7010400" cy="1600200"/>
          </a:xfrm>
        </p:spPr>
        <p:txBody>
          <a:bodyPr>
            <a:normAutofit/>
          </a:bodyPr>
          <a:lstStyle/>
          <a:p>
            <a:pPr>
              <a:spcAft>
                <a:spcPts val="600"/>
              </a:spcAft>
              <a:defRPr/>
            </a:pPr>
            <a:r>
              <a:rPr lang="en-US" altLang="zh-CN" sz="2000" dirty="0">
                <a:latin typeface="+mj-ea"/>
              </a:rPr>
              <a:t>Wensheng </a:t>
            </a:r>
            <a:r>
              <a:rPr lang="en-US" altLang="zh-CN" sz="2000" dirty="0" smtClean="0">
                <a:latin typeface="+mj-ea"/>
              </a:rPr>
              <a:t>Dou</a:t>
            </a:r>
            <a:r>
              <a:rPr lang="en-US" altLang="zh-CN" sz="2000" b="0" baseline="30000" dirty="0" smtClean="0">
                <a:latin typeface="+mj-ea"/>
              </a:rPr>
              <a:t>1</a:t>
            </a:r>
            <a:r>
              <a:rPr lang="en-US" altLang="zh-CN" sz="2000" b="0" dirty="0" smtClean="0">
                <a:latin typeface="+mj-ea"/>
              </a:rPr>
              <a:t>, Shing-Chi Cheung</a:t>
            </a:r>
            <a:r>
              <a:rPr lang="en-US" altLang="zh-CN" sz="2000" b="0" baseline="30000" dirty="0">
                <a:latin typeface="+mj-ea"/>
              </a:rPr>
              <a:t>2</a:t>
            </a:r>
            <a:r>
              <a:rPr lang="en-US" altLang="zh-CN" sz="2000" b="0" dirty="0" smtClean="0">
                <a:latin typeface="+mj-ea"/>
              </a:rPr>
              <a:t>, Jun Wei</a:t>
            </a:r>
            <a:r>
              <a:rPr lang="en-US" altLang="zh-CN" sz="2000" b="0" baseline="30000" dirty="0" smtClean="0">
                <a:latin typeface="+mj-ea"/>
              </a:rPr>
              <a:t>1</a:t>
            </a:r>
          </a:p>
          <a:p>
            <a:pPr>
              <a:defRPr/>
            </a:pPr>
            <a:r>
              <a:rPr lang="en-US" altLang="zh-CN" sz="2000" b="0" baseline="30000" dirty="0">
                <a:latin typeface="+mj-ea"/>
              </a:rPr>
              <a:t>1</a:t>
            </a:r>
            <a:r>
              <a:rPr lang="en-US" altLang="zh-CN" sz="2000" b="0" dirty="0">
                <a:latin typeface="+mj-ea"/>
              </a:rPr>
              <a:t>Institute of </a:t>
            </a:r>
            <a:r>
              <a:rPr lang="en-US" altLang="zh-CN" sz="2000" b="0" dirty="0" smtClean="0">
                <a:latin typeface="+mj-ea"/>
              </a:rPr>
              <a:t>Software, Chinese </a:t>
            </a:r>
            <a:r>
              <a:rPr lang="en-US" altLang="zh-CN" sz="2000" b="0" dirty="0">
                <a:latin typeface="+mj-ea"/>
              </a:rPr>
              <a:t>Academy of </a:t>
            </a:r>
            <a:r>
              <a:rPr lang="en-US" altLang="zh-CN" sz="2000" b="0" dirty="0" smtClean="0">
                <a:latin typeface="+mj-ea"/>
              </a:rPr>
              <a:t>Sciences</a:t>
            </a:r>
          </a:p>
          <a:p>
            <a:pPr>
              <a:defRPr/>
            </a:pPr>
            <a:r>
              <a:rPr lang="en-US" altLang="zh-CN" sz="2000" b="0" baseline="30000" dirty="0" smtClean="0">
                <a:latin typeface="+mj-ea"/>
              </a:rPr>
              <a:t>2</a:t>
            </a:r>
            <a:r>
              <a:rPr lang="en-US" altLang="zh-CN" sz="2000" b="0" dirty="0" smtClean="0">
                <a:latin typeface="+mj-ea"/>
              </a:rPr>
              <a:t>The </a:t>
            </a:r>
            <a:r>
              <a:rPr lang="en-US" altLang="zh-CN" sz="2000" b="0" dirty="0">
                <a:latin typeface="+mj-ea"/>
              </a:rPr>
              <a:t>Hong Kong University of Science and Technology</a:t>
            </a:r>
          </a:p>
        </p:txBody>
      </p:sp>
      <p:pic>
        <p:nvPicPr>
          <p:cNvPr id="1028" name="Picture 4" descr="https://encrypted-tbn2.gstatic.com/images?q=tbn:ANd9GcSejExEi0G1vn7289N-e-gVGYEvIvL615d7CLmQFyEY_jd2K_YNL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08104" y="5803482"/>
            <a:ext cx="3190875" cy="1028701"/>
          </a:xfrm>
          <a:prstGeom prst="rect">
            <a:avLst/>
          </a:prstGeom>
          <a:noFill/>
          <a:extLst>
            <a:ext uri="{909E8E84-426E-40DD-AFC4-6F175D3DCCD1}">
              <a14:hiddenFill xmlns:a14="http://schemas.microsoft.com/office/drawing/2010/main">
                <a:solidFill>
                  <a:srgbClr val="FFFFFF"/>
                </a:solidFill>
              </a14:hiddenFill>
            </a:ext>
          </a:extLst>
        </p:spPr>
      </p:pic>
      <p:pic>
        <p:nvPicPr>
          <p:cNvPr id="6" name="图片 5"/>
          <p:cNvPicPr>
            <a:picLocks noChangeAspect="1"/>
          </p:cNvPicPr>
          <p:nvPr/>
        </p:nvPicPr>
        <p:blipFill>
          <a:blip r:embed="rId4"/>
          <a:stretch>
            <a:fillRect/>
          </a:stretch>
        </p:blipFill>
        <p:spPr>
          <a:xfrm>
            <a:off x="395536" y="5519117"/>
            <a:ext cx="3171825" cy="1438275"/>
          </a:xfrm>
          <a:prstGeom prst="rect">
            <a:avLst/>
          </a:prstGeom>
        </p:spPr>
      </p:pic>
    </p:spTree>
    <p:extLst>
      <p:ext uri="{BB962C8B-B14F-4D97-AF65-F5344CB8AC3E}">
        <p14:creationId xmlns:p14="http://schemas.microsoft.com/office/powerpoint/2010/main" val="3451594549"/>
      </p:ext>
    </p:extLst>
  </p:cSld>
  <p:clrMapOvr>
    <a:masterClrMapping/>
  </p:clrMapOvr>
  <mc:AlternateContent xmlns:mc="http://schemas.openxmlformats.org/markup-compatibility/2006" xmlns:p14="http://schemas.microsoft.com/office/powerpoint/2010/main">
    <mc:Choice Requires="p14">
      <p:transition spd="slow" p14:dur="2000" advTm="29065"/>
    </mc:Choice>
    <mc:Fallback xmlns="">
      <p:transition spd="slow" advTm="29065"/>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2" name="图片 31"/>
          <p:cNvPicPr>
            <a:picLocks noChangeAspect="1"/>
          </p:cNvPicPr>
          <p:nvPr/>
        </p:nvPicPr>
        <p:blipFill>
          <a:blip r:embed="rId4"/>
          <a:stretch>
            <a:fillRect/>
          </a:stretch>
        </p:blipFill>
        <p:spPr>
          <a:xfrm>
            <a:off x="641642" y="1197773"/>
            <a:ext cx="8250838" cy="3167331"/>
          </a:xfrm>
          <a:prstGeom prst="ellipse">
            <a:avLst/>
          </a:prstGeom>
          <a:ln>
            <a:noFill/>
          </a:ln>
          <a:effectLst>
            <a:softEdge rad="112500"/>
          </a:effectLst>
        </p:spPr>
      </p:pic>
      <p:sp>
        <p:nvSpPr>
          <p:cNvPr id="17" name="Rectangle 16"/>
          <p:cNvSpPr/>
          <p:nvPr/>
        </p:nvSpPr>
        <p:spPr bwMode="gray">
          <a:xfrm>
            <a:off x="7307188" y="2060848"/>
            <a:ext cx="1584176" cy="1728192"/>
          </a:xfrm>
          <a:prstGeom prst="rect">
            <a:avLst/>
          </a:prstGeom>
          <a:solidFill>
            <a:srgbClr val="00B0F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pic>
        <p:nvPicPr>
          <p:cNvPr id="7177" name="Picture 9" descr="http://softlinkglobal.com/resources/Expert%20Opinion/images/right-choice-TTfeb1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8259" y="1844824"/>
            <a:ext cx="3384377" cy="3845883"/>
          </a:xfrm>
          <a:prstGeom prst="rect">
            <a:avLst/>
          </a:prstGeom>
          <a:noFill/>
          <a:extLst>
            <a:ext uri="{909E8E84-426E-40DD-AFC4-6F175D3DCCD1}">
              <a14:hiddenFill xmlns:a14="http://schemas.microsoft.com/office/drawing/2010/main">
                <a:solidFill>
                  <a:srgbClr val="FFFFFF"/>
                </a:solidFill>
              </a14:hiddenFill>
            </a:ext>
          </a:extLst>
        </p:spPr>
      </p:pic>
      <p:sp>
        <p:nvSpPr>
          <p:cNvPr id="3" name="TextBox 2"/>
          <p:cNvSpPr txBox="1"/>
          <p:nvPr/>
        </p:nvSpPr>
        <p:spPr>
          <a:xfrm>
            <a:off x="307975" y="1549236"/>
            <a:ext cx="3687961" cy="3970318"/>
          </a:xfrm>
          <a:prstGeom prst="rect">
            <a:avLst/>
          </a:prstGeom>
          <a:solidFill>
            <a:schemeClr val="bg1"/>
          </a:solidFill>
        </p:spPr>
        <p:txBody>
          <a:bodyPr wrap="square" rtlCol="0">
            <a:spAutoFit/>
          </a:bodyPr>
          <a:lstStyle/>
          <a:p>
            <a:endParaRPr lang="en-US" sz="2800" b="1" dirty="0" smtClean="0">
              <a:solidFill>
                <a:srgbClr val="0070C0"/>
              </a:solidFill>
            </a:endParaRPr>
          </a:p>
          <a:p>
            <a:endParaRPr lang="en-US" sz="2800" b="1" dirty="0" smtClean="0">
              <a:solidFill>
                <a:srgbClr val="0070C0"/>
              </a:solidFill>
            </a:endParaRPr>
          </a:p>
          <a:p>
            <a:r>
              <a:rPr lang="en-US" sz="2800" dirty="0" smtClean="0">
                <a:solidFill>
                  <a:srgbClr val="0070C0"/>
                </a:solidFill>
                <a:latin typeface="Comic Sans MS" panose="030F0702030302020204" pitchFamily="66" charset="0"/>
              </a:rPr>
              <a:t>Q: Is it likely the intended computation?</a:t>
            </a:r>
          </a:p>
          <a:p>
            <a:endParaRPr lang="en-US" sz="2800" dirty="0">
              <a:solidFill>
                <a:srgbClr val="0070C0"/>
              </a:solidFill>
              <a:latin typeface="Comic Sans MS" panose="030F0702030302020204" pitchFamily="66" charset="0"/>
            </a:endParaRPr>
          </a:p>
          <a:p>
            <a:r>
              <a:rPr lang="en-US" sz="2800" dirty="0" smtClean="0">
                <a:solidFill>
                  <a:srgbClr val="0070C0"/>
                </a:solidFill>
                <a:latin typeface="Comic Sans MS" panose="030F0702030302020204" pitchFamily="66" charset="0"/>
              </a:rPr>
              <a:t>A: Yes if it computes the values of the majority of cells</a:t>
            </a:r>
            <a:endParaRPr lang="en-US" sz="2800" dirty="0">
              <a:solidFill>
                <a:srgbClr val="0070C0"/>
              </a:solidFill>
              <a:latin typeface="Comic Sans MS" panose="030F0702030302020204" pitchFamily="66" charset="0"/>
            </a:endParaRPr>
          </a:p>
        </p:txBody>
      </p:sp>
      <p:sp>
        <p:nvSpPr>
          <p:cNvPr id="18" name="TextBox 17"/>
          <p:cNvSpPr txBox="1"/>
          <p:nvPr/>
        </p:nvSpPr>
        <p:spPr>
          <a:xfrm>
            <a:off x="467544" y="1373867"/>
            <a:ext cx="2637929" cy="830997"/>
          </a:xfrm>
          <a:prstGeom prst="rect">
            <a:avLst/>
          </a:prstGeom>
          <a:solidFill>
            <a:schemeClr val="bg1"/>
          </a:solidFill>
        </p:spPr>
        <p:txBody>
          <a:bodyPr wrap="square" rtlCol="0">
            <a:spAutoFit/>
          </a:bodyPr>
          <a:lstStyle/>
          <a:p>
            <a:r>
              <a:rPr lang="en-US" sz="4800" dirty="0" smtClean="0">
                <a:solidFill>
                  <a:schemeClr val="accent2"/>
                </a:solidFill>
                <a:latin typeface="Bradley Hand ITC" panose="03070402050302030203" pitchFamily="66" charset="0"/>
              </a:rPr>
              <a:t>= D</a:t>
            </a:r>
            <a:r>
              <a:rPr lang="en-US" sz="4800" baseline="-25000" dirty="0" smtClean="0">
                <a:solidFill>
                  <a:schemeClr val="accent2"/>
                </a:solidFill>
                <a:latin typeface="Bradley Hand ITC" panose="03070402050302030203" pitchFamily="66" charset="0"/>
              </a:rPr>
              <a:t>i</a:t>
            </a:r>
            <a:r>
              <a:rPr lang="en-US" sz="4800" dirty="0" smtClean="0">
                <a:solidFill>
                  <a:schemeClr val="accent2"/>
                </a:solidFill>
                <a:latin typeface="Bradley Hand ITC" panose="03070402050302030203" pitchFamily="66" charset="0"/>
              </a:rPr>
              <a:t>*E</a:t>
            </a:r>
            <a:r>
              <a:rPr lang="en-US" sz="4800" baseline="-25000" dirty="0" smtClean="0">
                <a:solidFill>
                  <a:schemeClr val="accent2"/>
                </a:solidFill>
                <a:latin typeface="Bradley Hand ITC" panose="03070402050302030203" pitchFamily="66" charset="0"/>
              </a:rPr>
              <a:t>i</a:t>
            </a:r>
          </a:p>
        </p:txBody>
      </p:sp>
      <p:grpSp>
        <p:nvGrpSpPr>
          <p:cNvPr id="2" name="组合 1"/>
          <p:cNvGrpSpPr/>
          <p:nvPr/>
        </p:nvGrpSpPr>
        <p:grpSpPr>
          <a:xfrm>
            <a:off x="8316416" y="1956936"/>
            <a:ext cx="360041" cy="1256040"/>
            <a:chOff x="8316416" y="1956936"/>
            <a:chExt cx="360041" cy="1256040"/>
          </a:xfrm>
        </p:grpSpPr>
        <p:pic>
          <p:nvPicPr>
            <p:cNvPr id="10242" name="Picture 2" descr="http://upload.wikimedia.org/wikipedia/en/e/e4/Green_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7" y="1956936"/>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upload.wikimedia.org/wikipedia/en/e/e4/Green_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2283353"/>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upload.wikimedia.org/wikipedia/en/e/e4/Green_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2571385"/>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upload.wikimedia.org/wikipedia/en/e/e4/Green_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2859417"/>
              <a:ext cx="360040" cy="353559"/>
            </a:xfrm>
            <a:prstGeom prst="rect">
              <a:avLst/>
            </a:prstGeom>
            <a:noFill/>
            <a:extLst>
              <a:ext uri="{909E8E84-426E-40DD-AFC4-6F175D3DCCD1}">
                <a14:hiddenFill xmlns:a14="http://schemas.microsoft.com/office/drawing/2010/main">
                  <a:solidFill>
                    <a:srgbClr val="FFFFFF"/>
                  </a:solidFill>
                </a14:hiddenFill>
              </a:ext>
            </a:extLst>
          </p:spPr>
        </p:pic>
      </p:grpSp>
      <p:pic>
        <p:nvPicPr>
          <p:cNvPr id="15" name="Picture 2" descr="http://upload.wikimedia.org/wikipedia/en/e/e4/Green_tick.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3147449"/>
            <a:ext cx="360040" cy="353559"/>
          </a:xfrm>
          <a:prstGeom prst="rect">
            <a:avLst/>
          </a:prstGeom>
          <a:noFill/>
          <a:extLst>
            <a:ext uri="{909E8E84-426E-40DD-AFC4-6F175D3DCCD1}">
              <a14:hiddenFill xmlns:a14="http://schemas.microsoft.com/office/drawing/2010/main">
                <a:solidFill>
                  <a:srgbClr val="FFFFFF"/>
                </a:solidFill>
              </a14:hiddenFill>
            </a:ext>
          </a:extLst>
        </p:spPr>
      </p:pic>
      <p:sp>
        <p:nvSpPr>
          <p:cNvPr id="5" name="AutoShape 6" descr="http://www.clipartbest.com/cliparts/Kcj/ezk/Kcjezkk6i.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ttp://www.clipartbest.com/cliparts/Kcj/ezk/Kcjezkk6i.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http://www.clipartbest.com/cliparts/Kcj/ezk/Kcjezkk6i.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2" descr="http://www.clipartbest.com/cliparts/Kcj/ezk/Kcjezkk6i.sv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Forum:Compulsory Login on Trade page - Zombie Jombie Wik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6" descr="Forum:Compulsory Login on Trade page - Zombie Jombie Wiki"/>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8" descr="http://www.clipartbest.com/cliparts/Kcj/ezk/Kcjezkk6i.sv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9" name="Title 18"/>
          <p:cNvSpPr>
            <a:spLocks noGrp="1"/>
          </p:cNvSpPr>
          <p:nvPr>
            <p:ph type="title"/>
          </p:nvPr>
        </p:nvSpPr>
        <p:spPr>
          <a:xfrm>
            <a:off x="574674" y="304800"/>
            <a:ext cx="8461821" cy="663575"/>
          </a:xfrm>
        </p:spPr>
        <p:txBody>
          <a:bodyPr/>
          <a:lstStyle/>
          <a:p>
            <a:r>
              <a:rPr lang="en-US" altLang="zh-CN" sz="3600" dirty="0" smtClean="0"/>
              <a:t>Gaining confidence</a:t>
            </a:r>
            <a:endParaRPr lang="en-US" sz="3600" dirty="0"/>
          </a:p>
        </p:txBody>
      </p:sp>
      <p:grpSp>
        <p:nvGrpSpPr>
          <p:cNvPr id="23" name="Group 29"/>
          <p:cNvGrpSpPr/>
          <p:nvPr/>
        </p:nvGrpSpPr>
        <p:grpSpPr>
          <a:xfrm>
            <a:off x="6163024" y="3140968"/>
            <a:ext cx="2406428" cy="2345328"/>
            <a:chOff x="6163024" y="3140968"/>
            <a:chExt cx="2406428" cy="2345328"/>
          </a:xfrm>
        </p:grpSpPr>
        <p:sp>
          <p:nvSpPr>
            <p:cNvPr id="24" name="TextBox 19"/>
            <p:cNvSpPr txBox="1"/>
            <p:nvPr/>
          </p:nvSpPr>
          <p:spPr>
            <a:xfrm>
              <a:off x="6163024" y="4901521"/>
              <a:ext cx="2406428" cy="584775"/>
            </a:xfrm>
            <a:prstGeom prst="rect">
              <a:avLst/>
            </a:prstGeom>
            <a:noFill/>
          </p:spPr>
          <p:txBody>
            <a:bodyPr wrap="none" rtlCol="0">
              <a:spAutoFit/>
            </a:bodyPr>
            <a:lstStyle/>
            <a:p>
              <a:r>
                <a:rPr lang="en-US" sz="3200" b="1" dirty="0" smtClean="0">
                  <a:solidFill>
                    <a:schemeClr val="accent2"/>
                  </a:solidFill>
                  <a:latin typeface="Bradley Hand ITC" panose="03070402050302030203" pitchFamily="66" charset="0"/>
                </a:rPr>
                <a:t>20 = D6*E6</a:t>
              </a:r>
            </a:p>
          </p:txBody>
        </p:sp>
        <p:grpSp>
          <p:nvGrpSpPr>
            <p:cNvPr id="25" name="Group 28"/>
            <p:cNvGrpSpPr/>
            <p:nvPr/>
          </p:nvGrpSpPr>
          <p:grpSpPr>
            <a:xfrm>
              <a:off x="7131144" y="3140968"/>
              <a:ext cx="1154571" cy="1854209"/>
              <a:chOff x="7131144" y="3140968"/>
              <a:chExt cx="1154571" cy="1854209"/>
            </a:xfrm>
          </p:grpSpPr>
          <p:sp>
            <p:nvSpPr>
              <p:cNvPr id="26" name="Oval 21"/>
              <p:cNvSpPr/>
              <p:nvPr/>
            </p:nvSpPr>
            <p:spPr bwMode="gray">
              <a:xfrm>
                <a:off x="7164288" y="3140968"/>
                <a:ext cx="504056" cy="432048"/>
              </a:xfrm>
              <a:prstGeom prst="ellipse">
                <a:avLst/>
              </a:prstGeom>
              <a:noFill/>
              <a:ln w="19050" cap="rnd" algn="ctr">
                <a:solidFill>
                  <a:schemeClr val="accent2"/>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grpSp>
            <p:nvGrpSpPr>
              <p:cNvPr id="27" name="Group 26"/>
              <p:cNvGrpSpPr/>
              <p:nvPr/>
            </p:nvGrpSpPr>
            <p:grpSpPr>
              <a:xfrm>
                <a:off x="7131144" y="4150821"/>
                <a:ext cx="1154571" cy="844356"/>
                <a:chOff x="7131144" y="4150821"/>
                <a:chExt cx="1154571" cy="844356"/>
              </a:xfrm>
            </p:grpSpPr>
            <p:sp>
              <p:nvSpPr>
                <p:cNvPr id="28" name="TextBox 5"/>
                <p:cNvSpPr txBox="1"/>
                <p:nvPr/>
              </p:nvSpPr>
              <p:spPr>
                <a:xfrm>
                  <a:off x="7131144" y="4150821"/>
                  <a:ext cx="465192" cy="646331"/>
                </a:xfrm>
                <a:prstGeom prst="rect">
                  <a:avLst/>
                </a:prstGeom>
                <a:noFill/>
              </p:spPr>
              <p:txBody>
                <a:bodyPr wrap="none" rtlCol="0">
                  <a:spAutoFit/>
                </a:bodyPr>
                <a:lstStyle/>
                <a:p>
                  <a:r>
                    <a:rPr lang="en-US" sz="3600" dirty="0" smtClean="0">
                      <a:solidFill>
                        <a:srgbClr val="C00000"/>
                      </a:solidFill>
                      <a:latin typeface="Bradley Hand ITC" panose="03070402050302030203" pitchFamily="66" charset="0"/>
                    </a:rPr>
                    <a:t>5</a:t>
                  </a:r>
                  <a:endParaRPr lang="en-US" sz="3600" dirty="0">
                    <a:solidFill>
                      <a:srgbClr val="C00000"/>
                    </a:solidFill>
                    <a:latin typeface="Bradley Hand ITC" panose="03070402050302030203" pitchFamily="66" charset="0"/>
                  </a:endParaRPr>
                </a:p>
              </p:txBody>
            </p:sp>
            <p:sp>
              <p:nvSpPr>
                <p:cNvPr id="29" name="TextBox 27"/>
                <p:cNvSpPr txBox="1"/>
                <p:nvPr/>
              </p:nvSpPr>
              <p:spPr>
                <a:xfrm>
                  <a:off x="7809303" y="4150821"/>
                  <a:ext cx="476412" cy="646331"/>
                </a:xfrm>
                <a:prstGeom prst="rect">
                  <a:avLst/>
                </a:prstGeom>
                <a:noFill/>
              </p:spPr>
              <p:txBody>
                <a:bodyPr wrap="none" rtlCol="0">
                  <a:spAutoFit/>
                </a:bodyPr>
                <a:lstStyle/>
                <a:p>
                  <a:r>
                    <a:rPr lang="en-US" sz="3600" dirty="0" smtClean="0">
                      <a:solidFill>
                        <a:srgbClr val="C00000"/>
                      </a:solidFill>
                      <a:latin typeface="Bradley Hand ITC" panose="03070402050302030203" pitchFamily="66" charset="0"/>
                    </a:rPr>
                    <a:t>4</a:t>
                  </a:r>
                  <a:endParaRPr lang="en-US" sz="3600" dirty="0">
                    <a:solidFill>
                      <a:srgbClr val="C00000"/>
                    </a:solidFill>
                    <a:latin typeface="Bradley Hand ITC" panose="03070402050302030203" pitchFamily="66" charset="0"/>
                  </a:endParaRPr>
                </a:p>
              </p:txBody>
            </p:sp>
            <p:cxnSp>
              <p:nvCxnSpPr>
                <p:cNvPr id="30" name="Straight Arrow Connector 24"/>
                <p:cNvCxnSpPr/>
                <p:nvPr/>
              </p:nvCxnSpPr>
              <p:spPr bwMode="auto">
                <a:xfrm flipV="1">
                  <a:off x="7364474" y="4653136"/>
                  <a:ext cx="0" cy="342041"/>
                </a:xfrm>
                <a:prstGeom prst="straightConnector1">
                  <a:avLst/>
                </a:prstGeom>
                <a:noFill/>
                <a:ln w="9525" cap="flat" cmpd="sng" algn="ctr">
                  <a:solidFill>
                    <a:schemeClr val="accent6"/>
                  </a:solidFill>
                  <a:prstDash val="solid"/>
                  <a:round/>
                  <a:headEnd type="none" w="med" len="med"/>
                  <a:tailEnd type="triangle"/>
                </a:ln>
                <a:effectLst/>
              </p:spPr>
            </p:cxnSp>
            <p:cxnSp>
              <p:nvCxnSpPr>
                <p:cNvPr id="31" name="Straight Arrow Connector 31"/>
                <p:cNvCxnSpPr/>
                <p:nvPr/>
              </p:nvCxnSpPr>
              <p:spPr bwMode="auto">
                <a:xfrm flipV="1">
                  <a:off x="8028384" y="4653136"/>
                  <a:ext cx="0" cy="342041"/>
                </a:xfrm>
                <a:prstGeom prst="straightConnector1">
                  <a:avLst/>
                </a:prstGeom>
                <a:noFill/>
                <a:ln w="9525" cap="flat" cmpd="sng" algn="ctr">
                  <a:solidFill>
                    <a:schemeClr val="accent6"/>
                  </a:solidFill>
                  <a:prstDash val="solid"/>
                  <a:round/>
                  <a:headEnd type="none" w="med" len="med"/>
                  <a:tailEnd type="triangle"/>
                </a:ln>
                <a:effectLst/>
              </p:spPr>
            </p:cxnSp>
          </p:grpSp>
        </p:grpSp>
      </p:grpSp>
      <p:sp>
        <p:nvSpPr>
          <p:cNvPr id="20" name="灯片编号占位符 19"/>
          <p:cNvSpPr>
            <a:spLocks noGrp="1"/>
          </p:cNvSpPr>
          <p:nvPr>
            <p:ph type="sldNum" sz="quarter" idx="10"/>
          </p:nvPr>
        </p:nvSpPr>
        <p:spPr/>
        <p:txBody>
          <a:bodyPr/>
          <a:lstStyle/>
          <a:p>
            <a:fld id="{0C913308-F349-4B6D-A68A-DD1791B4A57B}" type="slidenum">
              <a:rPr lang="zh-CN" altLang="en-US" smtClean="0"/>
              <a:pPr/>
              <a:t>10</a:t>
            </a:fld>
            <a:endParaRPr lang="zh-CN" altLang="en-US" dirty="0"/>
          </a:p>
        </p:txBody>
      </p:sp>
    </p:spTree>
    <p:custDataLst>
      <p:tags r:id="rId1"/>
    </p:custDataLst>
    <p:extLst>
      <p:ext uri="{BB962C8B-B14F-4D97-AF65-F5344CB8AC3E}">
        <p14:creationId xmlns:p14="http://schemas.microsoft.com/office/powerpoint/2010/main" val="693561168"/>
      </p:ext>
    </p:extLst>
  </p:cSld>
  <p:clrMapOvr>
    <a:masterClrMapping/>
  </p:clrMapOvr>
  <mc:AlternateContent xmlns:mc="http://schemas.openxmlformats.org/markup-compatibility/2006" xmlns:p14="http://schemas.microsoft.com/office/powerpoint/2010/main">
    <mc:Choice Requires="p14">
      <p:transition spd="slow" p14:dur="2000" advTm="49173"/>
    </mc:Choice>
    <mc:Fallback xmlns="">
      <p:transition spd="slow" advTm="491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3"/>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3" name="图片 32"/>
          <p:cNvPicPr>
            <a:picLocks noChangeAspect="1"/>
          </p:cNvPicPr>
          <p:nvPr/>
        </p:nvPicPr>
        <p:blipFill>
          <a:blip r:embed="rId3"/>
          <a:stretch>
            <a:fillRect/>
          </a:stretch>
        </p:blipFill>
        <p:spPr>
          <a:xfrm>
            <a:off x="641642" y="1197773"/>
            <a:ext cx="8250838" cy="3167331"/>
          </a:xfrm>
          <a:prstGeom prst="ellipse">
            <a:avLst/>
          </a:prstGeom>
          <a:ln>
            <a:noFill/>
          </a:ln>
          <a:effectLst>
            <a:softEdge rad="112500"/>
          </a:effectLst>
        </p:spPr>
      </p:pic>
      <p:sp>
        <p:nvSpPr>
          <p:cNvPr id="2" name="标题 1"/>
          <p:cNvSpPr>
            <a:spLocks noGrp="1"/>
          </p:cNvSpPr>
          <p:nvPr>
            <p:ph type="title"/>
          </p:nvPr>
        </p:nvSpPr>
        <p:spPr/>
        <p:txBody>
          <a:bodyPr/>
          <a:lstStyle/>
          <a:p>
            <a:r>
              <a:rPr lang="en-US" altLang="zh-CN" dirty="0"/>
              <a:t>Conformance error detection</a:t>
            </a:r>
            <a:endParaRPr lang="zh-CN" altLang="en-US" dirty="0"/>
          </a:p>
        </p:txBody>
      </p:sp>
      <p:pic>
        <p:nvPicPr>
          <p:cNvPr id="7177" name="Picture 9" descr="http://softlinkglobal.com/resources/Expert%20Opinion/images/right-choice-TTfeb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8259" y="1844824"/>
            <a:ext cx="3384377" cy="3845883"/>
          </a:xfrm>
          <a:prstGeom prst="rect">
            <a:avLst/>
          </a:prstGeom>
          <a:noFill/>
          <a:extLst>
            <a:ext uri="{909E8E84-426E-40DD-AFC4-6F175D3DCCD1}">
              <a14:hiddenFill xmlns:a14="http://schemas.microsoft.com/office/drawing/2010/main">
                <a:solidFill>
                  <a:srgbClr val="FFFFFF"/>
                </a:solidFill>
              </a14:hiddenFill>
            </a:ext>
          </a:extLst>
        </p:spPr>
      </p:pic>
      <p:sp>
        <p:nvSpPr>
          <p:cNvPr id="18" name="TextBox 17"/>
          <p:cNvSpPr txBox="1"/>
          <p:nvPr/>
        </p:nvSpPr>
        <p:spPr>
          <a:xfrm>
            <a:off x="265565" y="1229851"/>
            <a:ext cx="2185214" cy="830997"/>
          </a:xfrm>
          <a:prstGeom prst="rect">
            <a:avLst/>
          </a:prstGeom>
          <a:solidFill>
            <a:schemeClr val="bg1"/>
          </a:solidFill>
        </p:spPr>
        <p:txBody>
          <a:bodyPr wrap="none" rtlCol="0">
            <a:spAutoFit/>
          </a:bodyPr>
          <a:lstStyle/>
          <a:p>
            <a:pPr algn="r"/>
            <a:r>
              <a:rPr lang="en-US" sz="4800" dirty="0" smtClean="0">
                <a:solidFill>
                  <a:schemeClr val="accent2"/>
                </a:solidFill>
                <a:latin typeface="Bradley Hand ITC" panose="03070402050302030203" pitchFamily="66" charset="0"/>
              </a:rPr>
              <a:t>= D</a:t>
            </a:r>
            <a:r>
              <a:rPr lang="en-US" sz="4800" baseline="-25000" dirty="0" smtClean="0">
                <a:solidFill>
                  <a:schemeClr val="accent2"/>
                </a:solidFill>
                <a:latin typeface="Bradley Hand ITC" panose="03070402050302030203" pitchFamily="66" charset="0"/>
              </a:rPr>
              <a:t>i</a:t>
            </a:r>
            <a:r>
              <a:rPr lang="en-US" sz="4800" dirty="0" smtClean="0">
                <a:solidFill>
                  <a:schemeClr val="accent2"/>
                </a:solidFill>
                <a:latin typeface="Bradley Hand ITC" panose="03070402050302030203" pitchFamily="66" charset="0"/>
              </a:rPr>
              <a:t>*E</a:t>
            </a:r>
            <a:r>
              <a:rPr lang="en-US" sz="4800" baseline="-25000" dirty="0" smtClean="0">
                <a:solidFill>
                  <a:schemeClr val="accent2"/>
                </a:solidFill>
                <a:latin typeface="Bradley Hand ITC" panose="03070402050302030203" pitchFamily="66" charset="0"/>
              </a:rPr>
              <a:t>i</a:t>
            </a:r>
          </a:p>
        </p:txBody>
      </p:sp>
      <p:grpSp>
        <p:nvGrpSpPr>
          <p:cNvPr id="4" name="Group 3"/>
          <p:cNvGrpSpPr/>
          <p:nvPr/>
        </p:nvGrpSpPr>
        <p:grpSpPr>
          <a:xfrm>
            <a:off x="8316416" y="1956936"/>
            <a:ext cx="360041" cy="1544072"/>
            <a:chOff x="8316416" y="1956936"/>
            <a:chExt cx="360041" cy="1544072"/>
          </a:xfrm>
        </p:grpSpPr>
        <p:pic>
          <p:nvPicPr>
            <p:cNvPr id="10242"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6417" y="1956936"/>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6416" y="2283353"/>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6416" y="2571385"/>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6416" y="2859417"/>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8316416" y="3147449"/>
              <a:ext cx="360040" cy="353559"/>
            </a:xfrm>
            <a:prstGeom prst="rect">
              <a:avLst/>
            </a:prstGeom>
            <a:noFill/>
            <a:extLst>
              <a:ext uri="{909E8E84-426E-40DD-AFC4-6F175D3DCCD1}">
                <a14:hiddenFill xmlns:a14="http://schemas.microsoft.com/office/drawing/2010/main">
                  <a:solidFill>
                    <a:srgbClr val="FFFFFF"/>
                  </a:solidFill>
                </a14:hiddenFill>
              </a:ext>
            </a:extLst>
          </p:spPr>
        </p:pic>
      </p:grpSp>
      <p:sp>
        <p:nvSpPr>
          <p:cNvPr id="5" name="AutoShape 6" descr="http://www.clipartbest.com/cliparts/Kcj/ezk/Kcjezkk6i.sv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7" name="AutoShape 8" descr="http://www.clipartbest.com/cliparts/Kcj/ezk/Kcjezkk6i.svg"/>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8" name="AutoShape 10" descr="http://www.clipartbest.com/cliparts/Kcj/ezk/Kcjezkk6i.svg"/>
          <p:cNvSpPr>
            <a:spLocks noChangeAspect="1" noChangeArrowheads="1"/>
          </p:cNvSpPr>
          <p:nvPr/>
        </p:nvSpPr>
        <p:spPr bwMode="auto">
          <a:xfrm>
            <a:off x="460375" y="1603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9" name="AutoShape 12" descr="http://www.clipartbest.com/cliparts/Kcj/ezk/Kcjezkk6i.svg"/>
          <p:cNvSpPr>
            <a:spLocks noChangeAspect="1" noChangeArrowheads="1"/>
          </p:cNvSpPr>
          <p:nvPr/>
        </p:nvSpPr>
        <p:spPr bwMode="auto">
          <a:xfrm>
            <a:off x="612775" y="3127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0" name="AutoShape 14" descr="Forum:Compulsory Login on Trade page - Zombie Jombie Wiki"/>
          <p:cNvSpPr>
            <a:spLocks noChangeAspect="1" noChangeArrowheads="1"/>
          </p:cNvSpPr>
          <p:nvPr/>
        </p:nvSpPr>
        <p:spPr bwMode="auto">
          <a:xfrm>
            <a:off x="765175" y="4651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AutoShape 16" descr="Forum:Compulsory Login on Trade page - Zombie Jombie Wiki"/>
          <p:cNvSpPr>
            <a:spLocks noChangeAspect="1" noChangeArrowheads="1"/>
          </p:cNvSpPr>
          <p:nvPr/>
        </p:nvSpPr>
        <p:spPr bwMode="auto">
          <a:xfrm>
            <a:off x="917575" y="6175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6" name="AutoShape 18" descr="http://www.clipartbest.com/cliparts/Kcj/ezk/Kcjezkk6i.svg"/>
          <p:cNvSpPr>
            <a:spLocks noChangeAspect="1" noChangeArrowheads="1"/>
          </p:cNvSpPr>
          <p:nvPr/>
        </p:nvSpPr>
        <p:spPr bwMode="auto">
          <a:xfrm>
            <a:off x="1069975" y="769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grpSp>
        <p:nvGrpSpPr>
          <p:cNvPr id="23" name="Group 22"/>
          <p:cNvGrpSpPr/>
          <p:nvPr/>
        </p:nvGrpSpPr>
        <p:grpSpPr>
          <a:xfrm>
            <a:off x="6163024" y="3429000"/>
            <a:ext cx="2868093" cy="2549739"/>
            <a:chOff x="6163024" y="3429000"/>
            <a:chExt cx="2868093" cy="2549739"/>
          </a:xfrm>
        </p:grpSpPr>
        <p:pic>
          <p:nvPicPr>
            <p:cNvPr id="10260" name="Picture 20" descr="C:\Users\sccheung\AppData\Local\Microsoft\Windows\Temporary Internet Files\Content.IE5\A1REIW5W\MC900432537[1].png"/>
            <p:cNvPicPr>
              <a:picLocks noChangeAspect="1" noChangeArrowheads="1"/>
            </p:cNvPicPr>
            <p:nvPr/>
          </p:nvPicPr>
          <p:blipFill>
            <a:blip r:embed="rId6" cstate="print">
              <a:extLst>
                <a:ext uri="{28A0092B-C50C-407E-A947-70E740481C1C}">
                  <a14:useLocalDpi xmlns:a14="http://schemas.microsoft.com/office/drawing/2010/main" val="0"/>
                </a:ext>
              </a:extLst>
            </a:blip>
            <a:srcRect/>
            <a:stretch>
              <a:fillRect/>
            </a:stretch>
          </p:blipFill>
          <p:spPr bwMode="auto">
            <a:xfrm>
              <a:off x="8316416" y="3501008"/>
              <a:ext cx="288031" cy="288031"/>
            </a:xfrm>
            <a:prstGeom prst="rect">
              <a:avLst/>
            </a:prstGeom>
            <a:noFill/>
            <a:extLst>
              <a:ext uri="{909E8E84-426E-40DD-AFC4-6F175D3DCCD1}">
                <a14:hiddenFill xmlns:a14="http://schemas.microsoft.com/office/drawing/2010/main">
                  <a:solidFill>
                    <a:srgbClr val="FFFFFF"/>
                  </a:solidFill>
                </a14:hiddenFill>
              </a:ext>
            </a:extLst>
          </p:spPr>
        </p:pic>
        <p:sp>
          <p:nvSpPr>
            <p:cNvPr id="20" name="TextBox 19"/>
            <p:cNvSpPr txBox="1"/>
            <p:nvPr/>
          </p:nvSpPr>
          <p:spPr>
            <a:xfrm>
              <a:off x="6163024" y="4901521"/>
              <a:ext cx="2868093" cy="1077218"/>
            </a:xfrm>
            <a:prstGeom prst="rect">
              <a:avLst/>
            </a:prstGeom>
            <a:noFill/>
          </p:spPr>
          <p:txBody>
            <a:bodyPr wrap="none" rtlCol="0">
              <a:spAutoFit/>
            </a:bodyPr>
            <a:lstStyle/>
            <a:p>
              <a:r>
                <a:rPr lang="en-US" sz="3200" b="1" dirty="0" smtClean="0">
                  <a:solidFill>
                    <a:schemeClr val="accent2"/>
                  </a:solidFill>
                  <a:latin typeface="Bradley Hand ITC" panose="03070402050302030203" pitchFamily="66" charset="0"/>
                </a:rPr>
                <a:t>12 ≠ D7*E7</a:t>
              </a:r>
            </a:p>
            <a:p>
              <a:r>
                <a:rPr lang="en-US" sz="3200" b="1" dirty="0" smtClean="0">
                  <a:solidFill>
                    <a:schemeClr val="accent2"/>
                  </a:solidFill>
                  <a:latin typeface="Bradley Hand ITC" panose="03070402050302030203" pitchFamily="66" charset="0"/>
                </a:rPr>
                <a:t>Likely an error</a:t>
              </a:r>
              <a:endParaRPr lang="en-US" sz="3200" b="1" dirty="0">
                <a:solidFill>
                  <a:schemeClr val="accent2"/>
                </a:solidFill>
                <a:latin typeface="Bradley Hand ITC" panose="03070402050302030203" pitchFamily="66" charset="0"/>
              </a:endParaRPr>
            </a:p>
          </p:txBody>
        </p:sp>
        <p:sp>
          <p:nvSpPr>
            <p:cNvPr id="22" name="Oval 21"/>
            <p:cNvSpPr/>
            <p:nvPr/>
          </p:nvSpPr>
          <p:spPr bwMode="gray">
            <a:xfrm>
              <a:off x="7236296" y="3429000"/>
              <a:ext cx="504056" cy="432048"/>
            </a:xfrm>
            <a:prstGeom prst="ellipse">
              <a:avLst/>
            </a:prstGeom>
            <a:noFill/>
            <a:ln w="19050" cap="rnd" algn="ctr">
              <a:solidFill>
                <a:schemeClr val="accent2"/>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grpSp>
      <p:sp>
        <p:nvSpPr>
          <p:cNvPr id="24" name="TextBox 23"/>
          <p:cNvSpPr txBox="1"/>
          <p:nvPr/>
        </p:nvSpPr>
        <p:spPr>
          <a:xfrm>
            <a:off x="122079" y="3892312"/>
            <a:ext cx="3922217" cy="2677656"/>
          </a:xfrm>
          <a:prstGeom prst="rect">
            <a:avLst/>
          </a:prstGeom>
          <a:solidFill>
            <a:schemeClr val="bg1"/>
          </a:solidFill>
        </p:spPr>
        <p:txBody>
          <a:bodyPr wrap="square" rtlCol="0">
            <a:spAutoFit/>
          </a:bodyPr>
          <a:lstStyle/>
          <a:p>
            <a:r>
              <a:rPr lang="en-US" sz="3200" dirty="0" smtClean="0">
                <a:solidFill>
                  <a:srgbClr val="FF0000"/>
                </a:solidFill>
                <a:latin typeface="Comic Sans MS" panose="030F0702030302020204" pitchFamily="66" charset="0"/>
              </a:rPr>
              <a:t>Assumption:</a:t>
            </a:r>
          </a:p>
          <a:p>
            <a:r>
              <a:rPr lang="en-US" sz="3200" dirty="0" smtClean="0">
                <a:solidFill>
                  <a:srgbClr val="0070C0"/>
                </a:solidFill>
                <a:latin typeface="Comic Sans MS" panose="030F0702030302020204" pitchFamily="66" charset="0"/>
              </a:rPr>
              <a:t>The </a:t>
            </a:r>
            <a:r>
              <a:rPr lang="en-US" sz="3200" dirty="0">
                <a:solidFill>
                  <a:srgbClr val="0070C0"/>
                </a:solidFill>
                <a:latin typeface="Comic Sans MS" panose="030F0702030302020204" pitchFamily="66" charset="0"/>
              </a:rPr>
              <a:t>values of cells are more likely correct than not</a:t>
            </a:r>
          </a:p>
          <a:p>
            <a:endParaRPr lang="en-US" sz="4000" dirty="0">
              <a:solidFill>
                <a:srgbClr val="C00000"/>
              </a:solidFill>
              <a:latin typeface="Comic Sans MS" panose="030F0702030302020204" pitchFamily="66" charset="0"/>
            </a:endParaRPr>
          </a:p>
        </p:txBody>
      </p:sp>
      <p:grpSp>
        <p:nvGrpSpPr>
          <p:cNvPr id="27" name="Group 26"/>
          <p:cNvGrpSpPr/>
          <p:nvPr/>
        </p:nvGrpSpPr>
        <p:grpSpPr>
          <a:xfrm>
            <a:off x="7131144" y="4150821"/>
            <a:ext cx="1124115" cy="844356"/>
            <a:chOff x="7131144" y="4150821"/>
            <a:chExt cx="1124115" cy="844356"/>
          </a:xfrm>
        </p:grpSpPr>
        <p:sp>
          <p:nvSpPr>
            <p:cNvPr id="6" name="TextBox 5"/>
            <p:cNvSpPr txBox="1"/>
            <p:nvPr/>
          </p:nvSpPr>
          <p:spPr>
            <a:xfrm>
              <a:off x="7131144" y="4150821"/>
              <a:ext cx="465192" cy="646331"/>
            </a:xfrm>
            <a:prstGeom prst="rect">
              <a:avLst/>
            </a:prstGeom>
            <a:noFill/>
          </p:spPr>
          <p:txBody>
            <a:bodyPr wrap="none" rtlCol="0">
              <a:spAutoFit/>
            </a:bodyPr>
            <a:lstStyle/>
            <a:p>
              <a:r>
                <a:rPr lang="en-US" sz="3600" dirty="0" smtClean="0">
                  <a:solidFill>
                    <a:srgbClr val="C00000"/>
                  </a:solidFill>
                  <a:latin typeface="Bradley Hand ITC" panose="03070402050302030203" pitchFamily="66" charset="0"/>
                </a:rPr>
                <a:t>6</a:t>
              </a:r>
              <a:endParaRPr lang="en-US" sz="3600" dirty="0">
                <a:solidFill>
                  <a:srgbClr val="C00000"/>
                </a:solidFill>
                <a:latin typeface="Bradley Hand ITC" panose="03070402050302030203" pitchFamily="66" charset="0"/>
              </a:endParaRPr>
            </a:p>
          </p:txBody>
        </p:sp>
        <p:sp>
          <p:nvSpPr>
            <p:cNvPr id="28" name="TextBox 27"/>
            <p:cNvSpPr txBox="1"/>
            <p:nvPr/>
          </p:nvSpPr>
          <p:spPr>
            <a:xfrm>
              <a:off x="7809303" y="4150821"/>
              <a:ext cx="445956" cy="646331"/>
            </a:xfrm>
            <a:prstGeom prst="rect">
              <a:avLst/>
            </a:prstGeom>
            <a:noFill/>
          </p:spPr>
          <p:txBody>
            <a:bodyPr wrap="none" rtlCol="0">
              <a:spAutoFit/>
            </a:bodyPr>
            <a:lstStyle/>
            <a:p>
              <a:r>
                <a:rPr lang="en-US" sz="3600" dirty="0" smtClean="0">
                  <a:solidFill>
                    <a:srgbClr val="C00000"/>
                  </a:solidFill>
                  <a:latin typeface="Bradley Hand ITC" panose="03070402050302030203" pitchFamily="66" charset="0"/>
                </a:rPr>
                <a:t>3</a:t>
              </a:r>
              <a:endParaRPr lang="en-US" sz="3600" dirty="0">
                <a:solidFill>
                  <a:srgbClr val="C00000"/>
                </a:solidFill>
                <a:latin typeface="Bradley Hand ITC" panose="03070402050302030203" pitchFamily="66" charset="0"/>
              </a:endParaRPr>
            </a:p>
          </p:txBody>
        </p:sp>
        <p:cxnSp>
          <p:nvCxnSpPr>
            <p:cNvPr id="25" name="Straight Arrow Connector 24"/>
            <p:cNvCxnSpPr/>
            <p:nvPr/>
          </p:nvCxnSpPr>
          <p:spPr bwMode="auto">
            <a:xfrm flipV="1">
              <a:off x="7364474" y="4653136"/>
              <a:ext cx="0" cy="342041"/>
            </a:xfrm>
            <a:prstGeom prst="straightConnector1">
              <a:avLst/>
            </a:prstGeom>
            <a:noFill/>
            <a:ln w="9525" cap="flat" cmpd="sng" algn="ctr">
              <a:solidFill>
                <a:schemeClr val="accent6"/>
              </a:solidFill>
              <a:prstDash val="solid"/>
              <a:round/>
              <a:headEnd type="none" w="med" len="med"/>
              <a:tailEnd type="triangle"/>
            </a:ln>
            <a:effectLst/>
          </p:spPr>
        </p:cxnSp>
        <p:cxnSp>
          <p:nvCxnSpPr>
            <p:cNvPr id="32" name="Straight Arrow Connector 31"/>
            <p:cNvCxnSpPr/>
            <p:nvPr/>
          </p:nvCxnSpPr>
          <p:spPr bwMode="auto">
            <a:xfrm flipV="1">
              <a:off x="8028384" y="4653136"/>
              <a:ext cx="0" cy="342041"/>
            </a:xfrm>
            <a:prstGeom prst="straightConnector1">
              <a:avLst/>
            </a:prstGeom>
            <a:noFill/>
            <a:ln w="9525" cap="flat" cmpd="sng" algn="ctr">
              <a:solidFill>
                <a:schemeClr val="accent6"/>
              </a:solidFill>
              <a:prstDash val="solid"/>
              <a:round/>
              <a:headEnd type="none" w="med" len="med"/>
              <a:tailEnd type="triangle"/>
            </a:ln>
            <a:effectLst/>
          </p:spPr>
        </p:cxnSp>
      </p:grpSp>
      <p:sp>
        <p:nvSpPr>
          <p:cNvPr id="26" name="灯片编号占位符 25"/>
          <p:cNvSpPr>
            <a:spLocks noGrp="1"/>
          </p:cNvSpPr>
          <p:nvPr>
            <p:ph type="sldNum" sz="quarter" idx="10"/>
          </p:nvPr>
        </p:nvSpPr>
        <p:spPr/>
        <p:txBody>
          <a:bodyPr/>
          <a:lstStyle/>
          <a:p>
            <a:fld id="{0C913308-F349-4B6D-A68A-DD1791B4A57B}" type="slidenum">
              <a:rPr lang="zh-CN" altLang="en-US" smtClean="0"/>
              <a:pPr/>
              <a:t>11</a:t>
            </a:fld>
            <a:endParaRPr lang="zh-CN" altLang="en-US" dirty="0"/>
          </a:p>
        </p:txBody>
      </p:sp>
    </p:spTree>
    <p:extLst>
      <p:ext uri="{BB962C8B-B14F-4D97-AF65-F5344CB8AC3E}">
        <p14:creationId xmlns:p14="http://schemas.microsoft.com/office/powerpoint/2010/main" val="4096017771"/>
      </p:ext>
    </p:extLst>
  </p:cSld>
  <p:clrMapOvr>
    <a:masterClrMapping/>
  </p:clrMapOvr>
  <mc:AlternateContent xmlns:mc="http://schemas.openxmlformats.org/markup-compatibility/2006" xmlns:p14="http://schemas.microsoft.com/office/powerpoint/2010/main">
    <mc:Choice Requires="p14">
      <p:transition spd="slow" p14:dur="2000" advTm="39064"/>
    </mc:Choice>
    <mc:Fallback xmlns="">
      <p:transition spd="slow" advTm="39064"/>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3" name="图片 12"/>
          <p:cNvPicPr>
            <a:picLocks noChangeAspect="1"/>
          </p:cNvPicPr>
          <p:nvPr/>
        </p:nvPicPr>
        <p:blipFill>
          <a:blip r:embed="rId4"/>
          <a:stretch>
            <a:fillRect/>
          </a:stretch>
        </p:blipFill>
        <p:spPr>
          <a:xfrm>
            <a:off x="467544" y="1197773"/>
            <a:ext cx="8250838" cy="3167331"/>
          </a:xfrm>
          <a:prstGeom prst="ellipse">
            <a:avLst/>
          </a:prstGeom>
          <a:ln>
            <a:noFill/>
          </a:ln>
          <a:effectLst>
            <a:softEdge rad="112500"/>
          </a:effectLst>
        </p:spPr>
      </p:pic>
      <p:sp>
        <p:nvSpPr>
          <p:cNvPr id="17" name="Rectangle 16"/>
          <p:cNvSpPr/>
          <p:nvPr/>
        </p:nvSpPr>
        <p:spPr bwMode="gray">
          <a:xfrm>
            <a:off x="4567238" y="2060848"/>
            <a:ext cx="1584176" cy="1728192"/>
          </a:xfrm>
          <a:prstGeom prst="rect">
            <a:avLst/>
          </a:prstGeom>
          <a:solidFill>
            <a:srgbClr val="00B0F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2" name="标题 1"/>
          <p:cNvSpPr>
            <a:spLocks noGrp="1"/>
          </p:cNvSpPr>
          <p:nvPr>
            <p:ph type="title"/>
          </p:nvPr>
        </p:nvSpPr>
        <p:spPr>
          <a:xfrm>
            <a:off x="574674" y="304800"/>
            <a:ext cx="8461821" cy="663575"/>
          </a:xfrm>
        </p:spPr>
        <p:txBody>
          <a:bodyPr/>
          <a:lstStyle/>
          <a:p>
            <a:r>
              <a:rPr lang="en-US" altLang="zh-CN" dirty="0"/>
              <a:t>What if we find multiple formula patterns?</a:t>
            </a:r>
            <a:endParaRPr lang="zh-CN" altLang="en-US" dirty="0"/>
          </a:p>
        </p:txBody>
      </p:sp>
      <p:pic>
        <p:nvPicPr>
          <p:cNvPr id="14" name="Picture 9" descr="http://softlinkglobal.com/resources/Expert%20Opinion/images/right-choice-TTfeb11.jpg"/>
          <p:cNvPicPr>
            <a:picLocks noChangeAspect="1" noChangeArrowheads="1"/>
          </p:cNvPicPr>
          <p:nvPr/>
        </p:nvPicPr>
        <p:blipFill rotWithShape="1">
          <a:blip r:embed="rId5">
            <a:extLst>
              <a:ext uri="{28A0092B-C50C-407E-A947-70E740481C1C}">
                <a14:useLocalDpi xmlns:a14="http://schemas.microsoft.com/office/drawing/2010/main" val="0"/>
              </a:ext>
            </a:extLst>
          </a:blip>
          <a:srcRect r="13196" b="874"/>
          <a:stretch/>
        </p:blipFill>
        <p:spPr bwMode="auto">
          <a:xfrm>
            <a:off x="6170753" y="2064982"/>
            <a:ext cx="2937752" cy="3812290"/>
          </a:xfrm>
          <a:prstGeom prst="rect">
            <a:avLst/>
          </a:prstGeom>
          <a:noFill/>
          <a:extLst>
            <a:ext uri="{909E8E84-426E-40DD-AFC4-6F175D3DCCD1}">
              <a14:hiddenFill xmlns:a14="http://schemas.microsoft.com/office/drawing/2010/main">
                <a:solidFill>
                  <a:srgbClr val="FFFFFF"/>
                </a:solidFill>
              </a14:hiddenFill>
            </a:ext>
          </a:extLst>
        </p:spPr>
      </p:pic>
      <p:sp>
        <p:nvSpPr>
          <p:cNvPr id="5" name="Oval 4"/>
          <p:cNvSpPr/>
          <p:nvPr/>
        </p:nvSpPr>
        <p:spPr bwMode="gray">
          <a:xfrm>
            <a:off x="4351214" y="2060848"/>
            <a:ext cx="1300906" cy="576064"/>
          </a:xfrm>
          <a:prstGeom prst="ellipse">
            <a:avLst/>
          </a:prstGeom>
          <a:noFill/>
          <a:ln w="19050" cap="rnd" algn="ctr">
            <a:solidFill>
              <a:schemeClr val="accent6"/>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29" name="Oval 28"/>
          <p:cNvSpPr/>
          <p:nvPr/>
        </p:nvSpPr>
        <p:spPr bwMode="gray">
          <a:xfrm>
            <a:off x="4351214" y="3212976"/>
            <a:ext cx="1300906" cy="576064"/>
          </a:xfrm>
          <a:prstGeom prst="ellipse">
            <a:avLst/>
          </a:prstGeom>
          <a:noFill/>
          <a:ln w="19050" cap="rnd" algn="ctr">
            <a:solidFill>
              <a:schemeClr val="accent6"/>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30" name="Oval 29"/>
          <p:cNvSpPr/>
          <p:nvPr/>
        </p:nvSpPr>
        <p:spPr bwMode="gray">
          <a:xfrm>
            <a:off x="4351214" y="2596716"/>
            <a:ext cx="1300906" cy="368424"/>
          </a:xfrm>
          <a:prstGeom prst="ellipse">
            <a:avLst/>
          </a:prstGeom>
          <a:noFill/>
          <a:ln w="19050" cap="rnd" algn="ctr">
            <a:solidFill>
              <a:schemeClr val="accent6"/>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31" name="Oval 30"/>
          <p:cNvSpPr/>
          <p:nvPr/>
        </p:nvSpPr>
        <p:spPr bwMode="gray">
          <a:xfrm>
            <a:off x="4351214" y="2898747"/>
            <a:ext cx="1300906" cy="368424"/>
          </a:xfrm>
          <a:prstGeom prst="ellipse">
            <a:avLst/>
          </a:prstGeom>
          <a:noFill/>
          <a:ln w="19050" cap="rnd" algn="ctr">
            <a:solidFill>
              <a:schemeClr val="accent6"/>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8" name="内容占位符 2"/>
          <p:cNvSpPr>
            <a:spLocks noGrp="1"/>
          </p:cNvSpPr>
          <p:nvPr>
            <p:ph idx="1"/>
          </p:nvPr>
        </p:nvSpPr>
        <p:spPr>
          <a:xfrm>
            <a:off x="481041" y="4574604"/>
            <a:ext cx="7835375" cy="2454796"/>
          </a:xfrm>
        </p:spPr>
        <p:txBody>
          <a:bodyPr>
            <a:normAutofit/>
          </a:bodyPr>
          <a:lstStyle/>
          <a:p>
            <a:r>
              <a:rPr lang="en-US" altLang="zh-CN" dirty="0" smtClean="0"/>
              <a:t>= B</a:t>
            </a:r>
            <a:r>
              <a:rPr lang="en-US" altLang="zh-CN" baseline="-25000" dirty="0" smtClean="0"/>
              <a:t>i</a:t>
            </a:r>
            <a:r>
              <a:rPr lang="en-US" altLang="zh-CN" dirty="0" smtClean="0"/>
              <a:t> </a:t>
            </a:r>
            <a:r>
              <a:rPr lang="en-US" altLang="zh-CN" b="0" dirty="0" smtClean="0"/>
              <a:t>,when C</a:t>
            </a:r>
            <a:r>
              <a:rPr lang="en-US" altLang="zh-CN" b="0" baseline="-25000" dirty="0" smtClean="0"/>
              <a:t>i</a:t>
            </a:r>
            <a:r>
              <a:rPr lang="en-US" altLang="zh-CN" b="0" dirty="0" smtClean="0"/>
              <a:t>  = 0</a:t>
            </a:r>
          </a:p>
          <a:p>
            <a:r>
              <a:rPr lang="en-US" altLang="zh-CN" dirty="0" smtClean="0"/>
              <a:t>= B</a:t>
            </a:r>
            <a:r>
              <a:rPr lang="en-US" altLang="zh-CN" baseline="-25000" dirty="0" smtClean="0"/>
              <a:t>i</a:t>
            </a:r>
            <a:r>
              <a:rPr lang="en-US" altLang="zh-CN" dirty="0" smtClean="0"/>
              <a:t> – C</a:t>
            </a:r>
            <a:r>
              <a:rPr lang="en-US" altLang="zh-CN" baseline="-25000" dirty="0" smtClean="0"/>
              <a:t>i</a:t>
            </a:r>
            <a:endParaRPr lang="en-US" altLang="zh-CN" b="0" baseline="-25000" dirty="0" smtClean="0"/>
          </a:p>
          <a:p>
            <a:r>
              <a:rPr lang="en-US" altLang="zh-CN" dirty="0" smtClean="0"/>
              <a:t>= B</a:t>
            </a:r>
            <a:r>
              <a:rPr lang="en-US" altLang="zh-CN" baseline="-25000" dirty="0" smtClean="0"/>
              <a:t>i</a:t>
            </a:r>
            <a:r>
              <a:rPr lang="en-US" altLang="zh-CN" dirty="0" smtClean="0"/>
              <a:t> + C</a:t>
            </a:r>
            <a:r>
              <a:rPr lang="en-US" altLang="zh-CN" baseline="-25000" dirty="0" smtClean="0"/>
              <a:t>i</a:t>
            </a:r>
            <a:endParaRPr lang="en-US" altLang="zh-CN" b="0" baseline="-25000" dirty="0" smtClean="0"/>
          </a:p>
          <a:p>
            <a:r>
              <a:rPr lang="en-US" altLang="zh-CN" dirty="0" smtClean="0"/>
              <a:t>= C</a:t>
            </a:r>
            <a:r>
              <a:rPr lang="en-US" altLang="zh-CN" baseline="-25000" dirty="0" smtClean="0"/>
              <a:t>i</a:t>
            </a:r>
            <a:r>
              <a:rPr lang="en-US" altLang="zh-CN" dirty="0" smtClean="0"/>
              <a:t> </a:t>
            </a:r>
            <a:r>
              <a:rPr lang="en-US" altLang="zh-CN" b="0" dirty="0" smtClean="0"/>
              <a:t>,when B</a:t>
            </a:r>
            <a:r>
              <a:rPr lang="en-US" altLang="zh-CN" b="0" baseline="-25000" dirty="0" smtClean="0"/>
              <a:t>i</a:t>
            </a:r>
            <a:r>
              <a:rPr lang="en-US" altLang="zh-CN" b="0" dirty="0" smtClean="0"/>
              <a:t>  =</a:t>
            </a:r>
            <a:r>
              <a:rPr lang="en-US" altLang="zh-CN" b="0" dirty="0"/>
              <a:t> </a:t>
            </a:r>
            <a:r>
              <a:rPr lang="en-US" altLang="zh-CN" b="0" dirty="0" smtClean="0"/>
              <a:t>0</a:t>
            </a:r>
          </a:p>
        </p:txBody>
      </p:sp>
      <p:sp>
        <p:nvSpPr>
          <p:cNvPr id="7" name="灯片编号占位符 6"/>
          <p:cNvSpPr>
            <a:spLocks noGrp="1"/>
          </p:cNvSpPr>
          <p:nvPr>
            <p:ph type="sldNum" sz="quarter" idx="10"/>
          </p:nvPr>
        </p:nvSpPr>
        <p:spPr/>
        <p:txBody>
          <a:bodyPr/>
          <a:lstStyle/>
          <a:p>
            <a:fld id="{0C913308-F349-4B6D-A68A-DD1791B4A57B}" type="slidenum">
              <a:rPr lang="zh-CN" altLang="en-US" smtClean="0"/>
              <a:pPr/>
              <a:t>12</a:t>
            </a:fld>
            <a:endParaRPr lang="zh-CN" altLang="en-US" dirty="0"/>
          </a:p>
        </p:txBody>
      </p:sp>
    </p:spTree>
    <p:custDataLst>
      <p:tags r:id="rId1"/>
    </p:custDataLst>
    <p:extLst>
      <p:ext uri="{BB962C8B-B14F-4D97-AF65-F5344CB8AC3E}">
        <p14:creationId xmlns:p14="http://schemas.microsoft.com/office/powerpoint/2010/main" val="2036632060"/>
      </p:ext>
    </p:extLst>
  </p:cSld>
  <p:clrMapOvr>
    <a:masterClrMapping/>
  </p:clrMapOvr>
  <mc:AlternateContent xmlns:mc="http://schemas.openxmlformats.org/markup-compatibility/2006" xmlns:p14="http://schemas.microsoft.com/office/powerpoint/2010/main">
    <mc:Choice Requires="p14">
      <p:transition spd="slow" p14:dur="2000" advTm="51625"/>
    </mc:Choice>
    <mc:Fallback xmlns="">
      <p:transition spd="slow" advTm="516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subTnLst>
                                    <p:set>
                                      <p:cBhvr override="childStyle">
                                        <p:cTn dur="1" fill="hold" display="0" masterRel="nextClick" afterEffect="1"/>
                                        <p:tgtEl>
                                          <p:spTgt spid="5"/>
                                        </p:tgtEl>
                                        <p:attrNameLst>
                                          <p:attrName>style.visibility</p:attrName>
                                        </p:attrNameLst>
                                      </p:cBhvr>
                                      <p:to>
                                        <p:strVal val="hidden"/>
                                      </p:to>
                                    </p:set>
                                  </p:sub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8">
                                            <p:txEl>
                                              <p:pRg st="1" end="1"/>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
                                        </p:tgtEl>
                                        <p:attrNameLst>
                                          <p:attrName>style.visibility</p:attrName>
                                        </p:attrNameLst>
                                      </p:cBhvr>
                                      <p:to>
                                        <p:strVal val="visible"/>
                                      </p:to>
                                    </p:set>
                                  </p:childTnLst>
                                  <p:subTnLst>
                                    <p:set>
                                      <p:cBhvr override="childStyle">
                                        <p:cTn dur="1" fill="hold" display="0" masterRel="nextClick" afterEffect="1"/>
                                        <p:tgtEl>
                                          <p:spTgt spid="30"/>
                                        </p:tgtEl>
                                        <p:attrNameLst>
                                          <p:attrName>style.visibility</p:attrName>
                                        </p:attrNameLst>
                                      </p:cBhvr>
                                      <p:to>
                                        <p:strVal val="hidden"/>
                                      </p:to>
                                    </p:set>
                                  </p:sub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xEl>
                                              <p:pRg st="2" end="2"/>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1"/>
                                        </p:tgtEl>
                                        <p:attrNameLst>
                                          <p:attrName>style.visibility</p:attrName>
                                        </p:attrNameLst>
                                      </p:cBhvr>
                                      <p:to>
                                        <p:strVal val="visible"/>
                                      </p:to>
                                    </p:set>
                                  </p:childTnLst>
                                  <p:subTnLst>
                                    <p:set>
                                      <p:cBhvr override="childStyle">
                                        <p:cTn dur="1" fill="hold" display="0" masterRel="nextClick" afterEffect="1"/>
                                        <p:tgtEl>
                                          <p:spTgt spid="31"/>
                                        </p:tgtEl>
                                        <p:attrNameLst>
                                          <p:attrName>style.visibility</p:attrName>
                                        </p:attrNameLst>
                                      </p:cBhvr>
                                      <p:to>
                                        <p:strVal val="hidden"/>
                                      </p:to>
                                    </p:set>
                                  </p:sub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8">
                                            <p:txEl>
                                              <p:pRg st="3" end="3"/>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uiExpand="1" animBg="1"/>
      <p:bldP spid="29" grpId="0" animBg="1"/>
      <p:bldP spid="30" grpId="0" uiExpand="1" animBg="1"/>
      <p:bldP spid="31" grpId="0" uiExpand="1" animBg="1"/>
      <p:bldP spid="8" grpId="0" uiExpand="1" build="p"/>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sz="3600" dirty="0"/>
              <a:t>Synthesizing </a:t>
            </a:r>
            <a:r>
              <a:rPr lang="en-US" altLang="zh-CN" sz="3600" dirty="0" smtClean="0"/>
              <a:t>intended formula pattern</a:t>
            </a:r>
            <a:endParaRPr lang="zh-CN" altLang="en-US" sz="3600" dirty="0"/>
          </a:p>
        </p:txBody>
      </p:sp>
      <p:sp>
        <p:nvSpPr>
          <p:cNvPr id="3" name="内容占位符 2"/>
          <p:cNvSpPr>
            <a:spLocks noGrp="1"/>
          </p:cNvSpPr>
          <p:nvPr>
            <p:ph idx="1"/>
          </p:nvPr>
        </p:nvSpPr>
        <p:spPr/>
        <p:txBody>
          <a:bodyPr/>
          <a:lstStyle/>
          <a:p>
            <a:r>
              <a:rPr lang="en-US" altLang="zh-CN" dirty="0" smtClean="0"/>
              <a:t>Adapt component-based </a:t>
            </a:r>
            <a:r>
              <a:rPr lang="en-US" altLang="zh-CN" dirty="0"/>
              <a:t>program synthesis [1][2</a:t>
            </a:r>
            <a:r>
              <a:rPr lang="en-US" altLang="zh-CN" dirty="0" smtClean="0"/>
              <a:t>] to find the intended formula pattern</a:t>
            </a:r>
          </a:p>
          <a:p>
            <a:pPr lvl="1"/>
            <a:r>
              <a:rPr lang="en-US" altLang="zh-CN" dirty="0" smtClean="0"/>
              <a:t>Constraints: Existing formula patterns, values</a:t>
            </a:r>
            <a:endParaRPr lang="en-US" altLang="zh-CN" dirty="0"/>
          </a:p>
          <a:p>
            <a:r>
              <a:rPr lang="en-US" altLang="zh-CN" dirty="0" smtClean="0"/>
              <a:t>Key challenge</a:t>
            </a:r>
          </a:p>
          <a:p>
            <a:pPr lvl="1"/>
            <a:r>
              <a:rPr lang="en-US" altLang="zh-CN" dirty="0"/>
              <a:t>Cells with faulty </a:t>
            </a:r>
            <a:r>
              <a:rPr lang="en-US" altLang="zh-CN" dirty="0" smtClean="0"/>
              <a:t>formulas make program synthesis fail</a:t>
            </a:r>
            <a:endParaRPr lang="en-US" altLang="zh-CN" dirty="0"/>
          </a:p>
          <a:p>
            <a:pPr lvl="1"/>
            <a:r>
              <a:rPr lang="en-US" altLang="zh-CN" dirty="0" smtClean="0"/>
              <a:t>We cannot distinguish faulty formulas from correct ones</a:t>
            </a:r>
          </a:p>
          <a:p>
            <a:r>
              <a:rPr lang="en-US" altLang="zh-CN" dirty="0" smtClean="0"/>
              <a:t>Example</a:t>
            </a:r>
          </a:p>
          <a:p>
            <a:pPr lvl="1"/>
            <a:r>
              <a:rPr lang="it-IT" altLang="zh-CN" dirty="0"/>
              <a:t>= B</a:t>
            </a:r>
            <a:r>
              <a:rPr lang="it-IT" altLang="zh-CN" baseline="-25000" dirty="0"/>
              <a:t>i</a:t>
            </a:r>
            <a:r>
              <a:rPr lang="it-IT" altLang="zh-CN" dirty="0"/>
              <a:t> </a:t>
            </a:r>
            <a:r>
              <a:rPr lang="it-IT" altLang="zh-CN" dirty="0" smtClean="0"/>
              <a:t>, when </a:t>
            </a:r>
            <a:r>
              <a:rPr lang="it-IT" altLang="zh-CN" dirty="0"/>
              <a:t>C</a:t>
            </a:r>
            <a:r>
              <a:rPr lang="it-IT" altLang="zh-CN" baseline="-25000" dirty="0"/>
              <a:t>i</a:t>
            </a:r>
            <a:r>
              <a:rPr lang="it-IT" altLang="zh-CN" dirty="0"/>
              <a:t> = 0</a:t>
            </a:r>
          </a:p>
          <a:p>
            <a:pPr lvl="1"/>
            <a:r>
              <a:rPr lang="it-IT" altLang="zh-CN" dirty="0">
                <a:solidFill>
                  <a:srgbClr val="FF0000"/>
                </a:solidFill>
              </a:rPr>
              <a:t>= B</a:t>
            </a:r>
            <a:r>
              <a:rPr lang="it-IT" altLang="zh-CN" baseline="-25000" dirty="0">
                <a:solidFill>
                  <a:srgbClr val="FF0000"/>
                </a:solidFill>
              </a:rPr>
              <a:t>i</a:t>
            </a:r>
            <a:r>
              <a:rPr lang="it-IT" altLang="zh-CN" dirty="0">
                <a:solidFill>
                  <a:srgbClr val="FF0000"/>
                </a:solidFill>
              </a:rPr>
              <a:t> – C</a:t>
            </a:r>
            <a:r>
              <a:rPr lang="it-IT" altLang="zh-CN" baseline="-25000" dirty="0">
                <a:solidFill>
                  <a:srgbClr val="FF0000"/>
                </a:solidFill>
              </a:rPr>
              <a:t>i</a:t>
            </a:r>
          </a:p>
          <a:p>
            <a:pPr lvl="1"/>
            <a:r>
              <a:rPr lang="it-IT" altLang="zh-CN" dirty="0">
                <a:solidFill>
                  <a:srgbClr val="FF0000"/>
                </a:solidFill>
              </a:rPr>
              <a:t>= B</a:t>
            </a:r>
            <a:r>
              <a:rPr lang="it-IT" altLang="zh-CN" baseline="-25000" dirty="0">
                <a:solidFill>
                  <a:srgbClr val="FF0000"/>
                </a:solidFill>
              </a:rPr>
              <a:t>i</a:t>
            </a:r>
            <a:r>
              <a:rPr lang="it-IT" altLang="zh-CN" dirty="0">
                <a:solidFill>
                  <a:srgbClr val="FF0000"/>
                </a:solidFill>
              </a:rPr>
              <a:t> + C</a:t>
            </a:r>
            <a:r>
              <a:rPr lang="it-IT" altLang="zh-CN" baseline="-25000" dirty="0">
                <a:solidFill>
                  <a:srgbClr val="FF0000"/>
                </a:solidFill>
              </a:rPr>
              <a:t>i</a:t>
            </a:r>
          </a:p>
          <a:p>
            <a:pPr lvl="1"/>
            <a:r>
              <a:rPr lang="it-IT" altLang="zh-CN" dirty="0"/>
              <a:t>= C</a:t>
            </a:r>
            <a:r>
              <a:rPr lang="it-IT" altLang="zh-CN" baseline="-25000" dirty="0"/>
              <a:t>i</a:t>
            </a:r>
            <a:r>
              <a:rPr lang="it-IT" altLang="zh-CN" dirty="0"/>
              <a:t> </a:t>
            </a:r>
            <a:r>
              <a:rPr lang="it-IT" altLang="zh-CN" dirty="0" smtClean="0"/>
              <a:t>, when </a:t>
            </a:r>
            <a:r>
              <a:rPr lang="it-IT" altLang="zh-CN" dirty="0"/>
              <a:t>B</a:t>
            </a:r>
            <a:r>
              <a:rPr lang="it-IT" altLang="zh-CN" baseline="-25000" dirty="0"/>
              <a:t>i</a:t>
            </a:r>
            <a:r>
              <a:rPr lang="it-IT" altLang="zh-CN" dirty="0"/>
              <a:t> = 0</a:t>
            </a:r>
          </a:p>
          <a:p>
            <a:pPr lvl="1"/>
            <a:endParaRPr lang="en-US" altLang="zh-CN" dirty="0" smtClean="0"/>
          </a:p>
          <a:p>
            <a:endParaRPr lang="zh-CN" altLang="en-US" dirty="0"/>
          </a:p>
        </p:txBody>
      </p:sp>
      <p:sp>
        <p:nvSpPr>
          <p:cNvPr id="4" name="文本框 3"/>
          <p:cNvSpPr txBox="1"/>
          <p:nvPr/>
        </p:nvSpPr>
        <p:spPr>
          <a:xfrm>
            <a:off x="0" y="6021288"/>
            <a:ext cx="9036496" cy="830997"/>
          </a:xfrm>
          <a:prstGeom prst="rect">
            <a:avLst/>
          </a:prstGeom>
          <a:noFill/>
        </p:spPr>
        <p:txBody>
          <a:bodyPr wrap="square" rtlCol="0">
            <a:spAutoFit/>
          </a:bodyPr>
          <a:lstStyle/>
          <a:p>
            <a:r>
              <a:rPr lang="en-US" altLang="zh-CN" sz="1200" dirty="0" smtClean="0"/>
              <a:t>[1] S</a:t>
            </a:r>
            <a:r>
              <a:rPr lang="en-US" altLang="zh-CN" sz="1200" dirty="0"/>
              <a:t>. Jha, S. </a:t>
            </a:r>
            <a:r>
              <a:rPr lang="en-US" altLang="zh-CN" sz="1200" dirty="0" err="1"/>
              <a:t>Gulwani</a:t>
            </a:r>
            <a:r>
              <a:rPr lang="en-US" altLang="zh-CN" sz="1200" dirty="0"/>
              <a:t>, S.A. </a:t>
            </a:r>
            <a:r>
              <a:rPr lang="en-US" altLang="zh-CN" sz="1200" dirty="0" err="1"/>
              <a:t>Seshia</a:t>
            </a:r>
            <a:r>
              <a:rPr lang="en-US" altLang="zh-CN" sz="1200" dirty="0"/>
              <a:t>, and A. </a:t>
            </a:r>
            <a:r>
              <a:rPr lang="en-US" altLang="zh-CN" sz="1200" dirty="0" smtClean="0"/>
              <a:t>Tiwari. </a:t>
            </a:r>
            <a:r>
              <a:rPr lang="en-US" altLang="zh-CN" sz="1200" b="1" dirty="0" smtClean="0"/>
              <a:t>Oracle-guided component-based program </a:t>
            </a:r>
            <a:r>
              <a:rPr lang="en-US" altLang="zh-CN" sz="1200" b="1" dirty="0"/>
              <a:t>synthesis</a:t>
            </a:r>
            <a:r>
              <a:rPr lang="en-US" altLang="zh-CN" sz="1200" dirty="0"/>
              <a:t>. In ACM/IEEE 32nd </a:t>
            </a:r>
            <a:r>
              <a:rPr lang="en-US" altLang="zh-CN" sz="1200" dirty="0" smtClean="0"/>
              <a:t>International </a:t>
            </a:r>
            <a:r>
              <a:rPr lang="en-US" altLang="zh-CN" sz="1200" dirty="0"/>
              <a:t>Conference on Software Engineering (ICSE), </a:t>
            </a:r>
            <a:r>
              <a:rPr lang="en-US" altLang="zh-CN" sz="1200" dirty="0" smtClean="0"/>
              <a:t>pages 215–224</a:t>
            </a:r>
            <a:r>
              <a:rPr lang="en-US" altLang="zh-CN" sz="1200" dirty="0"/>
              <a:t>. 2010</a:t>
            </a:r>
            <a:r>
              <a:rPr lang="en-US" altLang="zh-CN" sz="1200" dirty="0" smtClean="0"/>
              <a:t>.</a:t>
            </a:r>
          </a:p>
          <a:p>
            <a:r>
              <a:rPr lang="en-US" altLang="zh-CN" sz="1200" dirty="0" smtClean="0"/>
              <a:t>[2] </a:t>
            </a:r>
            <a:r>
              <a:rPr lang="en-US" altLang="zh-CN" sz="1200" dirty="0"/>
              <a:t>S. </a:t>
            </a:r>
            <a:r>
              <a:rPr lang="en-US" altLang="zh-CN" sz="1200" dirty="0" err="1"/>
              <a:t>Gulwani</a:t>
            </a:r>
            <a:r>
              <a:rPr lang="en-US" altLang="zh-CN" sz="1200" dirty="0"/>
              <a:t>, S. Jha, A. Tiwari, and R. </a:t>
            </a:r>
            <a:r>
              <a:rPr lang="en-US" altLang="zh-CN" sz="1200" dirty="0" err="1"/>
              <a:t>Venkatesan</a:t>
            </a:r>
            <a:r>
              <a:rPr lang="en-US" altLang="zh-CN" sz="1200" dirty="0"/>
              <a:t>, </a:t>
            </a:r>
            <a:r>
              <a:rPr lang="en-US" altLang="zh-CN" sz="1200" b="1" dirty="0" smtClean="0"/>
              <a:t>Synthesis </a:t>
            </a:r>
            <a:r>
              <a:rPr lang="en-US" altLang="zh-CN" sz="1200" b="1" dirty="0"/>
              <a:t>of loop-free </a:t>
            </a:r>
            <a:r>
              <a:rPr lang="en-US" altLang="zh-CN" sz="1200" b="1" dirty="0" smtClean="0"/>
              <a:t>programs</a:t>
            </a:r>
            <a:r>
              <a:rPr lang="en-US" altLang="zh-CN" sz="1200" dirty="0"/>
              <a:t>.</a:t>
            </a:r>
            <a:r>
              <a:rPr lang="en-US" altLang="zh-CN" sz="1200" dirty="0" smtClean="0"/>
              <a:t> In ACM </a:t>
            </a:r>
            <a:r>
              <a:rPr lang="en-US" altLang="zh-CN" sz="1200" dirty="0"/>
              <a:t>SIGPLAN Conference on Programming Language Design and Implementation (</a:t>
            </a:r>
            <a:r>
              <a:rPr lang="en-US" altLang="zh-CN" sz="1200" dirty="0" smtClean="0"/>
              <a:t>PLDI), pages 62–73. </a:t>
            </a:r>
            <a:r>
              <a:rPr lang="en-US" altLang="zh-CN" sz="1200" dirty="0"/>
              <a:t>2011.</a:t>
            </a:r>
            <a:endParaRPr lang="zh-CN" altLang="en-US" sz="1200" dirty="0"/>
          </a:p>
        </p:txBody>
      </p:sp>
      <p:sp>
        <p:nvSpPr>
          <p:cNvPr id="5" name="右大括号 4"/>
          <p:cNvSpPr/>
          <p:nvPr/>
        </p:nvSpPr>
        <p:spPr bwMode="auto">
          <a:xfrm>
            <a:off x="3203848" y="4281870"/>
            <a:ext cx="390869" cy="587290"/>
          </a:xfrm>
          <a:prstGeom prst="righ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smtClean="0">
              <a:ln>
                <a:noFill/>
              </a:ln>
              <a:solidFill>
                <a:schemeClr val="accent2"/>
              </a:solidFill>
              <a:effectLst/>
              <a:latin typeface="Verdana" pitchFamily="34" charset="0"/>
              <a:ea typeface="楷体_GB2312" pitchFamily="49" charset="-122"/>
            </a:endParaRPr>
          </a:p>
        </p:txBody>
      </p:sp>
      <p:sp>
        <p:nvSpPr>
          <p:cNvPr id="6" name="TextBox 19"/>
          <p:cNvSpPr txBox="1"/>
          <p:nvPr/>
        </p:nvSpPr>
        <p:spPr>
          <a:xfrm>
            <a:off x="3707904" y="4281870"/>
            <a:ext cx="4559261" cy="584775"/>
          </a:xfrm>
          <a:prstGeom prst="rect">
            <a:avLst/>
          </a:prstGeom>
          <a:noFill/>
        </p:spPr>
        <p:txBody>
          <a:bodyPr wrap="none" rtlCol="0">
            <a:spAutoFit/>
          </a:bodyPr>
          <a:lstStyle/>
          <a:p>
            <a:r>
              <a:rPr lang="en-US" sz="3200" b="1" dirty="0" smtClean="0">
                <a:solidFill>
                  <a:srgbClr val="FF0000"/>
                </a:solidFill>
                <a:latin typeface="Bradley Hand ITC" panose="03070402050302030203" pitchFamily="66" charset="0"/>
              </a:rPr>
              <a:t>Which one should we use?</a:t>
            </a:r>
            <a:endParaRPr lang="en-US" sz="3200" b="1" dirty="0">
              <a:solidFill>
                <a:srgbClr val="FF0000"/>
              </a:solidFill>
              <a:latin typeface="Bradley Hand ITC" panose="03070402050302030203" pitchFamily="66" charset="0"/>
            </a:endParaRPr>
          </a:p>
        </p:txBody>
      </p:sp>
      <p:sp>
        <p:nvSpPr>
          <p:cNvPr id="9" name="灯片编号占位符 8"/>
          <p:cNvSpPr>
            <a:spLocks noGrp="1"/>
          </p:cNvSpPr>
          <p:nvPr>
            <p:ph type="sldNum" sz="quarter" idx="10"/>
          </p:nvPr>
        </p:nvSpPr>
        <p:spPr/>
        <p:txBody>
          <a:bodyPr/>
          <a:lstStyle/>
          <a:p>
            <a:fld id="{0C913308-F349-4B6D-A68A-DD1791B4A57B}" type="slidenum">
              <a:rPr lang="zh-CN" altLang="en-US" smtClean="0"/>
              <a:pPr/>
              <a:t>13</a:t>
            </a:fld>
            <a:endParaRPr lang="zh-CN" altLang="en-US" dirty="0"/>
          </a:p>
        </p:txBody>
      </p:sp>
    </p:spTree>
    <p:custDataLst>
      <p:tags r:id="rId1"/>
    </p:custDataLst>
    <p:extLst>
      <p:ext uri="{BB962C8B-B14F-4D97-AF65-F5344CB8AC3E}">
        <p14:creationId xmlns:p14="http://schemas.microsoft.com/office/powerpoint/2010/main" val="781921149"/>
      </p:ext>
    </p:extLst>
  </p:cSld>
  <p:clrMapOvr>
    <a:masterClrMapping/>
  </p:clrMapOvr>
  <mc:AlternateContent xmlns:mc="http://schemas.openxmlformats.org/markup-compatibility/2006" xmlns:p14="http://schemas.microsoft.com/office/powerpoint/2010/main">
    <mc:Choice Requires="p14">
      <p:transition spd="slow" p14:dur="2000" advTm="55016"/>
    </mc:Choice>
    <mc:Fallback xmlns="">
      <p:transition spd="slow" advTm="5501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3" end="3"/>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5" end="5"/>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7" end="7"/>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8" end="8"/>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9" end="9"/>
                                            </p:txEl>
                                          </p:spTgt>
                                        </p:tgtEl>
                                        <p:attrNameLst>
                                          <p:attrName>style.visibility</p:attrName>
                                        </p:attrNameLst>
                                      </p:cBhvr>
                                      <p:to>
                                        <p:strVal val="visible"/>
                                      </p:to>
                                    </p:set>
                                  </p:childTnLst>
                                </p:cTn>
                              </p:par>
                            </p:childTnLst>
                          </p:cTn>
                        </p:par>
                        <p:par>
                          <p:cTn id="21" fill="hold">
                            <p:stCondLst>
                              <p:cond delay="0"/>
                            </p:stCondLst>
                            <p:childTnLst>
                              <p:par>
                                <p:cTn id="22" presetID="1" presetClass="entr" presetSubtype="0" fill="hold" grpId="0" nodeType="afterEffect">
                                  <p:stCondLst>
                                    <p:cond delay="500"/>
                                  </p:stCondLst>
                                  <p:childTnLst>
                                    <p:set>
                                      <p:cBhvr>
                                        <p:cTn id="23" dur="1" fill="hold">
                                          <p:stCondLst>
                                            <p:cond delay="0"/>
                                          </p:stCondLst>
                                        </p:cTn>
                                        <p:tgtEl>
                                          <p:spTgt spid="5"/>
                                        </p:tgtEl>
                                        <p:attrNameLst>
                                          <p:attrName>style.visibility</p:attrName>
                                        </p:attrNameLst>
                                      </p:cBhvr>
                                      <p:to>
                                        <p:strVal val="visible"/>
                                      </p:to>
                                    </p:set>
                                  </p:childTnLst>
                                </p:cTn>
                              </p:par>
                              <p:par>
                                <p:cTn id="24" presetID="1" presetClass="entr" presetSubtype="0" fill="hold" grpId="0" nodeType="withEffect">
                                  <p:stCondLst>
                                    <p:cond delay="500"/>
                                  </p:stCondLst>
                                  <p:childTnLst>
                                    <p:set>
                                      <p:cBhvr>
                                        <p:cTn id="25"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a:xfrm>
            <a:off x="574674" y="304800"/>
            <a:ext cx="8245797" cy="663575"/>
          </a:xfrm>
        </p:spPr>
        <p:txBody>
          <a:bodyPr/>
          <a:lstStyle/>
          <a:p>
            <a:r>
              <a:rPr lang="en-US" altLang="zh-CN" dirty="0" smtClean="0"/>
              <a:t>Classify formulas into compatible groups</a:t>
            </a:r>
            <a:endParaRPr lang="zh-CN" altLang="en-US" sz="2400" dirty="0"/>
          </a:p>
        </p:txBody>
      </p:sp>
      <p:sp>
        <p:nvSpPr>
          <p:cNvPr id="6" name="内容占位符 5"/>
          <p:cNvSpPr>
            <a:spLocks noGrp="1"/>
          </p:cNvSpPr>
          <p:nvPr>
            <p:ph idx="1"/>
          </p:nvPr>
        </p:nvSpPr>
        <p:spPr/>
        <p:txBody>
          <a:bodyPr/>
          <a:lstStyle/>
          <a:p>
            <a:r>
              <a:rPr lang="en-US" altLang="zh-CN" dirty="0" smtClean="0"/>
              <a:t>A </a:t>
            </a:r>
            <a:r>
              <a:rPr lang="en-US" altLang="zh-CN" dirty="0"/>
              <a:t>compatible group always </a:t>
            </a:r>
            <a:r>
              <a:rPr lang="en-US" altLang="zh-CN" dirty="0" smtClean="0"/>
              <a:t>leads to a possible synthesized formula pattern</a:t>
            </a:r>
          </a:p>
          <a:p>
            <a:pPr lvl="1"/>
            <a:r>
              <a:rPr lang="en-US" altLang="zh-CN" dirty="0"/>
              <a:t>Group 1</a:t>
            </a:r>
          </a:p>
          <a:p>
            <a:pPr lvl="2"/>
            <a:r>
              <a:rPr lang="it-IT" altLang="zh-CN" dirty="0"/>
              <a:t>= B</a:t>
            </a:r>
            <a:r>
              <a:rPr lang="it-IT" altLang="zh-CN" baseline="-25000" dirty="0"/>
              <a:t>i</a:t>
            </a:r>
            <a:r>
              <a:rPr lang="it-IT" altLang="zh-CN" dirty="0"/>
              <a:t> , when C</a:t>
            </a:r>
            <a:r>
              <a:rPr lang="it-IT" altLang="zh-CN" baseline="-25000" dirty="0"/>
              <a:t>i</a:t>
            </a:r>
            <a:r>
              <a:rPr lang="it-IT" altLang="zh-CN" dirty="0"/>
              <a:t> = 0</a:t>
            </a:r>
          </a:p>
          <a:p>
            <a:pPr lvl="2"/>
            <a:r>
              <a:rPr lang="it-IT" altLang="zh-CN" dirty="0"/>
              <a:t>= B</a:t>
            </a:r>
            <a:r>
              <a:rPr lang="it-IT" altLang="zh-CN" baseline="-25000" dirty="0"/>
              <a:t>i</a:t>
            </a:r>
            <a:r>
              <a:rPr lang="it-IT" altLang="zh-CN" dirty="0"/>
              <a:t> + C</a:t>
            </a:r>
            <a:r>
              <a:rPr lang="it-IT" altLang="zh-CN" baseline="-25000" dirty="0"/>
              <a:t>i</a:t>
            </a:r>
          </a:p>
          <a:p>
            <a:pPr lvl="2"/>
            <a:r>
              <a:rPr lang="it-IT" altLang="zh-CN" dirty="0"/>
              <a:t>= C</a:t>
            </a:r>
            <a:r>
              <a:rPr lang="it-IT" altLang="zh-CN" baseline="-25000" dirty="0"/>
              <a:t>i</a:t>
            </a:r>
            <a:r>
              <a:rPr lang="it-IT" altLang="zh-CN" dirty="0"/>
              <a:t> , when B</a:t>
            </a:r>
            <a:r>
              <a:rPr lang="it-IT" altLang="zh-CN" baseline="-25000" dirty="0"/>
              <a:t>i</a:t>
            </a:r>
            <a:r>
              <a:rPr lang="it-IT" altLang="zh-CN" dirty="0"/>
              <a:t> = 0</a:t>
            </a:r>
          </a:p>
          <a:p>
            <a:pPr lvl="1"/>
            <a:r>
              <a:rPr lang="en-US" altLang="zh-CN" dirty="0"/>
              <a:t>Group 2</a:t>
            </a:r>
          </a:p>
          <a:p>
            <a:pPr lvl="2"/>
            <a:r>
              <a:rPr lang="it-IT" altLang="zh-CN" dirty="0"/>
              <a:t>= B</a:t>
            </a:r>
            <a:r>
              <a:rPr lang="it-IT" altLang="zh-CN" baseline="-25000" dirty="0"/>
              <a:t>i</a:t>
            </a:r>
            <a:r>
              <a:rPr lang="it-IT" altLang="zh-CN" dirty="0"/>
              <a:t> , when C</a:t>
            </a:r>
            <a:r>
              <a:rPr lang="it-IT" altLang="zh-CN" baseline="-25000" dirty="0"/>
              <a:t>i</a:t>
            </a:r>
            <a:r>
              <a:rPr lang="it-IT" altLang="zh-CN" dirty="0"/>
              <a:t> = 0</a:t>
            </a:r>
          </a:p>
          <a:p>
            <a:pPr lvl="2"/>
            <a:r>
              <a:rPr lang="it-IT" altLang="zh-CN" dirty="0"/>
              <a:t>= B</a:t>
            </a:r>
            <a:r>
              <a:rPr lang="it-IT" altLang="zh-CN" baseline="-25000" dirty="0"/>
              <a:t>i</a:t>
            </a:r>
            <a:r>
              <a:rPr lang="it-IT" altLang="zh-CN" dirty="0"/>
              <a:t> - C</a:t>
            </a:r>
            <a:r>
              <a:rPr lang="it-IT" altLang="zh-CN" baseline="-25000" dirty="0"/>
              <a:t>i</a:t>
            </a:r>
          </a:p>
          <a:p>
            <a:pPr marL="0" indent="0">
              <a:buNone/>
            </a:pPr>
            <a:endParaRPr lang="en-US" altLang="zh-CN" dirty="0" smtClean="0"/>
          </a:p>
        </p:txBody>
      </p:sp>
      <p:sp>
        <p:nvSpPr>
          <p:cNvPr id="4" name="右大括号 3"/>
          <p:cNvSpPr/>
          <p:nvPr/>
        </p:nvSpPr>
        <p:spPr bwMode="auto">
          <a:xfrm>
            <a:off x="3861170" y="2200509"/>
            <a:ext cx="390869" cy="1012467"/>
          </a:xfrm>
          <a:prstGeom prst="righ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smtClean="0">
              <a:ln>
                <a:noFill/>
              </a:ln>
              <a:solidFill>
                <a:schemeClr val="accent2"/>
              </a:solidFill>
              <a:effectLst/>
              <a:latin typeface="Verdana" pitchFamily="34" charset="0"/>
              <a:ea typeface="楷体_GB2312" pitchFamily="49" charset="-122"/>
            </a:endParaRPr>
          </a:p>
        </p:txBody>
      </p:sp>
      <p:sp>
        <p:nvSpPr>
          <p:cNvPr id="5" name="TextBox 19"/>
          <p:cNvSpPr txBox="1"/>
          <p:nvPr/>
        </p:nvSpPr>
        <p:spPr>
          <a:xfrm>
            <a:off x="4554557" y="2473732"/>
            <a:ext cx="1516930" cy="523220"/>
          </a:xfrm>
          <a:prstGeom prst="rect">
            <a:avLst/>
          </a:prstGeom>
          <a:noFill/>
        </p:spPr>
        <p:txBody>
          <a:bodyPr wrap="square" rtlCol="0">
            <a:spAutoFit/>
          </a:bodyPr>
          <a:lstStyle/>
          <a:p>
            <a:r>
              <a:rPr lang="en-US" altLang="zh-CN" sz="2800" dirty="0">
                <a:solidFill>
                  <a:schemeClr val="accent2"/>
                </a:solidFill>
                <a:latin typeface="Bradley Hand ITC" panose="03070402050302030203" pitchFamily="66" charset="0"/>
              </a:rPr>
              <a:t>= </a:t>
            </a:r>
            <a:r>
              <a:rPr lang="en-US" altLang="zh-CN" sz="2800" dirty="0" err="1">
                <a:solidFill>
                  <a:schemeClr val="accent2"/>
                </a:solidFill>
                <a:latin typeface="Bradley Hand ITC" panose="03070402050302030203" pitchFamily="66" charset="0"/>
              </a:rPr>
              <a:t>B</a:t>
            </a:r>
            <a:r>
              <a:rPr lang="en-US" altLang="zh-CN" sz="2800" baseline="-25000" dirty="0" err="1">
                <a:solidFill>
                  <a:schemeClr val="accent2"/>
                </a:solidFill>
                <a:latin typeface="Bradley Hand ITC" panose="03070402050302030203" pitchFamily="66" charset="0"/>
              </a:rPr>
              <a:t>i</a:t>
            </a:r>
            <a:r>
              <a:rPr lang="en-US" altLang="zh-CN" sz="2800" dirty="0" err="1">
                <a:solidFill>
                  <a:schemeClr val="accent2"/>
                </a:solidFill>
                <a:latin typeface="Bradley Hand ITC" panose="03070402050302030203" pitchFamily="66" charset="0"/>
              </a:rPr>
              <a:t>+C</a:t>
            </a:r>
            <a:r>
              <a:rPr lang="en-US" altLang="zh-CN" sz="2800" baseline="-25000" dirty="0" err="1">
                <a:solidFill>
                  <a:schemeClr val="accent2"/>
                </a:solidFill>
                <a:latin typeface="Bradley Hand ITC" panose="03070402050302030203" pitchFamily="66" charset="0"/>
              </a:rPr>
              <a:t>i</a:t>
            </a:r>
            <a:endParaRPr lang="en-US" altLang="zh-CN" sz="2800" baseline="-25000" dirty="0">
              <a:solidFill>
                <a:schemeClr val="accent2"/>
              </a:solidFill>
              <a:latin typeface="Bradley Hand ITC" panose="03070402050302030203" pitchFamily="66" charset="0"/>
            </a:endParaRPr>
          </a:p>
        </p:txBody>
      </p:sp>
      <p:sp>
        <p:nvSpPr>
          <p:cNvPr id="7" name="右大括号 6"/>
          <p:cNvSpPr/>
          <p:nvPr/>
        </p:nvSpPr>
        <p:spPr bwMode="auto">
          <a:xfrm>
            <a:off x="3861170" y="3356992"/>
            <a:ext cx="390869" cy="833559"/>
          </a:xfrm>
          <a:prstGeom prst="righ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smtClean="0">
              <a:ln>
                <a:noFill/>
              </a:ln>
              <a:solidFill>
                <a:schemeClr val="accent2"/>
              </a:solidFill>
              <a:effectLst/>
              <a:latin typeface="Verdana" pitchFamily="34" charset="0"/>
              <a:ea typeface="楷体_GB2312" pitchFamily="49" charset="-122"/>
            </a:endParaRPr>
          </a:p>
        </p:txBody>
      </p:sp>
      <p:sp>
        <p:nvSpPr>
          <p:cNvPr id="8" name="TextBox 19"/>
          <p:cNvSpPr txBox="1"/>
          <p:nvPr/>
        </p:nvSpPr>
        <p:spPr>
          <a:xfrm>
            <a:off x="4545681" y="3527430"/>
            <a:ext cx="1508994" cy="523220"/>
          </a:xfrm>
          <a:prstGeom prst="rect">
            <a:avLst/>
          </a:prstGeom>
          <a:noFill/>
        </p:spPr>
        <p:txBody>
          <a:bodyPr wrap="square" rtlCol="0">
            <a:spAutoFit/>
          </a:bodyPr>
          <a:lstStyle/>
          <a:p>
            <a:r>
              <a:rPr lang="en-US" altLang="zh-CN" sz="2800" dirty="0">
                <a:solidFill>
                  <a:schemeClr val="accent2"/>
                </a:solidFill>
                <a:latin typeface="Bradley Hand ITC" panose="03070402050302030203" pitchFamily="66" charset="0"/>
              </a:rPr>
              <a:t>= </a:t>
            </a:r>
            <a:r>
              <a:rPr lang="en-US" altLang="zh-CN" sz="2800" dirty="0" smtClean="0">
                <a:solidFill>
                  <a:schemeClr val="accent2"/>
                </a:solidFill>
                <a:latin typeface="Bradley Hand ITC" panose="03070402050302030203" pitchFamily="66" charset="0"/>
              </a:rPr>
              <a:t>B</a:t>
            </a:r>
            <a:r>
              <a:rPr lang="en-US" altLang="zh-CN" sz="2800" baseline="-25000" dirty="0" smtClean="0">
                <a:solidFill>
                  <a:schemeClr val="accent2"/>
                </a:solidFill>
                <a:latin typeface="Bradley Hand ITC" panose="03070402050302030203" pitchFamily="66" charset="0"/>
              </a:rPr>
              <a:t>i</a:t>
            </a:r>
            <a:r>
              <a:rPr lang="en-US" altLang="zh-CN" sz="2800" dirty="0" smtClean="0">
                <a:solidFill>
                  <a:schemeClr val="accent2"/>
                </a:solidFill>
                <a:latin typeface="Bradley Hand ITC" panose="03070402050302030203" pitchFamily="66" charset="0"/>
              </a:rPr>
              <a:t>-C</a:t>
            </a:r>
            <a:r>
              <a:rPr lang="en-US" altLang="zh-CN" sz="2800" baseline="-25000" dirty="0" smtClean="0">
                <a:solidFill>
                  <a:schemeClr val="accent2"/>
                </a:solidFill>
                <a:latin typeface="Bradley Hand ITC" panose="03070402050302030203" pitchFamily="66" charset="0"/>
              </a:rPr>
              <a:t>i</a:t>
            </a:r>
            <a:endParaRPr lang="en-US" altLang="zh-CN" sz="2800" baseline="-25000" dirty="0">
              <a:solidFill>
                <a:schemeClr val="accent2"/>
              </a:solidFill>
              <a:latin typeface="Bradley Hand ITC" panose="03070402050302030203" pitchFamily="66" charset="0"/>
            </a:endParaRPr>
          </a:p>
        </p:txBody>
      </p:sp>
      <p:grpSp>
        <p:nvGrpSpPr>
          <p:cNvPr id="23" name="组合 22"/>
          <p:cNvGrpSpPr/>
          <p:nvPr/>
        </p:nvGrpSpPr>
        <p:grpSpPr>
          <a:xfrm>
            <a:off x="6046643" y="1825099"/>
            <a:ext cx="1301949" cy="1531893"/>
            <a:chOff x="6062141" y="2959422"/>
            <a:chExt cx="1301949" cy="1531893"/>
          </a:xfrm>
        </p:grpSpPr>
        <p:pic>
          <p:nvPicPr>
            <p:cNvPr id="3" name="图片 2"/>
            <p:cNvPicPr>
              <a:picLocks noChangeAspect="1"/>
            </p:cNvPicPr>
            <p:nvPr/>
          </p:nvPicPr>
          <p:blipFill>
            <a:blip r:embed="rId4"/>
            <a:stretch>
              <a:fillRect/>
            </a:stretch>
          </p:blipFill>
          <p:spPr>
            <a:xfrm>
              <a:off x="6062141" y="3068960"/>
              <a:ext cx="1286774" cy="1374508"/>
            </a:xfrm>
            <a:prstGeom prst="rect">
              <a:avLst/>
            </a:prstGeom>
          </p:spPr>
        </p:pic>
        <p:grpSp>
          <p:nvGrpSpPr>
            <p:cNvPr id="21" name="组合 20"/>
            <p:cNvGrpSpPr/>
            <p:nvPr/>
          </p:nvGrpSpPr>
          <p:grpSpPr>
            <a:xfrm>
              <a:off x="6988875" y="2959422"/>
              <a:ext cx="375215" cy="1531893"/>
              <a:chOff x="6988875" y="2959422"/>
              <a:chExt cx="375215" cy="1531893"/>
            </a:xfrm>
          </p:grpSpPr>
          <p:pic>
            <p:nvPicPr>
              <p:cNvPr id="12"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0450" y="2959422"/>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0450" y="3190971"/>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4050" y="3660620"/>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7004050" y="3861229"/>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6"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88875" y="4137756"/>
                <a:ext cx="360040" cy="353559"/>
              </a:xfrm>
              <a:prstGeom prst="rect">
                <a:avLst/>
              </a:prstGeom>
              <a:noFill/>
              <a:extLst>
                <a:ext uri="{909E8E84-426E-40DD-AFC4-6F175D3DCCD1}">
                  <a14:hiddenFill xmlns:a14="http://schemas.microsoft.com/office/drawing/2010/main">
                    <a:solidFill>
                      <a:srgbClr val="FFFFFF"/>
                    </a:solidFill>
                  </a14:hiddenFill>
                </a:ext>
              </a:extLst>
            </p:spPr>
          </p:pic>
        </p:grpSp>
      </p:grpSp>
      <p:grpSp>
        <p:nvGrpSpPr>
          <p:cNvPr id="24" name="组合 23"/>
          <p:cNvGrpSpPr/>
          <p:nvPr/>
        </p:nvGrpSpPr>
        <p:grpSpPr>
          <a:xfrm>
            <a:off x="6046643" y="3353997"/>
            <a:ext cx="1286774" cy="1439194"/>
            <a:chOff x="6062141" y="4488320"/>
            <a:chExt cx="1286774" cy="1439194"/>
          </a:xfrm>
        </p:grpSpPr>
        <p:pic>
          <p:nvPicPr>
            <p:cNvPr id="10" name="图片 9"/>
            <p:cNvPicPr>
              <a:picLocks noChangeAspect="1"/>
            </p:cNvPicPr>
            <p:nvPr/>
          </p:nvPicPr>
          <p:blipFill>
            <a:blip r:embed="rId4"/>
            <a:stretch>
              <a:fillRect/>
            </a:stretch>
          </p:blipFill>
          <p:spPr>
            <a:xfrm>
              <a:off x="6062141" y="4553006"/>
              <a:ext cx="1286774" cy="1374508"/>
            </a:xfrm>
            <a:prstGeom prst="rect">
              <a:avLst/>
            </a:prstGeom>
          </p:spPr>
        </p:pic>
        <p:grpSp>
          <p:nvGrpSpPr>
            <p:cNvPr id="22" name="组合 21"/>
            <p:cNvGrpSpPr/>
            <p:nvPr/>
          </p:nvGrpSpPr>
          <p:grpSpPr>
            <a:xfrm>
              <a:off x="6948999" y="4488320"/>
              <a:ext cx="379138" cy="815708"/>
              <a:chOff x="6948999" y="4488320"/>
              <a:chExt cx="379138" cy="815708"/>
            </a:xfrm>
          </p:grpSpPr>
          <p:pic>
            <p:nvPicPr>
              <p:cNvPr id="17"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48999" y="4488320"/>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68097" y="4950469"/>
                <a:ext cx="360040" cy="353559"/>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2" descr="http://upload.wikimedia.org/wikipedia/en/e/e4/Green_tick.png"/>
              <p:cNvPicPr>
                <a:picLocks noChangeAspect="1" noChangeArrowheads="1"/>
              </p:cNvPicPr>
              <p:nvPr/>
            </p:nvPicPr>
            <p:blipFill>
              <a:blip r:embed="rId5" cstate="print">
                <a:extLst>
                  <a:ext uri="{28A0092B-C50C-407E-A947-70E740481C1C}">
                    <a14:useLocalDpi xmlns:a14="http://schemas.microsoft.com/office/drawing/2010/main" val="0"/>
                  </a:ext>
                </a:extLst>
              </a:blip>
              <a:srcRect/>
              <a:stretch>
                <a:fillRect/>
              </a:stretch>
            </p:blipFill>
            <p:spPr bwMode="auto">
              <a:xfrm>
                <a:off x="6956465" y="4731693"/>
                <a:ext cx="360040" cy="353559"/>
              </a:xfrm>
              <a:prstGeom prst="rect">
                <a:avLst/>
              </a:prstGeom>
              <a:noFill/>
              <a:extLst>
                <a:ext uri="{909E8E84-426E-40DD-AFC4-6F175D3DCCD1}">
                  <a14:hiddenFill xmlns:a14="http://schemas.microsoft.com/office/drawing/2010/main">
                    <a:solidFill>
                      <a:srgbClr val="FFFFFF"/>
                    </a:solidFill>
                  </a14:hiddenFill>
                </a:ext>
              </a:extLst>
            </p:spPr>
          </p:pic>
        </p:grpSp>
      </p:grpSp>
      <p:pic>
        <p:nvPicPr>
          <p:cNvPr id="25" name="图片 24"/>
          <p:cNvPicPr>
            <a:picLocks noChangeAspect="1"/>
          </p:cNvPicPr>
          <p:nvPr/>
        </p:nvPicPr>
        <p:blipFill>
          <a:blip r:embed="rId6"/>
          <a:stretch>
            <a:fillRect/>
          </a:stretch>
        </p:blipFill>
        <p:spPr>
          <a:xfrm>
            <a:off x="7420968" y="2398219"/>
            <a:ext cx="758040" cy="833466"/>
          </a:xfrm>
          <a:prstGeom prst="rect">
            <a:avLst/>
          </a:prstGeom>
        </p:spPr>
      </p:pic>
      <p:pic>
        <p:nvPicPr>
          <p:cNvPr id="26" name="图片 25"/>
          <p:cNvPicPr>
            <a:picLocks noChangeAspect="1"/>
          </p:cNvPicPr>
          <p:nvPr/>
        </p:nvPicPr>
        <p:blipFill>
          <a:blip r:embed="rId7"/>
          <a:stretch>
            <a:fillRect/>
          </a:stretch>
        </p:blipFill>
        <p:spPr>
          <a:xfrm>
            <a:off x="7376216" y="3632541"/>
            <a:ext cx="863157" cy="887245"/>
          </a:xfrm>
          <a:prstGeom prst="rect">
            <a:avLst/>
          </a:prstGeom>
        </p:spPr>
      </p:pic>
      <p:sp>
        <p:nvSpPr>
          <p:cNvPr id="20" name="灯片编号占位符 19"/>
          <p:cNvSpPr>
            <a:spLocks noGrp="1"/>
          </p:cNvSpPr>
          <p:nvPr>
            <p:ph type="sldNum" sz="quarter" idx="10"/>
          </p:nvPr>
        </p:nvSpPr>
        <p:spPr/>
        <p:txBody>
          <a:bodyPr/>
          <a:lstStyle/>
          <a:p>
            <a:fld id="{0C913308-F349-4B6D-A68A-DD1791B4A57B}" type="slidenum">
              <a:rPr lang="zh-CN" altLang="en-US" smtClean="0"/>
              <a:pPr/>
              <a:t>14</a:t>
            </a:fld>
            <a:endParaRPr lang="zh-CN" altLang="en-US" dirty="0"/>
          </a:p>
        </p:txBody>
      </p:sp>
    </p:spTree>
    <p:custDataLst>
      <p:tags r:id="rId1"/>
    </p:custDataLst>
    <p:extLst>
      <p:ext uri="{BB962C8B-B14F-4D97-AF65-F5344CB8AC3E}">
        <p14:creationId xmlns:p14="http://schemas.microsoft.com/office/powerpoint/2010/main" val="674085103"/>
      </p:ext>
    </p:extLst>
  </p:cSld>
  <p:clrMapOvr>
    <a:masterClrMapping/>
  </p:clrMapOvr>
  <mc:AlternateContent xmlns:mc="http://schemas.openxmlformats.org/markup-compatibility/2006" xmlns:p14="http://schemas.microsoft.com/office/powerpoint/2010/main">
    <mc:Choice Requires="p14">
      <p:transition spd="slow" p14:dur="2000" advTm="90179"/>
    </mc:Choice>
    <mc:Fallback xmlns="">
      <p:transition spd="slow" advTm="9017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0"/>
                                          </p:stCondLst>
                                        </p:cTn>
                                        <p:tgtEl>
                                          <p:spTgt spid="7"/>
                                        </p:tgtEl>
                                        <p:attrNameLst>
                                          <p:attrName>style.visibility</p:attrName>
                                        </p:attrNameLst>
                                      </p:cBhvr>
                                      <p:to>
                                        <p:strVal val="visible"/>
                                      </p:to>
                                    </p:set>
                                  </p:childTnLst>
                                </p:cTn>
                              </p:par>
                            </p:childTnLst>
                          </p:cTn>
                        </p:par>
                        <p:par>
                          <p:cTn id="14" fill="hold">
                            <p:stCondLst>
                              <p:cond delay="0"/>
                            </p:stCondLst>
                            <p:childTnLst>
                              <p:par>
                                <p:cTn id="15" presetID="1" presetClass="entr" presetSubtype="0" fill="hold" grpId="0" nodeType="afterEffect">
                                  <p:stCondLst>
                                    <p:cond delay="0"/>
                                  </p:stCondLst>
                                  <p:childTnLst>
                                    <p:set>
                                      <p:cBhvr>
                                        <p:cTn id="16" dur="1" fill="hold">
                                          <p:stCondLst>
                                            <p:cond delay="0"/>
                                          </p:stCondLst>
                                        </p:cTn>
                                        <p:tgtEl>
                                          <p:spTgt spid="8"/>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nodeType="clickEffect">
                                  <p:stCondLst>
                                    <p:cond delay="0"/>
                                  </p:stCondLst>
                                  <p:childTnLst>
                                    <p:set>
                                      <p:cBhvr>
                                        <p:cTn id="20" dur="1" fill="hold">
                                          <p:stCondLst>
                                            <p:cond delay="0"/>
                                          </p:stCondLst>
                                        </p:cTn>
                                        <p:tgtEl>
                                          <p:spTgt spid="23"/>
                                        </p:tgtEl>
                                        <p:attrNameLst>
                                          <p:attrName>style.visibility</p:attrName>
                                        </p:attrNameLst>
                                      </p:cBhvr>
                                      <p:to>
                                        <p:strVal val="visible"/>
                                      </p:to>
                                    </p:set>
                                  </p:childTnLst>
                                </p:cTn>
                              </p:par>
                              <p:par>
                                <p:cTn id="21" presetID="1" presetClass="entr" presetSubtype="0" fill="hold" nodeType="withEffect">
                                  <p:stCondLst>
                                    <p:cond delay="0"/>
                                  </p:stCondLst>
                                  <p:childTnLst>
                                    <p:set>
                                      <p:cBhvr>
                                        <p:cTn id="22" dur="1" fill="hold">
                                          <p:stCondLst>
                                            <p:cond delay="0"/>
                                          </p:stCondLst>
                                        </p:cTn>
                                        <p:tgtEl>
                                          <p:spTgt spid="24"/>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p:bldP spid="7" grpId="0" animBg="1"/>
      <p:bldP spid="8"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tretch>
            <a:fillRect/>
          </a:stretch>
        </p:blipFill>
        <p:spPr>
          <a:xfrm>
            <a:off x="611560" y="2787014"/>
            <a:ext cx="7692166" cy="3522306"/>
          </a:xfrm>
          <a:prstGeom prst="rect">
            <a:avLst/>
          </a:prstGeom>
        </p:spPr>
      </p:pic>
      <p:sp>
        <p:nvSpPr>
          <p:cNvPr id="2" name="标题 1"/>
          <p:cNvSpPr>
            <a:spLocks noGrp="1"/>
          </p:cNvSpPr>
          <p:nvPr>
            <p:ph type="title"/>
          </p:nvPr>
        </p:nvSpPr>
        <p:spPr/>
        <p:txBody>
          <a:bodyPr/>
          <a:lstStyle/>
          <a:p>
            <a:r>
              <a:rPr lang="en-US" altLang="zh-CN" dirty="0"/>
              <a:t>Tool i</a:t>
            </a:r>
            <a:r>
              <a:rPr lang="en-US" altLang="zh-CN" dirty="0" smtClean="0"/>
              <a:t>mplementation</a:t>
            </a:r>
            <a:endParaRPr lang="zh-CN" altLang="en-US" dirty="0"/>
          </a:p>
        </p:txBody>
      </p:sp>
      <p:sp>
        <p:nvSpPr>
          <p:cNvPr id="3" name="内容占位符 2"/>
          <p:cNvSpPr>
            <a:spLocks noGrp="1"/>
          </p:cNvSpPr>
          <p:nvPr>
            <p:ph idx="1"/>
          </p:nvPr>
        </p:nvSpPr>
        <p:spPr>
          <a:xfrm>
            <a:off x="566738" y="1077913"/>
            <a:ext cx="8001000" cy="1919039"/>
          </a:xfrm>
        </p:spPr>
        <p:txBody>
          <a:bodyPr/>
          <a:lstStyle/>
          <a:p>
            <a:r>
              <a:rPr lang="en-US" altLang="zh-CN" dirty="0" smtClean="0"/>
              <a:t>AmCheck</a:t>
            </a:r>
          </a:p>
          <a:p>
            <a:pPr lvl="1"/>
            <a:r>
              <a:rPr lang="en-US" altLang="zh-CN" dirty="0"/>
              <a:t>Apache POI  </a:t>
            </a:r>
            <a:r>
              <a:rPr lang="en-US" altLang="zh-CN" dirty="0" smtClean="0"/>
              <a:t>library – Manipulate spreadsheets</a:t>
            </a:r>
          </a:p>
          <a:p>
            <a:pPr lvl="1"/>
            <a:r>
              <a:rPr lang="en-US" altLang="zh-CN" dirty="0" smtClean="0"/>
              <a:t>Annotate the smells in the resulted spreadsheets</a:t>
            </a:r>
            <a:endParaRPr lang="zh-CN" altLang="en-US" dirty="0"/>
          </a:p>
        </p:txBody>
      </p:sp>
      <p:sp>
        <p:nvSpPr>
          <p:cNvPr id="5" name="圆角矩形 4"/>
          <p:cNvSpPr/>
          <p:nvPr/>
        </p:nvSpPr>
        <p:spPr bwMode="gray">
          <a:xfrm>
            <a:off x="3995936" y="3577522"/>
            <a:ext cx="1584175" cy="1800200"/>
          </a:xfrm>
          <a:prstGeom prst="roundRect">
            <a:avLst/>
          </a:prstGeom>
          <a:noFill/>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zh-CN" altLang="en-US" sz="2400">
              <a:solidFill>
                <a:schemeClr val="bg1"/>
              </a:solidFill>
              <a:effectLst>
                <a:outerShdw blurRad="38100" dist="38100" dir="2700000" algn="tl">
                  <a:srgbClr val="000000"/>
                </a:outerShdw>
              </a:effectLst>
              <a:ea typeface="微软雅黑" pitchFamily="34" charset="-122"/>
            </a:endParaRPr>
          </a:p>
        </p:txBody>
      </p:sp>
      <p:sp>
        <p:nvSpPr>
          <p:cNvPr id="8" name="圆角矩形 7"/>
          <p:cNvSpPr/>
          <p:nvPr/>
        </p:nvSpPr>
        <p:spPr bwMode="gray">
          <a:xfrm>
            <a:off x="5757568" y="3717032"/>
            <a:ext cx="2532283" cy="847900"/>
          </a:xfrm>
          <a:prstGeom prst="roundRect">
            <a:avLst/>
          </a:prstGeom>
          <a:noFill/>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zh-CN" altLang="en-US" sz="2400">
              <a:solidFill>
                <a:schemeClr val="bg1"/>
              </a:solidFill>
              <a:effectLst>
                <a:outerShdw blurRad="38100" dist="38100" dir="2700000" algn="tl">
                  <a:srgbClr val="000000"/>
                </a:outerShdw>
              </a:effectLst>
              <a:ea typeface="微软雅黑" pitchFamily="34" charset="-122"/>
            </a:endParaRPr>
          </a:p>
        </p:txBody>
      </p:sp>
      <p:sp>
        <p:nvSpPr>
          <p:cNvPr id="13" name="Rectangle 14"/>
          <p:cNvSpPr/>
          <p:nvPr/>
        </p:nvSpPr>
        <p:spPr bwMode="gray">
          <a:xfrm>
            <a:off x="3995936" y="3922850"/>
            <a:ext cx="1584175" cy="298238"/>
          </a:xfrm>
          <a:prstGeom prst="rect">
            <a:avLst/>
          </a:prstGeom>
          <a:solidFill>
            <a:srgbClr val="0070C0">
              <a:alpha val="5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4" name="圆角矩形 13"/>
          <p:cNvSpPr/>
          <p:nvPr/>
        </p:nvSpPr>
        <p:spPr bwMode="gray">
          <a:xfrm>
            <a:off x="5091046" y="5404978"/>
            <a:ext cx="3197690" cy="904342"/>
          </a:xfrm>
          <a:prstGeom prst="roundRect">
            <a:avLst/>
          </a:prstGeom>
          <a:noFill/>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zh-CN" altLang="en-US" sz="2400">
              <a:solidFill>
                <a:schemeClr val="bg1"/>
              </a:solidFill>
              <a:effectLst>
                <a:outerShdw blurRad="38100" dist="38100" dir="2700000" algn="tl">
                  <a:srgbClr val="000000"/>
                </a:outerShdw>
              </a:effectLst>
              <a:ea typeface="微软雅黑" pitchFamily="34" charset="-122"/>
            </a:endParaRPr>
          </a:p>
        </p:txBody>
      </p:sp>
      <p:sp>
        <p:nvSpPr>
          <p:cNvPr id="7" name="灯片编号占位符 6"/>
          <p:cNvSpPr>
            <a:spLocks noGrp="1"/>
          </p:cNvSpPr>
          <p:nvPr>
            <p:ph type="sldNum" sz="quarter" idx="10"/>
          </p:nvPr>
        </p:nvSpPr>
        <p:spPr/>
        <p:txBody>
          <a:bodyPr/>
          <a:lstStyle/>
          <a:p>
            <a:fld id="{0C913308-F349-4B6D-A68A-DD1791B4A57B}" type="slidenum">
              <a:rPr lang="zh-CN" altLang="en-US" smtClean="0"/>
              <a:pPr/>
              <a:t>15</a:t>
            </a:fld>
            <a:endParaRPr lang="zh-CN" altLang="en-US" dirty="0"/>
          </a:p>
        </p:txBody>
      </p:sp>
    </p:spTree>
    <p:custDataLst>
      <p:tags r:id="rId1"/>
    </p:custDataLst>
    <p:extLst>
      <p:ext uri="{BB962C8B-B14F-4D97-AF65-F5344CB8AC3E}">
        <p14:creationId xmlns:p14="http://schemas.microsoft.com/office/powerpoint/2010/main" val="343882103"/>
      </p:ext>
    </p:extLst>
  </p:cSld>
  <p:clrMapOvr>
    <a:masterClrMapping/>
  </p:clrMapOvr>
  <mc:AlternateContent xmlns:mc="http://schemas.openxmlformats.org/markup-compatibility/2006" xmlns:p14="http://schemas.microsoft.com/office/powerpoint/2010/main">
    <mc:Choice Requires="p14">
      <p:transition spd="slow" p14:dur="2000" advTm="81067"/>
    </mc:Choice>
    <mc:Fallback xmlns="">
      <p:transition spd="slow" advTm="8106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xit" presetSubtype="0" fill="hold" grpId="1" nodeType="clickEffect">
                                  <p:stCondLst>
                                    <p:cond delay="0"/>
                                  </p:stCondLst>
                                  <p:childTnLst>
                                    <p:set>
                                      <p:cBhvr>
                                        <p:cTn id="14" dur="1" fill="hold">
                                          <p:stCondLst>
                                            <p:cond delay="0"/>
                                          </p:stCondLst>
                                        </p:cTn>
                                        <p:tgtEl>
                                          <p:spTgt spid="5"/>
                                        </p:tgtEl>
                                        <p:attrNameLst>
                                          <p:attrName>style.visibility</p:attrName>
                                        </p:attrNameLst>
                                      </p:cBhvr>
                                      <p:to>
                                        <p:strVal val="hidden"/>
                                      </p:to>
                                    </p:set>
                                  </p:childTnLst>
                                </p:cTn>
                              </p:par>
                              <p:par>
                                <p:cTn id="15" presetID="1" presetClass="entr" presetSubtype="0" fill="hold" grpId="0" nodeType="withEffect">
                                  <p:stCondLst>
                                    <p:cond delay="0"/>
                                  </p:stCondLst>
                                  <p:childTnLst>
                                    <p:set>
                                      <p:cBhvr>
                                        <p:cTn id="16" dur="1" fill="hold">
                                          <p:stCondLst>
                                            <p:cond delay="0"/>
                                          </p:stCondLst>
                                        </p:cTn>
                                        <p:tgtEl>
                                          <p:spTgt spid="1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xit" presetSubtype="0" fill="hold" grpId="1" nodeType="clickEffect">
                                  <p:stCondLst>
                                    <p:cond delay="0"/>
                                  </p:stCondLst>
                                  <p:childTnLst>
                                    <p:set>
                                      <p:cBhvr>
                                        <p:cTn id="22" dur="1" fill="hold">
                                          <p:stCondLst>
                                            <p:cond delay="0"/>
                                          </p:stCondLst>
                                        </p:cTn>
                                        <p:tgtEl>
                                          <p:spTgt spid="13"/>
                                        </p:tgtEl>
                                        <p:attrNameLst>
                                          <p:attrName>style.visibility</p:attrName>
                                        </p:attrNameLst>
                                      </p:cBhvr>
                                      <p:to>
                                        <p:strVal val="hidden"/>
                                      </p:to>
                                    </p:set>
                                  </p:childTnLst>
                                </p:cTn>
                              </p:par>
                              <p:par>
                                <p:cTn id="23" presetID="1" presetClass="exit" presetSubtype="0" fill="hold" grpId="1" nodeType="withEffect">
                                  <p:stCondLst>
                                    <p:cond delay="0"/>
                                  </p:stCondLst>
                                  <p:childTnLst>
                                    <p:set>
                                      <p:cBhvr>
                                        <p:cTn id="24" dur="1" fill="hold">
                                          <p:stCondLst>
                                            <p:cond delay="0"/>
                                          </p:stCondLst>
                                        </p:cTn>
                                        <p:tgtEl>
                                          <p:spTgt spid="8"/>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13" grpId="0" animBg="1"/>
      <p:bldP spid="13" grpId="1" animBg="1"/>
      <p:bldP spid="14"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Evaluation</a:t>
            </a:r>
            <a:endParaRPr lang="zh-CN" altLang="en-US" dirty="0"/>
          </a:p>
        </p:txBody>
      </p:sp>
      <p:sp>
        <p:nvSpPr>
          <p:cNvPr id="3" name="内容占位符 2"/>
          <p:cNvSpPr>
            <a:spLocks noGrp="1"/>
          </p:cNvSpPr>
          <p:nvPr>
            <p:ph idx="1"/>
          </p:nvPr>
        </p:nvSpPr>
        <p:spPr>
          <a:xfrm>
            <a:off x="566738" y="1077913"/>
            <a:ext cx="5451154" cy="5741987"/>
          </a:xfrm>
        </p:spPr>
        <p:txBody>
          <a:bodyPr>
            <a:normAutofit/>
          </a:bodyPr>
          <a:lstStyle/>
          <a:p>
            <a:r>
              <a:rPr lang="en-US" altLang="zh-CN" dirty="0" smtClean="0"/>
              <a:t>RQ1</a:t>
            </a:r>
            <a:r>
              <a:rPr lang="en-US" altLang="zh-CN" dirty="0"/>
              <a:t>: </a:t>
            </a:r>
            <a:r>
              <a:rPr lang="en-US" altLang="zh-CN" b="1" dirty="0">
                <a:solidFill>
                  <a:srgbClr val="FF0000"/>
                </a:solidFill>
              </a:rPr>
              <a:t>How common</a:t>
            </a:r>
            <a:r>
              <a:rPr lang="en-US" altLang="zh-CN" dirty="0"/>
              <a:t> are ambiguous computation smells in real-life spreadsheets</a:t>
            </a:r>
            <a:r>
              <a:rPr lang="en-US" altLang="zh-CN" dirty="0" smtClean="0"/>
              <a:t>?</a:t>
            </a:r>
          </a:p>
          <a:p>
            <a:r>
              <a:rPr lang="en-US" altLang="zh-CN" dirty="0" smtClean="0"/>
              <a:t>RQ2</a:t>
            </a:r>
            <a:r>
              <a:rPr lang="en-US" altLang="zh-CN" dirty="0"/>
              <a:t>: Can AmCheck detect and repair ambiguous computation smells </a:t>
            </a:r>
            <a:r>
              <a:rPr lang="en-US" altLang="zh-CN" b="1" dirty="0">
                <a:solidFill>
                  <a:srgbClr val="FF0000"/>
                </a:solidFill>
              </a:rPr>
              <a:t>precisely</a:t>
            </a:r>
            <a:r>
              <a:rPr lang="en-US" altLang="zh-CN" dirty="0"/>
              <a:t>?</a:t>
            </a:r>
          </a:p>
          <a:p>
            <a:pPr lvl="1"/>
            <a:endParaRPr lang="en-US" altLang="zh-CN" dirty="0" smtClean="0"/>
          </a:p>
          <a:p>
            <a:pPr lvl="1"/>
            <a:endParaRPr lang="en-US" altLang="zh-CN" dirty="0" smtClean="0"/>
          </a:p>
          <a:p>
            <a:r>
              <a:rPr lang="en-US" altLang="zh-CN" dirty="0" smtClean="0"/>
              <a:t>RQ3</a:t>
            </a:r>
            <a:r>
              <a:rPr lang="en-US" altLang="zh-CN" dirty="0"/>
              <a:t>: Do end users find AmCheck </a:t>
            </a:r>
            <a:r>
              <a:rPr lang="en-US" altLang="zh-CN" b="1" dirty="0">
                <a:solidFill>
                  <a:srgbClr val="FF0000"/>
                </a:solidFill>
              </a:rPr>
              <a:t>useful</a:t>
            </a:r>
            <a:r>
              <a:rPr lang="en-US" altLang="zh-CN" dirty="0"/>
              <a:t> for improving the quality of their </a:t>
            </a:r>
            <a:r>
              <a:rPr lang="en-US" altLang="zh-CN" dirty="0" smtClean="0"/>
              <a:t>spreadsheets?</a:t>
            </a:r>
          </a:p>
          <a:p>
            <a:r>
              <a:rPr lang="en-US" altLang="zh-CN" dirty="0" smtClean="0"/>
              <a:t>RQ4</a:t>
            </a:r>
            <a:r>
              <a:rPr lang="en-US" altLang="zh-CN" dirty="0"/>
              <a:t>: Are ambiguous computation smells </a:t>
            </a:r>
            <a:r>
              <a:rPr lang="en-US" altLang="zh-CN" b="1" dirty="0">
                <a:solidFill>
                  <a:srgbClr val="FF0000"/>
                </a:solidFill>
              </a:rPr>
              <a:t>harmful</a:t>
            </a:r>
            <a:r>
              <a:rPr lang="en-US" altLang="zh-CN" dirty="0"/>
              <a:t>? </a:t>
            </a:r>
            <a:endParaRPr lang="en-US" altLang="zh-CN" dirty="0" smtClean="0"/>
          </a:p>
        </p:txBody>
      </p:sp>
      <p:sp>
        <p:nvSpPr>
          <p:cNvPr id="4" name="右大括号 3"/>
          <p:cNvSpPr/>
          <p:nvPr/>
        </p:nvSpPr>
        <p:spPr bwMode="auto">
          <a:xfrm>
            <a:off x="5993188" y="1268760"/>
            <a:ext cx="390869" cy="2029555"/>
          </a:xfrm>
          <a:prstGeom prst="righ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smtClean="0">
              <a:ln>
                <a:noFill/>
              </a:ln>
              <a:solidFill>
                <a:schemeClr val="accent2"/>
              </a:solidFill>
              <a:effectLst/>
              <a:latin typeface="Verdana" pitchFamily="34" charset="0"/>
              <a:ea typeface="楷体_GB2312" pitchFamily="49" charset="-122"/>
            </a:endParaRPr>
          </a:p>
        </p:txBody>
      </p:sp>
      <p:sp>
        <p:nvSpPr>
          <p:cNvPr id="5" name="右大括号 4"/>
          <p:cNvSpPr/>
          <p:nvPr/>
        </p:nvSpPr>
        <p:spPr bwMode="auto">
          <a:xfrm>
            <a:off x="5968200" y="4293096"/>
            <a:ext cx="390869" cy="1799264"/>
          </a:xfrm>
          <a:prstGeom prst="righ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smtClean="0">
              <a:ln>
                <a:noFill/>
              </a:ln>
              <a:solidFill>
                <a:schemeClr val="accent2"/>
              </a:solidFill>
              <a:effectLst/>
              <a:latin typeface="Verdana" pitchFamily="34" charset="0"/>
              <a:ea typeface="楷体_GB2312" pitchFamily="49" charset="-122"/>
            </a:endParaRPr>
          </a:p>
        </p:txBody>
      </p:sp>
      <p:sp>
        <p:nvSpPr>
          <p:cNvPr id="6" name="文本框 5"/>
          <p:cNvSpPr txBox="1"/>
          <p:nvPr/>
        </p:nvSpPr>
        <p:spPr>
          <a:xfrm>
            <a:off x="6660735" y="1719176"/>
            <a:ext cx="2495122" cy="1323439"/>
          </a:xfrm>
          <a:prstGeom prst="rect">
            <a:avLst/>
          </a:prstGeom>
          <a:noFill/>
        </p:spPr>
        <p:txBody>
          <a:bodyPr wrap="square" rtlCol="0">
            <a:spAutoFit/>
          </a:bodyPr>
          <a:lstStyle/>
          <a:p>
            <a:pPr algn="ctr"/>
            <a:r>
              <a:rPr lang="en-US" altLang="zh-CN" sz="2000" b="1" i="1" dirty="0" smtClean="0"/>
              <a:t>Experiment 1</a:t>
            </a:r>
          </a:p>
          <a:p>
            <a:r>
              <a:rPr lang="en-US" altLang="zh-CN" sz="2000" b="1" dirty="0" smtClean="0"/>
              <a:t>Subject:</a:t>
            </a:r>
            <a:r>
              <a:rPr lang="en-US" altLang="zh-CN" sz="2000" dirty="0" smtClean="0"/>
              <a:t> EUSES</a:t>
            </a:r>
          </a:p>
          <a:p>
            <a:r>
              <a:rPr lang="en-US" altLang="zh-CN" sz="2000" b="1" dirty="0" smtClean="0"/>
              <a:t>Method:</a:t>
            </a:r>
            <a:r>
              <a:rPr lang="en-US" altLang="zh-CN" sz="2000" dirty="0" smtClean="0"/>
              <a:t> Manually validate by ourselves</a:t>
            </a:r>
            <a:endParaRPr lang="zh-CN" altLang="en-US" sz="2000" dirty="0"/>
          </a:p>
        </p:txBody>
      </p:sp>
      <p:sp>
        <p:nvSpPr>
          <p:cNvPr id="7" name="文本框 6"/>
          <p:cNvSpPr txBox="1"/>
          <p:nvPr/>
        </p:nvSpPr>
        <p:spPr>
          <a:xfrm>
            <a:off x="6635747" y="4461144"/>
            <a:ext cx="2495123" cy="1631216"/>
          </a:xfrm>
          <a:prstGeom prst="rect">
            <a:avLst/>
          </a:prstGeom>
          <a:noFill/>
        </p:spPr>
        <p:txBody>
          <a:bodyPr wrap="square" rtlCol="0">
            <a:spAutoFit/>
          </a:bodyPr>
          <a:lstStyle/>
          <a:p>
            <a:pPr algn="ctr"/>
            <a:r>
              <a:rPr lang="en-US" altLang="zh-CN" sz="2000" b="1" i="1" dirty="0"/>
              <a:t>Experiment 2</a:t>
            </a:r>
            <a:endParaRPr lang="en-US" altLang="zh-CN" sz="2000" b="1" i="1" dirty="0" smtClean="0"/>
          </a:p>
          <a:p>
            <a:r>
              <a:rPr lang="en-US" altLang="zh-CN" sz="2000" b="1" dirty="0" smtClean="0"/>
              <a:t>Subject:</a:t>
            </a:r>
            <a:r>
              <a:rPr lang="en-US" altLang="zh-CN" sz="2000" dirty="0" smtClean="0"/>
              <a:t> 10 real-life spreadsheets</a:t>
            </a:r>
          </a:p>
          <a:p>
            <a:r>
              <a:rPr lang="en-US" altLang="zh-CN" sz="2000" b="1" dirty="0" smtClean="0"/>
              <a:t>Method:</a:t>
            </a:r>
            <a:r>
              <a:rPr lang="en-US" altLang="zh-CN" sz="2000" dirty="0" smtClean="0"/>
              <a:t> Interview with users</a:t>
            </a:r>
            <a:endParaRPr lang="zh-CN" altLang="en-US" sz="2000" dirty="0"/>
          </a:p>
        </p:txBody>
      </p:sp>
      <p:sp>
        <p:nvSpPr>
          <p:cNvPr id="10" name="灯片编号占位符 9"/>
          <p:cNvSpPr>
            <a:spLocks noGrp="1"/>
          </p:cNvSpPr>
          <p:nvPr>
            <p:ph type="sldNum" sz="quarter" idx="10"/>
          </p:nvPr>
        </p:nvSpPr>
        <p:spPr/>
        <p:txBody>
          <a:bodyPr/>
          <a:lstStyle/>
          <a:p>
            <a:fld id="{0C913308-F349-4B6D-A68A-DD1791B4A57B}" type="slidenum">
              <a:rPr lang="zh-CN" altLang="en-US" smtClean="0"/>
              <a:pPr/>
              <a:t>16</a:t>
            </a:fld>
            <a:endParaRPr lang="zh-CN" altLang="en-US" dirty="0"/>
          </a:p>
        </p:txBody>
      </p:sp>
    </p:spTree>
    <p:custDataLst>
      <p:tags r:id="rId1"/>
    </p:custDataLst>
    <p:extLst>
      <p:ext uri="{BB962C8B-B14F-4D97-AF65-F5344CB8AC3E}">
        <p14:creationId xmlns:p14="http://schemas.microsoft.com/office/powerpoint/2010/main" val="481758334"/>
      </p:ext>
    </p:extLst>
  </p:cSld>
  <p:clrMapOvr>
    <a:masterClrMapping/>
  </p:clrMapOvr>
  <mc:AlternateContent xmlns:mc="http://schemas.openxmlformats.org/markup-compatibility/2006" xmlns:p14="http://schemas.microsoft.com/office/powerpoint/2010/main">
    <mc:Choice Requires="p14">
      <p:transition spd="slow" p14:dur="2000" advTm="98301"/>
    </mc:Choice>
    <mc:Fallback xmlns="">
      <p:transition spd="slow" advTm="98301"/>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p:bldP spid="7" grpId="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How common? (RQ1)</a:t>
            </a:r>
            <a:endParaRPr lang="zh-CN" altLang="en-US"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2415217763"/>
              </p:ext>
            </p:extLst>
          </p:nvPr>
        </p:nvGraphicFramePr>
        <p:xfrm>
          <a:off x="179512" y="2348880"/>
          <a:ext cx="8280920" cy="4277983"/>
        </p:xfrm>
        <a:graphic>
          <a:graphicData uri="http://schemas.openxmlformats.org/drawingml/2006/table">
            <a:tbl>
              <a:tblPr firstRow="1" bandRow="1">
                <a:tableStyleId>{5C22544A-7EE6-4342-B048-85BDC9FD1C3A}</a:tableStyleId>
              </a:tblPr>
              <a:tblGrid>
                <a:gridCol w="1224136">
                  <a:extLst>
                    <a:ext uri="{9D8B030D-6E8A-4147-A177-3AD203B41FA5}">
                      <a16:colId xmlns="" xmlns:a16="http://schemas.microsoft.com/office/drawing/2014/main" val="2415611317"/>
                    </a:ext>
                  </a:extLst>
                </a:gridCol>
                <a:gridCol w="2592288"/>
                <a:gridCol w="3240360">
                  <a:extLst>
                    <a:ext uri="{9D8B030D-6E8A-4147-A177-3AD203B41FA5}">
                      <a16:colId xmlns="" xmlns:a16="http://schemas.microsoft.com/office/drawing/2014/main" val="1473840472"/>
                    </a:ext>
                  </a:extLst>
                </a:gridCol>
                <a:gridCol w="1224136">
                  <a:extLst>
                    <a:ext uri="{9D8B030D-6E8A-4147-A177-3AD203B41FA5}">
                      <a16:colId xmlns="" xmlns:a16="http://schemas.microsoft.com/office/drawing/2014/main" val="3621203511"/>
                    </a:ext>
                  </a:extLst>
                </a:gridCol>
              </a:tblGrid>
              <a:tr h="314093">
                <a:tc>
                  <a:txBody>
                    <a:bodyPr/>
                    <a:lstStyle/>
                    <a:p>
                      <a:pPr algn="ctr"/>
                      <a:r>
                        <a:rPr lang="en-US" altLang="zh-CN" sz="1600" dirty="0" smtClean="0">
                          <a:latin typeface="Times New Roman" panose="02020603050405020304" pitchFamily="18" charset="0"/>
                          <a:cs typeface="Times New Roman" panose="02020603050405020304" pitchFamily="18" charset="0"/>
                        </a:rPr>
                        <a:t>Category</a:t>
                      </a:r>
                      <a:endParaRPr lang="zh-CN" altLang="en-US" sz="1600" dirty="0">
                        <a:latin typeface="Times New Roman" panose="02020603050405020304" pitchFamily="18" charset="0"/>
                        <a:cs typeface="Times New Roman" panose="02020603050405020304" pitchFamily="18" charset="0"/>
                      </a:endParaRPr>
                    </a:p>
                  </a:txBody>
                  <a:tcPr anchor="ctr"/>
                </a:tc>
                <a:tc>
                  <a:txBody>
                    <a:bodyPr/>
                    <a:lstStyle/>
                    <a:p>
                      <a:pPr algn="ctr">
                        <a:spcAft>
                          <a:spcPts val="0"/>
                        </a:spcAft>
                      </a:pPr>
                      <a:r>
                        <a:rPr lang="en-US" sz="1600" b="1" kern="100" dirty="0" smtClean="0">
                          <a:effectLst/>
                          <a:latin typeface="Times New Roman" panose="02020603050405020304" pitchFamily="18" charset="0"/>
                          <a:ea typeface="宋体" panose="02010600030101010101" pitchFamily="2" charset="-122"/>
                          <a:cs typeface="Times New Roman" panose="02020603050405020304" pitchFamily="18" charset="0"/>
                        </a:rPr>
                        <a:t>Spreadsheets with cell arrays</a:t>
                      </a:r>
                    </a:p>
                    <a:p>
                      <a:pPr algn="ctr">
                        <a:spcAft>
                          <a:spcPts val="0"/>
                        </a:spcAft>
                      </a:pPr>
                      <a:r>
                        <a:rPr lang="en-US" altLang="zh-CN" sz="1600" b="1" kern="100" dirty="0" smtClean="0">
                          <a:effectLst/>
                          <a:latin typeface="Times New Roman" panose="02020603050405020304" pitchFamily="18" charset="0"/>
                          <a:ea typeface="宋体" panose="02010600030101010101" pitchFamily="2" charset="-122"/>
                          <a:cs typeface="Times New Roman" panose="02020603050405020304" pitchFamily="18" charset="0"/>
                        </a:rPr>
                        <a:t>(CA)</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marL="0" indent="0" algn="l">
                        <a:spcAft>
                          <a:spcPts val="0"/>
                        </a:spcAft>
                      </a:pPr>
                      <a:r>
                        <a:rPr lang="en-US" altLang="zh-CN" sz="1600" kern="100" dirty="0" smtClean="0">
                          <a:effectLst/>
                          <a:latin typeface="Times New Roman" panose="02020603050405020304" pitchFamily="18" charset="0"/>
                          <a:ea typeface="Times New Roman"/>
                          <a:cs typeface="Times New Roman" panose="02020603050405020304" pitchFamily="18" charset="0"/>
                        </a:rPr>
                        <a:t>Spreadsheet with smelly cell</a:t>
                      </a:r>
                      <a:r>
                        <a:rPr lang="en-US" altLang="zh-CN" sz="1600" kern="100" baseline="0" dirty="0" smtClean="0">
                          <a:effectLst/>
                          <a:latin typeface="Times New Roman" panose="02020603050405020304" pitchFamily="18" charset="0"/>
                          <a:ea typeface="Times New Roman"/>
                          <a:cs typeface="Times New Roman" panose="02020603050405020304" pitchFamily="18" charset="0"/>
                        </a:rPr>
                        <a:t> </a:t>
                      </a:r>
                      <a:r>
                        <a:rPr lang="en-US" altLang="zh-CN" sz="1600" kern="100" dirty="0" smtClean="0">
                          <a:effectLst/>
                          <a:latin typeface="Times New Roman" panose="02020603050405020304" pitchFamily="18" charset="0"/>
                          <a:ea typeface="Times New Roman"/>
                          <a:cs typeface="Times New Roman" panose="02020603050405020304" pitchFamily="18" charset="0"/>
                        </a:rPr>
                        <a:t>arrays</a:t>
                      </a:r>
                    </a:p>
                    <a:p>
                      <a:pPr marL="0" indent="0" algn="ctr">
                        <a:spcAft>
                          <a:spcPts val="0"/>
                        </a:spcAft>
                      </a:pPr>
                      <a:r>
                        <a:rPr lang="en-US" altLang="zh-CN" sz="1600" kern="100" dirty="0" smtClean="0">
                          <a:effectLst/>
                          <a:latin typeface="Times New Roman" panose="02020603050405020304" pitchFamily="18" charset="0"/>
                          <a:ea typeface="Times New Roman"/>
                          <a:cs typeface="Times New Roman" panose="02020603050405020304" pitchFamily="18" charset="0"/>
                        </a:rPr>
                        <a:t>(SCA)</a:t>
                      </a:r>
                      <a:endParaRPr lang="zh-CN" sz="16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altLang="zh-CN" sz="1600" kern="100" dirty="0" smtClean="0">
                          <a:effectLst/>
                          <a:latin typeface="Times New Roman" panose="02020603050405020304" pitchFamily="18" charset="0"/>
                          <a:ea typeface="Times New Roman"/>
                          <a:cs typeface="Times New Roman" panose="02020603050405020304" pitchFamily="18" charset="0"/>
                        </a:rPr>
                        <a:t>SCA / CA</a:t>
                      </a:r>
                      <a:endParaRPr lang="zh-CN" sz="16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 xmlns:a16="http://schemas.microsoft.com/office/drawing/2014/main" val="3818958798"/>
                  </a:ext>
                </a:extLst>
              </a:tr>
              <a:tr h="314093">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cs101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7</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3</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42.9%</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r>
              <a:tr h="314093">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database</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103</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56</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54.4%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extLst>
                  <a:ext uri="{0D108BD9-81ED-4DB2-BD59-A6C34878D82A}">
                    <a16:rowId xmlns="" xmlns:a16="http://schemas.microsoft.com/office/drawing/2014/main" val="1872106477"/>
                  </a:ext>
                </a:extLst>
              </a:tr>
              <a:tr h="314093">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filby</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n.a</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extLst>
                  <a:ext uri="{0D108BD9-81ED-4DB2-BD59-A6C34878D82A}">
                    <a16:rowId xmlns="" xmlns:a16="http://schemas.microsoft.com/office/drawing/2014/main" val="1572340033"/>
                  </a:ext>
                </a:extLst>
              </a:tr>
              <a:tr h="314093">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financial</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245</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126</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51.4%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extLst>
                  <a:ext uri="{0D108BD9-81ED-4DB2-BD59-A6C34878D82A}">
                    <a16:rowId xmlns="" xmlns:a16="http://schemas.microsoft.com/office/drawing/2014/main" val="835586869"/>
                  </a:ext>
                </a:extLst>
              </a:tr>
              <a:tr h="314093">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forms3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40.0%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extLst>
                  <a:ext uri="{0D108BD9-81ED-4DB2-BD59-A6C34878D82A}">
                    <a16:rowId xmlns="" xmlns:a16="http://schemas.microsoft.com/office/drawing/2014/main" val="1218551806"/>
                  </a:ext>
                </a:extLst>
              </a:tr>
              <a:tr h="314093">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grades</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201</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88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43.8%</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extLst>
                  <a:ext uri="{0D108BD9-81ED-4DB2-BD59-A6C34878D82A}">
                    <a16:rowId xmlns="" xmlns:a16="http://schemas.microsoft.com/office/drawing/2014/main" val="810705359"/>
                  </a:ext>
                </a:extLst>
              </a:tr>
              <a:tr h="314093">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homework</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163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54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33.1%</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extLst>
                  <a:ext uri="{0D108BD9-81ED-4DB2-BD59-A6C34878D82A}">
                    <a16:rowId xmlns="" xmlns:a16="http://schemas.microsoft.com/office/drawing/2014/main" val="2429276159"/>
                  </a:ext>
                </a:extLst>
              </a:tr>
              <a:tr h="314093">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inventory</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173</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75</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43.4%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extLst>
                  <a:ext uri="{0D108BD9-81ED-4DB2-BD59-A6C34878D82A}">
                    <a16:rowId xmlns="" xmlns:a16="http://schemas.microsoft.com/office/drawing/2014/main" val="2134950755"/>
                  </a:ext>
                </a:extLst>
              </a:tr>
              <a:tr h="314093">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jackson</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err="1">
                          <a:effectLst/>
                          <a:latin typeface="Times New Roman" panose="02020603050405020304" pitchFamily="18" charset="0"/>
                          <a:ea typeface="宋体" panose="02010600030101010101" pitchFamily="2" charset="-122"/>
                          <a:cs typeface="Times New Roman" panose="02020603050405020304" pitchFamily="18" charset="0"/>
                        </a:rPr>
                        <a:t>n.a</a:t>
                      </a: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extLst>
                  <a:ext uri="{0D108BD9-81ED-4DB2-BD59-A6C34878D82A}">
                    <a16:rowId xmlns="" xmlns:a16="http://schemas.microsoft.com/office/drawing/2014/main" val="1830700227"/>
                  </a:ext>
                </a:extLst>
              </a:tr>
              <a:tr h="314093">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modeling</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88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38</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43.2%</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extLst>
                  <a:ext uri="{0D108BD9-81ED-4DB2-BD59-A6C34878D82A}">
                    <a16:rowId xmlns="" xmlns:a16="http://schemas.microsoft.com/office/drawing/2014/main" val="1980071613"/>
                  </a:ext>
                </a:extLst>
              </a:tr>
              <a:tr h="314093">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personal</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3</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kern="100" dirty="0">
                          <a:effectLst/>
                          <a:latin typeface="Times New Roman" panose="02020603050405020304" pitchFamily="18" charset="0"/>
                          <a:ea typeface="宋体" panose="02010600030101010101" pitchFamily="2" charset="-122"/>
                          <a:cs typeface="Times New Roman" panose="02020603050405020304" pitchFamily="18" charset="0"/>
                        </a:rPr>
                        <a:t>0%</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extLst>
                  <a:ext uri="{0D108BD9-81ED-4DB2-BD59-A6C34878D82A}">
                    <a16:rowId xmlns="" xmlns:a16="http://schemas.microsoft.com/office/drawing/2014/main" val="1304987772"/>
                  </a:ext>
                </a:extLst>
              </a:tr>
              <a:tr h="314093">
                <a:tc>
                  <a:txBody>
                    <a:bodyPr/>
                    <a:lstStyle/>
                    <a:p>
                      <a:pPr algn="ctr"/>
                      <a:r>
                        <a:rPr lang="en-US" altLang="zh-CN" sz="1600" b="1" dirty="0" smtClean="0">
                          <a:latin typeface="Times New Roman" panose="02020603050405020304" pitchFamily="18" charset="0"/>
                          <a:cs typeface="Times New Roman" panose="02020603050405020304" pitchFamily="18" charset="0"/>
                        </a:rPr>
                        <a:t>Total</a:t>
                      </a:r>
                      <a:endParaRPr lang="zh-CN" altLang="en-US" sz="1600" b="1" dirty="0">
                        <a:latin typeface="Times New Roman" panose="02020603050405020304" pitchFamily="18" charset="0"/>
                        <a:cs typeface="Times New Roman" panose="02020603050405020304" pitchFamily="18" charset="0"/>
                      </a:endParaRPr>
                    </a:p>
                  </a:txBody>
                  <a:tcPr anchor="ctr"/>
                </a:tc>
                <a:tc>
                  <a:txBody>
                    <a:bodyPr/>
                    <a:lstStyle/>
                    <a:p>
                      <a:pPr algn="ctr">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993</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444</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tc>
                  <a:txBody>
                    <a:bodyPr/>
                    <a:lstStyle/>
                    <a:p>
                      <a:pPr algn="ctr">
                        <a:spcAft>
                          <a:spcPts val="0"/>
                        </a:spcAft>
                      </a:pPr>
                      <a:r>
                        <a:rPr lang="en-US" sz="1600" b="1" kern="100" dirty="0">
                          <a:effectLst/>
                          <a:latin typeface="Times New Roman" panose="02020603050405020304" pitchFamily="18" charset="0"/>
                          <a:ea typeface="宋体" panose="02010600030101010101" pitchFamily="2" charset="-122"/>
                          <a:cs typeface="Times New Roman" panose="02020603050405020304" pitchFamily="18" charset="0"/>
                        </a:rPr>
                        <a:t>44.7%</a:t>
                      </a:r>
                      <a:endParaRPr lang="zh-CN" sz="20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17780" marR="17780" marT="0" marB="0" anchor="ctr"/>
                </a:tc>
                <a:extLst>
                  <a:ext uri="{0D108BD9-81ED-4DB2-BD59-A6C34878D82A}">
                    <a16:rowId xmlns="" xmlns:a16="http://schemas.microsoft.com/office/drawing/2014/main" val="3459811095"/>
                  </a:ext>
                </a:extLst>
              </a:tr>
            </a:tbl>
          </a:graphicData>
        </a:graphic>
      </p:graphicFrame>
      <p:sp>
        <p:nvSpPr>
          <p:cNvPr id="6" name="圆角矩形 5"/>
          <p:cNvSpPr/>
          <p:nvPr/>
        </p:nvSpPr>
        <p:spPr>
          <a:xfrm>
            <a:off x="1979712" y="6273013"/>
            <a:ext cx="1368152" cy="3243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内容占位符 2"/>
          <p:cNvSpPr txBox="1">
            <a:spLocks/>
          </p:cNvSpPr>
          <p:nvPr/>
        </p:nvSpPr>
        <p:spPr bwMode="auto">
          <a:xfrm>
            <a:off x="566738" y="1077913"/>
            <a:ext cx="8001000" cy="11269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469900" indent="-469900"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1" fontAlgn="base" hangingPunct="1">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dirty="0" smtClean="0"/>
              <a:t>44.7% of the spreadsheets with cell arrays suffer from ambiguous computation smells</a:t>
            </a:r>
            <a:endParaRPr lang="en-US" altLang="zh-CN" dirty="0" smtClean="0">
              <a:solidFill>
                <a:srgbClr val="FF0000"/>
              </a:solidFill>
            </a:endParaRPr>
          </a:p>
        </p:txBody>
      </p:sp>
      <p:sp>
        <p:nvSpPr>
          <p:cNvPr id="8" name="圆角矩形 7"/>
          <p:cNvSpPr/>
          <p:nvPr/>
        </p:nvSpPr>
        <p:spPr>
          <a:xfrm>
            <a:off x="7452320" y="6309319"/>
            <a:ext cx="792088" cy="3243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9" name="圆角矩形 8"/>
          <p:cNvSpPr/>
          <p:nvPr/>
        </p:nvSpPr>
        <p:spPr>
          <a:xfrm>
            <a:off x="4932040" y="6309319"/>
            <a:ext cx="1296144" cy="3243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0"/>
          </p:nvPr>
        </p:nvSpPr>
        <p:spPr/>
        <p:txBody>
          <a:bodyPr/>
          <a:lstStyle/>
          <a:p>
            <a:fld id="{0C913308-F349-4B6D-A68A-DD1791B4A57B}" type="slidenum">
              <a:rPr lang="zh-CN" altLang="en-US" smtClean="0"/>
              <a:pPr/>
              <a:t>17</a:t>
            </a:fld>
            <a:endParaRPr lang="zh-CN" altLang="en-US" dirty="0"/>
          </a:p>
        </p:txBody>
      </p:sp>
    </p:spTree>
    <p:custDataLst>
      <p:tags r:id="rId1"/>
    </p:custDataLst>
    <p:extLst>
      <p:ext uri="{BB962C8B-B14F-4D97-AF65-F5344CB8AC3E}">
        <p14:creationId xmlns:p14="http://schemas.microsoft.com/office/powerpoint/2010/main" val="1794300078"/>
      </p:ext>
    </p:extLst>
  </p:cSld>
  <p:clrMapOvr>
    <a:masterClrMapping/>
  </p:clrMapOvr>
  <mc:AlternateContent xmlns:mc="http://schemas.openxmlformats.org/markup-compatibility/2006" xmlns:p14="http://schemas.microsoft.com/office/powerpoint/2010/main">
    <mc:Choice Requires="p14">
      <p:transition spd="slow" p14:dur="2000" advTm="54811"/>
    </mc:Choice>
    <mc:Fallback xmlns="">
      <p:transition spd="slow" advTm="548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xit" presetSubtype="0" fill="hold" grpId="1" nodeType="withEffect">
                                  <p:stCondLst>
                                    <p:cond delay="0"/>
                                  </p:stCondLst>
                                  <p:childTnLst>
                                    <p:set>
                                      <p:cBhvr>
                                        <p:cTn id="12" dur="1" fill="hold">
                                          <p:stCondLst>
                                            <p:cond delay="0"/>
                                          </p:stCondLst>
                                        </p:cTn>
                                        <p:tgtEl>
                                          <p:spTgt spid="6"/>
                                        </p:tgtEl>
                                        <p:attrNameLst>
                                          <p:attrName>style.visibility</p:attrName>
                                        </p:attrNameLst>
                                      </p:cBhvr>
                                      <p:to>
                                        <p:strVal val="hidden"/>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8"/>
                                        </p:tgtEl>
                                        <p:attrNameLst>
                                          <p:attrName>style.visibility</p:attrName>
                                        </p:attrNameLst>
                                      </p:cBhvr>
                                      <p:to>
                                        <p:strVal val="visible"/>
                                      </p:to>
                                    </p:set>
                                  </p:childTnLst>
                                </p:cTn>
                              </p:par>
                              <p:par>
                                <p:cTn id="17" presetID="1" presetClass="exit" presetSubtype="0" fill="hold" grpId="1" nodeType="withEffect">
                                  <p:stCondLst>
                                    <p:cond delay="0"/>
                                  </p:stCondLst>
                                  <p:childTnLst>
                                    <p:set>
                                      <p:cBhvr>
                                        <p:cTn id="18" dur="1" fill="hold">
                                          <p:stCondLst>
                                            <p:cond delay="0"/>
                                          </p:stCondLst>
                                        </p:cTn>
                                        <p:tgtEl>
                                          <p:spTgt spid="9"/>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7">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6" grpId="1" animBg="1"/>
      <p:bldP spid="8" grpId="0" animBg="1"/>
      <p:bldP spid="9" grpId="0" animBg="1"/>
      <p:bldP spid="9" grpId="1"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Is AmCheck precise? (RQ2)</a:t>
            </a:r>
            <a:endParaRPr lang="zh-CN" altLang="en-US" dirty="0"/>
          </a:p>
        </p:txBody>
      </p:sp>
      <p:graphicFrame>
        <p:nvGraphicFramePr>
          <p:cNvPr id="3" name="表格 2"/>
          <p:cNvGraphicFramePr>
            <a:graphicFrameLocks noGrp="1"/>
          </p:cNvGraphicFramePr>
          <p:nvPr>
            <p:extLst>
              <p:ext uri="{D42A27DB-BD31-4B8C-83A1-F6EECF244321}">
                <p14:modId xmlns:p14="http://schemas.microsoft.com/office/powerpoint/2010/main" val="4136775972"/>
              </p:ext>
            </p:extLst>
          </p:nvPr>
        </p:nvGraphicFramePr>
        <p:xfrm>
          <a:off x="107505" y="3109116"/>
          <a:ext cx="8928991" cy="3761028"/>
        </p:xfrm>
        <a:graphic>
          <a:graphicData uri="http://schemas.openxmlformats.org/drawingml/2006/table">
            <a:tbl>
              <a:tblPr firstRow="1" firstCol="1" bandRow="1">
                <a:tableStyleId>{5C22544A-7EE6-4342-B048-85BDC9FD1C3A}</a:tableStyleId>
              </a:tblPr>
              <a:tblGrid>
                <a:gridCol w="1506180">
                  <a:extLst>
                    <a:ext uri="{9D8B030D-6E8A-4147-A177-3AD203B41FA5}">
                      <a16:colId xmlns="" xmlns:a16="http://schemas.microsoft.com/office/drawing/2014/main" val="2242097697"/>
                    </a:ext>
                  </a:extLst>
                </a:gridCol>
                <a:gridCol w="1936517">
                  <a:extLst>
                    <a:ext uri="{9D8B030D-6E8A-4147-A177-3AD203B41FA5}">
                      <a16:colId xmlns="" xmlns:a16="http://schemas.microsoft.com/office/drawing/2014/main" val="1931721241"/>
                    </a:ext>
                  </a:extLst>
                </a:gridCol>
                <a:gridCol w="1914697">
                  <a:extLst>
                    <a:ext uri="{9D8B030D-6E8A-4147-A177-3AD203B41FA5}">
                      <a16:colId xmlns="" xmlns:a16="http://schemas.microsoft.com/office/drawing/2014/main" val="3206982581"/>
                    </a:ext>
                  </a:extLst>
                </a:gridCol>
                <a:gridCol w="1528000">
                  <a:extLst>
                    <a:ext uri="{9D8B030D-6E8A-4147-A177-3AD203B41FA5}">
                      <a16:colId xmlns="" xmlns:a16="http://schemas.microsoft.com/office/drawing/2014/main" val="3212654736"/>
                    </a:ext>
                  </a:extLst>
                </a:gridCol>
                <a:gridCol w="2043597">
                  <a:extLst>
                    <a:ext uri="{9D8B030D-6E8A-4147-A177-3AD203B41FA5}">
                      <a16:colId xmlns="" xmlns:a16="http://schemas.microsoft.com/office/drawing/2014/main" val="551499525"/>
                    </a:ext>
                  </a:extLst>
                </a:gridCol>
              </a:tblGrid>
              <a:tr h="500420">
                <a:tc>
                  <a:txBody>
                    <a:bodyPr/>
                    <a:lstStyle/>
                    <a:p>
                      <a:pPr algn="ctr"/>
                      <a:r>
                        <a:rPr lang="en-US" altLang="zh-CN" sz="1800" b="1" kern="100" dirty="0" smtClean="0">
                          <a:solidFill>
                            <a:schemeClr val="lt1"/>
                          </a:solidFill>
                          <a:effectLst/>
                          <a:latin typeface="Times New Roman" panose="02020603050405020304" pitchFamily="18" charset="0"/>
                          <a:ea typeface="+mn-ea"/>
                          <a:cs typeface="Times New Roman" panose="02020603050405020304" pitchFamily="18" charset="0"/>
                        </a:rPr>
                        <a:t>Coverage</a:t>
                      </a:r>
                      <a:endParaRPr lang="zh-CN" sz="1800" b="1" kern="100" dirty="0">
                        <a:solidFill>
                          <a:schemeClr val="lt1"/>
                        </a:solidFill>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indent="-1270" algn="ctr">
                        <a:spcAft>
                          <a:spcPts val="0"/>
                        </a:spcAft>
                      </a:pPr>
                      <a:r>
                        <a:rPr lang="en-US" altLang="zh-CN" sz="1800" kern="100" dirty="0" smtClean="0">
                          <a:effectLst/>
                          <a:latin typeface="Times New Roman" panose="02020603050405020304" pitchFamily="18" charset="0"/>
                          <a:ea typeface="+mn-ea"/>
                          <a:cs typeface="Times New Roman" panose="02020603050405020304" pitchFamily="18" charset="0"/>
                        </a:rPr>
                        <a:t>Sampled</a:t>
                      </a:r>
                      <a:r>
                        <a:rPr lang="en-US" altLang="zh-CN" sz="1800" kern="100" baseline="0" dirty="0" smtClean="0">
                          <a:effectLst/>
                          <a:latin typeface="Times New Roman" panose="02020603050405020304" pitchFamily="18" charset="0"/>
                          <a:ea typeface="+mn-ea"/>
                          <a:cs typeface="Times New Roman" panose="02020603050405020304" pitchFamily="18" charset="0"/>
                        </a:rPr>
                        <a:t> </a:t>
                      </a:r>
                      <a:r>
                        <a:rPr lang="en-US" altLang="zh-CN" sz="1800" kern="100" dirty="0" smtClean="0">
                          <a:effectLst/>
                          <a:latin typeface="Times New Roman" panose="02020603050405020304" pitchFamily="18" charset="0"/>
                          <a:ea typeface="+mn-ea"/>
                          <a:cs typeface="Times New Roman" panose="02020603050405020304" pitchFamily="18" charset="0"/>
                        </a:rPr>
                        <a:t>smells</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270" algn="ctr">
                        <a:spcAft>
                          <a:spcPts val="0"/>
                        </a:spcAft>
                      </a:pPr>
                      <a:r>
                        <a:rPr lang="en-US" altLang="zh-CN" sz="1800" kern="100" dirty="0" smtClean="0">
                          <a:effectLst/>
                          <a:latin typeface="Times New Roman" panose="02020603050405020304" pitchFamily="18" charset="0"/>
                          <a:ea typeface="+mn-ea"/>
                          <a:cs typeface="Times New Roman" panose="02020603050405020304" pitchFamily="18" charset="0"/>
                        </a:rPr>
                        <a:t>True</a:t>
                      </a:r>
                      <a:r>
                        <a:rPr lang="en-US" altLang="zh-CN" sz="1800" kern="100" baseline="0" dirty="0" smtClean="0">
                          <a:effectLst/>
                          <a:latin typeface="Times New Roman" panose="02020603050405020304" pitchFamily="18" charset="0"/>
                          <a:ea typeface="+mn-ea"/>
                          <a:cs typeface="Times New Roman" panose="02020603050405020304" pitchFamily="18" charset="0"/>
                        </a:rPr>
                        <a:t> smells</a:t>
                      </a:r>
                      <a:endParaRPr lang="en-US" altLang="zh-CN" sz="1800" kern="100" dirty="0" smtClean="0">
                        <a:effectLst/>
                        <a:latin typeface="Times New Roman" panose="02020603050405020304" pitchFamily="18" charset="0"/>
                        <a:ea typeface="+mn-ea"/>
                        <a:cs typeface="Times New Roman" panose="02020603050405020304" pitchFamily="18" charset="0"/>
                      </a:endParaRPr>
                    </a:p>
                  </a:txBody>
                  <a:tcPr marL="68580" marR="68580" marT="0" marB="0" anchor="ctr"/>
                </a:tc>
                <a:tc>
                  <a:txBody>
                    <a:bodyPr/>
                    <a:lstStyle/>
                    <a:p>
                      <a:pPr indent="-1270" algn="ctr">
                        <a:spcAft>
                          <a:spcPts val="0"/>
                        </a:spcAft>
                      </a:pPr>
                      <a:r>
                        <a:rPr lang="en-US" altLang="zh-CN" sz="1800" kern="100" dirty="0" smtClean="0">
                          <a:effectLst/>
                          <a:latin typeface="Times New Roman" panose="02020603050405020304" pitchFamily="18" charset="0"/>
                          <a:ea typeface="+mn-ea"/>
                          <a:cs typeface="Times New Roman" panose="02020603050405020304" pitchFamily="18" charset="0"/>
                        </a:rPr>
                        <a:t>Fixed smells</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270" algn="ctr">
                        <a:spcAft>
                          <a:spcPts val="0"/>
                        </a:spcAft>
                      </a:pPr>
                      <a:r>
                        <a:rPr lang="en-US" altLang="zh-CN" sz="1800" kern="100" dirty="0" smtClean="0">
                          <a:effectLst/>
                          <a:latin typeface="Times New Roman" panose="02020603050405020304" pitchFamily="18" charset="0"/>
                          <a:ea typeface="+mn-ea"/>
                          <a:cs typeface="Times New Roman" panose="02020603050405020304" pitchFamily="18" charset="0"/>
                        </a:rPr>
                        <a:t>Detected by Excel</a:t>
                      </a:r>
                    </a:p>
                  </a:txBody>
                  <a:tcPr marL="68580" marR="68580" marT="0" marB="0" anchor="ctr"/>
                </a:tc>
                <a:extLst>
                  <a:ext uri="{0D108BD9-81ED-4DB2-BD59-A6C34878D82A}">
                    <a16:rowId xmlns="" xmlns:a16="http://schemas.microsoft.com/office/drawing/2014/main" val="3649759769"/>
                  </a:ext>
                </a:extLst>
              </a:tr>
              <a:tr h="407576">
                <a:tc>
                  <a:txBody>
                    <a:bodyPr/>
                    <a:lstStyle/>
                    <a:p>
                      <a:pPr indent="-635" algn="just">
                        <a:spcAft>
                          <a:spcPts val="0"/>
                        </a:spcAft>
                      </a:pPr>
                      <a:r>
                        <a:rPr lang="en-US" sz="1800" kern="100" dirty="0">
                          <a:effectLst/>
                          <a:latin typeface="Times New Roman" panose="02020603050405020304" pitchFamily="18" charset="0"/>
                          <a:cs typeface="Times New Roman" panose="02020603050405020304" pitchFamily="18" charset="0"/>
                        </a:rPr>
                        <a:t>100%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100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95</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a:effectLst/>
                          <a:latin typeface="Times New Roman" panose="02020603050405020304" pitchFamily="18" charset="0"/>
                          <a:cs typeface="Times New Roman" panose="02020603050405020304" pitchFamily="18" charset="0"/>
                        </a:rPr>
                        <a:t>95</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 xmlns:a16="http://schemas.microsoft.com/office/drawing/2014/main" val="3827326824"/>
                  </a:ext>
                </a:extLst>
              </a:tr>
              <a:tr h="407576">
                <a:tc>
                  <a:txBody>
                    <a:bodyPr/>
                    <a:lstStyle/>
                    <a:p>
                      <a:pPr indent="-635" algn="just">
                        <a:spcAft>
                          <a:spcPts val="0"/>
                        </a:spcAft>
                      </a:pPr>
                      <a:r>
                        <a:rPr lang="en-US" sz="1800" kern="100" dirty="0" smtClean="0">
                          <a:effectLst/>
                          <a:latin typeface="Times New Roman" panose="02020603050405020304" pitchFamily="18" charset="0"/>
                          <a:cs typeface="Times New Roman" panose="02020603050405020304" pitchFamily="18" charset="0"/>
                        </a:rPr>
                        <a:t>[90</a:t>
                      </a:r>
                      <a:r>
                        <a:rPr lang="en-US" sz="1800" kern="100" dirty="0">
                          <a:effectLst/>
                          <a:latin typeface="Times New Roman" panose="02020603050405020304" pitchFamily="18" charset="0"/>
                          <a:cs typeface="Times New Roman" panose="02020603050405020304" pitchFamily="18" charset="0"/>
                        </a:rPr>
                        <a:t>%, </a:t>
                      </a:r>
                      <a:r>
                        <a:rPr lang="en-US" sz="1800" kern="100" dirty="0" smtClean="0">
                          <a:effectLst/>
                          <a:latin typeface="Times New Roman" panose="02020603050405020304" pitchFamily="18" charset="0"/>
                          <a:cs typeface="Times New Roman" panose="02020603050405020304" pitchFamily="18" charset="0"/>
                        </a:rPr>
                        <a:t>100%)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100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73</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73</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a:effectLst/>
                          <a:latin typeface="Times New Roman" panose="02020603050405020304" pitchFamily="18" charset="0"/>
                          <a:cs typeface="Times New Roman" panose="02020603050405020304" pitchFamily="18" charset="0"/>
                        </a:rPr>
                        <a:t>7</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 xmlns:a16="http://schemas.microsoft.com/office/drawing/2014/main" val="1312325314"/>
                  </a:ext>
                </a:extLst>
              </a:tr>
              <a:tr h="407576">
                <a:tc>
                  <a:txBody>
                    <a:bodyPr/>
                    <a:lstStyle/>
                    <a:p>
                      <a:pPr indent="-635" algn="just">
                        <a:spcAft>
                          <a:spcPts val="0"/>
                        </a:spcAft>
                      </a:pPr>
                      <a:r>
                        <a:rPr lang="en-US" sz="1800" kern="100" dirty="0" smtClean="0">
                          <a:effectLst/>
                          <a:latin typeface="Times New Roman" panose="02020603050405020304" pitchFamily="18" charset="0"/>
                          <a:cs typeface="Times New Roman" panose="02020603050405020304" pitchFamily="18" charset="0"/>
                        </a:rPr>
                        <a:t>[80</a:t>
                      </a:r>
                      <a:r>
                        <a:rPr lang="en-US" sz="1800" kern="100" dirty="0">
                          <a:effectLst/>
                          <a:latin typeface="Times New Roman" panose="02020603050405020304" pitchFamily="18" charset="0"/>
                          <a:cs typeface="Times New Roman" panose="02020603050405020304" pitchFamily="18" charset="0"/>
                        </a:rPr>
                        <a:t>%, </a:t>
                      </a:r>
                      <a:r>
                        <a:rPr lang="en-US" sz="1800" kern="100" dirty="0" smtClean="0">
                          <a:effectLst/>
                          <a:latin typeface="Times New Roman" panose="02020603050405020304" pitchFamily="18" charset="0"/>
                          <a:cs typeface="Times New Roman" panose="02020603050405020304" pitchFamily="18" charset="0"/>
                        </a:rPr>
                        <a:t>90%)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100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53</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52</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3</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 xmlns:a16="http://schemas.microsoft.com/office/drawing/2014/main" val="4221775773"/>
                  </a:ext>
                </a:extLst>
              </a:tr>
              <a:tr h="407576">
                <a:tc>
                  <a:txBody>
                    <a:bodyPr/>
                    <a:lstStyle/>
                    <a:p>
                      <a:pPr indent="-635" algn="just">
                        <a:spcAft>
                          <a:spcPts val="0"/>
                        </a:spcAft>
                      </a:pPr>
                      <a:r>
                        <a:rPr lang="en-US" sz="1800" kern="100" dirty="0" smtClean="0">
                          <a:effectLst/>
                          <a:latin typeface="Times New Roman" panose="02020603050405020304" pitchFamily="18" charset="0"/>
                          <a:cs typeface="Times New Roman" panose="02020603050405020304" pitchFamily="18" charset="0"/>
                        </a:rPr>
                        <a:t>[70</a:t>
                      </a:r>
                      <a:r>
                        <a:rPr lang="en-US" sz="1800" kern="100" dirty="0">
                          <a:effectLst/>
                          <a:latin typeface="Times New Roman" panose="02020603050405020304" pitchFamily="18" charset="0"/>
                          <a:cs typeface="Times New Roman" panose="02020603050405020304" pitchFamily="18" charset="0"/>
                        </a:rPr>
                        <a:t>%, </a:t>
                      </a:r>
                      <a:r>
                        <a:rPr lang="en-US" sz="1800" kern="100" dirty="0" smtClean="0">
                          <a:effectLst/>
                          <a:latin typeface="Times New Roman" panose="02020603050405020304" pitchFamily="18" charset="0"/>
                          <a:cs typeface="Times New Roman" panose="02020603050405020304" pitchFamily="18" charset="0"/>
                        </a:rPr>
                        <a:t>80%)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100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46</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46</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 xmlns:a16="http://schemas.microsoft.com/office/drawing/2014/main" val="3087569843"/>
                  </a:ext>
                </a:extLst>
              </a:tr>
              <a:tr h="407576">
                <a:tc>
                  <a:txBody>
                    <a:bodyPr/>
                    <a:lstStyle/>
                    <a:p>
                      <a:pPr indent="-635" algn="just">
                        <a:spcAft>
                          <a:spcPts val="0"/>
                        </a:spcAft>
                      </a:pPr>
                      <a:r>
                        <a:rPr lang="en-US" sz="1800" kern="100" dirty="0" smtClean="0">
                          <a:effectLst/>
                          <a:latin typeface="Times New Roman" panose="02020603050405020304" pitchFamily="18" charset="0"/>
                          <a:cs typeface="Times New Roman" panose="02020603050405020304" pitchFamily="18" charset="0"/>
                        </a:rPr>
                        <a:t>[60</a:t>
                      </a:r>
                      <a:r>
                        <a:rPr lang="en-US" sz="1800" kern="100" dirty="0">
                          <a:effectLst/>
                          <a:latin typeface="Times New Roman" panose="02020603050405020304" pitchFamily="18" charset="0"/>
                          <a:cs typeface="Times New Roman" panose="02020603050405020304" pitchFamily="18" charset="0"/>
                        </a:rPr>
                        <a:t>%, </a:t>
                      </a:r>
                      <a:r>
                        <a:rPr lang="en-US" sz="1800" kern="100" dirty="0" smtClean="0">
                          <a:effectLst/>
                          <a:latin typeface="Times New Roman" panose="02020603050405020304" pitchFamily="18" charset="0"/>
                          <a:cs typeface="Times New Roman" panose="02020603050405020304" pitchFamily="18" charset="0"/>
                        </a:rPr>
                        <a:t>70%)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100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smtClean="0">
                          <a:effectLst/>
                          <a:latin typeface="Times New Roman" panose="02020603050405020304" pitchFamily="18" charset="0"/>
                          <a:cs typeface="Times New Roman" panose="02020603050405020304" pitchFamily="18" charset="0"/>
                        </a:rPr>
                        <a:t>38</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36</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 xmlns:a16="http://schemas.microsoft.com/office/drawing/2014/main" val="480896392"/>
                  </a:ext>
                </a:extLst>
              </a:tr>
              <a:tr h="407576">
                <a:tc>
                  <a:txBody>
                    <a:bodyPr/>
                    <a:lstStyle/>
                    <a:p>
                      <a:pPr indent="-635" algn="just">
                        <a:spcAft>
                          <a:spcPts val="0"/>
                        </a:spcAft>
                      </a:pPr>
                      <a:r>
                        <a:rPr lang="en-US" sz="1800" kern="100" dirty="0" smtClean="0">
                          <a:effectLst/>
                          <a:latin typeface="Times New Roman" panose="02020603050405020304" pitchFamily="18" charset="0"/>
                          <a:cs typeface="Times New Roman" panose="02020603050405020304" pitchFamily="18" charset="0"/>
                        </a:rPr>
                        <a:t>[50</a:t>
                      </a:r>
                      <a:r>
                        <a:rPr lang="en-US" sz="1800" kern="100" dirty="0">
                          <a:effectLst/>
                          <a:latin typeface="Times New Roman" panose="02020603050405020304" pitchFamily="18" charset="0"/>
                          <a:cs typeface="Times New Roman" panose="02020603050405020304" pitchFamily="18" charset="0"/>
                        </a:rPr>
                        <a:t>%, </a:t>
                      </a:r>
                      <a:r>
                        <a:rPr lang="en-US" sz="1800" kern="100" dirty="0" smtClean="0">
                          <a:effectLst/>
                          <a:latin typeface="Times New Roman" panose="02020603050405020304" pitchFamily="18" charset="0"/>
                          <a:cs typeface="Times New Roman" panose="02020603050405020304" pitchFamily="18" charset="0"/>
                        </a:rPr>
                        <a:t>60%)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100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9</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9</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635" algn="ctr">
                        <a:spcAft>
                          <a:spcPts val="0"/>
                        </a:spcAft>
                      </a:pPr>
                      <a:r>
                        <a:rPr lang="en-US" sz="1800" kern="100" dirty="0">
                          <a:effectLst/>
                          <a:latin typeface="Times New Roman" panose="02020603050405020304" pitchFamily="18" charset="0"/>
                          <a:cs typeface="Times New Roman" panose="02020603050405020304" pitchFamily="18" charset="0"/>
                        </a:rPr>
                        <a:t>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 xmlns:a16="http://schemas.microsoft.com/office/drawing/2014/main" val="3331111850"/>
                  </a:ext>
                </a:extLst>
              </a:tr>
              <a:tr h="407576">
                <a:tc>
                  <a:txBody>
                    <a:bodyPr/>
                    <a:lstStyle/>
                    <a:p>
                      <a:pPr indent="-635" algn="just">
                        <a:spcAft>
                          <a:spcPts val="0"/>
                        </a:spcAft>
                      </a:pPr>
                      <a:r>
                        <a:rPr lang="en-US" sz="1800" kern="100" dirty="0" smtClean="0">
                          <a:effectLst/>
                          <a:latin typeface="Times New Roman" panose="02020603050405020304" pitchFamily="18" charset="0"/>
                          <a:cs typeface="Times New Roman" panose="02020603050405020304" pitchFamily="18" charset="0"/>
                        </a:rPr>
                        <a:t>[0%, 50%)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sz="1800" kern="0" dirty="0">
                          <a:effectLst/>
                          <a:latin typeface="Times New Roman" panose="02020603050405020304" pitchFamily="18" charset="0"/>
                          <a:cs typeface="Times New Roman" panose="02020603050405020304" pitchFamily="18" charset="0"/>
                        </a:rPr>
                        <a:t>100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sz="1800" kern="0" dirty="0">
                          <a:effectLst/>
                          <a:latin typeface="Times New Roman" panose="02020603050405020304" pitchFamily="18" charset="0"/>
                          <a:cs typeface="Times New Roman" panose="02020603050405020304" pitchFamily="18" charset="0"/>
                        </a:rPr>
                        <a:t>5</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sz="1800" kern="0" dirty="0">
                          <a:effectLst/>
                          <a:latin typeface="Times New Roman" panose="02020603050405020304" pitchFamily="18" charset="0"/>
                          <a:cs typeface="Times New Roman" panose="02020603050405020304" pitchFamily="18" charset="0"/>
                        </a:rPr>
                        <a:t>5</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sz="1800" kern="0" dirty="0">
                          <a:effectLst/>
                          <a:latin typeface="Times New Roman" panose="02020603050405020304" pitchFamily="18" charset="0"/>
                          <a:cs typeface="Times New Roman" panose="02020603050405020304" pitchFamily="18" charset="0"/>
                        </a:rPr>
                        <a:t>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 xmlns:a16="http://schemas.microsoft.com/office/drawing/2014/main" val="1542299650"/>
                  </a:ext>
                </a:extLst>
              </a:tr>
              <a:tr h="407576">
                <a:tc>
                  <a:txBody>
                    <a:bodyPr/>
                    <a:lstStyle/>
                    <a:p>
                      <a:pPr indent="-1270" algn="just">
                        <a:spcAft>
                          <a:spcPts val="0"/>
                        </a:spcAft>
                      </a:pPr>
                      <a:r>
                        <a:rPr lang="en-US" altLang="zh-CN" sz="1800" kern="100" dirty="0" smtClean="0">
                          <a:effectLst/>
                          <a:latin typeface="Times New Roman" panose="02020603050405020304" pitchFamily="18" charset="0"/>
                          <a:ea typeface="+mn-ea"/>
                          <a:cs typeface="Times New Roman" panose="02020603050405020304" pitchFamily="18" charset="0"/>
                        </a:rPr>
                        <a:t>Total</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sz="1800" b="1" kern="100" dirty="0">
                          <a:effectLst/>
                          <a:latin typeface="Times New Roman" panose="02020603050405020304" pitchFamily="18" charset="0"/>
                          <a:cs typeface="Times New Roman" panose="02020603050405020304" pitchFamily="18" charset="0"/>
                        </a:rPr>
                        <a:t>700</a:t>
                      </a:r>
                      <a:endParaRPr lang="zh-CN" sz="1800" b="1"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sz="1800" b="1" kern="100" dirty="0" smtClean="0">
                          <a:effectLst/>
                          <a:latin typeface="Times New Roman" panose="02020603050405020304" pitchFamily="18" charset="0"/>
                          <a:cs typeface="Times New Roman" panose="02020603050405020304" pitchFamily="18" charset="0"/>
                        </a:rPr>
                        <a:t>319</a:t>
                      </a:r>
                      <a:endParaRPr lang="zh-CN" sz="1800" b="1"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sz="1800" b="1" kern="100" dirty="0">
                          <a:effectLst/>
                          <a:latin typeface="Times New Roman" panose="02020603050405020304" pitchFamily="18" charset="0"/>
                          <a:cs typeface="Times New Roman" panose="02020603050405020304" pitchFamily="18" charset="0"/>
                        </a:rPr>
                        <a:t>316</a:t>
                      </a:r>
                      <a:endParaRPr lang="zh-CN" sz="1800" b="1"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sz="1800" b="1" kern="100" dirty="0">
                          <a:effectLst/>
                          <a:latin typeface="Times New Roman" panose="02020603050405020304" pitchFamily="18" charset="0"/>
                          <a:cs typeface="Times New Roman" panose="02020603050405020304" pitchFamily="18" charset="0"/>
                        </a:rPr>
                        <a:t>12</a:t>
                      </a:r>
                      <a:endParaRPr lang="zh-CN" sz="1800" b="1"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extLst>
                  <a:ext uri="{0D108BD9-81ED-4DB2-BD59-A6C34878D82A}">
                    <a16:rowId xmlns="" xmlns:a16="http://schemas.microsoft.com/office/drawing/2014/main" val="128671643"/>
                  </a:ext>
                </a:extLst>
              </a:tr>
            </a:tbl>
          </a:graphicData>
        </a:graphic>
      </p:graphicFrame>
      <p:sp>
        <p:nvSpPr>
          <p:cNvPr id="7" name="圆角矩形 6"/>
          <p:cNvSpPr/>
          <p:nvPr/>
        </p:nvSpPr>
        <p:spPr>
          <a:xfrm>
            <a:off x="107504" y="3629800"/>
            <a:ext cx="1401100" cy="2813463"/>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6" name="内容占位符 2"/>
          <p:cNvSpPr txBox="1">
            <a:spLocks/>
          </p:cNvSpPr>
          <p:nvPr/>
        </p:nvSpPr>
        <p:spPr bwMode="auto">
          <a:xfrm>
            <a:off x="566738" y="1077913"/>
            <a:ext cx="8001000" cy="2063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lnSpcReduction="10000"/>
          </a:bodyPr>
          <a:lstStyle>
            <a:lvl1pPr marL="469900" indent="-469900"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1" fontAlgn="base" hangingPunct="1">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dirty="0"/>
              <a:t>Coverage gives the percentage of cells that can be computed by the </a:t>
            </a:r>
            <a:r>
              <a:rPr lang="en-US" altLang="zh-CN" dirty="0" smtClean="0"/>
              <a:t>intended formula pattern</a:t>
            </a:r>
          </a:p>
          <a:p>
            <a:pPr lvl="1"/>
            <a:r>
              <a:rPr lang="en-US" altLang="zh-CN" dirty="0" smtClean="0"/>
              <a:t>For </a:t>
            </a:r>
            <a:r>
              <a:rPr lang="en-US" altLang="zh-CN" dirty="0"/>
              <a:t>coverage threshold of 80%, experimental precision is 73.7</a:t>
            </a:r>
            <a:r>
              <a:rPr lang="en-US" altLang="zh-CN" dirty="0" smtClean="0"/>
              <a:t>%</a:t>
            </a:r>
          </a:p>
          <a:p>
            <a:r>
              <a:rPr lang="en-US" altLang="zh-CN" dirty="0" smtClean="0"/>
              <a:t>AmCheck fixes </a:t>
            </a:r>
            <a:r>
              <a:rPr lang="en-US" altLang="zh-CN" dirty="0"/>
              <a:t>316 out of 319 true </a:t>
            </a:r>
            <a:r>
              <a:rPr lang="en-US" altLang="zh-CN" dirty="0" smtClean="0"/>
              <a:t>smells</a:t>
            </a:r>
          </a:p>
          <a:p>
            <a:r>
              <a:rPr lang="en-US" altLang="zh-CN" dirty="0" smtClean="0"/>
              <a:t>Excel </a:t>
            </a:r>
            <a:r>
              <a:rPr lang="en-US" altLang="zh-CN" dirty="0"/>
              <a:t>only detects 12 out of </a:t>
            </a:r>
            <a:r>
              <a:rPr lang="en-US" altLang="zh-CN" dirty="0" smtClean="0"/>
              <a:t>319 true smells</a:t>
            </a:r>
            <a:endParaRPr lang="en-US" altLang="zh-CN" dirty="0"/>
          </a:p>
        </p:txBody>
      </p:sp>
      <p:sp>
        <p:nvSpPr>
          <p:cNvPr id="8" name="圆角矩形 7"/>
          <p:cNvSpPr/>
          <p:nvPr/>
        </p:nvSpPr>
        <p:spPr>
          <a:xfrm>
            <a:off x="1907704" y="3629801"/>
            <a:ext cx="1368000" cy="281346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9" name="圆角矩形 8"/>
          <p:cNvSpPr/>
          <p:nvPr/>
        </p:nvSpPr>
        <p:spPr>
          <a:xfrm>
            <a:off x="3779912" y="6443261"/>
            <a:ext cx="1368000" cy="390539"/>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0" name="圆角矩形 9"/>
          <p:cNvSpPr/>
          <p:nvPr/>
        </p:nvSpPr>
        <p:spPr>
          <a:xfrm>
            <a:off x="5580264" y="6443262"/>
            <a:ext cx="1368000" cy="399965"/>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1" name="圆角矩形 10"/>
          <p:cNvSpPr/>
          <p:nvPr/>
        </p:nvSpPr>
        <p:spPr>
          <a:xfrm>
            <a:off x="7308304" y="6443263"/>
            <a:ext cx="1368000" cy="390538"/>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
        <p:nvSpPr>
          <p:cNvPr id="13" name="圆角矩形 12"/>
          <p:cNvSpPr/>
          <p:nvPr/>
        </p:nvSpPr>
        <p:spPr>
          <a:xfrm>
            <a:off x="107504" y="3617115"/>
            <a:ext cx="5328592" cy="1236806"/>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p>
        </p:txBody>
      </p:sp>
    </p:spTree>
    <p:custDataLst>
      <p:tags r:id="rId1"/>
    </p:custDataLst>
    <p:extLst>
      <p:ext uri="{BB962C8B-B14F-4D97-AF65-F5344CB8AC3E}">
        <p14:creationId xmlns:p14="http://schemas.microsoft.com/office/powerpoint/2010/main" val="990234361"/>
      </p:ext>
    </p:extLst>
  </p:cSld>
  <p:clrMapOvr>
    <a:masterClrMapping/>
  </p:clrMapOvr>
  <mc:AlternateContent xmlns:mc="http://schemas.openxmlformats.org/markup-compatibility/2006" xmlns:p14="http://schemas.microsoft.com/office/powerpoint/2010/main">
    <mc:Choice Requires="p14">
      <p:transition spd="slow" p14:dur="2000" advTm="133169"/>
    </mc:Choice>
    <mc:Fallback xmlns="">
      <p:transition spd="slow" advTm="13316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7"/>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grpId="1" nodeType="clickEffect">
                                  <p:stCondLst>
                                    <p:cond delay="0"/>
                                  </p:stCondLst>
                                  <p:childTnLst>
                                    <p:set>
                                      <p:cBhvr>
                                        <p:cTn id="18" dur="1" fill="hold">
                                          <p:stCondLst>
                                            <p:cond delay="0"/>
                                          </p:stCondLst>
                                        </p:cTn>
                                        <p:tgtEl>
                                          <p:spTgt spid="8"/>
                                        </p:tgtEl>
                                        <p:attrNameLst>
                                          <p:attrName>style.visibility</p:attrName>
                                        </p:attrNameLst>
                                      </p:cBhvr>
                                      <p:to>
                                        <p:strVal val="hidden"/>
                                      </p:to>
                                    </p:set>
                                  </p:childTnLst>
                                </p:cTn>
                              </p:par>
                              <p:par>
                                <p:cTn id="19" presetID="1" presetClass="entr" presetSubtype="0" fill="hold" grpId="0" nodeType="withEffect">
                                  <p:stCondLst>
                                    <p:cond delay="0"/>
                                  </p:stCondLst>
                                  <p:childTnLst>
                                    <p:set>
                                      <p:cBhvr>
                                        <p:cTn id="20" dur="1" fill="hold">
                                          <p:stCondLst>
                                            <p:cond delay="0"/>
                                          </p:stCondLst>
                                        </p:cTn>
                                        <p:tgtEl>
                                          <p:spTgt spid="9"/>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grpId="1" nodeType="clickEffect">
                                  <p:stCondLst>
                                    <p:cond delay="0"/>
                                  </p:stCondLst>
                                  <p:childTnLst>
                                    <p:set>
                                      <p:cBhvr>
                                        <p:cTn id="24" dur="1" fill="hold">
                                          <p:stCondLst>
                                            <p:cond delay="0"/>
                                          </p:stCondLst>
                                        </p:cTn>
                                        <p:tgtEl>
                                          <p:spTgt spid="9"/>
                                        </p:tgtEl>
                                        <p:attrNameLst>
                                          <p:attrName>style.visibility</p:attrName>
                                        </p:attrNameLst>
                                      </p:cBhvr>
                                      <p:to>
                                        <p:strVal val="hidden"/>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nodeType="withEffect">
                                  <p:stCondLst>
                                    <p:cond delay="0"/>
                                  </p:stCondLst>
                                  <p:childTnLst>
                                    <p:set>
                                      <p:cBhvr>
                                        <p:cTn id="2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xit" presetSubtype="0" fill="hold" grpId="1" nodeType="clickEffect">
                                  <p:stCondLst>
                                    <p:cond delay="0"/>
                                  </p:stCondLst>
                                  <p:childTnLst>
                                    <p:set>
                                      <p:cBhvr>
                                        <p:cTn id="32" dur="1" fill="hold">
                                          <p:stCondLst>
                                            <p:cond delay="0"/>
                                          </p:stCondLst>
                                        </p:cTn>
                                        <p:tgtEl>
                                          <p:spTgt spid="13"/>
                                        </p:tgtEl>
                                        <p:attrNameLst>
                                          <p:attrName>style.visibility</p:attrName>
                                        </p:attrNameLst>
                                      </p:cBhvr>
                                      <p:to>
                                        <p:strVal val="hidden"/>
                                      </p:to>
                                    </p:set>
                                  </p:childTnLst>
                                </p:cTn>
                              </p:par>
                              <p:par>
                                <p:cTn id="33" presetID="1" presetClass="entr" presetSubtype="0" fill="hold" grpId="0" nodeType="withEffect">
                                  <p:stCondLst>
                                    <p:cond delay="0"/>
                                  </p:stCondLst>
                                  <p:childTnLst>
                                    <p:set>
                                      <p:cBhvr>
                                        <p:cTn id="34" dur="1" fill="hold">
                                          <p:stCondLst>
                                            <p:cond delay="0"/>
                                          </p:stCondLst>
                                        </p:cTn>
                                        <p:tgtEl>
                                          <p:spTgt spid="10"/>
                                        </p:tgtEl>
                                        <p:attrNameLst>
                                          <p:attrName>style.visibility</p:attrName>
                                        </p:attrNameLst>
                                      </p:cBhvr>
                                      <p:to>
                                        <p:strVal val="visible"/>
                                      </p:to>
                                    </p:set>
                                  </p:childTnLst>
                                </p:cTn>
                              </p:par>
                              <p:par>
                                <p:cTn id="35" presetID="1" presetClass="entr" presetSubtype="0" fill="hold" nodeType="withEffect">
                                  <p:stCondLst>
                                    <p:cond delay="0"/>
                                  </p:stCondLst>
                                  <p:childTnLst>
                                    <p:set>
                                      <p:cBhvr>
                                        <p:cTn id="3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xit" presetSubtype="0" fill="hold" grpId="1" nodeType="clickEffect">
                                  <p:stCondLst>
                                    <p:cond delay="0"/>
                                  </p:stCondLst>
                                  <p:childTnLst>
                                    <p:set>
                                      <p:cBhvr>
                                        <p:cTn id="40" dur="1" fill="hold">
                                          <p:stCondLst>
                                            <p:cond delay="0"/>
                                          </p:stCondLst>
                                        </p:cTn>
                                        <p:tgtEl>
                                          <p:spTgt spid="10"/>
                                        </p:tgtEl>
                                        <p:attrNameLst>
                                          <p:attrName>style.visibility</p:attrName>
                                        </p:attrNameLst>
                                      </p:cBhvr>
                                      <p:to>
                                        <p:strVal val="hidden"/>
                                      </p:to>
                                    </p:set>
                                  </p:childTnLst>
                                </p:cTn>
                              </p:par>
                              <p:par>
                                <p:cTn id="41" presetID="1" presetClass="entr" presetSubtype="0" fill="hold" grpId="0" nodeType="withEffect">
                                  <p:stCondLst>
                                    <p:cond delay="0"/>
                                  </p:stCondLst>
                                  <p:childTnLst>
                                    <p:set>
                                      <p:cBhvr>
                                        <p:cTn id="42" dur="1" fill="hold">
                                          <p:stCondLst>
                                            <p:cond delay="0"/>
                                          </p:stCondLst>
                                        </p:cTn>
                                        <p:tgtEl>
                                          <p:spTgt spid="1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6">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9" grpId="0" animBg="1"/>
      <p:bldP spid="9" grpId="1" animBg="1"/>
      <p:bldP spid="10" grpId="0" animBg="1"/>
      <p:bldP spid="10" grpId="1" animBg="1"/>
      <p:bldP spid="11" grpId="0" animBg="1"/>
      <p:bldP spid="13" grpId="0" animBg="1"/>
      <p:bldP spid="13" grpId="1"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Experiment </a:t>
            </a:r>
            <a:r>
              <a:rPr lang="en-US" altLang="zh-CN" dirty="0" smtClean="0"/>
              <a:t>2 : Set up</a:t>
            </a:r>
            <a:endParaRPr lang="zh-CN" altLang="en-US" dirty="0"/>
          </a:p>
        </p:txBody>
      </p:sp>
      <p:sp>
        <p:nvSpPr>
          <p:cNvPr id="3" name="内容占位符 2"/>
          <p:cNvSpPr>
            <a:spLocks noGrp="1"/>
          </p:cNvSpPr>
          <p:nvPr>
            <p:ph idx="1"/>
          </p:nvPr>
        </p:nvSpPr>
        <p:spPr>
          <a:xfrm>
            <a:off x="566738" y="1077913"/>
            <a:ext cx="6669558" cy="5741987"/>
          </a:xfrm>
        </p:spPr>
        <p:txBody>
          <a:bodyPr>
            <a:normAutofit/>
          </a:bodyPr>
          <a:lstStyle/>
          <a:p>
            <a:r>
              <a:rPr lang="en-US" altLang="zh-CN" sz="2800" dirty="0" smtClean="0"/>
              <a:t>Ten </a:t>
            </a:r>
            <a:r>
              <a:rPr lang="en-US" altLang="zh-CN" sz="2800" dirty="0"/>
              <a:t>real-life spreadsheets </a:t>
            </a:r>
            <a:r>
              <a:rPr lang="en-US" altLang="zh-CN" sz="2800" dirty="0" smtClean="0"/>
              <a:t>prepared </a:t>
            </a:r>
            <a:r>
              <a:rPr lang="en-US" altLang="zh-CN" sz="2800" dirty="0"/>
              <a:t>by </a:t>
            </a:r>
            <a:r>
              <a:rPr lang="en-US" altLang="zh-CN" sz="2800" dirty="0" smtClean="0"/>
              <a:t>professional finance officers for research project budget</a:t>
            </a:r>
          </a:p>
          <a:p>
            <a:pPr lvl="1"/>
            <a:r>
              <a:rPr lang="en-US" altLang="zh-CN" sz="2400" dirty="0" smtClean="0"/>
              <a:t>Are the smells common?</a:t>
            </a:r>
            <a:endParaRPr lang="en-US" altLang="zh-CN" sz="2400" dirty="0"/>
          </a:p>
          <a:p>
            <a:pPr lvl="1"/>
            <a:r>
              <a:rPr lang="en-US" altLang="zh-CN" sz="2400" dirty="0" smtClean="0"/>
              <a:t>Do they contain conformance errors?</a:t>
            </a:r>
          </a:p>
          <a:p>
            <a:endParaRPr lang="en-US" altLang="zh-CN" sz="2800" dirty="0" smtClean="0"/>
          </a:p>
          <a:p>
            <a:r>
              <a:rPr lang="en-US" altLang="zh-CN" sz="2800" dirty="0" smtClean="0"/>
              <a:t>Interview </a:t>
            </a:r>
            <a:r>
              <a:rPr lang="en-US" altLang="zh-CN" sz="2800" dirty="0"/>
              <a:t>three officers who have participated in maintaining these </a:t>
            </a:r>
            <a:r>
              <a:rPr lang="en-US" altLang="zh-CN" sz="2800" dirty="0" smtClean="0"/>
              <a:t>spreadsheets</a:t>
            </a:r>
            <a:endParaRPr lang="en-US" altLang="zh-CN" sz="2800" dirty="0"/>
          </a:p>
          <a:p>
            <a:pPr lvl="1"/>
            <a:r>
              <a:rPr lang="en-US" altLang="zh-CN" sz="2400" dirty="0"/>
              <a:t>Are </a:t>
            </a:r>
            <a:r>
              <a:rPr lang="en-US" altLang="zh-CN" sz="2400" dirty="0" smtClean="0"/>
              <a:t>the smells indeed </a:t>
            </a:r>
            <a:r>
              <a:rPr lang="en-US" altLang="zh-CN" sz="2400" dirty="0"/>
              <a:t>problems?</a:t>
            </a:r>
          </a:p>
          <a:p>
            <a:pPr lvl="1"/>
            <a:r>
              <a:rPr lang="en-US" altLang="zh-CN" sz="2400" dirty="0" smtClean="0"/>
              <a:t>What are the causes of the smells? </a:t>
            </a:r>
            <a:endParaRPr lang="en-US" altLang="zh-CN" sz="2400" dirty="0"/>
          </a:p>
          <a:p>
            <a:pPr lvl="1"/>
            <a:endParaRPr lang="en-US" altLang="zh-CN" sz="2400" dirty="0" smtClean="0"/>
          </a:p>
        </p:txBody>
      </p:sp>
      <p:pic>
        <p:nvPicPr>
          <p:cNvPr id="1026" name="Picture 2" descr="http://www.compvtis.com/site_images/pic-icon37.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50523" y="1700808"/>
            <a:ext cx="2057400" cy="1952625"/>
          </a:xfrm>
          <a:prstGeom prst="rect">
            <a:avLst/>
          </a:prstGeom>
          <a:noFill/>
          <a:extLst>
            <a:ext uri="{909E8E84-426E-40DD-AFC4-6F175D3DCCD1}">
              <a14:hiddenFill xmlns:a14="http://schemas.microsoft.com/office/drawing/2010/main">
                <a:solidFill>
                  <a:srgbClr val="FFFFFF"/>
                </a:solidFill>
              </a14:hiddenFill>
            </a:ext>
          </a:extLst>
        </p:spPr>
      </p:pic>
      <p:grpSp>
        <p:nvGrpSpPr>
          <p:cNvPr id="8" name="Group 7"/>
          <p:cNvGrpSpPr/>
          <p:nvPr/>
        </p:nvGrpSpPr>
        <p:grpSpPr>
          <a:xfrm>
            <a:off x="6638023" y="4077072"/>
            <a:ext cx="1996451" cy="1458731"/>
            <a:chOff x="6355461" y="2111600"/>
            <a:chExt cx="2788539" cy="2037480"/>
          </a:xfrm>
        </p:grpSpPr>
        <p:pic>
          <p:nvPicPr>
            <p:cNvPr id="9" name="Picture 2" descr="http://t0.gstatic.com/images?q=tbn:ANd9GcRdSP7F2LWzin7srjrzSsttOPkwz6Ffk1ojRlDWWaRfuMIA6fN7i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6355461" y="2808309"/>
              <a:ext cx="1332920" cy="1332920"/>
            </a:xfrm>
            <a:prstGeom prst="rect">
              <a:avLst/>
            </a:prstGeom>
            <a:noFill/>
            <a:extLst/>
          </p:spPr>
        </p:pic>
        <p:pic>
          <p:nvPicPr>
            <p:cNvPr id="10" name="Picture 2" descr="http://t0.gstatic.com/images?q=tbn:ANd9GcRdSP7F2LWzin7srjrzSsttOPkwz6Ffk1ojRlDWWaRfuMIA6fN7ig">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335" r="13435"/>
            <a:stretch/>
          </p:blipFill>
          <p:spPr bwMode="auto">
            <a:xfrm>
              <a:off x="8221209" y="2816160"/>
              <a:ext cx="922791" cy="1332920"/>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2" descr="http://t0.gstatic.com/images?q=tbn:ANd9GcRdSP7F2LWzin7srjrzSsttOPkwz6Ffk1ojRlDWWaRfuMIA6fN7ig">
              <a:hlinkClick r:id="rId5"/>
            </p:cNvPr>
            <p:cNvPicPr>
              <a:picLocks noChangeAspect="1" noChangeArrowheads="1"/>
            </p:cNvPicPr>
            <p:nvPr/>
          </p:nvPicPr>
          <p:blipFill rotWithShape="1">
            <a:blip r:embed="rId6">
              <a:extLst>
                <a:ext uri="{28A0092B-C50C-407E-A947-70E740481C1C}">
                  <a14:useLocalDpi xmlns:a14="http://schemas.microsoft.com/office/drawing/2010/main" val="0"/>
                </a:ext>
              </a:extLst>
            </a:blip>
            <a:srcRect l="17335" r="13435"/>
            <a:stretch/>
          </p:blipFill>
          <p:spPr bwMode="auto">
            <a:xfrm>
              <a:off x="7317024" y="2111600"/>
              <a:ext cx="922791" cy="1332920"/>
            </a:xfrm>
            <a:prstGeom prst="rect">
              <a:avLst/>
            </a:prstGeom>
            <a:noFill/>
            <a:extLst>
              <a:ext uri="{909E8E84-426E-40DD-AFC4-6F175D3DCCD1}">
                <a14:hiddenFill xmlns:a14="http://schemas.microsoft.com/office/drawing/2010/main">
                  <a:solidFill>
                    <a:srgbClr val="FFFFFF"/>
                  </a:solidFill>
                </a14:hiddenFill>
              </a:ext>
            </a:extLst>
          </p:spPr>
        </p:pic>
      </p:grpSp>
      <p:sp>
        <p:nvSpPr>
          <p:cNvPr id="6" name="灯片编号占位符 5"/>
          <p:cNvSpPr>
            <a:spLocks noGrp="1"/>
          </p:cNvSpPr>
          <p:nvPr>
            <p:ph type="sldNum" sz="quarter" idx="10"/>
          </p:nvPr>
        </p:nvSpPr>
        <p:spPr/>
        <p:txBody>
          <a:bodyPr/>
          <a:lstStyle/>
          <a:p>
            <a:fld id="{0C913308-F349-4B6D-A68A-DD1791B4A57B}" type="slidenum">
              <a:rPr lang="zh-CN" altLang="en-US" smtClean="0"/>
              <a:pPr/>
              <a:t>19</a:t>
            </a:fld>
            <a:endParaRPr lang="zh-CN" altLang="en-US" dirty="0"/>
          </a:p>
        </p:txBody>
      </p:sp>
    </p:spTree>
    <p:custDataLst>
      <p:tags r:id="rId1"/>
    </p:custDataLst>
    <p:extLst>
      <p:ext uri="{BB962C8B-B14F-4D97-AF65-F5344CB8AC3E}">
        <p14:creationId xmlns:p14="http://schemas.microsoft.com/office/powerpoint/2010/main" val="3392497113"/>
      </p:ext>
    </p:extLst>
  </p:cSld>
  <p:clrMapOvr>
    <a:masterClrMapping/>
  </p:clrMapOvr>
  <mc:AlternateContent xmlns:mc="http://schemas.openxmlformats.org/markup-compatibility/2006" xmlns:p14="http://schemas.microsoft.com/office/powerpoint/2010/main">
    <mc:Choice Requires="p14">
      <p:transition spd="slow" p14:dur="2000" advTm="63425"/>
    </mc:Choice>
    <mc:Fallback xmlns="">
      <p:transition spd="slow" advTm="6342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图片 3"/>
          <p:cNvPicPr>
            <a:picLocks noChangeAspect="1"/>
          </p:cNvPicPr>
          <p:nvPr/>
        </p:nvPicPr>
        <p:blipFill>
          <a:blip r:embed="rId4"/>
          <a:stretch>
            <a:fillRect/>
          </a:stretch>
        </p:blipFill>
        <p:spPr>
          <a:xfrm>
            <a:off x="33689" y="2895512"/>
            <a:ext cx="7414123" cy="3125776"/>
          </a:xfrm>
          <a:prstGeom prst="rect">
            <a:avLst/>
          </a:prstGeom>
        </p:spPr>
      </p:pic>
      <p:sp>
        <p:nvSpPr>
          <p:cNvPr id="2" name="标题 1"/>
          <p:cNvSpPr>
            <a:spLocks noGrp="1"/>
          </p:cNvSpPr>
          <p:nvPr>
            <p:ph type="title"/>
          </p:nvPr>
        </p:nvSpPr>
        <p:spPr/>
        <p:txBody>
          <a:bodyPr/>
          <a:lstStyle/>
          <a:p>
            <a:r>
              <a:rPr lang="en-US" altLang="zh-CN" dirty="0"/>
              <a:t>Motivating </a:t>
            </a:r>
            <a:r>
              <a:rPr lang="en-US" altLang="zh-CN" dirty="0" smtClean="0"/>
              <a:t>example</a:t>
            </a:r>
            <a:endParaRPr lang="zh-CN" altLang="en-US" dirty="0"/>
          </a:p>
        </p:txBody>
      </p:sp>
      <p:sp>
        <p:nvSpPr>
          <p:cNvPr id="3" name="内容占位符 2"/>
          <p:cNvSpPr>
            <a:spLocks noGrp="1"/>
          </p:cNvSpPr>
          <p:nvPr>
            <p:ph idx="1"/>
          </p:nvPr>
        </p:nvSpPr>
        <p:spPr>
          <a:xfrm>
            <a:off x="566738" y="1077913"/>
            <a:ext cx="6986801" cy="5741987"/>
          </a:xfrm>
        </p:spPr>
        <p:txBody>
          <a:bodyPr/>
          <a:lstStyle/>
          <a:p>
            <a:r>
              <a:rPr lang="en-US" altLang="zh-CN" dirty="0" smtClean="0"/>
              <a:t>The spreadsheet contains incorrect formulas</a:t>
            </a:r>
          </a:p>
          <a:p>
            <a:r>
              <a:rPr lang="en-US" altLang="zh-CN" dirty="0" smtClean="0"/>
              <a:t>Update on the incorrect formulas could cause faulty values in the spreadsheet</a:t>
            </a:r>
          </a:p>
        </p:txBody>
      </p:sp>
      <p:sp>
        <p:nvSpPr>
          <p:cNvPr id="11" name="单圆角矩形 10"/>
          <p:cNvSpPr/>
          <p:nvPr/>
        </p:nvSpPr>
        <p:spPr bwMode="gray">
          <a:xfrm>
            <a:off x="7521793" y="4911516"/>
            <a:ext cx="1310630" cy="871180"/>
          </a:xfrm>
          <a:prstGeom prst="snipRoundRect">
            <a:avLst/>
          </a:prstGeom>
          <a:ln>
            <a:headEnd/>
            <a:tailEnd/>
          </a:ln>
        </p:spPr>
        <p:style>
          <a:lnRef idx="3">
            <a:schemeClr val="lt1"/>
          </a:lnRef>
          <a:fillRef idx="1">
            <a:schemeClr val="accent2"/>
          </a:fillRef>
          <a:effectRef idx="1">
            <a:schemeClr val="accent2"/>
          </a:effectRef>
          <a:fontRef idx="minor">
            <a:schemeClr val="lt1"/>
          </a:fontRef>
        </p:style>
        <p:txBody>
          <a:bodyPr wrap="square" rtlCol="0" anchor="ctr">
            <a:spAutoFit/>
          </a:bodyPr>
          <a:lstStyle/>
          <a:p>
            <a:pPr algn="ctr"/>
            <a:r>
              <a:rPr lang="en-US" altLang="zh-CN" sz="2400" dirty="0" smtClean="0">
                <a:solidFill>
                  <a:schemeClr val="bg1"/>
                </a:solidFill>
                <a:ea typeface="微软雅黑" pitchFamily="34" charset="-122"/>
              </a:rPr>
              <a:t>Should be 18</a:t>
            </a:r>
            <a:endParaRPr lang="zh-CN" altLang="en-US" sz="2400" dirty="0">
              <a:solidFill>
                <a:schemeClr val="bg1"/>
              </a:solidFill>
              <a:ea typeface="微软雅黑" pitchFamily="34" charset="-122"/>
            </a:endParaRPr>
          </a:p>
        </p:txBody>
      </p:sp>
      <p:cxnSp>
        <p:nvCxnSpPr>
          <p:cNvPr id="12" name="直接箭头连接符 11"/>
          <p:cNvCxnSpPr/>
          <p:nvPr/>
        </p:nvCxnSpPr>
        <p:spPr bwMode="auto">
          <a:xfrm>
            <a:off x="6948264" y="5347106"/>
            <a:ext cx="605275" cy="0"/>
          </a:xfrm>
          <a:prstGeom prst="straightConnector1">
            <a:avLst/>
          </a:prstGeom>
          <a:ln>
            <a:headEnd type="none" w="med" len="med"/>
            <a:tailEnd type="arrow"/>
          </a:ln>
        </p:spPr>
        <p:style>
          <a:lnRef idx="3">
            <a:schemeClr val="dk1"/>
          </a:lnRef>
          <a:fillRef idx="0">
            <a:schemeClr val="dk1"/>
          </a:fillRef>
          <a:effectRef idx="2">
            <a:schemeClr val="dk1"/>
          </a:effectRef>
          <a:fontRef idx="minor">
            <a:schemeClr val="tx1"/>
          </a:fontRef>
        </p:style>
      </p:cxnSp>
      <p:sp>
        <p:nvSpPr>
          <p:cNvPr id="7" name="矩形 6"/>
          <p:cNvSpPr/>
          <p:nvPr/>
        </p:nvSpPr>
        <p:spPr>
          <a:xfrm>
            <a:off x="2570290" y="5141544"/>
            <a:ext cx="796850"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altLang="zh-CN" b="1" dirty="0" smtClean="0">
                <a:solidFill>
                  <a:schemeClr val="tx1"/>
                </a:solidFill>
                <a:ea typeface="微软雅黑" pitchFamily="34" charset="-122"/>
              </a:rPr>
              <a:t>4</a:t>
            </a:r>
            <a:r>
              <a:rPr lang="en-US" altLang="zh-CN" b="1" dirty="0">
                <a:solidFill>
                  <a:srgbClr val="C00000"/>
                </a:solidFill>
                <a:ea typeface="微软雅黑" pitchFamily="34" charset="-122"/>
              </a:rPr>
              <a:t>→ 6</a:t>
            </a:r>
            <a:endParaRPr lang="zh-CN" altLang="en-US" b="1" dirty="0">
              <a:solidFill>
                <a:srgbClr val="C00000"/>
              </a:solidFill>
              <a:ea typeface="微软雅黑" pitchFamily="34" charset="-122"/>
            </a:endParaRPr>
          </a:p>
        </p:txBody>
      </p:sp>
      <p:pic>
        <p:nvPicPr>
          <p:cNvPr id="2050" name="Picture 2" descr="http://t0.gstatic.com/images?q=tbn:ANd9GcRdSP7F2LWzin7srjrzSsttOPkwz6Ffk1ojRlDWWaRfuMIA6fN7ig">
            <a:hlinkClick r:id="rId5"/>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447812" y="1673806"/>
            <a:ext cx="1872208" cy="1872208"/>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p:cNvSpPr txBox="1"/>
          <p:nvPr/>
        </p:nvSpPr>
        <p:spPr>
          <a:xfrm>
            <a:off x="3131840" y="6309320"/>
            <a:ext cx="5947847" cy="369332"/>
          </a:xfrm>
          <a:prstGeom prst="rect">
            <a:avLst/>
          </a:prstGeom>
          <a:noFill/>
        </p:spPr>
        <p:txBody>
          <a:bodyPr wrap="none" rtlCol="0">
            <a:spAutoFit/>
          </a:bodyPr>
          <a:lstStyle/>
          <a:p>
            <a:r>
              <a:rPr lang="en-US" dirty="0" smtClean="0"/>
              <a:t>… a real example extracted from EUSES spreadsheet corpus</a:t>
            </a:r>
            <a:endParaRPr lang="en-US" dirty="0"/>
          </a:p>
        </p:txBody>
      </p:sp>
      <p:sp>
        <p:nvSpPr>
          <p:cNvPr id="24" name="Oval 7"/>
          <p:cNvSpPr/>
          <p:nvPr/>
        </p:nvSpPr>
        <p:spPr bwMode="gray">
          <a:xfrm>
            <a:off x="3839065" y="3764804"/>
            <a:ext cx="864096" cy="1762096"/>
          </a:xfrm>
          <a:prstGeom prst="ellipse">
            <a:avLst/>
          </a:prstGeom>
          <a:noFill/>
          <a:ln w="19050" cap="rnd" algn="ctr">
            <a:solidFill>
              <a:srgbClr val="C00000"/>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25" name="Oval 12"/>
          <p:cNvSpPr/>
          <p:nvPr/>
        </p:nvSpPr>
        <p:spPr bwMode="gray">
          <a:xfrm>
            <a:off x="6194700" y="3760049"/>
            <a:ext cx="864096" cy="1762096"/>
          </a:xfrm>
          <a:prstGeom prst="ellipse">
            <a:avLst/>
          </a:prstGeom>
          <a:noFill/>
          <a:ln w="19050" cap="rnd" algn="ctr">
            <a:solidFill>
              <a:srgbClr val="C00000"/>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8" name="矩形 17"/>
          <p:cNvSpPr/>
          <p:nvPr/>
        </p:nvSpPr>
        <p:spPr>
          <a:xfrm>
            <a:off x="3848973" y="5162440"/>
            <a:ext cx="796850"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altLang="zh-CN" b="1" dirty="0" smtClean="0">
                <a:solidFill>
                  <a:schemeClr val="tx1"/>
                </a:solidFill>
                <a:ea typeface="微软雅黑" pitchFamily="34" charset="-122"/>
              </a:rPr>
              <a:t>4</a:t>
            </a:r>
            <a:r>
              <a:rPr lang="en-US" altLang="zh-CN" b="1" dirty="0">
                <a:solidFill>
                  <a:srgbClr val="C00000"/>
                </a:solidFill>
                <a:ea typeface="微软雅黑" pitchFamily="34" charset="-122"/>
              </a:rPr>
              <a:t>→ 6</a:t>
            </a:r>
            <a:endParaRPr lang="zh-CN" altLang="en-US" b="1" dirty="0">
              <a:solidFill>
                <a:srgbClr val="C00000"/>
              </a:solidFill>
              <a:ea typeface="微软雅黑" pitchFamily="34" charset="-122"/>
            </a:endParaRPr>
          </a:p>
        </p:txBody>
      </p:sp>
      <p:sp>
        <p:nvSpPr>
          <p:cNvPr id="21" name="Oval 6"/>
          <p:cNvSpPr/>
          <p:nvPr/>
        </p:nvSpPr>
        <p:spPr bwMode="gray">
          <a:xfrm>
            <a:off x="6423442" y="5165350"/>
            <a:ext cx="492741" cy="334621"/>
          </a:xfrm>
          <a:prstGeom prst="ellipse">
            <a:avLst/>
          </a:prstGeom>
          <a:noFill/>
          <a:ln w="25400" cap="rnd" algn="ctr">
            <a:solidFill>
              <a:srgbClr val="C00000"/>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9" name="灯片编号占位符 8"/>
          <p:cNvSpPr>
            <a:spLocks noGrp="1"/>
          </p:cNvSpPr>
          <p:nvPr>
            <p:ph type="sldNum" sz="quarter" idx="10"/>
          </p:nvPr>
        </p:nvSpPr>
        <p:spPr/>
        <p:txBody>
          <a:bodyPr/>
          <a:lstStyle/>
          <a:p>
            <a:fld id="{0C913308-F349-4B6D-A68A-DD1791B4A57B}" type="slidenum">
              <a:rPr lang="zh-CN" altLang="en-US" smtClean="0"/>
              <a:pPr/>
              <a:t>2</a:t>
            </a:fld>
            <a:endParaRPr lang="zh-CN" altLang="en-US" dirty="0"/>
          </a:p>
        </p:txBody>
      </p:sp>
    </p:spTree>
    <p:custDataLst>
      <p:tags r:id="rId1"/>
    </p:custDataLst>
    <p:extLst>
      <p:ext uri="{BB962C8B-B14F-4D97-AF65-F5344CB8AC3E}">
        <p14:creationId xmlns:p14="http://schemas.microsoft.com/office/powerpoint/2010/main" val="3393542991"/>
      </p:ext>
    </p:extLst>
  </p:cSld>
  <p:clrMapOvr>
    <a:masterClrMapping/>
  </p:clrMapOvr>
  <mc:AlternateContent xmlns:mc="http://schemas.openxmlformats.org/markup-compatibility/2006" xmlns:p14="http://schemas.microsoft.com/office/powerpoint/2010/main">
    <mc:Choice Requires="p14">
      <p:transition spd="slow" p14:dur="2000" advTm="100259"/>
    </mc:Choice>
    <mc:Fallback xmlns="">
      <p:transition spd="slow" advTm="100259"/>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4"/>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25"/>
                                        </p:tgtEl>
                                        <p:attrNameLst>
                                          <p:attrName>style.visibility</p:attrName>
                                        </p:attrNameLst>
                                      </p:cBhvr>
                                      <p:to>
                                        <p:strVal val="hidden"/>
                                      </p:to>
                                    </p:set>
                                  </p:childTnLst>
                                </p:cTn>
                              </p:par>
                              <p:par>
                                <p:cTn id="13" presetID="1" presetClass="exit" presetSubtype="0" fill="hold" grpId="1" nodeType="withEffect">
                                  <p:stCondLst>
                                    <p:cond delay="0"/>
                                  </p:stCondLst>
                                  <p:childTnLst>
                                    <p:set>
                                      <p:cBhvr>
                                        <p:cTn id="14" dur="1" fill="hold">
                                          <p:stCondLst>
                                            <p:cond delay="0"/>
                                          </p:stCondLst>
                                        </p:cTn>
                                        <p:tgtEl>
                                          <p:spTgt spid="24"/>
                                        </p:tgtEl>
                                        <p:attrNameLst>
                                          <p:attrName>style.visibility</p:attrName>
                                        </p:attrNameLst>
                                      </p:cBhvr>
                                      <p:to>
                                        <p:strVal val="hidden"/>
                                      </p:to>
                                    </p:set>
                                  </p:childTnLst>
                                </p:cTn>
                              </p:par>
                              <p:par>
                                <p:cTn id="15" presetID="1" presetClass="entr" presetSubtype="0" fill="hold" nodeType="withEffect">
                                  <p:stCondLst>
                                    <p:cond delay="0"/>
                                  </p:stCondLst>
                                  <p:childTnLst>
                                    <p:set>
                                      <p:cBhvr>
                                        <p:cTn id="16" dur="1" fill="hold">
                                          <p:stCondLst>
                                            <p:cond delay="0"/>
                                          </p:stCondLst>
                                        </p:cTn>
                                        <p:tgtEl>
                                          <p:spTgt spid="3">
                                            <p:txEl>
                                              <p:pRg st="1" end="1"/>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05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8"/>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1"/>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12"/>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animBg="1"/>
      <p:bldP spid="7" grpId="0" animBg="1"/>
      <p:bldP spid="24" grpId="0" animBg="1"/>
      <p:bldP spid="24" grpId="1" animBg="1"/>
      <p:bldP spid="25" grpId="0" animBg="1"/>
      <p:bldP spid="25" grpId="1" animBg="1"/>
      <p:bldP spid="18" grpId="0" animBg="1"/>
      <p:bldP spid="21"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Overview result</a:t>
            </a:r>
            <a:endParaRPr lang="zh-CN" altLang="en-US" sz="2400" dirty="0"/>
          </a:p>
        </p:txBody>
      </p:sp>
      <p:graphicFrame>
        <p:nvGraphicFramePr>
          <p:cNvPr id="4" name="内容占位符 3"/>
          <p:cNvGraphicFramePr>
            <a:graphicFrameLocks noGrp="1"/>
          </p:cNvGraphicFramePr>
          <p:nvPr>
            <p:ph idx="1"/>
            <p:extLst>
              <p:ext uri="{D42A27DB-BD31-4B8C-83A1-F6EECF244321}">
                <p14:modId xmlns:p14="http://schemas.microsoft.com/office/powerpoint/2010/main" val="1171096048"/>
              </p:ext>
            </p:extLst>
          </p:nvPr>
        </p:nvGraphicFramePr>
        <p:xfrm>
          <a:off x="107504" y="2717044"/>
          <a:ext cx="5295145" cy="4076725"/>
        </p:xfrm>
        <a:graphic>
          <a:graphicData uri="http://schemas.openxmlformats.org/drawingml/2006/table">
            <a:tbl>
              <a:tblPr firstRow="1" firstCol="1" bandRow="1">
                <a:tableStyleId>{5C22544A-7EE6-4342-B048-85BDC9FD1C3A}</a:tableStyleId>
              </a:tblPr>
              <a:tblGrid>
                <a:gridCol w="845050">
                  <a:extLst>
                    <a:ext uri="{9D8B030D-6E8A-4147-A177-3AD203B41FA5}">
                      <a16:colId xmlns="" xmlns:a16="http://schemas.microsoft.com/office/drawing/2014/main" val="1845013650"/>
                    </a:ext>
                  </a:extLst>
                </a:gridCol>
                <a:gridCol w="1483365">
                  <a:extLst>
                    <a:ext uri="{9D8B030D-6E8A-4147-A177-3AD203B41FA5}">
                      <a16:colId xmlns="" xmlns:a16="http://schemas.microsoft.com/office/drawing/2014/main" val="408570005"/>
                    </a:ext>
                  </a:extLst>
                </a:gridCol>
                <a:gridCol w="1632025">
                  <a:extLst>
                    <a:ext uri="{9D8B030D-6E8A-4147-A177-3AD203B41FA5}">
                      <a16:colId xmlns="" xmlns:a16="http://schemas.microsoft.com/office/drawing/2014/main" val="4112782655"/>
                    </a:ext>
                  </a:extLst>
                </a:gridCol>
                <a:gridCol w="1334705">
                  <a:extLst>
                    <a:ext uri="{9D8B030D-6E8A-4147-A177-3AD203B41FA5}">
                      <a16:colId xmlns="" xmlns:a16="http://schemas.microsoft.com/office/drawing/2014/main" val="727414295"/>
                    </a:ext>
                  </a:extLst>
                </a:gridCol>
              </a:tblGrid>
              <a:tr h="437435">
                <a:tc>
                  <a:txBody>
                    <a:bodyPr/>
                    <a:lstStyle/>
                    <a:p>
                      <a:pPr indent="114300" algn="ctr">
                        <a:spcAft>
                          <a:spcPts val="0"/>
                        </a:spcAft>
                      </a:pPr>
                      <a:r>
                        <a:rPr lang="en-US" sz="1800" kern="100" dirty="0">
                          <a:effectLst/>
                          <a:latin typeface="Times New Roman" panose="02020603050405020304" pitchFamily="18" charset="0"/>
                          <a:cs typeface="Times New Roman" panose="02020603050405020304" pitchFamily="18" charset="0"/>
                        </a:rPr>
                        <a:t>ID</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altLang="zh-CN" sz="1800" kern="100" dirty="0" smtClean="0">
                          <a:effectLst/>
                          <a:latin typeface="Times New Roman" panose="02020603050405020304" pitchFamily="18" charset="0"/>
                          <a:ea typeface="+mn-ea"/>
                          <a:cs typeface="Times New Roman" panose="02020603050405020304" pitchFamily="18" charset="0"/>
                        </a:rPr>
                        <a:t>Cell</a:t>
                      </a:r>
                      <a:r>
                        <a:rPr lang="en-US" altLang="zh-CN" sz="1800" kern="100" baseline="0" dirty="0" smtClean="0">
                          <a:effectLst/>
                          <a:latin typeface="Times New Roman" panose="02020603050405020304" pitchFamily="18" charset="0"/>
                          <a:ea typeface="+mn-ea"/>
                          <a:cs typeface="Times New Roman" panose="02020603050405020304" pitchFamily="18" charset="0"/>
                        </a:rPr>
                        <a:t> arrays</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altLang="zh-CN" sz="1800" kern="100" dirty="0" smtClean="0">
                          <a:effectLst/>
                          <a:latin typeface="Times New Roman" panose="02020603050405020304" pitchFamily="18" charset="0"/>
                          <a:ea typeface="+mn-ea"/>
                          <a:cs typeface="Times New Roman" panose="02020603050405020304" pitchFamily="18" charset="0"/>
                        </a:rPr>
                        <a:t>Smelly</a:t>
                      </a:r>
                      <a:r>
                        <a:rPr lang="en-US" altLang="zh-CN" sz="1800" kern="100" baseline="0" dirty="0" smtClean="0">
                          <a:effectLst/>
                          <a:latin typeface="Times New Roman" panose="02020603050405020304" pitchFamily="18" charset="0"/>
                          <a:ea typeface="+mn-ea"/>
                          <a:cs typeface="Times New Roman" panose="02020603050405020304" pitchFamily="18" charset="0"/>
                        </a:rPr>
                        <a:t> arrays</a:t>
                      </a:r>
                    </a:p>
                    <a:p>
                      <a:pPr marL="0" indent="0" algn="ctr">
                        <a:spcAft>
                          <a:spcPts val="0"/>
                        </a:spcAft>
                      </a:pPr>
                      <a:r>
                        <a:rPr lang="en-US" altLang="zh-CN" sz="1800" kern="100" baseline="0" dirty="0" smtClean="0">
                          <a:effectLst/>
                          <a:latin typeface="Times New Roman" panose="02020603050405020304" pitchFamily="18" charset="0"/>
                          <a:ea typeface="+mn-ea"/>
                          <a:cs typeface="Times New Roman" panose="02020603050405020304" pitchFamily="18" charset="0"/>
                        </a:rPr>
                        <a:t>(Confirmed)</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marL="0" indent="0" algn="ctr">
                        <a:spcAft>
                          <a:spcPts val="0"/>
                        </a:spcAft>
                      </a:pPr>
                      <a:r>
                        <a:rPr lang="en-US" altLang="zh-CN" sz="1800" kern="100" baseline="0" dirty="0" smtClean="0">
                          <a:effectLst/>
                          <a:latin typeface="Times New Roman" panose="02020603050405020304" pitchFamily="18" charset="0"/>
                          <a:ea typeface="+mn-ea"/>
                          <a:cs typeface="Times New Roman" panose="02020603050405020304" pitchFamily="18" charset="0"/>
                        </a:rPr>
                        <a:t>Errors (Confirmed)</a:t>
                      </a:r>
                      <a:endParaRPr lang="en-US" altLang="zh-CN" sz="1800" kern="100" dirty="0" smtClean="0">
                        <a:effectLst/>
                        <a:latin typeface="Times New Roman" panose="02020603050405020304" pitchFamily="18" charset="0"/>
                        <a:ea typeface="+mn-ea"/>
                        <a:cs typeface="Times New Roman" panose="02020603050405020304" pitchFamily="18" charset="0"/>
                      </a:endParaRPr>
                    </a:p>
                  </a:txBody>
                  <a:tcPr marL="68580" marR="68580" marT="0" marB="0" anchor="ctr"/>
                </a:tc>
                <a:extLst>
                  <a:ext uri="{0D108BD9-81ED-4DB2-BD59-A6C34878D82A}">
                    <a16:rowId xmlns="" xmlns:a16="http://schemas.microsoft.com/office/drawing/2014/main" val="4237723906"/>
                  </a:ext>
                </a:extLst>
              </a:tr>
              <a:tr h="320735">
                <a:tc>
                  <a:txBody>
                    <a:bodyPr/>
                    <a:lstStyle/>
                    <a:p>
                      <a:pPr indent="114300" algn="ctr">
                        <a:spcAft>
                          <a:spcPts val="0"/>
                        </a:spcAft>
                      </a:pPr>
                      <a:r>
                        <a:rPr lang="en-US" sz="1800" kern="100" dirty="0">
                          <a:effectLst/>
                          <a:latin typeface="Times New Roman" panose="02020603050405020304" pitchFamily="18" charset="0"/>
                          <a:cs typeface="Times New Roman" panose="02020603050405020304" pitchFamily="18" charset="0"/>
                        </a:rPr>
                        <a:t>1</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14300" algn="ctr">
                        <a:spcAft>
                          <a:spcPts val="0"/>
                        </a:spcAft>
                        <a:tabLst>
                          <a:tab pos="124460" algn="l"/>
                        </a:tabLst>
                      </a:pPr>
                      <a:r>
                        <a:rPr lang="en-US" sz="1800" kern="100" dirty="0">
                          <a:effectLst/>
                          <a:latin typeface="Times New Roman" panose="02020603050405020304" pitchFamily="18" charset="0"/>
                          <a:cs typeface="Times New Roman" panose="02020603050405020304" pitchFamily="18" charset="0"/>
                        </a:rPr>
                        <a:t>12</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0 (0)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0 (0)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485727517"/>
                  </a:ext>
                </a:extLst>
              </a:tr>
              <a:tr h="320735">
                <a:tc>
                  <a:txBody>
                    <a:bodyPr/>
                    <a:lstStyle/>
                    <a:p>
                      <a:pPr indent="114300" algn="ctr">
                        <a:spcAft>
                          <a:spcPts val="0"/>
                        </a:spcAft>
                      </a:pPr>
                      <a:r>
                        <a:rPr lang="en-US" sz="1800" kern="100" dirty="0">
                          <a:effectLst/>
                          <a:latin typeface="Times New Roman" panose="02020603050405020304" pitchFamily="18" charset="0"/>
                          <a:cs typeface="Times New Roman" panose="02020603050405020304" pitchFamily="18" charset="0"/>
                        </a:rPr>
                        <a:t>2</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14300" algn="ctr">
                        <a:spcAft>
                          <a:spcPts val="0"/>
                        </a:spcAft>
                        <a:tabLst>
                          <a:tab pos="124460" algn="l"/>
                        </a:tabLst>
                      </a:pPr>
                      <a:r>
                        <a:rPr lang="en-US" sz="1800" kern="100" dirty="0">
                          <a:effectLst/>
                          <a:latin typeface="Times New Roman" panose="02020603050405020304" pitchFamily="18" charset="0"/>
                          <a:cs typeface="Times New Roman" panose="02020603050405020304" pitchFamily="18" charset="0"/>
                        </a:rPr>
                        <a:t>24</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0 (0)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0 (0)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151655106"/>
                  </a:ext>
                </a:extLst>
              </a:tr>
              <a:tr h="320735">
                <a:tc>
                  <a:txBody>
                    <a:bodyPr/>
                    <a:lstStyle/>
                    <a:p>
                      <a:pPr indent="114300" algn="ctr">
                        <a:spcAft>
                          <a:spcPts val="0"/>
                        </a:spcAft>
                      </a:pPr>
                      <a:r>
                        <a:rPr lang="en-US" sz="1800" kern="100">
                          <a:effectLst/>
                          <a:latin typeface="Times New Roman" panose="02020603050405020304" pitchFamily="18" charset="0"/>
                          <a:cs typeface="Times New Roman" panose="02020603050405020304" pitchFamily="18" charset="0"/>
                        </a:rPr>
                        <a:t>3</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14300" algn="ctr">
                        <a:spcAft>
                          <a:spcPts val="0"/>
                        </a:spcAft>
                        <a:tabLst>
                          <a:tab pos="124460" algn="l"/>
                        </a:tabLst>
                      </a:pPr>
                      <a:r>
                        <a:rPr lang="en-US" sz="1800" kern="100" dirty="0">
                          <a:effectLst/>
                          <a:latin typeface="Times New Roman" panose="02020603050405020304" pitchFamily="18" charset="0"/>
                          <a:cs typeface="Times New Roman" panose="02020603050405020304" pitchFamily="18" charset="0"/>
                        </a:rPr>
                        <a:t>16</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8 (8)</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4 (4)</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4286933604"/>
                  </a:ext>
                </a:extLst>
              </a:tr>
              <a:tr h="320735">
                <a:tc>
                  <a:txBody>
                    <a:bodyPr/>
                    <a:lstStyle/>
                    <a:p>
                      <a:pPr indent="114300" algn="ctr">
                        <a:spcAft>
                          <a:spcPts val="0"/>
                        </a:spcAft>
                      </a:pPr>
                      <a:r>
                        <a:rPr lang="en-US" sz="1800" kern="100">
                          <a:effectLst/>
                          <a:latin typeface="Times New Roman" panose="02020603050405020304" pitchFamily="18" charset="0"/>
                          <a:cs typeface="Times New Roman" panose="02020603050405020304" pitchFamily="18" charset="0"/>
                        </a:rPr>
                        <a:t>4</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14300" algn="ctr">
                        <a:spcAft>
                          <a:spcPts val="0"/>
                        </a:spcAft>
                        <a:tabLst>
                          <a:tab pos="124460" algn="l"/>
                        </a:tabLst>
                      </a:pPr>
                      <a:r>
                        <a:rPr lang="en-US" sz="1800" kern="100" dirty="0">
                          <a:effectLst/>
                          <a:latin typeface="Times New Roman" panose="02020603050405020304" pitchFamily="18" charset="0"/>
                          <a:cs typeface="Times New Roman" panose="02020603050405020304" pitchFamily="18" charset="0"/>
                        </a:rPr>
                        <a:t>32</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20 (20)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8 (8)</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828783835"/>
                  </a:ext>
                </a:extLst>
              </a:tr>
              <a:tr h="320735">
                <a:tc>
                  <a:txBody>
                    <a:bodyPr/>
                    <a:lstStyle/>
                    <a:p>
                      <a:pPr indent="114300" algn="ctr">
                        <a:spcAft>
                          <a:spcPts val="0"/>
                        </a:spcAft>
                      </a:pPr>
                      <a:r>
                        <a:rPr lang="en-US" sz="1800" kern="100">
                          <a:effectLst/>
                          <a:latin typeface="Times New Roman" panose="02020603050405020304" pitchFamily="18" charset="0"/>
                          <a:cs typeface="Times New Roman" panose="02020603050405020304" pitchFamily="18" charset="0"/>
                        </a:rPr>
                        <a:t>5</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14300" algn="ctr">
                        <a:spcAft>
                          <a:spcPts val="0"/>
                        </a:spcAft>
                        <a:tabLst>
                          <a:tab pos="124460" algn="l"/>
                        </a:tabLst>
                      </a:pPr>
                      <a:r>
                        <a:rPr lang="en-US" sz="1800" kern="100">
                          <a:effectLst/>
                          <a:latin typeface="Times New Roman" panose="02020603050405020304" pitchFamily="18" charset="0"/>
                          <a:cs typeface="Times New Roman" panose="02020603050405020304" pitchFamily="18" charset="0"/>
                        </a:rPr>
                        <a:t>32</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3 (3)</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0 (0)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885103850"/>
                  </a:ext>
                </a:extLst>
              </a:tr>
              <a:tr h="320735">
                <a:tc>
                  <a:txBody>
                    <a:bodyPr/>
                    <a:lstStyle/>
                    <a:p>
                      <a:pPr indent="114300" algn="ctr">
                        <a:spcAft>
                          <a:spcPts val="0"/>
                        </a:spcAft>
                      </a:pPr>
                      <a:r>
                        <a:rPr lang="en-US" sz="1800" kern="100">
                          <a:effectLst/>
                          <a:latin typeface="Times New Roman" panose="02020603050405020304" pitchFamily="18" charset="0"/>
                          <a:cs typeface="Times New Roman" panose="02020603050405020304" pitchFamily="18" charset="0"/>
                        </a:rPr>
                        <a:t>6</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14300" algn="ctr">
                        <a:spcAft>
                          <a:spcPts val="0"/>
                        </a:spcAft>
                        <a:tabLst>
                          <a:tab pos="124460" algn="l"/>
                        </a:tabLst>
                      </a:pPr>
                      <a:r>
                        <a:rPr lang="en-US" sz="1800" kern="100">
                          <a:effectLst/>
                          <a:latin typeface="Times New Roman" panose="02020603050405020304" pitchFamily="18" charset="0"/>
                          <a:cs typeface="Times New Roman" panose="02020603050405020304" pitchFamily="18" charset="0"/>
                        </a:rPr>
                        <a:t>32</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3 (3)</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0 (0)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128667547"/>
                  </a:ext>
                </a:extLst>
              </a:tr>
              <a:tr h="320735">
                <a:tc>
                  <a:txBody>
                    <a:bodyPr/>
                    <a:lstStyle/>
                    <a:p>
                      <a:pPr indent="114300" algn="ctr">
                        <a:spcAft>
                          <a:spcPts val="0"/>
                        </a:spcAft>
                      </a:pPr>
                      <a:r>
                        <a:rPr lang="en-US" sz="1800" kern="100" dirty="0">
                          <a:effectLst/>
                          <a:latin typeface="Times New Roman" panose="02020603050405020304" pitchFamily="18" charset="0"/>
                          <a:cs typeface="Times New Roman" panose="02020603050405020304" pitchFamily="18" charset="0"/>
                        </a:rPr>
                        <a:t>7</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14300" algn="ctr">
                        <a:spcAft>
                          <a:spcPts val="0"/>
                        </a:spcAft>
                        <a:tabLst>
                          <a:tab pos="124460" algn="l"/>
                        </a:tabLst>
                      </a:pPr>
                      <a:r>
                        <a:rPr lang="en-US" sz="1800" kern="100">
                          <a:effectLst/>
                          <a:latin typeface="Times New Roman" panose="02020603050405020304" pitchFamily="18" charset="0"/>
                          <a:cs typeface="Times New Roman" panose="02020603050405020304" pitchFamily="18" charset="0"/>
                        </a:rPr>
                        <a:t>10</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1 (0)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1 (0)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902537758"/>
                  </a:ext>
                </a:extLst>
              </a:tr>
              <a:tr h="320735">
                <a:tc>
                  <a:txBody>
                    <a:bodyPr/>
                    <a:lstStyle/>
                    <a:p>
                      <a:pPr indent="114300" algn="ctr">
                        <a:spcAft>
                          <a:spcPts val="0"/>
                        </a:spcAft>
                      </a:pPr>
                      <a:r>
                        <a:rPr lang="en-US" sz="1800" kern="100">
                          <a:effectLst/>
                          <a:latin typeface="Times New Roman" panose="02020603050405020304" pitchFamily="18" charset="0"/>
                          <a:cs typeface="Times New Roman" panose="02020603050405020304" pitchFamily="18" charset="0"/>
                        </a:rPr>
                        <a:t>8</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14300" algn="ctr">
                        <a:spcAft>
                          <a:spcPts val="0"/>
                        </a:spcAft>
                        <a:tabLst>
                          <a:tab pos="124460" algn="l"/>
                        </a:tabLst>
                      </a:pPr>
                      <a:r>
                        <a:rPr lang="en-US" sz="1800" kern="100">
                          <a:effectLst/>
                          <a:latin typeface="Times New Roman" panose="02020603050405020304" pitchFamily="18" charset="0"/>
                          <a:cs typeface="Times New Roman" panose="02020603050405020304" pitchFamily="18" charset="0"/>
                        </a:rPr>
                        <a:t>32</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3 (3)</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0 (0)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323879927"/>
                  </a:ext>
                </a:extLst>
              </a:tr>
              <a:tr h="320735">
                <a:tc>
                  <a:txBody>
                    <a:bodyPr/>
                    <a:lstStyle/>
                    <a:p>
                      <a:pPr indent="114300" algn="ctr">
                        <a:spcAft>
                          <a:spcPts val="0"/>
                        </a:spcAft>
                      </a:pPr>
                      <a:r>
                        <a:rPr lang="en-US" sz="1800" kern="100" dirty="0">
                          <a:effectLst/>
                          <a:latin typeface="Times New Roman" panose="02020603050405020304" pitchFamily="18" charset="0"/>
                          <a:cs typeface="Times New Roman" panose="02020603050405020304" pitchFamily="18" charset="0"/>
                        </a:rPr>
                        <a:t>9</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14300" algn="ctr">
                        <a:spcAft>
                          <a:spcPts val="0"/>
                        </a:spcAft>
                        <a:tabLst>
                          <a:tab pos="124460" algn="l"/>
                        </a:tabLst>
                      </a:pPr>
                      <a:r>
                        <a:rPr lang="en-US" sz="1800" kern="100" dirty="0">
                          <a:effectLst/>
                          <a:latin typeface="Times New Roman" panose="02020603050405020304" pitchFamily="18" charset="0"/>
                          <a:cs typeface="Times New Roman" panose="02020603050405020304" pitchFamily="18" charset="0"/>
                        </a:rPr>
                        <a:t>50</a:t>
                      </a:r>
                      <a:endParaRPr lang="zh-CN" sz="1800"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5 (3)</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1 (1)</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1690529565"/>
                  </a:ext>
                </a:extLst>
              </a:tr>
              <a:tr h="320735">
                <a:tc>
                  <a:txBody>
                    <a:bodyPr/>
                    <a:lstStyle/>
                    <a:p>
                      <a:pPr indent="114300" algn="ctr">
                        <a:spcAft>
                          <a:spcPts val="0"/>
                        </a:spcAft>
                      </a:pPr>
                      <a:r>
                        <a:rPr lang="en-US" sz="1800" kern="100">
                          <a:effectLst/>
                          <a:latin typeface="Times New Roman" panose="02020603050405020304" pitchFamily="18" charset="0"/>
                          <a:cs typeface="Times New Roman" panose="02020603050405020304" pitchFamily="18" charset="0"/>
                        </a:rPr>
                        <a:t>10</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14300" algn="ctr">
                        <a:spcAft>
                          <a:spcPts val="0"/>
                        </a:spcAft>
                        <a:tabLst>
                          <a:tab pos="124460" algn="l"/>
                        </a:tabLst>
                      </a:pPr>
                      <a:r>
                        <a:rPr lang="en-US" sz="1800" kern="100">
                          <a:effectLst/>
                          <a:latin typeface="Times New Roman" panose="02020603050405020304" pitchFamily="18" charset="0"/>
                          <a:cs typeface="Times New Roman" panose="02020603050405020304" pitchFamily="18" charset="0"/>
                        </a:rPr>
                        <a:t>29</a:t>
                      </a:r>
                      <a:endParaRPr lang="zh-CN" sz="1800" kern="10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spcAft>
                          <a:spcPts val="0"/>
                        </a:spcAft>
                      </a:pPr>
                      <a:r>
                        <a:rPr lang="en-US" sz="1800" kern="100">
                          <a:effectLst/>
                          <a:latin typeface="Times New Roman" panose="02020603050405020304" pitchFamily="18" charset="0"/>
                          <a:ea typeface="宋体" panose="02010600030101010101" pitchFamily="2" charset="-122"/>
                          <a:cs typeface="Times New Roman" panose="02020603050405020304" pitchFamily="18" charset="0"/>
                        </a:rPr>
                        <a:t>12 (10)</a:t>
                      </a:r>
                      <a:endParaRPr lang="zh-CN" sz="24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kern="100" dirty="0">
                          <a:effectLst/>
                          <a:latin typeface="Times New Roman" panose="02020603050405020304" pitchFamily="18" charset="0"/>
                          <a:ea typeface="宋体" panose="02010600030101010101" pitchFamily="2" charset="-122"/>
                          <a:cs typeface="Times New Roman" panose="02020603050405020304" pitchFamily="18" charset="0"/>
                        </a:rPr>
                        <a:t>9 (7)</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2231748766"/>
                  </a:ext>
                </a:extLst>
              </a:tr>
              <a:tr h="320735">
                <a:tc>
                  <a:txBody>
                    <a:bodyPr/>
                    <a:lstStyle/>
                    <a:p>
                      <a:pPr marL="0" indent="0" algn="ctr">
                        <a:spcAft>
                          <a:spcPts val="0"/>
                        </a:spcAft>
                      </a:pPr>
                      <a:r>
                        <a:rPr lang="en-US" altLang="zh-CN" sz="1800" b="1" kern="100" dirty="0" smtClean="0">
                          <a:effectLst/>
                          <a:latin typeface="Times New Roman" panose="02020603050405020304" pitchFamily="18" charset="0"/>
                          <a:ea typeface="Times New Roman"/>
                          <a:cs typeface="Times New Roman" panose="02020603050405020304" pitchFamily="18" charset="0"/>
                        </a:rPr>
                        <a:t>Total</a:t>
                      </a:r>
                      <a:endParaRPr lang="zh-CN" sz="1800" b="1"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indent="114300" algn="ctr">
                        <a:spcAft>
                          <a:spcPts val="0"/>
                        </a:spcAft>
                        <a:tabLst>
                          <a:tab pos="124460" algn="l"/>
                        </a:tabLst>
                      </a:pPr>
                      <a:r>
                        <a:rPr lang="en-US" sz="1800" b="1" kern="100" dirty="0" smtClean="0">
                          <a:effectLst/>
                          <a:latin typeface="Times New Roman" panose="02020603050405020304" pitchFamily="18" charset="0"/>
                          <a:cs typeface="Times New Roman" panose="02020603050405020304" pitchFamily="18" charset="0"/>
                        </a:rPr>
                        <a:t>270</a:t>
                      </a:r>
                      <a:endParaRPr lang="zh-CN" sz="1800" b="1" kern="100" dirty="0">
                        <a:effectLst/>
                        <a:latin typeface="Times New Roman" panose="02020603050405020304" pitchFamily="18" charset="0"/>
                        <a:ea typeface="Times New Roman"/>
                        <a:cs typeface="Times New Roman" panose="02020603050405020304" pitchFamily="18" charset="0"/>
                      </a:endParaRPr>
                    </a:p>
                  </a:txBody>
                  <a:tcPr marL="68580" marR="68580" marT="0" marB="0" anchor="ctr"/>
                </a:tc>
                <a:tc>
                  <a:txBody>
                    <a:bodyPr/>
                    <a:lstStyle/>
                    <a:p>
                      <a:pPr algn="ctr">
                        <a:spcAft>
                          <a:spcPts val="0"/>
                        </a:spcAft>
                      </a:pP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55 (50)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tc>
                  <a:txBody>
                    <a:bodyPr/>
                    <a:lstStyle/>
                    <a:p>
                      <a:pPr algn="ctr">
                        <a:spcAft>
                          <a:spcPts val="0"/>
                        </a:spcAft>
                      </a:pPr>
                      <a:r>
                        <a:rPr lang="en-US" sz="1800" b="1" kern="100" dirty="0">
                          <a:effectLst/>
                          <a:latin typeface="Times New Roman" panose="02020603050405020304" pitchFamily="18" charset="0"/>
                          <a:ea typeface="宋体" panose="02010600030101010101" pitchFamily="2" charset="-122"/>
                          <a:cs typeface="Times New Roman" panose="02020603050405020304" pitchFamily="18" charset="0"/>
                        </a:rPr>
                        <a:t>23 (20)</a:t>
                      </a:r>
                      <a:endParaRPr lang="zh-CN" sz="24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nchor="ctr"/>
                </a:tc>
                <a:extLst>
                  <a:ext uri="{0D108BD9-81ED-4DB2-BD59-A6C34878D82A}">
                    <a16:rowId xmlns="" xmlns:a16="http://schemas.microsoft.com/office/drawing/2014/main" val="3437384663"/>
                  </a:ext>
                </a:extLst>
              </a:tr>
            </a:tbl>
          </a:graphicData>
        </a:graphic>
      </p:graphicFrame>
      <p:sp>
        <p:nvSpPr>
          <p:cNvPr id="5" name="圆角矩形 4"/>
          <p:cNvSpPr/>
          <p:nvPr/>
        </p:nvSpPr>
        <p:spPr>
          <a:xfrm>
            <a:off x="2483769" y="6413985"/>
            <a:ext cx="1368151" cy="412441"/>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6" name="内容占位符 2"/>
          <p:cNvSpPr txBox="1">
            <a:spLocks/>
          </p:cNvSpPr>
          <p:nvPr/>
        </p:nvSpPr>
        <p:spPr bwMode="auto">
          <a:xfrm>
            <a:off x="566738" y="1077913"/>
            <a:ext cx="8001000" cy="16310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normAutofit/>
          </a:bodyPr>
          <a:lstStyle>
            <a:lvl1pPr marL="469900" indent="-469900"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1" fontAlgn="base" hangingPunct="1">
              <a:spcBef>
                <a:spcPct val="20000"/>
              </a:spcBef>
              <a:spcAft>
                <a:spcPct val="0"/>
              </a:spcAft>
              <a:buClr>
                <a:srgbClr val="698ECF"/>
              </a:buClr>
              <a:buFont typeface="Wingdings" pitchFamily="2" charset="2"/>
              <a:buChar char="n"/>
              <a:defRPr lang="zh-CN" altLang="en-US" sz="2000" b="1" dirty="0" smtClean="0">
                <a:solidFill>
                  <a:srgbClr val="0000FF"/>
                </a:solidFill>
                <a:latin typeface="+mn-lt"/>
                <a:ea typeface="+mn-ea"/>
              </a:defRPr>
            </a:lvl2pPr>
            <a:lvl3pPr marL="1304925" indent="-395288"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dirty="0"/>
              <a:t>Ambiguous </a:t>
            </a:r>
            <a:r>
              <a:rPr lang="en-US" altLang="zh-CN" dirty="0" smtClean="0"/>
              <a:t>computation </a:t>
            </a:r>
            <a:r>
              <a:rPr lang="en-US" altLang="zh-CN" dirty="0"/>
              <a:t>smells are </a:t>
            </a:r>
            <a:r>
              <a:rPr lang="en-US" altLang="zh-CN" dirty="0">
                <a:solidFill>
                  <a:srgbClr val="FF0000"/>
                </a:solidFill>
              </a:rPr>
              <a:t>common</a:t>
            </a:r>
            <a:r>
              <a:rPr lang="en-US" altLang="zh-CN" dirty="0"/>
              <a:t> </a:t>
            </a:r>
            <a:r>
              <a:rPr lang="en-US" altLang="zh-CN" dirty="0" smtClean="0"/>
              <a:t>in financial spreadsheets, too.</a:t>
            </a:r>
          </a:p>
          <a:p>
            <a:pPr lvl="1"/>
            <a:r>
              <a:rPr lang="en-US" altLang="zh-CN" b="0" dirty="0"/>
              <a:t>50 smelly cell arrays are confirmed</a:t>
            </a:r>
          </a:p>
          <a:p>
            <a:pPr lvl="1"/>
            <a:r>
              <a:rPr lang="en-US" altLang="zh-CN" b="0" dirty="0"/>
              <a:t>20 conformance errors are confirmed</a:t>
            </a:r>
          </a:p>
          <a:p>
            <a:pPr lvl="1"/>
            <a:endParaRPr lang="zh-CN" altLang="en-US" dirty="0" smtClean="0"/>
          </a:p>
        </p:txBody>
      </p:sp>
      <p:sp>
        <p:nvSpPr>
          <p:cNvPr id="8" name="圆角矩形 7"/>
          <p:cNvSpPr/>
          <p:nvPr/>
        </p:nvSpPr>
        <p:spPr>
          <a:xfrm>
            <a:off x="4139952" y="6400936"/>
            <a:ext cx="1147365" cy="412440"/>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9" name="内容占位符 2"/>
          <p:cNvSpPr txBox="1">
            <a:spLocks/>
          </p:cNvSpPr>
          <p:nvPr/>
        </p:nvSpPr>
        <p:spPr bwMode="auto">
          <a:xfrm>
            <a:off x="5436096" y="4221088"/>
            <a:ext cx="3707904" cy="2166005"/>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lvl1pPr marL="469900" indent="-469900"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1" fontAlgn="base" hangingPunct="1">
              <a:spcBef>
                <a:spcPct val="20000"/>
              </a:spcBef>
              <a:spcAft>
                <a:spcPct val="0"/>
              </a:spcAft>
              <a:buClr>
                <a:srgbClr val="698ECF"/>
              </a:buClr>
              <a:buFont typeface="Wingdings" pitchFamily="2" charset="2"/>
              <a:buChar char="n"/>
              <a:defRPr lang="zh-CN" altLang="en-US" sz="2000" b="0" dirty="0" smtClean="0">
                <a:solidFill>
                  <a:srgbClr val="0000FF"/>
                </a:solidFill>
                <a:latin typeface="+mn-lt"/>
                <a:ea typeface="+mn-ea"/>
              </a:defRPr>
            </a:lvl2pPr>
            <a:lvl3pPr marL="1304925" indent="-395288" algn="l" rtl="0" eaLnBrk="1" fontAlgn="base" hangingPunct="1">
              <a:spcBef>
                <a:spcPct val="20000"/>
              </a:spcBef>
              <a:spcAft>
                <a:spcPct val="0"/>
              </a:spcAft>
              <a:buClr>
                <a:srgbClr val="698ECF"/>
              </a:buClr>
              <a:buFont typeface="Wingdings" pitchFamily="2" charset="2"/>
              <a:buChar char="o"/>
              <a:defRPr sz="1800" b="0">
                <a:solidFill>
                  <a:schemeClr val="tx1"/>
                </a:solidFill>
                <a:latin typeface="+mn-lt"/>
                <a:ea typeface="+mn-ea"/>
              </a:defRPr>
            </a:lvl3pPr>
            <a:lvl4pPr marL="1693863" indent="-387350"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pPr marL="0" indent="0" algn="ctr">
              <a:buNone/>
            </a:pPr>
            <a:r>
              <a:rPr lang="en-US" altLang="zh-CN" kern="0" dirty="0" smtClean="0"/>
              <a:t>Findings</a:t>
            </a:r>
          </a:p>
          <a:p>
            <a:pPr marL="0" indent="0">
              <a:buNone/>
            </a:pPr>
            <a:r>
              <a:rPr lang="en-US" altLang="zh-CN" kern="0" dirty="0">
                <a:solidFill>
                  <a:srgbClr val="0000FF"/>
                </a:solidFill>
              </a:rPr>
              <a:t>Officers </a:t>
            </a:r>
            <a:r>
              <a:rPr lang="en-US" altLang="zh-CN" kern="0" dirty="0" smtClean="0">
                <a:solidFill>
                  <a:srgbClr val="0000FF"/>
                </a:solidFill>
              </a:rPr>
              <a:t>happily accepted our fixes </a:t>
            </a:r>
            <a:r>
              <a:rPr lang="en-US" altLang="zh-CN" kern="0" dirty="0">
                <a:solidFill>
                  <a:srgbClr val="0000FF"/>
                </a:solidFill>
              </a:rPr>
              <a:t>even </a:t>
            </a:r>
            <a:r>
              <a:rPr lang="en-US" altLang="zh-CN" kern="0" dirty="0" smtClean="0">
                <a:solidFill>
                  <a:srgbClr val="0000FF"/>
                </a:solidFill>
              </a:rPr>
              <a:t>for cells with correct </a:t>
            </a:r>
            <a:r>
              <a:rPr lang="en-US" altLang="zh-CN" kern="0" dirty="0">
                <a:solidFill>
                  <a:srgbClr val="0000FF"/>
                </a:solidFill>
              </a:rPr>
              <a:t>values. </a:t>
            </a:r>
            <a:r>
              <a:rPr lang="en-US" altLang="zh-CN" kern="0" dirty="0">
                <a:solidFill>
                  <a:srgbClr val="FF0000"/>
                </a:solidFill>
              </a:rPr>
              <a:t>(Useful</a:t>
            </a:r>
            <a:r>
              <a:rPr lang="en-US" altLang="zh-CN" kern="0" dirty="0" smtClean="0">
                <a:solidFill>
                  <a:srgbClr val="FF0000"/>
                </a:solidFill>
              </a:rPr>
              <a:t>)</a:t>
            </a:r>
          </a:p>
        </p:txBody>
      </p:sp>
      <p:sp>
        <p:nvSpPr>
          <p:cNvPr id="10" name="灯片编号占位符 9"/>
          <p:cNvSpPr>
            <a:spLocks noGrp="1"/>
          </p:cNvSpPr>
          <p:nvPr>
            <p:ph type="sldNum" sz="quarter" idx="10"/>
          </p:nvPr>
        </p:nvSpPr>
        <p:spPr/>
        <p:txBody>
          <a:bodyPr/>
          <a:lstStyle/>
          <a:p>
            <a:fld id="{0C913308-F349-4B6D-A68A-DD1791B4A57B}" type="slidenum">
              <a:rPr lang="zh-CN" altLang="en-US" smtClean="0"/>
              <a:pPr/>
              <a:t>20</a:t>
            </a:fld>
            <a:endParaRPr lang="zh-CN" altLang="en-US" dirty="0"/>
          </a:p>
        </p:txBody>
      </p:sp>
    </p:spTree>
    <p:custDataLst>
      <p:tags r:id="rId1"/>
    </p:custDataLst>
    <p:extLst>
      <p:ext uri="{BB962C8B-B14F-4D97-AF65-F5344CB8AC3E}">
        <p14:creationId xmlns:p14="http://schemas.microsoft.com/office/powerpoint/2010/main" val="3870911923"/>
      </p:ext>
    </p:extLst>
  </p:cSld>
  <p:clrMapOvr>
    <a:masterClrMapping/>
  </p:clrMapOvr>
  <mc:AlternateContent xmlns:mc="http://schemas.openxmlformats.org/markup-compatibility/2006" xmlns:p14="http://schemas.microsoft.com/office/powerpoint/2010/main">
    <mc:Choice Requires="p14">
      <p:transition spd="slow" p14:dur="2000" advTm="76778"/>
    </mc:Choice>
    <mc:Fallback xmlns="">
      <p:transition spd="slow" advTm="76778"/>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5"/>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8"/>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
                                        </p:tgtEl>
                                        <p:attrNameLst>
                                          <p:attrName>style.visibility</p:attrName>
                                        </p:attrNameLst>
                                      </p:cBhvr>
                                      <p:to>
                                        <p:strVal val="visible"/>
                                      </p:to>
                                    </p:set>
                                  </p:childTnLst>
                                </p:cTn>
                              </p:par>
                              <p:par>
                                <p:cTn id="21" presetID="1" presetClass="exit" presetSubtype="0" fill="hold" grpId="1" nodeType="withEffect">
                                  <p:stCondLst>
                                    <p:cond delay="0"/>
                                  </p:stCondLst>
                                  <p:childTnLst>
                                    <p:set>
                                      <p:cBhvr>
                                        <p:cTn id="22" dur="1" fill="hold">
                                          <p:stCondLst>
                                            <p:cond delay="0"/>
                                          </p:stCondLst>
                                        </p:cTn>
                                        <p:tgtEl>
                                          <p:spTgt spid="8"/>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5" grpId="1" animBg="1"/>
      <p:bldP spid="8" grpId="0" animBg="1"/>
      <p:bldP spid="8" grpId="1" animBg="1"/>
      <p:bldP spid="9"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Causes </a:t>
            </a:r>
            <a:r>
              <a:rPr lang="en-US" altLang="zh-CN" dirty="0" smtClean="0"/>
              <a:t>of </a:t>
            </a:r>
            <a:r>
              <a:rPr lang="en-US" altLang="zh-CN" dirty="0"/>
              <a:t>m</a:t>
            </a:r>
            <a:r>
              <a:rPr lang="en-US" altLang="zh-CN" dirty="0" smtClean="0"/>
              <a:t>issing </a:t>
            </a:r>
            <a:r>
              <a:rPr lang="en-US" altLang="zh-CN" dirty="0"/>
              <a:t>f</a:t>
            </a:r>
            <a:r>
              <a:rPr lang="en-US" altLang="zh-CN" dirty="0" smtClean="0"/>
              <a:t>ormula </a:t>
            </a:r>
            <a:r>
              <a:rPr lang="en-US" altLang="zh-CN" dirty="0"/>
              <a:t>s</a:t>
            </a:r>
            <a:r>
              <a:rPr lang="en-US" altLang="zh-CN" dirty="0" smtClean="0"/>
              <a:t>mells</a:t>
            </a:r>
            <a:endParaRPr lang="zh-CN" altLang="en-US" dirty="0"/>
          </a:p>
        </p:txBody>
      </p:sp>
      <p:sp>
        <p:nvSpPr>
          <p:cNvPr id="3" name="内容占位符 2"/>
          <p:cNvSpPr>
            <a:spLocks noGrp="1"/>
          </p:cNvSpPr>
          <p:nvPr>
            <p:ph idx="1"/>
          </p:nvPr>
        </p:nvSpPr>
        <p:spPr>
          <a:xfrm>
            <a:off x="566738" y="1077913"/>
            <a:ext cx="8577262" cy="5741987"/>
          </a:xfrm>
        </p:spPr>
        <p:txBody>
          <a:bodyPr>
            <a:normAutofit/>
          </a:bodyPr>
          <a:lstStyle/>
          <a:p>
            <a:r>
              <a:rPr lang="en-US" altLang="zh-CN" dirty="0" smtClean="0"/>
              <a:t>Carelessly ignore </a:t>
            </a:r>
            <a:r>
              <a:rPr lang="en-US" altLang="zh-CN" dirty="0"/>
              <a:t>necessary computation</a:t>
            </a:r>
            <a:endParaRPr lang="en-US" altLang="zh-CN" dirty="0" smtClean="0"/>
          </a:p>
          <a:p>
            <a:pPr lvl="1"/>
            <a:r>
              <a:rPr lang="en-US" altLang="zh-CN" dirty="0" smtClean="0"/>
              <a:t>Copy data from other cells, and miss to check the computations</a:t>
            </a:r>
          </a:p>
          <a:p>
            <a:pPr lvl="1"/>
            <a:r>
              <a:rPr lang="en-US" altLang="zh-CN" dirty="0" smtClean="0"/>
              <a:t>Fix “division by zero” error by setting a cell’s value to 0</a:t>
            </a:r>
          </a:p>
          <a:p>
            <a:pPr lvl="1"/>
            <a:r>
              <a:rPr lang="en-US" altLang="zh-CN" dirty="0" smtClean="0"/>
              <a:t>Put down values instead of formulas to </a:t>
            </a:r>
            <a:r>
              <a:rPr lang="en-US" altLang="zh-CN" dirty="0"/>
              <a:t>make </a:t>
            </a:r>
            <a:r>
              <a:rPr lang="en-US" altLang="zh-CN" dirty="0" smtClean="0"/>
              <a:t>things work quickly</a:t>
            </a:r>
            <a:endParaRPr lang="en-US" altLang="zh-CN" dirty="0"/>
          </a:p>
        </p:txBody>
      </p:sp>
      <p:pic>
        <p:nvPicPr>
          <p:cNvPr id="4" name="图片 3"/>
          <p:cNvPicPr>
            <a:picLocks noChangeAspect="1"/>
          </p:cNvPicPr>
          <p:nvPr/>
        </p:nvPicPr>
        <p:blipFill>
          <a:blip r:embed="rId4"/>
          <a:stretch>
            <a:fillRect/>
          </a:stretch>
        </p:blipFill>
        <p:spPr>
          <a:xfrm>
            <a:off x="585466" y="3184685"/>
            <a:ext cx="4677601" cy="2736304"/>
          </a:xfrm>
          <a:prstGeom prst="rect">
            <a:avLst/>
          </a:prstGeom>
        </p:spPr>
      </p:pic>
      <p:grpSp>
        <p:nvGrpSpPr>
          <p:cNvPr id="5" name="组合 4"/>
          <p:cNvGrpSpPr/>
          <p:nvPr/>
        </p:nvGrpSpPr>
        <p:grpSpPr>
          <a:xfrm>
            <a:off x="5111819" y="3688741"/>
            <a:ext cx="788913" cy="1948442"/>
            <a:chOff x="4849881" y="3140968"/>
            <a:chExt cx="788913" cy="1948442"/>
          </a:xfrm>
        </p:grpSpPr>
        <p:sp>
          <p:nvSpPr>
            <p:cNvPr id="6" name="矩形 5"/>
            <p:cNvSpPr/>
            <p:nvPr/>
          </p:nvSpPr>
          <p:spPr>
            <a:xfrm>
              <a:off x="4849881" y="3140968"/>
              <a:ext cx="78891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altLang="zh-CN" b="1" dirty="0">
                  <a:solidFill>
                    <a:schemeClr val="tx1"/>
                  </a:solidFill>
                  <a:ea typeface="微软雅黑" pitchFamily="34" charset="-122"/>
                </a:rPr>
                <a:t>3</a:t>
              </a:r>
              <a:r>
                <a:rPr lang="en-US" altLang="zh-CN" b="1" dirty="0" smtClean="0">
                  <a:solidFill>
                    <a:srgbClr val="C00000"/>
                  </a:solidFill>
                  <a:ea typeface="微软雅黑" pitchFamily="34" charset="-122"/>
                </a:rPr>
                <a:t>-&gt;</a:t>
              </a:r>
              <a:r>
                <a:rPr lang="en-US" altLang="zh-CN" b="1" dirty="0">
                  <a:solidFill>
                    <a:srgbClr val="C00000"/>
                  </a:solidFill>
                  <a:ea typeface="微软雅黑" pitchFamily="34" charset="-122"/>
                </a:rPr>
                <a:t>4</a:t>
              </a:r>
              <a:endParaRPr lang="zh-CN" altLang="en-US" b="1" dirty="0">
                <a:solidFill>
                  <a:srgbClr val="C00000"/>
                </a:solidFill>
                <a:ea typeface="微软雅黑" pitchFamily="34" charset="-122"/>
              </a:endParaRPr>
            </a:p>
          </p:txBody>
        </p:sp>
        <p:sp>
          <p:nvSpPr>
            <p:cNvPr id="7" name="矩形 6"/>
            <p:cNvSpPr/>
            <p:nvPr/>
          </p:nvSpPr>
          <p:spPr>
            <a:xfrm>
              <a:off x="4849881" y="3435172"/>
              <a:ext cx="78891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altLang="zh-CN" b="1" dirty="0">
                  <a:solidFill>
                    <a:schemeClr val="tx1"/>
                  </a:solidFill>
                  <a:ea typeface="微软雅黑" pitchFamily="34" charset="-122"/>
                </a:rPr>
                <a:t>3</a:t>
              </a:r>
              <a:r>
                <a:rPr lang="en-US" altLang="zh-CN" b="1" dirty="0" smtClean="0">
                  <a:solidFill>
                    <a:srgbClr val="C00000"/>
                  </a:solidFill>
                  <a:ea typeface="微软雅黑" pitchFamily="34" charset="-122"/>
                </a:rPr>
                <a:t>-&gt;</a:t>
              </a:r>
              <a:r>
                <a:rPr lang="en-US" altLang="zh-CN" b="1" dirty="0">
                  <a:solidFill>
                    <a:srgbClr val="C00000"/>
                  </a:solidFill>
                  <a:ea typeface="微软雅黑" pitchFamily="34" charset="-122"/>
                </a:rPr>
                <a:t>4</a:t>
              </a:r>
              <a:endParaRPr lang="zh-CN" altLang="en-US" b="1" dirty="0">
                <a:solidFill>
                  <a:srgbClr val="C00000"/>
                </a:solidFill>
                <a:ea typeface="微软雅黑" pitchFamily="34" charset="-122"/>
              </a:endParaRPr>
            </a:p>
          </p:txBody>
        </p:sp>
        <p:sp>
          <p:nvSpPr>
            <p:cNvPr id="8" name="矩形 7"/>
            <p:cNvSpPr/>
            <p:nvPr/>
          </p:nvSpPr>
          <p:spPr>
            <a:xfrm>
              <a:off x="4849881" y="4720078"/>
              <a:ext cx="78891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altLang="zh-CN" b="1" dirty="0">
                  <a:solidFill>
                    <a:schemeClr val="tx1"/>
                  </a:solidFill>
                  <a:ea typeface="微软雅黑" pitchFamily="34" charset="-122"/>
                </a:rPr>
                <a:t>4</a:t>
              </a:r>
              <a:r>
                <a:rPr lang="en-US" altLang="zh-CN" b="1" dirty="0" smtClean="0">
                  <a:solidFill>
                    <a:srgbClr val="C00000"/>
                  </a:solidFill>
                  <a:ea typeface="微软雅黑" pitchFamily="34" charset="-122"/>
                </a:rPr>
                <a:t>-&gt;</a:t>
              </a:r>
              <a:r>
                <a:rPr lang="en-US" altLang="zh-CN" b="1" dirty="0">
                  <a:solidFill>
                    <a:srgbClr val="C00000"/>
                  </a:solidFill>
                  <a:ea typeface="微软雅黑" pitchFamily="34" charset="-122"/>
                </a:rPr>
                <a:t>3</a:t>
              </a:r>
              <a:endParaRPr lang="zh-CN" altLang="en-US" b="1" dirty="0">
                <a:solidFill>
                  <a:srgbClr val="C00000"/>
                </a:solidFill>
                <a:ea typeface="微软雅黑" pitchFamily="34" charset="-122"/>
              </a:endParaRPr>
            </a:p>
          </p:txBody>
        </p:sp>
      </p:grpSp>
      <p:sp>
        <p:nvSpPr>
          <p:cNvPr id="9" name="矩形 8"/>
          <p:cNvSpPr/>
          <p:nvPr/>
        </p:nvSpPr>
        <p:spPr>
          <a:xfrm>
            <a:off x="5111819" y="5594420"/>
            <a:ext cx="1018263" cy="369332"/>
          </a:xfrm>
          <a:prstGeom prst="rect">
            <a:avLst/>
          </a:prstGeom>
        </p:spPr>
        <p:style>
          <a:lnRef idx="3">
            <a:schemeClr val="lt1"/>
          </a:lnRef>
          <a:fillRef idx="1">
            <a:schemeClr val="accent1"/>
          </a:fillRef>
          <a:effectRef idx="1">
            <a:schemeClr val="accent1"/>
          </a:effectRef>
          <a:fontRef idx="minor">
            <a:schemeClr val="lt1"/>
          </a:fontRef>
        </p:style>
        <p:txBody>
          <a:bodyPr wrap="square">
            <a:spAutoFit/>
          </a:bodyPr>
          <a:lstStyle/>
          <a:p>
            <a:pPr algn="ctr"/>
            <a:r>
              <a:rPr lang="en-US" altLang="zh-CN" b="1" dirty="0" smtClean="0">
                <a:solidFill>
                  <a:schemeClr val="tx1"/>
                </a:solidFill>
                <a:ea typeface="微软雅黑" pitchFamily="34" charset="-122"/>
              </a:rPr>
              <a:t>22</a:t>
            </a:r>
            <a:r>
              <a:rPr lang="en-US" altLang="zh-CN" b="1" dirty="0" smtClean="0">
                <a:solidFill>
                  <a:srgbClr val="C00000"/>
                </a:solidFill>
                <a:ea typeface="微软雅黑" pitchFamily="34" charset="-122"/>
              </a:rPr>
              <a:t>-&gt;23</a:t>
            </a:r>
            <a:endParaRPr lang="zh-CN" altLang="en-US" b="1" dirty="0">
              <a:solidFill>
                <a:srgbClr val="C00000"/>
              </a:solidFill>
              <a:ea typeface="微软雅黑" pitchFamily="34" charset="-122"/>
            </a:endParaRPr>
          </a:p>
        </p:txBody>
      </p:sp>
      <p:grpSp>
        <p:nvGrpSpPr>
          <p:cNvPr id="10" name="组合 9"/>
          <p:cNvGrpSpPr/>
          <p:nvPr/>
        </p:nvGrpSpPr>
        <p:grpSpPr>
          <a:xfrm>
            <a:off x="5474895" y="3900558"/>
            <a:ext cx="2913528" cy="1693861"/>
            <a:chOff x="5212957" y="3352785"/>
            <a:chExt cx="2913528" cy="1693861"/>
          </a:xfrm>
        </p:grpSpPr>
        <p:sp>
          <p:nvSpPr>
            <p:cNvPr id="11" name="右大括号 10"/>
            <p:cNvSpPr/>
            <p:nvPr/>
          </p:nvSpPr>
          <p:spPr bwMode="auto">
            <a:xfrm>
              <a:off x="5212957" y="3352785"/>
              <a:ext cx="390869" cy="1693861"/>
            </a:xfrm>
            <a:prstGeom prst="rightBrace">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no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smtClean="0">
                <a:ln>
                  <a:noFill/>
                </a:ln>
                <a:solidFill>
                  <a:schemeClr val="accent2"/>
                </a:solidFill>
                <a:effectLst/>
                <a:latin typeface="Verdana" pitchFamily="34" charset="0"/>
                <a:ea typeface="楷体_GB2312" pitchFamily="49" charset="-122"/>
              </a:endParaRPr>
            </a:p>
          </p:txBody>
        </p:sp>
        <p:sp>
          <p:nvSpPr>
            <p:cNvPr id="12" name="单圆角矩形 11"/>
            <p:cNvSpPr/>
            <p:nvPr/>
          </p:nvSpPr>
          <p:spPr bwMode="gray">
            <a:xfrm>
              <a:off x="5862044" y="3948906"/>
              <a:ext cx="2264441" cy="483600"/>
            </a:xfrm>
            <a:prstGeom prst="snipRoundRect">
              <a:avLst/>
            </a:prstGeom>
            <a:ln>
              <a:headEnd/>
              <a:tailEnd/>
            </a:ln>
          </p:spPr>
          <p:style>
            <a:lnRef idx="3">
              <a:schemeClr val="lt1"/>
            </a:lnRef>
            <a:fillRef idx="1">
              <a:schemeClr val="accent2"/>
            </a:fillRef>
            <a:effectRef idx="1">
              <a:schemeClr val="accent2"/>
            </a:effectRef>
            <a:fontRef idx="minor">
              <a:schemeClr val="lt1"/>
            </a:fontRef>
          </p:style>
          <p:txBody>
            <a:bodyPr wrap="none" rtlCol="0" anchor="ctr"/>
            <a:lstStyle/>
            <a:p>
              <a:pPr algn="ctr"/>
              <a:r>
                <a:rPr lang="en-US" altLang="zh-CN" sz="2400" dirty="0" smtClean="0">
                  <a:solidFill>
                    <a:schemeClr val="bg1"/>
                  </a:solidFill>
                  <a:ea typeface="微软雅黑" pitchFamily="34" charset="-122"/>
                </a:rPr>
                <a:t>=B</a:t>
              </a:r>
              <a:r>
                <a:rPr lang="en-US" altLang="zh-CN" sz="2400" baseline="-25000" dirty="0" smtClean="0">
                  <a:solidFill>
                    <a:schemeClr val="bg1"/>
                  </a:solidFill>
                  <a:ea typeface="微软雅黑" pitchFamily="34" charset="-122"/>
                </a:rPr>
                <a:t>i</a:t>
              </a:r>
              <a:r>
                <a:rPr lang="en-US" altLang="zh-CN" sz="2400" dirty="0" smtClean="0">
                  <a:solidFill>
                    <a:schemeClr val="bg1"/>
                  </a:solidFill>
                  <a:ea typeface="微软雅黑" pitchFamily="34" charset="-122"/>
                </a:rPr>
                <a:t> </a:t>
              </a:r>
              <a:r>
                <a:rPr lang="en-US" altLang="zh-CN" sz="2400" dirty="0">
                  <a:solidFill>
                    <a:schemeClr val="bg1"/>
                  </a:solidFill>
                  <a:ea typeface="微软雅黑" pitchFamily="34" charset="-122"/>
                </a:rPr>
                <a:t>* </a:t>
              </a:r>
              <a:r>
                <a:rPr lang="en-US" altLang="zh-CN" sz="2400" dirty="0" smtClean="0">
                  <a:solidFill>
                    <a:schemeClr val="bg1"/>
                  </a:solidFill>
                  <a:ea typeface="微软雅黑" pitchFamily="34" charset="-122"/>
                </a:rPr>
                <a:t>C</a:t>
              </a:r>
              <a:r>
                <a:rPr lang="en-US" altLang="zh-CN" sz="2400" baseline="-25000" dirty="0" smtClean="0">
                  <a:solidFill>
                    <a:schemeClr val="bg1"/>
                  </a:solidFill>
                  <a:ea typeface="微软雅黑" pitchFamily="34" charset="-122"/>
                </a:rPr>
                <a:t>i</a:t>
              </a:r>
              <a:r>
                <a:rPr lang="en-US" altLang="zh-CN" sz="2400" dirty="0" smtClean="0">
                  <a:solidFill>
                    <a:schemeClr val="bg1"/>
                  </a:solidFill>
                  <a:ea typeface="微软雅黑" pitchFamily="34" charset="-122"/>
                </a:rPr>
                <a:t> / 10000</a:t>
              </a:r>
              <a:endParaRPr lang="en-US" altLang="zh-CN" sz="2400" dirty="0">
                <a:solidFill>
                  <a:schemeClr val="bg1"/>
                </a:solidFill>
                <a:ea typeface="微软雅黑" pitchFamily="34" charset="-122"/>
              </a:endParaRPr>
            </a:p>
          </p:txBody>
        </p:sp>
      </p:grpSp>
      <p:grpSp>
        <p:nvGrpSpPr>
          <p:cNvPr id="13" name="组合 12"/>
          <p:cNvGrpSpPr/>
          <p:nvPr/>
        </p:nvGrpSpPr>
        <p:grpSpPr>
          <a:xfrm>
            <a:off x="4041803" y="5984796"/>
            <a:ext cx="4058589" cy="805723"/>
            <a:chOff x="3779865" y="5543827"/>
            <a:chExt cx="4058589" cy="805723"/>
          </a:xfrm>
        </p:grpSpPr>
        <p:sp>
          <p:nvSpPr>
            <p:cNvPr id="14" name="圆角矩形 13"/>
            <p:cNvSpPr/>
            <p:nvPr/>
          </p:nvSpPr>
          <p:spPr bwMode="gray">
            <a:xfrm>
              <a:off x="3779865" y="5838772"/>
              <a:ext cx="4058589" cy="510778"/>
            </a:xfrm>
            <a:prstGeom prst="roundRect">
              <a:avLst/>
            </a:prstGeom>
            <a:ln>
              <a:headEnd/>
              <a:tailEnd/>
            </a:ln>
          </p:spPr>
          <p:style>
            <a:lnRef idx="3">
              <a:schemeClr val="lt1"/>
            </a:lnRef>
            <a:fillRef idx="1">
              <a:schemeClr val="accent2"/>
            </a:fillRef>
            <a:effectRef idx="1">
              <a:schemeClr val="accent2"/>
            </a:effectRef>
            <a:fontRef idx="minor">
              <a:schemeClr val="lt1"/>
            </a:fontRef>
          </p:style>
          <p:txBody>
            <a:bodyPr wrap="square" rtlCol="0" anchor="ctr">
              <a:spAutoFit/>
            </a:bodyPr>
            <a:lstStyle/>
            <a:p>
              <a:r>
                <a:rPr lang="en-US" altLang="zh-CN" sz="2400" b="1" dirty="0" smtClean="0">
                  <a:solidFill>
                    <a:schemeClr val="bg1"/>
                  </a:solidFill>
                  <a:ea typeface="微软雅黑" pitchFamily="34" charset="-122"/>
                </a:rPr>
                <a:t>Make the final result correct</a:t>
              </a:r>
              <a:endParaRPr lang="zh-CN" altLang="en-US" sz="2400" b="1" dirty="0">
                <a:solidFill>
                  <a:schemeClr val="bg1"/>
                </a:solidFill>
                <a:ea typeface="微软雅黑" pitchFamily="34" charset="-122"/>
              </a:endParaRPr>
            </a:p>
          </p:txBody>
        </p:sp>
        <p:sp>
          <p:nvSpPr>
            <p:cNvPr id="15" name="右箭头 14"/>
            <p:cNvSpPr/>
            <p:nvPr/>
          </p:nvSpPr>
          <p:spPr>
            <a:xfrm rot="5400000">
              <a:off x="5214449" y="5461332"/>
              <a:ext cx="289125" cy="45411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sp>
        <p:nvSpPr>
          <p:cNvPr id="16" name="圆角矩形 15"/>
          <p:cNvSpPr/>
          <p:nvPr/>
        </p:nvSpPr>
        <p:spPr>
          <a:xfrm>
            <a:off x="3560728" y="5557746"/>
            <a:ext cx="2667456" cy="472782"/>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
        <p:nvSpPr>
          <p:cNvPr id="19" name="灯片编号占位符 18"/>
          <p:cNvSpPr>
            <a:spLocks noGrp="1"/>
          </p:cNvSpPr>
          <p:nvPr>
            <p:ph type="sldNum" sz="quarter" idx="10"/>
          </p:nvPr>
        </p:nvSpPr>
        <p:spPr/>
        <p:txBody>
          <a:bodyPr/>
          <a:lstStyle/>
          <a:p>
            <a:fld id="{0C913308-F349-4B6D-A68A-DD1791B4A57B}" type="slidenum">
              <a:rPr lang="zh-CN" altLang="en-US" smtClean="0"/>
              <a:pPr/>
              <a:t>21</a:t>
            </a:fld>
            <a:endParaRPr lang="zh-CN" altLang="en-US" dirty="0"/>
          </a:p>
        </p:txBody>
      </p:sp>
      <p:sp>
        <p:nvSpPr>
          <p:cNvPr id="18" name="圆角矩形 17"/>
          <p:cNvSpPr/>
          <p:nvPr/>
        </p:nvSpPr>
        <p:spPr>
          <a:xfrm>
            <a:off x="3521641" y="3806389"/>
            <a:ext cx="1695036" cy="1830794"/>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dirty="0"/>
          </a:p>
        </p:txBody>
      </p:sp>
    </p:spTree>
    <p:custDataLst>
      <p:tags r:id="rId1"/>
    </p:custDataLst>
    <p:extLst>
      <p:ext uri="{BB962C8B-B14F-4D97-AF65-F5344CB8AC3E}">
        <p14:creationId xmlns:p14="http://schemas.microsoft.com/office/powerpoint/2010/main" val="3782682787"/>
      </p:ext>
    </p:extLst>
  </p:cSld>
  <p:clrMapOvr>
    <a:masterClrMapping/>
  </p:clrMapOvr>
  <mc:AlternateContent xmlns:mc="http://schemas.openxmlformats.org/markup-compatibility/2006" xmlns:p14="http://schemas.microsoft.com/office/powerpoint/2010/main">
    <mc:Choice Requires="p14">
      <p:transition spd="slow" p14:dur="2000" advTm="111571"/>
    </mc:Choice>
    <mc:Fallback xmlns="">
      <p:transition spd="slow" advTm="11157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5"/>
                                        </p:tgtEl>
                                        <p:attrNameLst>
                                          <p:attrName>style.visibility</p:attrName>
                                        </p:attrNameLst>
                                      </p:cBhvr>
                                      <p:to>
                                        <p:strVal val="visible"/>
                                      </p:to>
                                    </p:set>
                                  </p:childTnLst>
                                </p:cTn>
                              </p:par>
                              <p:par>
                                <p:cTn id="15" presetID="1" presetClass="exit" presetSubtype="0" fill="hold" nodeType="withEffect">
                                  <p:stCondLst>
                                    <p:cond delay="0"/>
                                  </p:stCondLst>
                                  <p:childTnLst>
                                    <p:set>
                                      <p:cBhvr>
                                        <p:cTn id="16" dur="1" fill="hold">
                                          <p:stCondLst>
                                            <p:cond delay="0"/>
                                          </p:stCondLst>
                                        </p:cTn>
                                        <p:tgtEl>
                                          <p:spTgt spid="10"/>
                                        </p:tgtEl>
                                        <p:attrNameLst>
                                          <p:attrName>style.visibility</p:attrName>
                                        </p:attrNameLst>
                                      </p:cBhvr>
                                      <p:to>
                                        <p:strVal val="hidden"/>
                                      </p:to>
                                    </p:set>
                                  </p:childTnLst>
                                </p:cTn>
                              </p:par>
                              <p:par>
                                <p:cTn id="17" presetID="1" presetClass="exit" presetSubtype="0" fill="hold" grpId="1" nodeType="withEffect">
                                  <p:stCondLst>
                                    <p:cond delay="0"/>
                                  </p:stCondLst>
                                  <p:childTnLst>
                                    <p:set>
                                      <p:cBhvr>
                                        <p:cTn id="18" dur="1" fill="hold">
                                          <p:stCondLst>
                                            <p:cond delay="0"/>
                                          </p:stCondLst>
                                        </p:cTn>
                                        <p:tgtEl>
                                          <p:spTgt spid="18"/>
                                        </p:tgtEl>
                                        <p:attrNameLst>
                                          <p:attrName>style.visibility</p:attrName>
                                        </p:attrNameLst>
                                      </p:cBhvr>
                                      <p:to>
                                        <p:strVal val="hidden"/>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6" grpId="0" animBg="1"/>
      <p:bldP spid="18" grpId="0" animBg="1"/>
      <p:bldP spid="18" grpId="1" animBg="1"/>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Causes </a:t>
            </a:r>
            <a:r>
              <a:rPr lang="en-US" altLang="zh-CN" dirty="0" smtClean="0"/>
              <a:t>of </a:t>
            </a:r>
            <a:r>
              <a:rPr lang="en-US" altLang="zh-CN" dirty="0"/>
              <a:t>i</a:t>
            </a:r>
            <a:r>
              <a:rPr lang="en-US" altLang="zh-CN" dirty="0" smtClean="0"/>
              <a:t>nconsistent </a:t>
            </a:r>
            <a:r>
              <a:rPr lang="en-US" altLang="zh-CN" dirty="0"/>
              <a:t>f</a:t>
            </a:r>
            <a:r>
              <a:rPr lang="en-US" altLang="zh-CN" dirty="0" smtClean="0"/>
              <a:t>ormula </a:t>
            </a:r>
            <a:r>
              <a:rPr lang="en-US" altLang="zh-CN" dirty="0"/>
              <a:t>s</a:t>
            </a:r>
            <a:r>
              <a:rPr lang="en-US" altLang="zh-CN" dirty="0" smtClean="0"/>
              <a:t>mells</a:t>
            </a:r>
            <a:endParaRPr lang="zh-CN" altLang="en-US" dirty="0"/>
          </a:p>
        </p:txBody>
      </p:sp>
      <p:sp>
        <p:nvSpPr>
          <p:cNvPr id="3" name="内容占位符 2"/>
          <p:cNvSpPr>
            <a:spLocks noGrp="1"/>
          </p:cNvSpPr>
          <p:nvPr>
            <p:ph idx="1"/>
          </p:nvPr>
        </p:nvSpPr>
        <p:spPr/>
        <p:txBody>
          <a:bodyPr>
            <a:normAutofit/>
          </a:bodyPr>
          <a:lstStyle/>
          <a:p>
            <a:r>
              <a:rPr lang="en-US" altLang="zh-CN" dirty="0" smtClean="0"/>
              <a:t>Carelessly copy formulas or ignore auto-fill feature</a:t>
            </a:r>
          </a:p>
          <a:p>
            <a:pPr lvl="1"/>
            <a:r>
              <a:rPr lang="en-US" altLang="zh-CN" dirty="0" smtClean="0"/>
              <a:t>Copy </a:t>
            </a:r>
            <a:r>
              <a:rPr lang="en-US" altLang="zh-CN" dirty="0"/>
              <a:t>formulas </a:t>
            </a:r>
            <a:r>
              <a:rPr lang="en-US" altLang="zh-CN" dirty="0" smtClean="0"/>
              <a:t>from other cells, without noticing errors</a:t>
            </a:r>
          </a:p>
          <a:p>
            <a:pPr lvl="1"/>
            <a:r>
              <a:rPr lang="en-US" altLang="zh-CN" dirty="0" smtClean="0"/>
              <a:t>Manually write formulas, rather than auto-fill feature</a:t>
            </a:r>
          </a:p>
        </p:txBody>
      </p:sp>
      <p:pic>
        <p:nvPicPr>
          <p:cNvPr id="4" name="图片 3"/>
          <p:cNvPicPr>
            <a:picLocks noChangeAspect="1"/>
          </p:cNvPicPr>
          <p:nvPr/>
        </p:nvPicPr>
        <p:blipFill>
          <a:blip r:embed="rId4"/>
          <a:stretch>
            <a:fillRect/>
          </a:stretch>
        </p:blipFill>
        <p:spPr>
          <a:xfrm>
            <a:off x="289688" y="3356992"/>
            <a:ext cx="6848475" cy="1219200"/>
          </a:xfrm>
          <a:prstGeom prst="rect">
            <a:avLst/>
          </a:prstGeom>
        </p:spPr>
      </p:pic>
      <p:sp>
        <p:nvSpPr>
          <p:cNvPr id="5" name="Oval 21"/>
          <p:cNvSpPr/>
          <p:nvPr/>
        </p:nvSpPr>
        <p:spPr bwMode="gray">
          <a:xfrm>
            <a:off x="1672978" y="4211639"/>
            <a:ext cx="504056" cy="432048"/>
          </a:xfrm>
          <a:prstGeom prst="ellipse">
            <a:avLst/>
          </a:prstGeom>
          <a:noFill/>
          <a:ln w="19050" cap="rnd" algn="ctr">
            <a:solidFill>
              <a:schemeClr val="accent2"/>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grpSp>
        <p:nvGrpSpPr>
          <p:cNvPr id="6" name="组合 5"/>
          <p:cNvGrpSpPr/>
          <p:nvPr/>
        </p:nvGrpSpPr>
        <p:grpSpPr>
          <a:xfrm>
            <a:off x="5690288" y="4186487"/>
            <a:ext cx="3445028" cy="914400"/>
            <a:chOff x="5698971" y="5626647"/>
            <a:chExt cx="3445028" cy="914400"/>
          </a:xfrm>
        </p:grpSpPr>
        <p:sp>
          <p:nvSpPr>
            <p:cNvPr id="7" name="圆角矩形 6"/>
            <p:cNvSpPr/>
            <p:nvPr/>
          </p:nvSpPr>
          <p:spPr>
            <a:xfrm>
              <a:off x="5698971" y="5664375"/>
              <a:ext cx="1447875" cy="351977"/>
            </a:xfrm>
            <a:prstGeom prst="round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爆炸形 1 7"/>
            <p:cNvSpPr/>
            <p:nvPr/>
          </p:nvSpPr>
          <p:spPr>
            <a:xfrm>
              <a:off x="6509766" y="5626647"/>
              <a:ext cx="2634233" cy="91440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Where is B3?</a:t>
              </a:r>
              <a:endParaRPr lang="zh-CN" altLang="en-US" b="1" dirty="0"/>
            </a:p>
          </p:txBody>
        </p:sp>
      </p:grpSp>
      <p:sp>
        <p:nvSpPr>
          <p:cNvPr id="11" name="灯片编号占位符 10"/>
          <p:cNvSpPr>
            <a:spLocks noGrp="1"/>
          </p:cNvSpPr>
          <p:nvPr>
            <p:ph type="sldNum" sz="quarter" idx="10"/>
          </p:nvPr>
        </p:nvSpPr>
        <p:spPr/>
        <p:txBody>
          <a:bodyPr/>
          <a:lstStyle/>
          <a:p>
            <a:fld id="{0C913308-F349-4B6D-A68A-DD1791B4A57B}" type="slidenum">
              <a:rPr lang="zh-CN" altLang="en-US" smtClean="0"/>
              <a:pPr/>
              <a:t>22</a:t>
            </a:fld>
            <a:endParaRPr lang="zh-CN" altLang="en-US" dirty="0"/>
          </a:p>
        </p:txBody>
      </p:sp>
    </p:spTree>
    <p:custDataLst>
      <p:tags r:id="rId1"/>
    </p:custDataLst>
    <p:extLst>
      <p:ext uri="{BB962C8B-B14F-4D97-AF65-F5344CB8AC3E}">
        <p14:creationId xmlns:p14="http://schemas.microsoft.com/office/powerpoint/2010/main" val="78697056"/>
      </p:ext>
    </p:extLst>
  </p:cSld>
  <p:clrMapOvr>
    <a:masterClrMapping/>
  </p:clrMapOvr>
  <mc:AlternateContent xmlns:mc="http://schemas.openxmlformats.org/markup-compatibility/2006" xmlns:p14="http://schemas.microsoft.com/office/powerpoint/2010/main">
    <mc:Choice Requires="p14">
      <p:transition spd="slow" p14:dur="2000" advTm="70631"/>
    </mc:Choice>
    <mc:Fallback xmlns="">
      <p:transition spd="slow" advTm="7063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30"/>
          <p:cNvSpPr>
            <a:spLocks noGrp="1"/>
          </p:cNvSpPr>
          <p:nvPr>
            <p:ph type="title"/>
          </p:nvPr>
        </p:nvSpPr>
        <p:spPr/>
        <p:txBody>
          <a:bodyPr/>
          <a:lstStyle/>
          <a:p>
            <a:r>
              <a:rPr lang="en-US" dirty="0" smtClean="0"/>
              <a:t>Summary</a:t>
            </a:r>
            <a:endParaRPr lang="en-US" dirty="0"/>
          </a:p>
        </p:txBody>
      </p:sp>
      <p:grpSp>
        <p:nvGrpSpPr>
          <p:cNvPr id="21" name="组合 20"/>
          <p:cNvGrpSpPr/>
          <p:nvPr/>
        </p:nvGrpSpPr>
        <p:grpSpPr>
          <a:xfrm>
            <a:off x="462699" y="4454478"/>
            <a:ext cx="3965858" cy="2310953"/>
            <a:chOff x="462699" y="4454478"/>
            <a:chExt cx="3965858" cy="2310953"/>
          </a:xfrm>
        </p:grpSpPr>
        <p:sp>
          <p:nvSpPr>
            <p:cNvPr id="19" name="内容占位符 2"/>
            <p:cNvSpPr txBox="1">
              <a:spLocks/>
            </p:cNvSpPr>
            <p:nvPr/>
          </p:nvSpPr>
          <p:spPr>
            <a:xfrm>
              <a:off x="462699" y="4454478"/>
              <a:ext cx="3965858" cy="1941621"/>
            </a:xfrm>
            <a:prstGeom prst="rect">
              <a:avLst/>
            </a:prstGeom>
          </p:spPr>
          <p:txBody>
            <a:bodyPr>
              <a:normAutofit/>
            </a:bodyPr>
            <a:lstStyle>
              <a:lvl1pPr marL="469900" indent="-469900"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cs typeface="+mn-cs"/>
                </a:defRPr>
              </a:lvl1pPr>
              <a:lvl2pPr marL="908050" indent="-436563" algn="l" rtl="0" eaLnBrk="1" fontAlgn="base" hangingPunct="1">
                <a:spcBef>
                  <a:spcPct val="20000"/>
                </a:spcBef>
                <a:spcAft>
                  <a:spcPct val="0"/>
                </a:spcAft>
                <a:buClr>
                  <a:srgbClr val="698ECF"/>
                </a:buClr>
                <a:buFont typeface="Wingdings" pitchFamily="2" charset="2"/>
                <a:buChar char="n"/>
                <a:defRPr sz="2000" b="1">
                  <a:solidFill>
                    <a:srgbClr val="4D4D4D"/>
                  </a:solidFill>
                  <a:latin typeface="+mn-lt"/>
                  <a:ea typeface="+mn-ea"/>
                </a:defRPr>
              </a:lvl2pPr>
              <a:lvl3pPr marL="1304925" indent="-395288" algn="l" rtl="0" eaLnBrk="1" fontAlgn="base" hangingPunct="1">
                <a:spcBef>
                  <a:spcPct val="20000"/>
                </a:spcBef>
                <a:spcAft>
                  <a:spcPct val="0"/>
                </a:spcAft>
                <a:buClr>
                  <a:srgbClr val="698ECF"/>
                </a:buClr>
                <a:buFont typeface="Wingdings" pitchFamily="2" charset="2"/>
                <a:buChar char="o"/>
                <a:defRPr sz="2400" b="1">
                  <a:solidFill>
                    <a:schemeClr val="tx1"/>
                  </a:solidFill>
                  <a:latin typeface="+mn-lt"/>
                  <a:ea typeface="+mn-ea"/>
                </a:defRPr>
              </a:lvl3pPr>
              <a:lvl4pPr marL="1693863" indent="-387350" algn="l" rtl="0" eaLnBrk="1" fontAlgn="base" hangingPunct="1">
                <a:spcBef>
                  <a:spcPct val="20000"/>
                </a:spcBef>
                <a:spcAft>
                  <a:spcPct val="0"/>
                </a:spcAft>
                <a:buClr>
                  <a:srgbClr val="698ECF"/>
                </a:buClr>
                <a:buFont typeface="Wingdings" pitchFamily="2" charset="2"/>
                <a:buChar char="n"/>
                <a:defRPr sz="1600">
                  <a:solidFill>
                    <a:schemeClr val="tx1"/>
                  </a:solidFill>
                  <a:latin typeface="+mn-lt"/>
                  <a:ea typeface="+mn-ea"/>
                </a:defRPr>
              </a:lvl4pPr>
              <a:lvl5pPr marL="2093913" indent="-398463" algn="l" rtl="0" eaLnBrk="1" fontAlgn="base" hangingPunct="1">
                <a:spcBef>
                  <a:spcPct val="25000"/>
                </a:spcBef>
                <a:spcAft>
                  <a:spcPct val="0"/>
                </a:spcAft>
                <a:buClr>
                  <a:srgbClr val="698ECF"/>
                </a:buClr>
                <a:buFont typeface="Wingdings" pitchFamily="2" charset="2"/>
                <a:buChar char="§"/>
                <a:defRPr sz="1200">
                  <a:solidFill>
                    <a:schemeClr val="tx1"/>
                  </a:solidFill>
                  <a:latin typeface="+mn-lt"/>
                  <a:ea typeface="+mn-ea"/>
                </a:defRPr>
              </a:lvl5pPr>
              <a:lvl6pPr marL="25511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6pPr>
              <a:lvl7pPr marL="30083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7pPr>
              <a:lvl8pPr marL="34655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8pPr>
              <a:lvl9pPr marL="3922713" indent="-398463" algn="l" rtl="0" eaLnBrk="1" fontAlgn="base" hangingPunct="1">
                <a:spcBef>
                  <a:spcPct val="25000"/>
                </a:spcBef>
                <a:spcAft>
                  <a:spcPct val="0"/>
                </a:spcAft>
                <a:buClr>
                  <a:schemeClr val="accent2"/>
                </a:buClr>
                <a:buFont typeface="Wingdings" pitchFamily="2" charset="2"/>
                <a:buChar char="§"/>
                <a:defRPr sz="1200">
                  <a:solidFill>
                    <a:schemeClr val="tx1"/>
                  </a:solidFill>
                  <a:latin typeface="+mn-lt"/>
                  <a:ea typeface="+mn-ea"/>
                </a:defRPr>
              </a:lvl9pPr>
            </a:lstStyle>
            <a:p>
              <a:r>
                <a:rPr lang="en-US" altLang="zh-CN" sz="2000" kern="0" dirty="0" smtClean="0"/>
                <a:t>Evaluate on EUSES &amp; real-life spreadsheets</a:t>
              </a:r>
            </a:p>
            <a:p>
              <a:r>
                <a:rPr lang="en-US" altLang="zh-CN" sz="2000" kern="0" dirty="0" smtClean="0"/>
                <a:t>Ambiguous computation smells are </a:t>
              </a:r>
              <a:r>
                <a:rPr lang="en-US" altLang="zh-CN" sz="2000" kern="0" dirty="0" smtClean="0">
                  <a:solidFill>
                    <a:srgbClr val="FF0000"/>
                  </a:solidFill>
                </a:rPr>
                <a:t>common</a:t>
              </a:r>
              <a:r>
                <a:rPr lang="en-US" altLang="zh-CN" sz="2000" kern="0" dirty="0" smtClean="0">
                  <a:solidFill>
                    <a:schemeClr val="tx1"/>
                  </a:solidFill>
                </a:rPr>
                <a:t> and </a:t>
              </a:r>
              <a:r>
                <a:rPr lang="en-US" altLang="zh-CN" sz="2000" kern="0" dirty="0" smtClean="0">
                  <a:solidFill>
                    <a:srgbClr val="FF0000"/>
                  </a:solidFill>
                </a:rPr>
                <a:t>harmful</a:t>
              </a:r>
              <a:endParaRPr lang="en-US" altLang="zh-CN" sz="2000" kern="0" dirty="0" smtClean="0">
                <a:solidFill>
                  <a:schemeClr val="tx1"/>
                </a:solidFill>
              </a:endParaRPr>
            </a:p>
          </p:txBody>
        </p:sp>
        <p:sp>
          <p:nvSpPr>
            <p:cNvPr id="20" name="TextBox 29"/>
            <p:cNvSpPr txBox="1"/>
            <p:nvPr/>
          </p:nvSpPr>
          <p:spPr>
            <a:xfrm>
              <a:off x="1504264" y="6396099"/>
              <a:ext cx="1203535" cy="369332"/>
            </a:xfrm>
            <a:prstGeom prst="rect">
              <a:avLst/>
            </a:prstGeom>
            <a:noFill/>
          </p:spPr>
          <p:txBody>
            <a:bodyPr wrap="none" rtlCol="0">
              <a:spAutoFit/>
            </a:bodyPr>
            <a:lstStyle/>
            <a:p>
              <a:r>
                <a:rPr lang="en-US" b="1" dirty="0" smtClean="0"/>
                <a:t>Evaluation</a:t>
              </a:r>
              <a:endParaRPr lang="en-US" b="1" dirty="0"/>
            </a:p>
          </p:txBody>
        </p:sp>
      </p:grpSp>
      <p:sp>
        <p:nvSpPr>
          <p:cNvPr id="27" name="右箭头 26"/>
          <p:cNvSpPr/>
          <p:nvPr/>
        </p:nvSpPr>
        <p:spPr>
          <a:xfrm rot="5400000">
            <a:off x="6509736" y="3320607"/>
            <a:ext cx="350755" cy="949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8" name="右箭头 27"/>
          <p:cNvSpPr/>
          <p:nvPr/>
        </p:nvSpPr>
        <p:spPr>
          <a:xfrm rot="10800000">
            <a:off x="4524175" y="4950485"/>
            <a:ext cx="350755" cy="949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26" name="右箭头 25"/>
          <p:cNvSpPr/>
          <p:nvPr/>
        </p:nvSpPr>
        <p:spPr>
          <a:xfrm>
            <a:off x="4211960" y="2060848"/>
            <a:ext cx="350755" cy="949606"/>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6" name="组合 5"/>
          <p:cNvGrpSpPr/>
          <p:nvPr/>
        </p:nvGrpSpPr>
        <p:grpSpPr>
          <a:xfrm>
            <a:off x="462699" y="1021477"/>
            <a:ext cx="3185802" cy="2279253"/>
            <a:chOff x="462699" y="1021477"/>
            <a:chExt cx="3185802" cy="2279253"/>
          </a:xfrm>
        </p:grpSpPr>
        <p:sp>
          <p:nvSpPr>
            <p:cNvPr id="30" name="TextBox 29"/>
            <p:cNvSpPr txBox="1"/>
            <p:nvPr/>
          </p:nvSpPr>
          <p:spPr>
            <a:xfrm>
              <a:off x="462699" y="1021477"/>
              <a:ext cx="2667919" cy="923330"/>
            </a:xfrm>
            <a:prstGeom prst="rect">
              <a:avLst/>
            </a:prstGeom>
            <a:noFill/>
          </p:spPr>
          <p:txBody>
            <a:bodyPr wrap="square" rtlCol="0">
              <a:spAutoFit/>
            </a:bodyPr>
            <a:lstStyle/>
            <a:p>
              <a:r>
                <a:rPr lang="en-US" b="1" dirty="0" smtClean="0"/>
                <a:t>Ad-hoc modification introduces computation smells</a:t>
              </a:r>
              <a:endParaRPr lang="en-US" b="1" dirty="0"/>
            </a:p>
          </p:txBody>
        </p:sp>
        <p:pic>
          <p:nvPicPr>
            <p:cNvPr id="5" name="图片 4"/>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67544" y="1412776"/>
              <a:ext cx="3180957" cy="1887954"/>
            </a:xfrm>
            <a:prstGeom prst="rect">
              <a:avLst/>
            </a:prstGeom>
          </p:spPr>
        </p:pic>
      </p:grpSp>
      <p:grpSp>
        <p:nvGrpSpPr>
          <p:cNvPr id="10" name="组合 9"/>
          <p:cNvGrpSpPr/>
          <p:nvPr/>
        </p:nvGrpSpPr>
        <p:grpSpPr>
          <a:xfrm>
            <a:off x="5046775" y="1047649"/>
            <a:ext cx="3918440" cy="2474672"/>
            <a:chOff x="5046775" y="1047649"/>
            <a:chExt cx="3918440" cy="2474672"/>
          </a:xfrm>
        </p:grpSpPr>
        <p:sp>
          <p:nvSpPr>
            <p:cNvPr id="16" name="TextBox 29"/>
            <p:cNvSpPr txBox="1"/>
            <p:nvPr/>
          </p:nvSpPr>
          <p:spPr>
            <a:xfrm>
              <a:off x="5046775" y="1047649"/>
              <a:ext cx="3621963" cy="646331"/>
            </a:xfrm>
            <a:prstGeom prst="rect">
              <a:avLst/>
            </a:prstGeom>
            <a:noFill/>
          </p:spPr>
          <p:txBody>
            <a:bodyPr wrap="square" rtlCol="0">
              <a:spAutoFit/>
            </a:bodyPr>
            <a:lstStyle/>
            <a:p>
              <a:r>
                <a:rPr lang="en-US" b="1" dirty="0" smtClean="0"/>
                <a:t>The </a:t>
              </a:r>
              <a:r>
                <a:rPr lang="en-US" b="1" dirty="0"/>
                <a:t>cells in a cell array have the same computational semantics</a:t>
              </a:r>
            </a:p>
          </p:txBody>
        </p:sp>
        <p:pic>
          <p:nvPicPr>
            <p:cNvPr id="7" name="图片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067457" y="1628800"/>
              <a:ext cx="3897758" cy="1893521"/>
            </a:xfrm>
            <a:prstGeom prst="rect">
              <a:avLst/>
            </a:prstGeom>
          </p:spPr>
        </p:pic>
      </p:grpSp>
      <p:grpSp>
        <p:nvGrpSpPr>
          <p:cNvPr id="12" name="组合 11"/>
          <p:cNvGrpSpPr/>
          <p:nvPr/>
        </p:nvGrpSpPr>
        <p:grpSpPr>
          <a:xfrm>
            <a:off x="4800822" y="4149128"/>
            <a:ext cx="4113868" cy="2740557"/>
            <a:chOff x="4800822" y="4149128"/>
            <a:chExt cx="4113868" cy="2740557"/>
          </a:xfrm>
        </p:grpSpPr>
        <p:sp>
          <p:nvSpPr>
            <p:cNvPr id="18" name="TextBox 29"/>
            <p:cNvSpPr txBox="1"/>
            <p:nvPr/>
          </p:nvSpPr>
          <p:spPr>
            <a:xfrm>
              <a:off x="5410677" y="6243354"/>
              <a:ext cx="3258061" cy="646331"/>
            </a:xfrm>
            <a:prstGeom prst="rect">
              <a:avLst/>
            </a:prstGeom>
            <a:noFill/>
          </p:spPr>
          <p:txBody>
            <a:bodyPr wrap="square" rtlCol="0">
              <a:spAutoFit/>
            </a:bodyPr>
            <a:lstStyle/>
            <a:p>
              <a:r>
                <a:rPr lang="en-US" b="1" dirty="0" smtClean="0"/>
                <a:t>Ambiguous computation smell detection and repairing</a:t>
              </a:r>
              <a:endParaRPr lang="en-US" b="1" dirty="0"/>
            </a:p>
          </p:txBody>
        </p:sp>
        <p:pic>
          <p:nvPicPr>
            <p:cNvPr id="11" name="图片 10"/>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4800822" y="4149128"/>
              <a:ext cx="4113868" cy="2304208"/>
            </a:xfrm>
            <a:prstGeom prst="rect">
              <a:avLst/>
            </a:prstGeom>
          </p:spPr>
        </p:pic>
      </p:grpSp>
    </p:spTree>
    <p:custDataLst>
      <p:tags r:id="rId1"/>
    </p:custDataLst>
    <p:extLst>
      <p:ext uri="{BB962C8B-B14F-4D97-AF65-F5344CB8AC3E}">
        <p14:creationId xmlns:p14="http://schemas.microsoft.com/office/powerpoint/2010/main" val="2818599291"/>
      </p:ext>
    </p:extLst>
  </p:cSld>
  <p:clrMapOvr>
    <a:masterClrMapping/>
  </p:clrMapOvr>
  <mc:AlternateContent xmlns:mc="http://schemas.openxmlformats.org/markup-compatibility/2006" xmlns:p14="http://schemas.microsoft.com/office/powerpoint/2010/main">
    <mc:Choice Requires="p14">
      <p:transition spd="slow" p14:dur="2000" advTm="151373"/>
    </mc:Choice>
    <mc:Fallback xmlns="">
      <p:transition spd="slow" advTm="151373"/>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6"/>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1" nodeType="clickEffect">
                                  <p:stCondLst>
                                    <p:cond delay="0"/>
                                  </p:stCondLst>
                                  <p:childTnLst>
                                    <p:set>
                                      <p:cBhvr>
                                        <p:cTn id="12" dur="1" fill="hold">
                                          <p:stCondLst>
                                            <p:cond delay="0"/>
                                          </p:stCondLst>
                                        </p:cTn>
                                        <p:tgtEl>
                                          <p:spTgt spid="27"/>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1" animBg="1"/>
      <p:bldP spid="28" grpId="0" animBg="1"/>
      <p:bldP spid="26" grpId="0" animBg="1"/>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smtClean="0"/>
              <a:t>Thank you!</a:t>
            </a:r>
            <a:endParaRPr lang="zh-CN" altLang="en-US" dirty="0"/>
          </a:p>
        </p:txBody>
      </p:sp>
      <p:sp>
        <p:nvSpPr>
          <p:cNvPr id="3" name="文本占位符 2"/>
          <p:cNvSpPr>
            <a:spLocks noGrp="1"/>
          </p:cNvSpPr>
          <p:nvPr>
            <p:ph type="body" idx="1"/>
          </p:nvPr>
        </p:nvSpPr>
        <p:spPr/>
        <p:txBody>
          <a:bodyPr/>
          <a:lstStyle/>
          <a:p>
            <a:endParaRPr lang="zh-CN" altLang="en-US" dirty="0"/>
          </a:p>
        </p:txBody>
      </p:sp>
    </p:spTree>
    <p:extLst>
      <p:ext uri="{BB962C8B-B14F-4D97-AF65-F5344CB8AC3E}">
        <p14:creationId xmlns:p14="http://schemas.microsoft.com/office/powerpoint/2010/main" val="1048605457"/>
      </p:ext>
    </p:extLst>
  </p:cSld>
  <p:clrMapOvr>
    <a:masterClrMapping/>
  </p:clrMapOvr>
  <mc:AlternateContent xmlns:mc="http://schemas.openxmlformats.org/markup-compatibility/2006" xmlns:p14="http://schemas.microsoft.com/office/powerpoint/2010/main">
    <mc:Choice Requires="p14">
      <p:transition spd="slow" p14:dur="2000" advTm="1067"/>
    </mc:Choice>
    <mc:Fallback xmlns="">
      <p:transition spd="slow" advTm="1067"/>
    </mc:Fallback>
  </mc:AlternateContent>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4"/>
          <a:stretch>
            <a:fillRect/>
          </a:stretch>
        </p:blipFill>
        <p:spPr>
          <a:xfrm>
            <a:off x="4527244" y="1340768"/>
            <a:ext cx="4587235" cy="2125464"/>
          </a:xfrm>
          <a:prstGeom prst="rect">
            <a:avLst/>
          </a:prstGeom>
        </p:spPr>
      </p:pic>
      <p:pic>
        <p:nvPicPr>
          <p:cNvPr id="5" name="图片 4"/>
          <p:cNvPicPr>
            <a:picLocks noChangeAspect="1"/>
          </p:cNvPicPr>
          <p:nvPr/>
        </p:nvPicPr>
        <p:blipFill>
          <a:blip r:embed="rId5"/>
          <a:stretch>
            <a:fillRect/>
          </a:stretch>
        </p:blipFill>
        <p:spPr>
          <a:xfrm>
            <a:off x="30777" y="1412776"/>
            <a:ext cx="4390365" cy="2043233"/>
          </a:xfrm>
          <a:prstGeom prst="rect">
            <a:avLst/>
          </a:prstGeom>
        </p:spPr>
      </p:pic>
      <p:sp>
        <p:nvSpPr>
          <p:cNvPr id="2" name="标题 1"/>
          <p:cNvSpPr>
            <a:spLocks noGrp="1"/>
          </p:cNvSpPr>
          <p:nvPr>
            <p:ph type="title"/>
          </p:nvPr>
        </p:nvSpPr>
        <p:spPr/>
        <p:txBody>
          <a:bodyPr/>
          <a:lstStyle/>
          <a:p>
            <a:r>
              <a:rPr lang="en-US" altLang="zh-CN" dirty="0" smtClean="0"/>
              <a:t>Problems</a:t>
            </a:r>
            <a:endParaRPr lang="zh-CN" altLang="en-US" dirty="0"/>
          </a:p>
        </p:txBody>
      </p:sp>
      <p:sp>
        <p:nvSpPr>
          <p:cNvPr id="6" name="内容占位符 5"/>
          <p:cNvSpPr>
            <a:spLocks noGrp="1"/>
          </p:cNvSpPr>
          <p:nvPr>
            <p:ph idx="1"/>
          </p:nvPr>
        </p:nvSpPr>
        <p:spPr>
          <a:xfrm>
            <a:off x="566738" y="4990390"/>
            <a:ext cx="8001000" cy="1829510"/>
          </a:xfrm>
        </p:spPr>
        <p:txBody>
          <a:bodyPr/>
          <a:lstStyle/>
          <a:p>
            <a:r>
              <a:rPr lang="en-US" altLang="zh-CN" dirty="0" smtClean="0"/>
              <a:t>Q1: Which cells contain </a:t>
            </a:r>
            <a:r>
              <a:rPr lang="en-US" altLang="zh-CN" dirty="0" smtClean="0">
                <a:solidFill>
                  <a:srgbClr val="FF0000"/>
                </a:solidFill>
              </a:rPr>
              <a:t>incorrect formulas</a:t>
            </a:r>
            <a:r>
              <a:rPr lang="en-US" altLang="zh-CN" dirty="0" smtClean="0"/>
              <a:t>? </a:t>
            </a:r>
          </a:p>
          <a:p>
            <a:r>
              <a:rPr lang="en-US" altLang="zh-CN" dirty="0" smtClean="0"/>
              <a:t>Q2: Which cells’ values </a:t>
            </a:r>
            <a:r>
              <a:rPr lang="en-US" altLang="zh-CN" dirty="0" smtClean="0">
                <a:solidFill>
                  <a:srgbClr val="FF0000"/>
                </a:solidFill>
              </a:rPr>
              <a:t>are incorrect</a:t>
            </a:r>
            <a:r>
              <a:rPr lang="en-US" altLang="zh-CN" dirty="0" smtClean="0"/>
              <a:t>?</a:t>
            </a:r>
            <a:endParaRPr lang="zh-CN" altLang="en-US" dirty="0"/>
          </a:p>
        </p:txBody>
      </p:sp>
      <p:sp>
        <p:nvSpPr>
          <p:cNvPr id="7" name="Oval 6"/>
          <p:cNvSpPr/>
          <p:nvPr/>
        </p:nvSpPr>
        <p:spPr bwMode="gray">
          <a:xfrm>
            <a:off x="1540821" y="2890717"/>
            <a:ext cx="432048" cy="288032"/>
          </a:xfrm>
          <a:prstGeom prst="ellipse">
            <a:avLst/>
          </a:prstGeom>
          <a:noFill/>
          <a:ln w="19050" cap="rnd" algn="ctr">
            <a:solidFill>
              <a:srgbClr val="00B050"/>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1" name="Oval 10"/>
          <p:cNvSpPr/>
          <p:nvPr/>
        </p:nvSpPr>
        <p:spPr bwMode="gray">
          <a:xfrm>
            <a:off x="6154956" y="2876649"/>
            <a:ext cx="432048" cy="288032"/>
          </a:xfrm>
          <a:prstGeom prst="ellipse">
            <a:avLst/>
          </a:prstGeom>
          <a:noFill/>
          <a:ln w="19050" cap="rnd" algn="ctr">
            <a:solidFill>
              <a:srgbClr val="00B050"/>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8" name="TextBox 7"/>
          <p:cNvSpPr txBox="1"/>
          <p:nvPr/>
        </p:nvSpPr>
        <p:spPr>
          <a:xfrm>
            <a:off x="233049" y="3789040"/>
            <a:ext cx="8533886" cy="830997"/>
          </a:xfrm>
          <a:prstGeom prst="rect">
            <a:avLst/>
          </a:prstGeom>
          <a:noFill/>
        </p:spPr>
        <p:txBody>
          <a:bodyPr wrap="square" rtlCol="0">
            <a:spAutoFit/>
          </a:bodyPr>
          <a:lstStyle/>
          <a:p>
            <a:pPr algn="ctr"/>
            <a:r>
              <a:rPr lang="en-US" sz="2400" dirty="0" smtClean="0"/>
              <a:t>Screen shot of the spreadsheet before and after the change</a:t>
            </a:r>
          </a:p>
          <a:p>
            <a:pPr algn="ctr"/>
            <a:r>
              <a:rPr lang="en-US" altLang="zh-CN" sz="2400" dirty="0">
                <a:solidFill>
                  <a:srgbClr val="FF0000"/>
                </a:solidFill>
              </a:rPr>
              <a:t>No </a:t>
            </a:r>
            <a:r>
              <a:rPr lang="en-US" altLang="zh-CN" sz="2400" dirty="0" smtClean="0">
                <a:solidFill>
                  <a:srgbClr val="FF0000"/>
                </a:solidFill>
              </a:rPr>
              <a:t>warning is issued by Excel</a:t>
            </a:r>
            <a:endParaRPr lang="en-US" altLang="zh-CN" sz="2400" dirty="0">
              <a:solidFill>
                <a:srgbClr val="FF0000"/>
              </a:solidFill>
            </a:endParaRPr>
          </a:p>
        </p:txBody>
      </p:sp>
      <p:sp>
        <p:nvSpPr>
          <p:cNvPr id="9" name="Oval 6"/>
          <p:cNvSpPr/>
          <p:nvPr/>
        </p:nvSpPr>
        <p:spPr bwMode="gray">
          <a:xfrm>
            <a:off x="3715129" y="2890717"/>
            <a:ext cx="432048" cy="288032"/>
          </a:xfrm>
          <a:prstGeom prst="ellipse">
            <a:avLst/>
          </a:prstGeom>
          <a:noFill/>
          <a:ln w="19050" cap="rnd" algn="ctr">
            <a:solidFill>
              <a:srgbClr val="C00000"/>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0" name="Oval 6"/>
          <p:cNvSpPr/>
          <p:nvPr/>
        </p:nvSpPr>
        <p:spPr bwMode="gray">
          <a:xfrm>
            <a:off x="8381581" y="2876649"/>
            <a:ext cx="432048" cy="288032"/>
          </a:xfrm>
          <a:prstGeom prst="ellipse">
            <a:avLst/>
          </a:prstGeom>
          <a:noFill/>
          <a:ln w="19050" cap="rnd" algn="ctr">
            <a:solidFill>
              <a:srgbClr val="C00000"/>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3" name="灯片编号占位符 12"/>
          <p:cNvSpPr>
            <a:spLocks noGrp="1"/>
          </p:cNvSpPr>
          <p:nvPr>
            <p:ph type="sldNum" sz="quarter" idx="10"/>
          </p:nvPr>
        </p:nvSpPr>
        <p:spPr/>
        <p:txBody>
          <a:bodyPr/>
          <a:lstStyle/>
          <a:p>
            <a:fld id="{0C913308-F349-4B6D-A68A-DD1791B4A57B}" type="slidenum">
              <a:rPr lang="zh-CN" altLang="en-US" smtClean="0"/>
              <a:pPr/>
              <a:t>3</a:t>
            </a:fld>
            <a:endParaRPr lang="zh-CN" altLang="en-US" dirty="0"/>
          </a:p>
        </p:txBody>
      </p:sp>
    </p:spTree>
    <p:custDataLst>
      <p:tags r:id="rId1"/>
    </p:custDataLst>
    <p:extLst>
      <p:ext uri="{BB962C8B-B14F-4D97-AF65-F5344CB8AC3E}">
        <p14:creationId xmlns:p14="http://schemas.microsoft.com/office/powerpoint/2010/main" val="422462355"/>
      </p:ext>
    </p:extLst>
  </p:cSld>
  <p:clrMapOvr>
    <a:masterClrMapping/>
  </p:clrMapOvr>
  <mc:AlternateContent xmlns:mc="http://schemas.openxmlformats.org/markup-compatibility/2006" xmlns:p14="http://schemas.microsoft.com/office/powerpoint/2010/main">
    <mc:Choice Requires="p14">
      <p:transition spd="slow" p14:dur="2000" advTm="28134"/>
    </mc:Choice>
    <mc:Fallback xmlns="">
      <p:transition spd="slow" advTm="2813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en-US" altLang="zh-CN" dirty="0"/>
              <a:t>Key </a:t>
            </a:r>
            <a:r>
              <a:rPr lang="en-US" altLang="zh-CN" dirty="0" smtClean="0"/>
              <a:t>challenge </a:t>
            </a:r>
            <a:r>
              <a:rPr lang="en-US" altLang="zh-CN" dirty="0"/>
              <a:t>- No </a:t>
            </a:r>
            <a:r>
              <a:rPr lang="en-US" altLang="zh-CN" dirty="0" smtClean="0"/>
              <a:t>oracle!</a:t>
            </a:r>
            <a:endParaRPr lang="zh-CN" altLang="en-US" dirty="0"/>
          </a:p>
        </p:txBody>
      </p:sp>
      <p:sp>
        <p:nvSpPr>
          <p:cNvPr id="3" name="内容占位符 2"/>
          <p:cNvSpPr>
            <a:spLocks noGrp="1"/>
          </p:cNvSpPr>
          <p:nvPr>
            <p:ph idx="1"/>
          </p:nvPr>
        </p:nvSpPr>
        <p:spPr/>
        <p:txBody>
          <a:bodyPr/>
          <a:lstStyle/>
          <a:p>
            <a:r>
              <a:rPr lang="en-US" altLang="zh-CN" dirty="0" smtClean="0"/>
              <a:t>It </a:t>
            </a:r>
            <a:r>
              <a:rPr lang="en-US" altLang="zh-CN" dirty="0"/>
              <a:t>is hard </a:t>
            </a:r>
            <a:r>
              <a:rPr lang="en-US" altLang="zh-CN" i="1" dirty="0"/>
              <a:t>to </a:t>
            </a:r>
            <a:r>
              <a:rPr lang="en-US" altLang="zh-CN" dirty="0"/>
              <a:t>identify which cells contain </a:t>
            </a:r>
            <a:r>
              <a:rPr lang="en-US" altLang="zh-CN" b="1" i="1" dirty="0" smtClean="0">
                <a:solidFill>
                  <a:srgbClr val="FF0000"/>
                </a:solidFill>
              </a:rPr>
              <a:t>incorrect formulas </a:t>
            </a:r>
            <a:r>
              <a:rPr lang="en-US" altLang="zh-CN" b="1" i="1" dirty="0">
                <a:solidFill>
                  <a:srgbClr val="FF0000"/>
                </a:solidFill>
              </a:rPr>
              <a:t>or </a:t>
            </a:r>
            <a:r>
              <a:rPr lang="en-US" altLang="zh-CN" b="1" i="1" dirty="0" smtClean="0">
                <a:solidFill>
                  <a:srgbClr val="FF0000"/>
                </a:solidFill>
              </a:rPr>
              <a:t>values</a:t>
            </a:r>
          </a:p>
          <a:p>
            <a:r>
              <a:rPr lang="en-US" altLang="zh-CN" dirty="0" smtClean="0"/>
              <a:t>Require </a:t>
            </a:r>
            <a:r>
              <a:rPr lang="en-US" altLang="zh-CN" dirty="0"/>
              <a:t>human judgments or </a:t>
            </a:r>
            <a:r>
              <a:rPr lang="en-US" altLang="zh-CN" dirty="0" smtClean="0"/>
              <a:t>specifications</a:t>
            </a:r>
            <a:endParaRPr lang="en-US" altLang="zh-CN" b="1" i="1" dirty="0">
              <a:solidFill>
                <a:srgbClr val="FF0000"/>
              </a:solidFill>
            </a:endParaRPr>
          </a:p>
        </p:txBody>
      </p:sp>
      <p:pic>
        <p:nvPicPr>
          <p:cNvPr id="13" name="图片 12"/>
          <p:cNvPicPr>
            <a:picLocks noChangeAspect="1"/>
          </p:cNvPicPr>
          <p:nvPr/>
        </p:nvPicPr>
        <p:blipFill>
          <a:blip r:embed="rId3"/>
          <a:stretch>
            <a:fillRect/>
          </a:stretch>
        </p:blipFill>
        <p:spPr>
          <a:xfrm>
            <a:off x="1475656" y="3068960"/>
            <a:ext cx="1914525" cy="2105025"/>
          </a:xfrm>
          <a:prstGeom prst="rect">
            <a:avLst/>
          </a:prstGeom>
        </p:spPr>
      </p:pic>
      <p:pic>
        <p:nvPicPr>
          <p:cNvPr id="14" name="图片 13"/>
          <p:cNvPicPr>
            <a:picLocks noChangeAspect="1"/>
          </p:cNvPicPr>
          <p:nvPr/>
        </p:nvPicPr>
        <p:blipFill>
          <a:blip r:embed="rId4"/>
          <a:stretch>
            <a:fillRect/>
          </a:stretch>
        </p:blipFill>
        <p:spPr>
          <a:xfrm>
            <a:off x="5220072" y="3068960"/>
            <a:ext cx="2047875" cy="2105025"/>
          </a:xfrm>
          <a:prstGeom prst="rect">
            <a:avLst/>
          </a:prstGeom>
        </p:spPr>
      </p:pic>
      <p:pic>
        <p:nvPicPr>
          <p:cNvPr id="1028" name="Picture 4" descr="https://encrypted-tbn2.gstatic.com/images?q=tbn:ANd9GcQrgXL0Z_lC9TgvjMRcrBlkxpD8T-N67cANGBVhmiP697FmgsuOaA"/>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596164" y="4581128"/>
            <a:ext cx="1423045" cy="1423045"/>
          </a:xfrm>
          <a:prstGeom prst="rect">
            <a:avLst/>
          </a:prstGeom>
          <a:noFill/>
          <a:extLst>
            <a:ext uri="{909E8E84-426E-40DD-AFC4-6F175D3DCCD1}">
              <a14:hiddenFill xmlns:a14="http://schemas.microsoft.com/office/drawing/2010/main">
                <a:solidFill>
                  <a:srgbClr val="FFFFFF"/>
                </a:solidFill>
              </a14:hiddenFill>
            </a:ext>
          </a:extLst>
        </p:spPr>
      </p:pic>
      <p:sp>
        <p:nvSpPr>
          <p:cNvPr id="6" name="灯片编号占位符 5"/>
          <p:cNvSpPr>
            <a:spLocks noGrp="1"/>
          </p:cNvSpPr>
          <p:nvPr>
            <p:ph type="sldNum" sz="quarter" idx="10"/>
          </p:nvPr>
        </p:nvSpPr>
        <p:spPr/>
        <p:txBody>
          <a:bodyPr/>
          <a:lstStyle/>
          <a:p>
            <a:fld id="{0C913308-F349-4B6D-A68A-DD1791B4A57B}" type="slidenum">
              <a:rPr lang="zh-CN" altLang="en-US" smtClean="0"/>
              <a:pPr/>
              <a:t>4</a:t>
            </a:fld>
            <a:endParaRPr lang="zh-CN" altLang="en-US" dirty="0"/>
          </a:p>
        </p:txBody>
      </p:sp>
    </p:spTree>
    <p:extLst>
      <p:ext uri="{BB962C8B-B14F-4D97-AF65-F5344CB8AC3E}">
        <p14:creationId xmlns:p14="http://schemas.microsoft.com/office/powerpoint/2010/main" val="226075273"/>
      </p:ext>
    </p:extLst>
  </p:cSld>
  <p:clrMapOvr>
    <a:masterClrMapping/>
  </p:clrMapOvr>
  <mc:AlternateContent xmlns:mc="http://schemas.openxmlformats.org/markup-compatibility/2006" xmlns:p14="http://schemas.microsoft.com/office/powerpoint/2010/main">
    <mc:Choice Requires="p14">
      <p:transition spd="slow" p14:dur="2000" advTm="27748"/>
    </mc:Choice>
    <mc:Fallback xmlns="">
      <p:transition spd="slow" advTm="27748"/>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2" name="图片 11"/>
          <p:cNvPicPr>
            <a:picLocks noChangeAspect="1"/>
          </p:cNvPicPr>
          <p:nvPr/>
        </p:nvPicPr>
        <p:blipFill>
          <a:blip r:embed="rId4"/>
          <a:stretch>
            <a:fillRect/>
          </a:stretch>
        </p:blipFill>
        <p:spPr>
          <a:xfrm>
            <a:off x="772710" y="2034110"/>
            <a:ext cx="7324740" cy="3051074"/>
          </a:xfrm>
          <a:prstGeom prst="rect">
            <a:avLst/>
          </a:prstGeom>
        </p:spPr>
      </p:pic>
      <p:sp>
        <p:nvSpPr>
          <p:cNvPr id="2" name="标题 1"/>
          <p:cNvSpPr>
            <a:spLocks noGrp="1"/>
          </p:cNvSpPr>
          <p:nvPr>
            <p:ph type="title"/>
          </p:nvPr>
        </p:nvSpPr>
        <p:spPr/>
        <p:txBody>
          <a:bodyPr/>
          <a:lstStyle/>
          <a:p>
            <a:r>
              <a:rPr lang="en-US" altLang="zh-CN" dirty="0" smtClean="0"/>
              <a:t>Methodology</a:t>
            </a:r>
            <a:endParaRPr lang="zh-CN" altLang="en-US" dirty="0"/>
          </a:p>
        </p:txBody>
      </p:sp>
      <p:sp>
        <p:nvSpPr>
          <p:cNvPr id="3" name="内容占位符 2"/>
          <p:cNvSpPr>
            <a:spLocks noGrp="1"/>
          </p:cNvSpPr>
          <p:nvPr>
            <p:ph idx="1"/>
          </p:nvPr>
        </p:nvSpPr>
        <p:spPr>
          <a:xfrm>
            <a:off x="566738" y="5085184"/>
            <a:ext cx="8001000" cy="1734716"/>
          </a:xfrm>
        </p:spPr>
        <p:txBody>
          <a:bodyPr/>
          <a:lstStyle/>
          <a:p>
            <a:r>
              <a:rPr lang="en-US" altLang="zh-CN" dirty="0"/>
              <a:t>C</a:t>
            </a:r>
            <a:r>
              <a:rPr lang="en-US" altLang="zh-CN" dirty="0" smtClean="0"/>
              <a:t>ells are often grouped in a row or column with </a:t>
            </a:r>
            <a:r>
              <a:rPr lang="en-US" altLang="zh-CN" i="1" dirty="0" smtClean="0">
                <a:solidFill>
                  <a:srgbClr val="FF0000"/>
                </a:solidFill>
              </a:rPr>
              <a:t>the same intended computation</a:t>
            </a:r>
            <a:endParaRPr lang="en-US" altLang="zh-CN" dirty="0" smtClean="0"/>
          </a:p>
          <a:p>
            <a:r>
              <a:rPr lang="en-US" altLang="zh-CN" dirty="0" smtClean="0"/>
              <a:t>We call this kind of group as a </a:t>
            </a:r>
            <a:r>
              <a:rPr lang="en-US" altLang="zh-CN" i="1" dirty="0">
                <a:solidFill>
                  <a:srgbClr val="FF0000"/>
                </a:solidFill>
              </a:rPr>
              <a:t>cell </a:t>
            </a:r>
            <a:r>
              <a:rPr lang="en-US" altLang="zh-CN" i="1" dirty="0" smtClean="0">
                <a:solidFill>
                  <a:srgbClr val="FF0000"/>
                </a:solidFill>
              </a:rPr>
              <a:t>array</a:t>
            </a:r>
            <a:endParaRPr lang="zh-CN" altLang="en-US" dirty="0"/>
          </a:p>
        </p:txBody>
      </p:sp>
      <p:grpSp>
        <p:nvGrpSpPr>
          <p:cNvPr id="5" name="组合 4"/>
          <p:cNvGrpSpPr/>
          <p:nvPr/>
        </p:nvGrpSpPr>
        <p:grpSpPr>
          <a:xfrm>
            <a:off x="6099179" y="1203509"/>
            <a:ext cx="2657397" cy="3308712"/>
            <a:chOff x="6099179" y="1203509"/>
            <a:chExt cx="2657397" cy="3308712"/>
          </a:xfrm>
        </p:grpSpPr>
        <p:sp>
          <p:nvSpPr>
            <p:cNvPr id="20" name="圆角矩形标注 19"/>
            <p:cNvSpPr/>
            <p:nvPr/>
          </p:nvSpPr>
          <p:spPr bwMode="gray">
            <a:xfrm>
              <a:off x="6099179" y="1203509"/>
              <a:ext cx="2657397" cy="919401"/>
            </a:xfrm>
            <a:prstGeom prst="wedgeRoundRectCallout">
              <a:avLst>
                <a:gd name="adj1" fmla="val -15164"/>
                <a:gd name="adj2" fmla="val 128863"/>
                <a:gd name="adj3"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spAutoFit/>
            </a:bodyPr>
            <a:lstStyle/>
            <a:p>
              <a:pPr algn="ctr"/>
              <a:r>
                <a:rPr lang="en-US" altLang="zh-CN" sz="2400" dirty="0">
                  <a:solidFill>
                    <a:schemeClr val="bg1"/>
                  </a:solidFill>
                  <a:ea typeface="微软雅黑" pitchFamily="34" charset="-122"/>
                </a:rPr>
                <a:t>Total </a:t>
              </a:r>
              <a:r>
                <a:rPr lang="en-US" altLang="zh-CN" sz="2400" dirty="0" smtClean="0">
                  <a:solidFill>
                    <a:schemeClr val="bg1"/>
                  </a:solidFill>
                  <a:ea typeface="微软雅黑" pitchFamily="34" charset="-122"/>
                </a:rPr>
                <a:t>Price </a:t>
              </a:r>
              <a:r>
                <a:rPr lang="en-US" altLang="zh-CN" sz="2400" dirty="0">
                  <a:solidFill>
                    <a:schemeClr val="bg1"/>
                  </a:solidFill>
                  <a:ea typeface="微软雅黑" pitchFamily="34" charset="-122"/>
                </a:rPr>
                <a:t>= </a:t>
              </a:r>
              <a:endParaRPr lang="en-US" altLang="zh-CN" sz="2400" dirty="0" smtClean="0">
                <a:solidFill>
                  <a:schemeClr val="bg1"/>
                </a:solidFill>
                <a:ea typeface="微软雅黑" pitchFamily="34" charset="-122"/>
              </a:endParaRPr>
            </a:p>
            <a:p>
              <a:pPr algn="ctr"/>
              <a:r>
                <a:rPr lang="en-US" altLang="zh-CN" sz="2400" dirty="0" smtClean="0">
                  <a:solidFill>
                    <a:schemeClr val="bg1"/>
                  </a:solidFill>
                  <a:ea typeface="微软雅黑" pitchFamily="34" charset="-122"/>
                </a:rPr>
                <a:t>Total </a:t>
              </a:r>
              <a:r>
                <a:rPr lang="en-US" altLang="zh-CN" sz="2400" dirty="0">
                  <a:solidFill>
                    <a:schemeClr val="bg1"/>
                  </a:solidFill>
                  <a:ea typeface="微软雅黑" pitchFamily="34" charset="-122"/>
                </a:rPr>
                <a:t>Fruit *</a:t>
              </a:r>
              <a:r>
                <a:rPr lang="en-US" altLang="zh-CN" sz="2400" dirty="0" smtClean="0">
                  <a:solidFill>
                    <a:schemeClr val="bg1"/>
                  </a:solidFill>
                  <a:ea typeface="微软雅黑" pitchFamily="34" charset="-122"/>
                </a:rPr>
                <a:t> Price</a:t>
              </a:r>
              <a:endParaRPr lang="zh-CN" altLang="en-US" sz="2400" dirty="0">
                <a:solidFill>
                  <a:schemeClr val="bg1"/>
                </a:solidFill>
                <a:ea typeface="微软雅黑" pitchFamily="34" charset="-122"/>
              </a:endParaRPr>
            </a:p>
          </p:txBody>
        </p:sp>
        <p:sp>
          <p:nvSpPr>
            <p:cNvPr id="22" name="圆角矩形 21"/>
            <p:cNvSpPr/>
            <p:nvPr/>
          </p:nvSpPr>
          <p:spPr bwMode="gray">
            <a:xfrm>
              <a:off x="6498963" y="2864511"/>
              <a:ext cx="1586544" cy="1647710"/>
            </a:xfrm>
            <a:prstGeom prst="roundRect">
              <a:avLst/>
            </a:prstGeom>
            <a:noFill/>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zh-CN" altLang="en-US" sz="2400">
                <a:solidFill>
                  <a:schemeClr val="bg1"/>
                </a:solidFill>
                <a:effectLst>
                  <a:outerShdw blurRad="38100" dist="38100" dir="2700000" algn="tl">
                    <a:srgbClr val="000000"/>
                  </a:outerShdw>
                </a:effectLst>
                <a:ea typeface="微软雅黑" pitchFamily="34" charset="-122"/>
              </a:endParaRPr>
            </a:p>
          </p:txBody>
        </p:sp>
      </p:grpSp>
      <p:grpSp>
        <p:nvGrpSpPr>
          <p:cNvPr id="9" name="组合 8"/>
          <p:cNvGrpSpPr/>
          <p:nvPr/>
        </p:nvGrpSpPr>
        <p:grpSpPr>
          <a:xfrm>
            <a:off x="8101289" y="3862746"/>
            <a:ext cx="1044113" cy="1261347"/>
            <a:chOff x="8101289" y="3862746"/>
            <a:chExt cx="1044113" cy="1261347"/>
          </a:xfrm>
        </p:grpSpPr>
        <p:sp>
          <p:nvSpPr>
            <p:cNvPr id="4" name="TextBox 3"/>
            <p:cNvSpPr txBox="1"/>
            <p:nvPr/>
          </p:nvSpPr>
          <p:spPr>
            <a:xfrm>
              <a:off x="8101289" y="4293096"/>
              <a:ext cx="1044113" cy="830997"/>
            </a:xfrm>
            <a:prstGeom prst="rect">
              <a:avLst/>
            </a:prstGeom>
            <a:noFill/>
          </p:spPr>
          <p:txBody>
            <a:bodyPr wrap="square" rtlCol="0">
              <a:spAutoFit/>
            </a:bodyPr>
            <a:lstStyle/>
            <a:p>
              <a:pPr algn="ctr"/>
              <a:r>
                <a:rPr lang="en-US" sz="2400" b="1" dirty="0" smtClean="0">
                  <a:solidFill>
                    <a:srgbClr val="FF0000"/>
                  </a:solidFill>
                  <a:latin typeface="Calibri" panose="020F0502020204030204" pitchFamily="34" charset="0"/>
                </a:rPr>
                <a:t>Cell </a:t>
              </a:r>
              <a:r>
                <a:rPr lang="en-US" sz="2400" b="1" dirty="0">
                  <a:solidFill>
                    <a:srgbClr val="FF0000"/>
                  </a:solidFill>
                  <a:latin typeface="Calibri" panose="020F0502020204030204" pitchFamily="34" charset="0"/>
                </a:rPr>
                <a:t>a</a:t>
              </a:r>
              <a:r>
                <a:rPr lang="en-US" sz="2400" b="1" dirty="0" smtClean="0">
                  <a:solidFill>
                    <a:srgbClr val="FF0000"/>
                  </a:solidFill>
                  <a:latin typeface="Calibri" panose="020F0502020204030204" pitchFamily="34" charset="0"/>
                </a:rPr>
                <a:t>rray</a:t>
              </a:r>
              <a:endParaRPr lang="en-US" sz="2400" b="1" dirty="0">
                <a:solidFill>
                  <a:srgbClr val="FF0000"/>
                </a:solidFill>
                <a:latin typeface="Calibri" panose="020F0502020204030204" pitchFamily="34" charset="0"/>
              </a:endParaRPr>
            </a:p>
          </p:txBody>
        </p:sp>
        <p:cxnSp>
          <p:nvCxnSpPr>
            <p:cNvPr id="6" name="Straight Arrow Connector 5"/>
            <p:cNvCxnSpPr/>
            <p:nvPr/>
          </p:nvCxnSpPr>
          <p:spPr bwMode="auto">
            <a:xfrm flipH="1" flipV="1">
              <a:off x="8101292" y="3862746"/>
              <a:ext cx="322861" cy="524428"/>
            </a:xfrm>
            <a:prstGeom prst="straightConnector1">
              <a:avLst/>
            </a:prstGeom>
            <a:noFill/>
            <a:ln w="25400" cap="flat" cmpd="sng" algn="ctr">
              <a:solidFill>
                <a:srgbClr val="C00000"/>
              </a:solidFill>
              <a:prstDash val="solid"/>
              <a:round/>
              <a:headEnd type="none" w="med" len="med"/>
              <a:tailEnd type="arrow"/>
            </a:ln>
            <a:effectLst/>
          </p:spPr>
        </p:cxnSp>
      </p:grpSp>
      <p:grpSp>
        <p:nvGrpSpPr>
          <p:cNvPr id="10" name="组合 9"/>
          <p:cNvGrpSpPr/>
          <p:nvPr/>
        </p:nvGrpSpPr>
        <p:grpSpPr>
          <a:xfrm>
            <a:off x="3384676" y="1203509"/>
            <a:ext cx="4908590" cy="3461355"/>
            <a:chOff x="3384676" y="1203509"/>
            <a:chExt cx="4908590" cy="3461355"/>
          </a:xfrm>
        </p:grpSpPr>
        <p:grpSp>
          <p:nvGrpSpPr>
            <p:cNvPr id="7" name="组合 6"/>
            <p:cNvGrpSpPr/>
            <p:nvPr/>
          </p:nvGrpSpPr>
          <p:grpSpPr>
            <a:xfrm>
              <a:off x="3384676" y="1203509"/>
              <a:ext cx="2380997" cy="3308712"/>
              <a:chOff x="3384676" y="1203509"/>
              <a:chExt cx="2380997" cy="3308712"/>
            </a:xfrm>
          </p:grpSpPr>
          <p:sp>
            <p:nvSpPr>
              <p:cNvPr id="17" name="圆角矩形标注 16"/>
              <p:cNvSpPr/>
              <p:nvPr/>
            </p:nvSpPr>
            <p:spPr bwMode="gray">
              <a:xfrm>
                <a:off x="3384676" y="1203509"/>
                <a:ext cx="2380997" cy="919401"/>
              </a:xfrm>
              <a:prstGeom prst="wedgeRoundRectCallout">
                <a:avLst>
                  <a:gd name="adj1" fmla="val -3098"/>
                  <a:gd name="adj2" fmla="val 130548"/>
                  <a:gd name="adj3" fmla="val 16667"/>
                </a:avLst>
              </a:prstGeom>
              <a:ln>
                <a:headEnd/>
                <a:tailE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r>
                  <a:rPr lang="en-US" altLang="zh-CN" sz="2400" dirty="0">
                    <a:solidFill>
                      <a:schemeClr val="bg1"/>
                    </a:solidFill>
                    <a:ea typeface="微软雅黑" pitchFamily="34" charset="-122"/>
                  </a:rPr>
                  <a:t>Total Fruit = Apple + Orange</a:t>
                </a:r>
                <a:endParaRPr lang="zh-CN" altLang="en-US" sz="2400" dirty="0">
                  <a:solidFill>
                    <a:schemeClr val="bg1"/>
                  </a:solidFill>
                  <a:ea typeface="微软雅黑" pitchFamily="34" charset="-122"/>
                </a:endParaRPr>
              </a:p>
            </p:txBody>
          </p:sp>
          <p:sp>
            <p:nvSpPr>
              <p:cNvPr id="21" name="圆角矩形 20"/>
              <p:cNvSpPr/>
              <p:nvPr/>
            </p:nvSpPr>
            <p:spPr bwMode="gray">
              <a:xfrm>
                <a:off x="4148041" y="2864511"/>
                <a:ext cx="1594481" cy="1647710"/>
              </a:xfrm>
              <a:prstGeom prst="roundRect">
                <a:avLst/>
              </a:prstGeom>
              <a:noFill/>
              <a:ln>
                <a:headEnd/>
                <a:tailEnd/>
              </a:ln>
            </p:spPr>
            <p:style>
              <a:lnRef idx="2">
                <a:schemeClr val="accent2"/>
              </a:lnRef>
              <a:fillRef idx="1">
                <a:schemeClr val="lt1"/>
              </a:fillRef>
              <a:effectRef idx="0">
                <a:schemeClr val="accent2"/>
              </a:effectRef>
              <a:fontRef idx="minor">
                <a:schemeClr val="dk1"/>
              </a:fontRef>
            </p:style>
            <p:txBody>
              <a:bodyPr wrap="none" rtlCol="0" anchor="ctr"/>
              <a:lstStyle/>
              <a:p>
                <a:pPr algn="ctr"/>
                <a:endParaRPr lang="zh-CN" altLang="en-US" sz="2400">
                  <a:solidFill>
                    <a:schemeClr val="bg1"/>
                  </a:solidFill>
                  <a:effectLst>
                    <a:outerShdw blurRad="38100" dist="38100" dir="2700000" algn="tl">
                      <a:srgbClr val="000000"/>
                    </a:outerShdw>
                  </a:effectLst>
                  <a:ea typeface="微软雅黑" pitchFamily="34" charset="-122"/>
                </a:endParaRPr>
              </a:p>
            </p:txBody>
          </p:sp>
        </p:grpSp>
        <p:cxnSp>
          <p:nvCxnSpPr>
            <p:cNvPr id="8" name="Straight Arrow Connector 7"/>
            <p:cNvCxnSpPr>
              <a:endCxn id="21" idx="3"/>
            </p:cNvCxnSpPr>
            <p:nvPr/>
          </p:nvCxnSpPr>
          <p:spPr bwMode="auto">
            <a:xfrm flipH="1" flipV="1">
              <a:off x="5742522" y="3688366"/>
              <a:ext cx="2550744" cy="976498"/>
            </a:xfrm>
            <a:prstGeom prst="straightConnector1">
              <a:avLst/>
            </a:prstGeom>
            <a:noFill/>
            <a:ln w="25400" cap="flat" cmpd="sng" algn="ctr">
              <a:solidFill>
                <a:srgbClr val="C00000"/>
              </a:solidFill>
              <a:prstDash val="solid"/>
              <a:round/>
              <a:headEnd type="none" w="med" len="med"/>
              <a:tailEnd type="arrow"/>
            </a:ln>
            <a:effectLst/>
          </p:spPr>
        </p:cxnSp>
      </p:grpSp>
      <p:sp>
        <p:nvSpPr>
          <p:cNvPr id="13" name="灯片编号占位符 12"/>
          <p:cNvSpPr>
            <a:spLocks noGrp="1"/>
          </p:cNvSpPr>
          <p:nvPr>
            <p:ph type="sldNum" sz="quarter" idx="10"/>
          </p:nvPr>
        </p:nvSpPr>
        <p:spPr/>
        <p:txBody>
          <a:bodyPr/>
          <a:lstStyle/>
          <a:p>
            <a:fld id="{0C913308-F349-4B6D-A68A-DD1791B4A57B}" type="slidenum">
              <a:rPr lang="zh-CN" altLang="en-US" smtClean="0"/>
              <a:pPr/>
              <a:t>5</a:t>
            </a:fld>
            <a:endParaRPr lang="zh-CN" altLang="en-US" dirty="0"/>
          </a:p>
        </p:txBody>
      </p:sp>
    </p:spTree>
    <p:custDataLst>
      <p:tags r:id="rId1"/>
    </p:custDataLst>
    <p:extLst>
      <p:ext uri="{BB962C8B-B14F-4D97-AF65-F5344CB8AC3E}">
        <p14:creationId xmlns:p14="http://schemas.microsoft.com/office/powerpoint/2010/main" val="1781394693"/>
      </p:ext>
    </p:extLst>
  </p:cSld>
  <p:clrMapOvr>
    <a:masterClrMapping/>
  </p:clrMapOvr>
  <mc:AlternateContent xmlns:mc="http://schemas.openxmlformats.org/markup-compatibility/2006" xmlns:p14="http://schemas.microsoft.com/office/powerpoint/2010/main">
    <mc:Choice Requires="p14">
      <p:transition spd="slow" p14:dur="2000" advTm="59935"/>
    </mc:Choice>
    <mc:Fallback xmlns="">
      <p:transition spd="slow" advTm="5993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342761" y="1171509"/>
            <a:ext cx="8428741" cy="3235623"/>
          </a:xfrm>
          <a:prstGeom prst="rect">
            <a:avLst/>
          </a:prstGeom>
        </p:spPr>
      </p:pic>
      <p:sp>
        <p:nvSpPr>
          <p:cNvPr id="3" name="内容占位符 2"/>
          <p:cNvSpPr>
            <a:spLocks noGrp="1"/>
          </p:cNvSpPr>
          <p:nvPr>
            <p:ph idx="1"/>
          </p:nvPr>
        </p:nvSpPr>
        <p:spPr>
          <a:xfrm>
            <a:off x="566738" y="4653136"/>
            <a:ext cx="8133158" cy="2166764"/>
          </a:xfrm>
        </p:spPr>
        <p:txBody>
          <a:bodyPr/>
          <a:lstStyle/>
          <a:p>
            <a:r>
              <a:rPr lang="en-US" altLang="zh-CN" dirty="0" smtClean="0"/>
              <a:t>The intended computation is </a:t>
            </a:r>
            <a:r>
              <a:rPr lang="en-US" altLang="zh-CN" i="1" dirty="0" smtClean="0">
                <a:solidFill>
                  <a:srgbClr val="FF0000"/>
                </a:solidFill>
              </a:rPr>
              <a:t>ambiguous</a:t>
            </a:r>
            <a:r>
              <a:rPr lang="en-US" altLang="zh-CN" i="1" dirty="0" smtClean="0">
                <a:solidFill>
                  <a:schemeClr val="accent2">
                    <a:lumMod val="60000"/>
                    <a:lumOff val="40000"/>
                  </a:schemeClr>
                </a:solidFill>
              </a:rPr>
              <a:t> </a:t>
            </a:r>
            <a:r>
              <a:rPr lang="en-US" altLang="zh-CN" dirty="0" smtClean="0"/>
              <a:t>when not all the cells in a cell array follow the same formula pattern</a:t>
            </a:r>
          </a:p>
          <a:p>
            <a:r>
              <a:rPr lang="en-US" altLang="zh-CN" dirty="0" smtClean="0"/>
              <a:t>The cell array suffers from </a:t>
            </a:r>
            <a:r>
              <a:rPr lang="en-US" altLang="zh-CN" i="1" dirty="0" smtClean="0">
                <a:solidFill>
                  <a:srgbClr val="FF0000"/>
                </a:solidFill>
              </a:rPr>
              <a:t>ambiguous computation smells</a:t>
            </a:r>
            <a:endParaRPr lang="zh-CN" altLang="en-US" dirty="0"/>
          </a:p>
        </p:txBody>
      </p:sp>
      <p:sp>
        <p:nvSpPr>
          <p:cNvPr id="5" name="Rectangle 4"/>
          <p:cNvSpPr/>
          <p:nvPr/>
        </p:nvSpPr>
        <p:spPr bwMode="gray">
          <a:xfrm>
            <a:off x="4567238" y="2064653"/>
            <a:ext cx="1588938" cy="572259"/>
          </a:xfrm>
          <a:prstGeom prst="rect">
            <a:avLst/>
          </a:prstGeom>
          <a:solidFill>
            <a:srgbClr val="0070C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5" name="Rectangle 14"/>
          <p:cNvSpPr/>
          <p:nvPr/>
        </p:nvSpPr>
        <p:spPr bwMode="gray">
          <a:xfrm>
            <a:off x="4572000" y="3216781"/>
            <a:ext cx="1588938" cy="572259"/>
          </a:xfrm>
          <a:prstGeom prst="rect">
            <a:avLst/>
          </a:prstGeom>
          <a:solidFill>
            <a:srgbClr val="FFC00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7" name="Rectangle 16"/>
          <p:cNvSpPr/>
          <p:nvPr/>
        </p:nvSpPr>
        <p:spPr bwMode="gray">
          <a:xfrm>
            <a:off x="4575174" y="2636912"/>
            <a:ext cx="1581002" cy="280793"/>
          </a:xfrm>
          <a:prstGeom prst="rect">
            <a:avLst/>
          </a:prstGeom>
          <a:solidFill>
            <a:srgbClr val="C0000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8" name="Rectangle 17"/>
          <p:cNvSpPr/>
          <p:nvPr/>
        </p:nvSpPr>
        <p:spPr bwMode="gray">
          <a:xfrm>
            <a:off x="4572000" y="2932183"/>
            <a:ext cx="1581002" cy="280793"/>
          </a:xfrm>
          <a:prstGeom prst="rect">
            <a:avLst/>
          </a:prstGeom>
          <a:solidFill>
            <a:srgbClr val="A3901D">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3" name="圆角矩形 8"/>
          <p:cNvSpPr/>
          <p:nvPr/>
        </p:nvSpPr>
        <p:spPr>
          <a:xfrm>
            <a:off x="4572000" y="2046372"/>
            <a:ext cx="1607616" cy="17426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9" name="Rectangle 18"/>
          <p:cNvSpPr/>
          <p:nvPr/>
        </p:nvSpPr>
        <p:spPr bwMode="gray">
          <a:xfrm>
            <a:off x="7092280" y="2046372"/>
            <a:ext cx="1607616" cy="1166604"/>
          </a:xfrm>
          <a:prstGeom prst="rect">
            <a:avLst/>
          </a:prstGeom>
          <a:solidFill>
            <a:srgbClr val="00B05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4" name="圆角矩形 8"/>
          <p:cNvSpPr/>
          <p:nvPr/>
        </p:nvSpPr>
        <p:spPr>
          <a:xfrm>
            <a:off x="7140848" y="2064653"/>
            <a:ext cx="1607616" cy="174266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4" name="标题 3"/>
          <p:cNvSpPr>
            <a:spLocks noGrp="1"/>
          </p:cNvSpPr>
          <p:nvPr>
            <p:ph type="title"/>
          </p:nvPr>
        </p:nvSpPr>
        <p:spPr/>
        <p:txBody>
          <a:bodyPr/>
          <a:lstStyle/>
          <a:p>
            <a:r>
              <a:rPr lang="en-US" altLang="zh-CN" dirty="0"/>
              <a:t>Methodology</a:t>
            </a:r>
            <a:endParaRPr lang="zh-CN" altLang="en-US" dirty="0"/>
          </a:p>
        </p:txBody>
      </p:sp>
      <p:sp>
        <p:nvSpPr>
          <p:cNvPr id="16" name="Rectangle 14"/>
          <p:cNvSpPr/>
          <p:nvPr/>
        </p:nvSpPr>
        <p:spPr bwMode="gray">
          <a:xfrm>
            <a:off x="7114234" y="3167997"/>
            <a:ext cx="1588938" cy="572259"/>
          </a:xfrm>
          <a:prstGeom prst="rect">
            <a:avLst/>
          </a:prstGeom>
          <a:solidFill>
            <a:srgbClr val="FFFF00">
              <a:alpha val="20000"/>
            </a:srgbClr>
          </a:solidFill>
          <a:ln w="19050" cap="rnd" algn="ctr">
            <a:solidFill>
              <a:srgbClr val="FFFFFF"/>
            </a:solidFill>
            <a:miter lim="800000"/>
            <a:headEnd/>
            <a:tailEnd/>
          </a:ln>
          <a:effectLst/>
        </p:spPr>
        <p:txBody>
          <a:bodyPr wrap="none" rtlCol="0" anchor="ctr"/>
          <a:lstStyle/>
          <a:p>
            <a:pPr algn="ctr"/>
            <a:endParaRPr lang="en-US" sz="2400">
              <a:solidFill>
                <a:srgbClr val="92D050"/>
              </a:solidFill>
              <a:effectLst>
                <a:outerShdw blurRad="38100" dist="38100" dir="2700000" algn="tl">
                  <a:srgbClr val="000000"/>
                </a:outerShdw>
              </a:effectLst>
              <a:ea typeface="微软雅黑" pitchFamily="34" charset="-122"/>
            </a:endParaRPr>
          </a:p>
        </p:txBody>
      </p:sp>
      <p:sp>
        <p:nvSpPr>
          <p:cNvPr id="7" name="灯片编号占位符 6"/>
          <p:cNvSpPr>
            <a:spLocks noGrp="1"/>
          </p:cNvSpPr>
          <p:nvPr>
            <p:ph type="sldNum" sz="quarter" idx="10"/>
          </p:nvPr>
        </p:nvSpPr>
        <p:spPr/>
        <p:txBody>
          <a:bodyPr/>
          <a:lstStyle/>
          <a:p>
            <a:fld id="{0C913308-F349-4B6D-A68A-DD1791B4A57B}" type="slidenum">
              <a:rPr lang="zh-CN" altLang="en-US" smtClean="0"/>
              <a:pPr/>
              <a:t>6</a:t>
            </a:fld>
            <a:endParaRPr lang="zh-CN" altLang="en-US" dirty="0"/>
          </a:p>
        </p:txBody>
      </p:sp>
    </p:spTree>
    <p:custDataLst>
      <p:tags r:id="rId1"/>
    </p:custDataLst>
    <p:extLst>
      <p:ext uri="{BB962C8B-B14F-4D97-AF65-F5344CB8AC3E}">
        <p14:creationId xmlns:p14="http://schemas.microsoft.com/office/powerpoint/2010/main" val="3987852929"/>
      </p:ext>
    </p:extLst>
  </p:cSld>
  <p:clrMapOvr>
    <a:masterClrMapping/>
  </p:clrMapOvr>
  <mc:AlternateContent xmlns:mc="http://schemas.openxmlformats.org/markup-compatibility/2006" xmlns:p14="http://schemas.microsoft.com/office/powerpoint/2010/main">
    <mc:Choice Requires="p14">
      <p:transition spd="slow" p14:dur="2000" advTm="3211"/>
    </mc:Choice>
    <mc:Fallback xmlns="">
      <p:transition spd="slow" advTm="3211"/>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9"/>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6"/>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3"/>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5"/>
                                        </p:tgtEl>
                                        <p:attrNameLst>
                                          <p:attrName>style.visibility</p:attrName>
                                        </p:attrNameLst>
                                      </p:cBhvr>
                                      <p:to>
                                        <p:strVal val="visible"/>
                                      </p:to>
                                    </p:set>
                                  </p:childTnLst>
                                </p:cTn>
                              </p:par>
                            </p:childTnLst>
                          </p:cTn>
                        </p:par>
                        <p:par>
                          <p:cTn id="27" fill="hold">
                            <p:stCondLst>
                              <p:cond delay="0"/>
                            </p:stCondLst>
                            <p:childTnLst>
                              <p:par>
                                <p:cTn id="28" presetID="1" presetClass="entr" presetSubtype="0" fill="hold" grpId="0" nodeType="afterEffect">
                                  <p:stCondLst>
                                    <p:cond delay="300"/>
                                  </p:stCondLst>
                                  <p:childTnLst>
                                    <p:set>
                                      <p:cBhvr>
                                        <p:cTn id="29" dur="1" fill="hold">
                                          <p:stCondLst>
                                            <p:cond delay="0"/>
                                          </p:stCondLst>
                                        </p:cTn>
                                        <p:tgtEl>
                                          <p:spTgt spid="17"/>
                                        </p:tgtEl>
                                        <p:attrNameLst>
                                          <p:attrName>style.visibility</p:attrName>
                                        </p:attrNameLst>
                                      </p:cBhvr>
                                      <p:to>
                                        <p:strVal val="visible"/>
                                      </p:to>
                                    </p:set>
                                  </p:childTnLst>
                                </p:cTn>
                              </p:par>
                            </p:childTnLst>
                          </p:cTn>
                        </p:par>
                        <p:par>
                          <p:cTn id="30" fill="hold">
                            <p:stCondLst>
                              <p:cond delay="300"/>
                            </p:stCondLst>
                            <p:childTnLst>
                              <p:par>
                                <p:cTn id="31" presetID="1" presetClass="entr" presetSubtype="0" fill="hold" grpId="0" nodeType="afterEffect">
                                  <p:stCondLst>
                                    <p:cond delay="300"/>
                                  </p:stCondLst>
                                  <p:childTnLst>
                                    <p:set>
                                      <p:cBhvr>
                                        <p:cTn id="32" dur="1" fill="hold">
                                          <p:stCondLst>
                                            <p:cond delay="0"/>
                                          </p:stCondLst>
                                        </p:cTn>
                                        <p:tgtEl>
                                          <p:spTgt spid="18"/>
                                        </p:tgtEl>
                                        <p:attrNameLst>
                                          <p:attrName>style.visibility</p:attrName>
                                        </p:attrNameLst>
                                      </p:cBhvr>
                                      <p:to>
                                        <p:strVal val="visible"/>
                                      </p:to>
                                    </p:set>
                                  </p:childTnLst>
                                </p:cTn>
                              </p:par>
                            </p:childTnLst>
                          </p:cTn>
                        </p:par>
                        <p:par>
                          <p:cTn id="33" fill="hold">
                            <p:stCondLst>
                              <p:cond delay="600"/>
                            </p:stCondLst>
                            <p:childTnLst>
                              <p:par>
                                <p:cTn id="34" presetID="1" presetClass="entr" presetSubtype="0" fill="hold" grpId="0" nodeType="afterEffect">
                                  <p:stCondLst>
                                    <p:cond delay="300"/>
                                  </p:stCondLst>
                                  <p:childTnLst>
                                    <p:set>
                                      <p:cBhvr>
                                        <p:cTn id="35"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15" grpId="0" animBg="1"/>
      <p:bldP spid="17" grpId="0" animBg="1"/>
      <p:bldP spid="18" grpId="0" animBg="1"/>
      <p:bldP spid="13" grpId="0" animBg="1"/>
      <p:bldP spid="19" grpId="0" animBg="1"/>
      <p:bldP spid="14" grpId="0" animBg="1"/>
      <p:bldP spid="16"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图片 5"/>
          <p:cNvPicPr>
            <a:picLocks noChangeAspect="1"/>
          </p:cNvPicPr>
          <p:nvPr/>
        </p:nvPicPr>
        <p:blipFill>
          <a:blip r:embed="rId4"/>
          <a:stretch>
            <a:fillRect/>
          </a:stretch>
        </p:blipFill>
        <p:spPr>
          <a:xfrm>
            <a:off x="723082" y="1112515"/>
            <a:ext cx="6972300" cy="2676525"/>
          </a:xfrm>
          <a:prstGeom prst="rect">
            <a:avLst/>
          </a:prstGeom>
        </p:spPr>
      </p:pic>
      <p:sp>
        <p:nvSpPr>
          <p:cNvPr id="15" name="Rectangle 14"/>
          <p:cNvSpPr/>
          <p:nvPr/>
        </p:nvSpPr>
        <p:spPr bwMode="gray">
          <a:xfrm>
            <a:off x="4219896" y="2311645"/>
            <a:ext cx="1314477" cy="296754"/>
          </a:xfrm>
          <a:prstGeom prst="rect">
            <a:avLst/>
          </a:prstGeom>
          <a:solidFill>
            <a:srgbClr val="C0000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6" name="Rectangle 15"/>
          <p:cNvSpPr/>
          <p:nvPr/>
        </p:nvSpPr>
        <p:spPr bwMode="gray">
          <a:xfrm>
            <a:off x="4216722" y="2564904"/>
            <a:ext cx="1317651" cy="280793"/>
          </a:xfrm>
          <a:prstGeom prst="rect">
            <a:avLst/>
          </a:prstGeom>
          <a:solidFill>
            <a:srgbClr val="A3901D">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3" name="Rectangle 12"/>
          <p:cNvSpPr/>
          <p:nvPr/>
        </p:nvSpPr>
        <p:spPr bwMode="gray">
          <a:xfrm>
            <a:off x="4211960" y="1844825"/>
            <a:ext cx="1322413" cy="483983"/>
          </a:xfrm>
          <a:prstGeom prst="rect">
            <a:avLst/>
          </a:prstGeom>
          <a:solidFill>
            <a:srgbClr val="0070C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14" name="Rectangle 13"/>
          <p:cNvSpPr/>
          <p:nvPr/>
        </p:nvSpPr>
        <p:spPr bwMode="gray">
          <a:xfrm>
            <a:off x="4215923" y="2819228"/>
            <a:ext cx="1322413" cy="483983"/>
          </a:xfrm>
          <a:prstGeom prst="rect">
            <a:avLst/>
          </a:prstGeom>
          <a:solidFill>
            <a:srgbClr val="FFC00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2" name="标题 1"/>
          <p:cNvSpPr>
            <a:spLocks noGrp="1"/>
          </p:cNvSpPr>
          <p:nvPr>
            <p:ph type="title"/>
          </p:nvPr>
        </p:nvSpPr>
        <p:spPr/>
        <p:txBody>
          <a:bodyPr/>
          <a:lstStyle/>
          <a:p>
            <a:r>
              <a:rPr lang="en-US" altLang="zh-CN" dirty="0" smtClean="0"/>
              <a:t>Three smell </a:t>
            </a:r>
            <a:r>
              <a:rPr lang="en-US" altLang="zh-CN" dirty="0"/>
              <a:t>t</a:t>
            </a:r>
            <a:r>
              <a:rPr lang="en-US" altLang="zh-CN" dirty="0" smtClean="0"/>
              <a:t>ypes</a:t>
            </a:r>
            <a:endParaRPr lang="zh-CN" altLang="en-US" dirty="0"/>
          </a:p>
        </p:txBody>
      </p:sp>
      <p:sp>
        <p:nvSpPr>
          <p:cNvPr id="3" name="内容占位符 2"/>
          <p:cNvSpPr>
            <a:spLocks noGrp="1"/>
          </p:cNvSpPr>
          <p:nvPr>
            <p:ph idx="1"/>
          </p:nvPr>
        </p:nvSpPr>
        <p:spPr>
          <a:xfrm>
            <a:off x="566738" y="3958233"/>
            <a:ext cx="8001000" cy="2423095"/>
          </a:xfrm>
        </p:spPr>
        <p:txBody>
          <a:bodyPr/>
          <a:lstStyle/>
          <a:p>
            <a:r>
              <a:rPr lang="en-US" altLang="zh-CN" dirty="0" smtClean="0"/>
              <a:t>Ambiguous computation smells</a:t>
            </a:r>
          </a:p>
          <a:p>
            <a:pPr lvl="1"/>
            <a:r>
              <a:rPr lang="en-US" altLang="zh-CN" dirty="0" smtClean="0"/>
              <a:t>Missing formula smells</a:t>
            </a:r>
          </a:p>
          <a:p>
            <a:pPr lvl="1"/>
            <a:r>
              <a:rPr lang="en-US" altLang="zh-CN" dirty="0" smtClean="0"/>
              <a:t>Inconsistent formula smells</a:t>
            </a:r>
          </a:p>
          <a:p>
            <a:pPr lvl="1"/>
            <a:r>
              <a:rPr lang="en-US" altLang="zh-CN" dirty="0" smtClean="0"/>
              <a:t>Conformance errors</a:t>
            </a:r>
          </a:p>
          <a:p>
            <a:pPr marL="0" indent="0">
              <a:buNone/>
            </a:pPr>
            <a:endParaRPr lang="en-US" altLang="zh-CN" dirty="0"/>
          </a:p>
          <a:p>
            <a:endParaRPr lang="zh-CN" altLang="en-US" dirty="0"/>
          </a:p>
        </p:txBody>
      </p:sp>
      <p:sp>
        <p:nvSpPr>
          <p:cNvPr id="9" name="圆角矩形 8"/>
          <p:cNvSpPr/>
          <p:nvPr/>
        </p:nvSpPr>
        <p:spPr>
          <a:xfrm>
            <a:off x="4233989" y="1849402"/>
            <a:ext cx="1300384" cy="1453808"/>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grpSp>
        <p:nvGrpSpPr>
          <p:cNvPr id="4" name="组合 3"/>
          <p:cNvGrpSpPr/>
          <p:nvPr/>
        </p:nvGrpSpPr>
        <p:grpSpPr>
          <a:xfrm>
            <a:off x="6313893" y="2764243"/>
            <a:ext cx="2156855" cy="914400"/>
            <a:chOff x="6313893" y="2764243"/>
            <a:chExt cx="2156855" cy="914400"/>
          </a:xfrm>
        </p:grpSpPr>
        <p:sp>
          <p:nvSpPr>
            <p:cNvPr id="11" name="圆角矩形 10"/>
            <p:cNvSpPr/>
            <p:nvPr/>
          </p:nvSpPr>
          <p:spPr>
            <a:xfrm>
              <a:off x="6313893" y="3068960"/>
              <a:ext cx="1210435" cy="261847"/>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爆炸形 1 11"/>
            <p:cNvSpPr/>
            <p:nvPr/>
          </p:nvSpPr>
          <p:spPr>
            <a:xfrm>
              <a:off x="7556348" y="2764243"/>
              <a:ext cx="914400" cy="914400"/>
            </a:xfrm>
            <a:prstGeom prst="irregularSeal1">
              <a:avLst/>
            </a:prstGeom>
            <a:solidFill>
              <a:srgbClr val="FF0000"/>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altLang="zh-CN" b="1" dirty="0" smtClean="0"/>
                <a:t>18</a:t>
              </a:r>
              <a:endParaRPr lang="zh-CN" altLang="en-US" b="1" dirty="0"/>
            </a:p>
          </p:txBody>
        </p:sp>
      </p:grpSp>
      <p:sp>
        <p:nvSpPr>
          <p:cNvPr id="17" name="Rectangle 16"/>
          <p:cNvSpPr/>
          <p:nvPr/>
        </p:nvSpPr>
        <p:spPr bwMode="gray">
          <a:xfrm>
            <a:off x="6345913" y="1876177"/>
            <a:ext cx="1350887" cy="943051"/>
          </a:xfrm>
          <a:prstGeom prst="rect">
            <a:avLst/>
          </a:prstGeom>
          <a:solidFill>
            <a:srgbClr val="00B05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sp>
        <p:nvSpPr>
          <p:cNvPr id="8" name="圆角矩形 7"/>
          <p:cNvSpPr/>
          <p:nvPr/>
        </p:nvSpPr>
        <p:spPr>
          <a:xfrm>
            <a:off x="6312284" y="2781978"/>
            <a:ext cx="1361731" cy="551475"/>
          </a:xfrm>
          <a:prstGeom prst="roundRect">
            <a:avLst/>
          </a:prstGeom>
          <a:noFill/>
          <a:ln>
            <a:solidFill>
              <a:srgbClr val="C0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灯片编号占位符 9"/>
          <p:cNvSpPr>
            <a:spLocks noGrp="1"/>
          </p:cNvSpPr>
          <p:nvPr>
            <p:ph type="sldNum" sz="quarter" idx="10"/>
          </p:nvPr>
        </p:nvSpPr>
        <p:spPr/>
        <p:txBody>
          <a:bodyPr/>
          <a:lstStyle/>
          <a:p>
            <a:fld id="{0C913308-F349-4B6D-A68A-DD1791B4A57B}" type="slidenum">
              <a:rPr lang="zh-CN" altLang="en-US" smtClean="0"/>
              <a:pPr/>
              <a:t>7</a:t>
            </a:fld>
            <a:endParaRPr lang="zh-CN" altLang="en-US" dirty="0"/>
          </a:p>
        </p:txBody>
      </p:sp>
    </p:spTree>
    <p:custDataLst>
      <p:tags r:id="rId1"/>
    </p:custDataLst>
    <p:extLst>
      <p:ext uri="{BB962C8B-B14F-4D97-AF65-F5344CB8AC3E}">
        <p14:creationId xmlns:p14="http://schemas.microsoft.com/office/powerpoint/2010/main" val="2800833352"/>
      </p:ext>
    </p:extLst>
  </p:cSld>
  <p:clrMapOvr>
    <a:masterClrMapping/>
  </p:clrMapOvr>
  <mc:AlternateContent xmlns:mc="http://schemas.openxmlformats.org/markup-compatibility/2006" xmlns:p14="http://schemas.microsoft.com/office/powerpoint/2010/main">
    <mc:Choice Requires="p14">
      <p:transition spd="slow" p14:dur="2000" advTm="37187"/>
    </mc:Choice>
    <mc:Fallback xmlns="">
      <p:transition spd="slow" advTm="37187"/>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xit" presetSubtype="0" fill="hold" grpId="1" nodeType="clickEffect">
                                  <p:stCondLst>
                                    <p:cond delay="0"/>
                                  </p:stCondLst>
                                  <p:childTnLst>
                                    <p:set>
                                      <p:cBhvr>
                                        <p:cTn id="12" dur="1" fill="hold">
                                          <p:stCondLst>
                                            <p:cond delay="0"/>
                                          </p:stCondLst>
                                        </p:cTn>
                                        <p:tgtEl>
                                          <p:spTgt spid="8"/>
                                        </p:tgtEl>
                                        <p:attrNameLst>
                                          <p:attrName>style.visibility</p:attrName>
                                        </p:attrNameLst>
                                      </p:cBhvr>
                                      <p:to>
                                        <p:strVal val="hidden"/>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xit" presetSubtype="0" fill="hold" grpId="1" nodeType="clickEffect">
                                  <p:stCondLst>
                                    <p:cond delay="0"/>
                                  </p:stCondLst>
                                  <p:childTnLst>
                                    <p:set>
                                      <p:cBhvr>
                                        <p:cTn id="20" dur="1" fill="hold">
                                          <p:stCondLst>
                                            <p:cond delay="0"/>
                                          </p:stCondLst>
                                        </p:cTn>
                                        <p:tgtEl>
                                          <p:spTgt spid="9"/>
                                        </p:tgtEl>
                                        <p:attrNameLst>
                                          <p:attrName>style.visibility</p:attrName>
                                        </p:attrNameLst>
                                      </p:cBhvr>
                                      <p:to>
                                        <p:strVal val="hidden"/>
                                      </p:to>
                                    </p:set>
                                  </p:childTnLst>
                                </p:cTn>
                              </p:par>
                              <p:par>
                                <p:cTn id="21" presetID="1" presetClass="entr" presetSubtype="0" fill="hold" nodeType="withEffect">
                                  <p:stCondLst>
                                    <p:cond delay="0"/>
                                  </p:stCondLst>
                                  <p:childTnLst>
                                    <p:set>
                                      <p:cBhvr>
                                        <p:cTn id="22" dur="1" fill="hold">
                                          <p:stCondLst>
                                            <p:cond delay="0"/>
                                          </p:stCondLst>
                                        </p:cTn>
                                        <p:tgtEl>
                                          <p:spTgt spid="4"/>
                                        </p:tgtEl>
                                        <p:attrNameLst>
                                          <p:attrName>style.visibility</p:attrName>
                                        </p:attrNameLst>
                                      </p:cBhvr>
                                      <p:to>
                                        <p:strVal val="visible"/>
                                      </p:to>
                                    </p:set>
                                  </p:childTnLst>
                                </p:cTn>
                              </p:par>
                              <p:par>
                                <p:cTn id="23" presetID="1" presetClass="entr" presetSubtype="0" fill="hold" nodeType="withEffect">
                                  <p:stCondLst>
                                    <p:cond delay="0"/>
                                  </p:stCondLst>
                                  <p:childTnLst>
                                    <p:set>
                                      <p:cBhvr>
                                        <p:cTn id="2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P spid="8" grpId="0" animBg="1"/>
      <p:bldP spid="8" grpId="1"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图片 2"/>
          <p:cNvPicPr>
            <a:picLocks noChangeAspect="1"/>
          </p:cNvPicPr>
          <p:nvPr/>
        </p:nvPicPr>
        <p:blipFill>
          <a:blip r:embed="rId3"/>
          <a:stretch>
            <a:fillRect/>
          </a:stretch>
        </p:blipFill>
        <p:spPr>
          <a:xfrm>
            <a:off x="641642" y="1197773"/>
            <a:ext cx="8250838" cy="3167331"/>
          </a:xfrm>
          <a:prstGeom prst="ellipse">
            <a:avLst/>
          </a:prstGeom>
          <a:ln>
            <a:noFill/>
          </a:ln>
          <a:effectLst>
            <a:softEdge rad="112500"/>
          </a:effectLst>
        </p:spPr>
      </p:pic>
      <p:sp>
        <p:nvSpPr>
          <p:cNvPr id="2" name="标题 1"/>
          <p:cNvSpPr>
            <a:spLocks noGrp="1"/>
          </p:cNvSpPr>
          <p:nvPr>
            <p:ph type="title"/>
          </p:nvPr>
        </p:nvSpPr>
        <p:spPr>
          <a:xfrm>
            <a:off x="508785" y="304800"/>
            <a:ext cx="8599719" cy="663575"/>
          </a:xfrm>
        </p:spPr>
        <p:txBody>
          <a:bodyPr/>
          <a:lstStyle/>
          <a:p>
            <a:r>
              <a:rPr lang="en-US" altLang="zh-CN" sz="3600" dirty="0" smtClean="0"/>
              <a:t>How to get the intended computation?</a:t>
            </a:r>
            <a:endParaRPr lang="zh-CN" altLang="en-US" sz="3600" dirty="0"/>
          </a:p>
        </p:txBody>
      </p:sp>
      <p:sp>
        <p:nvSpPr>
          <p:cNvPr id="17" name="Rectangle 16"/>
          <p:cNvSpPr/>
          <p:nvPr/>
        </p:nvSpPr>
        <p:spPr bwMode="gray">
          <a:xfrm>
            <a:off x="7308304" y="2060848"/>
            <a:ext cx="1584176" cy="1728192"/>
          </a:xfrm>
          <a:prstGeom prst="rect">
            <a:avLst/>
          </a:prstGeom>
          <a:solidFill>
            <a:srgbClr val="00B0F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pic>
        <p:nvPicPr>
          <p:cNvPr id="7177" name="Picture 9" descr="http://softlinkglobal.com/resources/Expert%20Opinion/images/right-choice-TTfeb11.jpg"/>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88259" y="1844824"/>
            <a:ext cx="3384377" cy="3845883"/>
          </a:xfrm>
          <a:prstGeom prst="rect">
            <a:avLst/>
          </a:prstGeom>
          <a:noFill/>
          <a:extLst>
            <a:ext uri="{909E8E84-426E-40DD-AFC4-6F175D3DCCD1}">
              <a14:hiddenFill xmlns:a14="http://schemas.microsoft.com/office/drawing/2010/main">
                <a:solidFill>
                  <a:srgbClr val="FFFFFF"/>
                </a:solidFill>
              </a14:hiddenFill>
            </a:ext>
          </a:extLst>
        </p:spPr>
      </p:pic>
      <p:sp>
        <p:nvSpPr>
          <p:cNvPr id="5" name="灯片编号占位符 4"/>
          <p:cNvSpPr>
            <a:spLocks noGrp="1"/>
          </p:cNvSpPr>
          <p:nvPr>
            <p:ph type="sldNum" sz="quarter" idx="10"/>
          </p:nvPr>
        </p:nvSpPr>
        <p:spPr/>
        <p:txBody>
          <a:bodyPr/>
          <a:lstStyle/>
          <a:p>
            <a:fld id="{0C913308-F349-4B6D-A68A-DD1791B4A57B}" type="slidenum">
              <a:rPr lang="zh-CN" altLang="en-US" smtClean="0"/>
              <a:pPr/>
              <a:t>8</a:t>
            </a:fld>
            <a:endParaRPr lang="zh-CN" altLang="en-US" dirty="0"/>
          </a:p>
        </p:txBody>
      </p:sp>
    </p:spTree>
    <p:extLst>
      <p:ext uri="{BB962C8B-B14F-4D97-AF65-F5344CB8AC3E}">
        <p14:creationId xmlns:p14="http://schemas.microsoft.com/office/powerpoint/2010/main" val="225337436"/>
      </p:ext>
    </p:extLst>
  </p:cSld>
  <p:clrMapOvr>
    <a:masterClrMapping/>
  </p:clrMapOvr>
  <mc:AlternateContent xmlns:mc="http://schemas.openxmlformats.org/markup-compatibility/2006" xmlns:p14="http://schemas.microsoft.com/office/powerpoint/2010/main">
    <mc:Choice Requires="p14">
      <p:transition spd="slow" p14:dur="2000" advTm="12215"/>
    </mc:Choice>
    <mc:Fallback xmlns="">
      <p:transition spd="slow" advTm="1221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 name="图片 19"/>
          <p:cNvPicPr>
            <a:picLocks noChangeAspect="1"/>
          </p:cNvPicPr>
          <p:nvPr/>
        </p:nvPicPr>
        <p:blipFill>
          <a:blip r:embed="rId4"/>
          <a:stretch>
            <a:fillRect/>
          </a:stretch>
        </p:blipFill>
        <p:spPr>
          <a:xfrm>
            <a:off x="641642" y="1197773"/>
            <a:ext cx="8250838" cy="3167331"/>
          </a:xfrm>
          <a:prstGeom prst="ellipse">
            <a:avLst/>
          </a:prstGeom>
          <a:ln>
            <a:noFill/>
          </a:ln>
          <a:effectLst>
            <a:softEdge rad="112500"/>
          </a:effectLst>
        </p:spPr>
      </p:pic>
      <p:sp>
        <p:nvSpPr>
          <p:cNvPr id="2" name="标题 1"/>
          <p:cNvSpPr>
            <a:spLocks noGrp="1"/>
          </p:cNvSpPr>
          <p:nvPr>
            <p:ph type="title"/>
          </p:nvPr>
        </p:nvSpPr>
        <p:spPr/>
        <p:txBody>
          <a:bodyPr/>
          <a:lstStyle/>
          <a:p>
            <a:r>
              <a:rPr lang="en-US" altLang="zh-CN" sz="3200" dirty="0" smtClean="0"/>
              <a:t>Finding candidates from existing formulas</a:t>
            </a:r>
            <a:endParaRPr lang="zh-CN" altLang="en-US" sz="3200" dirty="0"/>
          </a:p>
        </p:txBody>
      </p:sp>
      <p:sp>
        <p:nvSpPr>
          <p:cNvPr id="15" name="Rectangle 14"/>
          <p:cNvSpPr/>
          <p:nvPr/>
        </p:nvSpPr>
        <p:spPr bwMode="gray">
          <a:xfrm>
            <a:off x="7308304" y="2060848"/>
            <a:ext cx="1584176" cy="1728192"/>
          </a:xfrm>
          <a:prstGeom prst="rect">
            <a:avLst/>
          </a:prstGeom>
          <a:solidFill>
            <a:srgbClr val="00B0F0">
              <a:alpha val="20000"/>
            </a:srgbClr>
          </a:solidFill>
          <a:ln w="19050" cap="rnd" algn="ctr">
            <a:solidFill>
              <a:srgbClr val="FFFFFF"/>
            </a:solidFill>
            <a:miter lim="800000"/>
            <a:headEnd/>
            <a:tailEnd/>
          </a:ln>
          <a:effectLst/>
        </p:spPr>
        <p:txBody>
          <a:bodyPr wrap="none" rtlCol="0" anchor="ctr"/>
          <a:lstStyle/>
          <a:p>
            <a:pPr algn="ctr"/>
            <a:endParaRPr lang="en-US" sz="2400">
              <a:solidFill>
                <a:schemeClr val="bg1"/>
              </a:solidFill>
              <a:effectLst>
                <a:outerShdw blurRad="38100" dist="38100" dir="2700000" algn="tl">
                  <a:srgbClr val="000000"/>
                </a:outerShdw>
              </a:effectLst>
              <a:ea typeface="微软雅黑" pitchFamily="34" charset="-122"/>
            </a:endParaRPr>
          </a:p>
        </p:txBody>
      </p:sp>
      <p:pic>
        <p:nvPicPr>
          <p:cNvPr id="16" name="Picture 9" descr="http://softlinkglobal.com/resources/Expert%20Opinion/images/right-choice-TTfeb11.jpg"/>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388259" y="1844824"/>
            <a:ext cx="3384377" cy="3845883"/>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p:cNvPicPr>
            <a:picLocks noChangeAspect="1"/>
          </p:cNvPicPr>
          <p:nvPr/>
        </p:nvPicPr>
        <p:blipFill>
          <a:blip r:embed="rId6"/>
          <a:stretch>
            <a:fillRect/>
          </a:stretch>
        </p:blipFill>
        <p:spPr>
          <a:xfrm>
            <a:off x="7318389" y="2060848"/>
            <a:ext cx="1118893" cy="1152128"/>
          </a:xfrm>
          <a:prstGeom prst="rect">
            <a:avLst/>
          </a:prstGeom>
        </p:spPr>
      </p:pic>
      <p:sp>
        <p:nvSpPr>
          <p:cNvPr id="6" name="Rectangle 5"/>
          <p:cNvSpPr/>
          <p:nvPr/>
        </p:nvSpPr>
        <p:spPr bwMode="gray">
          <a:xfrm>
            <a:off x="1691680" y="1412776"/>
            <a:ext cx="3540758" cy="974501"/>
          </a:xfrm>
          <a:prstGeom prst="rect">
            <a:avLst/>
          </a:prstGeom>
          <a:solidFill>
            <a:schemeClr val="bg1"/>
          </a:solidFill>
          <a:ln>
            <a:solidFill>
              <a:schemeClr val="bg1"/>
            </a:solidFill>
            <a:headEnd/>
            <a:tailEnd/>
          </a:ln>
        </p:spPr>
        <p:style>
          <a:lnRef idx="2">
            <a:schemeClr val="accent1">
              <a:shade val="50000"/>
            </a:schemeClr>
          </a:lnRef>
          <a:fillRef idx="1">
            <a:schemeClr val="accent1"/>
          </a:fillRef>
          <a:effectRef idx="0">
            <a:schemeClr val="accent1"/>
          </a:effectRef>
          <a:fontRef idx="minor">
            <a:schemeClr val="lt1"/>
          </a:fontRef>
        </p:style>
        <p:txBody>
          <a:bodyPr wrap="square" rtlCol="0" anchor="ctr">
            <a:spAutoFit/>
          </a:bodyPr>
          <a:lstStyle/>
          <a:p>
            <a:pPr algn="ctr"/>
            <a:endParaRPr lang="en-US" sz="2400" b="1" dirty="0"/>
          </a:p>
        </p:txBody>
      </p:sp>
      <p:grpSp>
        <p:nvGrpSpPr>
          <p:cNvPr id="5" name="Group 4"/>
          <p:cNvGrpSpPr/>
          <p:nvPr/>
        </p:nvGrpSpPr>
        <p:grpSpPr>
          <a:xfrm>
            <a:off x="2001496" y="1302371"/>
            <a:ext cx="3230942" cy="1084906"/>
            <a:chOff x="2001496" y="1302371"/>
            <a:chExt cx="3230942" cy="1084906"/>
          </a:xfrm>
        </p:grpSpPr>
        <p:sp>
          <p:nvSpPr>
            <p:cNvPr id="4" name="右大括号 3"/>
            <p:cNvSpPr/>
            <p:nvPr/>
          </p:nvSpPr>
          <p:spPr bwMode="auto">
            <a:xfrm>
              <a:off x="2001496" y="1302371"/>
              <a:ext cx="390869" cy="1084906"/>
            </a:xfrm>
            <a:prstGeom prst="rightBrace">
              <a:avLst/>
            </a:prstGeom>
            <a:ln>
              <a:solidFill>
                <a:schemeClr val="bg1"/>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vert="horz" wrap="square" lIns="91440" tIns="45720" rIns="91440" bIns="45720" numCol="1" rtlCol="0" anchor="t" anchorCtr="0" compatLnSpc="1">
              <a:prstTxWarp prst="textNoShape">
                <a:avLst/>
              </a:prstTxWarp>
              <a:spAutoFit/>
            </a:bodyPr>
            <a:lstStyle/>
            <a:p>
              <a: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pPr>
              <a:endParaRPr kumimoji="0" lang="zh-CN" altLang="en-US" sz="1800" b="1" i="0" u="none" strike="noStrike" cap="none" normalizeH="0" baseline="0" smtClean="0">
                <a:ln>
                  <a:noFill/>
                </a:ln>
                <a:solidFill>
                  <a:schemeClr val="accent2"/>
                </a:solidFill>
                <a:effectLst/>
                <a:latin typeface="Verdana" pitchFamily="34" charset="0"/>
                <a:ea typeface="楷体_GB2312" pitchFamily="49" charset="-122"/>
              </a:endParaRPr>
            </a:p>
          </p:txBody>
        </p:sp>
        <p:sp>
          <p:nvSpPr>
            <p:cNvPr id="19" name="TextBox 18"/>
            <p:cNvSpPr txBox="1"/>
            <p:nvPr/>
          </p:nvSpPr>
          <p:spPr>
            <a:xfrm>
              <a:off x="2594509" y="1473053"/>
              <a:ext cx="2637929" cy="830997"/>
            </a:xfrm>
            <a:prstGeom prst="rect">
              <a:avLst/>
            </a:prstGeom>
            <a:solidFill>
              <a:schemeClr val="bg1"/>
            </a:solidFill>
            <a:ln>
              <a:solidFill>
                <a:schemeClr val="bg1"/>
              </a:solidFill>
            </a:ln>
          </p:spPr>
          <p:txBody>
            <a:bodyPr wrap="square" rtlCol="0">
              <a:spAutoFit/>
            </a:bodyPr>
            <a:lstStyle/>
            <a:p>
              <a:r>
                <a:rPr lang="en-US" sz="4800" dirty="0" smtClean="0">
                  <a:solidFill>
                    <a:schemeClr val="accent2"/>
                  </a:solidFill>
                  <a:latin typeface="Bradley Hand ITC" panose="03070402050302030203" pitchFamily="66" charset="0"/>
                </a:rPr>
                <a:t>= D</a:t>
              </a:r>
              <a:r>
                <a:rPr lang="en-US" sz="4800" baseline="-25000" dirty="0" smtClean="0">
                  <a:solidFill>
                    <a:schemeClr val="accent2"/>
                  </a:solidFill>
                  <a:latin typeface="Bradley Hand ITC" panose="03070402050302030203" pitchFamily="66" charset="0"/>
                </a:rPr>
                <a:t>i</a:t>
              </a:r>
              <a:r>
                <a:rPr lang="en-US" sz="4800" dirty="0" smtClean="0">
                  <a:solidFill>
                    <a:schemeClr val="accent2"/>
                  </a:solidFill>
                  <a:latin typeface="Bradley Hand ITC" panose="03070402050302030203" pitchFamily="66" charset="0"/>
                </a:rPr>
                <a:t>*E</a:t>
              </a:r>
              <a:r>
                <a:rPr lang="en-US" sz="4800" baseline="-25000" dirty="0" smtClean="0">
                  <a:solidFill>
                    <a:schemeClr val="accent2"/>
                  </a:solidFill>
                  <a:latin typeface="Bradley Hand ITC" panose="03070402050302030203" pitchFamily="66" charset="0"/>
                </a:rPr>
                <a:t>i</a:t>
              </a:r>
            </a:p>
          </p:txBody>
        </p:sp>
      </p:grpSp>
      <p:sp>
        <p:nvSpPr>
          <p:cNvPr id="8" name="灯片编号占位符 7"/>
          <p:cNvSpPr>
            <a:spLocks noGrp="1"/>
          </p:cNvSpPr>
          <p:nvPr>
            <p:ph type="sldNum" sz="quarter" idx="10"/>
          </p:nvPr>
        </p:nvSpPr>
        <p:spPr/>
        <p:txBody>
          <a:bodyPr/>
          <a:lstStyle/>
          <a:p>
            <a:fld id="{0C913308-F349-4B6D-A68A-DD1791B4A57B}" type="slidenum">
              <a:rPr lang="zh-CN" altLang="en-US" smtClean="0"/>
              <a:pPr/>
              <a:t>9</a:t>
            </a:fld>
            <a:endParaRPr lang="zh-CN" altLang="en-US" dirty="0"/>
          </a:p>
        </p:txBody>
      </p:sp>
    </p:spTree>
    <p:custDataLst>
      <p:tags r:id="rId1"/>
    </p:custDataLst>
    <p:extLst>
      <p:ext uri="{BB962C8B-B14F-4D97-AF65-F5344CB8AC3E}">
        <p14:creationId xmlns:p14="http://schemas.microsoft.com/office/powerpoint/2010/main" val="1147388043"/>
      </p:ext>
    </p:extLst>
  </p:cSld>
  <p:clrMapOvr>
    <a:masterClrMapping/>
  </p:clrMapOvr>
  <mc:AlternateContent xmlns:mc="http://schemas.openxmlformats.org/markup-compatibility/2006" xmlns:p14="http://schemas.microsoft.com/office/powerpoint/2010/main">
    <mc:Choice Requires="p14">
      <p:transition spd="slow" p14:dur="2000" advTm="28336"/>
    </mc:Choice>
    <mc:Fallback xmlns="">
      <p:transition spd="slow" advTm="28336"/>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7" presetClass="path" presetSubtype="0" accel="50000" decel="50000" fill="hold" nodeType="clickEffect">
                                  <p:stCondLst>
                                    <p:cond delay="0"/>
                                  </p:stCondLst>
                                  <p:childTnLst>
                                    <p:animMotion origin="layout" path="M -0.7375 -0.11736 L -0.7375 -0.0588 C -0.7375 -0.03264 -0.53438 -7.40741E-7 -0.36875 -7.40741E-7 L 1.66667E-6 -7.40741E-7 " pathEditMode="relative" rAng="0" ptsTypes="AAAA">
                                      <p:cBhvr>
                                        <p:cTn id="6" dur="2000" spd="-100000" fill="hold"/>
                                        <p:tgtEl>
                                          <p:spTgt spid="18"/>
                                        </p:tgtEl>
                                        <p:attrNameLst>
                                          <p:attrName>ppt_x</p:attrName>
                                          <p:attrName>ppt_y</p:attrName>
                                        </p:attrNameLst>
                                      </p:cBhvr>
                                      <p:rCtr x="36875" y="5856"/>
                                    </p:animMotion>
                                  </p:childTnLst>
                                </p:cTn>
                              </p:par>
                            </p:childTnLst>
                          </p:cTn>
                        </p:par>
                        <p:par>
                          <p:cTn id="7" fill="hold">
                            <p:stCondLst>
                              <p:cond delay="2000"/>
                            </p:stCondLst>
                            <p:childTnLst>
                              <p:par>
                                <p:cTn id="8" presetID="1" presetClass="entr" presetSubtype="0" fill="hold" nodeType="afterEffect">
                                  <p:stCondLst>
                                    <p:cond delay="0"/>
                                  </p:stCondLst>
                                  <p:childTnLst>
                                    <p:set>
                                      <p:cBhvr>
                                        <p:cTn id="9" dur="1" fill="hold">
                                          <p:stCondLst>
                                            <p:cond delay="0"/>
                                          </p:stCondLst>
                                        </p:cTn>
                                        <p:tgtEl>
                                          <p:spTgt spid="5"/>
                                        </p:tgtEl>
                                        <p:attrNameLst>
                                          <p:attrName>style.visibility</p:attrName>
                                        </p:attrNameLst>
                                      </p:cBhvr>
                                      <p:to>
                                        <p:strVal val="visible"/>
                                      </p:to>
                                    </p:set>
                                  </p:childTnLst>
                                </p:cTn>
                              </p:par>
                              <p:par>
                                <p:cTn id="10" presetID="1" presetClass="entr" presetSubtype="0" fill="hold" grpId="0" nodeType="withEffect">
                                  <p:stCondLst>
                                    <p:cond delay="0"/>
                                  </p:stCondLst>
                                  <p:childTnLst>
                                    <p:set>
                                      <p:cBhvr>
                                        <p:cTn id="11"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tags/tag1.xml><?xml version="1.0" encoding="utf-8"?>
<p:tagLst xmlns:a="http://schemas.openxmlformats.org/drawingml/2006/main" xmlns:r="http://schemas.openxmlformats.org/officeDocument/2006/relationships" xmlns:p="http://schemas.openxmlformats.org/presentationml/2006/main">
  <p:tag name="TIMING" val="|17|18.9|13.5|13.6"/>
</p:tagLst>
</file>

<file path=ppt/tags/tag10.xml><?xml version="1.0" encoding="utf-8"?>
<p:tagLst xmlns:a="http://schemas.openxmlformats.org/drawingml/2006/main" xmlns:r="http://schemas.openxmlformats.org/officeDocument/2006/relationships" xmlns:p="http://schemas.openxmlformats.org/presentationml/2006/main">
  <p:tag name="TIMING" val="|29.6|10.2|18.3"/>
</p:tagLst>
</file>

<file path=ppt/tags/tag11.xml><?xml version="1.0" encoding="utf-8"?>
<p:tagLst xmlns:a="http://schemas.openxmlformats.org/drawingml/2006/main" xmlns:r="http://schemas.openxmlformats.org/officeDocument/2006/relationships" xmlns:p="http://schemas.openxmlformats.org/presentationml/2006/main">
  <p:tag name="TIMING" val="|25.6|7.8|26.5|1"/>
</p:tagLst>
</file>

<file path=ppt/tags/tag12.xml><?xml version="1.0" encoding="utf-8"?>
<p:tagLst xmlns:a="http://schemas.openxmlformats.org/drawingml/2006/main" xmlns:r="http://schemas.openxmlformats.org/officeDocument/2006/relationships" xmlns:p="http://schemas.openxmlformats.org/presentationml/2006/main">
  <p:tag name="TIMING" val="|20.2|28.6|26.4"/>
</p:tagLst>
</file>

<file path=ppt/tags/tag13.xml><?xml version="1.0" encoding="utf-8"?>
<p:tagLst xmlns:a="http://schemas.openxmlformats.org/drawingml/2006/main" xmlns:r="http://schemas.openxmlformats.org/officeDocument/2006/relationships" xmlns:p="http://schemas.openxmlformats.org/presentationml/2006/main">
  <p:tag name="TIMING" val="|21.6|7.1|6.7"/>
</p:tagLst>
</file>

<file path=ppt/tags/tag14.xml><?xml version="1.0" encoding="utf-8"?>
<p:tagLst xmlns:a="http://schemas.openxmlformats.org/drawingml/2006/main" xmlns:r="http://schemas.openxmlformats.org/officeDocument/2006/relationships" xmlns:p="http://schemas.openxmlformats.org/presentationml/2006/main">
  <p:tag name="TIMING" val="|16.7|44|6.3|14.1|30.3|14.4"/>
</p:tagLst>
</file>

<file path=ppt/tags/tag15.xml><?xml version="1.0" encoding="utf-8"?>
<p:tagLst xmlns:a="http://schemas.openxmlformats.org/drawingml/2006/main" xmlns:r="http://schemas.openxmlformats.org/officeDocument/2006/relationships" xmlns:p="http://schemas.openxmlformats.org/presentationml/2006/main">
  <p:tag name="TIMING" val="|29.4|15|9.9"/>
</p:tagLst>
</file>

<file path=ppt/tags/tag16.xml><?xml version="1.0" encoding="utf-8"?>
<p:tagLst xmlns:a="http://schemas.openxmlformats.org/drawingml/2006/main" xmlns:r="http://schemas.openxmlformats.org/officeDocument/2006/relationships" xmlns:p="http://schemas.openxmlformats.org/presentationml/2006/main">
  <p:tag name="TIMING" val="|10.6|12.2|20.9"/>
</p:tagLst>
</file>

<file path=ppt/tags/tag17.xml><?xml version="1.0" encoding="utf-8"?>
<p:tagLst xmlns:a="http://schemas.openxmlformats.org/drawingml/2006/main" xmlns:r="http://schemas.openxmlformats.org/officeDocument/2006/relationships" xmlns:p="http://schemas.openxmlformats.org/presentationml/2006/main">
  <p:tag name="TIMING" val="|65.3|16.5|10.6"/>
</p:tagLst>
</file>

<file path=ppt/tags/tag18.xml><?xml version="1.0" encoding="utf-8"?>
<p:tagLst xmlns:a="http://schemas.openxmlformats.org/drawingml/2006/main" xmlns:r="http://schemas.openxmlformats.org/officeDocument/2006/relationships" xmlns:p="http://schemas.openxmlformats.org/presentationml/2006/main">
  <p:tag name="TIMING" val="|41.4"/>
</p:tagLst>
</file>

<file path=ppt/tags/tag19.xml><?xml version="1.0" encoding="utf-8"?>
<p:tagLst xmlns:a="http://schemas.openxmlformats.org/drawingml/2006/main" xmlns:r="http://schemas.openxmlformats.org/officeDocument/2006/relationships" xmlns:p="http://schemas.openxmlformats.org/presentationml/2006/main">
  <p:tag name="TIMING" val="|13.4|6.1|9.7"/>
</p:tagLst>
</file>

<file path=ppt/tags/tag2.xml><?xml version="1.0" encoding="utf-8"?>
<p:tagLst xmlns:a="http://schemas.openxmlformats.org/drawingml/2006/main" xmlns:r="http://schemas.openxmlformats.org/officeDocument/2006/relationships" xmlns:p="http://schemas.openxmlformats.org/presentationml/2006/main">
  <p:tag name="TIMING" val="|15.1"/>
</p:tagLst>
</file>

<file path=ppt/tags/tag3.xml><?xml version="1.0" encoding="utf-8"?>
<p:tagLst xmlns:a="http://schemas.openxmlformats.org/drawingml/2006/main" xmlns:r="http://schemas.openxmlformats.org/officeDocument/2006/relationships" xmlns:p="http://schemas.openxmlformats.org/presentationml/2006/main">
  <p:tag name="TIMING" val="|8.4|29.4|5.1"/>
</p:tagLst>
</file>

<file path=ppt/tags/tag4.xml><?xml version="1.0" encoding="utf-8"?>
<p:tagLst xmlns:a="http://schemas.openxmlformats.org/drawingml/2006/main" xmlns:r="http://schemas.openxmlformats.org/officeDocument/2006/relationships" xmlns:p="http://schemas.openxmlformats.org/presentationml/2006/main">
  <p:tag name="TIMING" val="|1.4|0.4|0.3|0.2|0.3"/>
</p:tagLst>
</file>

<file path=ppt/tags/tag5.xml><?xml version="1.0" encoding="utf-8"?>
<p:tagLst xmlns:a="http://schemas.openxmlformats.org/drawingml/2006/main" xmlns:r="http://schemas.openxmlformats.org/officeDocument/2006/relationships" xmlns:p="http://schemas.openxmlformats.org/presentationml/2006/main">
  <p:tag name="TIMING" val="|2|14.1|9.7"/>
</p:tagLst>
</file>

<file path=ppt/tags/tag6.xml><?xml version="1.0" encoding="utf-8"?>
<p:tagLst xmlns:a="http://schemas.openxmlformats.org/drawingml/2006/main" xmlns:r="http://schemas.openxmlformats.org/officeDocument/2006/relationships" xmlns:p="http://schemas.openxmlformats.org/presentationml/2006/main">
  <p:tag name="TIMING" val="|9.2"/>
</p:tagLst>
</file>

<file path=ppt/tags/tag7.xml><?xml version="1.0" encoding="utf-8"?>
<p:tagLst xmlns:a="http://schemas.openxmlformats.org/drawingml/2006/main" xmlns:r="http://schemas.openxmlformats.org/officeDocument/2006/relationships" xmlns:p="http://schemas.openxmlformats.org/presentationml/2006/main">
  <p:tag name="TIMING" val="|8.9|14.4|5.4|19.3"/>
</p:tagLst>
</file>

<file path=ppt/tags/tag8.xml><?xml version="1.0" encoding="utf-8"?>
<p:tagLst xmlns:a="http://schemas.openxmlformats.org/drawingml/2006/main" xmlns:r="http://schemas.openxmlformats.org/officeDocument/2006/relationships" xmlns:p="http://schemas.openxmlformats.org/presentationml/2006/main">
  <p:tag name="TIMING" val="|9.1|15.3|9.5|5.6"/>
</p:tagLst>
</file>

<file path=ppt/tags/tag9.xml><?xml version="1.0" encoding="utf-8"?>
<p:tagLst xmlns:a="http://schemas.openxmlformats.org/drawingml/2006/main" xmlns:r="http://schemas.openxmlformats.org/officeDocument/2006/relationships" xmlns:p="http://schemas.openxmlformats.org/presentationml/2006/main">
  <p:tag name="TIMING" val="|18.3"/>
</p:tagLst>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主题1">
  <a:themeElements>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暗香扑面">
      <a:majorFont>
        <a:latin typeface="Franklin Gothic Medium"/>
        <a:ea typeface=""/>
        <a:cs typeface=""/>
        <a:font script="Jpan" typeface="HG創英角ｺﾞｼｯｸUB"/>
        <a:font script="Hang" typeface="HY견고딕"/>
        <a:font script="Hans" typeface="微软雅黑"/>
        <a:font script="Hant" typeface="微軟正黑體"/>
        <a:font script="Arab" typeface="Arial Bold"/>
        <a:font script="Hebr" typeface="Arial Bold"/>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Bold"/>
        <a:font script="Uigh" typeface="Microsoft Uighur"/>
      </a:majorFont>
      <a:minorFont>
        <a:latin typeface="Franklin Gothic Book"/>
        <a:ea typeface=""/>
        <a:cs typeface=""/>
        <a:font script="Jpan" typeface="HG創英角ｺﾞｼｯｸUB"/>
        <a:font script="Hang" typeface="맑은 고딕"/>
        <a:font script="Hans" typeface="黑体"/>
        <a:font script="Hant" typeface="新細明體"/>
        <a:font script="Arab" typeface="Arial"/>
        <a:font script="Hebr" typeface="Arial"/>
        <a:font script="Thai" typeface="Cordian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暗香扑面">
      <a:fillStyleLst>
        <a:solidFill>
          <a:schemeClr val="phClr"/>
        </a:solidFill>
        <a:gradFill rotWithShape="1">
          <a:gsLst>
            <a:gs pos="0">
              <a:schemeClr val="phClr">
                <a:tint val="98000"/>
                <a:satMod val="220000"/>
              </a:schemeClr>
            </a:gs>
            <a:gs pos="31000">
              <a:schemeClr val="phClr">
                <a:tint val="30000"/>
                <a:satMod val="150000"/>
              </a:schemeClr>
            </a:gs>
            <a:gs pos="91000">
              <a:schemeClr val="phClr">
                <a:tint val="96000"/>
              </a:schemeClr>
            </a:gs>
          </a:gsLst>
          <a:path path="circle">
            <a:fillToRect l="50000" t="150000" r="50000"/>
          </a:path>
        </a:gradFill>
        <a:blipFill>
          <a:blip xmlns:r="http://schemas.openxmlformats.org/officeDocument/2006/relationships" r:embed="rId1">
            <a:duotone>
              <a:schemeClr val="phClr">
                <a:shade val="28000"/>
                <a:satMod val="100000"/>
              </a:schemeClr>
              <a:schemeClr val="phClr">
                <a:tint val="100000"/>
                <a:satMod val="200000"/>
              </a:schemeClr>
            </a:duotone>
          </a:blip>
          <a:tile tx="0" ty="0" sx="80000" sy="80000" flip="none" algn="tl"/>
        </a:blipFill>
      </a:fillStyleLst>
      <a:lnStyleLst>
        <a:ln w="12700" cap="flat" cmpd="sng" algn="ctr">
          <a:solidFill>
            <a:schemeClr val="phClr"/>
          </a:solidFill>
          <a:prstDash val="solid"/>
        </a:ln>
        <a:ln w="25400" cap="flat" cmpd="sng" algn="ctr">
          <a:solidFill>
            <a:schemeClr val="phClr"/>
          </a:solidFill>
          <a:prstDash val="solid"/>
        </a:ln>
        <a:ln w="38100" cap="flat" cmpd="dbl" algn="ctr">
          <a:solidFill>
            <a:schemeClr val="phClr"/>
          </a:solidFill>
          <a:prstDash val="solid"/>
        </a:ln>
      </a:lnStyleLst>
      <a:effectStyleLst>
        <a:effectStyle>
          <a:effectLst>
            <a:glow rad="63500">
              <a:schemeClr val="phClr">
                <a:alpha val="45000"/>
                <a:satMod val="110000"/>
              </a:schemeClr>
            </a:glow>
          </a:effectLst>
        </a:effectStyle>
        <a:effectStyle>
          <a:effectLst>
            <a:outerShdw blurRad="34925" dist="31750" dir="5400000" algn="tl" rotWithShape="0">
              <a:srgbClr val="000000">
                <a:alpha val="50000"/>
              </a:srgbClr>
            </a:outerShdw>
          </a:effectLst>
          <a:scene3d>
            <a:camera prst="orthographicFront">
              <a:rot lat="0" lon="0" rev="0"/>
            </a:camera>
            <a:lightRig rig="flood" dir="t">
              <a:rot lat="0" lon="0" rev="5400000"/>
            </a:lightRig>
          </a:scene3d>
          <a:sp3d contourW="9525" prstMaterial="dkEdge">
            <a:bevelT w="12000" h="24150"/>
            <a:contourClr>
              <a:schemeClr val="phClr">
                <a:satMod val="110000"/>
              </a:schemeClr>
            </a:contourClr>
          </a:sp3d>
        </a:effectStyle>
        <a:effectStyle>
          <a:effectLst>
            <a:outerShdw blurRad="50800" dist="31750" dir="5400000" algn="tl" rotWithShape="0">
              <a:srgbClr val="000000">
                <a:alpha val="50000"/>
              </a:srgbClr>
            </a:outerShdw>
          </a:effectLst>
          <a:scene3d>
            <a:camera prst="orthographicFront">
              <a:rot lat="0" lon="0" rev="0"/>
            </a:camera>
            <a:lightRig rig="flood" dir="t">
              <a:rot lat="0" lon="0" rev="5400000"/>
            </a:lightRig>
          </a:scene3d>
          <a:sp3d contourW="18700" prstMaterial="dkEdge">
            <a:bevelT w="44450" h="80600"/>
            <a:contourClr>
              <a:schemeClr val="phClr">
                <a:satMod val="110000"/>
              </a:schemeClr>
            </a:contourClr>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gray">
        <a:ln>
          <a:headEnd/>
          <a:tailEnd/>
        </a:ln>
      </a:spPr>
      <a:bodyPr wrap="square" rtlCol="0" anchor="ctr">
        <a:spAutoFit/>
      </a:bodyPr>
      <a:lstStyle>
        <a:defPPr algn="ctr">
          <a:defRPr sz="2400" b="1" dirty="0"/>
        </a:defPPr>
      </a:lstStyle>
      <a:style>
        <a:lnRef idx="2">
          <a:schemeClr val="accent1">
            <a:shade val="50000"/>
          </a:schemeClr>
        </a:lnRef>
        <a:fillRef idx="1">
          <a:schemeClr val="accent1"/>
        </a:fillRef>
        <a:effectRef idx="0">
          <a:schemeClr val="accent1"/>
        </a:effectRef>
        <a:fontRef idx="minor">
          <a:schemeClr val="lt1"/>
        </a:fontRef>
      </a:style>
    </a:spDef>
    <a:lnDef>
      <a:spPr bwMode="auto">
        <a:xfrm>
          <a:off x="0" y="0"/>
          <a:ext cx="1" cy="1"/>
        </a:xfrm>
        <a:custGeom>
          <a:avLst/>
          <a:gdLst/>
          <a:ahLst/>
          <a:cxnLst/>
          <a:rect l="0" t="0" r="0" b="0"/>
          <a:pathLst/>
        </a:custGeom>
        <a:noFill/>
        <a:ln w="9525" cap="flat" cmpd="sng" algn="ctr">
          <a:noFill/>
          <a:prstDash val="solid"/>
          <a:round/>
          <a:headEnd type="none" w="med" len="med"/>
          <a:tailEnd type="none" w="med" len="med"/>
        </a:ln>
        <a:effectLst/>
      </a:spPr>
      <a:bodyPr vert="horz" wrap="square" lIns="91440" tIns="45720" rIns="91440" bIns="45720" numCol="1" anchor="t" anchorCtr="0" compatLnSpc="1">
        <a:prstTxWarp prst="textNoShape">
          <a:avLst/>
        </a:prstTxWarp>
        <a:spAutoFit/>
      </a:bodyPr>
      <a:lstStyle>
        <a:defPPr marL="342900" marR="0" indent="-342900" algn="l" defTabSz="914400" rtl="0" eaLnBrk="1" fontAlgn="base" latinLnBrk="0" hangingPunct="1">
          <a:lnSpc>
            <a:spcPct val="100000"/>
          </a:lnSpc>
          <a:spcBef>
            <a:spcPct val="20000"/>
          </a:spcBef>
          <a:spcAft>
            <a:spcPct val="0"/>
          </a:spcAft>
          <a:buClr>
            <a:srgbClr val="FF3300"/>
          </a:buClr>
          <a:buSzPct val="75000"/>
          <a:buFont typeface="Wingdings" pitchFamily="2" charset="2"/>
          <a:buChar char="p"/>
          <a:tabLst/>
          <a:defRPr kumimoji="0" lang="en-US" sz="1800" b="1" i="0" u="none" strike="noStrike" cap="none" normalizeH="0" baseline="0" smtClean="0">
            <a:ln>
              <a:noFill/>
            </a:ln>
            <a:solidFill>
              <a:schemeClr val="accent2"/>
            </a:solidFill>
            <a:effectLst/>
            <a:latin typeface="Verdana" pitchFamily="34" charset="0"/>
            <a:ea typeface="楷体_GB2312" pitchFamily="49" charset="-122"/>
          </a:defRPr>
        </a:defPPr>
      </a:lstStyle>
    </a:lnDef>
  </a:objectDefaults>
  <a:extraClrSchemeLst>
    <a:extraClrScheme>
      <a:clrScheme name="Profile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Profile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Profile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Profile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Profile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Profile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Profile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Profile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Profile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D70793C88DFFFA4098A96254715DEE3E" ma:contentTypeVersion="1" ma:contentTypeDescription="Create a new document." ma:contentTypeScope="" ma:versionID="c812bb8ad9eeb2fcb4878a269e48aee4">
  <xsd:schema xmlns:xsd="http://www.w3.org/2001/XMLSchema" xmlns:xs="http://www.w3.org/2001/XMLSchema" xmlns:p="http://schemas.microsoft.com/office/2006/metadata/properties" xmlns:ns3="5be063d1-b34f-4c59-b93e-a886ada21d9f" targetNamespace="http://schemas.microsoft.com/office/2006/metadata/properties" ma:root="true" ma:fieldsID="8912bdd7ebde5c46de290f61476ae50a" ns3:_="">
    <xsd:import namespace="5be063d1-b34f-4c59-b93e-a886ada21d9f"/>
    <xsd:element name="properties">
      <xsd:complexType>
        <xsd:sequence>
          <xsd:element name="documentManagement">
            <xsd:complexType>
              <xsd:all>
                <xsd:element ref="ns3:SharedWithUser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5be063d1-b34f-4c59-b93e-a886ada21d9f" elementFormDefault="qualified">
    <xsd:import namespace="http://schemas.microsoft.com/office/2006/documentManagement/types"/>
    <xsd:import namespace="http://schemas.microsoft.com/office/infopath/2007/PartnerControls"/>
    <xsd:element name="SharedWithUsers" ma:index="8"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3847F674-F2BD-48A2-9E52-0DBF85EABA4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5be063d1-b34f-4c59-b93e-a886ada21d9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DEA87765-6E05-4ABF-B284-9BF5961B7C53}">
  <ds:schemaRefs>
    <ds:schemaRef ds:uri="http://schemas.openxmlformats.org/package/2006/metadata/core-properties"/>
    <ds:schemaRef ds:uri="http://purl.org/dc/terms/"/>
    <ds:schemaRef ds:uri="http://schemas.microsoft.com/office/2006/documentManagement/types"/>
    <ds:schemaRef ds:uri="http://purl.org/dc/dcmitype/"/>
    <ds:schemaRef ds:uri="http://schemas.microsoft.com/office/infopath/2007/PartnerControls"/>
    <ds:schemaRef ds:uri="http://www.w3.org/XML/1998/namespace"/>
    <ds:schemaRef ds:uri="5be063d1-b34f-4c59-b93e-a886ada21d9f"/>
    <ds:schemaRef ds:uri="http://schemas.microsoft.com/office/2006/metadata/properties"/>
    <ds:schemaRef ds:uri="http://purl.org/dc/elements/1.1/"/>
  </ds:schemaRefs>
</ds:datastoreItem>
</file>

<file path=customXml/itemProps3.xml><?xml version="1.0" encoding="utf-8"?>
<ds:datastoreItem xmlns:ds="http://schemas.openxmlformats.org/officeDocument/2006/customXml" ds:itemID="{60E69752-9A21-4A01-A9FC-AC20BD5713FD}">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主题1</Template>
  <TotalTime>15685</TotalTime>
  <Words>3625</Words>
  <Application>Microsoft Office PowerPoint</Application>
  <PresentationFormat>全屏显示(4:3)</PresentationFormat>
  <Paragraphs>458</Paragraphs>
  <Slides>24</Slides>
  <Notes>24</Notes>
  <HiddenSlides>0</HiddenSlides>
  <MMClips>0</MMClips>
  <ScaleCrop>false</ScaleCrop>
  <HeadingPairs>
    <vt:vector size="6" baseType="variant">
      <vt:variant>
        <vt:lpstr>已用的字体</vt:lpstr>
      </vt:variant>
      <vt:variant>
        <vt:i4>13</vt:i4>
      </vt:variant>
      <vt:variant>
        <vt:lpstr>主题</vt:lpstr>
      </vt:variant>
      <vt:variant>
        <vt:i4>1</vt:i4>
      </vt:variant>
      <vt:variant>
        <vt:lpstr>幻灯片标题</vt:lpstr>
      </vt:variant>
      <vt:variant>
        <vt:i4>24</vt:i4>
      </vt:variant>
    </vt:vector>
  </HeadingPairs>
  <TitlesOfParts>
    <vt:vector size="38" baseType="lpstr">
      <vt:lpstr>黑体</vt:lpstr>
      <vt:lpstr>楷体_GB2312</vt:lpstr>
      <vt:lpstr>宋体</vt:lpstr>
      <vt:lpstr>宋体</vt:lpstr>
      <vt:lpstr>微软雅黑</vt:lpstr>
      <vt:lpstr>Bradley Hand ITC</vt:lpstr>
      <vt:lpstr>Calibri</vt:lpstr>
      <vt:lpstr>Comic Sans MS</vt:lpstr>
      <vt:lpstr>Franklin Gothic Book</vt:lpstr>
      <vt:lpstr>Franklin Gothic Medium</vt:lpstr>
      <vt:lpstr>Times New Roman</vt:lpstr>
      <vt:lpstr>Verdana</vt:lpstr>
      <vt:lpstr>Wingdings</vt:lpstr>
      <vt:lpstr>主题1</vt:lpstr>
      <vt:lpstr>Is Spreadsheet Ambiguity Harmful? Detecting and Repairing Spreadsheet Smells due to Ambiguous Computation</vt:lpstr>
      <vt:lpstr>Motivating example</vt:lpstr>
      <vt:lpstr>Problems</vt:lpstr>
      <vt:lpstr>Key challenge - No oracle!</vt:lpstr>
      <vt:lpstr>Methodology</vt:lpstr>
      <vt:lpstr>Methodology</vt:lpstr>
      <vt:lpstr>Three smell types</vt:lpstr>
      <vt:lpstr>How to get the intended computation?</vt:lpstr>
      <vt:lpstr>Finding candidates from existing formulas</vt:lpstr>
      <vt:lpstr>Gaining confidence</vt:lpstr>
      <vt:lpstr>Conformance error detection</vt:lpstr>
      <vt:lpstr>What if we find multiple formula patterns?</vt:lpstr>
      <vt:lpstr>Synthesizing intended formula pattern</vt:lpstr>
      <vt:lpstr>Classify formulas into compatible groups</vt:lpstr>
      <vt:lpstr>Tool implementation</vt:lpstr>
      <vt:lpstr>Evaluation</vt:lpstr>
      <vt:lpstr>How common? (RQ1)</vt:lpstr>
      <vt:lpstr>Is AmCheck precise? (RQ2)</vt:lpstr>
      <vt:lpstr>Experiment 2 : Set up</vt:lpstr>
      <vt:lpstr>Overview result</vt:lpstr>
      <vt:lpstr>Causes of missing formula smells</vt:lpstr>
      <vt:lpstr>Causes of inconsistent formula smells</vt:lpstr>
      <vt:lpstr>Summary</vt:lpstr>
      <vt:lpstr>Thank you!</vt:lpstr>
    </vt:vector>
  </TitlesOfParts>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wsdou</dc:creator>
  <cp:lastModifiedBy>Dou Wensheng</cp:lastModifiedBy>
  <cp:revision>6193</cp:revision>
  <cp:lastPrinted>2014-05-30T23:27:37Z</cp:lastPrinted>
  <dcterms:created xsi:type="dcterms:W3CDTF">2013-04-14T17:04:46Z</dcterms:created>
  <dcterms:modified xsi:type="dcterms:W3CDTF">2015-08-21T13:44:45Z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0x010100D70793C88DFFFA4098A96254715DEE3E</vt:lpwstr>
  </property>
  <property fmtid="{D5CDD505-2E9C-101B-9397-08002B2CF9AE}" pid="3" name="IsMyDocuments">
    <vt:bool>true</vt:bool>
  </property>
</Properties>
</file>