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6.xml" ContentType="application/vnd.openxmlformats-officedocument.presentationml.tags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7.xml" ContentType="application/vnd.openxmlformats-officedocument.presentationml.tags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8.xml" ContentType="application/vnd.openxmlformats-officedocument.presentationml.tags+xml"/>
  <Override PartName="/ppt/notesSlides/notesSlide1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ags/tag9.xml" ContentType="application/vnd.openxmlformats-officedocument.presentationml.tags+xml"/>
  <Override PartName="/ppt/notesSlides/notesSlide1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gs/tag10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11.xml" ContentType="application/vnd.openxmlformats-officedocument.presentationml.tags+xml"/>
  <Override PartName="/ppt/notesSlides/notesSlide1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2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tags/tag14.xml" ContentType="application/vnd.openxmlformats-officedocument.presentationml.tags+xml"/>
  <Override PartName="/ppt/notesSlides/notesSlide2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tags/tag15.xml" ContentType="application/vnd.openxmlformats-officedocument.presentationml.tags+xml"/>
  <Override PartName="/ppt/notesSlides/notesSlide2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ags/tag16.xml" ContentType="application/vnd.openxmlformats-officedocument.presentationml.tags+xml"/>
  <Override PartName="/ppt/notesSlides/notesSlide2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tags/tag17.xml" ContentType="application/vnd.openxmlformats-officedocument.presentationml.tags+xml"/>
  <Override PartName="/ppt/notesSlides/notesSlide2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18.xml" ContentType="application/vnd.openxmlformats-officedocument.presentationml.tags+xml"/>
  <Override PartName="/ppt/notesSlides/notesSlide2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tags/tag19.xml" ContentType="application/vnd.openxmlformats-officedocument.presentationml.tags+xml"/>
  <Override PartName="/ppt/notesSlides/notesSlide2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3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1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tags/tag20.xml" ContentType="application/vnd.openxmlformats-officedocument.presentationml.tags+xml"/>
  <Override PartName="/ppt/notesSlides/notesSlide32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tags/tag21.xml" ContentType="application/vnd.openxmlformats-officedocument.presentationml.tags+xml"/>
  <Override PartName="/ppt/notesSlides/notesSlide33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4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tags/tag22.xml" ContentType="application/vnd.openxmlformats-officedocument.presentationml.tags+xml"/>
  <Override PartName="/ppt/notesSlides/notesSlide35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tags/tag23.xml" ContentType="application/vnd.openxmlformats-officedocument.presentationml.tags+xml"/>
  <Override PartName="/ppt/notesSlides/notesSlide36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tags/tag24.xml" ContentType="application/vnd.openxmlformats-officedocument.presentationml.tags+xml"/>
  <Override PartName="/ppt/notesSlides/notesSlide37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notesSlides/notesSlide38.xml" ContentType="application/vnd.openxmlformats-officedocument.presentationml.notesSlide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notesSlides/notesSlide39.xml" ContentType="application/vnd.openxmlformats-officedocument.presentationml.notesSlide+xml"/>
  <Override PartName="/ppt/tags/tag25.xml" ContentType="application/vnd.openxmlformats-officedocument.presentationml.tags+xml"/>
  <Override PartName="/ppt/notesSlides/notesSlide40.xml" ContentType="application/vnd.openxmlformats-officedocument.presentationml.notesSlide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1.xml" ContentType="application/vnd.openxmlformats-officedocument.presentationml.notesSlide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6.xml" ContentType="application/vnd.openxmlformats-officedocument.presentationml.tags+xml"/>
  <Override PartName="/ppt/notesSlides/notesSlide42.xml" ContentType="application/vnd.openxmlformats-officedocument.presentationml.notesSlide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43.xml" ContentType="application/vnd.openxmlformats-officedocument.presentationml.notesSlide+xml"/>
  <Override PartName="/ppt/tags/tag27.xml" ContentType="application/vnd.openxmlformats-officedocument.presentationml.tags+xml"/>
  <Override PartName="/ppt/notesSlides/notesSlide44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tags/tag28.xml" ContentType="application/vnd.openxmlformats-officedocument.presentationml.tags+xml"/>
  <Override PartName="/ppt/notesSlides/notesSlide47.xml" ContentType="application/vnd.openxmlformats-officedocument.presentationml.notesSlide+xml"/>
  <Override PartName="/ppt/tags/tag29.xml" ContentType="application/vnd.openxmlformats-officedocument.presentationml.tags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30.xml" ContentType="application/vnd.openxmlformats-officedocument.presentationml.tags+xml"/>
  <Override PartName="/ppt/notesSlides/notesSlide50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31.xml" ContentType="application/vnd.openxmlformats-officedocument.presentationml.tags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8" r:id="rId2"/>
    <p:sldId id="264" r:id="rId3"/>
    <p:sldId id="265" r:id="rId4"/>
    <p:sldId id="266" r:id="rId5"/>
    <p:sldId id="268" r:id="rId6"/>
    <p:sldId id="269" r:id="rId7"/>
    <p:sldId id="276" r:id="rId8"/>
    <p:sldId id="271" r:id="rId9"/>
    <p:sldId id="273" r:id="rId10"/>
    <p:sldId id="274" r:id="rId11"/>
    <p:sldId id="275" r:id="rId12"/>
    <p:sldId id="399" r:id="rId13"/>
    <p:sldId id="279" r:id="rId14"/>
    <p:sldId id="286" r:id="rId15"/>
    <p:sldId id="287" r:id="rId16"/>
    <p:sldId id="291" r:id="rId17"/>
    <p:sldId id="292" r:id="rId18"/>
    <p:sldId id="298" r:id="rId19"/>
    <p:sldId id="396" r:id="rId20"/>
    <p:sldId id="299" r:id="rId21"/>
    <p:sldId id="303" r:id="rId22"/>
    <p:sldId id="306" r:id="rId23"/>
    <p:sldId id="409" r:id="rId24"/>
    <p:sldId id="397" r:id="rId25"/>
    <p:sldId id="312" r:id="rId26"/>
    <p:sldId id="316" r:id="rId27"/>
    <p:sldId id="318" r:id="rId28"/>
    <p:sldId id="406" r:id="rId29"/>
    <p:sldId id="407" r:id="rId30"/>
    <p:sldId id="377" r:id="rId31"/>
    <p:sldId id="335" r:id="rId32"/>
    <p:sldId id="334" r:id="rId33"/>
    <p:sldId id="338" r:id="rId34"/>
    <p:sldId id="341" r:id="rId35"/>
    <p:sldId id="345" r:id="rId36"/>
    <p:sldId id="346" r:id="rId37"/>
    <p:sldId id="354" r:id="rId38"/>
    <p:sldId id="379" r:id="rId39"/>
    <p:sldId id="400" r:id="rId40"/>
    <p:sldId id="380" r:id="rId41"/>
    <p:sldId id="356" r:id="rId42"/>
    <p:sldId id="381" r:id="rId43"/>
    <p:sldId id="401" r:id="rId44"/>
    <p:sldId id="360" r:id="rId45"/>
    <p:sldId id="404" r:id="rId46"/>
    <p:sldId id="395" r:id="rId47"/>
    <p:sldId id="365" r:id="rId48"/>
    <p:sldId id="368" r:id="rId49"/>
    <p:sldId id="373" r:id="rId50"/>
    <p:sldId id="383" r:id="rId51"/>
    <p:sldId id="394" r:id="rId52"/>
    <p:sldId id="277" r:id="rId53"/>
    <p:sldId id="37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D5F4FF"/>
    <a:srgbClr val="B7ECFF"/>
    <a:srgbClr val="85DFFF"/>
    <a:srgbClr val="E5F4D4"/>
    <a:srgbClr val="FFF5D5"/>
    <a:srgbClr val="FFE7E7"/>
    <a:srgbClr val="FFD8BD"/>
    <a:srgbClr val="DFC9E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5" autoAdjust="0"/>
    <p:restoredTop sz="95256" autoAdjust="0"/>
  </p:normalViewPr>
  <p:slideViewPr>
    <p:cSldViewPr snapToGrid="0">
      <p:cViewPr varScale="1">
        <p:scale>
          <a:sx n="83" d="100"/>
          <a:sy n="83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research\crash\slides\failur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1"/>
          <c:tx>
            <c:strRef>
              <c:f>Sheet1!$B$1</c:f>
              <c:strCache>
                <c:ptCount val="1"/>
                <c:pt idx="0">
                  <c:v>Machine failures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Sheet1!$B$2:$B$30</c:f>
              <c:numCache>
                <c:formatCode>General</c:formatCode>
                <c:ptCount val="29"/>
                <c:pt idx="0">
                  <c:v>289</c:v>
                </c:pt>
                <c:pt idx="1">
                  <c:v>368</c:v>
                </c:pt>
                <c:pt idx="2">
                  <c:v>334</c:v>
                </c:pt>
                <c:pt idx="3">
                  <c:v>274</c:v>
                </c:pt>
                <c:pt idx="4">
                  <c:v>274</c:v>
                </c:pt>
                <c:pt idx="5">
                  <c:v>211</c:v>
                </c:pt>
                <c:pt idx="6">
                  <c:v>180</c:v>
                </c:pt>
                <c:pt idx="7">
                  <c:v>256</c:v>
                </c:pt>
                <c:pt idx="8">
                  <c:v>286</c:v>
                </c:pt>
                <c:pt idx="9">
                  <c:v>321</c:v>
                </c:pt>
                <c:pt idx="10">
                  <c:v>277</c:v>
                </c:pt>
                <c:pt idx="11">
                  <c:v>311</c:v>
                </c:pt>
                <c:pt idx="12">
                  <c:v>220</c:v>
                </c:pt>
                <c:pt idx="13">
                  <c:v>219</c:v>
                </c:pt>
                <c:pt idx="14">
                  <c:v>241</c:v>
                </c:pt>
                <c:pt idx="15">
                  <c:v>232</c:v>
                </c:pt>
                <c:pt idx="16">
                  <c:v>502</c:v>
                </c:pt>
                <c:pt idx="17">
                  <c:v>290</c:v>
                </c:pt>
                <c:pt idx="18">
                  <c:v>529</c:v>
                </c:pt>
                <c:pt idx="19">
                  <c:v>338</c:v>
                </c:pt>
                <c:pt idx="20">
                  <c:v>329</c:v>
                </c:pt>
                <c:pt idx="21">
                  <c:v>203</c:v>
                </c:pt>
                <c:pt idx="22">
                  <c:v>326</c:v>
                </c:pt>
                <c:pt idx="23">
                  <c:v>324</c:v>
                </c:pt>
                <c:pt idx="24">
                  <c:v>396</c:v>
                </c:pt>
                <c:pt idx="25">
                  <c:v>631</c:v>
                </c:pt>
                <c:pt idx="26">
                  <c:v>320</c:v>
                </c:pt>
                <c:pt idx="27">
                  <c:v>206</c:v>
                </c:pt>
                <c:pt idx="28">
                  <c:v>267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C9-4C1D-968C-43D16E913A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rgbClr val="FF0000"/>
              </a:solidFill>
              <a:round/>
            </a:ln>
            <a:effectLst/>
          </c:spPr>
        </c:dropLines>
        <c:marker val="1"/>
        <c:smooth val="0"/>
        <c:axId val="411854527"/>
        <c:axId val="412135119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 </c:v>
                      </c:pt>
                    </c:strCache>
                  </c:strRef>
                </c:tx>
                <c:spPr>
                  <a:ln w="28575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>
                      <c:ext uri="{02D57815-91ED-43cb-92C2-25804820EDAC}">
                        <c15:formulaRef>
                          <c15:sqref>Sheet1!$A$2:$A$30</c15:sqref>
                        </c15:formulaRef>
                      </c:ext>
                    </c:extLst>
                    <c:numCache>
                      <c:formatCode>General</c:formatCode>
                      <c:ptCount val="29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  <c:pt idx="4">
                        <c:v>5</c:v>
                      </c:pt>
                      <c:pt idx="5">
                        <c:v>6</c:v>
                      </c:pt>
                      <c:pt idx="6">
                        <c:v>7</c:v>
                      </c:pt>
                      <c:pt idx="7">
                        <c:v>8</c:v>
                      </c:pt>
                      <c:pt idx="8">
                        <c:v>9</c:v>
                      </c:pt>
                      <c:pt idx="9">
                        <c:v>10</c:v>
                      </c:pt>
                      <c:pt idx="10">
                        <c:v>11</c:v>
                      </c:pt>
                      <c:pt idx="11">
                        <c:v>12</c:v>
                      </c:pt>
                      <c:pt idx="12">
                        <c:v>13</c:v>
                      </c:pt>
                      <c:pt idx="13">
                        <c:v>14</c:v>
                      </c:pt>
                      <c:pt idx="14">
                        <c:v>15</c:v>
                      </c:pt>
                      <c:pt idx="15">
                        <c:v>16</c:v>
                      </c:pt>
                      <c:pt idx="16">
                        <c:v>17</c:v>
                      </c:pt>
                      <c:pt idx="17">
                        <c:v>18</c:v>
                      </c:pt>
                      <c:pt idx="18">
                        <c:v>19</c:v>
                      </c:pt>
                      <c:pt idx="19">
                        <c:v>20</c:v>
                      </c:pt>
                      <c:pt idx="20">
                        <c:v>21</c:v>
                      </c:pt>
                      <c:pt idx="21">
                        <c:v>22</c:v>
                      </c:pt>
                      <c:pt idx="22">
                        <c:v>23</c:v>
                      </c:pt>
                      <c:pt idx="23">
                        <c:v>24</c:v>
                      </c:pt>
                      <c:pt idx="24">
                        <c:v>25</c:v>
                      </c:pt>
                      <c:pt idx="25">
                        <c:v>26</c:v>
                      </c:pt>
                      <c:pt idx="26">
                        <c:v>27</c:v>
                      </c:pt>
                      <c:pt idx="27">
                        <c:v>28</c:v>
                      </c:pt>
                      <c:pt idx="28">
                        <c:v>29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BDC9-4C1D-968C-43D16E913AC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Machine updates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Sheet1!$C$2:$C$30</c15:sqref>
                        </c15:formulaRef>
                      </c:ext>
                    </c:extLst>
                    <c:numCache>
                      <c:formatCode>General</c:formatCode>
                      <c:ptCount val="29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BDC9-4C1D-968C-43D16E913AC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Job failures</c:v>
                      </c:pt>
                    </c:strCache>
                  </c:strRef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Sheet1!$D$2:$D$30</c15:sqref>
                        </c15:formulaRef>
                      </c:ext>
                    </c:extLst>
                    <c:numCache>
                      <c:formatCode>General</c:formatCode>
                      <c:ptCount val="29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BDC9-4C1D-968C-43D16E913AC2}"/>
                  </c:ext>
                </c:extLst>
              </c15:ser>
            </c15:filteredLineSeries>
          </c:ext>
        </c:extLst>
      </c:lineChart>
      <c:catAx>
        <c:axId val="41185452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2135119"/>
        <c:crosses val="autoZero"/>
        <c:auto val="1"/>
        <c:lblAlgn val="ctr"/>
        <c:lblOffset val="100"/>
        <c:noMultiLvlLbl val="0"/>
      </c:catAx>
      <c:valAx>
        <c:axId val="412135119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11854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033-42BF-A9A0-E7AE3649ED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Concurrency </c:v>
                </c:pt>
                <c:pt idx="1">
                  <c:v>Incorrect state recovery</c:v>
                </c:pt>
                <c:pt idx="2">
                  <c:v>Incorrect state identification</c:v>
                </c:pt>
                <c:pt idx="3">
                  <c:v>Incorrect crash/reboot detection</c:v>
                </c:pt>
                <c:pt idx="4">
                  <c:v>Incorrect backup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29</c:v>
                </c:pt>
                <c:pt idx="2">
                  <c:v>17</c:v>
                </c:pt>
                <c:pt idx="3">
                  <c:v>18</c:v>
                </c:pt>
                <c:pt idx="4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33-42BF-A9A0-E7AE3649ED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50"/>
        <c:overlap val="100"/>
        <c:axId val="247521200"/>
        <c:axId val="247520368"/>
      </c:barChart>
      <c:catAx>
        <c:axId val="247521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520368"/>
        <c:crosses val="autoZero"/>
        <c:auto val="1"/>
        <c:lblAlgn val="ctr"/>
        <c:lblOffset val="100"/>
        <c:noMultiLvlLbl val="0"/>
      </c:catAx>
      <c:valAx>
        <c:axId val="247520368"/>
        <c:scaling>
          <c:orientation val="minMax"/>
          <c:max val="30"/>
        </c:scaling>
        <c:delete val="0"/>
        <c:axPos val="b"/>
        <c:majorGridlines>
          <c:spPr>
            <a:ln w="9525" cap="flat" cmpd="sng" algn="ctr">
              <a:gradFill>
                <a:gsLst>
                  <a:gs pos="0">
                    <a:schemeClr val="tx1">
                      <a:lumMod val="5000"/>
                      <a:lumOff val="95000"/>
                    </a:schemeClr>
                  </a:gs>
                  <a:gs pos="100000">
                    <a:schemeClr val="tx1">
                      <a:lumMod val="15000"/>
                      <a:lumOff val="8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7521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2210499657270417"/>
          <c:y val="0.91402549079246209"/>
          <c:w val="0.73332036723626504"/>
          <c:h val="7.44093097123998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latin typeface="+mn-lt"/>
        </a:defRPr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16293676843832"/>
          <c:y val="0.13513611804311368"/>
          <c:w val="0.47537269393590603"/>
          <c:h val="0.801183706860853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bugs/total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8EC-4733-A5B7-BFB8916292E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8EC-4733-A5B7-BFB8916292E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8EC-4733-A5B7-BFB8916292E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8EC-4733-A5B7-BFB8916292E4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28EC-4733-A5B7-BFB8916292E4}"/>
              </c:ext>
            </c:extLst>
          </c:dPt>
          <c:dLbls>
            <c:dLbl>
              <c:idx val="0"/>
              <c:layout>
                <c:manualLayout>
                  <c:x val="1.6842783063042495E-2"/>
                  <c:y val="-3.420970634691963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7566633362532501E-2"/>
                      <c:h val="6.74940333680898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8EC-4733-A5B7-BFB8916292E4}"/>
                </c:ext>
              </c:extLst>
            </c:dLbl>
            <c:dLbl>
              <c:idx val="1"/>
              <c:layout>
                <c:manualLayout>
                  <c:x val="3.561939322354505E-2"/>
                  <c:y val="5.9727322810036176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8EC-4733-A5B7-BFB8916292E4}"/>
                </c:ext>
              </c:extLst>
            </c:dLbl>
            <c:dLbl>
              <c:idx val="2"/>
              <c:layout>
                <c:manualLayout>
                  <c:x val="-2.2825841551124687E-2"/>
                  <c:y val="1.99290902282383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8053306690026004E-2"/>
                      <c:h val="7.326169933806284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8EC-4733-A5B7-BFB8916292E4}"/>
                </c:ext>
              </c:extLst>
            </c:dLbl>
            <c:dLbl>
              <c:idx val="3"/>
              <c:layout>
                <c:manualLayout>
                  <c:x val="-3.4106249926028266E-2"/>
                  <c:y val="-3.313791812176154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8EC-4733-A5B7-BFB8916292E4}"/>
                </c:ext>
              </c:extLst>
            </c:dLbl>
            <c:dLbl>
              <c:idx val="4"/>
              <c:layout>
                <c:manualLayout>
                  <c:x val="-9.5020904599012485E-3"/>
                  <c:y val="-2.57337103675332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8EC-4733-A5B7-BFB8916292E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38100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&gt;4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</c:v>
                </c:pt>
                <c:pt idx="1">
                  <c:v>35</c:v>
                </c:pt>
                <c:pt idx="2">
                  <c:v>39</c:v>
                </c:pt>
                <c:pt idx="3">
                  <c:v>12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8EC-4733-A5B7-BFB8916292E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16293676843832"/>
          <c:y val="0.13513611804311368"/>
          <c:w val="0.47537269393590603"/>
          <c:h val="0.801183706860853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bugs/total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A3E-40E4-BFB2-C599BAA7EC8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A3E-40E4-BFB2-C599BAA7EC8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A3E-40E4-BFB2-C599BAA7EC8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A3E-40E4-BFB2-C599BAA7EC8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A3E-40E4-BFB2-C599BAA7EC8C}"/>
              </c:ext>
            </c:extLst>
          </c:dPt>
          <c:dLbls>
            <c:dLbl>
              <c:idx val="0"/>
              <c:layout>
                <c:manualLayout>
                  <c:x val="2.0648113732045094E-2"/>
                  <c:y val="-3.96401983993191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5177294700537706E-2"/>
                      <c:h val="8.619593104704141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4A3E-40E4-BFB2-C599BAA7EC8C}"/>
                </c:ext>
              </c:extLst>
            </c:dLbl>
            <c:dLbl>
              <c:idx val="1"/>
              <c:layout>
                <c:manualLayout>
                  <c:x val="-4.2389885491008257E-2"/>
                  <c:y val="-2.5511639102190793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A3E-40E4-BFB2-C599BAA7EC8C}"/>
                </c:ext>
              </c:extLst>
            </c:dLbl>
            <c:dLbl>
              <c:idx val="2"/>
              <c:layout>
                <c:manualLayout>
                  <c:x val="-1.5215180213119562E-2"/>
                  <c:y val="-2.792379367480469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8053306690026004E-2"/>
                      <c:h val="6.294815186094017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A3E-40E4-BFB2-C599BAA7EC8C}"/>
                </c:ext>
              </c:extLst>
            </c:dLbl>
            <c:dLbl>
              <c:idx val="3"/>
              <c:layout>
                <c:manualLayout>
                  <c:x val="5.849722098499037E-3"/>
                  <c:y val="-3.600021815992023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A3E-40E4-BFB2-C599BAA7EC8C}"/>
                </c:ext>
              </c:extLst>
            </c:dLbl>
            <c:dLbl>
              <c:idx val="4"/>
              <c:layout>
                <c:manualLayout>
                  <c:x val="-9.5020904599012485E-3"/>
                  <c:y val="-2.57337103675332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A3E-40E4-BFB2-C599BAA7EC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38100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&gt;3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76</c:v>
                </c:pt>
                <c:pt idx="1">
                  <c:v>18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A3E-40E4-BFB2-C599BAA7EC8C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16293676843832"/>
          <c:y val="0.13513611804311368"/>
          <c:w val="0.47537269393590603"/>
          <c:h val="0.80118370686085394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125-4E93-8638-745AADC971F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125-4E93-8638-745AADC971F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B125-4E93-8638-745AADC971F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B125-4E93-8638-745AADC971F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B125-4E93-8638-745AADC971F6}"/>
              </c:ext>
            </c:extLst>
          </c:dPt>
          <c:dLbls>
            <c:dLbl>
              <c:idx val="0"/>
              <c:layout>
                <c:manualLayout>
                  <c:x val="1.3988785061290403E-2"/>
                  <c:y val="-8.933605910414646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9469298697033807E-2"/>
                      <c:h val="7.643342289929037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125-4E93-8638-745AADC971F6}"/>
                </c:ext>
              </c:extLst>
            </c:dLbl>
            <c:dLbl>
              <c:idx val="1"/>
              <c:layout>
                <c:manualLayout>
                  <c:x val="-2.3363232145995255E-2"/>
                  <c:y val="-2.9666572501968543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25-4E93-8638-745AADC971F6}"/>
                </c:ext>
              </c:extLst>
            </c:dLbl>
            <c:dLbl>
              <c:idx val="2"/>
              <c:layout>
                <c:manualLayout>
                  <c:x val="-1.3312514878618191E-2"/>
                  <c:y val="-1.338902346202613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274629366036406E-2"/>
                      <c:h val="7.02819028276626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B125-4E93-8638-745AADC971F6}"/>
                </c:ext>
              </c:extLst>
            </c:dLbl>
            <c:dLbl>
              <c:idx val="3"/>
              <c:layout>
                <c:manualLayout>
                  <c:x val="-3.2203584591527036E-2"/>
                  <c:y val="-2.56883095309377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3761302693529902E-2"/>
                      <c:h val="5.9893909859043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B125-4E93-8638-745AADC971F6}"/>
                </c:ext>
              </c:extLst>
            </c:dLbl>
            <c:dLbl>
              <c:idx val="4"/>
              <c:layout>
                <c:manualLayout>
                  <c:x val="-9.5020904599012485E-3"/>
                  <c:y val="-2.573371036753326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B125-4E93-8638-745AADC971F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38100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&gt;3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</c:v>
                </c:pt>
                <c:pt idx="1">
                  <c:v>53</c:v>
                </c:pt>
                <c:pt idx="2">
                  <c:v>7</c:v>
                </c:pt>
                <c:pt idx="3">
                  <c:v>5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125-4E93-8638-745AADC971F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616293676843832"/>
          <c:y val="0.13513611804311368"/>
          <c:w val="0.47537269393590603"/>
          <c:h val="0.80118370686085394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bugs/total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D19-44A9-852D-A1BC1DA7AAC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D19-44A9-852D-A1BC1DA7AAC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D19-44A9-852D-A1BC1DA7AAC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D19-44A9-852D-A1BC1DA7AAC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D19-44A9-852D-A1BC1DA7AACA}"/>
              </c:ext>
            </c:extLst>
          </c:dPt>
          <c:dLbls>
            <c:dLbl>
              <c:idx val="0"/>
              <c:layout>
                <c:manualLayout>
                  <c:x val="6.8214747094577519E-2"/>
                  <c:y val="-4.31492083571475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4818775621373793"/>
                      <c:h val="8.537281243049096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D19-44A9-852D-A1BC1DA7AACA}"/>
                </c:ext>
              </c:extLst>
            </c:dLbl>
            <c:dLbl>
              <c:idx val="1"/>
              <c:layout>
                <c:manualLayout>
                  <c:x val="4.7035385230552854E-2"/>
                  <c:y val="2.9928492793729988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D19-44A9-852D-A1BC1DA7AACA}"/>
                </c:ext>
              </c:extLst>
            </c:dLbl>
            <c:dLbl>
              <c:idx val="2"/>
              <c:layout>
                <c:manualLayout>
                  <c:x val="0.23117998060479883"/>
                  <c:y val="-2.774753662334152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535577219972234"/>
                      <c:h val="7.92212923588632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AD19-44A9-852D-A1BC1DA7AACA}"/>
                </c:ext>
              </c:extLst>
            </c:dLbl>
            <c:dLbl>
              <c:idx val="3"/>
              <c:layout>
                <c:manualLayout>
                  <c:x val="-4.9327572602038676E-2"/>
                  <c:y val="5.62558705598366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D19-44A9-852D-A1BC1DA7AACA}"/>
                </c:ext>
              </c:extLst>
            </c:dLbl>
            <c:dLbl>
              <c:idx val="4"/>
              <c:layout>
                <c:manualLayout>
                  <c:x val="-8.9414034508955825E-2"/>
                  <c:y val="-7.8549806603509329E-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AD19-44A9-852D-A1BC1DA7AA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in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Cluster out of service</c:v>
                </c:pt>
                <c:pt idx="1">
                  <c:v>Unavailable nodes</c:v>
                </c:pt>
                <c:pt idx="2">
                  <c:v>Data related failures</c:v>
                </c:pt>
                <c:pt idx="3">
                  <c:v>Performance degradation</c:v>
                </c:pt>
                <c:pt idx="4">
                  <c:v>Operation failures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</c:v>
                </c:pt>
                <c:pt idx="1">
                  <c:v>28</c:v>
                </c:pt>
                <c:pt idx="2">
                  <c:v>22</c:v>
                </c:pt>
                <c:pt idx="3">
                  <c:v>13</c:v>
                </c:pt>
                <c:pt idx="4">
                  <c:v>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D19-44A9-852D-A1BC1DA7AAC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kumimoji="0" lang="en-US" altLang="zh-CN" sz="1862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rPr>
              <a:t>Bugs that can cause fatal failures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Bugs that can cause fatal failures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340C-4A77-BF67-EC4704FCC7A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CBS</c:v>
                </c:pt>
                <c:pt idx="1">
                  <c:v>TaxDC</c:v>
                </c:pt>
                <c:pt idx="2">
                  <c:v>CREB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0.18</c:v>
                </c:pt>
                <c:pt idx="1">
                  <c:v>0.17</c:v>
                </c:pt>
                <c:pt idx="2">
                  <c:v>0.38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4-4078-9A93-5B86E5076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axId val="644181920"/>
        <c:axId val="955548592"/>
      </c:barChart>
      <c:catAx>
        <c:axId val="644181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55548592"/>
        <c:crosses val="autoZero"/>
        <c:auto val="1"/>
        <c:lblAlgn val="ctr"/>
        <c:lblOffset val="100"/>
        <c:noMultiLvlLbl val="0"/>
      </c:catAx>
      <c:valAx>
        <c:axId val="95554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44181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# of bugs</c:v>
                </c:pt>
              </c:strCache>
            </c:strRef>
          </c:tx>
          <c:dPt>
            <c:idx val="0"/>
            <c:bubble3D val="0"/>
            <c:explosion val="1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D8E-4C98-A8AC-1C1D8F68F1E7}"/>
              </c:ext>
            </c:extLst>
          </c:dPt>
          <c:dPt>
            <c:idx val="1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D8E-4C98-A8AC-1C1D8F68F1E7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D8E-4C98-A8AC-1C1D8F68F1E7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DD8E-4C98-A8AC-1C1D8F68F1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DD8E-4C98-A8AC-1C1D8F68F1E7}"/>
              </c:ext>
            </c:extLst>
          </c:dPt>
          <c:dLbls>
            <c:dLbl>
              <c:idx val="0"/>
              <c:layout>
                <c:manualLayout>
                  <c:x val="0.16161391635133043"/>
                  <c:y val="-0.10753720008355273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D8E-4C98-A8AC-1C1D8F68F1E7}"/>
                </c:ext>
              </c:extLst>
            </c:dLbl>
            <c:dLbl>
              <c:idx val="1"/>
              <c:layout>
                <c:manualLayout>
                  <c:x val="-6.7140749839346023E-2"/>
                  <c:y val="7.195289415778614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DD8E-4C98-A8AC-1C1D8F68F1E7}"/>
                </c:ext>
              </c:extLst>
            </c:dLbl>
            <c:dLbl>
              <c:idx val="2"/>
              <c:layout>
                <c:manualLayout>
                  <c:x val="-3.5152322473857162E-2"/>
                  <c:y val="-1.52084435078723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328900017382591"/>
                      <c:h val="0.11628708530260159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DD8E-4C98-A8AC-1C1D8F68F1E7}"/>
                </c:ext>
              </c:extLst>
            </c:dLbl>
            <c:dLbl>
              <c:idx val="3"/>
              <c:layout>
                <c:manualLayout>
                  <c:x val="0.19032168894027612"/>
                  <c:y val="1.300634007053078E-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1" i="0" u="none" strike="noStrike" kern="1200" spc="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221147054834846"/>
                      <c:h val="0.13520264248487898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DD8E-4C98-A8AC-1C1D8F68F1E7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2857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Complete fixes</c:v>
                </c:pt>
                <c:pt idx="1">
                  <c:v>Omit cases</c:v>
                </c:pt>
                <c:pt idx="2">
                  <c:v>Introduce new bugs</c:v>
                </c:pt>
                <c:pt idx="3">
                  <c:v>Reduce probability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D8E-4C98-A8AC-1C1D8F68F1E7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>
          <a:solidFill>
            <a:schemeClr val="tx1"/>
          </a:solidFill>
          <a:latin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  <a:headEnd type="none" w="sm" len="sm"/>
        <a:tailEnd type="none" w="sm" len="sm"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46000">
            <a:schemeClr val="phClr"/>
          </a:gs>
          <a:gs pos="100000">
            <a:schemeClr val="phClr">
              <a:lumMod val="20000"/>
              <a:lumOff val="80000"/>
              <a:alpha val="0"/>
            </a:schemeClr>
          </a:gs>
        </a:gsLst>
        <a:path path="circle">
          <a:fillToRect l="50000" t="-80000" r="50000" b="180000"/>
        </a:path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tx1">
                <a:lumMod val="5000"/>
                <a:lumOff val="95000"/>
              </a:schemeClr>
            </a:gs>
            <a:gs pos="100000">
              <a:schemeClr val="tx1">
                <a:lumMod val="15000"/>
                <a:lumOff val="8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B5D399B8-C1A6-4BB7-8721-0C6065BCB5C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0721CE2-6811-4778-BE28-0A333609D9EC}" type="par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97D685F9-6A43-44EE-9D20-01CD2BAD4161}" type="sib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9218" custScaleY="51493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4"/>
      <dgm:spPr/>
    </dgm:pt>
    <dgm:pt modelId="{5B66D88F-6C29-4A24-A84E-E33FBAB6C7F8}" type="pres">
      <dgm:prSet presAssocID="{38A1E8C5-0A90-49D7-B4DD-D63C7F487D74}" presName="childText" presStyleLbl="bgAcc1" presStyleIdx="0" presStyleCnt="4" custScaleX="102617" custScaleY="44386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4"/>
      <dgm:spPr/>
    </dgm:pt>
    <dgm:pt modelId="{7A530961-1523-4A36-A24B-F5CE060B3CE1}" type="pres">
      <dgm:prSet presAssocID="{3885AEA6-F005-4414-AA8A-B1F55207B089}" presName="childText" presStyleLbl="bgAcc1" presStyleIdx="1" presStyleCnt="4" custScaleX="102617" custScaleY="44386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4"/>
      <dgm:spPr/>
    </dgm:pt>
    <dgm:pt modelId="{1025AA6C-9319-45EE-822E-812D439BDA55}" type="pres">
      <dgm:prSet presAssocID="{BC74C1B8-7EF4-434D-A76B-6C4B69C8B496}" presName="childText" presStyleLbl="bgAcc1" presStyleIdx="2" presStyleCnt="4" custScaleX="102617" custScaleY="44386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  <dgm:pt modelId="{C34AFD89-E226-4A77-8239-EFDADA7A6564}" type="pres">
      <dgm:prSet presAssocID="{20721CE2-6811-4778-BE28-0A333609D9EC}" presName="Name13" presStyleLbl="parChTrans1D2" presStyleIdx="3" presStyleCnt="4"/>
      <dgm:spPr/>
    </dgm:pt>
    <dgm:pt modelId="{DD5189FD-3012-4A24-ADAA-0751243280EC}" type="pres">
      <dgm:prSet presAssocID="{B5D399B8-C1A6-4BB7-8721-0C6065BCB5C6}" presName="childText" presStyleLbl="bgAcc1" presStyleIdx="3" presStyleCnt="4" custScaleX="102617" custScaleY="44386" custLinFactNeighborX="-1102" custLinFactNeighborY="-63202">
        <dgm:presLayoutVars>
          <dgm:bulletEnabled val="1"/>
        </dgm:presLayoutVars>
      </dgm:prSet>
      <dgm:spPr>
        <a:xfrm>
          <a:off x="527728" y="4280166"/>
          <a:ext cx="2260811" cy="611996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01F80E76-E83D-4889-988F-419F647A594C}" srcId="{ECF82A5B-0AD2-4653-89D4-6B51592E99CC}" destId="{B5D399B8-C1A6-4BB7-8721-0C6065BCB5C6}" srcOrd="3" destOrd="0" parTransId="{20721CE2-6811-4778-BE28-0A333609D9EC}" sibTransId="{97D685F9-6A43-44EE-9D20-01CD2BAD4161}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CDB0987A-12A8-4A18-BB5B-00AA2F4EDDCE}" type="presOf" srcId="{B5D399B8-C1A6-4BB7-8721-0C6065BCB5C6}" destId="{DD5189FD-3012-4A24-ADAA-0751243280EC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FEBC4DF3-9FB3-42C1-880A-0C78BEF53886}" type="presOf" srcId="{20721CE2-6811-4778-BE28-0A333609D9EC}" destId="{C34AFD89-E226-4A77-8239-EFDADA7A6564}" srcOrd="0" destOrd="0" presId="urn:microsoft.com/office/officeart/2005/8/layout/hierarchy3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  <dgm:cxn modelId="{40707A0C-C712-4F9F-8E1D-C657233CE4A1}" type="presParOf" srcId="{075A98AE-52F2-4508-A9D7-2ABA41744D6F}" destId="{C34AFD89-E226-4A77-8239-EFDADA7A6564}" srcOrd="6" destOrd="0" presId="urn:microsoft.com/office/officeart/2005/8/layout/hierarchy3"/>
    <dgm:cxn modelId="{39CEE644-E5F7-4A5F-A6D0-E26E33BD0E8A}" type="presParOf" srcId="{075A98AE-52F2-4508-A9D7-2ABA41744D6F}" destId="{DD5189FD-3012-4A24-ADAA-0751243280E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B5D399B8-C1A6-4BB7-8721-0C6065BCB5C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0721CE2-6811-4778-BE28-0A333609D9EC}" type="par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97D685F9-6A43-44EE-9D20-01CD2BAD4161}" type="sib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9218" custScaleY="51493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4"/>
      <dgm:spPr/>
    </dgm:pt>
    <dgm:pt modelId="{5B66D88F-6C29-4A24-A84E-E33FBAB6C7F8}" type="pres">
      <dgm:prSet presAssocID="{38A1E8C5-0A90-49D7-B4DD-D63C7F487D74}" presName="childText" presStyleLbl="bgAcc1" presStyleIdx="0" presStyleCnt="4" custScaleX="102617" custScaleY="44386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4"/>
      <dgm:spPr/>
    </dgm:pt>
    <dgm:pt modelId="{7A530961-1523-4A36-A24B-F5CE060B3CE1}" type="pres">
      <dgm:prSet presAssocID="{3885AEA6-F005-4414-AA8A-B1F55207B089}" presName="childText" presStyleLbl="bgAcc1" presStyleIdx="1" presStyleCnt="4" custScaleX="102617" custScaleY="44386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4"/>
      <dgm:spPr/>
    </dgm:pt>
    <dgm:pt modelId="{1025AA6C-9319-45EE-822E-812D439BDA55}" type="pres">
      <dgm:prSet presAssocID="{BC74C1B8-7EF4-434D-A76B-6C4B69C8B496}" presName="childText" presStyleLbl="bgAcc1" presStyleIdx="2" presStyleCnt="4" custScaleX="102617" custScaleY="44386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  <dgm:pt modelId="{C34AFD89-E226-4A77-8239-EFDADA7A6564}" type="pres">
      <dgm:prSet presAssocID="{20721CE2-6811-4778-BE28-0A333609D9EC}" presName="Name13" presStyleLbl="parChTrans1D2" presStyleIdx="3" presStyleCnt="4"/>
      <dgm:spPr/>
    </dgm:pt>
    <dgm:pt modelId="{DD5189FD-3012-4A24-ADAA-0751243280EC}" type="pres">
      <dgm:prSet presAssocID="{B5D399B8-C1A6-4BB7-8721-0C6065BCB5C6}" presName="childText" presStyleLbl="bgAcc1" presStyleIdx="3" presStyleCnt="4" custScaleX="102617" custScaleY="44386" custLinFactNeighborX="-1102" custLinFactNeighborY="-63202">
        <dgm:presLayoutVars>
          <dgm:bulletEnabled val="1"/>
        </dgm:presLayoutVars>
      </dgm:prSet>
      <dgm:spPr>
        <a:xfrm>
          <a:off x="527728" y="4280166"/>
          <a:ext cx="2260811" cy="611996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01F80E76-E83D-4889-988F-419F647A594C}" srcId="{ECF82A5B-0AD2-4653-89D4-6B51592E99CC}" destId="{B5D399B8-C1A6-4BB7-8721-0C6065BCB5C6}" srcOrd="3" destOrd="0" parTransId="{20721CE2-6811-4778-BE28-0A333609D9EC}" sibTransId="{97D685F9-6A43-44EE-9D20-01CD2BAD4161}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CDB0987A-12A8-4A18-BB5B-00AA2F4EDDCE}" type="presOf" srcId="{B5D399B8-C1A6-4BB7-8721-0C6065BCB5C6}" destId="{DD5189FD-3012-4A24-ADAA-0751243280EC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FEBC4DF3-9FB3-42C1-880A-0C78BEF53886}" type="presOf" srcId="{20721CE2-6811-4778-BE28-0A333609D9EC}" destId="{C34AFD89-E226-4A77-8239-EFDADA7A6564}" srcOrd="0" destOrd="0" presId="urn:microsoft.com/office/officeart/2005/8/layout/hierarchy3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  <dgm:cxn modelId="{40707A0C-C712-4F9F-8E1D-C657233CE4A1}" type="presParOf" srcId="{075A98AE-52F2-4508-A9D7-2ABA41744D6F}" destId="{C34AFD89-E226-4A77-8239-EFDADA7A6564}" srcOrd="6" destOrd="0" presId="urn:microsoft.com/office/officeart/2005/8/layout/hierarchy3"/>
    <dgm:cxn modelId="{39CEE644-E5F7-4A5F-A6D0-E26E33BD0E8A}" type="presParOf" srcId="{075A98AE-52F2-4508-A9D7-2ABA41744D6F}" destId="{DD5189FD-3012-4A24-ADAA-0751243280E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B5D399B8-C1A6-4BB7-8721-0C6065BCB5C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0721CE2-6811-4778-BE28-0A333609D9EC}" type="par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97D685F9-6A43-44EE-9D20-01CD2BAD4161}" type="sib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9218" custScaleY="51493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4"/>
      <dgm:spPr/>
    </dgm:pt>
    <dgm:pt modelId="{5B66D88F-6C29-4A24-A84E-E33FBAB6C7F8}" type="pres">
      <dgm:prSet presAssocID="{38A1E8C5-0A90-49D7-B4DD-D63C7F487D74}" presName="childText" presStyleLbl="bgAcc1" presStyleIdx="0" presStyleCnt="4" custScaleX="102617" custScaleY="44386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4"/>
      <dgm:spPr/>
    </dgm:pt>
    <dgm:pt modelId="{7A530961-1523-4A36-A24B-F5CE060B3CE1}" type="pres">
      <dgm:prSet presAssocID="{3885AEA6-F005-4414-AA8A-B1F55207B089}" presName="childText" presStyleLbl="bgAcc1" presStyleIdx="1" presStyleCnt="4" custScaleX="102617" custScaleY="44386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4"/>
      <dgm:spPr/>
    </dgm:pt>
    <dgm:pt modelId="{1025AA6C-9319-45EE-822E-812D439BDA55}" type="pres">
      <dgm:prSet presAssocID="{BC74C1B8-7EF4-434D-A76B-6C4B69C8B496}" presName="childText" presStyleLbl="bgAcc1" presStyleIdx="2" presStyleCnt="4" custScaleX="102617" custScaleY="44386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  <dgm:pt modelId="{C34AFD89-E226-4A77-8239-EFDADA7A6564}" type="pres">
      <dgm:prSet presAssocID="{20721CE2-6811-4778-BE28-0A333609D9EC}" presName="Name13" presStyleLbl="parChTrans1D2" presStyleIdx="3" presStyleCnt="4"/>
      <dgm:spPr/>
    </dgm:pt>
    <dgm:pt modelId="{DD5189FD-3012-4A24-ADAA-0751243280EC}" type="pres">
      <dgm:prSet presAssocID="{B5D399B8-C1A6-4BB7-8721-0C6065BCB5C6}" presName="childText" presStyleLbl="bgAcc1" presStyleIdx="3" presStyleCnt="4" custScaleX="102617" custScaleY="44386" custLinFactNeighborX="-1102" custLinFactNeighborY="-63202">
        <dgm:presLayoutVars>
          <dgm:bulletEnabled val="1"/>
        </dgm:presLayoutVars>
      </dgm:prSet>
      <dgm:spPr>
        <a:xfrm>
          <a:off x="527728" y="4280166"/>
          <a:ext cx="2260811" cy="611996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01F80E76-E83D-4889-988F-419F647A594C}" srcId="{ECF82A5B-0AD2-4653-89D4-6B51592E99CC}" destId="{B5D399B8-C1A6-4BB7-8721-0C6065BCB5C6}" srcOrd="3" destOrd="0" parTransId="{20721CE2-6811-4778-BE28-0A333609D9EC}" sibTransId="{97D685F9-6A43-44EE-9D20-01CD2BAD4161}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CDB0987A-12A8-4A18-BB5B-00AA2F4EDDCE}" type="presOf" srcId="{B5D399B8-C1A6-4BB7-8721-0C6065BCB5C6}" destId="{DD5189FD-3012-4A24-ADAA-0751243280EC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FEBC4DF3-9FB3-42C1-880A-0C78BEF53886}" type="presOf" srcId="{20721CE2-6811-4778-BE28-0A333609D9EC}" destId="{C34AFD89-E226-4A77-8239-EFDADA7A6564}" srcOrd="0" destOrd="0" presId="urn:microsoft.com/office/officeart/2005/8/layout/hierarchy3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  <dgm:cxn modelId="{40707A0C-C712-4F9F-8E1D-C657233CE4A1}" type="presParOf" srcId="{075A98AE-52F2-4508-A9D7-2ABA41744D6F}" destId="{C34AFD89-E226-4A77-8239-EFDADA7A6564}" srcOrd="6" destOrd="0" presId="urn:microsoft.com/office/officeart/2005/8/layout/hierarchy3"/>
    <dgm:cxn modelId="{39CEE644-E5F7-4A5F-A6D0-E26E33BD0E8A}" type="presParOf" srcId="{075A98AE-52F2-4508-A9D7-2ABA41744D6F}" destId="{DD5189FD-3012-4A24-ADAA-0751243280E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B5D399B8-C1A6-4BB7-8721-0C6065BCB5C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20721CE2-6811-4778-BE28-0A333609D9EC}" type="par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97D685F9-6A43-44EE-9D20-01CD2BAD4161}" type="sibTrans" cxnId="{01F80E76-E83D-4889-988F-419F647A594C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9218" custScaleY="51493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4"/>
      <dgm:spPr/>
    </dgm:pt>
    <dgm:pt modelId="{5B66D88F-6C29-4A24-A84E-E33FBAB6C7F8}" type="pres">
      <dgm:prSet presAssocID="{38A1E8C5-0A90-49D7-B4DD-D63C7F487D74}" presName="childText" presStyleLbl="bgAcc1" presStyleIdx="0" presStyleCnt="4" custScaleX="102617" custScaleY="44386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4"/>
      <dgm:spPr/>
    </dgm:pt>
    <dgm:pt modelId="{7A530961-1523-4A36-A24B-F5CE060B3CE1}" type="pres">
      <dgm:prSet presAssocID="{3885AEA6-F005-4414-AA8A-B1F55207B089}" presName="childText" presStyleLbl="bgAcc1" presStyleIdx="1" presStyleCnt="4" custScaleX="102617" custScaleY="44386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4"/>
      <dgm:spPr/>
    </dgm:pt>
    <dgm:pt modelId="{1025AA6C-9319-45EE-822E-812D439BDA55}" type="pres">
      <dgm:prSet presAssocID="{BC74C1B8-7EF4-434D-A76B-6C4B69C8B496}" presName="childText" presStyleLbl="bgAcc1" presStyleIdx="2" presStyleCnt="4" custScaleX="102617" custScaleY="44386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  <dgm:pt modelId="{C34AFD89-E226-4A77-8239-EFDADA7A6564}" type="pres">
      <dgm:prSet presAssocID="{20721CE2-6811-4778-BE28-0A333609D9EC}" presName="Name13" presStyleLbl="parChTrans1D2" presStyleIdx="3" presStyleCnt="4"/>
      <dgm:spPr/>
    </dgm:pt>
    <dgm:pt modelId="{DD5189FD-3012-4A24-ADAA-0751243280EC}" type="pres">
      <dgm:prSet presAssocID="{B5D399B8-C1A6-4BB7-8721-0C6065BCB5C6}" presName="childText" presStyleLbl="bgAcc1" presStyleIdx="3" presStyleCnt="4" custScaleX="102617" custScaleY="44386" custLinFactNeighborX="-1102" custLinFactNeighborY="-63202">
        <dgm:presLayoutVars>
          <dgm:bulletEnabled val="1"/>
        </dgm:presLayoutVars>
      </dgm:prSet>
      <dgm:spPr>
        <a:xfrm>
          <a:off x="527728" y="4280166"/>
          <a:ext cx="2260811" cy="611996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01F80E76-E83D-4889-988F-419F647A594C}" srcId="{ECF82A5B-0AD2-4653-89D4-6B51592E99CC}" destId="{B5D399B8-C1A6-4BB7-8721-0C6065BCB5C6}" srcOrd="3" destOrd="0" parTransId="{20721CE2-6811-4778-BE28-0A333609D9EC}" sibTransId="{97D685F9-6A43-44EE-9D20-01CD2BAD4161}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CDB0987A-12A8-4A18-BB5B-00AA2F4EDDCE}" type="presOf" srcId="{B5D399B8-C1A6-4BB7-8721-0C6065BCB5C6}" destId="{DD5189FD-3012-4A24-ADAA-0751243280EC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FEBC4DF3-9FB3-42C1-880A-0C78BEF53886}" type="presOf" srcId="{20721CE2-6811-4778-BE28-0A333609D9EC}" destId="{C34AFD89-E226-4A77-8239-EFDADA7A6564}" srcOrd="0" destOrd="0" presId="urn:microsoft.com/office/officeart/2005/8/layout/hierarchy3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  <dgm:cxn modelId="{40707A0C-C712-4F9F-8E1D-C657233CE4A1}" type="presParOf" srcId="{075A98AE-52F2-4508-A9D7-2ABA41744D6F}" destId="{C34AFD89-E226-4A77-8239-EFDADA7A6564}" srcOrd="6" destOrd="0" presId="urn:microsoft.com/office/officeart/2005/8/layout/hierarchy3"/>
    <dgm:cxn modelId="{39CEE644-E5F7-4A5F-A6D0-E26E33BD0E8A}" type="presParOf" srcId="{075A98AE-52F2-4508-A9D7-2ABA41744D6F}" destId="{DD5189FD-3012-4A24-ADAA-0751243280EC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# of nodes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# of nodes</a:t>
          </a:r>
          <a:endParaRPr lang="zh-CN" altLang="en-US" sz="1800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# of crashes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2"/>
      <dgm:spPr/>
    </dgm:pt>
    <dgm:pt modelId="{5B66D88F-6C29-4A24-A84E-E33FBAB6C7F8}" type="pres">
      <dgm:prSet presAssocID="{38A1E8C5-0A90-49D7-B4DD-D63C7F487D74}" presName="childText" presStyleLbl="bgAcc1" presStyleIdx="0" presStyleCnt="2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2"/>
      <dgm:spPr/>
    </dgm:pt>
    <dgm:pt modelId="{7A530961-1523-4A36-A24B-F5CE060B3CE1}" type="pres">
      <dgm:prSet presAssocID="{3885AEA6-F005-4414-AA8A-B1F55207B089}" presName="childText" presStyleLbl="bgAcc1" presStyleIdx="1" presStyleCnt="2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</a:rPr>
            <a:t># of nodes</a:t>
          </a:r>
          <a:endParaRPr lang="zh-CN" altLang="en-US" sz="1800" b="1" dirty="0">
            <a:solidFill>
              <a:schemeClr val="tx1">
                <a:lumMod val="50000"/>
                <a:lumOff val="50000"/>
              </a:schemeClr>
            </a:solidFill>
          </a:endParaRPr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3885AEA6-F005-4414-AA8A-B1F55207B089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bg1">
            <a:lumMod val="85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# of crashes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gm:t>
    </dgm:pt>
    <dgm:pt modelId="{C1D56A9D-75BB-4BD1-8514-8A77364A9E1D}" type="par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24F8B370-FBA1-485F-A3C4-2B2ED54FE115}" type="sibTrans" cxnId="{45D192AB-4B2C-417E-9598-BB7021E43F35}">
      <dgm:prSet/>
      <dgm:spPr/>
      <dgm:t>
        <a:bodyPr/>
        <a:lstStyle/>
        <a:p>
          <a:endParaRPr lang="zh-CN" altLang="en-US"/>
        </a:p>
      </dgm:t>
    </dgm:pt>
    <dgm:pt modelId="{BC74C1B8-7EF4-434D-A76B-6C4B69C8B496}">
      <dgm:prSet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pPr marL="0" algn="ctr" defTabSz="914400" rtl="0" eaLnBrk="1" latinLnBrk="0" hangingPunct="1"/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# of reboots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A90CD26-334B-45ED-A325-F0EA6BAACBD5}" type="par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FF452B57-7A81-4DAD-BE03-74474D9F145C}" type="sibTrans" cxnId="{75C26F83-F065-46FE-B6BC-366990CADAC2}">
      <dgm:prSet/>
      <dgm:spPr/>
      <dgm:t>
        <a:bodyPr/>
        <a:lstStyle/>
        <a:p>
          <a:endParaRPr lang="zh-CN" altLang="en-US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3"/>
      <dgm:spPr/>
    </dgm:pt>
    <dgm:pt modelId="{5B66D88F-6C29-4A24-A84E-E33FBAB6C7F8}" type="pres">
      <dgm:prSet presAssocID="{38A1E8C5-0A90-49D7-B4DD-D63C7F487D74}" presName="childText" presStyleLbl="bgAcc1" presStyleIdx="0" presStyleCnt="3" custScaleX="98126" custScaleY="42500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  <dgm:pt modelId="{69C88A7B-89B2-48B0-A8F1-46875AEA377A}" type="pres">
      <dgm:prSet presAssocID="{C1D56A9D-75BB-4BD1-8514-8A77364A9E1D}" presName="Name13" presStyleLbl="parChTrans1D2" presStyleIdx="1" presStyleCnt="3"/>
      <dgm:spPr/>
    </dgm:pt>
    <dgm:pt modelId="{7A530961-1523-4A36-A24B-F5CE060B3CE1}" type="pres">
      <dgm:prSet presAssocID="{3885AEA6-F005-4414-AA8A-B1F55207B089}" presName="childText" presStyleLbl="bgAcc1" presStyleIdx="1" presStyleCnt="3" custScaleX="98126" custScaleY="42500" custLinFactNeighborX="-836" custLinFactNeighborY="-29411">
        <dgm:presLayoutVars>
          <dgm:bulletEnabled val="1"/>
        </dgm:presLayoutVars>
      </dgm:prSet>
      <dgm:spPr>
        <a:xfrm>
          <a:off x="647494" y="1735367"/>
          <a:ext cx="1955239" cy="1222024"/>
        </a:xfrm>
        <a:prstGeom prst="roundRect">
          <a:avLst>
            <a:gd name="adj" fmla="val 10000"/>
          </a:avLst>
        </a:prstGeom>
      </dgm:spPr>
    </dgm:pt>
    <dgm:pt modelId="{E1A9E86E-BE31-4673-BA74-168725731F71}" type="pres">
      <dgm:prSet presAssocID="{3A90CD26-334B-45ED-A325-F0EA6BAACBD5}" presName="Name13" presStyleLbl="parChTrans1D2" presStyleIdx="2" presStyleCnt="3"/>
      <dgm:spPr/>
    </dgm:pt>
    <dgm:pt modelId="{1025AA6C-9319-45EE-822E-812D439BDA55}" type="pres">
      <dgm:prSet presAssocID="{BC74C1B8-7EF4-434D-A76B-6C4B69C8B496}" presName="childText" presStyleLbl="bgAcc1" presStyleIdx="2" presStyleCnt="3" custScaleX="98126" custScaleY="42500" custLinFactNeighborX="-717" custLinFactNeighborY="-46126">
        <dgm:presLayoutVars>
          <dgm:bulletEnabled val="1"/>
        </dgm:presLayoutVars>
      </dgm:prSet>
      <dgm:spPr>
        <a:xfrm>
          <a:off x="506140" y="3200677"/>
          <a:ext cx="2303988" cy="1439992"/>
        </a:xfrm>
        <a:prstGeom prst="roundRect">
          <a:avLst>
            <a:gd name="adj" fmla="val 10000"/>
          </a:avLst>
        </a:prstGeom>
      </dgm:spPr>
    </dgm:pt>
  </dgm:ptLst>
  <dgm:cxnLst>
    <dgm:cxn modelId="{CB698510-3521-44CE-87AC-9D240333B86C}" type="presOf" srcId="{C1D56A9D-75BB-4BD1-8514-8A77364A9E1D}" destId="{69C88A7B-89B2-48B0-A8F1-46875AEA377A}" srcOrd="0" destOrd="0" presId="urn:microsoft.com/office/officeart/2005/8/layout/hierarchy3"/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75C26F83-F065-46FE-B6BC-366990CADAC2}" srcId="{ECF82A5B-0AD2-4653-89D4-6B51592E99CC}" destId="{BC74C1B8-7EF4-434D-A76B-6C4B69C8B496}" srcOrd="2" destOrd="0" parTransId="{3A90CD26-334B-45ED-A325-F0EA6BAACBD5}" sibTransId="{FF452B57-7A81-4DAD-BE03-74474D9F145C}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45D192AB-4B2C-417E-9598-BB7021E43F35}" srcId="{ECF82A5B-0AD2-4653-89D4-6B51592E99CC}" destId="{3885AEA6-F005-4414-AA8A-B1F55207B089}" srcOrd="1" destOrd="0" parTransId="{C1D56A9D-75BB-4BD1-8514-8A77364A9E1D}" sibTransId="{24F8B370-FBA1-485F-A3C4-2B2ED54FE115}"/>
    <dgm:cxn modelId="{723791C3-6AF3-426A-BF83-A71F3FD0686D}" type="presOf" srcId="{3885AEA6-F005-4414-AA8A-B1F55207B089}" destId="{7A530961-1523-4A36-A24B-F5CE060B3CE1}" srcOrd="0" destOrd="0" presId="urn:microsoft.com/office/officeart/2005/8/layout/hierarchy3"/>
    <dgm:cxn modelId="{A0CD91C8-13B2-430E-BC0F-63D89D989C1A}" type="presOf" srcId="{3A90CD26-334B-45ED-A325-F0EA6BAACBD5}" destId="{E1A9E86E-BE31-4673-BA74-168725731F71}" srcOrd="0" destOrd="0" presId="urn:microsoft.com/office/officeart/2005/8/layout/hierarchy3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B6B56EFE-45AB-4DC5-A491-C111D5736CF0}" type="presOf" srcId="{BC74C1B8-7EF4-434D-A76B-6C4B69C8B496}" destId="{1025AA6C-9319-45EE-822E-812D439BDA55}" srcOrd="0" destOrd="0" presId="urn:microsoft.com/office/officeart/2005/8/layout/hierarchy3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  <dgm:cxn modelId="{4038A9FA-9CAA-461F-BACF-E02991837F7A}" type="presParOf" srcId="{075A98AE-52F2-4508-A9D7-2ABA41744D6F}" destId="{69C88A7B-89B2-48B0-A8F1-46875AEA377A}" srcOrd="2" destOrd="0" presId="urn:microsoft.com/office/officeart/2005/8/layout/hierarchy3"/>
    <dgm:cxn modelId="{1792FEF1-65E9-47F7-B7E4-65AC6BA47DF4}" type="presParOf" srcId="{075A98AE-52F2-4508-A9D7-2ABA41744D6F}" destId="{7A530961-1523-4A36-A24B-F5CE060B3CE1}" srcOrd="3" destOrd="0" presId="urn:microsoft.com/office/officeart/2005/8/layout/hierarchy3"/>
    <dgm:cxn modelId="{5EC33234-40E2-44FD-94E0-9A4889612CD2}" type="presParOf" srcId="{075A98AE-52F2-4508-A9D7-2ABA41744D6F}" destId="{E1A9E86E-BE31-4673-BA74-168725731F71}" srcOrd="4" destOrd="0" presId="urn:microsoft.com/office/officeart/2005/8/layout/hierarchy3"/>
    <dgm:cxn modelId="{98482253-3823-4B03-83F9-07C360075FF3}" type="presParOf" srcId="{075A98AE-52F2-4508-A9D7-2ABA41744D6F}" destId="{1025AA6C-9319-45EE-822E-812D439BDA55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0AC625-45F2-4A61-9FDD-518529C81316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CF82A5B-0AD2-4653-89D4-6B51592E99CC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40000"/>
            <a:lumOff val="6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054AD4F7-8CAA-448A-88A5-3B4314166B12}" type="par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9B8BE2C0-C293-4B07-BC43-2B3C7D565F27}" type="sibTrans" cxnId="{1D1716A0-EA5D-4EC0-A261-C0CD1E32DF28}">
      <dgm:prSet/>
      <dgm:spPr/>
      <dgm:t>
        <a:bodyPr/>
        <a:lstStyle/>
        <a:p>
          <a:endParaRPr lang="zh-CN" altLang="en-US" sz="2000"/>
        </a:p>
      </dgm:t>
    </dgm:pt>
    <dgm:pt modelId="{38A1E8C5-0A90-49D7-B4DD-D63C7F487D74}">
      <dgm:prSet phldrT="[文本]" custT="1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>
            <a:lumMod val="20000"/>
            <a:lumOff val="80000"/>
          </a:schemeClr>
        </a:solidFill>
        <a:ln>
          <a:headEnd type="triangle" w="med" len="med"/>
          <a:tailEnd type="triangle" w="med" len="med"/>
        </a:ln>
      </dgm:spPr>
      <dgm:t>
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</a:bodyPr>
        <a:lstStyle/>
        <a:p>
          <a:r>
            <a:rPr lang="en-US" altLang="zh-CN" sz="1800" b="1" dirty="0">
              <a:solidFill>
                <a:schemeClr val="tx1"/>
              </a:solidFill>
            </a:rPr>
            <a:t>Incorrect backup</a:t>
          </a:r>
          <a:endParaRPr lang="zh-CN" altLang="en-US" sz="1800" dirty="0"/>
        </a:p>
      </dgm:t>
    </dgm:pt>
    <dgm:pt modelId="{436CF909-8A48-4B7B-B216-CBB0AB28BFE6}" type="par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4CDC3330-A516-46D4-8060-893E63D833D5}" type="sibTrans" cxnId="{2F29B0E7-A17D-40A7-B6C8-A523A90DF394}">
      <dgm:prSet/>
      <dgm:spPr/>
      <dgm:t>
        <a:bodyPr/>
        <a:lstStyle/>
        <a:p>
          <a:endParaRPr lang="zh-CN" altLang="en-US" sz="2000"/>
        </a:p>
      </dgm:t>
    </dgm:pt>
    <dgm:pt modelId="{8E3C6B10-F465-4C6C-9831-CAFA431E8E28}" type="pres">
      <dgm:prSet presAssocID="{4D0AC625-45F2-4A61-9FDD-518529C8131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7C9B11E-8696-4DA8-836F-0E3422790ED1}" type="pres">
      <dgm:prSet presAssocID="{ECF82A5B-0AD2-4653-89D4-6B51592E99CC}" presName="root" presStyleCnt="0"/>
      <dgm:spPr/>
    </dgm:pt>
    <dgm:pt modelId="{0C7B39B8-AA68-464A-962C-B60D4F22ABAD}" type="pres">
      <dgm:prSet presAssocID="{ECF82A5B-0AD2-4653-89D4-6B51592E99CC}" presName="rootComposite" presStyleCnt="0"/>
      <dgm:spPr/>
    </dgm:pt>
    <dgm:pt modelId="{9438E160-96A9-4A3F-A12D-5748AB5411F5}" type="pres">
      <dgm:prSet presAssocID="{ECF82A5B-0AD2-4653-89D4-6B51592E99CC}" presName="rootText" presStyleLbl="node1" presStyleIdx="0" presStyleCnt="1" custScaleX="75744" custScaleY="49350"/>
      <dgm:spPr>
        <a:xfrm>
          <a:off x="1069939" y="2243"/>
          <a:ext cx="1419404" cy="709702"/>
        </a:xfrm>
        <a:prstGeom prst="roundRect">
          <a:avLst>
            <a:gd name="adj" fmla="val 10000"/>
          </a:avLst>
        </a:prstGeom>
      </dgm:spPr>
    </dgm:pt>
    <dgm:pt modelId="{D3C43303-0A77-4185-A5C9-415EAC9F0CD9}" type="pres">
      <dgm:prSet presAssocID="{ECF82A5B-0AD2-4653-89D4-6B51592E99CC}" presName="rootConnector" presStyleLbl="node1" presStyleIdx="0" presStyleCnt="1"/>
      <dgm:spPr/>
    </dgm:pt>
    <dgm:pt modelId="{075A98AE-52F2-4508-A9D7-2ABA41744D6F}" type="pres">
      <dgm:prSet presAssocID="{ECF82A5B-0AD2-4653-89D4-6B51592E99CC}" presName="childShape" presStyleCnt="0"/>
      <dgm:spPr/>
    </dgm:pt>
    <dgm:pt modelId="{D27AD58F-B157-4129-93CE-D20501F67860}" type="pres">
      <dgm:prSet presAssocID="{436CF909-8A48-4B7B-B216-CBB0AB28BFE6}" presName="Name13" presStyleLbl="parChTrans1D2" presStyleIdx="0" presStyleCnt="1"/>
      <dgm:spPr/>
    </dgm:pt>
    <dgm:pt modelId="{5B66D88F-6C29-4A24-A84E-E33FBAB6C7F8}" type="pres">
      <dgm:prSet presAssocID="{38A1E8C5-0A90-49D7-B4DD-D63C7F487D74}" presName="childText" presStyleLbl="bgAcc1" presStyleIdx="0" presStyleCnt="1" custScaleX="98074" custScaleY="42535" custLinFactNeighborY="-12032">
        <dgm:presLayoutVars>
          <dgm:bulletEnabled val="1"/>
        </dgm:presLayoutVars>
      </dgm:prSet>
      <dgm:spPr>
        <a:xfrm>
          <a:off x="1272416" y="889119"/>
          <a:ext cx="1135754" cy="709846"/>
        </a:xfrm>
        <a:prstGeom prst="roundRect">
          <a:avLst>
            <a:gd name="adj" fmla="val 10000"/>
          </a:avLst>
        </a:prstGeom>
      </dgm:spPr>
    </dgm:pt>
  </dgm:ptLst>
  <dgm:cxnLst>
    <dgm:cxn modelId="{5D74292C-2BB4-46F6-8DB3-6138C9D6B2E2}" type="presOf" srcId="{4D0AC625-45F2-4A61-9FDD-518529C81316}" destId="{8E3C6B10-F465-4C6C-9831-CAFA431E8E28}" srcOrd="0" destOrd="0" presId="urn:microsoft.com/office/officeart/2005/8/layout/hierarchy3"/>
    <dgm:cxn modelId="{E8C72563-0433-4FC3-9DA2-4CF0EB8C2848}" type="presOf" srcId="{436CF909-8A48-4B7B-B216-CBB0AB28BFE6}" destId="{D27AD58F-B157-4129-93CE-D20501F67860}" srcOrd="0" destOrd="0" presId="urn:microsoft.com/office/officeart/2005/8/layout/hierarchy3"/>
    <dgm:cxn modelId="{66CB996E-D302-4911-9B4F-E483BE62695B}" type="presOf" srcId="{ECF82A5B-0AD2-4653-89D4-6B51592E99CC}" destId="{D3C43303-0A77-4185-A5C9-415EAC9F0CD9}" srcOrd="1" destOrd="0" presId="urn:microsoft.com/office/officeart/2005/8/layout/hierarchy3"/>
    <dgm:cxn modelId="{65DDFE77-8ADC-4CBD-AC03-9BCD92A1E6A1}" type="presOf" srcId="{ECF82A5B-0AD2-4653-89D4-6B51592E99CC}" destId="{9438E160-96A9-4A3F-A12D-5748AB5411F5}" srcOrd="0" destOrd="0" presId="urn:microsoft.com/office/officeart/2005/8/layout/hierarchy3"/>
    <dgm:cxn modelId="{1D1716A0-EA5D-4EC0-A261-C0CD1E32DF28}" srcId="{4D0AC625-45F2-4A61-9FDD-518529C81316}" destId="{ECF82A5B-0AD2-4653-89D4-6B51592E99CC}" srcOrd="0" destOrd="0" parTransId="{054AD4F7-8CAA-448A-88A5-3B4314166B12}" sibTransId="{9B8BE2C0-C293-4B07-BC43-2B3C7D565F27}"/>
    <dgm:cxn modelId="{B654A3E1-E140-4396-9446-EBC5D85D9189}" type="presOf" srcId="{38A1E8C5-0A90-49D7-B4DD-D63C7F487D74}" destId="{5B66D88F-6C29-4A24-A84E-E33FBAB6C7F8}" srcOrd="0" destOrd="0" presId="urn:microsoft.com/office/officeart/2005/8/layout/hierarchy3"/>
    <dgm:cxn modelId="{2F29B0E7-A17D-40A7-B6C8-A523A90DF394}" srcId="{ECF82A5B-0AD2-4653-89D4-6B51592E99CC}" destId="{38A1E8C5-0A90-49D7-B4DD-D63C7F487D74}" srcOrd="0" destOrd="0" parTransId="{436CF909-8A48-4B7B-B216-CBB0AB28BFE6}" sibTransId="{4CDC3330-A516-46D4-8060-893E63D833D5}"/>
    <dgm:cxn modelId="{606EE18A-02A4-49C8-88C2-6F8403110B4D}" type="presParOf" srcId="{8E3C6B10-F465-4C6C-9831-CAFA431E8E28}" destId="{F7C9B11E-8696-4DA8-836F-0E3422790ED1}" srcOrd="0" destOrd="0" presId="urn:microsoft.com/office/officeart/2005/8/layout/hierarchy3"/>
    <dgm:cxn modelId="{A58CE3A8-1F2F-445C-A881-D0E8D973F5AF}" type="presParOf" srcId="{F7C9B11E-8696-4DA8-836F-0E3422790ED1}" destId="{0C7B39B8-AA68-464A-962C-B60D4F22ABAD}" srcOrd="0" destOrd="0" presId="urn:microsoft.com/office/officeart/2005/8/layout/hierarchy3"/>
    <dgm:cxn modelId="{C43AC5CA-6391-4725-8788-43376CCB09BD}" type="presParOf" srcId="{0C7B39B8-AA68-464A-962C-B60D4F22ABAD}" destId="{9438E160-96A9-4A3F-A12D-5748AB5411F5}" srcOrd="0" destOrd="0" presId="urn:microsoft.com/office/officeart/2005/8/layout/hierarchy3"/>
    <dgm:cxn modelId="{996A83EE-2DAF-445A-AF4A-B99BB8F52B14}" type="presParOf" srcId="{0C7B39B8-AA68-464A-962C-B60D4F22ABAD}" destId="{D3C43303-0A77-4185-A5C9-415EAC9F0CD9}" srcOrd="1" destOrd="0" presId="urn:microsoft.com/office/officeart/2005/8/layout/hierarchy3"/>
    <dgm:cxn modelId="{492DEAD0-4907-4DBD-BA1D-D2518D1C1436}" type="presParOf" srcId="{F7C9B11E-8696-4DA8-836F-0E3422790ED1}" destId="{075A98AE-52F2-4508-A9D7-2ABA41744D6F}" srcOrd="1" destOrd="0" presId="urn:microsoft.com/office/officeart/2005/8/layout/hierarchy3"/>
    <dgm:cxn modelId="{30C3BDE0-F6CD-45FE-8C97-9CF8F97D39F7}" type="presParOf" srcId="{075A98AE-52F2-4508-A9D7-2ABA41744D6F}" destId="{D27AD58F-B157-4129-93CE-D20501F67860}" srcOrd="0" destOrd="0" presId="urn:microsoft.com/office/officeart/2005/8/layout/hierarchy3"/>
    <dgm:cxn modelId="{ED8AD98D-8F79-43D1-AA18-76C92A18FD09}" type="presParOf" srcId="{075A98AE-52F2-4508-A9D7-2ABA41744D6F}" destId="{5B66D88F-6C29-4A24-A84E-E33FBAB6C7F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262880" y="473"/>
          <a:ext cx="2181601" cy="709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83647" y="21240"/>
        <a:ext cx="2140067" cy="667504"/>
      </dsp:txXfrm>
    </dsp:sp>
    <dsp:sp modelId="{D27AD58F-B157-4129-93CE-D20501F67860}">
      <dsp:nvSpPr>
        <dsp:cNvPr id="0" name=""/>
        <dsp:cNvSpPr/>
      </dsp:nvSpPr>
      <dsp:spPr>
        <a:xfrm>
          <a:off x="481040" y="709512"/>
          <a:ext cx="218160" cy="48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153"/>
              </a:lnTo>
              <a:lnTo>
                <a:pt x="218160" y="484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699201" y="888076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17102" y="905977"/>
        <a:ext cx="2224991" cy="575375"/>
      </dsp:txXfrm>
    </dsp:sp>
    <dsp:sp modelId="{69C88A7B-89B2-48B0-A8F1-46875AEA377A}">
      <dsp:nvSpPr>
        <dsp:cNvPr id="0" name=""/>
        <dsp:cNvSpPr/>
      </dsp:nvSpPr>
      <dsp:spPr>
        <a:xfrm>
          <a:off x="481040" y="709512"/>
          <a:ext cx="199741" cy="12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69"/>
              </a:lnTo>
              <a:lnTo>
                <a:pt x="199741" y="1200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680782" y="1604192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698683" y="1622093"/>
        <a:ext cx="2224991" cy="575375"/>
      </dsp:txXfrm>
    </dsp:sp>
    <dsp:sp modelId="{E1A9E86E-BE31-4673-BA74-168725731F71}">
      <dsp:nvSpPr>
        <dsp:cNvPr id="0" name=""/>
        <dsp:cNvSpPr/>
      </dsp:nvSpPr>
      <dsp:spPr>
        <a:xfrm>
          <a:off x="481040" y="709512"/>
          <a:ext cx="202363" cy="192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28"/>
              </a:lnTo>
              <a:lnTo>
                <a:pt x="202363" y="192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683404" y="2329451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701305" y="2347352"/>
        <a:ext cx="2224991" cy="575375"/>
      </dsp:txXfrm>
    </dsp:sp>
    <dsp:sp modelId="{C34AFD89-E226-4A77-8239-EFDADA7A6564}">
      <dsp:nvSpPr>
        <dsp:cNvPr id="0" name=""/>
        <dsp:cNvSpPr/>
      </dsp:nvSpPr>
      <dsp:spPr>
        <a:xfrm>
          <a:off x="481040" y="709512"/>
          <a:ext cx="193881" cy="264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816"/>
              </a:lnTo>
              <a:lnTo>
                <a:pt x="193881" y="26458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89FD-3012-4A24-ADAA-0751243280EC}">
      <dsp:nvSpPr>
        <dsp:cNvPr id="0" name=""/>
        <dsp:cNvSpPr/>
      </dsp:nvSpPr>
      <dsp:spPr>
        <a:xfrm>
          <a:off x="674922" y="3049739"/>
          <a:ext cx="2260793" cy="61117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92823" y="3067640"/>
        <a:ext cx="2224991" cy="57537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262880" y="473"/>
          <a:ext cx="2181601" cy="709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83647" y="21240"/>
        <a:ext cx="2140067" cy="667504"/>
      </dsp:txXfrm>
    </dsp:sp>
    <dsp:sp modelId="{D27AD58F-B157-4129-93CE-D20501F67860}">
      <dsp:nvSpPr>
        <dsp:cNvPr id="0" name=""/>
        <dsp:cNvSpPr/>
      </dsp:nvSpPr>
      <dsp:spPr>
        <a:xfrm>
          <a:off x="481040" y="709512"/>
          <a:ext cx="218160" cy="48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153"/>
              </a:lnTo>
              <a:lnTo>
                <a:pt x="218160" y="484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699201" y="888076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17102" y="905977"/>
        <a:ext cx="2224991" cy="575375"/>
      </dsp:txXfrm>
    </dsp:sp>
    <dsp:sp modelId="{69C88A7B-89B2-48B0-A8F1-46875AEA377A}">
      <dsp:nvSpPr>
        <dsp:cNvPr id="0" name=""/>
        <dsp:cNvSpPr/>
      </dsp:nvSpPr>
      <dsp:spPr>
        <a:xfrm>
          <a:off x="481040" y="709512"/>
          <a:ext cx="199741" cy="12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69"/>
              </a:lnTo>
              <a:lnTo>
                <a:pt x="199741" y="1200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680782" y="1604192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698683" y="1622093"/>
        <a:ext cx="2224991" cy="575375"/>
      </dsp:txXfrm>
    </dsp:sp>
    <dsp:sp modelId="{E1A9E86E-BE31-4673-BA74-168725731F71}">
      <dsp:nvSpPr>
        <dsp:cNvPr id="0" name=""/>
        <dsp:cNvSpPr/>
      </dsp:nvSpPr>
      <dsp:spPr>
        <a:xfrm>
          <a:off x="481040" y="709512"/>
          <a:ext cx="202363" cy="192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28"/>
              </a:lnTo>
              <a:lnTo>
                <a:pt x="202363" y="192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683404" y="2329451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701305" y="2347352"/>
        <a:ext cx="2224991" cy="575375"/>
      </dsp:txXfrm>
    </dsp:sp>
    <dsp:sp modelId="{C34AFD89-E226-4A77-8239-EFDADA7A6564}">
      <dsp:nvSpPr>
        <dsp:cNvPr id="0" name=""/>
        <dsp:cNvSpPr/>
      </dsp:nvSpPr>
      <dsp:spPr>
        <a:xfrm>
          <a:off x="481040" y="709512"/>
          <a:ext cx="193881" cy="264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816"/>
              </a:lnTo>
              <a:lnTo>
                <a:pt x="193881" y="26458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89FD-3012-4A24-ADAA-0751243280EC}">
      <dsp:nvSpPr>
        <dsp:cNvPr id="0" name=""/>
        <dsp:cNvSpPr/>
      </dsp:nvSpPr>
      <dsp:spPr>
        <a:xfrm>
          <a:off x="674922" y="3049739"/>
          <a:ext cx="2260793" cy="61117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92823" y="3067640"/>
        <a:ext cx="2224991" cy="57537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262880" y="473"/>
          <a:ext cx="2181601" cy="709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83647" y="21240"/>
        <a:ext cx="2140067" cy="667504"/>
      </dsp:txXfrm>
    </dsp:sp>
    <dsp:sp modelId="{D27AD58F-B157-4129-93CE-D20501F67860}">
      <dsp:nvSpPr>
        <dsp:cNvPr id="0" name=""/>
        <dsp:cNvSpPr/>
      </dsp:nvSpPr>
      <dsp:spPr>
        <a:xfrm>
          <a:off x="481040" y="709512"/>
          <a:ext cx="218160" cy="48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153"/>
              </a:lnTo>
              <a:lnTo>
                <a:pt x="218160" y="484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699201" y="888076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17102" y="905977"/>
        <a:ext cx="2224991" cy="575375"/>
      </dsp:txXfrm>
    </dsp:sp>
    <dsp:sp modelId="{69C88A7B-89B2-48B0-A8F1-46875AEA377A}">
      <dsp:nvSpPr>
        <dsp:cNvPr id="0" name=""/>
        <dsp:cNvSpPr/>
      </dsp:nvSpPr>
      <dsp:spPr>
        <a:xfrm>
          <a:off x="481040" y="709512"/>
          <a:ext cx="199741" cy="12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69"/>
              </a:lnTo>
              <a:lnTo>
                <a:pt x="199741" y="1200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680782" y="1604192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698683" y="1622093"/>
        <a:ext cx="2224991" cy="575375"/>
      </dsp:txXfrm>
    </dsp:sp>
    <dsp:sp modelId="{E1A9E86E-BE31-4673-BA74-168725731F71}">
      <dsp:nvSpPr>
        <dsp:cNvPr id="0" name=""/>
        <dsp:cNvSpPr/>
      </dsp:nvSpPr>
      <dsp:spPr>
        <a:xfrm>
          <a:off x="481040" y="709512"/>
          <a:ext cx="202363" cy="192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28"/>
              </a:lnTo>
              <a:lnTo>
                <a:pt x="202363" y="192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683404" y="2329451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701305" y="2347352"/>
        <a:ext cx="2224991" cy="575375"/>
      </dsp:txXfrm>
    </dsp:sp>
    <dsp:sp modelId="{C34AFD89-E226-4A77-8239-EFDADA7A6564}">
      <dsp:nvSpPr>
        <dsp:cNvPr id="0" name=""/>
        <dsp:cNvSpPr/>
      </dsp:nvSpPr>
      <dsp:spPr>
        <a:xfrm>
          <a:off x="481040" y="709512"/>
          <a:ext cx="193881" cy="264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816"/>
              </a:lnTo>
              <a:lnTo>
                <a:pt x="193881" y="26458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89FD-3012-4A24-ADAA-0751243280EC}">
      <dsp:nvSpPr>
        <dsp:cNvPr id="0" name=""/>
        <dsp:cNvSpPr/>
      </dsp:nvSpPr>
      <dsp:spPr>
        <a:xfrm>
          <a:off x="674922" y="3049739"/>
          <a:ext cx="2260793" cy="61117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92823" y="3067640"/>
        <a:ext cx="2224991" cy="575375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262880" y="473"/>
          <a:ext cx="2181601" cy="709038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283647" y="21240"/>
        <a:ext cx="2140067" cy="667504"/>
      </dsp:txXfrm>
    </dsp:sp>
    <dsp:sp modelId="{D27AD58F-B157-4129-93CE-D20501F67860}">
      <dsp:nvSpPr>
        <dsp:cNvPr id="0" name=""/>
        <dsp:cNvSpPr/>
      </dsp:nvSpPr>
      <dsp:spPr>
        <a:xfrm>
          <a:off x="481040" y="709512"/>
          <a:ext cx="218160" cy="4841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4153"/>
              </a:lnTo>
              <a:lnTo>
                <a:pt x="218160" y="48415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699201" y="888076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Incorrect backup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717102" y="905977"/>
        <a:ext cx="2224991" cy="575375"/>
      </dsp:txXfrm>
    </dsp:sp>
    <dsp:sp modelId="{69C88A7B-89B2-48B0-A8F1-46875AEA377A}">
      <dsp:nvSpPr>
        <dsp:cNvPr id="0" name=""/>
        <dsp:cNvSpPr/>
      </dsp:nvSpPr>
      <dsp:spPr>
        <a:xfrm>
          <a:off x="481040" y="709512"/>
          <a:ext cx="199741" cy="12002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0269"/>
              </a:lnTo>
              <a:lnTo>
                <a:pt x="199741" y="12002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680782" y="1604192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crash / reboot detection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698683" y="1622093"/>
        <a:ext cx="2224991" cy="575375"/>
      </dsp:txXfrm>
    </dsp:sp>
    <dsp:sp modelId="{E1A9E86E-BE31-4673-BA74-168725731F71}">
      <dsp:nvSpPr>
        <dsp:cNvPr id="0" name=""/>
        <dsp:cNvSpPr/>
      </dsp:nvSpPr>
      <dsp:spPr>
        <a:xfrm>
          <a:off x="481040" y="709512"/>
          <a:ext cx="202363" cy="192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25528"/>
              </a:lnTo>
              <a:lnTo>
                <a:pt x="202363" y="192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683404" y="2329451"/>
          <a:ext cx="2260793" cy="611177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Incorrect state identification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701305" y="2347352"/>
        <a:ext cx="2224991" cy="575375"/>
      </dsp:txXfrm>
    </dsp:sp>
    <dsp:sp modelId="{C34AFD89-E226-4A77-8239-EFDADA7A6564}">
      <dsp:nvSpPr>
        <dsp:cNvPr id="0" name=""/>
        <dsp:cNvSpPr/>
      </dsp:nvSpPr>
      <dsp:spPr>
        <a:xfrm>
          <a:off x="481040" y="709512"/>
          <a:ext cx="193881" cy="26458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45816"/>
              </a:lnTo>
              <a:lnTo>
                <a:pt x="193881" y="26458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5189FD-3012-4A24-ADAA-0751243280EC}">
      <dsp:nvSpPr>
        <dsp:cNvPr id="0" name=""/>
        <dsp:cNvSpPr/>
      </dsp:nvSpPr>
      <dsp:spPr>
        <a:xfrm>
          <a:off x="674922" y="3049739"/>
          <a:ext cx="2260793" cy="611177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Incorrect state recovery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692823" y="3067640"/>
        <a:ext cx="2224991" cy="57537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# of nodes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52131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72945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6276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4950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# of nodes</a:t>
          </a:r>
          <a:endParaRPr lang="zh-CN" altLang="en-US" sz="1800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6743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6276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7124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# of crashes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6392" y="1789169"/>
        <a:ext cx="2224961" cy="5761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1445" y="132690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Triggering condition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259" y="153504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09586" y="843327"/>
          <a:ext cx="218141" cy="4927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736"/>
              </a:lnTo>
              <a:lnTo>
                <a:pt x="218141" y="4927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7728" y="1030065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</a:rPr>
            <a:t># of nodes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</a:endParaRPr>
        </a:p>
      </dsp:txBody>
      <dsp:txXfrm>
        <a:off x="545653" y="1047990"/>
        <a:ext cx="2224961" cy="576146"/>
      </dsp:txXfrm>
    </dsp:sp>
    <dsp:sp modelId="{69C88A7B-89B2-48B0-A8F1-46875AEA377A}">
      <dsp:nvSpPr>
        <dsp:cNvPr id="0" name=""/>
        <dsp:cNvSpPr/>
      </dsp:nvSpPr>
      <dsp:spPr>
        <a:xfrm>
          <a:off x="309586" y="843327"/>
          <a:ext cx="198880" cy="12144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4475"/>
              </a:lnTo>
              <a:lnTo>
                <a:pt x="198880" y="12144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30961-1523-4A36-A24B-F5CE060B3CE1}">
      <dsp:nvSpPr>
        <dsp:cNvPr id="0" name=""/>
        <dsp:cNvSpPr/>
      </dsp:nvSpPr>
      <dsp:spPr>
        <a:xfrm>
          <a:off x="508467" y="1751804"/>
          <a:ext cx="2260811" cy="61199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rPr>
            <a:t># of crashes</a:t>
          </a:r>
          <a:endParaRPr lang="zh-CN" altLang="en-US" sz="1800" b="1" kern="1200" dirty="0">
            <a:solidFill>
              <a:schemeClr val="tx1">
                <a:lumMod val="50000"/>
                <a:lumOff val="50000"/>
              </a:schemeClr>
            </a:solidFill>
            <a:latin typeface="+mn-lt"/>
            <a:ea typeface="+mn-ea"/>
            <a:cs typeface="+mn-cs"/>
          </a:endParaRPr>
        </a:p>
      </dsp:txBody>
      <dsp:txXfrm>
        <a:off x="526392" y="1769729"/>
        <a:ext cx="2224961" cy="576146"/>
      </dsp:txXfrm>
    </dsp:sp>
    <dsp:sp modelId="{E1A9E86E-BE31-4673-BA74-168725731F71}">
      <dsp:nvSpPr>
        <dsp:cNvPr id="0" name=""/>
        <dsp:cNvSpPr/>
      </dsp:nvSpPr>
      <dsp:spPr>
        <a:xfrm>
          <a:off x="309586" y="843327"/>
          <a:ext cx="201621" cy="19457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5775"/>
              </a:lnTo>
              <a:lnTo>
                <a:pt x="201621" y="194577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5AA6C-9319-45EE-822E-812D439BDA55}">
      <dsp:nvSpPr>
        <dsp:cNvPr id="0" name=""/>
        <dsp:cNvSpPr/>
      </dsp:nvSpPr>
      <dsp:spPr>
        <a:xfrm>
          <a:off x="511208" y="2483104"/>
          <a:ext cx="2260811" cy="61199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# of reboots</a:t>
          </a:r>
          <a:endParaRPr lang="zh-CN" altLang="en-US" sz="18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529133" y="2501029"/>
        <a:ext cx="2224961" cy="5761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8E160-96A9-4A3F-A12D-5748AB5411F5}">
      <dsp:nvSpPr>
        <dsp:cNvPr id="0" name=""/>
        <dsp:cNvSpPr/>
      </dsp:nvSpPr>
      <dsp:spPr>
        <a:xfrm>
          <a:off x="92044" y="99088"/>
          <a:ext cx="2181415" cy="710636"/>
        </a:xfrm>
        <a:prstGeom prst="roundRect">
          <a:avLst>
            <a:gd name="adj" fmla="val 10000"/>
          </a:avLst>
        </a:prstGeom>
        <a:solidFill>
          <a:schemeClr val="accent1">
            <a:lumMod val="40000"/>
            <a:lumOff val="6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Root cause</a:t>
          </a:r>
          <a:endParaRPr lang="zh-CN" altLang="en-US" sz="20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sp:txBody>
      <dsp:txXfrm>
        <a:off x="112858" y="119902"/>
        <a:ext cx="2139787" cy="669008"/>
      </dsp:txXfrm>
    </dsp:sp>
    <dsp:sp modelId="{D27AD58F-B157-4129-93CE-D20501F67860}">
      <dsp:nvSpPr>
        <dsp:cNvPr id="0" name=""/>
        <dsp:cNvSpPr/>
      </dsp:nvSpPr>
      <dsp:spPr>
        <a:xfrm>
          <a:off x="310185" y="809725"/>
          <a:ext cx="218141" cy="492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2988"/>
              </a:lnTo>
              <a:lnTo>
                <a:pt x="218141" y="4929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66D88F-6C29-4A24-A84E-E33FBAB6C7F8}">
      <dsp:nvSpPr>
        <dsp:cNvPr id="0" name=""/>
        <dsp:cNvSpPr/>
      </dsp:nvSpPr>
      <dsp:spPr>
        <a:xfrm>
          <a:off x="528327" y="996463"/>
          <a:ext cx="2259613" cy="612500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38100" cap="flat" cmpd="sng" algn="ctr">
          <a:solidFill>
            <a:schemeClr val="lt1"/>
          </a:solidFill>
          <a:prstDash val="solid"/>
          <a:headEnd type="triangle" w="med" len="med"/>
          <a:tailEnd type="triangle" w="med" len="me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rot="0" spcFirstLastPara="0" vertOverflow="overflow" horzOverflow="overflow" vert="horz" wrap="square" lIns="91440" tIns="45720" rIns="91440" bIns="45720" numCol="1" spcCol="1270" rtlCol="0" fromWordArt="0" anchor="ctr" anchorCtr="0" forceAA="0" compatLnSpc="1">
          <a:prstTxWarp prst="textNoShape">
            <a:avLst/>
          </a:prstTxWarp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b="1" kern="1200" dirty="0">
              <a:solidFill>
                <a:schemeClr val="tx1"/>
              </a:solidFill>
            </a:rPr>
            <a:t>Incorrect backup</a:t>
          </a:r>
          <a:endParaRPr lang="zh-CN" altLang="en-US" sz="1800" kern="1200" dirty="0"/>
        </a:p>
      </dsp:txBody>
      <dsp:txXfrm>
        <a:off x="546267" y="1014403"/>
        <a:ext cx="2223733" cy="576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6E3EB-0D65-435C-9087-97BA37BFBC23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C15C7-6650-47BF-ACB5-45A5D0E931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2248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547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1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13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89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8867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09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7907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916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07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25261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56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94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356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29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51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098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0565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879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8972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410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36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337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804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202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8940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765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8225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7323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9276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3184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08323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936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047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71161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685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5664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9319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870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0102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696685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90194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8899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8110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40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8428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0320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04402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114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17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44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6993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87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174E6E1-55BD-418C-8A7B-9C107B272B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6001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3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1BA42F-0FD3-4886-B30D-1B7BA67401E1}"/>
              </a:ext>
            </a:extLst>
          </p:cNvPr>
          <p:cNvSpPr/>
          <p:nvPr userDrawn="1"/>
        </p:nvSpPr>
        <p:spPr bwMode="gray">
          <a:xfrm>
            <a:off x="0" y="2856320"/>
            <a:ext cx="12192000" cy="10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22935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1" y="1"/>
            <a:ext cx="12192001" cy="3013495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1" y="531813"/>
            <a:ext cx="198274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2040255" y="531813"/>
            <a:ext cx="370331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3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8630595" y="531813"/>
            <a:ext cx="3561404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4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5801075" y="531813"/>
            <a:ext cx="2772015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5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5113080" y="2660017"/>
            <a:ext cx="448235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2321004" y="2660017"/>
            <a:ext cx="2734568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" y="2660017"/>
            <a:ext cx="2263497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9652938" y="2660017"/>
            <a:ext cx="2539063" cy="2074863"/>
          </a:xfrm>
        </p:spPr>
        <p:txBody>
          <a:bodyPr>
            <a:noAutofit/>
          </a:bodyPr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14529" y="5606699"/>
            <a:ext cx="11338560" cy="896112"/>
          </a:xfrm>
        </p:spPr>
        <p:txBody>
          <a:bodyPr lIns="0" tIns="0" rIns="0" bIns="0"/>
          <a:lstStyle>
            <a:lvl1pPr algn="l">
              <a:lnSpc>
                <a:spcPct val="100000"/>
              </a:lnSpc>
              <a:defRPr lang="en-US" sz="7200" b="0" i="1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414529" y="4764524"/>
            <a:ext cx="11338560" cy="738664"/>
          </a:xfrm>
          <a:ln/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4800" b="0" i="1" kern="1200" dirty="0">
                <a:solidFill>
                  <a:srgbClr val="2DBCB6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6008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Photo 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13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524255" y="3063525"/>
            <a:ext cx="6231108" cy="1252728"/>
          </a:xfrm>
        </p:spPr>
        <p:txBody>
          <a:bodyPr wrap="square" lIns="0" tIns="0" rIns="0" bIns="0" anchor="b"/>
          <a:lstStyle>
            <a:lvl1pPr algn="l">
              <a:lnSpc>
                <a:spcPts val="6400"/>
              </a:lnSpc>
              <a:spcBef>
                <a:spcPts val="0"/>
              </a:spcBef>
              <a:defRPr lang="en-US" sz="8000" b="0" i="1" kern="1200" dirty="0">
                <a:solidFill>
                  <a:schemeClr val="accent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81614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524256" y="4461447"/>
            <a:ext cx="6231107" cy="1213794"/>
          </a:xfrm>
          <a:ln/>
        </p:spPr>
        <p:txBody>
          <a:bodyPr lIns="0" tIns="0" rIns="0" bIns="0"/>
          <a:lstStyle>
            <a:lvl1pPr marL="0" indent="0">
              <a:lnSpc>
                <a:spcPts val="4667"/>
              </a:lnSpc>
              <a:spcBef>
                <a:spcPts val="0"/>
              </a:spcBef>
              <a:buFontTx/>
              <a:buNone/>
              <a:defRPr lang="en-US" sz="4800" b="1" i="1" kern="1200" dirty="0">
                <a:solidFill>
                  <a:schemeClr val="accent6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" y="4337268"/>
            <a:ext cx="655607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260075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gray">
          <a:xfrm>
            <a:off x="0" y="0"/>
            <a:ext cx="12192000" cy="3485072"/>
          </a:xfrm>
          <a:prstGeom prst="rect">
            <a:avLst/>
          </a:prstGeom>
          <a:solidFill>
            <a:schemeClr val="bg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2356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3871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F031F17-8B63-4BA9-B39A-1654776705E7}"/>
              </a:ext>
            </a:extLst>
          </p:cNvPr>
          <p:cNvSpPr/>
          <p:nvPr userDrawn="1"/>
        </p:nvSpPr>
        <p:spPr bwMode="gray">
          <a:xfrm>
            <a:off x="367645" y="1969325"/>
            <a:ext cx="490194" cy="707887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箭头: V 形 2">
            <a:extLst>
              <a:ext uri="{FF2B5EF4-FFF2-40B4-BE49-F238E27FC236}">
                <a16:creationId xmlns:a16="http://schemas.microsoft.com/office/drawing/2014/main" id="{56CEFA9C-8600-45C0-99D0-CE7C54182FCE}"/>
              </a:ext>
            </a:extLst>
          </p:cNvPr>
          <p:cNvSpPr/>
          <p:nvPr userDrawn="1"/>
        </p:nvSpPr>
        <p:spPr bwMode="gray">
          <a:xfrm>
            <a:off x="857839" y="1969325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0CE2C16C-A6D2-4FE9-A58A-DCB864D29FCC}"/>
              </a:ext>
            </a:extLst>
          </p:cNvPr>
          <p:cNvSpPr/>
          <p:nvPr userDrawn="1"/>
        </p:nvSpPr>
        <p:spPr bwMode="gray">
          <a:xfrm>
            <a:off x="1003953" y="1969324"/>
            <a:ext cx="216817" cy="707887"/>
          </a:xfrm>
          <a:prstGeom prst="chevron">
            <a:avLst/>
          </a:prstGeom>
          <a:solidFill>
            <a:schemeClr val="accent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9AF93A-BC79-4222-9351-FF34F0EDBDDD}"/>
              </a:ext>
            </a:extLst>
          </p:cNvPr>
          <p:cNvSpPr txBox="1"/>
          <p:nvPr userDrawn="1"/>
        </p:nvSpPr>
        <p:spPr>
          <a:xfrm>
            <a:off x="1348033" y="1969325"/>
            <a:ext cx="10476322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9304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25397" y="1379799"/>
            <a:ext cx="10341205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</a:t>
            </a:r>
            <a:r>
              <a:rPr lang="en-US" dirty="0" err="1"/>
              <a:t>tro</a:t>
            </a:r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FBE67B-B93B-4887-B981-C839AD57A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160724"/>
            <a:ext cx="11677650" cy="219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50905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752" y="1889760"/>
            <a:ext cx="10826496" cy="2585323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3485D0B-CDDD-4B4F-940C-F900A37B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45690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2752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16739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81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ts val="4667"/>
              </a:lnSpc>
              <a:spcBef>
                <a:spcPct val="0"/>
              </a:spcBef>
              <a:spcAft>
                <a:spcPct val="0"/>
              </a:spcAft>
              <a:defRPr lang="en-US" sz="4267" b="1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683684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6190488" y="1889763"/>
            <a:ext cx="5315712" cy="2431371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667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133">
                <a:latin typeface="+mn-lt"/>
              </a:defRPr>
            </a:lvl4pPr>
            <a:lvl5pPr>
              <a:defRPr sz="2133">
                <a:latin typeface="+mn-lt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3684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90488" y="1280161"/>
            <a:ext cx="5315712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1448243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单击图标添加表格</a:t>
            </a:r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04666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>
              <a:lnSpc>
                <a:spcPts val="4667"/>
              </a:lnSpc>
              <a:defRPr>
                <a:latin typeface="Calibri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682752" y="2072640"/>
            <a:ext cx="10826496" cy="3901440"/>
          </a:xfrm>
        </p:spPr>
        <p:txBody>
          <a:bodyPr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zh-CN" altLang="en-US"/>
              <a:t>单击图标添加图表</a:t>
            </a:r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83684" y="1280161"/>
            <a:ext cx="10826749" cy="49244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733" b="1">
                <a:solidFill>
                  <a:schemeClr val="accent1"/>
                </a:solidFill>
                <a:latin typeface="Calibri" pitchFamily="34" charset="0"/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048784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821" y="329938"/>
            <a:ext cx="10826496" cy="9170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821" y="1467593"/>
            <a:ext cx="10826496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0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70" r:id="rId10"/>
    <p:sldLayoutId id="2147483671" r:id="rId11"/>
    <p:sldLayoutId id="2147483674" r:id="rId12"/>
  </p:sldLayoutIdLst>
  <p:transition>
    <p:fade/>
  </p:transition>
  <p:txStyles>
    <p:titleStyle>
      <a:lvl1pPr algn="ctr" defTabSz="1219170" rtl="0" eaLnBrk="1" latinLnBrk="0" hangingPunct="1">
        <a:lnSpc>
          <a:spcPts val="4667"/>
        </a:lnSpc>
        <a:spcBef>
          <a:spcPct val="0"/>
        </a:spcBef>
        <a:buNone/>
        <a:defRPr lang="en-US" sz="4267" b="1" kern="1200" smtClean="0">
          <a:solidFill>
            <a:schemeClr val="tx1"/>
          </a:solidFill>
          <a:latin typeface="Calibri" pitchFamily="34" charset="0"/>
          <a:ea typeface="+mj-ea"/>
          <a:cs typeface="+mj-cs"/>
        </a:defRPr>
      </a:lvl1pPr>
    </p:titleStyle>
    <p:bodyStyle>
      <a:lvl1pPr marL="365751" indent="-365751" algn="l" defTabSz="1219170" rtl="0" eaLnBrk="1" fontAlgn="base" latinLnBrk="0" hangingPunct="1">
        <a:lnSpc>
          <a:spcPct val="100000"/>
        </a:lnSpc>
        <a:spcBef>
          <a:spcPts val="16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p"/>
        <a:defRPr lang="en-US" sz="3200" b="1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31502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SzPct val="90000"/>
        <a:buFont typeface="Wingdings" panose="05000000000000000000" pitchFamily="2" charset="2"/>
        <a:buChar char="p"/>
        <a:defRPr lang="en-US" sz="2933" b="1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09725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667" b="1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463003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–"/>
        <a:defRPr lang="en-US" sz="2400" b="1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-365751" algn="l" defTabSz="1219170" rtl="0" eaLnBrk="1" fontAlgn="base" latinLnBrk="0" hangingPunct="1">
        <a:lnSpc>
          <a:spcPct val="100000"/>
        </a:lnSpc>
        <a:spcBef>
          <a:spcPts val="800"/>
        </a:spcBef>
        <a:spcAft>
          <a:spcPct val="0"/>
        </a:spcAft>
        <a:buClr>
          <a:schemeClr val="accent1"/>
        </a:buClr>
        <a:buFont typeface="Arial" pitchFamily="34" charset="0"/>
        <a:buChar char="•"/>
        <a:defRPr lang="en-US" sz="2133" b="1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4" Type="http://schemas.openxmlformats.org/officeDocument/2006/relationships/chart" Target="../charts/char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notesSlide" Target="../notesSlides/notesSlide16.xml"/><Relationship Id="rId7" Type="http://schemas.openxmlformats.org/officeDocument/2006/relationships/diagramColors" Target="../diagrams/colors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7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10" Type="http://schemas.openxmlformats.org/officeDocument/2006/relationships/image" Target="../media/image32.png"/><Relationship Id="rId4" Type="http://schemas.openxmlformats.org/officeDocument/2006/relationships/diagramData" Target="../diagrams/data4.xml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41.png"/><Relationship Id="rId3" Type="http://schemas.openxmlformats.org/officeDocument/2006/relationships/notesSlide" Target="../notesSlides/notesSlide18.xml"/><Relationship Id="rId7" Type="http://schemas.openxmlformats.org/officeDocument/2006/relationships/diagramLayout" Target="../diagrams/layout5.xml"/><Relationship Id="rId12" Type="http://schemas.openxmlformats.org/officeDocument/2006/relationships/image" Target="../media/image4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diagramData" Target="../diagrams/data5.xml"/><Relationship Id="rId11" Type="http://schemas.openxmlformats.org/officeDocument/2006/relationships/image" Target="../media/image48.png"/><Relationship Id="rId5" Type="http://schemas.microsoft.com/office/2007/relationships/hdphoto" Target="../media/hdphoto2.wdp"/><Relationship Id="rId10" Type="http://schemas.microsoft.com/office/2007/relationships/diagramDrawing" Target="../diagrams/drawing5.xml"/><Relationship Id="rId4" Type="http://schemas.openxmlformats.org/officeDocument/2006/relationships/image" Target="../media/image47.png"/><Relationship Id="rId9" Type="http://schemas.openxmlformats.org/officeDocument/2006/relationships/diagramColors" Target="../diagrams/colors5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19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emf"/><Relationship Id="rId18" Type="http://schemas.openxmlformats.org/officeDocument/2006/relationships/image" Target="../media/image22.jpg"/><Relationship Id="rId3" Type="http://schemas.openxmlformats.org/officeDocument/2006/relationships/image" Target="../media/image7.png"/><Relationship Id="rId21" Type="http://schemas.openxmlformats.org/officeDocument/2006/relationships/image" Target="../media/image25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jpe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jpe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notesSlide" Target="../notesSlides/notesSlide20.xml"/><Relationship Id="rId7" Type="http://schemas.openxmlformats.org/officeDocument/2006/relationships/diagramColors" Target="../diagrams/colors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notesSlide" Target="../notesSlides/notesSlide22.xml"/><Relationship Id="rId7" Type="http://schemas.openxmlformats.org/officeDocument/2006/relationships/diagramColors" Target="../diagrams/colors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6" Type="http://schemas.openxmlformats.org/officeDocument/2006/relationships/diagramQuickStyle" Target="../diagrams/quickStyle9.xml"/><Relationship Id="rId11" Type="http://schemas.openxmlformats.org/officeDocument/2006/relationships/image" Target="../media/image41.png"/><Relationship Id="rId5" Type="http://schemas.openxmlformats.org/officeDocument/2006/relationships/diagramLayout" Target="../diagrams/layout9.xml"/><Relationship Id="rId10" Type="http://schemas.openxmlformats.org/officeDocument/2006/relationships/image" Target="../media/image32.png"/><Relationship Id="rId4" Type="http://schemas.openxmlformats.org/officeDocument/2006/relationships/diagramData" Target="../diagrams/data9.xml"/><Relationship Id="rId9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Relationship Id="rId9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notesSlide" Target="../notesSlides/notesSlide24.xml"/><Relationship Id="rId7" Type="http://schemas.openxmlformats.org/officeDocument/2006/relationships/diagramColors" Target="../diagrams/colors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notesSlide" Target="../notesSlides/notesSlide25.xml"/><Relationship Id="rId7" Type="http://schemas.openxmlformats.org/officeDocument/2006/relationships/diagramColors" Target="../diagrams/colors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3.xml"/><Relationship Id="rId3" Type="http://schemas.openxmlformats.org/officeDocument/2006/relationships/notesSlide" Target="../notesSlides/notesSlide26.xml"/><Relationship Id="rId7" Type="http://schemas.openxmlformats.org/officeDocument/2006/relationships/diagramColors" Target="../diagrams/colors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13.xml"/><Relationship Id="rId5" Type="http://schemas.openxmlformats.org/officeDocument/2006/relationships/diagramLayout" Target="../diagrams/layout13.xml"/><Relationship Id="rId4" Type="http://schemas.openxmlformats.org/officeDocument/2006/relationships/diagramData" Target="../diagrams/data13.xml"/><Relationship Id="rId9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4.xml"/><Relationship Id="rId3" Type="http://schemas.openxmlformats.org/officeDocument/2006/relationships/notesSlide" Target="../notesSlides/notesSlide27.xml"/><Relationship Id="rId7" Type="http://schemas.openxmlformats.org/officeDocument/2006/relationships/diagramColors" Target="../diagrams/colors14.xml"/><Relationship Id="rId12" Type="http://schemas.openxmlformats.org/officeDocument/2006/relationships/image" Target="../media/image5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Relationship Id="rId6" Type="http://schemas.openxmlformats.org/officeDocument/2006/relationships/diagramQuickStyle" Target="../diagrams/quickStyle14.xml"/><Relationship Id="rId11" Type="http://schemas.openxmlformats.org/officeDocument/2006/relationships/image" Target="../media/image41.png"/><Relationship Id="rId5" Type="http://schemas.openxmlformats.org/officeDocument/2006/relationships/diagramLayout" Target="../diagrams/layout14.xml"/><Relationship Id="rId10" Type="http://schemas.openxmlformats.org/officeDocument/2006/relationships/image" Target="../media/image52.png"/><Relationship Id="rId4" Type="http://schemas.openxmlformats.org/officeDocument/2006/relationships/diagramData" Target="../diagrams/data14.xml"/><Relationship Id="rId9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5.xml"/><Relationship Id="rId3" Type="http://schemas.openxmlformats.org/officeDocument/2006/relationships/notesSlide" Target="../notesSlides/notesSlide28.xml"/><Relationship Id="rId7" Type="http://schemas.openxmlformats.org/officeDocument/2006/relationships/diagramColors" Target="../diagrams/colors1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Relationship Id="rId6" Type="http://schemas.openxmlformats.org/officeDocument/2006/relationships/diagramQuickStyle" Target="../diagrams/quickStyle15.xml"/><Relationship Id="rId5" Type="http://schemas.openxmlformats.org/officeDocument/2006/relationships/diagramLayout" Target="../diagrams/layout15.xml"/><Relationship Id="rId4" Type="http://schemas.openxmlformats.org/officeDocument/2006/relationships/diagramData" Target="../diagrams/data15.xml"/><Relationship Id="rId9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notesSlide" Target="../notesSlides/notesSlide29.xml"/><Relationship Id="rId7" Type="http://schemas.openxmlformats.org/officeDocument/2006/relationships/diagramColors" Target="../diagrams/colors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diagramQuickStyle" Target="../diagrams/quickStyle16.xml"/><Relationship Id="rId11" Type="http://schemas.openxmlformats.org/officeDocument/2006/relationships/image" Target="../media/image41.png"/><Relationship Id="rId5" Type="http://schemas.openxmlformats.org/officeDocument/2006/relationships/diagramLayout" Target="../diagrams/layout16.xml"/><Relationship Id="rId10" Type="http://schemas.openxmlformats.org/officeDocument/2006/relationships/image" Target="../media/image52.png"/><Relationship Id="rId4" Type="http://schemas.openxmlformats.org/officeDocument/2006/relationships/diagramData" Target="../diagrams/data16.xml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eg"/><Relationship Id="rId9" Type="http://schemas.openxmlformats.org/officeDocument/2006/relationships/image" Target="../media/image31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3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9.xml"/><Relationship Id="rId3" Type="http://schemas.openxmlformats.org/officeDocument/2006/relationships/notesSlide" Target="../notesSlides/notesSlide32.xml"/><Relationship Id="rId7" Type="http://schemas.openxmlformats.org/officeDocument/2006/relationships/diagramColors" Target="../diagrams/colors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Relationship Id="rId6" Type="http://schemas.openxmlformats.org/officeDocument/2006/relationships/diagramQuickStyle" Target="../diagrams/quickStyle19.xml"/><Relationship Id="rId5" Type="http://schemas.openxmlformats.org/officeDocument/2006/relationships/diagramLayout" Target="../diagrams/layout19.xml"/><Relationship Id="rId4" Type="http://schemas.openxmlformats.org/officeDocument/2006/relationships/diagramData" Target="../diagrams/data19.xml"/><Relationship Id="rId9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0.xml"/><Relationship Id="rId3" Type="http://schemas.openxmlformats.org/officeDocument/2006/relationships/notesSlide" Target="../notesSlides/notesSlide33.xml"/><Relationship Id="rId7" Type="http://schemas.openxmlformats.org/officeDocument/2006/relationships/diagramColors" Target="../diagrams/colors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Relationship Id="rId6" Type="http://schemas.openxmlformats.org/officeDocument/2006/relationships/diagramQuickStyle" Target="../diagrams/quickStyle20.xml"/><Relationship Id="rId5" Type="http://schemas.openxmlformats.org/officeDocument/2006/relationships/diagramLayout" Target="../diagrams/layout20.xml"/><Relationship Id="rId10" Type="http://schemas.openxmlformats.org/officeDocument/2006/relationships/image" Target="../media/image41.png"/><Relationship Id="rId4" Type="http://schemas.openxmlformats.org/officeDocument/2006/relationships/diagramData" Target="../diagrams/data20.xml"/><Relationship Id="rId9" Type="http://schemas.openxmlformats.org/officeDocument/2006/relationships/image" Target="../media/image3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3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2.xml"/><Relationship Id="rId3" Type="http://schemas.openxmlformats.org/officeDocument/2006/relationships/notesSlide" Target="../notesSlides/notesSlide35.xml"/><Relationship Id="rId7" Type="http://schemas.openxmlformats.org/officeDocument/2006/relationships/diagramColors" Target="../diagrams/colors2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Relationship Id="rId6" Type="http://schemas.openxmlformats.org/officeDocument/2006/relationships/diagramQuickStyle" Target="../diagrams/quickStyle22.xml"/><Relationship Id="rId5" Type="http://schemas.openxmlformats.org/officeDocument/2006/relationships/diagramLayout" Target="../diagrams/layout22.xml"/><Relationship Id="rId4" Type="http://schemas.openxmlformats.org/officeDocument/2006/relationships/diagramData" Target="../diagrams/data22.xml"/></Relationships>
</file>

<file path=ppt/slides/_rels/slide3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3.xml"/><Relationship Id="rId3" Type="http://schemas.openxmlformats.org/officeDocument/2006/relationships/notesSlide" Target="../notesSlides/notesSlide36.xml"/><Relationship Id="rId7" Type="http://schemas.openxmlformats.org/officeDocument/2006/relationships/diagramColors" Target="../diagrams/colors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6" Type="http://schemas.openxmlformats.org/officeDocument/2006/relationships/diagramQuickStyle" Target="../diagrams/quickStyle23.xml"/><Relationship Id="rId5" Type="http://schemas.openxmlformats.org/officeDocument/2006/relationships/diagramLayout" Target="../diagrams/layout23.xml"/><Relationship Id="rId4" Type="http://schemas.openxmlformats.org/officeDocument/2006/relationships/diagramData" Target="../diagrams/data23.xml"/></Relationships>
</file>

<file path=ppt/slides/_rels/slide3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4.xml"/><Relationship Id="rId3" Type="http://schemas.openxmlformats.org/officeDocument/2006/relationships/notesSlide" Target="../notesSlides/notesSlide37.xml"/><Relationship Id="rId7" Type="http://schemas.openxmlformats.org/officeDocument/2006/relationships/diagramColors" Target="../diagrams/colors2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6" Type="http://schemas.openxmlformats.org/officeDocument/2006/relationships/diagramQuickStyle" Target="../diagrams/quickStyle24.xml"/><Relationship Id="rId5" Type="http://schemas.openxmlformats.org/officeDocument/2006/relationships/diagramLayout" Target="../diagrams/layout24.xml"/><Relationship Id="rId10" Type="http://schemas.openxmlformats.org/officeDocument/2006/relationships/image" Target="../media/image41.png"/><Relationship Id="rId4" Type="http://schemas.openxmlformats.org/officeDocument/2006/relationships/diagramData" Target="../diagrams/data24.xml"/><Relationship Id="rId9" Type="http://schemas.openxmlformats.org/officeDocument/2006/relationships/image" Target="../media/image5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5.xml"/><Relationship Id="rId7" Type="http://schemas.microsoft.com/office/2007/relationships/diagramDrawing" Target="../diagrams/drawing25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5.xml"/><Relationship Id="rId5" Type="http://schemas.openxmlformats.org/officeDocument/2006/relationships/diagramQuickStyle" Target="../diagrams/quickStyle25.xml"/><Relationship Id="rId4" Type="http://schemas.openxmlformats.org/officeDocument/2006/relationships/diagramLayout" Target="../diagrams/layout2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6.xml"/><Relationship Id="rId3" Type="http://schemas.openxmlformats.org/officeDocument/2006/relationships/notesSlide" Target="../notesSlides/notesSlide40.xml"/><Relationship Id="rId7" Type="http://schemas.openxmlformats.org/officeDocument/2006/relationships/diagramColors" Target="../diagrams/colors2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diagramQuickStyle" Target="../diagrams/quickStyle26.xml"/><Relationship Id="rId5" Type="http://schemas.openxmlformats.org/officeDocument/2006/relationships/diagramLayout" Target="../diagrams/layout26.xml"/><Relationship Id="rId4" Type="http://schemas.openxmlformats.org/officeDocument/2006/relationships/diagramData" Target="../diagrams/data26.xml"/><Relationship Id="rId9" Type="http://schemas.openxmlformats.org/officeDocument/2006/relationships/chart" Target="../charts/chart3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diagramData" Target="../diagrams/data27.xml"/><Relationship Id="rId7" Type="http://schemas.microsoft.com/office/2007/relationships/diagramDrawing" Target="../diagrams/drawing27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7.xml"/><Relationship Id="rId5" Type="http://schemas.openxmlformats.org/officeDocument/2006/relationships/diagramQuickStyle" Target="../diagrams/quickStyle27.xml"/><Relationship Id="rId4" Type="http://schemas.openxmlformats.org/officeDocument/2006/relationships/diagramLayout" Target="../diagrams/layout27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8.xml"/><Relationship Id="rId3" Type="http://schemas.openxmlformats.org/officeDocument/2006/relationships/notesSlide" Target="../notesSlides/notesSlide42.xml"/><Relationship Id="rId7" Type="http://schemas.openxmlformats.org/officeDocument/2006/relationships/diagramColors" Target="../diagrams/colors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6" Type="http://schemas.openxmlformats.org/officeDocument/2006/relationships/diagramQuickStyle" Target="../diagrams/quickStyle28.xml"/><Relationship Id="rId5" Type="http://schemas.openxmlformats.org/officeDocument/2006/relationships/diagramLayout" Target="../diagrams/layout28.xml"/><Relationship Id="rId4" Type="http://schemas.openxmlformats.org/officeDocument/2006/relationships/diagramData" Target="../diagrams/data28.xml"/><Relationship Id="rId9" Type="http://schemas.openxmlformats.org/officeDocument/2006/relationships/chart" Target="../charts/char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4" Type="http://schemas.openxmlformats.org/officeDocument/2006/relationships/image" Target="../media/image6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6" Type="http://schemas.openxmlformats.org/officeDocument/2006/relationships/image" Target="../media/image41.png"/><Relationship Id="rId5" Type="http://schemas.openxmlformats.org/officeDocument/2006/relationships/image" Target="../media/image32.png"/><Relationship Id="rId4" Type="http://schemas.openxmlformats.org/officeDocument/2006/relationships/image" Target="../media/image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2.png"/><Relationship Id="rId5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4" Type="http://schemas.openxmlformats.org/officeDocument/2006/relationships/chart" Target="../charts/chart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microsoft.com/office/2007/relationships/hdphoto" Target="../media/hdphoto1.wdp"/><Relationship Id="rId10" Type="http://schemas.openxmlformats.org/officeDocument/2006/relationships/image" Target="../media/image39.png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16DC97A2-2943-4269-8548-8FDF663F0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0256" y="3110231"/>
            <a:ext cx="8831487" cy="2174954"/>
          </a:xfrm>
        </p:spPr>
        <p:txBody>
          <a:bodyPr/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r>
              <a:rPr lang="en-US" altLang="zh-CN" sz="2800" i="0" u="sng" dirty="0">
                <a:solidFill>
                  <a:srgbClr val="C00000"/>
                </a:solidFill>
              </a:rPr>
              <a:t>Yu Gao</a:t>
            </a:r>
            <a:r>
              <a:rPr lang="en-US" altLang="zh-CN" sz="2800" b="0" i="0" dirty="0">
                <a:solidFill>
                  <a:schemeClr val="tx1"/>
                </a:solidFill>
              </a:rPr>
              <a:t>, </a:t>
            </a:r>
            <a:r>
              <a:rPr lang="en-US" altLang="zh-CN" sz="2800" b="0" i="0" dirty="0" err="1">
                <a:solidFill>
                  <a:schemeClr val="tx1"/>
                </a:solidFill>
              </a:rPr>
              <a:t>Wensheng</a:t>
            </a:r>
            <a:r>
              <a:rPr lang="en-US" altLang="zh-CN" sz="2800" b="0" i="0" dirty="0">
                <a:solidFill>
                  <a:schemeClr val="tx1"/>
                </a:solidFill>
              </a:rPr>
              <a:t> Dou, Feng Qin, </a:t>
            </a:r>
            <a:r>
              <a:rPr lang="en-US" altLang="zh-CN" sz="2800" b="0" i="0" dirty="0" err="1">
                <a:solidFill>
                  <a:schemeClr val="tx1"/>
                </a:solidFill>
              </a:rPr>
              <a:t>Chushu</a:t>
            </a:r>
            <a:r>
              <a:rPr lang="en-US" altLang="zh-CN" sz="2800" b="0" i="0" dirty="0">
                <a:solidFill>
                  <a:schemeClr val="tx1"/>
                </a:solidFill>
              </a:rPr>
              <a:t> Gao, Dong Wang, Jun Wei, </a:t>
            </a:r>
            <a:r>
              <a:rPr lang="en-US" altLang="zh-CN" sz="2800" b="0" i="0" dirty="0" err="1">
                <a:solidFill>
                  <a:schemeClr val="tx1"/>
                </a:solidFill>
              </a:rPr>
              <a:t>Ruirui</a:t>
            </a:r>
            <a:r>
              <a:rPr lang="en-US" altLang="zh-CN" sz="2800" b="0" i="0" dirty="0">
                <a:solidFill>
                  <a:schemeClr val="tx1"/>
                </a:solidFill>
              </a:rPr>
              <a:t> Huang, Li Zhou, Yongming Wu</a:t>
            </a:r>
          </a:p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en-US" altLang="zh-CN" sz="2800" b="0" i="0" dirty="0">
              <a:solidFill>
                <a:schemeClr val="tx1"/>
              </a:solidFill>
            </a:endParaRPr>
          </a:p>
          <a:p>
            <a:endParaRPr lang="zh-CN" altLang="en-US" sz="2800" i="0" dirty="0">
              <a:solidFill>
                <a:schemeClr val="tx1"/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D8418BB5-3342-4207-B8B3-5B4D0F9C2D4B}"/>
              </a:ext>
            </a:extLst>
          </p:cNvPr>
          <p:cNvSpPr txBox="1">
            <a:spLocks/>
          </p:cNvSpPr>
          <p:nvPr/>
        </p:nvSpPr>
        <p:spPr>
          <a:xfrm>
            <a:off x="970597" y="1159817"/>
            <a:ext cx="10250806" cy="188552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4800" dirty="0">
                <a:solidFill>
                  <a:schemeClr val="bg1"/>
                </a:solidFill>
              </a:rPr>
              <a:t>An Empirical Study on Crash Recovery Bugs in Large-Scale Distributed Systems</a:t>
            </a:r>
            <a:endParaRPr lang="en-US" altLang="zh-CN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E342D88-EAB0-47F8-8F0D-548C47C0D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35" y="4330904"/>
            <a:ext cx="1477778" cy="14364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60166EB-97EA-44B0-A282-7353D2904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00" y="4538284"/>
            <a:ext cx="2856679" cy="102024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08F88A7-FFFF-4676-845A-BB57EA2E8722}"/>
              </a:ext>
            </a:extLst>
          </p:cNvPr>
          <p:cNvSpPr txBox="1"/>
          <p:nvPr/>
        </p:nvSpPr>
        <p:spPr>
          <a:xfrm>
            <a:off x="827123" y="5888490"/>
            <a:ext cx="2786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Institute of Software, </a:t>
            </a:r>
          </a:p>
          <a:p>
            <a:pPr algn="ctr"/>
            <a:r>
              <a:rPr lang="en-US" altLang="zh-CN" sz="1400" b="1" dirty="0"/>
              <a:t>Chinese Academy of Sciences</a:t>
            </a:r>
            <a:endParaRPr lang="zh-CN" altLang="en-US" sz="1400" b="1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BECC029-DCA3-405D-9A99-14ED49062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929" y="4329508"/>
            <a:ext cx="1448606" cy="1437796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081BF5A-3C1D-47AA-9C3F-00FBF0279CB7}"/>
              </a:ext>
            </a:extLst>
          </p:cNvPr>
          <p:cNvSpPr txBox="1"/>
          <p:nvPr/>
        </p:nvSpPr>
        <p:spPr>
          <a:xfrm>
            <a:off x="3564129" y="5888490"/>
            <a:ext cx="2786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/>
            </a:lvl1pPr>
          </a:lstStyle>
          <a:p>
            <a:r>
              <a:rPr lang="en-US" altLang="zh-CN" dirty="0"/>
              <a:t>University of Chinese Academy of Sciences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DD5BD0-517B-4327-92CD-AC2B7973E6F4}"/>
              </a:ext>
            </a:extLst>
          </p:cNvPr>
          <p:cNvSpPr/>
          <p:nvPr/>
        </p:nvSpPr>
        <p:spPr>
          <a:xfrm>
            <a:off x="6162045" y="5888490"/>
            <a:ext cx="236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The Ohio State University</a:t>
            </a:r>
            <a:endParaRPr lang="zh-CN" altLang="en-US" sz="14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5E0B4C3-EFAA-4229-BEB1-CDBA7625CE82}"/>
              </a:ext>
            </a:extLst>
          </p:cNvPr>
          <p:cNvSpPr/>
          <p:nvPr/>
        </p:nvSpPr>
        <p:spPr>
          <a:xfrm>
            <a:off x="8881893" y="5888489"/>
            <a:ext cx="236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Alibaba Group</a:t>
            </a:r>
            <a:endParaRPr lang="zh-CN" altLang="en-US" sz="1400" b="1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133060DC-845D-499B-91D8-4BB6081F09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760" y="4197708"/>
            <a:ext cx="2891391" cy="168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90265"/>
      </p:ext>
    </p:extLst>
  </p:cSld>
  <p:clrMapOvr>
    <a:masterClrMapping/>
  </p:clrMapOvr>
  <p:transition advTm="17332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606EE60-6268-4628-8462-22AC03EC9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24290"/>
            <a:ext cx="10341205" cy="6001643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103</a:t>
            </a:r>
            <a:r>
              <a:rPr lang="en-US" altLang="zh-CN" sz="2400" dirty="0"/>
              <a:t> CR bugs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en-US" altLang="zh-CN" sz="2400" dirty="0"/>
              <a:t> varied distributed systems</a:t>
            </a:r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sz="2400" dirty="0"/>
              <a:t>Bugs reported during </a:t>
            </a:r>
            <a:r>
              <a:rPr lang="en-US" altLang="zh-CN" sz="2400" dirty="0">
                <a:solidFill>
                  <a:srgbClr val="FF0000"/>
                </a:solidFill>
              </a:rPr>
              <a:t>2011-2014</a:t>
            </a:r>
          </a:p>
          <a:p>
            <a:r>
              <a:rPr lang="en-US" altLang="zh-CN" sz="2400" dirty="0"/>
              <a:t>We carefully study each bug </a:t>
            </a:r>
          </a:p>
          <a:p>
            <a:pPr lvl="1"/>
            <a:r>
              <a:rPr lang="en-US" altLang="zh-CN" sz="2400" b="0" dirty="0"/>
              <a:t>Inspect comments, patches and source code</a:t>
            </a:r>
          </a:p>
          <a:p>
            <a:pPr lvl="1"/>
            <a:r>
              <a:rPr lang="en-US" altLang="zh-CN" sz="2400" b="0" dirty="0"/>
              <a:t>Write down all steps to reproduce</a:t>
            </a:r>
          </a:p>
          <a:p>
            <a:endParaRPr lang="zh-CN" altLang="en-US" sz="2400" dirty="0"/>
          </a:p>
        </p:txBody>
      </p:sp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2640C369-1A76-41F8-A7CC-D9A55F4EF7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380045"/>
              </p:ext>
            </p:extLst>
          </p:nvPr>
        </p:nvGraphicFramePr>
        <p:xfrm>
          <a:off x="1077152" y="2567109"/>
          <a:ext cx="10037696" cy="1925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09424">
                  <a:extLst>
                    <a:ext uri="{9D8B030D-6E8A-4147-A177-3AD203B41FA5}">
                      <a16:colId xmlns:a16="http://schemas.microsoft.com/office/drawing/2014/main" val="4039787405"/>
                    </a:ext>
                  </a:extLst>
                </a:gridCol>
                <a:gridCol w="2782040">
                  <a:extLst>
                    <a:ext uri="{9D8B030D-6E8A-4147-A177-3AD203B41FA5}">
                      <a16:colId xmlns:a16="http://schemas.microsoft.com/office/drawing/2014/main" val="2155921657"/>
                    </a:ext>
                  </a:extLst>
                </a:gridCol>
                <a:gridCol w="2236808">
                  <a:extLst>
                    <a:ext uri="{9D8B030D-6E8A-4147-A177-3AD203B41FA5}">
                      <a16:colId xmlns:a16="http://schemas.microsoft.com/office/drawing/2014/main" val="3270647941"/>
                    </a:ext>
                  </a:extLst>
                </a:gridCol>
                <a:gridCol w="2509424">
                  <a:extLst>
                    <a:ext uri="{9D8B030D-6E8A-4147-A177-3AD203B41FA5}">
                      <a16:colId xmlns:a16="http://schemas.microsoft.com/office/drawing/2014/main" val="5467703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altLang="zh-CN" sz="1800" dirty="0"/>
                    </a:p>
                    <a:p>
                      <a:pPr algn="ctr"/>
                      <a:endParaRPr lang="en-US" altLang="zh-CN" sz="1800" dirty="0"/>
                    </a:p>
                    <a:p>
                      <a:pPr algn="ctr"/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285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Coordination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Computing framework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Storage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Storage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34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Master/slave based on leader election 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Master/slave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Master/slave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Peer-to-peer</a:t>
                      </a:r>
                      <a:endParaRPr lang="zh-CN" altLang="en-US" sz="18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3579681"/>
                  </a:ext>
                </a:extLst>
              </a:tr>
            </a:tbl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CE3C5E1C-4688-4BB6-A454-72CDEFC3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39" y="311085"/>
            <a:ext cx="11051833" cy="849639"/>
          </a:xfrm>
        </p:spPr>
        <p:txBody>
          <a:bodyPr/>
          <a:lstStyle/>
          <a:p>
            <a:r>
              <a:rPr lang="en-US" altLang="zh-CN" dirty="0" err="1"/>
              <a:t>CREB</a:t>
            </a:r>
            <a:r>
              <a:rPr lang="en-US" altLang="zh-CN" dirty="0"/>
              <a:t>: study on </a:t>
            </a:r>
            <a:r>
              <a:rPr lang="en-US" altLang="zh-CN" u="sng" dirty="0"/>
              <a:t>C</a:t>
            </a:r>
            <a:r>
              <a:rPr lang="en-US" altLang="zh-CN" dirty="0"/>
              <a:t>rash </a:t>
            </a:r>
            <a:r>
              <a:rPr lang="en-US" altLang="zh-CN" u="sng" dirty="0" err="1"/>
              <a:t>RE</a:t>
            </a:r>
            <a:r>
              <a:rPr lang="en-US" altLang="zh-CN" dirty="0" err="1"/>
              <a:t>covery</a:t>
            </a:r>
            <a:r>
              <a:rPr lang="en-US" altLang="zh-CN" dirty="0"/>
              <a:t> </a:t>
            </a:r>
            <a:r>
              <a:rPr lang="en-US" altLang="zh-CN" u="sng" dirty="0"/>
              <a:t>B</a:t>
            </a:r>
            <a:r>
              <a:rPr lang="en-US" altLang="zh-CN" dirty="0"/>
              <a:t>ugs</a:t>
            </a:r>
            <a:endParaRPr lang="zh-CN" altLang="en-US" dirty="0"/>
          </a:p>
        </p:txBody>
      </p:sp>
      <p:pic>
        <p:nvPicPr>
          <p:cNvPr id="4" name="Picture 6" descr="Integrations-ApacheZookeeper-340x216.png">
            <a:extLst>
              <a:ext uri="{FF2B5EF4-FFF2-40B4-BE49-F238E27FC236}">
                <a16:creationId xmlns:a16="http://schemas.microsoft.com/office/drawing/2014/main" id="{6B2960D4-3D59-4153-8CFF-5190959DD5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16103" r="2318" b="16027"/>
          <a:stretch/>
        </p:blipFill>
        <p:spPr>
          <a:xfrm>
            <a:off x="1458152" y="2627657"/>
            <a:ext cx="1697364" cy="797853"/>
          </a:xfrm>
          <a:prstGeom prst="rect">
            <a:avLst/>
          </a:prstGeom>
        </p:spPr>
      </p:pic>
      <p:pic>
        <p:nvPicPr>
          <p:cNvPr id="5" name="Picture 7" descr="2000px-Cassandra_logo.svg.png">
            <a:extLst>
              <a:ext uri="{FF2B5EF4-FFF2-40B4-BE49-F238E27FC236}">
                <a16:creationId xmlns:a16="http://schemas.microsoft.com/office/drawing/2014/main" id="{7114384B-CBAA-4D90-B4D8-5559D9B1E6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190" y="2600467"/>
            <a:ext cx="1271040" cy="852232"/>
          </a:xfrm>
          <a:prstGeom prst="rect">
            <a:avLst/>
          </a:prstGeom>
        </p:spPr>
      </p:pic>
      <p:pic>
        <p:nvPicPr>
          <p:cNvPr id="6" name="Picture 9" descr="apache-hbase-image.png">
            <a:extLst>
              <a:ext uri="{FF2B5EF4-FFF2-40B4-BE49-F238E27FC236}">
                <a16:creationId xmlns:a16="http://schemas.microsoft.com/office/drawing/2014/main" id="{0F87F8C3-E571-4A0C-AB87-12A2049E192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14" b="28617"/>
          <a:stretch/>
        </p:blipFill>
        <p:spPr>
          <a:xfrm>
            <a:off x="6438244" y="2678116"/>
            <a:ext cx="2059595" cy="6969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6D5D80-B9D2-4E00-9127-80B34241520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320" y="2750868"/>
            <a:ext cx="2059595" cy="65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24623"/>
      </p:ext>
    </p:extLst>
  </p:cSld>
  <p:clrMapOvr>
    <a:masterClrMapping/>
  </p:clrMapOvr>
  <p:transition advTm="27103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925E953-84A7-41E6-91B4-395DD070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5201424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800" dirty="0"/>
              <a:t>RQ1: Root cause</a:t>
            </a:r>
          </a:p>
          <a:p>
            <a:pPr lvl="1"/>
            <a:r>
              <a:rPr lang="en-US" altLang="zh-CN" sz="2800" b="0" dirty="0"/>
              <a:t>What are the root causes for CR bugs?</a:t>
            </a:r>
          </a:p>
          <a:p>
            <a:r>
              <a:rPr lang="en-US" altLang="zh-CN" sz="2800" dirty="0"/>
              <a:t>RQ2: Triggering condition</a:t>
            </a:r>
          </a:p>
          <a:p>
            <a:pPr lvl="1"/>
            <a:r>
              <a:rPr lang="en-US" altLang="zh-CN" sz="2800" b="0" dirty="0"/>
              <a:t>How is a CR bug triggered? </a:t>
            </a:r>
          </a:p>
          <a:p>
            <a:r>
              <a:rPr lang="en-US" altLang="zh-CN" sz="2800" dirty="0"/>
              <a:t>RQ3: Bug impact</a:t>
            </a:r>
          </a:p>
          <a:p>
            <a:pPr lvl="1"/>
            <a:r>
              <a:rPr lang="en-US" altLang="zh-CN" sz="2800" b="0" dirty="0"/>
              <a:t>What impacts do CR bugs have?</a:t>
            </a:r>
          </a:p>
          <a:p>
            <a:r>
              <a:rPr lang="en-US" altLang="zh-CN" sz="2800" dirty="0"/>
              <a:t>RQ4: Fixing</a:t>
            </a:r>
          </a:p>
          <a:p>
            <a:pPr lvl="1"/>
            <a:r>
              <a:rPr lang="en-US" altLang="zh-CN" sz="2800" b="0" dirty="0"/>
              <a:t>How do developers fix CR bugs?</a:t>
            </a:r>
            <a:endParaRPr lang="zh-CN" altLang="en-US" sz="2800" b="0" dirty="0"/>
          </a:p>
          <a:p>
            <a:endParaRPr lang="zh-CN" altLang="en-US" sz="28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E77D8DD-1043-46EC-BEA2-CAA12129F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91E48F7-6CC5-4C7D-9B18-6AC1812D6C6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5932" y="4385957"/>
            <a:ext cx="2480311" cy="24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319429"/>
      </p:ext>
    </p:extLst>
  </p:cSld>
  <p:clrMapOvr>
    <a:masterClrMapping/>
  </p:clrMapOvr>
  <p:transition advTm="17701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2DE02E-50F2-42B1-BA26-713DF794EBF5}"/>
              </a:ext>
            </a:extLst>
          </p:cNvPr>
          <p:cNvSpPr/>
          <p:nvPr/>
        </p:nvSpPr>
        <p:spPr>
          <a:xfrm>
            <a:off x="1499309" y="2088634"/>
            <a:ext cx="31422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RQ1: Root cause</a:t>
            </a:r>
          </a:p>
        </p:txBody>
      </p:sp>
    </p:spTree>
    <p:extLst>
      <p:ext uri="{BB962C8B-B14F-4D97-AF65-F5344CB8AC3E}">
        <p14:creationId xmlns:p14="http://schemas.microsoft.com/office/powerpoint/2010/main" val="483959849"/>
      </p:ext>
    </p:extLst>
  </p:cSld>
  <p:clrMapOvr>
    <a:masterClrMapping/>
  </p:clrMapOvr>
  <p:transition advTm="7030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925A7B62-AB76-453F-8EDC-66D30A195C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569660"/>
              </p:ext>
            </p:extLst>
          </p:nvPr>
        </p:nvGraphicFramePr>
        <p:xfrm>
          <a:off x="1796687" y="1491059"/>
          <a:ext cx="8175085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圆角矩形 23">
            <a:extLst>
              <a:ext uri="{FF2B5EF4-FFF2-40B4-BE49-F238E27FC236}">
                <a16:creationId xmlns:a16="http://schemas.microsoft.com/office/drawing/2014/main" id="{996C6769-C5DC-46D1-ABDB-B9B69DBD0D20}"/>
              </a:ext>
            </a:extLst>
          </p:cNvPr>
          <p:cNvSpPr/>
          <p:nvPr/>
        </p:nvSpPr>
        <p:spPr bwMode="gray">
          <a:xfrm>
            <a:off x="1796686" y="1605281"/>
            <a:ext cx="3699339" cy="3528392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8692651"/>
      </p:ext>
    </p:extLst>
  </p:cSld>
  <p:clrMapOvr>
    <a:masterClrMapping/>
  </p:clrMapOvr>
  <p:transition advTm="179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699977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No backup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6001E59-769B-4F97-B215-81F95EF980A4}"/>
              </a:ext>
            </a:extLst>
          </p:cNvPr>
          <p:cNvCxnSpPr>
            <a:cxnSpLocks/>
          </p:cNvCxnSpPr>
          <p:nvPr/>
        </p:nvCxnSpPr>
        <p:spPr>
          <a:xfrm>
            <a:off x="7060024" y="1463601"/>
            <a:ext cx="0" cy="4392422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2CA07281-3E4B-4502-8347-910C12D9A687}"/>
              </a:ext>
            </a:extLst>
          </p:cNvPr>
          <p:cNvCxnSpPr>
            <a:cxnSpLocks/>
          </p:cNvCxnSpPr>
          <p:nvPr/>
        </p:nvCxnSpPr>
        <p:spPr>
          <a:xfrm>
            <a:off x="8757548" y="1452449"/>
            <a:ext cx="0" cy="4403574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8CAD757-A68E-4BFA-9E1B-CAB92FD2E077}"/>
              </a:ext>
            </a:extLst>
          </p:cNvPr>
          <p:cNvSpPr txBox="1"/>
          <p:nvPr/>
        </p:nvSpPr>
        <p:spPr>
          <a:xfrm>
            <a:off x="6469009" y="1100337"/>
            <a:ext cx="118203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ea typeface="Linux Libertine" panose="02000503000000000000" pitchFamily="2" charset="0"/>
                <a:cs typeface="Linux Libertine" panose="02000503000000000000" pitchFamily="2" charset="0"/>
              </a:rPr>
              <a:t>Observer</a:t>
            </a:r>
            <a:endParaRPr lang="zh-CN" altLang="en-US" sz="1600" i="1" dirty="0">
              <a:cs typeface="Linux Libertine" panose="02000503000000000000" pitchFamily="2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B3FF130-BE8E-4C6F-A883-F048F0BC5A72}"/>
              </a:ext>
            </a:extLst>
          </p:cNvPr>
          <p:cNvSpPr txBox="1"/>
          <p:nvPr/>
        </p:nvSpPr>
        <p:spPr>
          <a:xfrm>
            <a:off x="8166536" y="1086308"/>
            <a:ext cx="11795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ea typeface="Linux Libertine" panose="02000503000000000000" pitchFamily="2" charset="0"/>
                <a:cs typeface="Linux Libertine" panose="02000503000000000000" pitchFamily="2" charset="0"/>
              </a:rPr>
              <a:t>Leader </a:t>
            </a:r>
            <a:endParaRPr lang="zh-CN" altLang="en-US" sz="1600" i="1" dirty="0">
              <a:cs typeface="Linux Libertine" panose="02000503000000000000" pitchFamily="2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79FE05C-6C71-4427-9B26-25C1669E685E}"/>
              </a:ext>
            </a:extLst>
          </p:cNvPr>
          <p:cNvSpPr txBox="1"/>
          <p:nvPr/>
        </p:nvSpPr>
        <p:spPr>
          <a:xfrm>
            <a:off x="4570771" y="2649354"/>
            <a:ext cx="9562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Startup</a:t>
            </a:r>
            <a:endParaRPr lang="zh-CN" altLang="en-US" sz="1600" b="1" dirty="0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DB15770-92AC-47FE-BF3A-8DBFC1EB31A8}"/>
              </a:ext>
            </a:extLst>
          </p:cNvPr>
          <p:cNvSpPr/>
          <p:nvPr/>
        </p:nvSpPr>
        <p:spPr bwMode="gray">
          <a:xfrm>
            <a:off x="4477519" y="1424862"/>
            <a:ext cx="3034759" cy="1572270"/>
          </a:xfrm>
          <a:prstGeom prst="rect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C838051-560D-4E06-9254-18FC9DD68783}"/>
              </a:ext>
            </a:extLst>
          </p:cNvPr>
          <p:cNvSpPr/>
          <p:nvPr/>
        </p:nvSpPr>
        <p:spPr>
          <a:xfrm>
            <a:off x="9346132" y="6317097"/>
            <a:ext cx="218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Ex:ZOOKEEPER-1552</a:t>
            </a:r>
            <a:endParaRPr lang="zh-CN" altLang="en-US" dirty="0">
              <a:latin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9682050"/>
      </p:ext>
    </p:extLst>
  </p:cSld>
  <p:clrMapOvr>
    <a:masterClrMapping/>
  </p:clrMapOvr>
  <p:transition advTm="1411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48" grpId="0" animBg="1"/>
      <p:bldP spid="49" grpId="0" animBg="1"/>
      <p:bldP spid="50" grpId="0"/>
      <p:bldP spid="51" grpId="0" animBg="1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699977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No backup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BCCBB5-E5D1-412A-B08A-52BBC33A97F2}"/>
              </a:ext>
            </a:extLst>
          </p:cNvPr>
          <p:cNvCxnSpPr>
            <a:cxnSpLocks/>
          </p:cNvCxnSpPr>
          <p:nvPr/>
        </p:nvCxnSpPr>
        <p:spPr>
          <a:xfrm>
            <a:off x="7060024" y="1463601"/>
            <a:ext cx="0" cy="4392422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E515A03-8693-4F00-8D80-B8D9224F2E9E}"/>
              </a:ext>
            </a:extLst>
          </p:cNvPr>
          <p:cNvCxnSpPr>
            <a:cxnSpLocks/>
          </p:cNvCxnSpPr>
          <p:nvPr/>
        </p:nvCxnSpPr>
        <p:spPr>
          <a:xfrm>
            <a:off x="8757548" y="1452449"/>
            <a:ext cx="0" cy="4403574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D60DBB-BDA9-4B49-9B12-1D560E21F755}"/>
              </a:ext>
            </a:extLst>
          </p:cNvPr>
          <p:cNvCxnSpPr>
            <a:cxnSpLocks/>
          </p:cNvCxnSpPr>
          <p:nvPr/>
        </p:nvCxnSpPr>
        <p:spPr>
          <a:xfrm flipH="1">
            <a:off x="7059919" y="1764502"/>
            <a:ext cx="1644738" cy="1390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40B9F6A-DE31-4BB3-8662-881F3B19628C}"/>
              </a:ext>
            </a:extLst>
          </p:cNvPr>
          <p:cNvSpPr txBox="1"/>
          <p:nvPr/>
        </p:nvSpPr>
        <p:spPr>
          <a:xfrm>
            <a:off x="8829225" y="1426390"/>
            <a:ext cx="241704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“Snapshot of current</a:t>
            </a:r>
          </a:p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 in-memory data”</a:t>
            </a:r>
            <a:endParaRPr lang="zh-CN" altLang="en-US" sz="1600" b="1" i="1" dirty="0">
              <a:cs typeface="Linux Libertine" panose="02000503000000000000" pitchFamily="2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E0CD955-8836-4FC0-AB50-690CA69E643C}"/>
              </a:ext>
            </a:extLst>
          </p:cNvPr>
          <p:cNvSpPr txBox="1"/>
          <p:nvPr/>
        </p:nvSpPr>
        <p:spPr>
          <a:xfrm>
            <a:off x="4570771" y="2649354"/>
            <a:ext cx="95626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Startup</a:t>
            </a:r>
            <a:endParaRPr lang="zh-CN" altLang="en-US" sz="1600" b="1" dirty="0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42" name="流程图: 磁盘 41">
            <a:extLst>
              <a:ext uri="{FF2B5EF4-FFF2-40B4-BE49-F238E27FC236}">
                <a16:creationId xmlns:a16="http://schemas.microsoft.com/office/drawing/2014/main" id="{93C45026-FFCD-4435-8D9D-1246BCBE926E}"/>
              </a:ext>
            </a:extLst>
          </p:cNvPr>
          <p:cNvSpPr/>
          <p:nvPr/>
        </p:nvSpPr>
        <p:spPr>
          <a:xfrm>
            <a:off x="5751293" y="1769702"/>
            <a:ext cx="1201918" cy="369333"/>
          </a:xfrm>
          <a:prstGeom prst="flowChartMagneticDisk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5A0331-5255-4680-B31E-1C5BBBB0EA6E}"/>
              </a:ext>
            </a:extLst>
          </p:cNvPr>
          <p:cNvSpPr/>
          <p:nvPr/>
        </p:nvSpPr>
        <p:spPr>
          <a:xfrm>
            <a:off x="9346132" y="6317097"/>
            <a:ext cx="218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Ex:ZOOKEEPER-1552</a:t>
            </a:r>
            <a:endParaRPr lang="zh-CN" altLang="en-US" dirty="0">
              <a:latin typeface="Gill Sans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ABB8689-1BD6-4B60-9958-076A08DC4EC6}"/>
              </a:ext>
            </a:extLst>
          </p:cNvPr>
          <p:cNvSpPr/>
          <p:nvPr/>
        </p:nvSpPr>
        <p:spPr bwMode="gray">
          <a:xfrm>
            <a:off x="4477519" y="1424862"/>
            <a:ext cx="3034759" cy="1572270"/>
          </a:xfrm>
          <a:prstGeom prst="rect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B185B9B5-FCCE-4C35-B506-12EAB15DDD4D}"/>
              </a:ext>
            </a:extLst>
          </p:cNvPr>
          <p:cNvSpPr txBox="1"/>
          <p:nvPr/>
        </p:nvSpPr>
        <p:spPr>
          <a:xfrm>
            <a:off x="6469009" y="1100337"/>
            <a:ext cx="118203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ea typeface="Linux Libertine" panose="02000503000000000000" pitchFamily="2" charset="0"/>
                <a:cs typeface="Linux Libertine" panose="02000503000000000000" pitchFamily="2" charset="0"/>
              </a:rPr>
              <a:t>Observer</a:t>
            </a:r>
            <a:endParaRPr lang="zh-CN" altLang="en-US" sz="1600" i="1" dirty="0">
              <a:cs typeface="Linux Libertine" panose="02000503000000000000" pitchFamily="2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23680007-64A2-407C-BFC2-0EE7EFD3553C}"/>
              </a:ext>
            </a:extLst>
          </p:cNvPr>
          <p:cNvSpPr txBox="1"/>
          <p:nvPr/>
        </p:nvSpPr>
        <p:spPr>
          <a:xfrm>
            <a:off x="8166536" y="1086308"/>
            <a:ext cx="11795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ea typeface="Linux Libertine" panose="02000503000000000000" pitchFamily="2" charset="0"/>
                <a:cs typeface="Linux Libertine" panose="02000503000000000000" pitchFamily="2" charset="0"/>
              </a:rPr>
              <a:t>Leader </a:t>
            </a:r>
            <a:endParaRPr lang="zh-CN" altLang="en-US" sz="1600" i="1" dirty="0">
              <a:cs typeface="Linux Libertine" panose="02000503000000000000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82E6BB5-343F-4E66-A54A-6DB2484430B8}"/>
              </a:ext>
            </a:extLst>
          </p:cNvPr>
          <p:cNvSpPr txBox="1"/>
          <p:nvPr/>
        </p:nvSpPr>
        <p:spPr>
          <a:xfrm>
            <a:off x="5098041" y="2119817"/>
            <a:ext cx="18551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Take snapshot</a:t>
            </a:r>
            <a:endParaRPr lang="zh-CN" altLang="en-US" sz="1600" b="1" dirty="0">
              <a:cs typeface="Linux Libertine" panose="02000503000000000000" pitchFamily="2" charset="0"/>
            </a:endParaRPr>
          </a:p>
        </p:txBody>
      </p:sp>
      <p:sp>
        <p:nvSpPr>
          <p:cNvPr id="61" name="流程图: 磁盘 60">
            <a:extLst>
              <a:ext uri="{FF2B5EF4-FFF2-40B4-BE49-F238E27FC236}">
                <a16:creationId xmlns:a16="http://schemas.microsoft.com/office/drawing/2014/main" id="{78492164-0F77-499D-B793-C9C70B38AB55}"/>
              </a:ext>
            </a:extLst>
          </p:cNvPr>
          <p:cNvSpPr/>
          <p:nvPr/>
        </p:nvSpPr>
        <p:spPr>
          <a:xfrm>
            <a:off x="5751293" y="2494767"/>
            <a:ext cx="1201918" cy="369333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B05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73822440"/>
      </p:ext>
    </p:extLst>
  </p:cSld>
  <p:clrMapOvr>
    <a:masterClrMapping/>
  </p:clrMapOvr>
  <p:transition advTm="873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699977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No backup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BCCBB5-E5D1-412A-B08A-52BBC33A97F2}"/>
              </a:ext>
            </a:extLst>
          </p:cNvPr>
          <p:cNvCxnSpPr>
            <a:cxnSpLocks/>
          </p:cNvCxnSpPr>
          <p:nvPr/>
        </p:nvCxnSpPr>
        <p:spPr>
          <a:xfrm>
            <a:off x="7060024" y="1463601"/>
            <a:ext cx="0" cy="4392422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E515A03-8693-4F00-8D80-B8D9224F2E9E}"/>
              </a:ext>
            </a:extLst>
          </p:cNvPr>
          <p:cNvCxnSpPr>
            <a:cxnSpLocks/>
          </p:cNvCxnSpPr>
          <p:nvPr/>
        </p:nvCxnSpPr>
        <p:spPr>
          <a:xfrm>
            <a:off x="8757548" y="1452449"/>
            <a:ext cx="0" cy="4403574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D60DBB-BDA9-4B49-9B12-1D560E21F755}"/>
              </a:ext>
            </a:extLst>
          </p:cNvPr>
          <p:cNvCxnSpPr>
            <a:cxnSpLocks/>
          </p:cNvCxnSpPr>
          <p:nvPr/>
        </p:nvCxnSpPr>
        <p:spPr>
          <a:xfrm flipH="1">
            <a:off x="7059919" y="1764502"/>
            <a:ext cx="1644738" cy="1390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40B9F6A-DE31-4BB3-8662-881F3B19628C}"/>
              </a:ext>
            </a:extLst>
          </p:cNvPr>
          <p:cNvSpPr txBox="1"/>
          <p:nvPr/>
        </p:nvSpPr>
        <p:spPr>
          <a:xfrm>
            <a:off x="8829225" y="1426390"/>
            <a:ext cx="241704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“Snapshot of current</a:t>
            </a:r>
          </a:p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 in-memory data”</a:t>
            </a:r>
            <a:endParaRPr lang="zh-CN" altLang="en-US" sz="1600" b="1" i="1" dirty="0">
              <a:cs typeface="Linux Libertine" panose="02000503000000000000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778E9B-C19D-4E37-BEB4-F95F8A12A0FB}"/>
              </a:ext>
            </a:extLst>
          </p:cNvPr>
          <p:cNvSpPr txBox="1"/>
          <p:nvPr/>
        </p:nvSpPr>
        <p:spPr>
          <a:xfrm>
            <a:off x="5098041" y="2119817"/>
            <a:ext cx="18551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Take snapshot</a:t>
            </a:r>
            <a:endParaRPr lang="zh-CN" altLang="en-US" sz="1600" b="1" dirty="0">
              <a:cs typeface="Linux Libertine" panose="02000503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00FFD7-F1F5-40D1-9589-FEC54A435290}"/>
              </a:ext>
            </a:extLst>
          </p:cNvPr>
          <p:cNvSpPr txBox="1"/>
          <p:nvPr/>
        </p:nvSpPr>
        <p:spPr>
          <a:xfrm>
            <a:off x="4564583" y="3033156"/>
            <a:ext cx="11333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Serving</a:t>
            </a:r>
            <a:endParaRPr lang="zh-CN" altLang="en-US" sz="1600" b="1" dirty="0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41" name="流程图: 磁盘 40">
            <a:extLst>
              <a:ext uri="{FF2B5EF4-FFF2-40B4-BE49-F238E27FC236}">
                <a16:creationId xmlns:a16="http://schemas.microsoft.com/office/drawing/2014/main" id="{71EF17AB-72EB-47C9-87B0-C9BCCCA67428}"/>
              </a:ext>
            </a:extLst>
          </p:cNvPr>
          <p:cNvSpPr/>
          <p:nvPr/>
        </p:nvSpPr>
        <p:spPr>
          <a:xfrm>
            <a:off x="5751293" y="2494767"/>
            <a:ext cx="1201918" cy="369333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B05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42" name="流程图: 磁盘 41">
            <a:extLst>
              <a:ext uri="{FF2B5EF4-FFF2-40B4-BE49-F238E27FC236}">
                <a16:creationId xmlns:a16="http://schemas.microsoft.com/office/drawing/2014/main" id="{93C45026-FFCD-4435-8D9D-1246BCBE926E}"/>
              </a:ext>
            </a:extLst>
          </p:cNvPr>
          <p:cNvSpPr/>
          <p:nvPr/>
        </p:nvSpPr>
        <p:spPr>
          <a:xfrm>
            <a:off x="5751293" y="1769702"/>
            <a:ext cx="1201918" cy="369333"/>
          </a:xfrm>
          <a:prstGeom prst="flowChartMagneticDisk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lang="zh-CN" altLang="en-US" sz="16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5A0331-5255-4680-B31E-1C5BBBB0EA6E}"/>
              </a:ext>
            </a:extLst>
          </p:cNvPr>
          <p:cNvSpPr/>
          <p:nvPr/>
        </p:nvSpPr>
        <p:spPr>
          <a:xfrm>
            <a:off x="9346132" y="6317097"/>
            <a:ext cx="218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Ex:ZOOKEEPER-1552</a:t>
            </a:r>
            <a:endParaRPr lang="zh-CN" altLang="en-US" dirty="0">
              <a:latin typeface="Gill San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44814ED-E2B1-40A9-B580-EC50F68A382F}"/>
              </a:ext>
            </a:extLst>
          </p:cNvPr>
          <p:cNvSpPr/>
          <p:nvPr/>
        </p:nvSpPr>
        <p:spPr bwMode="gray">
          <a:xfrm>
            <a:off x="4477518" y="3055083"/>
            <a:ext cx="3034759" cy="1476483"/>
          </a:xfrm>
          <a:prstGeom prst="rect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0A3CDF-D507-48A2-A817-6EA98D78EF7F}"/>
              </a:ext>
            </a:extLst>
          </p:cNvPr>
          <p:cNvSpPr txBox="1"/>
          <p:nvPr/>
        </p:nvSpPr>
        <p:spPr>
          <a:xfrm>
            <a:off x="6469009" y="1100337"/>
            <a:ext cx="118203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ea typeface="Linux Libertine" panose="02000503000000000000" pitchFamily="2" charset="0"/>
                <a:cs typeface="Linux Libertine" panose="02000503000000000000" pitchFamily="2" charset="0"/>
              </a:rPr>
              <a:t>Observer</a:t>
            </a:r>
            <a:endParaRPr lang="zh-CN" altLang="en-US" sz="1600" i="1" dirty="0">
              <a:cs typeface="Linux Libertine" panose="02000503000000000000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4B4970F3-11EC-4FCC-AAE6-732203FD440E}"/>
              </a:ext>
            </a:extLst>
          </p:cNvPr>
          <p:cNvSpPr txBox="1"/>
          <p:nvPr/>
        </p:nvSpPr>
        <p:spPr>
          <a:xfrm>
            <a:off x="8166536" y="1086308"/>
            <a:ext cx="11795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ea typeface="Linux Libertine" panose="02000503000000000000" pitchFamily="2" charset="0"/>
                <a:cs typeface="Linux Libertine" panose="02000503000000000000" pitchFamily="2" charset="0"/>
              </a:rPr>
              <a:t>Leader </a:t>
            </a:r>
            <a:endParaRPr lang="zh-CN" altLang="en-US" sz="1600" i="1" dirty="0">
              <a:cs typeface="Linux Libertine" panose="02000503000000000000" pitchFamily="2" charset="0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9837AC6-0B91-436D-8ADD-3497C8EBBF2B}"/>
              </a:ext>
            </a:extLst>
          </p:cNvPr>
          <p:cNvCxnSpPr>
            <a:cxnSpLocks/>
          </p:cNvCxnSpPr>
          <p:nvPr/>
        </p:nvCxnSpPr>
        <p:spPr>
          <a:xfrm flipH="1">
            <a:off x="7073152" y="3230765"/>
            <a:ext cx="1649871" cy="1505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4C1ACB88-5844-4711-A512-C15F6F7A3B86}"/>
              </a:ext>
            </a:extLst>
          </p:cNvPr>
          <p:cNvSpPr txBox="1"/>
          <p:nvPr/>
        </p:nvSpPr>
        <p:spPr>
          <a:xfrm>
            <a:off x="8819104" y="2997929"/>
            <a:ext cx="21488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“Commit </a:t>
            </a:r>
            <a:r>
              <a:rPr lang="en-US" altLang="zh-CN" sz="1600" b="1" i="1" dirty="0" err="1">
                <a:ea typeface="Linux Libertine" panose="02000503000000000000" pitchFamily="2" charset="0"/>
                <a:cs typeface="Linux Libertine" panose="02000503000000000000" pitchFamily="2" charset="0"/>
              </a:rPr>
              <a:t>TXN_i</a:t>
            </a:r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”</a:t>
            </a:r>
            <a:endParaRPr lang="zh-CN" altLang="en-US" sz="1600" b="1" i="1" dirty="0">
              <a:cs typeface="Linux Libertine" panose="02000503000000000000" pitchFamily="2" charset="0"/>
            </a:endParaRPr>
          </a:p>
        </p:txBody>
      </p:sp>
      <p:sp>
        <p:nvSpPr>
          <p:cNvPr id="35" name="流程图: 磁盘 34">
            <a:extLst>
              <a:ext uri="{FF2B5EF4-FFF2-40B4-BE49-F238E27FC236}">
                <a16:creationId xmlns:a16="http://schemas.microsoft.com/office/drawing/2014/main" id="{EDC645FF-DF33-4E64-9DAF-046C8C4F4261}"/>
              </a:ext>
            </a:extLst>
          </p:cNvPr>
          <p:cNvSpPr/>
          <p:nvPr/>
        </p:nvSpPr>
        <p:spPr>
          <a:xfrm>
            <a:off x="5746916" y="3299935"/>
            <a:ext cx="1201918" cy="369333"/>
          </a:xfrm>
          <a:prstGeom prst="flowChartMagneticDisk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FF000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TXN_i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8264294"/>
      </p:ext>
    </p:extLst>
  </p:cSld>
  <p:clrMapOvr>
    <a:masterClrMapping/>
  </p:clrMapOvr>
  <p:transition advTm="996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699977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No backup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7BCCBB5-E5D1-412A-B08A-52BBC33A97F2}"/>
              </a:ext>
            </a:extLst>
          </p:cNvPr>
          <p:cNvCxnSpPr>
            <a:cxnSpLocks/>
          </p:cNvCxnSpPr>
          <p:nvPr/>
        </p:nvCxnSpPr>
        <p:spPr>
          <a:xfrm>
            <a:off x="7060024" y="1463601"/>
            <a:ext cx="0" cy="4392422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E515A03-8693-4F00-8D80-B8D9224F2E9E}"/>
              </a:ext>
            </a:extLst>
          </p:cNvPr>
          <p:cNvCxnSpPr>
            <a:cxnSpLocks/>
          </p:cNvCxnSpPr>
          <p:nvPr/>
        </p:nvCxnSpPr>
        <p:spPr>
          <a:xfrm>
            <a:off x="8757548" y="1452449"/>
            <a:ext cx="0" cy="4403574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BD60DBB-BDA9-4B49-9B12-1D560E21F755}"/>
              </a:ext>
            </a:extLst>
          </p:cNvPr>
          <p:cNvCxnSpPr>
            <a:cxnSpLocks/>
          </p:cNvCxnSpPr>
          <p:nvPr/>
        </p:nvCxnSpPr>
        <p:spPr>
          <a:xfrm flipH="1">
            <a:off x="7059919" y="1764502"/>
            <a:ext cx="1644738" cy="13909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261B02F-6D60-4023-9E10-3CA84794B29D}"/>
              </a:ext>
            </a:extLst>
          </p:cNvPr>
          <p:cNvCxnSpPr>
            <a:cxnSpLocks/>
          </p:cNvCxnSpPr>
          <p:nvPr/>
        </p:nvCxnSpPr>
        <p:spPr>
          <a:xfrm flipH="1">
            <a:off x="7073152" y="3230765"/>
            <a:ext cx="1649871" cy="15059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40B9F6A-DE31-4BB3-8662-881F3B19628C}"/>
              </a:ext>
            </a:extLst>
          </p:cNvPr>
          <p:cNvSpPr txBox="1"/>
          <p:nvPr/>
        </p:nvSpPr>
        <p:spPr>
          <a:xfrm>
            <a:off x="8829225" y="1426390"/>
            <a:ext cx="241704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“Snapshot of current</a:t>
            </a:r>
          </a:p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 in-memory data”</a:t>
            </a:r>
            <a:endParaRPr lang="zh-CN" altLang="en-US" sz="1600" b="1" i="1" dirty="0">
              <a:cs typeface="Linux Libertine" panose="02000503000000000000" pitchFamily="2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122DFAF-3C6A-4981-A5A7-CC5EC6F03F9A}"/>
              </a:ext>
            </a:extLst>
          </p:cNvPr>
          <p:cNvSpPr txBox="1"/>
          <p:nvPr/>
        </p:nvSpPr>
        <p:spPr>
          <a:xfrm>
            <a:off x="8819104" y="2997929"/>
            <a:ext cx="21488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“Commit </a:t>
            </a:r>
            <a:r>
              <a:rPr lang="en-US" altLang="zh-CN" sz="1600" b="1" i="1" dirty="0" err="1">
                <a:ea typeface="Linux Libertine" panose="02000503000000000000" pitchFamily="2" charset="0"/>
                <a:cs typeface="Linux Libertine" panose="02000503000000000000" pitchFamily="2" charset="0"/>
              </a:rPr>
              <a:t>TXN_i</a:t>
            </a:r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”</a:t>
            </a:r>
            <a:endParaRPr lang="zh-CN" altLang="en-US" sz="1600" b="1" i="1" dirty="0">
              <a:cs typeface="Linux Libertine" panose="02000503000000000000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4778E9B-C19D-4E37-BEB4-F95F8A12A0FB}"/>
              </a:ext>
            </a:extLst>
          </p:cNvPr>
          <p:cNvSpPr txBox="1"/>
          <p:nvPr/>
        </p:nvSpPr>
        <p:spPr>
          <a:xfrm>
            <a:off x="5098041" y="2119817"/>
            <a:ext cx="185516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Take snapshot</a:t>
            </a:r>
            <a:endParaRPr lang="zh-CN" altLang="en-US" sz="1600" b="1" dirty="0">
              <a:cs typeface="Linux Libertine" panose="02000503000000000000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6C423F-2811-4030-9AD7-B8997EF985C6}"/>
              </a:ext>
            </a:extLst>
          </p:cNvPr>
          <p:cNvSpPr txBox="1"/>
          <p:nvPr/>
        </p:nvSpPr>
        <p:spPr>
          <a:xfrm>
            <a:off x="7732447" y="3326900"/>
            <a:ext cx="260061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6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16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pPr>
              <a:lnSpc>
                <a:spcPts val="1000"/>
              </a:lnSpc>
            </a:pPr>
            <a:r>
              <a:rPr lang="en-US" altLang="zh-CN" sz="16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.</a:t>
            </a:r>
          </a:p>
          <a:p>
            <a:endParaRPr lang="zh-CN" altLang="en-US" sz="1600" b="1" dirty="0">
              <a:cs typeface="Linux Libertine" panose="02000503000000000000" pitchFamily="2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223A17F3-E2F7-44B8-8434-F7C42CF405B4}"/>
              </a:ext>
            </a:extLst>
          </p:cNvPr>
          <p:cNvCxnSpPr>
            <a:cxnSpLocks/>
          </p:cNvCxnSpPr>
          <p:nvPr/>
        </p:nvCxnSpPr>
        <p:spPr>
          <a:xfrm flipH="1">
            <a:off x="7081884" y="3729492"/>
            <a:ext cx="1612652" cy="13693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2E68DC2-5829-4A49-8DAC-B367E881D0D5}"/>
              </a:ext>
            </a:extLst>
          </p:cNvPr>
          <p:cNvSpPr txBox="1"/>
          <p:nvPr/>
        </p:nvSpPr>
        <p:spPr>
          <a:xfrm>
            <a:off x="8810390" y="3497095"/>
            <a:ext cx="214881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“Commit </a:t>
            </a:r>
            <a:r>
              <a:rPr lang="en-US" altLang="zh-CN" sz="1600" b="1" i="1" dirty="0" err="1">
                <a:ea typeface="Linux Libertine" panose="02000503000000000000" pitchFamily="2" charset="0"/>
                <a:cs typeface="Linux Libertine" panose="02000503000000000000" pitchFamily="2" charset="0"/>
              </a:rPr>
              <a:t>TXN_n</a:t>
            </a:r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”</a:t>
            </a:r>
            <a:endParaRPr lang="zh-CN" altLang="en-US" sz="1600" b="1" i="1" dirty="0">
              <a:cs typeface="Linux Libertine" panose="02000503000000000000" pitchFamily="2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300FFD7-F1F5-40D1-9589-FEC54A435290}"/>
              </a:ext>
            </a:extLst>
          </p:cNvPr>
          <p:cNvSpPr txBox="1"/>
          <p:nvPr/>
        </p:nvSpPr>
        <p:spPr>
          <a:xfrm>
            <a:off x="4564583" y="3033156"/>
            <a:ext cx="1133385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Serving</a:t>
            </a:r>
            <a:endParaRPr lang="zh-CN" altLang="en-US" sz="1600" b="1" dirty="0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41" name="流程图: 磁盘 40">
            <a:extLst>
              <a:ext uri="{FF2B5EF4-FFF2-40B4-BE49-F238E27FC236}">
                <a16:creationId xmlns:a16="http://schemas.microsoft.com/office/drawing/2014/main" id="{71EF17AB-72EB-47C9-87B0-C9BCCCA67428}"/>
              </a:ext>
            </a:extLst>
          </p:cNvPr>
          <p:cNvSpPr/>
          <p:nvPr/>
        </p:nvSpPr>
        <p:spPr>
          <a:xfrm>
            <a:off x="5751293" y="2494767"/>
            <a:ext cx="1201918" cy="369333"/>
          </a:xfrm>
          <a:prstGeom prst="flowChartMagneticDisk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rgbClr val="00B05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lang="zh-CN" altLang="en-US" sz="1600" dirty="0">
              <a:solidFill>
                <a:srgbClr val="00B050"/>
              </a:solidFill>
            </a:endParaRPr>
          </a:p>
        </p:txBody>
      </p:sp>
      <p:sp>
        <p:nvSpPr>
          <p:cNvPr id="42" name="流程图: 磁盘 41">
            <a:extLst>
              <a:ext uri="{FF2B5EF4-FFF2-40B4-BE49-F238E27FC236}">
                <a16:creationId xmlns:a16="http://schemas.microsoft.com/office/drawing/2014/main" id="{93C45026-FFCD-4435-8D9D-1246BCBE926E}"/>
              </a:ext>
            </a:extLst>
          </p:cNvPr>
          <p:cNvSpPr/>
          <p:nvPr/>
        </p:nvSpPr>
        <p:spPr>
          <a:xfrm>
            <a:off x="5751293" y="1769702"/>
            <a:ext cx="1201918" cy="369333"/>
          </a:xfrm>
          <a:prstGeom prst="flowChartMagneticDisk">
            <a:avLst/>
          </a:prstGeom>
          <a:ln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Snapshot</a:t>
            </a:r>
            <a:endParaRPr lang="zh-CN" altLang="en-US" sz="1600" dirty="0"/>
          </a:p>
        </p:txBody>
      </p:sp>
      <p:sp>
        <p:nvSpPr>
          <p:cNvPr id="43" name="流程图: 磁盘 42">
            <a:extLst>
              <a:ext uri="{FF2B5EF4-FFF2-40B4-BE49-F238E27FC236}">
                <a16:creationId xmlns:a16="http://schemas.microsoft.com/office/drawing/2014/main" id="{00E7CB3E-2633-4C87-86DE-D998BD0D79ED}"/>
              </a:ext>
            </a:extLst>
          </p:cNvPr>
          <p:cNvSpPr/>
          <p:nvPr/>
        </p:nvSpPr>
        <p:spPr>
          <a:xfrm>
            <a:off x="5746916" y="3299935"/>
            <a:ext cx="1201918" cy="369333"/>
          </a:xfrm>
          <a:prstGeom prst="flowChartMagneticDisk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FF000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TXN_i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44" name="流程图: 磁盘 43">
            <a:extLst>
              <a:ext uri="{FF2B5EF4-FFF2-40B4-BE49-F238E27FC236}">
                <a16:creationId xmlns:a16="http://schemas.microsoft.com/office/drawing/2014/main" id="{2E7CB03F-9948-4CD0-90E6-237F60BDE408}"/>
              </a:ext>
            </a:extLst>
          </p:cNvPr>
          <p:cNvSpPr/>
          <p:nvPr/>
        </p:nvSpPr>
        <p:spPr>
          <a:xfrm>
            <a:off x="5741172" y="3720396"/>
            <a:ext cx="1201918" cy="369333"/>
          </a:xfrm>
          <a:prstGeom prst="flowChartMagneticDisk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FF000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TXN_n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9B5A0331-5255-4680-B31E-1C5BBBB0EA6E}"/>
              </a:ext>
            </a:extLst>
          </p:cNvPr>
          <p:cNvSpPr/>
          <p:nvPr/>
        </p:nvSpPr>
        <p:spPr>
          <a:xfrm>
            <a:off x="9346132" y="6317097"/>
            <a:ext cx="21876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Ex:ZOOKEEPER-1552</a:t>
            </a:r>
            <a:endParaRPr lang="zh-CN" altLang="en-US" dirty="0">
              <a:latin typeface="Gill Sans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044814ED-E2B1-40A9-B580-EC50F68A382F}"/>
              </a:ext>
            </a:extLst>
          </p:cNvPr>
          <p:cNvSpPr/>
          <p:nvPr/>
        </p:nvSpPr>
        <p:spPr bwMode="gray">
          <a:xfrm>
            <a:off x="4477518" y="3055083"/>
            <a:ext cx="3034759" cy="1476483"/>
          </a:xfrm>
          <a:prstGeom prst="rect">
            <a:avLst/>
          </a:prstGeom>
          <a:ln w="19050">
            <a:solidFill>
              <a:srgbClr val="0070C0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230C147-AAF9-407A-83D2-B31B1F03A74A}"/>
              </a:ext>
            </a:extLst>
          </p:cNvPr>
          <p:cNvSpPr txBox="1"/>
          <p:nvPr/>
        </p:nvSpPr>
        <p:spPr>
          <a:xfrm>
            <a:off x="6469009" y="1100337"/>
            <a:ext cx="118203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ea typeface="Linux Libertine" panose="02000503000000000000" pitchFamily="2" charset="0"/>
                <a:cs typeface="Linux Libertine" panose="02000503000000000000" pitchFamily="2" charset="0"/>
              </a:rPr>
              <a:t>Observer</a:t>
            </a:r>
            <a:endParaRPr lang="zh-CN" altLang="en-US" sz="1600" i="1" dirty="0">
              <a:cs typeface="Linux Libertine" panose="02000503000000000000" pitchFamily="2" charset="0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B8B0E95A-377F-4198-A264-1667741E0CF2}"/>
              </a:ext>
            </a:extLst>
          </p:cNvPr>
          <p:cNvSpPr txBox="1"/>
          <p:nvPr/>
        </p:nvSpPr>
        <p:spPr>
          <a:xfrm>
            <a:off x="8166536" y="1086308"/>
            <a:ext cx="117959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ea typeface="Linux Libertine" panose="02000503000000000000" pitchFamily="2" charset="0"/>
                <a:cs typeface="Linux Libertine" panose="02000503000000000000" pitchFamily="2" charset="0"/>
              </a:rPr>
              <a:t>Leader </a:t>
            </a:r>
            <a:endParaRPr lang="zh-CN" altLang="en-US" sz="1600" i="1" dirty="0">
              <a:cs typeface="Linux Libertine" panose="02000503000000000000" pitchFamily="2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F1E1F031-7062-48CC-B1F1-074F1FA73A96}"/>
              </a:ext>
            </a:extLst>
          </p:cNvPr>
          <p:cNvSpPr txBox="1"/>
          <p:nvPr/>
        </p:nvSpPr>
        <p:spPr>
          <a:xfrm>
            <a:off x="4477519" y="4179077"/>
            <a:ext cx="252966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FF000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Huge in-memory data!</a:t>
            </a:r>
            <a:endParaRPr lang="zh-CN" altLang="en-US" sz="1600" b="1" dirty="0">
              <a:solidFill>
                <a:srgbClr val="FF0000"/>
              </a:solidFill>
              <a:cs typeface="Linux Libertine" panose="02000503000000000000" pitchFamily="2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3475754-B841-4124-9FB7-8542F01D639B}"/>
              </a:ext>
            </a:extLst>
          </p:cNvPr>
          <p:cNvCxnSpPr>
            <a:cxnSpLocks/>
          </p:cNvCxnSpPr>
          <p:nvPr/>
        </p:nvCxnSpPr>
        <p:spPr>
          <a:xfrm>
            <a:off x="7059919" y="4725139"/>
            <a:ext cx="0" cy="478900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7993080E-4F26-420C-B225-7B91B5028D2D}"/>
              </a:ext>
            </a:extLst>
          </p:cNvPr>
          <p:cNvSpPr txBox="1"/>
          <p:nvPr/>
        </p:nvSpPr>
        <p:spPr>
          <a:xfrm>
            <a:off x="8810390" y="5063869"/>
            <a:ext cx="242576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“Snapshot of current</a:t>
            </a:r>
          </a:p>
          <a:p>
            <a:r>
              <a:rPr lang="en-US" altLang="zh-CN" sz="1600" b="1" i="1" dirty="0">
                <a:ea typeface="Linux Libertine" panose="02000503000000000000" pitchFamily="2" charset="0"/>
                <a:cs typeface="Linux Libertine" panose="02000503000000000000" pitchFamily="2" charset="0"/>
              </a:rPr>
              <a:t> in-memory data”</a:t>
            </a:r>
            <a:endParaRPr lang="zh-CN" altLang="en-US" sz="1600" b="1" i="1" dirty="0">
              <a:cs typeface="Linux Libertine" panose="02000503000000000000" pitchFamily="2" charset="0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D5FDA349-EA0E-466B-A8E8-A99EF21B4934}"/>
              </a:ext>
            </a:extLst>
          </p:cNvPr>
          <p:cNvCxnSpPr>
            <a:cxnSpLocks/>
          </p:cNvCxnSpPr>
          <p:nvPr/>
        </p:nvCxnSpPr>
        <p:spPr>
          <a:xfrm flipH="1">
            <a:off x="7081884" y="5393701"/>
            <a:ext cx="1665543" cy="175702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B85CE5E5-8B30-43E8-A154-C744484B9A2E}"/>
              </a:ext>
            </a:extLst>
          </p:cNvPr>
          <p:cNvSpPr/>
          <p:nvPr/>
        </p:nvSpPr>
        <p:spPr bwMode="gray">
          <a:xfrm>
            <a:off x="4534219" y="5244612"/>
            <a:ext cx="2239397" cy="682704"/>
          </a:xfrm>
          <a:prstGeom prst="roundRect">
            <a:avLst/>
          </a:prstGeom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Take a long time for recovery!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6" name="图片 45">
            <a:extLst>
              <a:ext uri="{FF2B5EF4-FFF2-40B4-BE49-F238E27FC236}">
                <a16:creationId xmlns:a16="http://schemas.microsoft.com/office/drawing/2014/main" id="{8684E753-9F01-4843-8860-60DB20AD3F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946" y="5574082"/>
            <a:ext cx="500422" cy="559478"/>
          </a:xfrm>
          <a:prstGeom prst="rect">
            <a:avLst/>
          </a:prstGeom>
        </p:spPr>
      </p:pic>
      <p:pic>
        <p:nvPicPr>
          <p:cNvPr id="34" name="Shape 564">
            <a:extLst>
              <a:ext uri="{FF2B5EF4-FFF2-40B4-BE49-F238E27FC236}">
                <a16:creationId xmlns:a16="http://schemas.microsoft.com/office/drawing/2014/main" id="{F4F4CF79-07DF-4CB3-B3BD-BD010C797CC2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771512" y="5019229"/>
            <a:ext cx="492700" cy="4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闪电形 31">
            <a:extLst>
              <a:ext uri="{FF2B5EF4-FFF2-40B4-BE49-F238E27FC236}">
                <a16:creationId xmlns:a16="http://schemas.microsoft.com/office/drawing/2014/main" id="{55DDB115-28D7-4886-A819-8793038646EE}"/>
              </a:ext>
            </a:extLst>
          </p:cNvPr>
          <p:cNvSpPr/>
          <p:nvPr/>
        </p:nvSpPr>
        <p:spPr>
          <a:xfrm>
            <a:off x="6750226" y="4536245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7247234"/>
      </p:ext>
    </p:extLst>
  </p:cSld>
  <p:clrMapOvr>
    <a:masterClrMapping/>
  </p:clrMapOvr>
  <p:transition advTm="1842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5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9F2275E6-7E1F-4E4C-8825-090D978985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805986">
            <a:off x="6852195" y="3252904"/>
            <a:ext cx="1686988" cy="918786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699977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No backup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446CD550-06ED-41EB-8C57-D62A58EC8E9A}"/>
              </a:ext>
            </a:extLst>
          </p:cNvPr>
          <p:cNvSpPr/>
          <p:nvPr/>
        </p:nvSpPr>
        <p:spPr>
          <a:xfrm>
            <a:off x="7254973" y="3429000"/>
            <a:ext cx="871851" cy="369333"/>
          </a:xfrm>
          <a:prstGeom prst="roundRect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ea typeface="Arial"/>
                <a:cs typeface="Arial"/>
                <a:sym typeface="Arial"/>
              </a:rPr>
              <a:t>Data</a:t>
            </a:r>
            <a:endParaRPr lang="zh-CN" altLang="en-US" sz="1600" b="1" dirty="0">
              <a:solidFill>
                <a:srgbClr val="FF000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48" name="流程图: 磁盘 47">
            <a:extLst>
              <a:ext uri="{FF2B5EF4-FFF2-40B4-BE49-F238E27FC236}">
                <a16:creationId xmlns:a16="http://schemas.microsoft.com/office/drawing/2014/main" id="{496E87E5-7772-4DF0-8027-5625A06097BB}"/>
              </a:ext>
            </a:extLst>
          </p:cNvPr>
          <p:cNvSpPr/>
          <p:nvPr/>
        </p:nvSpPr>
        <p:spPr>
          <a:xfrm>
            <a:off x="5358834" y="3709477"/>
            <a:ext cx="1201918" cy="369333"/>
          </a:xfrm>
          <a:prstGeom prst="flowChartMagneticDisk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9AD6DC8-7433-4A16-BDFE-4E95EA79B486}"/>
              </a:ext>
            </a:extLst>
          </p:cNvPr>
          <p:cNvCxnSpPr>
            <a:cxnSpLocks/>
            <a:stCxn id="47" idx="1"/>
            <a:endCxn id="48" idx="4"/>
          </p:cNvCxnSpPr>
          <p:nvPr/>
        </p:nvCxnSpPr>
        <p:spPr>
          <a:xfrm flipH="1">
            <a:off x="6560752" y="3613667"/>
            <a:ext cx="694221" cy="280477"/>
          </a:xfrm>
          <a:prstGeom prst="straightConnector1">
            <a:avLst/>
          </a:prstGeom>
          <a:noFill/>
          <a:ln w="38100" cap="flat" cmpd="sng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52" name="Picture 26">
            <a:extLst>
              <a:ext uri="{FF2B5EF4-FFF2-40B4-BE49-F238E27FC236}">
                <a16:creationId xmlns:a16="http://schemas.microsoft.com/office/drawing/2014/main" id="{BA0C8631-8D39-4AD3-8E29-6FFDBABBA0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82" y="3589664"/>
            <a:ext cx="346572" cy="346571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9FA8752-AB98-4F5D-BD59-7D64C7A9DD25}"/>
              </a:ext>
            </a:extLst>
          </p:cNvPr>
          <p:cNvCxnSpPr>
            <a:cxnSpLocks/>
          </p:cNvCxnSpPr>
          <p:nvPr/>
        </p:nvCxnSpPr>
        <p:spPr>
          <a:xfrm>
            <a:off x="8136984" y="1840742"/>
            <a:ext cx="0" cy="1070629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F35DFA36-2098-480C-BF99-196CAD0A24A5}"/>
              </a:ext>
            </a:extLst>
          </p:cNvPr>
          <p:cNvSpPr txBox="1"/>
          <p:nvPr/>
        </p:nvSpPr>
        <p:spPr>
          <a:xfrm>
            <a:off x="7535809" y="1502188"/>
            <a:ext cx="1182030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i="1" dirty="0">
                <a:ea typeface="Linux Libertine" panose="02000503000000000000" pitchFamily="2" charset="0"/>
                <a:cs typeface="Linux Libertine" panose="02000503000000000000" pitchFamily="2" charset="0"/>
              </a:rPr>
              <a:t>N</a:t>
            </a:r>
            <a:endParaRPr lang="zh-CN" altLang="en-US" sz="1600" i="1" dirty="0">
              <a:cs typeface="Linux Libertine" panose="02000503000000000000" pitchFamily="2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0C7C394-8F5F-4D64-BC3C-A4D5D8BEBC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42723" y="3249862"/>
            <a:ext cx="1686988" cy="918786"/>
          </a:xfrm>
          <a:prstGeom prst="rect">
            <a:avLst/>
          </a:prstGeom>
        </p:spPr>
      </p:pic>
      <p:sp>
        <p:nvSpPr>
          <p:cNvPr id="33" name="流程图: 磁盘 32">
            <a:extLst>
              <a:ext uri="{FF2B5EF4-FFF2-40B4-BE49-F238E27FC236}">
                <a16:creationId xmlns:a16="http://schemas.microsoft.com/office/drawing/2014/main" id="{98676047-D696-49A5-8DD5-66876B00B6C8}"/>
              </a:ext>
            </a:extLst>
          </p:cNvPr>
          <p:cNvSpPr/>
          <p:nvPr/>
        </p:nvSpPr>
        <p:spPr>
          <a:xfrm>
            <a:off x="10136598" y="3899417"/>
            <a:ext cx="1201918" cy="369333"/>
          </a:xfrm>
          <a:prstGeom prst="flowChartMagneticDisk">
            <a:avLst/>
          </a:prstGeom>
          <a:ln>
            <a:solidFill>
              <a:srgbClr val="FF0000"/>
            </a:solidFill>
            <a:prstDash val="lg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C9A06E88-85B4-4626-9349-7C8A905AC5E0}"/>
              </a:ext>
            </a:extLst>
          </p:cNvPr>
          <p:cNvCxnSpPr>
            <a:cxnSpLocks/>
            <a:stCxn id="36" idx="3"/>
            <a:endCxn id="33" idx="2"/>
          </p:cNvCxnSpPr>
          <p:nvPr/>
        </p:nvCxnSpPr>
        <p:spPr>
          <a:xfrm>
            <a:off x="9116793" y="3601351"/>
            <a:ext cx="1019805" cy="48273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DA4C3AF5-6FAE-4B3B-AEE7-0E2DBA55B68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037" y="3520370"/>
            <a:ext cx="433947" cy="485158"/>
          </a:xfrm>
          <a:prstGeom prst="rect">
            <a:avLst/>
          </a:prstGeom>
        </p:spPr>
      </p:pic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09F7715-E911-42F6-8B20-46E08D1D19F3}"/>
              </a:ext>
            </a:extLst>
          </p:cNvPr>
          <p:cNvSpPr/>
          <p:nvPr/>
        </p:nvSpPr>
        <p:spPr>
          <a:xfrm>
            <a:off x="8244942" y="3416684"/>
            <a:ext cx="871851" cy="369333"/>
          </a:xfrm>
          <a:prstGeom prst="roundRect">
            <a:avLst/>
          </a:prstGeom>
          <a:ln>
            <a:solidFill>
              <a:srgbClr val="FF0000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45700" rIns="91425" bIns="45700" rtlCol="0" anchor="ctr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  <a:cs typeface="Arial"/>
                <a:sym typeface="Arial"/>
              </a:rPr>
              <a:t>Data</a:t>
            </a:r>
            <a:endParaRPr lang="zh-CN" altLang="en-US" sz="1600" b="1" dirty="0">
              <a:solidFill>
                <a:srgbClr val="FF0000"/>
              </a:solidFill>
              <a:cs typeface="Arial"/>
              <a:sym typeface="Arial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B76DDC4-44D5-48A7-9B81-776EEFBE7280}"/>
              </a:ext>
            </a:extLst>
          </p:cNvPr>
          <p:cNvSpPr/>
          <p:nvPr/>
        </p:nvSpPr>
        <p:spPr>
          <a:xfrm>
            <a:off x="748740" y="4636789"/>
            <a:ext cx="9675420" cy="1200329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/>
              <a:t>Implication: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/>
              <a:t>Important data should be backed up in all cases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</a:rPr>
              <a:t>Inconsistency</a:t>
            </a:r>
            <a:r>
              <a:rPr lang="en-US" altLang="zh-CN" sz="2400" dirty="0"/>
              <a:t> about whether data are backed up indicates CR bugs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300825"/>
      </p:ext>
    </p:extLst>
  </p:cSld>
  <p:clrMapOvr>
    <a:masterClrMapping/>
  </p:clrMapOvr>
  <p:transition advTm="251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33" grpId="0" animBg="1"/>
      <p:bldP spid="36" grpId="0" animBg="1"/>
      <p:bldP spid="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701883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/>
              <a:t>No backup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3BC2D4-A0B2-43F4-86F9-6E1956F331A4}"/>
              </a:ext>
            </a:extLst>
          </p:cNvPr>
          <p:cNvSpPr/>
          <p:nvPr/>
        </p:nvSpPr>
        <p:spPr>
          <a:xfrm>
            <a:off x="1699977" y="331198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Incorrect backup management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7" name="Elbow Connector 38">
            <a:extLst>
              <a:ext uri="{FF2B5EF4-FFF2-40B4-BE49-F238E27FC236}">
                <a16:creationId xmlns:a16="http://schemas.microsoft.com/office/drawing/2014/main" id="{66B5B2E5-6B68-4099-8443-3B29E6DCFFBF}"/>
              </a:ext>
            </a:extLst>
          </p:cNvPr>
          <p:cNvCxnSpPr/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38">
            <a:extLst>
              <a:ext uri="{FF2B5EF4-FFF2-40B4-BE49-F238E27FC236}">
                <a16:creationId xmlns:a16="http://schemas.microsoft.com/office/drawing/2014/main" id="{8AC4D440-9113-470A-9D6A-EEEE38F70D1C}"/>
              </a:ext>
            </a:extLst>
          </p:cNvPr>
          <p:cNvCxnSpPr/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B8CD579-06CA-4A4D-B644-324F5932C7C4}"/>
              </a:ext>
            </a:extLst>
          </p:cNvPr>
          <p:cNvSpPr/>
          <p:nvPr/>
        </p:nvSpPr>
        <p:spPr>
          <a:xfrm>
            <a:off x="2063836" y="3819718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C00000"/>
                </a:solidFill>
              </a:rPr>
              <a:t>Premature removal of backups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54BE20-9587-4B1E-8A7D-AA19A2AC7BE7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MAPREDUCE-5476</a:t>
            </a:r>
            <a:endParaRPr lang="zh-CN" altLang="en-US" dirty="0">
              <a:latin typeface="Gill Sans"/>
            </a:endParaRPr>
          </a:p>
        </p:txBody>
      </p:sp>
      <p:sp>
        <p:nvSpPr>
          <p:cNvPr id="11" name="Shape 556">
            <a:extLst>
              <a:ext uri="{FF2B5EF4-FFF2-40B4-BE49-F238E27FC236}">
                <a16:creationId xmlns:a16="http://schemas.microsoft.com/office/drawing/2014/main" id="{F4D39D34-46D4-4279-8895-4D750E1DA849}"/>
              </a:ext>
            </a:extLst>
          </p:cNvPr>
          <p:cNvSpPr txBox="1"/>
          <p:nvPr/>
        </p:nvSpPr>
        <p:spPr>
          <a:xfrm>
            <a:off x="9142523" y="1266892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AM1</a:t>
            </a:r>
            <a:endParaRPr b="0" i="1" dirty="0">
              <a:sym typeface="Arial"/>
            </a:endParaRPr>
          </a:p>
        </p:txBody>
      </p:sp>
      <p:cxnSp>
        <p:nvCxnSpPr>
          <p:cNvPr id="12" name="Shape 557">
            <a:extLst>
              <a:ext uri="{FF2B5EF4-FFF2-40B4-BE49-F238E27FC236}">
                <a16:creationId xmlns:a16="http://schemas.microsoft.com/office/drawing/2014/main" id="{ADDEBDCA-1E7D-4516-8E16-71020F682A6F}"/>
              </a:ext>
            </a:extLst>
          </p:cNvPr>
          <p:cNvCxnSpPr>
            <a:cxnSpLocks/>
          </p:cNvCxnSpPr>
          <p:nvPr/>
        </p:nvCxnSpPr>
        <p:spPr>
          <a:xfrm>
            <a:off x="9457085" y="1708640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556">
            <a:extLst>
              <a:ext uri="{FF2B5EF4-FFF2-40B4-BE49-F238E27FC236}">
                <a16:creationId xmlns:a16="http://schemas.microsoft.com/office/drawing/2014/main" id="{84B96BAF-A2B5-4443-AE39-EB61BB45A5EB}"/>
              </a:ext>
            </a:extLst>
          </p:cNvPr>
          <p:cNvSpPr txBox="1"/>
          <p:nvPr/>
        </p:nvSpPr>
        <p:spPr>
          <a:xfrm>
            <a:off x="9457085" y="1891788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job X successfully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Shape 556">
            <a:extLst>
              <a:ext uri="{FF2B5EF4-FFF2-40B4-BE49-F238E27FC236}">
                <a16:creationId xmlns:a16="http://schemas.microsoft.com/office/drawing/2014/main" id="{C3A60478-9A22-4BAC-91D2-85349DCC6183}"/>
              </a:ext>
            </a:extLst>
          </p:cNvPr>
          <p:cNvSpPr txBox="1"/>
          <p:nvPr/>
        </p:nvSpPr>
        <p:spPr>
          <a:xfrm>
            <a:off x="8244299" y="1266602"/>
            <a:ext cx="629123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hape 557">
            <a:extLst>
              <a:ext uri="{FF2B5EF4-FFF2-40B4-BE49-F238E27FC236}">
                <a16:creationId xmlns:a16="http://schemas.microsoft.com/office/drawing/2014/main" id="{FA0178DC-D625-49DE-B6D4-7E8372CA0FC3}"/>
              </a:ext>
            </a:extLst>
          </p:cNvPr>
          <p:cNvCxnSpPr>
            <a:cxnSpLocks/>
          </p:cNvCxnSpPr>
          <p:nvPr/>
        </p:nvCxnSpPr>
        <p:spPr>
          <a:xfrm>
            <a:off x="8558862" y="1708640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3A0A5EF-5640-4748-BA6D-621BFB73CD2B}"/>
              </a:ext>
            </a:extLst>
          </p:cNvPr>
          <p:cNvSpPr/>
          <p:nvPr/>
        </p:nvSpPr>
        <p:spPr>
          <a:xfrm>
            <a:off x="8089289" y="5360275"/>
            <a:ext cx="2519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latin typeface="+mn-ea"/>
              </a:rPr>
              <a:t>RM: </a:t>
            </a:r>
            <a:r>
              <a:rPr lang="en-US" altLang="zh-CN" sz="1200" i="1" dirty="0" err="1">
                <a:latin typeface="+mn-ea"/>
              </a:rPr>
              <a:t>ResourceManager</a:t>
            </a:r>
            <a:endParaRPr lang="en-US" altLang="zh-CN" sz="1200" i="1" dirty="0">
              <a:latin typeface="+mn-ea"/>
            </a:endParaRPr>
          </a:p>
          <a:p>
            <a:r>
              <a:rPr lang="en-US" altLang="zh-CN" sz="1200" i="1" dirty="0">
                <a:latin typeface="+mn-ea"/>
              </a:rPr>
              <a:t>AM: </a:t>
            </a:r>
            <a:r>
              <a:rPr lang="en-US" altLang="zh-CN" sz="1200" i="1" dirty="0" err="1">
                <a:latin typeface="+mn-ea"/>
              </a:rPr>
              <a:t>ApplicationMaster</a:t>
            </a:r>
            <a:endParaRPr lang="zh-CN" altLang="en-US" sz="1200" i="1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8387826"/>
      </p:ext>
    </p:extLst>
  </p:cSld>
  <p:clrMapOvr>
    <a:masterClrMapping/>
  </p:clrMapOvr>
  <p:transition advTm="228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10" grpId="0"/>
      <p:bldP spid="11" grpId="0" animBg="1"/>
      <p:bldP spid="13" grpId="0"/>
      <p:bldP spid="14" grpId="0" animBg="1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9F7C09-DA8B-4FC2-85F4-CC3660FA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Large-scale distributed systems</a:t>
            </a:r>
            <a:endParaRPr lang="zh-CN" altLang="en-US" dirty="0"/>
          </a:p>
        </p:txBody>
      </p:sp>
      <p:pic>
        <p:nvPicPr>
          <p:cNvPr id="4" name="Picture 2" descr="“hadoop”的图片搜索结果">
            <a:extLst>
              <a:ext uri="{FF2B5EF4-FFF2-40B4-BE49-F238E27FC236}">
                <a16:creationId xmlns:a16="http://schemas.microsoft.com/office/drawing/2014/main" id="{7BFE9AEF-7B88-4DB6-91ED-918CDA1AF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719" y="2985317"/>
            <a:ext cx="1389341" cy="674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“hbase”的图片搜索结果">
            <a:extLst>
              <a:ext uri="{FF2B5EF4-FFF2-40B4-BE49-F238E27FC236}">
                <a16:creationId xmlns:a16="http://schemas.microsoft.com/office/drawing/2014/main" id="{E62F67D8-DDB9-4240-972A-983745473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896" y="4928664"/>
            <a:ext cx="2212104" cy="5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“apache  zookeeper”的图片搜索结果">
            <a:extLst>
              <a:ext uri="{FF2B5EF4-FFF2-40B4-BE49-F238E27FC236}">
                <a16:creationId xmlns:a16="http://schemas.microsoft.com/office/drawing/2014/main" id="{829DDE33-93DE-4D17-B5B1-62166A439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4730" y="3731887"/>
            <a:ext cx="2301323" cy="76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“Cassandra”的图片搜索结果">
            <a:extLst>
              <a:ext uri="{FF2B5EF4-FFF2-40B4-BE49-F238E27FC236}">
                <a16:creationId xmlns:a16="http://schemas.microsoft.com/office/drawing/2014/main" id="{D72A2617-8717-4A7B-B361-F67C4F0E4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363" y="4098963"/>
            <a:ext cx="1103491" cy="73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D3AB7B-3A22-4C1A-9E01-2E4ABD9CB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6719" y="3867288"/>
            <a:ext cx="1085460" cy="916414"/>
          </a:xfrm>
          <a:prstGeom prst="rect">
            <a:avLst/>
          </a:prstGeom>
        </p:spPr>
      </p:pic>
      <p:pic>
        <p:nvPicPr>
          <p:cNvPr id="9" name="Picture 2" descr="Image result for microsoft azure">
            <a:extLst>
              <a:ext uri="{FF2B5EF4-FFF2-40B4-BE49-F238E27FC236}">
                <a16:creationId xmlns:a16="http://schemas.microsoft.com/office/drawing/2014/main" id="{BDD864A9-2BFF-4367-B4D6-C21E60C75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3184" y="4740515"/>
            <a:ext cx="1693962" cy="941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Image result for spark">
            <a:extLst>
              <a:ext uri="{FF2B5EF4-FFF2-40B4-BE49-F238E27FC236}">
                <a16:creationId xmlns:a16="http://schemas.microsoft.com/office/drawing/2014/main" id="{1990A322-730B-4645-8634-1423AA311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841" y="2927948"/>
            <a:ext cx="1149773" cy="89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ali cloud">
            <a:extLst>
              <a:ext uri="{FF2B5EF4-FFF2-40B4-BE49-F238E27FC236}">
                <a16:creationId xmlns:a16="http://schemas.microsoft.com/office/drawing/2014/main" id="{4B1BBC56-0E03-423D-B8B7-2BF0356FA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19" y="2277765"/>
            <a:ext cx="2533245" cy="43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11BD9BB-6938-48B9-A4E4-78EA627FEB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0165" y="2900221"/>
            <a:ext cx="1036642" cy="62198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AC2550F-0216-4EFF-A602-56D33202A4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65" y="1684086"/>
            <a:ext cx="7018470" cy="427234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3F24D1D-0E66-47AC-99F3-A57E9F5A0A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7895" y="2698063"/>
            <a:ext cx="1824019" cy="628841"/>
          </a:xfrm>
          <a:prstGeom prst="rect">
            <a:avLst/>
          </a:prstGeom>
        </p:spPr>
      </p:pic>
      <p:pic>
        <p:nvPicPr>
          <p:cNvPr id="15" name="Picture 4" descr="“github”的图片搜索结果">
            <a:extLst>
              <a:ext uri="{FF2B5EF4-FFF2-40B4-BE49-F238E27FC236}">
                <a16:creationId xmlns:a16="http://schemas.microsoft.com/office/drawing/2014/main" id="{EF6138A0-C49A-41FD-BDBA-B5CE8EC45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21" y="4498994"/>
            <a:ext cx="1891444" cy="62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“微博”的图片搜索结果">
            <a:extLst>
              <a:ext uri="{FF2B5EF4-FFF2-40B4-BE49-F238E27FC236}">
                <a16:creationId xmlns:a16="http://schemas.microsoft.com/office/drawing/2014/main" id="{F90643F2-0B24-4EBC-AC83-51E5049F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594" y="5896296"/>
            <a:ext cx="1949302" cy="83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“淘宝”的图片搜索结果">
            <a:extLst>
              <a:ext uri="{FF2B5EF4-FFF2-40B4-BE49-F238E27FC236}">
                <a16:creationId xmlns:a16="http://schemas.microsoft.com/office/drawing/2014/main" id="{2AAA7A81-A4DC-4A92-965D-7C48D064E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732" y="6032069"/>
            <a:ext cx="1543217" cy="81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E576AE9-6FB7-417C-A9A9-878385624C1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61963" y="5636851"/>
            <a:ext cx="788180" cy="784112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670646C-98C4-43CD-9953-7D8ADA19B96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806" y="1431946"/>
            <a:ext cx="1062860" cy="1062860"/>
          </a:xfrm>
          <a:prstGeom prst="rect">
            <a:avLst/>
          </a:prstGeom>
        </p:spPr>
      </p:pic>
      <p:pic>
        <p:nvPicPr>
          <p:cNvPr id="22" name="图片 21" descr="1000px-Yahoo!_logo.svg.png">
            <a:extLst>
              <a:ext uri="{FF2B5EF4-FFF2-40B4-BE49-F238E27FC236}">
                <a16:creationId xmlns:a16="http://schemas.microsoft.com/office/drawing/2014/main" id="{EC5C7217-4E11-4DD2-905E-8549AF9AC143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9298436" y="2952426"/>
            <a:ext cx="1526807" cy="355746"/>
          </a:xfrm>
          <a:prstGeom prst="rect">
            <a:avLst/>
          </a:prstGeom>
        </p:spPr>
      </p:pic>
      <p:pic>
        <p:nvPicPr>
          <p:cNvPr id="23" name="图片 22" descr="d8GZgpn4FhJ0LhSTxNxmfw-netflix-logo-small.png">
            <a:extLst>
              <a:ext uri="{FF2B5EF4-FFF2-40B4-BE49-F238E27FC236}">
                <a16:creationId xmlns:a16="http://schemas.microsoft.com/office/drawing/2014/main" id="{02E6EA0D-59EB-4CBE-905F-EA41657E35A7}"/>
              </a:ext>
            </a:extLst>
          </p:cNvPr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9886817" y="4394907"/>
            <a:ext cx="1655607" cy="443702"/>
          </a:xfrm>
          <a:prstGeom prst="rect">
            <a:avLst/>
          </a:prstGeom>
        </p:spPr>
      </p:pic>
      <p:pic>
        <p:nvPicPr>
          <p:cNvPr id="24" name="Picture 2" descr="“amazon”的图片搜索结果">
            <a:extLst>
              <a:ext uri="{FF2B5EF4-FFF2-40B4-BE49-F238E27FC236}">
                <a16:creationId xmlns:a16="http://schemas.microsoft.com/office/drawing/2014/main" id="{D900CBA2-1FD6-49C2-8C8C-7566CE4B0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506" y="1525973"/>
            <a:ext cx="1698999" cy="6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601548"/>
      </p:ext>
    </p:extLst>
  </p:cSld>
  <p:clrMapOvr>
    <a:masterClrMapping/>
  </p:clrMapOvr>
  <p:transition advTm="13263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701883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/>
              <a:t>No backup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3BC2D4-A0B2-43F4-86F9-6E1956F331A4}"/>
              </a:ext>
            </a:extLst>
          </p:cNvPr>
          <p:cNvSpPr/>
          <p:nvPr/>
        </p:nvSpPr>
        <p:spPr>
          <a:xfrm>
            <a:off x="1699977" y="331198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Incorrect backup management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7" name="Elbow Connector 38">
            <a:extLst>
              <a:ext uri="{FF2B5EF4-FFF2-40B4-BE49-F238E27FC236}">
                <a16:creationId xmlns:a16="http://schemas.microsoft.com/office/drawing/2014/main" id="{66B5B2E5-6B68-4099-8443-3B29E6DCFFBF}"/>
              </a:ext>
            </a:extLst>
          </p:cNvPr>
          <p:cNvCxnSpPr/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38">
            <a:extLst>
              <a:ext uri="{FF2B5EF4-FFF2-40B4-BE49-F238E27FC236}">
                <a16:creationId xmlns:a16="http://schemas.microsoft.com/office/drawing/2014/main" id="{8AC4D440-9113-470A-9D6A-EEEE38F70D1C}"/>
              </a:ext>
            </a:extLst>
          </p:cNvPr>
          <p:cNvCxnSpPr/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B8CD579-06CA-4A4D-B644-324F5932C7C4}"/>
              </a:ext>
            </a:extLst>
          </p:cNvPr>
          <p:cNvSpPr/>
          <p:nvPr/>
        </p:nvSpPr>
        <p:spPr>
          <a:xfrm>
            <a:off x="2063836" y="3819718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C00000"/>
                </a:solidFill>
              </a:rPr>
              <a:t>Premature removal of backups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5" name="Shape 557">
            <a:extLst>
              <a:ext uri="{FF2B5EF4-FFF2-40B4-BE49-F238E27FC236}">
                <a16:creationId xmlns:a16="http://schemas.microsoft.com/office/drawing/2014/main" id="{A0E982B3-DC64-4885-B755-397C54E6BDAD}"/>
              </a:ext>
            </a:extLst>
          </p:cNvPr>
          <p:cNvCxnSpPr>
            <a:cxnSpLocks/>
          </p:cNvCxnSpPr>
          <p:nvPr/>
        </p:nvCxnSpPr>
        <p:spPr>
          <a:xfrm>
            <a:off x="9457085" y="1708640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Shape 556">
            <a:extLst>
              <a:ext uri="{FF2B5EF4-FFF2-40B4-BE49-F238E27FC236}">
                <a16:creationId xmlns:a16="http://schemas.microsoft.com/office/drawing/2014/main" id="{49C852DD-4B9F-421C-A2AA-7C03FD2B3D54}"/>
              </a:ext>
            </a:extLst>
          </p:cNvPr>
          <p:cNvSpPr txBox="1"/>
          <p:nvPr/>
        </p:nvSpPr>
        <p:spPr>
          <a:xfrm>
            <a:off x="9457085" y="1891788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job X successfully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Shape 557">
            <a:extLst>
              <a:ext uri="{FF2B5EF4-FFF2-40B4-BE49-F238E27FC236}">
                <a16:creationId xmlns:a16="http://schemas.microsoft.com/office/drawing/2014/main" id="{83AD898E-D43C-460B-82F0-61FF54814D0C}"/>
              </a:ext>
            </a:extLst>
          </p:cNvPr>
          <p:cNvCxnSpPr>
            <a:cxnSpLocks/>
          </p:cNvCxnSpPr>
          <p:nvPr/>
        </p:nvCxnSpPr>
        <p:spPr>
          <a:xfrm>
            <a:off x="8558862" y="1708640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556">
            <a:extLst>
              <a:ext uri="{FF2B5EF4-FFF2-40B4-BE49-F238E27FC236}">
                <a16:creationId xmlns:a16="http://schemas.microsoft.com/office/drawing/2014/main" id="{1647CDA1-342B-4B47-A7E5-80B38564AAB4}"/>
              </a:ext>
            </a:extLst>
          </p:cNvPr>
          <p:cNvSpPr txBox="1"/>
          <p:nvPr/>
        </p:nvSpPr>
        <p:spPr>
          <a:xfrm>
            <a:off x="9457084" y="2221219"/>
            <a:ext cx="2519826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staging directory</a:t>
            </a:r>
            <a:endParaRPr sz="1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Shape 556">
            <a:extLst>
              <a:ext uri="{FF2B5EF4-FFF2-40B4-BE49-F238E27FC236}">
                <a16:creationId xmlns:a16="http://schemas.microsoft.com/office/drawing/2014/main" id="{853A8A69-CB83-4BFB-A734-B56BD8CD6435}"/>
              </a:ext>
            </a:extLst>
          </p:cNvPr>
          <p:cNvSpPr txBox="1"/>
          <p:nvPr/>
        </p:nvSpPr>
        <p:spPr>
          <a:xfrm>
            <a:off x="9142523" y="1266892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AM1</a:t>
            </a:r>
            <a:endParaRPr b="0" i="1" dirty="0">
              <a:sym typeface="Arial"/>
            </a:endParaRPr>
          </a:p>
        </p:txBody>
      </p:sp>
      <p:sp>
        <p:nvSpPr>
          <p:cNvPr id="39" name="Shape 556">
            <a:extLst>
              <a:ext uri="{FF2B5EF4-FFF2-40B4-BE49-F238E27FC236}">
                <a16:creationId xmlns:a16="http://schemas.microsoft.com/office/drawing/2014/main" id="{61E3BA53-8ACA-4EB3-991D-D5A24ADA946B}"/>
              </a:ext>
            </a:extLst>
          </p:cNvPr>
          <p:cNvSpPr txBox="1"/>
          <p:nvPr/>
        </p:nvSpPr>
        <p:spPr>
          <a:xfrm>
            <a:off x="8244299" y="1266602"/>
            <a:ext cx="629123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Shape 556">
            <a:extLst>
              <a:ext uri="{FF2B5EF4-FFF2-40B4-BE49-F238E27FC236}">
                <a16:creationId xmlns:a16="http://schemas.microsoft.com/office/drawing/2014/main" id="{09D0483D-FF0B-4366-8F4B-A1CE5C7A9F6E}"/>
              </a:ext>
            </a:extLst>
          </p:cNvPr>
          <p:cNvSpPr txBox="1"/>
          <p:nvPr/>
        </p:nvSpPr>
        <p:spPr>
          <a:xfrm>
            <a:off x="9434363" y="2572997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“Unregister to RM”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F04DA41-A952-426C-8458-2A1270B0767C}"/>
              </a:ext>
            </a:extLst>
          </p:cNvPr>
          <p:cNvCxnSpPr>
            <a:cxnSpLocks/>
          </p:cNvCxnSpPr>
          <p:nvPr/>
        </p:nvCxnSpPr>
        <p:spPr>
          <a:xfrm flipH="1">
            <a:off x="8558860" y="2831420"/>
            <a:ext cx="898225" cy="14021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F9095EF4-FF73-47E3-BF4B-3BACC0576AC8}"/>
              </a:ext>
            </a:extLst>
          </p:cNvPr>
          <p:cNvSpPr/>
          <p:nvPr/>
        </p:nvSpPr>
        <p:spPr>
          <a:xfrm>
            <a:off x="8089289" y="5360275"/>
            <a:ext cx="2519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lang="en-US" altLang="zh-CN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DC0485F-97CF-497B-9745-545D283ECA71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MAPREDUCE-5476</a:t>
            </a:r>
            <a:endParaRPr lang="zh-CN" altLang="en-US" dirty="0">
              <a:latin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8886491"/>
      </p:ext>
    </p:extLst>
  </p:cSld>
  <p:clrMapOvr>
    <a:masterClrMapping/>
  </p:clrMapOvr>
  <p:transition advTm="968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701883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/>
              <a:t>No backup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3BC2D4-A0B2-43F4-86F9-6E1956F331A4}"/>
              </a:ext>
            </a:extLst>
          </p:cNvPr>
          <p:cNvSpPr/>
          <p:nvPr/>
        </p:nvSpPr>
        <p:spPr>
          <a:xfrm>
            <a:off x="1699977" y="331198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Incorrect backup management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7" name="Elbow Connector 38">
            <a:extLst>
              <a:ext uri="{FF2B5EF4-FFF2-40B4-BE49-F238E27FC236}">
                <a16:creationId xmlns:a16="http://schemas.microsoft.com/office/drawing/2014/main" id="{66B5B2E5-6B68-4099-8443-3B29E6DCFFBF}"/>
              </a:ext>
            </a:extLst>
          </p:cNvPr>
          <p:cNvCxnSpPr/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38">
            <a:extLst>
              <a:ext uri="{FF2B5EF4-FFF2-40B4-BE49-F238E27FC236}">
                <a16:creationId xmlns:a16="http://schemas.microsoft.com/office/drawing/2014/main" id="{8AC4D440-9113-470A-9D6A-EEEE38F70D1C}"/>
              </a:ext>
            </a:extLst>
          </p:cNvPr>
          <p:cNvCxnSpPr/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B8CD579-06CA-4A4D-B644-324F5932C7C4}"/>
              </a:ext>
            </a:extLst>
          </p:cNvPr>
          <p:cNvSpPr/>
          <p:nvPr/>
        </p:nvSpPr>
        <p:spPr>
          <a:xfrm>
            <a:off x="2063836" y="3819718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C00000"/>
                </a:solidFill>
              </a:rPr>
              <a:t>Premature removal of backups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5" name="Shape 557">
            <a:extLst>
              <a:ext uri="{FF2B5EF4-FFF2-40B4-BE49-F238E27FC236}">
                <a16:creationId xmlns:a16="http://schemas.microsoft.com/office/drawing/2014/main" id="{A0E982B3-DC64-4885-B755-397C54E6BDAD}"/>
              </a:ext>
            </a:extLst>
          </p:cNvPr>
          <p:cNvCxnSpPr>
            <a:cxnSpLocks/>
          </p:cNvCxnSpPr>
          <p:nvPr/>
        </p:nvCxnSpPr>
        <p:spPr>
          <a:xfrm>
            <a:off x="9457085" y="1708640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Shape 556">
            <a:extLst>
              <a:ext uri="{FF2B5EF4-FFF2-40B4-BE49-F238E27FC236}">
                <a16:creationId xmlns:a16="http://schemas.microsoft.com/office/drawing/2014/main" id="{49C852DD-4B9F-421C-A2AA-7C03FD2B3D54}"/>
              </a:ext>
            </a:extLst>
          </p:cNvPr>
          <p:cNvSpPr txBox="1"/>
          <p:nvPr/>
        </p:nvSpPr>
        <p:spPr>
          <a:xfrm>
            <a:off x="9457085" y="1891788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job X successfully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Shape 557">
            <a:extLst>
              <a:ext uri="{FF2B5EF4-FFF2-40B4-BE49-F238E27FC236}">
                <a16:creationId xmlns:a16="http://schemas.microsoft.com/office/drawing/2014/main" id="{83AD898E-D43C-460B-82F0-61FF54814D0C}"/>
              </a:ext>
            </a:extLst>
          </p:cNvPr>
          <p:cNvCxnSpPr>
            <a:cxnSpLocks/>
          </p:cNvCxnSpPr>
          <p:nvPr/>
        </p:nvCxnSpPr>
        <p:spPr>
          <a:xfrm>
            <a:off x="8558862" y="1708640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556">
            <a:extLst>
              <a:ext uri="{FF2B5EF4-FFF2-40B4-BE49-F238E27FC236}">
                <a16:creationId xmlns:a16="http://schemas.microsoft.com/office/drawing/2014/main" id="{1647CDA1-342B-4B47-A7E5-80B38564AAB4}"/>
              </a:ext>
            </a:extLst>
          </p:cNvPr>
          <p:cNvSpPr txBox="1"/>
          <p:nvPr/>
        </p:nvSpPr>
        <p:spPr>
          <a:xfrm>
            <a:off x="9457084" y="2221219"/>
            <a:ext cx="2519826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staging directory</a:t>
            </a:r>
            <a:endParaRPr sz="1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556">
            <a:extLst>
              <a:ext uri="{FF2B5EF4-FFF2-40B4-BE49-F238E27FC236}">
                <a16:creationId xmlns:a16="http://schemas.microsoft.com/office/drawing/2014/main" id="{24054ED7-0B92-476E-BDB1-C017E36467D4}"/>
              </a:ext>
            </a:extLst>
          </p:cNvPr>
          <p:cNvSpPr txBox="1"/>
          <p:nvPr/>
        </p:nvSpPr>
        <p:spPr>
          <a:xfrm>
            <a:off x="9434363" y="2572997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“Unregister to RM”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0AF475-529C-428F-A8CD-1EF52EC156A2}"/>
              </a:ext>
            </a:extLst>
          </p:cNvPr>
          <p:cNvCxnSpPr>
            <a:cxnSpLocks/>
          </p:cNvCxnSpPr>
          <p:nvPr/>
        </p:nvCxnSpPr>
        <p:spPr>
          <a:xfrm flipH="1">
            <a:off x="8558860" y="2831420"/>
            <a:ext cx="898225" cy="140214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闪电形 18">
            <a:extLst>
              <a:ext uri="{FF2B5EF4-FFF2-40B4-BE49-F238E27FC236}">
                <a16:creationId xmlns:a16="http://schemas.microsoft.com/office/drawing/2014/main" id="{BB85389B-C96D-4C90-8FF3-C7A92DF57AB9}"/>
              </a:ext>
            </a:extLst>
          </p:cNvPr>
          <p:cNvSpPr/>
          <p:nvPr/>
        </p:nvSpPr>
        <p:spPr>
          <a:xfrm>
            <a:off x="8296723" y="2555164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14AF6EB-4D25-48CB-8A49-6C8626341DB2}"/>
              </a:ext>
            </a:extLst>
          </p:cNvPr>
          <p:cNvCxnSpPr>
            <a:cxnSpLocks/>
          </p:cNvCxnSpPr>
          <p:nvPr/>
        </p:nvCxnSpPr>
        <p:spPr>
          <a:xfrm>
            <a:off x="8558860" y="2801291"/>
            <a:ext cx="0" cy="2184595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Shape 556">
            <a:extLst>
              <a:ext uri="{FF2B5EF4-FFF2-40B4-BE49-F238E27FC236}">
                <a16:creationId xmlns:a16="http://schemas.microsoft.com/office/drawing/2014/main" id="{9031B194-2FC8-4E72-93F9-B27ABAA7D64B}"/>
              </a:ext>
            </a:extLst>
          </p:cNvPr>
          <p:cNvSpPr txBox="1"/>
          <p:nvPr/>
        </p:nvSpPr>
        <p:spPr>
          <a:xfrm>
            <a:off x="9142523" y="1266892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AM1</a:t>
            </a:r>
            <a:endParaRPr b="0" i="1" dirty="0">
              <a:sym typeface="Arial"/>
            </a:endParaRPr>
          </a:p>
        </p:txBody>
      </p:sp>
      <p:sp>
        <p:nvSpPr>
          <p:cNvPr id="24" name="Shape 556">
            <a:extLst>
              <a:ext uri="{FF2B5EF4-FFF2-40B4-BE49-F238E27FC236}">
                <a16:creationId xmlns:a16="http://schemas.microsoft.com/office/drawing/2014/main" id="{1E483157-E867-4516-9BB2-D5052B0BC7A4}"/>
              </a:ext>
            </a:extLst>
          </p:cNvPr>
          <p:cNvSpPr txBox="1"/>
          <p:nvPr/>
        </p:nvSpPr>
        <p:spPr>
          <a:xfrm>
            <a:off x="8244299" y="1266602"/>
            <a:ext cx="629123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F7232CB4-386E-42D4-A65D-77ECC136E88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9457439" y="2835691"/>
            <a:ext cx="464135" cy="243583"/>
          </a:xfrm>
          <a:prstGeom prst="curvedConnector2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28B4783C-E094-4FBA-B583-38426E2B4A8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42" y="3079274"/>
            <a:ext cx="405064" cy="405064"/>
          </a:xfrm>
          <a:prstGeom prst="rect">
            <a:avLst/>
          </a:prstGeom>
        </p:spPr>
      </p:pic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5E1633B2-8740-4C91-A11F-77608C71237E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>
            <a:off x="9602200" y="3361944"/>
            <a:ext cx="196981" cy="441768"/>
          </a:xfrm>
          <a:prstGeom prst="curvedConnector2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46B08FF-6ABC-447F-AF48-C85D7CCA98F0}"/>
              </a:ext>
            </a:extLst>
          </p:cNvPr>
          <p:cNvCxnSpPr>
            <a:cxnSpLocks/>
          </p:cNvCxnSpPr>
          <p:nvPr/>
        </p:nvCxnSpPr>
        <p:spPr>
          <a:xfrm>
            <a:off x="9457084" y="2849254"/>
            <a:ext cx="0" cy="832065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Shape 556">
            <a:extLst>
              <a:ext uri="{FF2B5EF4-FFF2-40B4-BE49-F238E27FC236}">
                <a16:creationId xmlns:a16="http://schemas.microsoft.com/office/drawing/2014/main" id="{3A710F1C-A97C-4457-B4B6-75A9100A2CBE}"/>
              </a:ext>
            </a:extLst>
          </p:cNvPr>
          <p:cNvSpPr txBox="1"/>
          <p:nvPr/>
        </p:nvSpPr>
        <p:spPr>
          <a:xfrm>
            <a:off x="9457085" y="3698369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itself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3A4D49-7EAD-4F97-8A00-E0A70FB2B42C}"/>
              </a:ext>
            </a:extLst>
          </p:cNvPr>
          <p:cNvSpPr/>
          <p:nvPr/>
        </p:nvSpPr>
        <p:spPr>
          <a:xfrm>
            <a:off x="8089289" y="5360275"/>
            <a:ext cx="2519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lang="en-US" altLang="zh-CN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68B346B-7826-4072-B9BC-64F0DCBA186A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MAPREDUCE-5476</a:t>
            </a:r>
            <a:endParaRPr lang="zh-CN" altLang="en-US" dirty="0">
              <a:latin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635793946"/>
      </p:ext>
    </p:extLst>
  </p:cSld>
  <p:clrMapOvr>
    <a:masterClrMapping/>
  </p:clrMapOvr>
  <p:transition advTm="5837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701883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/>
              <a:t>No backup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3BC2D4-A0B2-43F4-86F9-6E1956F331A4}"/>
              </a:ext>
            </a:extLst>
          </p:cNvPr>
          <p:cNvSpPr/>
          <p:nvPr/>
        </p:nvSpPr>
        <p:spPr>
          <a:xfrm>
            <a:off x="1699977" y="331198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Incorrect backup management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7" name="Elbow Connector 38">
            <a:extLst>
              <a:ext uri="{FF2B5EF4-FFF2-40B4-BE49-F238E27FC236}">
                <a16:creationId xmlns:a16="http://schemas.microsoft.com/office/drawing/2014/main" id="{66B5B2E5-6B68-4099-8443-3B29E6DCFFBF}"/>
              </a:ext>
            </a:extLst>
          </p:cNvPr>
          <p:cNvCxnSpPr/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38">
            <a:extLst>
              <a:ext uri="{FF2B5EF4-FFF2-40B4-BE49-F238E27FC236}">
                <a16:creationId xmlns:a16="http://schemas.microsoft.com/office/drawing/2014/main" id="{8AC4D440-9113-470A-9D6A-EEEE38F70D1C}"/>
              </a:ext>
            </a:extLst>
          </p:cNvPr>
          <p:cNvCxnSpPr/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B8CD579-06CA-4A4D-B644-324F5932C7C4}"/>
              </a:ext>
            </a:extLst>
          </p:cNvPr>
          <p:cNvSpPr/>
          <p:nvPr/>
        </p:nvSpPr>
        <p:spPr>
          <a:xfrm>
            <a:off x="2063836" y="3819718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C00000"/>
                </a:solidFill>
              </a:rPr>
              <a:t>Premature removal of backups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65" name="Shape 557">
            <a:extLst>
              <a:ext uri="{FF2B5EF4-FFF2-40B4-BE49-F238E27FC236}">
                <a16:creationId xmlns:a16="http://schemas.microsoft.com/office/drawing/2014/main" id="{A0E982B3-DC64-4885-B755-397C54E6BDAD}"/>
              </a:ext>
            </a:extLst>
          </p:cNvPr>
          <p:cNvCxnSpPr>
            <a:cxnSpLocks/>
          </p:cNvCxnSpPr>
          <p:nvPr/>
        </p:nvCxnSpPr>
        <p:spPr>
          <a:xfrm>
            <a:off x="9457085" y="1708640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0" name="Shape 556">
            <a:extLst>
              <a:ext uri="{FF2B5EF4-FFF2-40B4-BE49-F238E27FC236}">
                <a16:creationId xmlns:a16="http://schemas.microsoft.com/office/drawing/2014/main" id="{49C852DD-4B9F-421C-A2AA-7C03FD2B3D54}"/>
              </a:ext>
            </a:extLst>
          </p:cNvPr>
          <p:cNvSpPr txBox="1"/>
          <p:nvPr/>
        </p:nvSpPr>
        <p:spPr>
          <a:xfrm>
            <a:off x="9457085" y="1891788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Finish job X successfully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" name="Shape 557">
            <a:extLst>
              <a:ext uri="{FF2B5EF4-FFF2-40B4-BE49-F238E27FC236}">
                <a16:creationId xmlns:a16="http://schemas.microsoft.com/office/drawing/2014/main" id="{83AD898E-D43C-460B-82F0-61FF54814D0C}"/>
              </a:ext>
            </a:extLst>
          </p:cNvPr>
          <p:cNvCxnSpPr>
            <a:cxnSpLocks/>
          </p:cNvCxnSpPr>
          <p:nvPr/>
        </p:nvCxnSpPr>
        <p:spPr>
          <a:xfrm>
            <a:off x="8558862" y="1708640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7" name="Shape 556">
            <a:extLst>
              <a:ext uri="{FF2B5EF4-FFF2-40B4-BE49-F238E27FC236}">
                <a16:creationId xmlns:a16="http://schemas.microsoft.com/office/drawing/2014/main" id="{1647CDA1-342B-4B47-A7E5-80B38564AAB4}"/>
              </a:ext>
            </a:extLst>
          </p:cNvPr>
          <p:cNvSpPr txBox="1"/>
          <p:nvPr/>
        </p:nvSpPr>
        <p:spPr>
          <a:xfrm>
            <a:off x="9457083" y="2221219"/>
            <a:ext cx="3334892" cy="39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Delete staging directory</a:t>
            </a:r>
            <a:endParaRPr sz="1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Shape 556">
            <a:extLst>
              <a:ext uri="{FF2B5EF4-FFF2-40B4-BE49-F238E27FC236}">
                <a16:creationId xmlns:a16="http://schemas.microsoft.com/office/drawing/2014/main" id="{24054ED7-0B92-476E-BDB1-C017E36467D4}"/>
              </a:ext>
            </a:extLst>
          </p:cNvPr>
          <p:cNvSpPr txBox="1"/>
          <p:nvPr/>
        </p:nvSpPr>
        <p:spPr>
          <a:xfrm>
            <a:off x="9434363" y="2572997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“Unregister to RM”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0AF475-529C-428F-A8CD-1EF52EC156A2}"/>
              </a:ext>
            </a:extLst>
          </p:cNvPr>
          <p:cNvCxnSpPr>
            <a:cxnSpLocks/>
          </p:cNvCxnSpPr>
          <p:nvPr/>
        </p:nvCxnSpPr>
        <p:spPr>
          <a:xfrm flipH="1">
            <a:off x="8558860" y="2831420"/>
            <a:ext cx="898225" cy="140214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闪电形 18">
            <a:extLst>
              <a:ext uri="{FF2B5EF4-FFF2-40B4-BE49-F238E27FC236}">
                <a16:creationId xmlns:a16="http://schemas.microsoft.com/office/drawing/2014/main" id="{BB85389B-C96D-4C90-8FF3-C7A92DF57AB9}"/>
              </a:ext>
            </a:extLst>
          </p:cNvPr>
          <p:cNvSpPr/>
          <p:nvPr/>
        </p:nvSpPr>
        <p:spPr>
          <a:xfrm>
            <a:off x="8296723" y="2555164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A14AF6EB-4D25-48CB-8A49-6C8626341DB2}"/>
              </a:ext>
            </a:extLst>
          </p:cNvPr>
          <p:cNvCxnSpPr>
            <a:cxnSpLocks/>
          </p:cNvCxnSpPr>
          <p:nvPr/>
        </p:nvCxnSpPr>
        <p:spPr>
          <a:xfrm>
            <a:off x="8558860" y="2801291"/>
            <a:ext cx="0" cy="1266411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AB3E42BF-33BE-40DE-B37C-A055E4ACD962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457439" y="2835691"/>
            <a:ext cx="464135" cy="243583"/>
          </a:xfrm>
          <a:prstGeom prst="curvedConnector2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图片 23">
            <a:extLst>
              <a:ext uri="{FF2B5EF4-FFF2-40B4-BE49-F238E27FC236}">
                <a16:creationId xmlns:a16="http://schemas.microsoft.com/office/drawing/2014/main" id="{A1E29E67-F752-4F1D-B81A-2078AB1528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042" y="3079274"/>
            <a:ext cx="405064" cy="405064"/>
          </a:xfrm>
          <a:prstGeom prst="rect">
            <a:avLst/>
          </a:prstGeom>
        </p:spPr>
      </p:pic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676EC090-2F40-44B8-8EA4-DBBFC67EC914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9602200" y="3361944"/>
            <a:ext cx="196981" cy="441768"/>
          </a:xfrm>
          <a:prstGeom prst="curvedConnector2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88B91AE-587B-49FB-BC3B-B22BC181DBB9}"/>
              </a:ext>
            </a:extLst>
          </p:cNvPr>
          <p:cNvCxnSpPr>
            <a:cxnSpLocks/>
          </p:cNvCxnSpPr>
          <p:nvPr/>
        </p:nvCxnSpPr>
        <p:spPr>
          <a:xfrm>
            <a:off x="9457084" y="2849254"/>
            <a:ext cx="0" cy="832065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556">
            <a:extLst>
              <a:ext uri="{FF2B5EF4-FFF2-40B4-BE49-F238E27FC236}">
                <a16:creationId xmlns:a16="http://schemas.microsoft.com/office/drawing/2014/main" id="{C61E4FC5-8297-4A38-A25D-BFE7A099B3F7}"/>
              </a:ext>
            </a:extLst>
          </p:cNvPr>
          <p:cNvSpPr txBox="1"/>
          <p:nvPr/>
        </p:nvSpPr>
        <p:spPr>
          <a:xfrm>
            <a:off x="9457085" y="3698369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 itself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Shape 564">
            <a:extLst>
              <a:ext uri="{FF2B5EF4-FFF2-40B4-BE49-F238E27FC236}">
                <a16:creationId xmlns:a16="http://schemas.microsoft.com/office/drawing/2014/main" id="{3EEB598C-30F7-46BE-9058-8CB68724914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268923" y="3706068"/>
            <a:ext cx="492700" cy="4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556">
            <a:extLst>
              <a:ext uri="{FF2B5EF4-FFF2-40B4-BE49-F238E27FC236}">
                <a16:creationId xmlns:a16="http://schemas.microsoft.com/office/drawing/2014/main" id="{9E649762-22EA-48DC-8EB3-C2CF193D15E5}"/>
              </a:ext>
            </a:extLst>
          </p:cNvPr>
          <p:cNvSpPr txBox="1"/>
          <p:nvPr/>
        </p:nvSpPr>
        <p:spPr>
          <a:xfrm>
            <a:off x="9142523" y="1266892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AM1</a:t>
            </a:r>
            <a:endParaRPr b="0" i="1" dirty="0">
              <a:sym typeface="Arial"/>
            </a:endParaRPr>
          </a:p>
        </p:txBody>
      </p:sp>
      <p:sp>
        <p:nvSpPr>
          <p:cNvPr id="32" name="Shape 556">
            <a:extLst>
              <a:ext uri="{FF2B5EF4-FFF2-40B4-BE49-F238E27FC236}">
                <a16:creationId xmlns:a16="http://schemas.microsoft.com/office/drawing/2014/main" id="{AEEA3704-D0E8-4977-9766-085DAAB644CF}"/>
              </a:ext>
            </a:extLst>
          </p:cNvPr>
          <p:cNvSpPr txBox="1"/>
          <p:nvPr/>
        </p:nvSpPr>
        <p:spPr>
          <a:xfrm>
            <a:off x="8244299" y="1266602"/>
            <a:ext cx="629123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RM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" name="Shape 557">
            <a:extLst>
              <a:ext uri="{FF2B5EF4-FFF2-40B4-BE49-F238E27FC236}">
                <a16:creationId xmlns:a16="http://schemas.microsoft.com/office/drawing/2014/main" id="{F1D15103-72E1-4AF4-8C0B-625905B3DEDA}"/>
              </a:ext>
            </a:extLst>
          </p:cNvPr>
          <p:cNvCxnSpPr>
            <a:cxnSpLocks/>
          </p:cNvCxnSpPr>
          <p:nvPr/>
        </p:nvCxnSpPr>
        <p:spPr>
          <a:xfrm>
            <a:off x="7669860" y="4392186"/>
            <a:ext cx="0" cy="68691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263FCCB-87E9-4384-9ABD-3553A40F5F82}"/>
              </a:ext>
            </a:extLst>
          </p:cNvPr>
          <p:cNvCxnSpPr>
            <a:cxnSpLocks/>
          </p:cNvCxnSpPr>
          <p:nvPr/>
        </p:nvCxnSpPr>
        <p:spPr>
          <a:xfrm flipH="1">
            <a:off x="7669860" y="4251972"/>
            <a:ext cx="898225" cy="14021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Shape 556">
            <a:extLst>
              <a:ext uri="{FF2B5EF4-FFF2-40B4-BE49-F238E27FC236}">
                <a16:creationId xmlns:a16="http://schemas.microsoft.com/office/drawing/2014/main" id="{1390383F-B9BC-460E-9E9A-D8F5CD3D2EC9}"/>
              </a:ext>
            </a:extLst>
          </p:cNvPr>
          <p:cNvSpPr txBox="1"/>
          <p:nvPr/>
        </p:nvSpPr>
        <p:spPr>
          <a:xfrm>
            <a:off x="7318681" y="4005958"/>
            <a:ext cx="730694" cy="3042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0" i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dirty="0">
                <a:sym typeface="Arial"/>
              </a:rPr>
              <a:t>AM2</a:t>
            </a:r>
            <a:endParaRPr dirty="0">
              <a:sym typeface="Arial"/>
            </a:endParaRPr>
          </a:p>
        </p:txBody>
      </p:sp>
      <p:sp>
        <p:nvSpPr>
          <p:cNvPr id="36" name="Shape 556">
            <a:extLst>
              <a:ext uri="{FF2B5EF4-FFF2-40B4-BE49-F238E27FC236}">
                <a16:creationId xmlns:a16="http://schemas.microsoft.com/office/drawing/2014/main" id="{C79841D1-69AA-4070-9E53-B0D04E76BE0F}"/>
              </a:ext>
            </a:extLst>
          </p:cNvPr>
          <p:cNvSpPr txBox="1"/>
          <p:nvPr/>
        </p:nvSpPr>
        <p:spPr>
          <a:xfrm>
            <a:off x="4977866" y="4366312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recover job X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8F04F098-6727-402C-B86A-393974262160}"/>
              </a:ext>
            </a:extLst>
          </p:cNvPr>
          <p:cNvSpPr/>
          <p:nvPr/>
        </p:nvSpPr>
        <p:spPr bwMode="gray">
          <a:xfrm>
            <a:off x="4732267" y="4735645"/>
            <a:ext cx="2586414" cy="981925"/>
          </a:xfrm>
          <a:prstGeom prst="roundRect">
            <a:avLst/>
          </a:prstGeom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Fail the job since staging </a:t>
            </a:r>
            <a:r>
              <a:rPr lang="en-US" altLang="zh-CN" b="1" dirty="0" err="1">
                <a:solidFill>
                  <a:schemeClr val="bg1"/>
                </a:solidFill>
              </a:rPr>
              <a:t>dir</a:t>
            </a:r>
            <a:r>
              <a:rPr lang="en-US" altLang="zh-CN" b="1" dirty="0">
                <a:solidFill>
                  <a:schemeClr val="bg1"/>
                </a:solidFill>
              </a:rPr>
              <a:t> has been already cleaned!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66679E1E-F8C2-41E5-A006-7223C70DA4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038" y="4735645"/>
            <a:ext cx="500422" cy="559478"/>
          </a:xfrm>
          <a:prstGeom prst="rect">
            <a:avLst/>
          </a:prstGeom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5C9A8EBF-B219-46C9-A92A-17F04A23D4BD}"/>
              </a:ext>
            </a:extLst>
          </p:cNvPr>
          <p:cNvSpPr/>
          <p:nvPr/>
        </p:nvSpPr>
        <p:spPr>
          <a:xfrm>
            <a:off x="8089289" y="5360275"/>
            <a:ext cx="2519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lang="en-US" altLang="zh-CN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54C8E5-ABCF-44A1-B8F1-52044E84DC4F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MAPREDUCE-5476</a:t>
            </a:r>
            <a:endParaRPr lang="zh-CN" altLang="en-US" dirty="0">
              <a:latin typeface="Gill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624968"/>
      </p:ext>
    </p:extLst>
  </p:cSld>
  <p:clrMapOvr>
    <a:masterClrMapping/>
  </p:clrMapOvr>
  <p:transition advTm="2033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箭头: 下 79">
            <a:extLst>
              <a:ext uri="{FF2B5EF4-FFF2-40B4-BE49-F238E27FC236}">
                <a16:creationId xmlns:a16="http://schemas.microsoft.com/office/drawing/2014/main" id="{53DD96BD-B076-4C58-86C7-254240003002}"/>
              </a:ext>
            </a:extLst>
          </p:cNvPr>
          <p:cNvSpPr/>
          <p:nvPr/>
        </p:nvSpPr>
        <p:spPr bwMode="gray">
          <a:xfrm>
            <a:off x="10035184" y="1337913"/>
            <a:ext cx="239776" cy="3619552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676E14BF-EE54-4C35-AFC8-2DE42CAFF626}"/>
              </a:ext>
            </a:extLst>
          </p:cNvPr>
          <p:cNvSpPr/>
          <p:nvPr/>
        </p:nvSpPr>
        <p:spPr bwMode="gray">
          <a:xfrm>
            <a:off x="7110950" y="1337913"/>
            <a:ext cx="239776" cy="3619552"/>
          </a:xfrm>
          <a:prstGeom prst="downArrow">
            <a:avLst/>
          </a:prstGeom>
          <a:ln>
            <a:solidFill>
              <a:schemeClr val="bg1">
                <a:lumMod val="50000"/>
              </a:schemeClr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701883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/>
              <a:t>No backup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3BC2D4-A0B2-43F4-86F9-6E1956F331A4}"/>
              </a:ext>
            </a:extLst>
          </p:cNvPr>
          <p:cNvSpPr/>
          <p:nvPr/>
        </p:nvSpPr>
        <p:spPr>
          <a:xfrm>
            <a:off x="1699977" y="331198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Incorrect backup management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7" name="Elbow Connector 38">
            <a:extLst>
              <a:ext uri="{FF2B5EF4-FFF2-40B4-BE49-F238E27FC236}">
                <a16:creationId xmlns:a16="http://schemas.microsoft.com/office/drawing/2014/main" id="{66B5B2E5-6B68-4099-8443-3B29E6DCFFBF}"/>
              </a:ext>
            </a:extLst>
          </p:cNvPr>
          <p:cNvCxnSpPr/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38">
            <a:extLst>
              <a:ext uri="{FF2B5EF4-FFF2-40B4-BE49-F238E27FC236}">
                <a16:creationId xmlns:a16="http://schemas.microsoft.com/office/drawing/2014/main" id="{8AC4D440-9113-470A-9D6A-EEEE38F70D1C}"/>
              </a:ext>
            </a:extLst>
          </p:cNvPr>
          <p:cNvCxnSpPr/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B8CD579-06CA-4A4D-B644-324F5932C7C4}"/>
              </a:ext>
            </a:extLst>
          </p:cNvPr>
          <p:cNvSpPr/>
          <p:nvPr/>
        </p:nvSpPr>
        <p:spPr>
          <a:xfrm>
            <a:off x="2063836" y="3819718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C00000"/>
                </a:solidFill>
              </a:rPr>
              <a:t>Premature removal of backups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pic>
        <p:nvPicPr>
          <p:cNvPr id="46" name="Picture 26">
            <a:extLst>
              <a:ext uri="{FF2B5EF4-FFF2-40B4-BE49-F238E27FC236}">
                <a16:creationId xmlns:a16="http://schemas.microsoft.com/office/drawing/2014/main" id="{696B2BC4-E87A-4034-916E-DACF5F7413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203" y="4651790"/>
            <a:ext cx="482056" cy="482055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3CBF9BD9-0791-44D5-9BA7-77DC8F59AF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848" y="4492502"/>
            <a:ext cx="573646" cy="641343"/>
          </a:xfrm>
          <a:prstGeom prst="rect">
            <a:avLst/>
          </a:prstGeom>
        </p:spPr>
      </p:pic>
      <p:sp>
        <p:nvSpPr>
          <p:cNvPr id="63" name="Shape 556">
            <a:extLst>
              <a:ext uri="{FF2B5EF4-FFF2-40B4-BE49-F238E27FC236}">
                <a16:creationId xmlns:a16="http://schemas.microsoft.com/office/drawing/2014/main" id="{9B73ECAD-C032-4BAF-B793-F30C05C2A460}"/>
              </a:ext>
            </a:extLst>
          </p:cNvPr>
          <p:cNvSpPr txBox="1"/>
          <p:nvPr/>
        </p:nvSpPr>
        <p:spPr>
          <a:xfrm>
            <a:off x="7304184" y="1082602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backups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流程图: 磁盘 63">
            <a:extLst>
              <a:ext uri="{FF2B5EF4-FFF2-40B4-BE49-F238E27FC236}">
                <a16:creationId xmlns:a16="http://schemas.microsoft.com/office/drawing/2014/main" id="{ED0061EA-987D-4AC9-9844-2FEBC6FD3F92}"/>
              </a:ext>
            </a:extLst>
          </p:cNvPr>
          <p:cNvSpPr/>
          <p:nvPr/>
        </p:nvSpPr>
        <p:spPr>
          <a:xfrm>
            <a:off x="7192625" y="1444909"/>
            <a:ext cx="1201918" cy="369333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Backups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7" name="Shape 556">
            <a:extLst>
              <a:ext uri="{FF2B5EF4-FFF2-40B4-BE49-F238E27FC236}">
                <a16:creationId xmlns:a16="http://schemas.microsoft.com/office/drawing/2014/main" id="{4781AB56-8C9F-4BEF-A117-9360C85A7329}"/>
              </a:ext>
            </a:extLst>
          </p:cNvPr>
          <p:cNvSpPr txBox="1"/>
          <p:nvPr/>
        </p:nvSpPr>
        <p:spPr>
          <a:xfrm>
            <a:off x="7350726" y="3810986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Clean backups</a:t>
            </a:r>
            <a:endParaRPr sz="1600" b="1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流程图: 磁盘 67">
            <a:extLst>
              <a:ext uri="{FF2B5EF4-FFF2-40B4-BE49-F238E27FC236}">
                <a16:creationId xmlns:a16="http://schemas.microsoft.com/office/drawing/2014/main" id="{30D17AC1-26C2-46B0-A0D7-DD1CCA57D9F3}"/>
              </a:ext>
            </a:extLst>
          </p:cNvPr>
          <p:cNvSpPr/>
          <p:nvPr/>
        </p:nvSpPr>
        <p:spPr>
          <a:xfrm>
            <a:off x="7193254" y="4123169"/>
            <a:ext cx="1201918" cy="369333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Backups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2" name="Shape 556">
            <a:extLst>
              <a:ext uri="{FF2B5EF4-FFF2-40B4-BE49-F238E27FC236}">
                <a16:creationId xmlns:a16="http://schemas.microsoft.com/office/drawing/2014/main" id="{EFE94A7B-96DE-4161-9CEF-086E32C25F94}"/>
              </a:ext>
            </a:extLst>
          </p:cNvPr>
          <p:cNvSpPr txBox="1"/>
          <p:nvPr/>
        </p:nvSpPr>
        <p:spPr>
          <a:xfrm>
            <a:off x="10220121" y="1082602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backups</a:t>
            </a:r>
            <a:endParaRPr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流程图: 磁盘 82">
            <a:extLst>
              <a:ext uri="{FF2B5EF4-FFF2-40B4-BE49-F238E27FC236}">
                <a16:creationId xmlns:a16="http://schemas.microsoft.com/office/drawing/2014/main" id="{AA3620DB-F5D8-4CC6-A2E6-8C8B50322E88}"/>
              </a:ext>
            </a:extLst>
          </p:cNvPr>
          <p:cNvSpPr/>
          <p:nvPr/>
        </p:nvSpPr>
        <p:spPr>
          <a:xfrm>
            <a:off x="10114432" y="1444909"/>
            <a:ext cx="1201918" cy="369333"/>
          </a:xfrm>
          <a:prstGeom prst="flowChartMagneticDisk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Backups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Shape 556">
            <a:extLst>
              <a:ext uri="{FF2B5EF4-FFF2-40B4-BE49-F238E27FC236}">
                <a16:creationId xmlns:a16="http://schemas.microsoft.com/office/drawing/2014/main" id="{F03E8765-EAA8-454A-879A-4749845A25CA}"/>
              </a:ext>
            </a:extLst>
          </p:cNvPr>
          <p:cNvSpPr txBox="1"/>
          <p:nvPr/>
        </p:nvSpPr>
        <p:spPr>
          <a:xfrm>
            <a:off x="10301401" y="3059096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Clean backups</a:t>
            </a:r>
            <a:endParaRPr sz="1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流程图: 磁盘 85">
            <a:extLst>
              <a:ext uri="{FF2B5EF4-FFF2-40B4-BE49-F238E27FC236}">
                <a16:creationId xmlns:a16="http://schemas.microsoft.com/office/drawing/2014/main" id="{826C8193-6F6F-44E9-A070-5073B299225F}"/>
              </a:ext>
            </a:extLst>
          </p:cNvPr>
          <p:cNvSpPr/>
          <p:nvPr/>
        </p:nvSpPr>
        <p:spPr>
          <a:xfrm>
            <a:off x="10113449" y="3371279"/>
            <a:ext cx="1201918" cy="369333"/>
          </a:xfrm>
          <a:prstGeom prst="flowChartMagneticDisk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bg1">
                    <a:lumMod val="85000"/>
                  </a:schemeClr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Backups</a:t>
            </a:r>
            <a:endParaRPr lang="zh-CN" altLang="en-US" sz="1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7" name="左大括号 86">
            <a:extLst>
              <a:ext uri="{FF2B5EF4-FFF2-40B4-BE49-F238E27FC236}">
                <a16:creationId xmlns:a16="http://schemas.microsoft.com/office/drawing/2014/main" id="{A7BC9F9D-6D6F-4C06-BA3E-4DBB8F0154F0}"/>
              </a:ext>
            </a:extLst>
          </p:cNvPr>
          <p:cNvSpPr/>
          <p:nvPr/>
        </p:nvSpPr>
        <p:spPr>
          <a:xfrm>
            <a:off x="6815190" y="1786929"/>
            <a:ext cx="346572" cy="2032789"/>
          </a:xfrm>
          <a:prstGeom prst="lef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EEBF15DE-7419-4E81-80B2-9020C5FBFAD2}"/>
              </a:ext>
            </a:extLst>
          </p:cNvPr>
          <p:cNvSpPr/>
          <p:nvPr/>
        </p:nvSpPr>
        <p:spPr>
          <a:xfrm>
            <a:off x="9751692" y="1786929"/>
            <a:ext cx="346572" cy="2032789"/>
          </a:xfrm>
          <a:prstGeom prst="leftBrace">
            <a:avLst/>
          </a:prstGeom>
          <a:ln w="2857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rgbClr val="0070C0"/>
              </a:solidFill>
            </a:endParaRPr>
          </a:p>
        </p:txBody>
      </p:sp>
      <p:sp>
        <p:nvSpPr>
          <p:cNvPr id="92" name="Shape 556">
            <a:extLst>
              <a:ext uri="{FF2B5EF4-FFF2-40B4-BE49-F238E27FC236}">
                <a16:creationId xmlns:a16="http://schemas.microsoft.com/office/drawing/2014/main" id="{5015C81F-F15A-449F-B818-0A7BDFBA0EBE}"/>
              </a:ext>
            </a:extLst>
          </p:cNvPr>
          <p:cNvSpPr txBox="1"/>
          <p:nvPr/>
        </p:nvSpPr>
        <p:spPr>
          <a:xfrm>
            <a:off x="5247556" y="2614292"/>
            <a:ext cx="1617396" cy="533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altLang="zh-CN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eriod of use</a:t>
            </a:r>
            <a:endParaRPr lang="en-US"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Shape 556">
            <a:extLst>
              <a:ext uri="{FF2B5EF4-FFF2-40B4-BE49-F238E27FC236}">
                <a16:creationId xmlns:a16="http://schemas.microsoft.com/office/drawing/2014/main" id="{915CC337-6D81-4514-AE58-934FC82D58B6}"/>
              </a:ext>
            </a:extLst>
          </p:cNvPr>
          <p:cNvSpPr txBox="1"/>
          <p:nvPr/>
        </p:nvSpPr>
        <p:spPr>
          <a:xfrm>
            <a:off x="8195901" y="2615195"/>
            <a:ext cx="1571734" cy="297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zh-CN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Period of use</a:t>
            </a:r>
          </a:p>
          <a:p>
            <a:pPr algn="ctr"/>
            <a:endParaRPr lang="en-US" sz="1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1119576"/>
      </p:ext>
    </p:extLst>
  </p:cSld>
  <p:clrMapOvr>
    <a:masterClrMapping/>
  </p:clrMapOvr>
  <p:transition advTm="16952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/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60E8A04E-054A-4A71-87D7-FA23E8BE6FE9}"/>
              </a:ext>
            </a:extLst>
          </p:cNvPr>
          <p:cNvCxnSpPr/>
          <p:nvPr/>
        </p:nvCxnSpPr>
        <p:spPr>
          <a:xfrm rot="16200000" flipH="1">
            <a:off x="1459340" y="296503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8C6370BF-027A-4E79-99FF-B7EB8B039F0D}"/>
              </a:ext>
            </a:extLst>
          </p:cNvPr>
          <p:cNvSpPr/>
          <p:nvPr/>
        </p:nvSpPr>
        <p:spPr>
          <a:xfrm>
            <a:off x="1701883" y="3021003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/>
              <a:t>No backup</a:t>
            </a:r>
            <a:endParaRPr lang="zh-CN" altLang="en-US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3BC2D4-A0B2-43F4-86F9-6E1956F331A4}"/>
              </a:ext>
            </a:extLst>
          </p:cNvPr>
          <p:cNvSpPr/>
          <p:nvPr/>
        </p:nvSpPr>
        <p:spPr>
          <a:xfrm>
            <a:off x="1699977" y="3311987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Incorrect backup management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57" name="Elbow Connector 38">
            <a:extLst>
              <a:ext uri="{FF2B5EF4-FFF2-40B4-BE49-F238E27FC236}">
                <a16:creationId xmlns:a16="http://schemas.microsoft.com/office/drawing/2014/main" id="{66B5B2E5-6B68-4099-8443-3B29E6DCFFBF}"/>
              </a:ext>
            </a:extLst>
          </p:cNvPr>
          <p:cNvCxnSpPr/>
          <p:nvPr/>
        </p:nvCxnSpPr>
        <p:spPr>
          <a:xfrm rot="16200000" flipH="1">
            <a:off x="1459340" y="325933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38">
            <a:extLst>
              <a:ext uri="{FF2B5EF4-FFF2-40B4-BE49-F238E27FC236}">
                <a16:creationId xmlns:a16="http://schemas.microsoft.com/office/drawing/2014/main" id="{8AC4D440-9113-470A-9D6A-EEEE38F70D1C}"/>
              </a:ext>
            </a:extLst>
          </p:cNvPr>
          <p:cNvCxnSpPr/>
          <p:nvPr/>
        </p:nvCxnSpPr>
        <p:spPr>
          <a:xfrm rot="16200000" flipH="1">
            <a:off x="1823199" y="376374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3B8CD579-06CA-4A4D-B644-324F5932C7C4}"/>
              </a:ext>
            </a:extLst>
          </p:cNvPr>
          <p:cNvSpPr/>
          <p:nvPr/>
        </p:nvSpPr>
        <p:spPr>
          <a:xfrm>
            <a:off x="2063836" y="3819718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Premature removal of backups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DB83BE5-7F8B-4958-B46D-9F9361FA8820}"/>
              </a:ext>
            </a:extLst>
          </p:cNvPr>
          <p:cNvSpPr/>
          <p:nvPr/>
        </p:nvSpPr>
        <p:spPr>
          <a:xfrm>
            <a:off x="2063836" y="4114016"/>
            <a:ext cx="2775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FF0000"/>
                </a:solidFill>
              </a:rPr>
              <a:t>Incorrect backup updates</a:t>
            </a:r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C1E5DA0-7EE7-4954-BFCA-BBB935DB3442}"/>
              </a:ext>
            </a:extLst>
          </p:cNvPr>
          <p:cNvCxnSpPr/>
          <p:nvPr/>
        </p:nvCxnSpPr>
        <p:spPr>
          <a:xfrm rot="16200000" flipH="1">
            <a:off x="1823199" y="405804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3747212-26F3-4ADE-9572-7872E6152E12}"/>
              </a:ext>
            </a:extLst>
          </p:cNvPr>
          <p:cNvSpPr/>
          <p:nvPr/>
        </p:nvSpPr>
        <p:spPr>
          <a:xfrm>
            <a:off x="2451353" y="4864799"/>
            <a:ext cx="37513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Update logic is incorrectly implemented</a:t>
            </a:r>
            <a:endParaRPr lang="zh-CN" altLang="en-US" sz="16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12E0FA4-7F6D-4406-8907-1E6626A787FD}"/>
              </a:ext>
            </a:extLst>
          </p:cNvPr>
          <p:cNvSpPr/>
          <p:nvPr/>
        </p:nvSpPr>
        <p:spPr>
          <a:xfrm>
            <a:off x="2451352" y="4555461"/>
            <a:ext cx="40511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Backups are not updated in an atomic way</a:t>
            </a:r>
            <a:endParaRPr lang="zh-CN" altLang="en-US" sz="1600" dirty="0"/>
          </a:p>
        </p:txBody>
      </p:sp>
      <p:cxnSp>
        <p:nvCxnSpPr>
          <p:cNvPr id="41" name="Elbow Connector 38">
            <a:extLst>
              <a:ext uri="{FF2B5EF4-FFF2-40B4-BE49-F238E27FC236}">
                <a16:creationId xmlns:a16="http://schemas.microsoft.com/office/drawing/2014/main" id="{CEDC0067-E0BE-4ECD-984E-AF9D141D98F3}"/>
              </a:ext>
            </a:extLst>
          </p:cNvPr>
          <p:cNvCxnSpPr/>
          <p:nvPr/>
        </p:nvCxnSpPr>
        <p:spPr>
          <a:xfrm rot="16200000" flipH="1">
            <a:off x="2210716" y="4499490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38">
            <a:extLst>
              <a:ext uri="{FF2B5EF4-FFF2-40B4-BE49-F238E27FC236}">
                <a16:creationId xmlns:a16="http://schemas.microsoft.com/office/drawing/2014/main" id="{7B74D109-598B-4E7B-A356-5BD9CC5012C7}"/>
              </a:ext>
            </a:extLst>
          </p:cNvPr>
          <p:cNvCxnSpPr/>
          <p:nvPr/>
        </p:nvCxnSpPr>
        <p:spPr>
          <a:xfrm rot="16200000" flipH="1">
            <a:off x="2210717" y="4808828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B0FE27A3-C966-4DEA-B84F-DDAAB67ED6D4}"/>
              </a:ext>
            </a:extLst>
          </p:cNvPr>
          <p:cNvSpPr/>
          <p:nvPr/>
        </p:nvSpPr>
        <p:spPr>
          <a:xfrm>
            <a:off x="1513000" y="3955296"/>
            <a:ext cx="7274865" cy="1200329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/>
              <a:t>Implication: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/>
              <a:t>Backups should be managed properly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</a:rPr>
              <a:t>Incorrect backup lifecycle </a:t>
            </a:r>
            <a:r>
              <a:rPr lang="en-US" altLang="zh-CN" sz="2400" dirty="0"/>
              <a:t>indicates CR bugs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12399"/>
      </p:ext>
    </p:extLst>
  </p:cSld>
  <p:clrMapOvr>
    <a:masterClrMapping/>
  </p:clrMapOvr>
  <p:transition advTm="16918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61" grpId="0"/>
      <p:bldP spid="38" grpId="0"/>
      <p:bldP spid="2" grpId="0"/>
      <p:bldP spid="40" grpId="0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图示 15">
            <a:extLst>
              <a:ext uri="{FF2B5EF4-FFF2-40B4-BE49-F238E27FC236}">
                <a16:creationId xmlns:a16="http://schemas.microsoft.com/office/drawing/2014/main" id="{AC1BF079-CB74-486E-AAA6-4E46F390E4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546515"/>
              </p:ext>
            </p:extLst>
          </p:nvPr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DBDEAE-6821-46DE-A194-5043ADDFE2D7}"/>
              </a:ext>
            </a:extLst>
          </p:cNvPr>
          <p:cNvSpPr/>
          <p:nvPr/>
        </p:nvSpPr>
        <p:spPr>
          <a:xfrm>
            <a:off x="1698076" y="370012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No crash detection</a:t>
            </a:r>
          </a:p>
        </p:txBody>
      </p:sp>
      <p:cxnSp>
        <p:nvCxnSpPr>
          <p:cNvPr id="8" name="Elbow Connector 38">
            <a:extLst>
              <a:ext uri="{FF2B5EF4-FFF2-40B4-BE49-F238E27FC236}">
                <a16:creationId xmlns:a16="http://schemas.microsoft.com/office/drawing/2014/main" id="{89639971-7AFB-45DB-9296-403632EDBFB6}"/>
              </a:ext>
            </a:extLst>
          </p:cNvPr>
          <p:cNvCxnSpPr/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Elbow Connector 38">
            <a:extLst>
              <a:ext uri="{FF2B5EF4-FFF2-40B4-BE49-F238E27FC236}">
                <a16:creationId xmlns:a16="http://schemas.microsoft.com/office/drawing/2014/main" id="{95D88DD8-CD40-4E4C-B743-7AD76011E104}"/>
              </a:ext>
            </a:extLst>
          </p:cNvPr>
          <p:cNvCxnSpPr/>
          <p:nvPr/>
        </p:nvCxnSpPr>
        <p:spPr>
          <a:xfrm rot="16200000" flipH="1">
            <a:off x="1836580" y="412312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4DC9DD41-C7F8-4217-8EDF-18247140E6BA}"/>
              </a:ext>
            </a:extLst>
          </p:cNvPr>
          <p:cNvSpPr/>
          <p:nvPr/>
        </p:nvSpPr>
        <p:spPr>
          <a:xfrm>
            <a:off x="2077217" y="4179092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Do not perceive a dead node</a:t>
            </a:r>
          </a:p>
        </p:txBody>
      </p:sp>
      <p:cxnSp>
        <p:nvCxnSpPr>
          <p:cNvPr id="11" name="Elbow Connector 38">
            <a:extLst>
              <a:ext uri="{FF2B5EF4-FFF2-40B4-BE49-F238E27FC236}">
                <a16:creationId xmlns:a16="http://schemas.microsoft.com/office/drawing/2014/main" id="{BC6DF471-548F-402A-8904-8D8ABE95B57B}"/>
              </a:ext>
            </a:extLst>
          </p:cNvPr>
          <p:cNvCxnSpPr/>
          <p:nvPr/>
        </p:nvCxnSpPr>
        <p:spPr>
          <a:xfrm rot="16200000" flipH="1">
            <a:off x="1836580" y="441858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C9C3E459-A520-49D9-B872-C69CEAB8A875}"/>
              </a:ext>
            </a:extLst>
          </p:cNvPr>
          <p:cNvSpPr/>
          <p:nvPr/>
        </p:nvSpPr>
        <p:spPr>
          <a:xfrm>
            <a:off x="2077216" y="447455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Unaware crash within timeout</a:t>
            </a:r>
          </a:p>
        </p:txBody>
      </p:sp>
      <p:cxnSp>
        <p:nvCxnSpPr>
          <p:cNvPr id="13" name="Elbow Connector 38">
            <a:extLst>
              <a:ext uri="{FF2B5EF4-FFF2-40B4-BE49-F238E27FC236}">
                <a16:creationId xmlns:a16="http://schemas.microsoft.com/office/drawing/2014/main" id="{65EC28B6-B4A4-4EC0-8A39-11C020C31BDA}"/>
              </a:ext>
            </a:extLst>
          </p:cNvPr>
          <p:cNvCxnSpPr/>
          <p:nvPr/>
        </p:nvCxnSpPr>
        <p:spPr>
          <a:xfrm rot="16200000" flipH="1">
            <a:off x="1836579" y="47282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1B94A0D4-1548-4B3F-91BD-FBA02A55C425}"/>
              </a:ext>
            </a:extLst>
          </p:cNvPr>
          <p:cNvSpPr/>
          <p:nvPr/>
        </p:nvSpPr>
        <p:spPr>
          <a:xfrm>
            <a:off x="2077215" y="4788633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No crash recovery can be applied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5335742"/>
      </p:ext>
    </p:extLst>
  </p:cSld>
  <p:clrMapOvr>
    <a:masterClrMapping/>
  </p:clrMapOvr>
  <p:transition advTm="148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/>
      <p:bldP spid="1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cxnSp>
        <p:nvCxnSpPr>
          <p:cNvPr id="19" name="Elbow Connector 38">
            <a:extLst>
              <a:ext uri="{FF2B5EF4-FFF2-40B4-BE49-F238E27FC236}">
                <a16:creationId xmlns:a16="http://schemas.microsoft.com/office/drawing/2014/main" id="{8BE38C2F-4A9E-4B5D-B083-1B707FA47FC9}"/>
              </a:ext>
            </a:extLst>
          </p:cNvPr>
          <p:cNvCxnSpPr/>
          <p:nvPr/>
        </p:nvCxnSpPr>
        <p:spPr>
          <a:xfrm rot="16200000" flipH="1">
            <a:off x="1836580" y="412312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A4228AA-F97B-4E13-9F3E-D9B4803319B4}"/>
              </a:ext>
            </a:extLst>
          </p:cNvPr>
          <p:cNvSpPr/>
          <p:nvPr/>
        </p:nvSpPr>
        <p:spPr>
          <a:xfrm>
            <a:off x="2077217" y="4179092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C00000"/>
                </a:solidFill>
              </a:rPr>
              <a:t>Do not perceive a dead node</a:t>
            </a:r>
          </a:p>
        </p:txBody>
      </p:sp>
      <p:cxnSp>
        <p:nvCxnSpPr>
          <p:cNvPr id="23" name="Elbow Connector 38">
            <a:extLst>
              <a:ext uri="{FF2B5EF4-FFF2-40B4-BE49-F238E27FC236}">
                <a16:creationId xmlns:a16="http://schemas.microsoft.com/office/drawing/2014/main" id="{FCA47536-B77A-4356-8533-74BD0E131C8E}"/>
              </a:ext>
            </a:extLst>
          </p:cNvPr>
          <p:cNvCxnSpPr/>
          <p:nvPr/>
        </p:nvCxnSpPr>
        <p:spPr>
          <a:xfrm rot="16200000" flipH="1">
            <a:off x="1836580" y="441858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554129E-515B-4CBC-BC3F-6F285B469F11}"/>
              </a:ext>
            </a:extLst>
          </p:cNvPr>
          <p:cNvSpPr/>
          <p:nvPr/>
        </p:nvSpPr>
        <p:spPr>
          <a:xfrm>
            <a:off x="2077216" y="447455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Unaware crash within timeout</a:t>
            </a:r>
          </a:p>
        </p:txBody>
      </p:sp>
      <p:cxnSp>
        <p:nvCxnSpPr>
          <p:cNvPr id="25" name="Elbow Connector 38">
            <a:extLst>
              <a:ext uri="{FF2B5EF4-FFF2-40B4-BE49-F238E27FC236}">
                <a16:creationId xmlns:a16="http://schemas.microsoft.com/office/drawing/2014/main" id="{2A64E1D1-84DB-4B65-BEFA-8E102B8812A3}"/>
              </a:ext>
            </a:extLst>
          </p:cNvPr>
          <p:cNvCxnSpPr/>
          <p:nvPr/>
        </p:nvCxnSpPr>
        <p:spPr>
          <a:xfrm rot="16200000" flipH="1">
            <a:off x="1836579" y="47282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F025A65-4F25-4350-AA63-66024E9EDA67}"/>
              </a:ext>
            </a:extLst>
          </p:cNvPr>
          <p:cNvSpPr/>
          <p:nvPr/>
        </p:nvSpPr>
        <p:spPr>
          <a:xfrm>
            <a:off x="2077215" y="4788633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No crash recovery can be applied</a:t>
            </a:r>
          </a:p>
        </p:txBody>
      </p:sp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1895920E-4F1F-4B20-9858-DCDDB57CCB76}"/>
              </a:ext>
            </a:extLst>
          </p:cNvPr>
          <p:cNvSpPr/>
          <p:nvPr/>
        </p:nvSpPr>
        <p:spPr>
          <a:xfrm>
            <a:off x="1698076" y="370012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No crash detection</a:t>
            </a:r>
          </a:p>
        </p:txBody>
      </p: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id="{CC42F2BB-D571-4E97-B416-5535B21951E8}"/>
              </a:ext>
            </a:extLst>
          </p:cNvPr>
          <p:cNvCxnSpPr/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A4792AE-381C-4A9F-8615-C43AF4B0C869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MAPREDUCE-3228</a:t>
            </a:r>
            <a:endParaRPr lang="zh-CN" altLang="en-US" dirty="0">
              <a:latin typeface="Gill Sans"/>
            </a:endParaRPr>
          </a:p>
        </p:txBody>
      </p:sp>
      <p:cxnSp>
        <p:nvCxnSpPr>
          <p:cNvPr id="15" name="Shape 557">
            <a:extLst>
              <a:ext uri="{FF2B5EF4-FFF2-40B4-BE49-F238E27FC236}">
                <a16:creationId xmlns:a16="http://schemas.microsoft.com/office/drawing/2014/main" id="{E0E92205-01C5-478E-86DE-F15D9DE3D921}"/>
              </a:ext>
            </a:extLst>
          </p:cNvPr>
          <p:cNvCxnSpPr>
            <a:cxnSpLocks/>
          </p:cNvCxnSpPr>
          <p:nvPr/>
        </p:nvCxnSpPr>
        <p:spPr>
          <a:xfrm>
            <a:off x="9514837" y="1920395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557">
            <a:extLst>
              <a:ext uri="{FF2B5EF4-FFF2-40B4-BE49-F238E27FC236}">
                <a16:creationId xmlns:a16="http://schemas.microsoft.com/office/drawing/2014/main" id="{2D65F5E7-D357-43E1-91C0-604F7A49605C}"/>
              </a:ext>
            </a:extLst>
          </p:cNvPr>
          <p:cNvCxnSpPr>
            <a:cxnSpLocks/>
          </p:cNvCxnSpPr>
          <p:nvPr/>
        </p:nvCxnSpPr>
        <p:spPr>
          <a:xfrm>
            <a:off x="8360516" y="1926668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556">
            <a:extLst>
              <a:ext uri="{FF2B5EF4-FFF2-40B4-BE49-F238E27FC236}">
                <a16:creationId xmlns:a16="http://schemas.microsoft.com/office/drawing/2014/main" id="{008C498D-9FDC-4882-9424-029142F239E1}"/>
              </a:ext>
            </a:extLst>
          </p:cNvPr>
          <p:cNvSpPr txBox="1"/>
          <p:nvPr/>
        </p:nvSpPr>
        <p:spPr>
          <a:xfrm>
            <a:off x="9200275" y="1478647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RM</a:t>
            </a:r>
            <a:endParaRPr b="0" i="1" dirty="0">
              <a:sym typeface="Arial"/>
            </a:endParaRPr>
          </a:p>
        </p:txBody>
      </p:sp>
      <p:sp>
        <p:nvSpPr>
          <p:cNvPr id="46" name="Shape 556">
            <a:extLst>
              <a:ext uri="{FF2B5EF4-FFF2-40B4-BE49-F238E27FC236}">
                <a16:creationId xmlns:a16="http://schemas.microsoft.com/office/drawing/2014/main" id="{5B784648-56A5-4C32-8C84-DBF3E36BD20A}"/>
              </a:ext>
            </a:extLst>
          </p:cNvPr>
          <p:cNvSpPr txBox="1"/>
          <p:nvPr/>
        </p:nvSpPr>
        <p:spPr>
          <a:xfrm>
            <a:off x="8045953" y="1484630"/>
            <a:ext cx="629123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557">
            <a:extLst>
              <a:ext uri="{FF2B5EF4-FFF2-40B4-BE49-F238E27FC236}">
                <a16:creationId xmlns:a16="http://schemas.microsoft.com/office/drawing/2014/main" id="{2F14E00D-4063-4EF2-BB1C-2B49D80D2796}"/>
              </a:ext>
            </a:extLst>
          </p:cNvPr>
          <p:cNvCxnSpPr>
            <a:cxnSpLocks/>
          </p:cNvCxnSpPr>
          <p:nvPr/>
        </p:nvCxnSpPr>
        <p:spPr>
          <a:xfrm>
            <a:off x="10413062" y="1920395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556">
            <a:extLst>
              <a:ext uri="{FF2B5EF4-FFF2-40B4-BE49-F238E27FC236}">
                <a16:creationId xmlns:a16="http://schemas.microsoft.com/office/drawing/2014/main" id="{6B30569C-740E-4635-A645-88967196075E}"/>
              </a:ext>
            </a:extLst>
          </p:cNvPr>
          <p:cNvSpPr txBox="1"/>
          <p:nvPr/>
        </p:nvSpPr>
        <p:spPr>
          <a:xfrm>
            <a:off x="10098500" y="1478647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TA</a:t>
            </a:r>
            <a:endParaRPr b="0" i="1" dirty="0">
              <a:sym typeface="Arial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ED8F14-6048-4A76-A583-EEDADF0B32C1}"/>
              </a:ext>
            </a:extLst>
          </p:cNvPr>
          <p:cNvSpPr/>
          <p:nvPr/>
        </p:nvSpPr>
        <p:spPr>
          <a:xfrm>
            <a:off x="9100929" y="1364844"/>
            <a:ext cx="1729532" cy="39460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71938B4-40D5-4D10-9F4E-5E6ADD94EF95}"/>
              </a:ext>
            </a:extLst>
          </p:cNvPr>
          <p:cNvCxnSpPr>
            <a:cxnSpLocks/>
          </p:cNvCxnSpPr>
          <p:nvPr/>
        </p:nvCxnSpPr>
        <p:spPr>
          <a:xfrm>
            <a:off x="8366932" y="2502789"/>
            <a:ext cx="2078719" cy="16458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Shape 556">
            <a:extLst>
              <a:ext uri="{FF2B5EF4-FFF2-40B4-BE49-F238E27FC236}">
                <a16:creationId xmlns:a16="http://schemas.microsoft.com/office/drawing/2014/main" id="{AB2AA8E8-A166-435E-B3B5-A22A50231323}"/>
              </a:ext>
            </a:extLst>
          </p:cNvPr>
          <p:cNvSpPr txBox="1"/>
          <p:nvPr/>
        </p:nvSpPr>
        <p:spPr>
          <a:xfrm>
            <a:off x="5683047" y="2239669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“heartbeat”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06E7FEC-7B00-4290-89F0-7431B1828086}"/>
              </a:ext>
            </a:extLst>
          </p:cNvPr>
          <p:cNvSpPr/>
          <p:nvPr/>
        </p:nvSpPr>
        <p:spPr>
          <a:xfrm>
            <a:off x="8675076" y="5549202"/>
            <a:ext cx="251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lang="en-US" altLang="zh-CN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lang="en-US" altLang="zh-CN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TA: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TaskAttempt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7D7FDD-1594-4C4E-88E2-D663FC4769D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84" y="4192422"/>
            <a:ext cx="1156953" cy="11569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4152798"/>
      </p:ext>
    </p:extLst>
  </p:cSld>
  <p:clrMapOvr>
    <a:masterClrMapping/>
  </p:clrMapOvr>
  <p:transition advTm="1312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cxnSp>
        <p:nvCxnSpPr>
          <p:cNvPr id="19" name="Elbow Connector 38">
            <a:extLst>
              <a:ext uri="{FF2B5EF4-FFF2-40B4-BE49-F238E27FC236}">
                <a16:creationId xmlns:a16="http://schemas.microsoft.com/office/drawing/2014/main" id="{8BE38C2F-4A9E-4B5D-B083-1B707FA47FC9}"/>
              </a:ext>
            </a:extLst>
          </p:cNvPr>
          <p:cNvCxnSpPr/>
          <p:nvPr/>
        </p:nvCxnSpPr>
        <p:spPr>
          <a:xfrm rot="16200000" flipH="1">
            <a:off x="1836580" y="4123121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AA4228AA-F97B-4E13-9F3E-D9B4803319B4}"/>
              </a:ext>
            </a:extLst>
          </p:cNvPr>
          <p:cNvSpPr/>
          <p:nvPr/>
        </p:nvSpPr>
        <p:spPr>
          <a:xfrm>
            <a:off x="2077217" y="4179092"/>
            <a:ext cx="3147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>
                <a:solidFill>
                  <a:srgbClr val="C00000"/>
                </a:solidFill>
              </a:rPr>
              <a:t>Do not perceive a dead node</a:t>
            </a:r>
          </a:p>
        </p:txBody>
      </p:sp>
      <p:cxnSp>
        <p:nvCxnSpPr>
          <p:cNvPr id="23" name="Elbow Connector 38">
            <a:extLst>
              <a:ext uri="{FF2B5EF4-FFF2-40B4-BE49-F238E27FC236}">
                <a16:creationId xmlns:a16="http://schemas.microsoft.com/office/drawing/2014/main" id="{FCA47536-B77A-4356-8533-74BD0E131C8E}"/>
              </a:ext>
            </a:extLst>
          </p:cNvPr>
          <p:cNvCxnSpPr/>
          <p:nvPr/>
        </p:nvCxnSpPr>
        <p:spPr>
          <a:xfrm rot="16200000" flipH="1">
            <a:off x="1836580" y="441858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554129E-515B-4CBC-BC3F-6F285B469F11}"/>
              </a:ext>
            </a:extLst>
          </p:cNvPr>
          <p:cNvSpPr/>
          <p:nvPr/>
        </p:nvSpPr>
        <p:spPr>
          <a:xfrm>
            <a:off x="2077216" y="4474556"/>
            <a:ext cx="3211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Unaware crash within timeout</a:t>
            </a:r>
          </a:p>
        </p:txBody>
      </p:sp>
      <p:cxnSp>
        <p:nvCxnSpPr>
          <p:cNvPr id="25" name="Elbow Connector 38">
            <a:extLst>
              <a:ext uri="{FF2B5EF4-FFF2-40B4-BE49-F238E27FC236}">
                <a16:creationId xmlns:a16="http://schemas.microsoft.com/office/drawing/2014/main" id="{2A64E1D1-84DB-4B65-BEFA-8E102B8812A3}"/>
              </a:ext>
            </a:extLst>
          </p:cNvPr>
          <p:cNvCxnSpPr/>
          <p:nvPr/>
        </p:nvCxnSpPr>
        <p:spPr>
          <a:xfrm rot="16200000" flipH="1">
            <a:off x="1836579" y="47282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AF025A65-4F25-4350-AA63-66024E9EDA67}"/>
              </a:ext>
            </a:extLst>
          </p:cNvPr>
          <p:cNvSpPr/>
          <p:nvPr/>
        </p:nvSpPr>
        <p:spPr>
          <a:xfrm>
            <a:off x="2077215" y="4788633"/>
            <a:ext cx="3621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dirty="0"/>
              <a:t>No crash recovery can be applied</a:t>
            </a:r>
          </a:p>
        </p:txBody>
      </p:sp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1895920E-4F1F-4B20-9858-DCDDB57CCB76}"/>
              </a:ext>
            </a:extLst>
          </p:cNvPr>
          <p:cNvSpPr/>
          <p:nvPr/>
        </p:nvSpPr>
        <p:spPr>
          <a:xfrm>
            <a:off x="1698076" y="370012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>
                <a:solidFill>
                  <a:srgbClr val="C00000"/>
                </a:solidFill>
              </a:rPr>
              <a:t>No crash detection</a:t>
            </a:r>
          </a:p>
        </p:txBody>
      </p: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id="{CC42F2BB-D571-4E97-B416-5535B21951E8}"/>
              </a:ext>
            </a:extLst>
          </p:cNvPr>
          <p:cNvCxnSpPr/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A4792AE-381C-4A9F-8615-C43AF4B0C869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MAPREDUCE-3228</a:t>
            </a:r>
            <a:endParaRPr lang="zh-CN" altLang="en-US" dirty="0">
              <a:latin typeface="Gill Sans"/>
            </a:endParaRPr>
          </a:p>
        </p:txBody>
      </p:sp>
      <p:cxnSp>
        <p:nvCxnSpPr>
          <p:cNvPr id="15" name="Shape 557">
            <a:extLst>
              <a:ext uri="{FF2B5EF4-FFF2-40B4-BE49-F238E27FC236}">
                <a16:creationId xmlns:a16="http://schemas.microsoft.com/office/drawing/2014/main" id="{E0E92205-01C5-478E-86DE-F15D9DE3D921}"/>
              </a:ext>
            </a:extLst>
          </p:cNvPr>
          <p:cNvCxnSpPr>
            <a:cxnSpLocks/>
          </p:cNvCxnSpPr>
          <p:nvPr/>
        </p:nvCxnSpPr>
        <p:spPr>
          <a:xfrm>
            <a:off x="9514837" y="1920395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Shape 557">
            <a:extLst>
              <a:ext uri="{FF2B5EF4-FFF2-40B4-BE49-F238E27FC236}">
                <a16:creationId xmlns:a16="http://schemas.microsoft.com/office/drawing/2014/main" id="{2D65F5E7-D357-43E1-91C0-604F7A49605C}"/>
              </a:ext>
            </a:extLst>
          </p:cNvPr>
          <p:cNvCxnSpPr>
            <a:cxnSpLocks/>
          </p:cNvCxnSpPr>
          <p:nvPr/>
        </p:nvCxnSpPr>
        <p:spPr>
          <a:xfrm>
            <a:off x="8360516" y="1926668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Shape 556">
            <a:extLst>
              <a:ext uri="{FF2B5EF4-FFF2-40B4-BE49-F238E27FC236}">
                <a16:creationId xmlns:a16="http://schemas.microsoft.com/office/drawing/2014/main" id="{008C498D-9FDC-4882-9424-029142F239E1}"/>
              </a:ext>
            </a:extLst>
          </p:cNvPr>
          <p:cNvSpPr txBox="1"/>
          <p:nvPr/>
        </p:nvSpPr>
        <p:spPr>
          <a:xfrm>
            <a:off x="9200275" y="1478647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RM</a:t>
            </a:r>
            <a:endParaRPr b="0" i="1" dirty="0">
              <a:sym typeface="Arial"/>
            </a:endParaRPr>
          </a:p>
        </p:txBody>
      </p:sp>
      <p:sp>
        <p:nvSpPr>
          <p:cNvPr id="46" name="Shape 556">
            <a:extLst>
              <a:ext uri="{FF2B5EF4-FFF2-40B4-BE49-F238E27FC236}">
                <a16:creationId xmlns:a16="http://schemas.microsoft.com/office/drawing/2014/main" id="{5B784648-56A5-4C32-8C84-DBF3E36BD20A}"/>
              </a:ext>
            </a:extLst>
          </p:cNvPr>
          <p:cNvSpPr txBox="1"/>
          <p:nvPr/>
        </p:nvSpPr>
        <p:spPr>
          <a:xfrm>
            <a:off x="8045953" y="1484630"/>
            <a:ext cx="629123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Shape 557">
            <a:extLst>
              <a:ext uri="{FF2B5EF4-FFF2-40B4-BE49-F238E27FC236}">
                <a16:creationId xmlns:a16="http://schemas.microsoft.com/office/drawing/2014/main" id="{2F14E00D-4063-4EF2-BB1C-2B49D80D2796}"/>
              </a:ext>
            </a:extLst>
          </p:cNvPr>
          <p:cNvCxnSpPr>
            <a:cxnSpLocks/>
          </p:cNvCxnSpPr>
          <p:nvPr/>
        </p:nvCxnSpPr>
        <p:spPr>
          <a:xfrm>
            <a:off x="10413062" y="1920395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Shape 556">
            <a:extLst>
              <a:ext uri="{FF2B5EF4-FFF2-40B4-BE49-F238E27FC236}">
                <a16:creationId xmlns:a16="http://schemas.microsoft.com/office/drawing/2014/main" id="{6B30569C-740E-4635-A645-88967196075E}"/>
              </a:ext>
            </a:extLst>
          </p:cNvPr>
          <p:cNvSpPr txBox="1"/>
          <p:nvPr/>
        </p:nvSpPr>
        <p:spPr>
          <a:xfrm>
            <a:off x="10098500" y="1478647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TA</a:t>
            </a:r>
            <a:endParaRPr b="0" i="1" dirty="0">
              <a:sym typeface="Arial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C5ED8F14-6048-4A76-A583-EEDADF0B32C1}"/>
              </a:ext>
            </a:extLst>
          </p:cNvPr>
          <p:cNvSpPr/>
          <p:nvPr/>
        </p:nvSpPr>
        <p:spPr>
          <a:xfrm>
            <a:off x="9100929" y="1364844"/>
            <a:ext cx="1729532" cy="394604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5B2CE23-5E0E-4730-9764-4B968B3CC203}"/>
              </a:ext>
            </a:extLst>
          </p:cNvPr>
          <p:cNvCxnSpPr>
            <a:cxnSpLocks/>
          </p:cNvCxnSpPr>
          <p:nvPr/>
        </p:nvCxnSpPr>
        <p:spPr>
          <a:xfrm>
            <a:off x="8366932" y="2502789"/>
            <a:ext cx="2078719" cy="164588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Shape 556">
            <a:extLst>
              <a:ext uri="{FF2B5EF4-FFF2-40B4-BE49-F238E27FC236}">
                <a16:creationId xmlns:a16="http://schemas.microsoft.com/office/drawing/2014/main" id="{BC835E63-9E10-4048-AEA8-9D93662D97AA}"/>
              </a:ext>
            </a:extLst>
          </p:cNvPr>
          <p:cNvSpPr txBox="1"/>
          <p:nvPr/>
        </p:nvSpPr>
        <p:spPr>
          <a:xfrm>
            <a:off x="5683047" y="2239669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“heartbeat”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闪电形 31">
            <a:extLst>
              <a:ext uri="{FF2B5EF4-FFF2-40B4-BE49-F238E27FC236}">
                <a16:creationId xmlns:a16="http://schemas.microsoft.com/office/drawing/2014/main" id="{9D3DC3B7-DA57-4991-9D9B-33C4E6D6E201}"/>
              </a:ext>
            </a:extLst>
          </p:cNvPr>
          <p:cNvSpPr/>
          <p:nvPr/>
        </p:nvSpPr>
        <p:spPr>
          <a:xfrm>
            <a:off x="9257228" y="2228633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33" name="闪电形 32">
            <a:extLst>
              <a:ext uri="{FF2B5EF4-FFF2-40B4-BE49-F238E27FC236}">
                <a16:creationId xmlns:a16="http://schemas.microsoft.com/office/drawing/2014/main" id="{E8DD19CA-6051-42F3-BCA5-D4C40D157CB0}"/>
              </a:ext>
            </a:extLst>
          </p:cNvPr>
          <p:cNvSpPr/>
          <p:nvPr/>
        </p:nvSpPr>
        <p:spPr>
          <a:xfrm>
            <a:off x="10105184" y="2230106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CF61918-3E9E-4907-9DAA-F1370407A460}"/>
              </a:ext>
            </a:extLst>
          </p:cNvPr>
          <p:cNvCxnSpPr>
            <a:cxnSpLocks/>
          </p:cNvCxnSpPr>
          <p:nvPr/>
        </p:nvCxnSpPr>
        <p:spPr>
          <a:xfrm>
            <a:off x="9514837" y="2433718"/>
            <a:ext cx="0" cy="2763923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BAE182FB-6577-4C48-881B-C13C0AE56C8D}"/>
              </a:ext>
            </a:extLst>
          </p:cNvPr>
          <p:cNvCxnSpPr>
            <a:cxnSpLocks/>
          </p:cNvCxnSpPr>
          <p:nvPr/>
        </p:nvCxnSpPr>
        <p:spPr>
          <a:xfrm>
            <a:off x="10413062" y="2502789"/>
            <a:ext cx="0" cy="2694852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Shape 556">
            <a:extLst>
              <a:ext uri="{FF2B5EF4-FFF2-40B4-BE49-F238E27FC236}">
                <a16:creationId xmlns:a16="http://schemas.microsoft.com/office/drawing/2014/main" id="{E93B3A45-2EC8-4BA0-A3BB-D4DB3E0CC78B}"/>
              </a:ext>
            </a:extLst>
          </p:cNvPr>
          <p:cNvSpPr txBox="1"/>
          <p:nvPr/>
        </p:nvSpPr>
        <p:spPr>
          <a:xfrm>
            <a:off x="5683047" y="2239669"/>
            <a:ext cx="2669273" cy="369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“heartbeat”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连接符: 曲线 36">
            <a:extLst>
              <a:ext uri="{FF2B5EF4-FFF2-40B4-BE49-F238E27FC236}">
                <a16:creationId xmlns:a16="http://schemas.microsoft.com/office/drawing/2014/main" id="{515C61D5-B771-473C-98DA-4C834DE357E7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 flipV="1">
            <a:off x="7843421" y="2502789"/>
            <a:ext cx="557022" cy="320252"/>
          </a:xfrm>
          <a:prstGeom prst="curvedConnector2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图片 37">
            <a:extLst>
              <a:ext uri="{FF2B5EF4-FFF2-40B4-BE49-F238E27FC236}">
                <a16:creationId xmlns:a16="http://schemas.microsoft.com/office/drawing/2014/main" id="{C630B328-78F1-4D8A-ADD7-648D7287958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889" y="2823041"/>
            <a:ext cx="405064" cy="405064"/>
          </a:xfrm>
          <a:prstGeom prst="rect">
            <a:avLst/>
          </a:prstGeom>
        </p:spPr>
      </p:pic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1157B9B-345C-486A-8C79-5DE823668E9B}"/>
              </a:ext>
            </a:extLst>
          </p:cNvPr>
          <p:cNvCxnSpPr>
            <a:cxnSpLocks/>
            <a:stCxn id="38" idx="2"/>
          </p:cNvCxnSpPr>
          <p:nvPr/>
        </p:nvCxnSpPr>
        <p:spPr>
          <a:xfrm rot="16200000" flipH="1">
            <a:off x="7974597" y="3096929"/>
            <a:ext cx="248329" cy="510680"/>
          </a:xfrm>
          <a:prstGeom prst="curvedConnector2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0D8F33A-ED25-4707-8818-DDEBA7DACBC9}"/>
              </a:ext>
            </a:extLst>
          </p:cNvPr>
          <p:cNvSpPr/>
          <p:nvPr/>
        </p:nvSpPr>
        <p:spPr>
          <a:xfrm>
            <a:off x="5611819" y="3530988"/>
            <a:ext cx="272863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  <a:sym typeface="Arial"/>
              </a:rPr>
              <a:t>“Stop the task container!”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A41E3CB-1C6B-4E97-B98D-35711EDEB12B}"/>
              </a:ext>
            </a:extLst>
          </p:cNvPr>
          <p:cNvCxnSpPr>
            <a:cxnSpLocks/>
          </p:cNvCxnSpPr>
          <p:nvPr/>
        </p:nvCxnSpPr>
        <p:spPr>
          <a:xfrm>
            <a:off x="8366931" y="3675766"/>
            <a:ext cx="1145573" cy="9070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FB96D0E-3B74-4B08-B60F-64F25AB202E3}"/>
              </a:ext>
            </a:extLst>
          </p:cNvPr>
          <p:cNvCxnSpPr>
            <a:cxnSpLocks/>
          </p:cNvCxnSpPr>
          <p:nvPr/>
        </p:nvCxnSpPr>
        <p:spPr>
          <a:xfrm>
            <a:off x="8360516" y="2522723"/>
            <a:ext cx="0" cy="953711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08E55FF-B106-4B50-99D4-F1FD561DA43A}"/>
              </a:ext>
            </a:extLst>
          </p:cNvPr>
          <p:cNvCxnSpPr>
            <a:cxnSpLocks/>
          </p:cNvCxnSpPr>
          <p:nvPr/>
        </p:nvCxnSpPr>
        <p:spPr>
          <a:xfrm>
            <a:off x="8360516" y="3943363"/>
            <a:ext cx="0" cy="1254278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4" name="图片 43">
            <a:extLst>
              <a:ext uri="{FF2B5EF4-FFF2-40B4-BE49-F238E27FC236}">
                <a16:creationId xmlns:a16="http://schemas.microsoft.com/office/drawing/2014/main" id="{52D3E5FF-B0E7-429D-B90F-FBA6EB3177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614" y="3866090"/>
            <a:ext cx="459221" cy="406739"/>
          </a:xfrm>
          <a:prstGeom prst="rect">
            <a:avLst/>
          </a:prstGeom>
        </p:spPr>
      </p:pic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6F51C043-04F3-4DC8-9BBA-D5EE6ED0D33B}"/>
              </a:ext>
            </a:extLst>
          </p:cNvPr>
          <p:cNvSpPr/>
          <p:nvPr/>
        </p:nvSpPr>
        <p:spPr bwMode="gray">
          <a:xfrm>
            <a:off x="7078210" y="4001476"/>
            <a:ext cx="891457" cy="559478"/>
          </a:xfrm>
          <a:prstGeom prst="roundRect">
            <a:avLst/>
          </a:prstGeom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Hang!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AE62F223-7E8E-4F0E-A431-C7B4541AC42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447" y="4318453"/>
            <a:ext cx="500422" cy="559478"/>
          </a:xfrm>
          <a:prstGeom prst="rect">
            <a:avLst/>
          </a:prstGeom>
        </p:spPr>
      </p:pic>
      <p:sp>
        <p:nvSpPr>
          <p:cNvPr id="53" name="矩形 52">
            <a:extLst>
              <a:ext uri="{FF2B5EF4-FFF2-40B4-BE49-F238E27FC236}">
                <a16:creationId xmlns:a16="http://schemas.microsoft.com/office/drawing/2014/main" id="{509DA92B-ED04-4B78-B6AF-CC468AA140A8}"/>
              </a:ext>
            </a:extLst>
          </p:cNvPr>
          <p:cNvSpPr/>
          <p:nvPr/>
        </p:nvSpPr>
        <p:spPr>
          <a:xfrm>
            <a:off x="8675076" y="5549202"/>
            <a:ext cx="2519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ResourceManager</a:t>
            </a:r>
            <a:endParaRPr lang="en-US" altLang="zh-CN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lang="en-US" altLang="zh-CN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TA: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TaskAttempt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A24CA8A5-852D-4069-B7A3-811A5254481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684" y="4192422"/>
            <a:ext cx="1156953" cy="1156953"/>
          </a:xfrm>
          <a:prstGeom prst="rect">
            <a:avLst/>
          </a:prstGeom>
        </p:spPr>
      </p:pic>
      <p:sp>
        <p:nvSpPr>
          <p:cNvPr id="50" name="闪电形 49">
            <a:extLst>
              <a:ext uri="{FF2B5EF4-FFF2-40B4-BE49-F238E27FC236}">
                <a16:creationId xmlns:a16="http://schemas.microsoft.com/office/drawing/2014/main" id="{EF380FC2-410A-4DA9-BDAD-623873041338}"/>
              </a:ext>
            </a:extLst>
          </p:cNvPr>
          <p:cNvSpPr/>
          <p:nvPr/>
        </p:nvSpPr>
        <p:spPr>
          <a:xfrm>
            <a:off x="10777199" y="4952022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5139588"/>
      </p:ext>
    </p:extLst>
  </p:cSld>
  <p:clrMapOvr>
    <a:masterClrMapping/>
  </p:clrMapOvr>
  <p:transition advTm="2536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0" grpId="0"/>
      <p:bldP spid="5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1895920E-4F1F-4B20-9858-DCDDB57CCB76}"/>
              </a:ext>
            </a:extLst>
          </p:cNvPr>
          <p:cNvSpPr/>
          <p:nvPr/>
        </p:nvSpPr>
        <p:spPr>
          <a:xfrm>
            <a:off x="1698076" y="370012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/>
              <a:t>No crash detection</a:t>
            </a:r>
          </a:p>
        </p:txBody>
      </p: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id="{CC42F2BB-D571-4E97-B416-5535B21951E8}"/>
              </a:ext>
            </a:extLst>
          </p:cNvPr>
          <p:cNvCxnSpPr/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967019E-F908-412C-8202-707C47FB11D8}"/>
              </a:ext>
            </a:extLst>
          </p:cNvPr>
          <p:cNvSpPr/>
          <p:nvPr/>
        </p:nvSpPr>
        <p:spPr>
          <a:xfrm>
            <a:off x="1698076" y="3992700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Untimely crash / reboot detection</a:t>
            </a:r>
          </a:p>
        </p:txBody>
      </p:sp>
      <p:cxnSp>
        <p:nvCxnSpPr>
          <p:cNvPr id="52" name="Elbow Connector 38">
            <a:extLst>
              <a:ext uri="{FF2B5EF4-FFF2-40B4-BE49-F238E27FC236}">
                <a16:creationId xmlns:a16="http://schemas.microsoft.com/office/drawing/2014/main" id="{E788F4A9-4396-4D0C-A5E0-37651C8ED0A5}"/>
              </a:ext>
            </a:extLst>
          </p:cNvPr>
          <p:cNvCxnSpPr/>
          <p:nvPr/>
        </p:nvCxnSpPr>
        <p:spPr>
          <a:xfrm rot="16200000" flipH="1">
            <a:off x="1457439" y="3936730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E9F56E1-7D52-4CAD-BE93-EBDAAE21D745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HBASE-5918</a:t>
            </a:r>
          </a:p>
        </p:txBody>
      </p:sp>
      <p:cxnSp>
        <p:nvCxnSpPr>
          <p:cNvPr id="30" name="Shape 557">
            <a:extLst>
              <a:ext uri="{FF2B5EF4-FFF2-40B4-BE49-F238E27FC236}">
                <a16:creationId xmlns:a16="http://schemas.microsoft.com/office/drawing/2014/main" id="{C2C1F5D9-D6DB-43DC-B30F-07DC675C5A96}"/>
              </a:ext>
            </a:extLst>
          </p:cNvPr>
          <p:cNvCxnSpPr>
            <a:cxnSpLocks/>
          </p:cNvCxnSpPr>
          <p:nvPr/>
        </p:nvCxnSpPr>
        <p:spPr>
          <a:xfrm>
            <a:off x="8482021" y="1771628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Shape 556">
            <a:extLst>
              <a:ext uri="{FF2B5EF4-FFF2-40B4-BE49-F238E27FC236}">
                <a16:creationId xmlns:a16="http://schemas.microsoft.com/office/drawing/2014/main" id="{C2DAA9DD-D6EE-4326-ACC8-E185B79F8620}"/>
              </a:ext>
            </a:extLst>
          </p:cNvPr>
          <p:cNvSpPr txBox="1"/>
          <p:nvPr/>
        </p:nvSpPr>
        <p:spPr>
          <a:xfrm>
            <a:off x="8167459" y="1329880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HM</a:t>
            </a:r>
            <a:endParaRPr b="0" i="1" dirty="0">
              <a:sym typeface="Arial"/>
            </a:endParaRPr>
          </a:p>
        </p:txBody>
      </p:sp>
      <p:cxnSp>
        <p:nvCxnSpPr>
          <p:cNvPr id="32" name="Shape 557">
            <a:extLst>
              <a:ext uri="{FF2B5EF4-FFF2-40B4-BE49-F238E27FC236}">
                <a16:creationId xmlns:a16="http://schemas.microsoft.com/office/drawing/2014/main" id="{6AD3469F-0C4A-4366-A52B-2DDD2D56C691}"/>
              </a:ext>
            </a:extLst>
          </p:cNvPr>
          <p:cNvCxnSpPr>
            <a:cxnSpLocks/>
          </p:cNvCxnSpPr>
          <p:nvPr/>
        </p:nvCxnSpPr>
        <p:spPr>
          <a:xfrm>
            <a:off x="9380246" y="1771628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Shape 556">
            <a:extLst>
              <a:ext uri="{FF2B5EF4-FFF2-40B4-BE49-F238E27FC236}">
                <a16:creationId xmlns:a16="http://schemas.microsoft.com/office/drawing/2014/main" id="{3D2BE3BA-E4BC-4C27-97C4-456095158560}"/>
              </a:ext>
            </a:extLst>
          </p:cNvPr>
          <p:cNvSpPr txBox="1"/>
          <p:nvPr/>
        </p:nvSpPr>
        <p:spPr>
          <a:xfrm>
            <a:off x="9065684" y="1329880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RS1</a:t>
            </a:r>
            <a:endParaRPr b="0" i="1" dirty="0">
              <a:sym typeface="Arial"/>
            </a:endParaRPr>
          </a:p>
        </p:txBody>
      </p:sp>
      <p:sp>
        <p:nvSpPr>
          <p:cNvPr id="13" name="Shape 556">
            <a:extLst>
              <a:ext uri="{FF2B5EF4-FFF2-40B4-BE49-F238E27FC236}">
                <a16:creationId xmlns:a16="http://schemas.microsoft.com/office/drawing/2014/main" id="{93B27FB0-41E1-43BD-AE83-A0F2983C7BF0}"/>
              </a:ext>
            </a:extLst>
          </p:cNvPr>
          <p:cNvSpPr txBox="1"/>
          <p:nvPr/>
        </p:nvSpPr>
        <p:spPr>
          <a:xfrm>
            <a:off x="6773782" y="2693483"/>
            <a:ext cx="1681189" cy="36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“Assign ROOT”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B0BCD5-CC92-4855-8579-DAC91E10C812}"/>
              </a:ext>
            </a:extLst>
          </p:cNvPr>
          <p:cNvCxnSpPr>
            <a:cxnSpLocks/>
          </p:cNvCxnSpPr>
          <p:nvPr/>
        </p:nvCxnSpPr>
        <p:spPr>
          <a:xfrm>
            <a:off x="8492897" y="2878138"/>
            <a:ext cx="887349" cy="10018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C9B5A4-F000-4C69-9A71-5649A8E6F2CE}"/>
              </a:ext>
            </a:extLst>
          </p:cNvPr>
          <p:cNvSpPr/>
          <p:nvPr/>
        </p:nvSpPr>
        <p:spPr>
          <a:xfrm>
            <a:off x="1708951" y="4286995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No crash recovery can be applied</a:t>
            </a:r>
          </a:p>
        </p:txBody>
      </p:sp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7ADB67AB-AC0D-4374-88F4-95F2AD6FCC82}"/>
              </a:ext>
            </a:extLst>
          </p:cNvPr>
          <p:cNvCxnSpPr/>
          <p:nvPr/>
        </p:nvCxnSpPr>
        <p:spPr>
          <a:xfrm rot="16200000" flipH="1">
            <a:off x="1468314" y="423102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557">
            <a:extLst>
              <a:ext uri="{FF2B5EF4-FFF2-40B4-BE49-F238E27FC236}">
                <a16:creationId xmlns:a16="http://schemas.microsoft.com/office/drawing/2014/main" id="{6AC629BA-6570-4FA4-B0AF-4E66FA3E34BF}"/>
              </a:ext>
            </a:extLst>
          </p:cNvPr>
          <p:cNvCxnSpPr>
            <a:cxnSpLocks/>
          </p:cNvCxnSpPr>
          <p:nvPr/>
        </p:nvCxnSpPr>
        <p:spPr>
          <a:xfrm>
            <a:off x="10278471" y="1771628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556">
            <a:extLst>
              <a:ext uri="{FF2B5EF4-FFF2-40B4-BE49-F238E27FC236}">
                <a16:creationId xmlns:a16="http://schemas.microsoft.com/office/drawing/2014/main" id="{5BC38C4F-AA76-44C3-B3CC-CE3A3053276C}"/>
              </a:ext>
            </a:extLst>
          </p:cNvPr>
          <p:cNvSpPr txBox="1"/>
          <p:nvPr/>
        </p:nvSpPr>
        <p:spPr>
          <a:xfrm>
            <a:off x="9963909" y="1329880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RS2</a:t>
            </a:r>
            <a:endParaRPr b="0" i="1" dirty="0">
              <a:sym typeface="Arial"/>
            </a:endParaRPr>
          </a:p>
        </p:txBody>
      </p:sp>
      <p:pic>
        <p:nvPicPr>
          <p:cNvPr id="23" name="Shape 564">
            <a:extLst>
              <a:ext uri="{FF2B5EF4-FFF2-40B4-BE49-F238E27FC236}">
                <a16:creationId xmlns:a16="http://schemas.microsoft.com/office/drawing/2014/main" id="{AEA7BA7B-17D5-4B4F-AB10-147F566F889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08620" y="1776044"/>
            <a:ext cx="492700" cy="49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BF7CF9-B240-427B-B73E-5C6F96A05FDA}"/>
              </a:ext>
            </a:extLst>
          </p:cNvPr>
          <p:cNvCxnSpPr>
            <a:cxnSpLocks/>
          </p:cNvCxnSpPr>
          <p:nvPr/>
        </p:nvCxnSpPr>
        <p:spPr>
          <a:xfrm flipH="1">
            <a:off x="8509072" y="3195560"/>
            <a:ext cx="860299" cy="9136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Shape 556">
            <a:extLst>
              <a:ext uri="{FF2B5EF4-FFF2-40B4-BE49-F238E27FC236}">
                <a16:creationId xmlns:a16="http://schemas.microsoft.com/office/drawing/2014/main" id="{F6DECD0F-41B5-4C4B-8F5D-D1D54B36AA6D}"/>
              </a:ext>
            </a:extLst>
          </p:cNvPr>
          <p:cNvSpPr txBox="1"/>
          <p:nvPr/>
        </p:nvSpPr>
        <p:spPr>
          <a:xfrm>
            <a:off x="9332371" y="3000144"/>
            <a:ext cx="860291" cy="39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CN" sz="1600" b="1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556">
            <a:extLst>
              <a:ext uri="{FF2B5EF4-FFF2-40B4-BE49-F238E27FC236}">
                <a16:creationId xmlns:a16="http://schemas.microsoft.com/office/drawing/2014/main" id="{E2867DE9-AACD-43C5-8CC5-600DD4C3F3E6}"/>
              </a:ext>
            </a:extLst>
          </p:cNvPr>
          <p:cNvSpPr txBox="1"/>
          <p:nvPr/>
        </p:nvSpPr>
        <p:spPr>
          <a:xfrm>
            <a:off x="6773781" y="3507597"/>
            <a:ext cx="1681189" cy="36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“Assign META”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B8FCA2D-7045-4CDC-BA2F-40ADFBB5DF04}"/>
              </a:ext>
            </a:extLst>
          </p:cNvPr>
          <p:cNvCxnSpPr>
            <a:cxnSpLocks/>
          </p:cNvCxnSpPr>
          <p:nvPr/>
        </p:nvCxnSpPr>
        <p:spPr>
          <a:xfrm>
            <a:off x="8501518" y="3682314"/>
            <a:ext cx="1776953" cy="22373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1F78946-25BA-4ECF-B776-4CB30A74151C}"/>
              </a:ext>
            </a:extLst>
          </p:cNvPr>
          <p:cNvCxnSpPr>
            <a:cxnSpLocks/>
          </p:cNvCxnSpPr>
          <p:nvPr/>
        </p:nvCxnSpPr>
        <p:spPr>
          <a:xfrm flipH="1">
            <a:off x="9389994" y="4087338"/>
            <a:ext cx="877602" cy="7777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Shape 556">
            <a:extLst>
              <a:ext uri="{FF2B5EF4-FFF2-40B4-BE49-F238E27FC236}">
                <a16:creationId xmlns:a16="http://schemas.microsoft.com/office/drawing/2014/main" id="{BBCF09A9-B20B-4215-ABAF-CF73AB848D09}"/>
              </a:ext>
            </a:extLst>
          </p:cNvPr>
          <p:cNvSpPr txBox="1"/>
          <p:nvPr/>
        </p:nvSpPr>
        <p:spPr>
          <a:xfrm>
            <a:off x="10254533" y="3910604"/>
            <a:ext cx="1668758" cy="39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“Access ROOT”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79AB8F-F2B9-4F73-9D5E-88CAEF8E7C2D}"/>
              </a:ext>
            </a:extLst>
          </p:cNvPr>
          <p:cNvSpPr/>
          <p:nvPr/>
        </p:nvSpPr>
        <p:spPr>
          <a:xfrm>
            <a:off x="5686063" y="2269863"/>
            <a:ext cx="2795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FF0000"/>
                </a:solidFill>
                <a:latin typeface="+mn-ea"/>
                <a:cs typeface="Arial"/>
              </a:rPr>
              <a:t>Crash recovery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cs typeface="Arial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cs typeface="Arial"/>
              </a:rPr>
              <a:t>is disabled</a:t>
            </a:r>
            <a:endParaRPr lang="zh-CN" altLang="en-US" sz="1600" b="1" dirty="0">
              <a:solidFill>
                <a:srgbClr val="FF0000"/>
              </a:solidFill>
              <a:latin typeface="+mn-ea"/>
              <a:cs typeface="Arial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3600D3-10C3-44B6-8069-C19A8A8F91CD}"/>
              </a:ext>
            </a:extLst>
          </p:cNvPr>
          <p:cNvCxnSpPr>
            <a:cxnSpLocks/>
          </p:cNvCxnSpPr>
          <p:nvPr/>
        </p:nvCxnSpPr>
        <p:spPr>
          <a:xfrm>
            <a:off x="9407173" y="4286266"/>
            <a:ext cx="882174" cy="55578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Shape 556">
            <a:extLst>
              <a:ext uri="{FF2B5EF4-FFF2-40B4-BE49-F238E27FC236}">
                <a16:creationId xmlns:a16="http://schemas.microsoft.com/office/drawing/2014/main" id="{0A1EC1DD-DFE9-4C3E-A849-1DB956CDAAFF}"/>
              </a:ext>
            </a:extLst>
          </p:cNvPr>
          <p:cNvSpPr txBox="1"/>
          <p:nvPr/>
        </p:nvSpPr>
        <p:spPr>
          <a:xfrm>
            <a:off x="10278254" y="4326674"/>
            <a:ext cx="860291" cy="39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CN" sz="1600" b="1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399F3C5-DDA5-43DC-ABB8-E6EB835002CB}"/>
              </a:ext>
            </a:extLst>
          </p:cNvPr>
          <p:cNvCxnSpPr>
            <a:cxnSpLocks/>
          </p:cNvCxnSpPr>
          <p:nvPr/>
        </p:nvCxnSpPr>
        <p:spPr>
          <a:xfrm flipH="1">
            <a:off x="8482021" y="4486196"/>
            <a:ext cx="1768264" cy="19090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A0F13EE-CC08-4331-AA32-D223DAB4018E}"/>
              </a:ext>
            </a:extLst>
          </p:cNvPr>
          <p:cNvSpPr/>
          <p:nvPr/>
        </p:nvSpPr>
        <p:spPr>
          <a:xfrm>
            <a:off x="8380185" y="5511268"/>
            <a:ext cx="3332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HM: HBase Master</a:t>
            </a: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RS: Region Server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8049474"/>
      </p:ext>
    </p:extLst>
  </p:cSld>
  <p:clrMapOvr>
    <a:masterClrMapping/>
  </p:clrMapOvr>
  <p:transition advTm="3960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 animBg="1"/>
      <p:bldP spid="33" grpId="0" animBg="1"/>
      <p:bldP spid="13" grpId="0"/>
      <p:bldP spid="19" grpId="0"/>
      <p:bldP spid="22" grpId="0" animBg="1"/>
      <p:bldP spid="34" grpId="0"/>
      <p:bldP spid="35" grpId="0"/>
      <p:bldP spid="38" grpId="0"/>
      <p:bldP spid="7" grpId="0"/>
      <p:bldP spid="42" grpId="0"/>
      <p:bldP spid="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1895920E-4F1F-4B20-9858-DCDDB57CCB76}"/>
              </a:ext>
            </a:extLst>
          </p:cNvPr>
          <p:cNvSpPr/>
          <p:nvPr/>
        </p:nvSpPr>
        <p:spPr>
          <a:xfrm>
            <a:off x="1698076" y="370012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/>
              <a:t>No crash detection</a:t>
            </a:r>
          </a:p>
        </p:txBody>
      </p: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id="{CC42F2BB-D571-4E97-B416-5535B21951E8}"/>
              </a:ext>
            </a:extLst>
          </p:cNvPr>
          <p:cNvCxnSpPr/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967019E-F908-412C-8202-707C47FB11D8}"/>
              </a:ext>
            </a:extLst>
          </p:cNvPr>
          <p:cNvSpPr/>
          <p:nvPr/>
        </p:nvSpPr>
        <p:spPr>
          <a:xfrm>
            <a:off x="1698076" y="3992700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Untimely crash / reboot detection</a:t>
            </a:r>
          </a:p>
        </p:txBody>
      </p:sp>
      <p:cxnSp>
        <p:nvCxnSpPr>
          <p:cNvPr id="52" name="Elbow Connector 38">
            <a:extLst>
              <a:ext uri="{FF2B5EF4-FFF2-40B4-BE49-F238E27FC236}">
                <a16:creationId xmlns:a16="http://schemas.microsoft.com/office/drawing/2014/main" id="{E788F4A9-4396-4D0C-A5E0-37651C8ED0A5}"/>
              </a:ext>
            </a:extLst>
          </p:cNvPr>
          <p:cNvCxnSpPr/>
          <p:nvPr/>
        </p:nvCxnSpPr>
        <p:spPr>
          <a:xfrm rot="16200000" flipH="1">
            <a:off x="1457439" y="3936730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8E9F56E1-7D52-4CAD-BE93-EBDAAE21D745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HBASE-5918</a:t>
            </a:r>
          </a:p>
        </p:txBody>
      </p:sp>
      <p:cxnSp>
        <p:nvCxnSpPr>
          <p:cNvPr id="30" name="Shape 557">
            <a:extLst>
              <a:ext uri="{FF2B5EF4-FFF2-40B4-BE49-F238E27FC236}">
                <a16:creationId xmlns:a16="http://schemas.microsoft.com/office/drawing/2014/main" id="{C2C1F5D9-D6DB-43DC-B30F-07DC675C5A96}"/>
              </a:ext>
            </a:extLst>
          </p:cNvPr>
          <p:cNvCxnSpPr>
            <a:cxnSpLocks/>
          </p:cNvCxnSpPr>
          <p:nvPr/>
        </p:nvCxnSpPr>
        <p:spPr>
          <a:xfrm>
            <a:off x="8482021" y="1771628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Shape 556">
            <a:extLst>
              <a:ext uri="{FF2B5EF4-FFF2-40B4-BE49-F238E27FC236}">
                <a16:creationId xmlns:a16="http://schemas.microsoft.com/office/drawing/2014/main" id="{C2DAA9DD-D6EE-4326-ACC8-E185B79F8620}"/>
              </a:ext>
            </a:extLst>
          </p:cNvPr>
          <p:cNvSpPr txBox="1"/>
          <p:nvPr/>
        </p:nvSpPr>
        <p:spPr>
          <a:xfrm>
            <a:off x="8167459" y="1329880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HM</a:t>
            </a:r>
            <a:endParaRPr b="0" i="1" dirty="0">
              <a:sym typeface="Arial"/>
            </a:endParaRPr>
          </a:p>
        </p:txBody>
      </p:sp>
      <p:cxnSp>
        <p:nvCxnSpPr>
          <p:cNvPr id="32" name="Shape 557">
            <a:extLst>
              <a:ext uri="{FF2B5EF4-FFF2-40B4-BE49-F238E27FC236}">
                <a16:creationId xmlns:a16="http://schemas.microsoft.com/office/drawing/2014/main" id="{6AD3469F-0C4A-4366-A52B-2DDD2D56C691}"/>
              </a:ext>
            </a:extLst>
          </p:cNvPr>
          <p:cNvCxnSpPr>
            <a:cxnSpLocks/>
          </p:cNvCxnSpPr>
          <p:nvPr/>
        </p:nvCxnSpPr>
        <p:spPr>
          <a:xfrm>
            <a:off x="9380246" y="1771628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Shape 556">
            <a:extLst>
              <a:ext uri="{FF2B5EF4-FFF2-40B4-BE49-F238E27FC236}">
                <a16:creationId xmlns:a16="http://schemas.microsoft.com/office/drawing/2014/main" id="{3D2BE3BA-E4BC-4C27-97C4-456095158560}"/>
              </a:ext>
            </a:extLst>
          </p:cNvPr>
          <p:cNvSpPr txBox="1"/>
          <p:nvPr/>
        </p:nvSpPr>
        <p:spPr>
          <a:xfrm>
            <a:off x="9065684" y="1329880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RS1</a:t>
            </a:r>
            <a:endParaRPr b="0" i="1" dirty="0">
              <a:sym typeface="Arial"/>
            </a:endParaRPr>
          </a:p>
        </p:txBody>
      </p:sp>
      <p:sp>
        <p:nvSpPr>
          <p:cNvPr id="13" name="Shape 556">
            <a:extLst>
              <a:ext uri="{FF2B5EF4-FFF2-40B4-BE49-F238E27FC236}">
                <a16:creationId xmlns:a16="http://schemas.microsoft.com/office/drawing/2014/main" id="{93B27FB0-41E1-43BD-AE83-A0F2983C7BF0}"/>
              </a:ext>
            </a:extLst>
          </p:cNvPr>
          <p:cNvSpPr txBox="1"/>
          <p:nvPr/>
        </p:nvSpPr>
        <p:spPr>
          <a:xfrm>
            <a:off x="6773782" y="2693483"/>
            <a:ext cx="1681189" cy="36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“Assign ROOT”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DB0BCD5-CC92-4855-8579-DAC91E10C812}"/>
              </a:ext>
            </a:extLst>
          </p:cNvPr>
          <p:cNvCxnSpPr>
            <a:cxnSpLocks/>
          </p:cNvCxnSpPr>
          <p:nvPr/>
        </p:nvCxnSpPr>
        <p:spPr>
          <a:xfrm>
            <a:off x="8492897" y="2878138"/>
            <a:ext cx="887349" cy="10018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BAC9B5A4-F000-4C69-9A71-5649A8E6F2CE}"/>
              </a:ext>
            </a:extLst>
          </p:cNvPr>
          <p:cNvSpPr/>
          <p:nvPr/>
        </p:nvSpPr>
        <p:spPr>
          <a:xfrm>
            <a:off x="1708951" y="4286995"/>
            <a:ext cx="368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No crash recovery can be applied</a:t>
            </a:r>
          </a:p>
        </p:txBody>
      </p:sp>
      <p:cxnSp>
        <p:nvCxnSpPr>
          <p:cNvPr id="20" name="Elbow Connector 38">
            <a:extLst>
              <a:ext uri="{FF2B5EF4-FFF2-40B4-BE49-F238E27FC236}">
                <a16:creationId xmlns:a16="http://schemas.microsoft.com/office/drawing/2014/main" id="{7ADB67AB-AC0D-4374-88F4-95F2AD6FCC82}"/>
              </a:ext>
            </a:extLst>
          </p:cNvPr>
          <p:cNvCxnSpPr/>
          <p:nvPr/>
        </p:nvCxnSpPr>
        <p:spPr>
          <a:xfrm rot="16200000" flipH="1">
            <a:off x="1468314" y="423102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hape 557">
            <a:extLst>
              <a:ext uri="{FF2B5EF4-FFF2-40B4-BE49-F238E27FC236}">
                <a16:creationId xmlns:a16="http://schemas.microsoft.com/office/drawing/2014/main" id="{6AC629BA-6570-4FA4-B0AF-4E66FA3E34BF}"/>
              </a:ext>
            </a:extLst>
          </p:cNvPr>
          <p:cNvCxnSpPr>
            <a:cxnSpLocks/>
          </p:cNvCxnSpPr>
          <p:nvPr/>
        </p:nvCxnSpPr>
        <p:spPr>
          <a:xfrm>
            <a:off x="10278471" y="1771628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Shape 556">
            <a:extLst>
              <a:ext uri="{FF2B5EF4-FFF2-40B4-BE49-F238E27FC236}">
                <a16:creationId xmlns:a16="http://schemas.microsoft.com/office/drawing/2014/main" id="{5BC38C4F-AA76-44C3-B3CC-CE3A3053276C}"/>
              </a:ext>
            </a:extLst>
          </p:cNvPr>
          <p:cNvSpPr txBox="1"/>
          <p:nvPr/>
        </p:nvSpPr>
        <p:spPr>
          <a:xfrm>
            <a:off x="9963909" y="1329880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RS2</a:t>
            </a:r>
            <a:endParaRPr b="0" i="1" dirty="0">
              <a:sym typeface="Arial"/>
            </a:endParaRPr>
          </a:p>
        </p:txBody>
      </p:sp>
      <p:pic>
        <p:nvPicPr>
          <p:cNvPr id="23" name="Shape 564">
            <a:extLst>
              <a:ext uri="{FF2B5EF4-FFF2-40B4-BE49-F238E27FC236}">
                <a16:creationId xmlns:a16="http://schemas.microsoft.com/office/drawing/2014/main" id="{AEA7BA7B-17D5-4B4F-AB10-147F566F889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208620" y="1776044"/>
            <a:ext cx="492700" cy="49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FBF7CF9-B240-427B-B73E-5C6F96A05FDA}"/>
              </a:ext>
            </a:extLst>
          </p:cNvPr>
          <p:cNvCxnSpPr>
            <a:cxnSpLocks/>
          </p:cNvCxnSpPr>
          <p:nvPr/>
        </p:nvCxnSpPr>
        <p:spPr>
          <a:xfrm flipH="1">
            <a:off x="8509072" y="3195560"/>
            <a:ext cx="860299" cy="9136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Shape 556">
            <a:extLst>
              <a:ext uri="{FF2B5EF4-FFF2-40B4-BE49-F238E27FC236}">
                <a16:creationId xmlns:a16="http://schemas.microsoft.com/office/drawing/2014/main" id="{F6DECD0F-41B5-4C4B-8F5D-D1D54B36AA6D}"/>
              </a:ext>
            </a:extLst>
          </p:cNvPr>
          <p:cNvSpPr txBox="1"/>
          <p:nvPr/>
        </p:nvSpPr>
        <p:spPr>
          <a:xfrm>
            <a:off x="9332371" y="3000144"/>
            <a:ext cx="860291" cy="39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CN" sz="1600" b="1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Shape 556">
            <a:extLst>
              <a:ext uri="{FF2B5EF4-FFF2-40B4-BE49-F238E27FC236}">
                <a16:creationId xmlns:a16="http://schemas.microsoft.com/office/drawing/2014/main" id="{E2867DE9-AACD-43C5-8CC5-600DD4C3F3E6}"/>
              </a:ext>
            </a:extLst>
          </p:cNvPr>
          <p:cNvSpPr txBox="1"/>
          <p:nvPr/>
        </p:nvSpPr>
        <p:spPr>
          <a:xfrm>
            <a:off x="6773781" y="3507597"/>
            <a:ext cx="1681189" cy="36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“Assign META”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1F78946-25BA-4ECF-B776-4CB30A74151C}"/>
              </a:ext>
            </a:extLst>
          </p:cNvPr>
          <p:cNvCxnSpPr>
            <a:cxnSpLocks/>
          </p:cNvCxnSpPr>
          <p:nvPr/>
        </p:nvCxnSpPr>
        <p:spPr>
          <a:xfrm flipH="1">
            <a:off x="9389994" y="4087338"/>
            <a:ext cx="877602" cy="7777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Shape 556">
            <a:extLst>
              <a:ext uri="{FF2B5EF4-FFF2-40B4-BE49-F238E27FC236}">
                <a16:creationId xmlns:a16="http://schemas.microsoft.com/office/drawing/2014/main" id="{BBCF09A9-B20B-4215-ABAF-CF73AB848D09}"/>
              </a:ext>
            </a:extLst>
          </p:cNvPr>
          <p:cNvSpPr txBox="1"/>
          <p:nvPr/>
        </p:nvSpPr>
        <p:spPr>
          <a:xfrm>
            <a:off x="10254533" y="3910604"/>
            <a:ext cx="1668758" cy="39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latin typeface="Arial"/>
                <a:ea typeface="Arial"/>
                <a:cs typeface="Arial"/>
                <a:sym typeface="Arial"/>
              </a:rPr>
              <a:t>“Access ROOT”</a:t>
            </a:r>
            <a:endParaRPr sz="1600" b="1" i="1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D93600D3-10C3-44B6-8069-C19A8A8F91CD}"/>
              </a:ext>
            </a:extLst>
          </p:cNvPr>
          <p:cNvCxnSpPr>
            <a:cxnSpLocks/>
          </p:cNvCxnSpPr>
          <p:nvPr/>
        </p:nvCxnSpPr>
        <p:spPr>
          <a:xfrm>
            <a:off x="9407173" y="4286266"/>
            <a:ext cx="882174" cy="55578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Shape 556">
            <a:extLst>
              <a:ext uri="{FF2B5EF4-FFF2-40B4-BE49-F238E27FC236}">
                <a16:creationId xmlns:a16="http://schemas.microsoft.com/office/drawing/2014/main" id="{0A1EC1DD-DFE9-4C3E-A849-1DB956CDAAFF}"/>
              </a:ext>
            </a:extLst>
          </p:cNvPr>
          <p:cNvSpPr txBox="1"/>
          <p:nvPr/>
        </p:nvSpPr>
        <p:spPr>
          <a:xfrm>
            <a:off x="10278254" y="4326674"/>
            <a:ext cx="860291" cy="39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altLang="zh-CN" sz="1600" b="1" i="1" dirty="0" err="1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Succ</a:t>
            </a:r>
            <a:r>
              <a:rPr lang="en-US" altLang="zh-CN" sz="1600" b="1" i="1" dirty="0">
                <a:solidFill>
                  <a:schemeClr val="bg1">
                    <a:lumMod val="8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600" b="1" i="1" dirty="0">
              <a:solidFill>
                <a:schemeClr val="bg1">
                  <a:lumMod val="8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399F3C5-DDA5-43DC-ABB8-E6EB835002CB}"/>
              </a:ext>
            </a:extLst>
          </p:cNvPr>
          <p:cNvCxnSpPr>
            <a:cxnSpLocks/>
          </p:cNvCxnSpPr>
          <p:nvPr/>
        </p:nvCxnSpPr>
        <p:spPr>
          <a:xfrm flipH="1">
            <a:off x="8482021" y="4486196"/>
            <a:ext cx="1768264" cy="190902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5A0F13EE-CC08-4331-AA32-D223DAB4018E}"/>
              </a:ext>
            </a:extLst>
          </p:cNvPr>
          <p:cNvSpPr/>
          <p:nvPr/>
        </p:nvSpPr>
        <p:spPr>
          <a:xfrm>
            <a:off x="8380185" y="5511268"/>
            <a:ext cx="33324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HM: HBase Master</a:t>
            </a: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RS: Region Server</a:t>
            </a: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913B3188-E03C-45A5-88F6-4960CE4F4EB0}"/>
              </a:ext>
            </a:extLst>
          </p:cNvPr>
          <p:cNvCxnSpPr>
            <a:cxnSpLocks/>
          </p:cNvCxnSpPr>
          <p:nvPr/>
        </p:nvCxnSpPr>
        <p:spPr>
          <a:xfrm>
            <a:off x="9380246" y="3481878"/>
            <a:ext cx="0" cy="1566996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闪电形 38">
            <a:extLst>
              <a:ext uri="{FF2B5EF4-FFF2-40B4-BE49-F238E27FC236}">
                <a16:creationId xmlns:a16="http://schemas.microsoft.com/office/drawing/2014/main" id="{2A31551D-5087-4D3A-938D-578CF14F8897}"/>
              </a:ext>
            </a:extLst>
          </p:cNvPr>
          <p:cNvSpPr/>
          <p:nvPr/>
        </p:nvSpPr>
        <p:spPr>
          <a:xfrm>
            <a:off x="9118285" y="3283606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B8FCA2D-7045-4CDC-BA2F-40ADFBB5DF04}"/>
              </a:ext>
            </a:extLst>
          </p:cNvPr>
          <p:cNvCxnSpPr>
            <a:cxnSpLocks/>
          </p:cNvCxnSpPr>
          <p:nvPr/>
        </p:nvCxnSpPr>
        <p:spPr>
          <a:xfrm>
            <a:off x="8501518" y="3682314"/>
            <a:ext cx="1776953" cy="22373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" name="对话气泡: 矩形 47">
            <a:extLst>
              <a:ext uri="{FF2B5EF4-FFF2-40B4-BE49-F238E27FC236}">
                <a16:creationId xmlns:a16="http://schemas.microsoft.com/office/drawing/2014/main" id="{9E505675-6F46-468E-B8FF-D0A9840BC7C4}"/>
              </a:ext>
            </a:extLst>
          </p:cNvPr>
          <p:cNvSpPr/>
          <p:nvPr/>
        </p:nvSpPr>
        <p:spPr bwMode="gray">
          <a:xfrm>
            <a:off x="6132751" y="2668839"/>
            <a:ext cx="2136394" cy="780225"/>
          </a:xfrm>
          <a:prstGeom prst="wedgeRectCallout">
            <a:avLst>
              <a:gd name="adj1" fmla="val 57312"/>
              <a:gd name="adj2" fmla="val 37862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1600" b="1" dirty="0">
                <a:solidFill>
                  <a:schemeClr val="tx1"/>
                </a:solidFill>
              </a:rPr>
              <a:t>Detect </a:t>
            </a:r>
            <a:r>
              <a:rPr lang="en-US" altLang="zh-CN" sz="1600" b="1" i="1" dirty="0">
                <a:solidFill>
                  <a:schemeClr val="tx1"/>
                </a:solidFill>
              </a:rPr>
              <a:t>RS1</a:t>
            </a:r>
            <a:r>
              <a:rPr lang="en-US" altLang="zh-CN" sz="1600" b="1" dirty="0">
                <a:solidFill>
                  <a:schemeClr val="tx1"/>
                </a:solidFill>
              </a:rPr>
              <a:t>’s crash, but no recovery can be applied</a:t>
            </a: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6EFC2A9-A629-4AB4-8149-44D71B606BAC}"/>
              </a:ext>
            </a:extLst>
          </p:cNvPr>
          <p:cNvCxnSpPr>
            <a:cxnSpLocks/>
          </p:cNvCxnSpPr>
          <p:nvPr/>
        </p:nvCxnSpPr>
        <p:spPr>
          <a:xfrm>
            <a:off x="8482021" y="3787161"/>
            <a:ext cx="0" cy="1254278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0" name="图片 49">
            <a:extLst>
              <a:ext uri="{FF2B5EF4-FFF2-40B4-BE49-F238E27FC236}">
                <a16:creationId xmlns:a16="http://schemas.microsoft.com/office/drawing/2014/main" id="{71B0AE29-28C7-4D4B-9F31-EA4C2F31C9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051" y="3794181"/>
            <a:ext cx="459221" cy="406739"/>
          </a:xfrm>
          <a:prstGeom prst="rect">
            <a:avLst/>
          </a:prstGeom>
        </p:spPr>
      </p:pic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FF08501F-CBCC-4C6C-A9D8-FA93BB9E6C40}"/>
              </a:ext>
            </a:extLst>
          </p:cNvPr>
          <p:cNvSpPr/>
          <p:nvPr/>
        </p:nvSpPr>
        <p:spPr bwMode="gray">
          <a:xfrm>
            <a:off x="7270598" y="3867771"/>
            <a:ext cx="891457" cy="559478"/>
          </a:xfrm>
          <a:prstGeom prst="roundRect">
            <a:avLst/>
          </a:prstGeom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Hang!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754DB3C-5B1A-4D54-AAD6-9066CA118B3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463" y="4221695"/>
            <a:ext cx="500422" cy="559478"/>
          </a:xfrm>
          <a:prstGeom prst="rect">
            <a:avLst/>
          </a:prstGeom>
        </p:spPr>
      </p:pic>
      <p:sp>
        <p:nvSpPr>
          <p:cNvPr id="44" name="矩形 43">
            <a:extLst>
              <a:ext uri="{FF2B5EF4-FFF2-40B4-BE49-F238E27FC236}">
                <a16:creationId xmlns:a16="http://schemas.microsoft.com/office/drawing/2014/main" id="{B2E027C6-EDEC-4E5A-B427-F4C5EBCB5C6D}"/>
              </a:ext>
            </a:extLst>
          </p:cNvPr>
          <p:cNvSpPr/>
          <p:nvPr/>
        </p:nvSpPr>
        <p:spPr>
          <a:xfrm>
            <a:off x="5686063" y="2269863"/>
            <a:ext cx="2795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1600" b="1" dirty="0">
                <a:solidFill>
                  <a:srgbClr val="FF0000"/>
                </a:solidFill>
                <a:latin typeface="+mn-ea"/>
                <a:cs typeface="Arial"/>
              </a:rPr>
              <a:t>Crash recovery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  <a:cs typeface="Arial"/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  <a:cs typeface="Arial"/>
              </a:rPr>
              <a:t>is disabled</a:t>
            </a:r>
            <a:endParaRPr lang="zh-CN" altLang="en-US" sz="1600" b="1" dirty="0">
              <a:solidFill>
                <a:srgbClr val="FF0000"/>
              </a:solidFill>
              <a:latin typeface="+mn-ea"/>
              <a:cs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3826560"/>
      </p:ext>
    </p:extLst>
  </p:cSld>
  <p:clrMapOvr>
    <a:masterClrMapping/>
  </p:clrMapOvr>
  <p:transition advTm="317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403AFBF1-2EAC-4992-8A0B-9D80B39F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crashes are inevitable!</a:t>
            </a:r>
            <a:endParaRPr lang="zh-CN" altLang="en-US" dirty="0"/>
          </a:p>
        </p:txBody>
      </p:sp>
      <p:pic>
        <p:nvPicPr>
          <p:cNvPr id="4" name="Picture 4" descr="“cloud”的图片搜索结果">
            <a:extLst>
              <a:ext uri="{FF2B5EF4-FFF2-40B4-BE49-F238E27FC236}">
                <a16:creationId xmlns:a16="http://schemas.microsoft.com/office/drawing/2014/main" id="{9CE903BF-13D2-4BF8-B5DF-12CD12C5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63" y="2573154"/>
            <a:ext cx="7053474" cy="374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214F78-D69B-421B-ABFB-70FD28452A2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10" y="3270674"/>
            <a:ext cx="524633" cy="6437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EA5ED2A-BD45-47E7-806F-6C800AFAE0D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901" y="4968385"/>
            <a:ext cx="524633" cy="6437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78F6EB-5489-4EF1-A622-40F47FE5473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613" y="3252355"/>
            <a:ext cx="524633" cy="64372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6B9EB8-8A76-4449-AE1D-0501A55C5AB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969" y="2996519"/>
            <a:ext cx="524633" cy="6437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BC6ED3-5905-4DE5-B1B5-94A94F9E17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968" y="4753201"/>
            <a:ext cx="524633" cy="64372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CC66AEA-997B-44D2-8B20-A66DC6EC79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152" y="4229808"/>
            <a:ext cx="524633" cy="64372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343FFD-40F6-438B-81A5-D635A710153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020" y="4251070"/>
            <a:ext cx="524633" cy="64372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CB772DC-533C-4B9A-B6E2-8F00640E36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863" y="3463389"/>
            <a:ext cx="524633" cy="6437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F7CD66C-17B2-49AF-BA29-9CEE5A43EA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881" y="4968386"/>
            <a:ext cx="524633" cy="64372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15B1F4E-C69E-41DF-AD46-0966B7F479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3487" y="4093125"/>
            <a:ext cx="524633" cy="6437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A9E4866-C607-41C5-A5BF-25D8DCB612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61" y="5056169"/>
            <a:ext cx="524633" cy="64372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C98F3BD-C901-41B9-BC68-3370D5543A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70" y="5254740"/>
            <a:ext cx="524633" cy="64372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170E2FD1-2B08-4051-976C-3F2951C84B2A}"/>
              </a:ext>
            </a:extLst>
          </p:cNvPr>
          <p:cNvGrpSpPr/>
          <p:nvPr/>
        </p:nvGrpSpPr>
        <p:grpSpPr>
          <a:xfrm>
            <a:off x="6074569" y="3088706"/>
            <a:ext cx="596866" cy="765877"/>
            <a:chOff x="4602000" y="2996952"/>
            <a:chExt cx="596866" cy="765877"/>
          </a:xfrm>
        </p:grpSpPr>
        <p:sp>
          <p:nvSpPr>
            <p:cNvPr id="18" name="闪电形 17">
              <a:extLst>
                <a:ext uri="{FF2B5EF4-FFF2-40B4-BE49-F238E27FC236}">
                  <a16:creationId xmlns:a16="http://schemas.microsoft.com/office/drawing/2014/main" id="{72F9D363-7362-4752-88CB-1628539DDA39}"/>
                </a:ext>
              </a:extLst>
            </p:cNvPr>
            <p:cNvSpPr/>
            <p:nvPr/>
          </p:nvSpPr>
          <p:spPr>
            <a:xfrm>
              <a:off x="4602000" y="3513204"/>
              <a:ext cx="397187" cy="249625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p"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pic>
          <p:nvPicPr>
            <p:cNvPr id="19" name="Shape 107">
              <a:extLst>
                <a:ext uri="{FF2B5EF4-FFF2-40B4-BE49-F238E27FC236}">
                  <a16:creationId xmlns:a16="http://schemas.microsoft.com/office/drawing/2014/main" id="{D6F4B457-295D-42F9-9405-418A16F30940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58866" y="2996952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B314813-2E37-46EF-97E4-77A8AA639B50}"/>
              </a:ext>
            </a:extLst>
          </p:cNvPr>
          <p:cNvGrpSpPr/>
          <p:nvPr/>
        </p:nvGrpSpPr>
        <p:grpSpPr>
          <a:xfrm>
            <a:off x="4403493" y="4086898"/>
            <a:ext cx="569865" cy="775081"/>
            <a:chOff x="2734231" y="3969120"/>
            <a:chExt cx="569865" cy="775081"/>
          </a:xfrm>
        </p:grpSpPr>
        <p:sp>
          <p:nvSpPr>
            <p:cNvPr id="21" name="闪电形 20">
              <a:extLst>
                <a:ext uri="{FF2B5EF4-FFF2-40B4-BE49-F238E27FC236}">
                  <a16:creationId xmlns:a16="http://schemas.microsoft.com/office/drawing/2014/main" id="{C4F60651-D102-4A8A-A39D-6A97440B24B7}"/>
                </a:ext>
              </a:extLst>
            </p:cNvPr>
            <p:cNvSpPr/>
            <p:nvPr/>
          </p:nvSpPr>
          <p:spPr>
            <a:xfrm>
              <a:off x="2734231" y="4494576"/>
              <a:ext cx="397187" cy="249625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p"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pic>
          <p:nvPicPr>
            <p:cNvPr id="22" name="Shape 111">
              <a:extLst>
                <a:ext uri="{FF2B5EF4-FFF2-40B4-BE49-F238E27FC236}">
                  <a16:creationId xmlns:a16="http://schemas.microsoft.com/office/drawing/2014/main" id="{047E321C-D1EB-4B15-B90B-435BAFD3D931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764096" y="3969120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D9D1D7A-A040-4889-B45E-AF8A026B1B16}"/>
              </a:ext>
            </a:extLst>
          </p:cNvPr>
          <p:cNvGrpSpPr/>
          <p:nvPr/>
        </p:nvGrpSpPr>
        <p:grpSpPr>
          <a:xfrm>
            <a:off x="7121921" y="4803360"/>
            <a:ext cx="540000" cy="813752"/>
            <a:chOff x="5796136" y="4762088"/>
            <a:chExt cx="540000" cy="813752"/>
          </a:xfrm>
        </p:grpSpPr>
        <p:sp>
          <p:nvSpPr>
            <p:cNvPr id="24" name="闪电形 23">
              <a:extLst>
                <a:ext uri="{FF2B5EF4-FFF2-40B4-BE49-F238E27FC236}">
                  <a16:creationId xmlns:a16="http://schemas.microsoft.com/office/drawing/2014/main" id="{03CCB9C3-211F-4BDB-B3A3-E33C90F0CEC8}"/>
                </a:ext>
              </a:extLst>
            </p:cNvPr>
            <p:cNvSpPr/>
            <p:nvPr/>
          </p:nvSpPr>
          <p:spPr>
            <a:xfrm>
              <a:off x="5877776" y="5326215"/>
              <a:ext cx="397187" cy="249625"/>
            </a:xfrm>
            <a:prstGeom prst="lightningBolt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Pct val="75000"/>
                <a:buFont typeface="Wingdings" panose="05000000000000000000" pitchFamily="2" charset="2"/>
                <a:buChar char="p"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Verdana" panose="020B0604030504040204" pitchFamily="34" charset="0"/>
                <a:ea typeface="楷体_GB2312" pitchFamily="49" charset="-122"/>
              </a:endParaRPr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31AD647-3542-48F7-AA19-2C657F54E3DE}"/>
                </a:ext>
              </a:extLst>
            </p:cNvPr>
            <p:cNvGrpSpPr/>
            <p:nvPr/>
          </p:nvGrpSpPr>
          <p:grpSpPr>
            <a:xfrm>
              <a:off x="5796136" y="4762088"/>
              <a:ext cx="540000" cy="540000"/>
              <a:chOff x="7740352" y="4777013"/>
              <a:chExt cx="914400" cy="914400"/>
            </a:xfrm>
          </p:grpSpPr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0E8ACA68-162C-4EB8-9766-8E8B68DB1B0D}"/>
                  </a:ext>
                </a:extLst>
              </p:cNvPr>
              <p:cNvSpPr/>
              <p:nvPr/>
            </p:nvSpPr>
            <p:spPr>
              <a:xfrm>
                <a:off x="7740352" y="4777013"/>
                <a:ext cx="914400" cy="914400"/>
              </a:xfrm>
              <a:prstGeom prst="ellipse">
                <a:avLst/>
              </a:prstGeom>
              <a:solidFill>
                <a:srgbClr val="C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rtlCol="0" anchor="t" anchorCtr="0" compatLnSpc="1">
                <a:spAutoFit/>
              </a:bodyPr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Pct val="75000"/>
                  <a:buFont typeface="Wingdings" panose="05000000000000000000" pitchFamily="2" charset="2"/>
                  <a:buChar char="p"/>
                </a:pPr>
                <a:endParaRPr kumimoji="0" lang="zh-CN" altLang="en-US" sz="1800" b="1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Verdana" panose="020B0604030504040204" pitchFamily="34" charset="0"/>
                  <a:ea typeface="楷体_GB2312" pitchFamily="49" charset="-122"/>
                </a:endParaRPr>
              </a:p>
            </p:txBody>
          </p:sp>
          <p:pic>
            <p:nvPicPr>
              <p:cNvPr id="27" name="图形 26" descr="虫子">
                <a:extLst>
                  <a:ext uri="{FF2B5EF4-FFF2-40B4-BE49-F238E27FC236}">
                    <a16:creationId xmlns:a16="http://schemas.microsoft.com/office/drawing/2014/main" id="{82569C74-0073-4C9B-AED6-72CD6B19E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 rot="19620893">
                <a:off x="7862631" y="4892534"/>
                <a:ext cx="683358" cy="683358"/>
              </a:xfrm>
              <a:prstGeom prst="rect">
                <a:avLst/>
              </a:prstGeom>
            </p:spPr>
          </p:pic>
        </p:grpSp>
      </p:grpSp>
      <p:sp>
        <p:nvSpPr>
          <p:cNvPr id="28" name="圆角矩形标注 27">
            <a:extLst>
              <a:ext uri="{FF2B5EF4-FFF2-40B4-BE49-F238E27FC236}">
                <a16:creationId xmlns:a16="http://schemas.microsoft.com/office/drawing/2014/main" id="{C1832855-8394-43FE-8F2E-FC7DD1AFFC2F}"/>
              </a:ext>
            </a:extLst>
          </p:cNvPr>
          <p:cNvSpPr/>
          <p:nvPr/>
        </p:nvSpPr>
        <p:spPr bwMode="gray">
          <a:xfrm>
            <a:off x="6401435" y="2338269"/>
            <a:ext cx="2181908" cy="559832"/>
          </a:xfrm>
          <a:prstGeom prst="wedgeRoundRectCallout">
            <a:avLst>
              <a:gd name="adj1" fmla="val -40374"/>
              <a:gd name="adj2" fmla="val 10062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Power failure</a:t>
            </a:r>
          </a:p>
        </p:txBody>
      </p:sp>
      <p:sp>
        <p:nvSpPr>
          <p:cNvPr id="29" name="圆角矩形标注 27">
            <a:extLst>
              <a:ext uri="{FF2B5EF4-FFF2-40B4-BE49-F238E27FC236}">
                <a16:creationId xmlns:a16="http://schemas.microsoft.com/office/drawing/2014/main" id="{DCF5C417-AB4D-4685-A394-12BB7925E69B}"/>
              </a:ext>
            </a:extLst>
          </p:cNvPr>
          <p:cNvSpPr/>
          <p:nvPr/>
        </p:nvSpPr>
        <p:spPr bwMode="gray">
          <a:xfrm>
            <a:off x="1254841" y="4047467"/>
            <a:ext cx="2733109" cy="558217"/>
          </a:xfrm>
          <a:prstGeom prst="wedgeRoundRectCallout">
            <a:avLst>
              <a:gd name="adj1" fmla="val 64081"/>
              <a:gd name="adj2" fmla="val -1269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Hardware failure</a:t>
            </a:r>
          </a:p>
        </p:txBody>
      </p:sp>
      <p:sp>
        <p:nvSpPr>
          <p:cNvPr id="30" name="圆角矩形标注 27">
            <a:extLst>
              <a:ext uri="{FF2B5EF4-FFF2-40B4-BE49-F238E27FC236}">
                <a16:creationId xmlns:a16="http://schemas.microsoft.com/office/drawing/2014/main" id="{0984558B-D2D6-49C1-8D0B-D73E16A58ABD}"/>
              </a:ext>
            </a:extLst>
          </p:cNvPr>
          <p:cNvSpPr/>
          <p:nvPr/>
        </p:nvSpPr>
        <p:spPr bwMode="gray">
          <a:xfrm>
            <a:off x="7743172" y="5520000"/>
            <a:ext cx="2734973" cy="559832"/>
          </a:xfrm>
          <a:prstGeom prst="wedgeRoundRectCallout">
            <a:avLst>
              <a:gd name="adj1" fmla="val -51823"/>
              <a:gd name="adj2" fmla="val -95006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Software failure</a:t>
            </a:r>
          </a:p>
        </p:txBody>
      </p:sp>
      <p:sp>
        <p:nvSpPr>
          <p:cNvPr id="32" name="文本占位符 2">
            <a:extLst>
              <a:ext uri="{FF2B5EF4-FFF2-40B4-BE49-F238E27FC236}">
                <a16:creationId xmlns:a16="http://schemas.microsoft.com/office/drawing/2014/main" id="{FD806FE1-48C6-44D0-8EE4-37CDC8DF4479}"/>
              </a:ext>
            </a:extLst>
          </p:cNvPr>
          <p:cNvSpPr txBox="1">
            <a:spLocks/>
          </p:cNvSpPr>
          <p:nvPr/>
        </p:nvSpPr>
        <p:spPr>
          <a:xfrm>
            <a:off x="748740" y="1166625"/>
            <a:ext cx="10826749" cy="492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indent="0" defTabSz="1219170" fontAlgn="base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lang="en-US" sz="2400" b="1">
                <a:solidFill>
                  <a:schemeClr val="accent1"/>
                </a:solidFill>
                <a:latin typeface="Calibri" pitchFamily="34" charset="0"/>
              </a:defRPr>
            </a:lvl1pPr>
            <a:lvl2pPr marL="731502" indent="-365751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lang="en-US" sz="2933" b="1"/>
            </a:lvl2pPr>
            <a:lvl3pPr marL="1097253" indent="-365751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/>
            </a:lvl3pPr>
            <a:lvl4pPr marL="1463003" indent="-365751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/>
            </a:lvl4pPr>
            <a:lvl5pPr marL="1828754" indent="-365751" defTabSz="121917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/>
            </a:lvl5pPr>
            <a:lvl6pPr marL="3352716" indent="-304792" defTabSz="1219170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altLang="zh-CN" dirty="0">
                <a:solidFill>
                  <a:srgbClr val="FF0000"/>
                </a:solidFill>
              </a:rPr>
              <a:t>Large-scale distributed systems are commonly built on thousands of commodity machines (nodes)</a:t>
            </a: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8759517"/>
      </p:ext>
    </p:extLst>
  </p:cSld>
  <p:clrMapOvr>
    <a:masterClrMapping/>
  </p:clrMapOvr>
  <p:transition advTm="1600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1895920E-4F1F-4B20-9858-DCDDB57CCB76}"/>
              </a:ext>
            </a:extLst>
          </p:cNvPr>
          <p:cNvSpPr/>
          <p:nvPr/>
        </p:nvSpPr>
        <p:spPr>
          <a:xfrm>
            <a:off x="1698076" y="3700129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b="1" dirty="0"/>
              <a:t>No crash detection</a:t>
            </a:r>
          </a:p>
        </p:txBody>
      </p:sp>
      <p:cxnSp>
        <p:nvCxnSpPr>
          <p:cNvPr id="29" name="Elbow Connector 38">
            <a:extLst>
              <a:ext uri="{FF2B5EF4-FFF2-40B4-BE49-F238E27FC236}">
                <a16:creationId xmlns:a16="http://schemas.microsoft.com/office/drawing/2014/main" id="{CC42F2BB-D571-4E97-B416-5535B21951E8}"/>
              </a:ext>
            </a:extLst>
          </p:cNvPr>
          <p:cNvCxnSpPr/>
          <p:nvPr/>
        </p:nvCxnSpPr>
        <p:spPr>
          <a:xfrm rot="16200000" flipH="1">
            <a:off x="1457439" y="3644159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D967019E-F908-412C-8202-707C47FB11D8}"/>
              </a:ext>
            </a:extLst>
          </p:cNvPr>
          <p:cNvSpPr/>
          <p:nvPr/>
        </p:nvSpPr>
        <p:spPr>
          <a:xfrm>
            <a:off x="1698076" y="3992700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Untimely crash / reboot detection</a:t>
            </a:r>
          </a:p>
        </p:txBody>
      </p:sp>
      <p:cxnSp>
        <p:nvCxnSpPr>
          <p:cNvPr id="52" name="Elbow Connector 38">
            <a:extLst>
              <a:ext uri="{FF2B5EF4-FFF2-40B4-BE49-F238E27FC236}">
                <a16:creationId xmlns:a16="http://schemas.microsoft.com/office/drawing/2014/main" id="{E788F4A9-4396-4D0C-A5E0-37651C8ED0A5}"/>
              </a:ext>
            </a:extLst>
          </p:cNvPr>
          <p:cNvCxnSpPr/>
          <p:nvPr/>
        </p:nvCxnSpPr>
        <p:spPr>
          <a:xfrm rot="16200000" flipH="1">
            <a:off x="1457439" y="3936730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09CC3A0D-0AA4-4000-A52B-F5169AEB6260}"/>
              </a:ext>
            </a:extLst>
          </p:cNvPr>
          <p:cNvSpPr/>
          <p:nvPr/>
        </p:nvSpPr>
        <p:spPr>
          <a:xfrm>
            <a:off x="985408" y="4654603"/>
            <a:ext cx="8931478" cy="1200329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/>
              <a:t>Implication: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/>
              <a:t>Crashes and reboots can happen </a:t>
            </a:r>
            <a:r>
              <a:rPr lang="en-US" altLang="zh-CN" sz="2400" dirty="0">
                <a:solidFill>
                  <a:srgbClr val="FF0000"/>
                </a:solidFill>
              </a:rPr>
              <a:t>at any time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</a:rPr>
              <a:t>Missing/untimely</a:t>
            </a:r>
            <a:r>
              <a:rPr lang="en-US" altLang="zh-CN" sz="2400" dirty="0"/>
              <a:t> crash/reboot detection indicates CR bugs</a:t>
            </a:r>
          </a:p>
        </p:txBody>
      </p:sp>
    </p:spTree>
    <p:extLst>
      <p:ext uri="{BB962C8B-B14F-4D97-AF65-F5344CB8AC3E}">
        <p14:creationId xmlns:p14="http://schemas.microsoft.com/office/powerpoint/2010/main" val="4173450238"/>
      </p:ext>
    </p:extLst>
  </p:cSld>
  <p:clrMapOvr>
    <a:masterClrMapping/>
  </p:clrMapOvr>
  <p:transition advTm="16531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A02961-6D88-4093-90F3-BACD422A3D1B}"/>
              </a:ext>
            </a:extLst>
          </p:cNvPr>
          <p:cNvSpPr/>
          <p:nvPr/>
        </p:nvSpPr>
        <p:spPr>
          <a:xfrm>
            <a:off x="1705734" y="4448475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Consider wrong states as correct 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676683-550A-4B8C-AC6F-EE2B77EE9B78}"/>
              </a:ext>
            </a:extLst>
          </p:cNvPr>
          <p:cNvSpPr/>
          <p:nvPr/>
        </p:nvSpPr>
        <p:spPr>
          <a:xfrm>
            <a:off x="1698077" y="4746964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Miss the correct states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37A8EA-5413-401B-8C2D-1E06EFE99054}"/>
              </a:ext>
            </a:extLst>
          </p:cNvPr>
          <p:cNvSpPr/>
          <p:nvPr/>
        </p:nvSpPr>
        <p:spPr>
          <a:xfrm>
            <a:off x="1705734" y="5037177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Incorrect data parser logic</a:t>
            </a:r>
            <a:endParaRPr lang="zh-CN" altLang="en-US" b="1" dirty="0"/>
          </a:p>
        </p:txBody>
      </p:sp>
      <p:cxnSp>
        <p:nvCxnSpPr>
          <p:cNvPr id="53" name="Elbow Connector 38">
            <a:extLst>
              <a:ext uri="{FF2B5EF4-FFF2-40B4-BE49-F238E27FC236}">
                <a16:creationId xmlns:a16="http://schemas.microsoft.com/office/drawing/2014/main" id="{3957E9D2-14B2-4FFC-BE67-2B8601FDF860}"/>
              </a:ext>
            </a:extLst>
          </p:cNvPr>
          <p:cNvCxnSpPr/>
          <p:nvPr/>
        </p:nvCxnSpPr>
        <p:spPr>
          <a:xfrm rot="16200000" flipH="1">
            <a:off x="1457440" y="4392504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38">
            <a:extLst>
              <a:ext uri="{FF2B5EF4-FFF2-40B4-BE49-F238E27FC236}">
                <a16:creationId xmlns:a16="http://schemas.microsoft.com/office/drawing/2014/main" id="{9282812E-DBFF-4728-9028-77335798D690}"/>
              </a:ext>
            </a:extLst>
          </p:cNvPr>
          <p:cNvCxnSpPr/>
          <p:nvPr/>
        </p:nvCxnSpPr>
        <p:spPr>
          <a:xfrm rot="16200000" flipH="1">
            <a:off x="1457440" y="468680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8">
            <a:extLst>
              <a:ext uri="{FF2B5EF4-FFF2-40B4-BE49-F238E27FC236}">
                <a16:creationId xmlns:a16="http://schemas.microsoft.com/office/drawing/2014/main" id="{FF3A52FB-C1DB-4D48-938B-155817DA684C}"/>
              </a:ext>
            </a:extLst>
          </p:cNvPr>
          <p:cNvCxnSpPr/>
          <p:nvPr/>
        </p:nvCxnSpPr>
        <p:spPr>
          <a:xfrm rot="16200000" flipH="1">
            <a:off x="1457440" y="498120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985109"/>
      </p:ext>
    </p:extLst>
  </p:cSld>
  <p:clrMapOvr>
    <a:masterClrMapping/>
  </p:clrMapOvr>
  <p:transition advTm="6063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A02961-6D88-4093-90F3-BACD422A3D1B}"/>
              </a:ext>
            </a:extLst>
          </p:cNvPr>
          <p:cNvSpPr/>
          <p:nvPr/>
        </p:nvSpPr>
        <p:spPr>
          <a:xfrm>
            <a:off x="1705734" y="4448475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Consider wrong states as correct 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676683-550A-4B8C-AC6F-EE2B77EE9B78}"/>
              </a:ext>
            </a:extLst>
          </p:cNvPr>
          <p:cNvSpPr/>
          <p:nvPr/>
        </p:nvSpPr>
        <p:spPr>
          <a:xfrm>
            <a:off x="1698077" y="4746964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Miss the correct states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37A8EA-5413-401B-8C2D-1E06EFE99054}"/>
              </a:ext>
            </a:extLst>
          </p:cNvPr>
          <p:cNvSpPr/>
          <p:nvPr/>
        </p:nvSpPr>
        <p:spPr>
          <a:xfrm>
            <a:off x="1705734" y="5037177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Incorrect data parser logic</a:t>
            </a:r>
            <a:endParaRPr lang="zh-CN" altLang="en-US" b="1" dirty="0"/>
          </a:p>
        </p:txBody>
      </p:sp>
      <p:cxnSp>
        <p:nvCxnSpPr>
          <p:cNvPr id="53" name="Elbow Connector 38">
            <a:extLst>
              <a:ext uri="{FF2B5EF4-FFF2-40B4-BE49-F238E27FC236}">
                <a16:creationId xmlns:a16="http://schemas.microsoft.com/office/drawing/2014/main" id="{3957E9D2-14B2-4FFC-BE67-2B8601FDF860}"/>
              </a:ext>
            </a:extLst>
          </p:cNvPr>
          <p:cNvCxnSpPr/>
          <p:nvPr/>
        </p:nvCxnSpPr>
        <p:spPr>
          <a:xfrm rot="16200000" flipH="1">
            <a:off x="1457440" y="4392504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38">
            <a:extLst>
              <a:ext uri="{FF2B5EF4-FFF2-40B4-BE49-F238E27FC236}">
                <a16:creationId xmlns:a16="http://schemas.microsoft.com/office/drawing/2014/main" id="{9282812E-DBFF-4728-9028-77335798D690}"/>
              </a:ext>
            </a:extLst>
          </p:cNvPr>
          <p:cNvCxnSpPr/>
          <p:nvPr/>
        </p:nvCxnSpPr>
        <p:spPr>
          <a:xfrm rot="16200000" flipH="1">
            <a:off x="1457440" y="468680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8">
            <a:extLst>
              <a:ext uri="{FF2B5EF4-FFF2-40B4-BE49-F238E27FC236}">
                <a16:creationId xmlns:a16="http://schemas.microsoft.com/office/drawing/2014/main" id="{FF3A52FB-C1DB-4D48-938B-155817DA684C}"/>
              </a:ext>
            </a:extLst>
          </p:cNvPr>
          <p:cNvCxnSpPr/>
          <p:nvPr/>
        </p:nvCxnSpPr>
        <p:spPr>
          <a:xfrm rot="16200000" flipH="1">
            <a:off x="1457440" y="498120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6C9DA52-EAB5-4153-BE9B-AA3A03176AC1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ZOOKEEPER-975</a:t>
            </a:r>
            <a:endParaRPr lang="zh-CN" altLang="en-US" dirty="0">
              <a:latin typeface="Gill Sans"/>
            </a:endParaRPr>
          </a:p>
        </p:txBody>
      </p:sp>
      <p:cxnSp>
        <p:nvCxnSpPr>
          <p:cNvPr id="25" name="Shape 557">
            <a:extLst>
              <a:ext uri="{FF2B5EF4-FFF2-40B4-BE49-F238E27FC236}">
                <a16:creationId xmlns:a16="http://schemas.microsoft.com/office/drawing/2014/main" id="{AAD0FEAC-9256-4C3C-AEE9-1BDB76900721}"/>
              </a:ext>
            </a:extLst>
          </p:cNvPr>
          <p:cNvCxnSpPr>
            <a:cxnSpLocks/>
          </p:cNvCxnSpPr>
          <p:nvPr/>
        </p:nvCxnSpPr>
        <p:spPr>
          <a:xfrm>
            <a:off x="9370710" y="1944597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556">
            <a:extLst>
              <a:ext uri="{FF2B5EF4-FFF2-40B4-BE49-F238E27FC236}">
                <a16:creationId xmlns:a16="http://schemas.microsoft.com/office/drawing/2014/main" id="{F838FC78-55D1-4502-B595-0248363BC6CB}"/>
              </a:ext>
            </a:extLst>
          </p:cNvPr>
          <p:cNvSpPr txBox="1"/>
          <p:nvPr/>
        </p:nvSpPr>
        <p:spPr>
          <a:xfrm>
            <a:off x="9056148" y="1502849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N1</a:t>
            </a:r>
            <a:endParaRPr b="0" i="1" dirty="0">
              <a:sym typeface="Arial"/>
            </a:endParaRPr>
          </a:p>
        </p:txBody>
      </p:sp>
      <p:cxnSp>
        <p:nvCxnSpPr>
          <p:cNvPr id="28" name="Shape 557">
            <a:extLst>
              <a:ext uri="{FF2B5EF4-FFF2-40B4-BE49-F238E27FC236}">
                <a16:creationId xmlns:a16="http://schemas.microsoft.com/office/drawing/2014/main" id="{D1B6EFF0-776B-4808-B3D3-6E87A0E55A94}"/>
              </a:ext>
            </a:extLst>
          </p:cNvPr>
          <p:cNvCxnSpPr>
            <a:cxnSpLocks/>
          </p:cNvCxnSpPr>
          <p:nvPr/>
        </p:nvCxnSpPr>
        <p:spPr>
          <a:xfrm>
            <a:off x="10268935" y="1944597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Shape 556">
            <a:extLst>
              <a:ext uri="{FF2B5EF4-FFF2-40B4-BE49-F238E27FC236}">
                <a16:creationId xmlns:a16="http://schemas.microsoft.com/office/drawing/2014/main" id="{114771C8-105F-437C-9600-A347C47C7DC7}"/>
              </a:ext>
            </a:extLst>
          </p:cNvPr>
          <p:cNvSpPr txBox="1"/>
          <p:nvPr/>
        </p:nvSpPr>
        <p:spPr>
          <a:xfrm>
            <a:off x="9954373" y="1502849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N2</a:t>
            </a:r>
            <a:endParaRPr b="0" i="1" dirty="0">
              <a:sym typeface="Arial"/>
            </a:endParaRPr>
          </a:p>
        </p:txBody>
      </p:sp>
      <p:sp>
        <p:nvSpPr>
          <p:cNvPr id="36" name="Shape 556">
            <a:extLst>
              <a:ext uri="{FF2B5EF4-FFF2-40B4-BE49-F238E27FC236}">
                <a16:creationId xmlns:a16="http://schemas.microsoft.com/office/drawing/2014/main" id="{3A92FD90-4C1C-47E1-AA76-0C45969D6FC5}"/>
              </a:ext>
            </a:extLst>
          </p:cNvPr>
          <p:cNvSpPr txBox="1"/>
          <p:nvPr/>
        </p:nvSpPr>
        <p:spPr>
          <a:xfrm>
            <a:off x="7657658" y="2097840"/>
            <a:ext cx="1686002" cy="32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“Vote for me?”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1536F91-D034-4FF8-B435-0F32CC989169}"/>
              </a:ext>
            </a:extLst>
          </p:cNvPr>
          <p:cNvCxnSpPr>
            <a:cxnSpLocks/>
          </p:cNvCxnSpPr>
          <p:nvPr/>
        </p:nvCxnSpPr>
        <p:spPr>
          <a:xfrm>
            <a:off x="9338223" y="2302876"/>
            <a:ext cx="930712" cy="11847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" name="Shape 556">
            <a:extLst>
              <a:ext uri="{FF2B5EF4-FFF2-40B4-BE49-F238E27FC236}">
                <a16:creationId xmlns:a16="http://schemas.microsoft.com/office/drawing/2014/main" id="{78C78DCA-903F-4699-AA82-852922829C1A}"/>
              </a:ext>
            </a:extLst>
          </p:cNvPr>
          <p:cNvSpPr txBox="1"/>
          <p:nvPr/>
        </p:nvSpPr>
        <p:spPr>
          <a:xfrm>
            <a:off x="10301064" y="2598406"/>
            <a:ext cx="1142197" cy="28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“Yes”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F2DFCB87-63FD-4812-9783-550A6C12AEB3}"/>
              </a:ext>
            </a:extLst>
          </p:cNvPr>
          <p:cNvCxnSpPr>
            <a:cxnSpLocks/>
          </p:cNvCxnSpPr>
          <p:nvPr/>
        </p:nvCxnSpPr>
        <p:spPr>
          <a:xfrm flipH="1">
            <a:off x="9954373" y="2777329"/>
            <a:ext cx="303688" cy="27283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D652CF89-2FBF-4222-B13F-2A0F1615DA11}"/>
              </a:ext>
            </a:extLst>
          </p:cNvPr>
          <p:cNvCxnSpPr>
            <a:cxnSpLocks/>
          </p:cNvCxnSpPr>
          <p:nvPr/>
        </p:nvCxnSpPr>
        <p:spPr>
          <a:xfrm>
            <a:off x="9370710" y="2663000"/>
            <a:ext cx="0" cy="440804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5" name="Shape 564">
            <a:extLst>
              <a:ext uri="{FF2B5EF4-FFF2-40B4-BE49-F238E27FC236}">
                <a16:creationId xmlns:a16="http://schemas.microsoft.com/office/drawing/2014/main" id="{4BDF4477-4CBD-4146-8DCF-519774E20F00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24360" y="2740904"/>
            <a:ext cx="492700" cy="4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闪电形 45">
            <a:extLst>
              <a:ext uri="{FF2B5EF4-FFF2-40B4-BE49-F238E27FC236}">
                <a16:creationId xmlns:a16="http://schemas.microsoft.com/office/drawing/2014/main" id="{99577AB6-E6AA-4F57-8B6C-97C0ACC611F0}"/>
              </a:ext>
            </a:extLst>
          </p:cNvPr>
          <p:cNvSpPr/>
          <p:nvPr/>
        </p:nvSpPr>
        <p:spPr>
          <a:xfrm>
            <a:off x="9113952" y="2518822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7805533"/>
      </p:ext>
    </p:extLst>
  </p:cSld>
  <p:clrMapOvr>
    <a:masterClrMapping/>
  </p:clrMapOvr>
  <p:transition advTm="19476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A02961-6D88-4093-90F3-BACD422A3D1B}"/>
              </a:ext>
            </a:extLst>
          </p:cNvPr>
          <p:cNvSpPr/>
          <p:nvPr/>
        </p:nvSpPr>
        <p:spPr>
          <a:xfrm>
            <a:off x="1705734" y="4448475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Consider wrong states as correct </a:t>
            </a:r>
            <a:endParaRPr lang="zh-CN" altLang="en-US" b="1" dirty="0">
              <a:solidFill>
                <a:srgbClr val="FF0000"/>
              </a:solidFill>
            </a:endParaRPr>
          </a:p>
          <a:p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676683-550A-4B8C-AC6F-EE2B77EE9B78}"/>
              </a:ext>
            </a:extLst>
          </p:cNvPr>
          <p:cNvSpPr/>
          <p:nvPr/>
        </p:nvSpPr>
        <p:spPr>
          <a:xfrm>
            <a:off x="1698077" y="4746964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Miss the correct states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37A8EA-5413-401B-8C2D-1E06EFE99054}"/>
              </a:ext>
            </a:extLst>
          </p:cNvPr>
          <p:cNvSpPr/>
          <p:nvPr/>
        </p:nvSpPr>
        <p:spPr>
          <a:xfrm>
            <a:off x="1705734" y="5037177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Incorrect data parser logic</a:t>
            </a:r>
            <a:endParaRPr lang="zh-CN" altLang="en-US" b="1" dirty="0"/>
          </a:p>
        </p:txBody>
      </p:sp>
      <p:cxnSp>
        <p:nvCxnSpPr>
          <p:cNvPr id="53" name="Elbow Connector 38">
            <a:extLst>
              <a:ext uri="{FF2B5EF4-FFF2-40B4-BE49-F238E27FC236}">
                <a16:creationId xmlns:a16="http://schemas.microsoft.com/office/drawing/2014/main" id="{3957E9D2-14B2-4FFC-BE67-2B8601FDF860}"/>
              </a:ext>
            </a:extLst>
          </p:cNvPr>
          <p:cNvCxnSpPr/>
          <p:nvPr/>
        </p:nvCxnSpPr>
        <p:spPr>
          <a:xfrm rot="16200000" flipH="1">
            <a:off x="1457440" y="4392504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38">
            <a:extLst>
              <a:ext uri="{FF2B5EF4-FFF2-40B4-BE49-F238E27FC236}">
                <a16:creationId xmlns:a16="http://schemas.microsoft.com/office/drawing/2014/main" id="{9282812E-DBFF-4728-9028-77335798D690}"/>
              </a:ext>
            </a:extLst>
          </p:cNvPr>
          <p:cNvCxnSpPr/>
          <p:nvPr/>
        </p:nvCxnSpPr>
        <p:spPr>
          <a:xfrm rot="16200000" flipH="1">
            <a:off x="1457440" y="468680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8">
            <a:extLst>
              <a:ext uri="{FF2B5EF4-FFF2-40B4-BE49-F238E27FC236}">
                <a16:creationId xmlns:a16="http://schemas.microsoft.com/office/drawing/2014/main" id="{FF3A52FB-C1DB-4D48-938B-155817DA684C}"/>
              </a:ext>
            </a:extLst>
          </p:cNvPr>
          <p:cNvCxnSpPr/>
          <p:nvPr/>
        </p:nvCxnSpPr>
        <p:spPr>
          <a:xfrm rot="16200000" flipH="1">
            <a:off x="1457440" y="498120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16C9DA52-EAB5-4153-BE9B-AA3A03176AC1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ZOOKEEPER-975</a:t>
            </a:r>
            <a:endParaRPr lang="zh-CN" altLang="en-US" dirty="0">
              <a:latin typeface="Gill Sans"/>
            </a:endParaRPr>
          </a:p>
        </p:txBody>
      </p:sp>
      <p:cxnSp>
        <p:nvCxnSpPr>
          <p:cNvPr id="25" name="Shape 557">
            <a:extLst>
              <a:ext uri="{FF2B5EF4-FFF2-40B4-BE49-F238E27FC236}">
                <a16:creationId xmlns:a16="http://schemas.microsoft.com/office/drawing/2014/main" id="{AAD0FEAC-9256-4C3C-AEE9-1BDB76900721}"/>
              </a:ext>
            </a:extLst>
          </p:cNvPr>
          <p:cNvCxnSpPr>
            <a:cxnSpLocks/>
          </p:cNvCxnSpPr>
          <p:nvPr/>
        </p:nvCxnSpPr>
        <p:spPr>
          <a:xfrm>
            <a:off x="9370710" y="1944597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Shape 556">
            <a:extLst>
              <a:ext uri="{FF2B5EF4-FFF2-40B4-BE49-F238E27FC236}">
                <a16:creationId xmlns:a16="http://schemas.microsoft.com/office/drawing/2014/main" id="{F838FC78-55D1-4502-B595-0248363BC6CB}"/>
              </a:ext>
            </a:extLst>
          </p:cNvPr>
          <p:cNvSpPr txBox="1"/>
          <p:nvPr/>
        </p:nvSpPr>
        <p:spPr>
          <a:xfrm>
            <a:off x="9056148" y="1502849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N1</a:t>
            </a:r>
            <a:endParaRPr b="0" i="1" dirty="0">
              <a:sym typeface="Arial"/>
            </a:endParaRPr>
          </a:p>
        </p:txBody>
      </p:sp>
      <p:cxnSp>
        <p:nvCxnSpPr>
          <p:cNvPr id="28" name="Shape 557">
            <a:extLst>
              <a:ext uri="{FF2B5EF4-FFF2-40B4-BE49-F238E27FC236}">
                <a16:creationId xmlns:a16="http://schemas.microsoft.com/office/drawing/2014/main" id="{D1B6EFF0-776B-4808-B3D3-6E87A0E55A94}"/>
              </a:ext>
            </a:extLst>
          </p:cNvPr>
          <p:cNvCxnSpPr>
            <a:cxnSpLocks/>
          </p:cNvCxnSpPr>
          <p:nvPr/>
        </p:nvCxnSpPr>
        <p:spPr>
          <a:xfrm>
            <a:off x="10268935" y="1944597"/>
            <a:ext cx="0" cy="327724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Shape 556">
            <a:extLst>
              <a:ext uri="{FF2B5EF4-FFF2-40B4-BE49-F238E27FC236}">
                <a16:creationId xmlns:a16="http://schemas.microsoft.com/office/drawing/2014/main" id="{114771C8-105F-437C-9600-A347C47C7DC7}"/>
              </a:ext>
            </a:extLst>
          </p:cNvPr>
          <p:cNvSpPr txBox="1"/>
          <p:nvPr/>
        </p:nvSpPr>
        <p:spPr>
          <a:xfrm>
            <a:off x="9954373" y="1502849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N2</a:t>
            </a:r>
            <a:endParaRPr b="0" i="1" dirty="0">
              <a:sym typeface="Arial"/>
            </a:endParaRPr>
          </a:p>
        </p:txBody>
      </p:sp>
      <p:sp>
        <p:nvSpPr>
          <p:cNvPr id="15" name="Shape 556">
            <a:extLst>
              <a:ext uri="{FF2B5EF4-FFF2-40B4-BE49-F238E27FC236}">
                <a16:creationId xmlns:a16="http://schemas.microsoft.com/office/drawing/2014/main" id="{CD19120C-F0F9-46B2-87AF-A420EF024EE3}"/>
              </a:ext>
            </a:extLst>
          </p:cNvPr>
          <p:cNvSpPr txBox="1"/>
          <p:nvPr/>
        </p:nvSpPr>
        <p:spPr>
          <a:xfrm>
            <a:off x="7657658" y="2097840"/>
            <a:ext cx="1686002" cy="32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“Vote for me?”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16954A1-8DCD-4FA4-ADF7-410694B70AB9}"/>
              </a:ext>
            </a:extLst>
          </p:cNvPr>
          <p:cNvCxnSpPr>
            <a:cxnSpLocks/>
          </p:cNvCxnSpPr>
          <p:nvPr/>
        </p:nvCxnSpPr>
        <p:spPr>
          <a:xfrm>
            <a:off x="9338223" y="2302876"/>
            <a:ext cx="930712" cy="118473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" name="Shape 556">
            <a:extLst>
              <a:ext uri="{FF2B5EF4-FFF2-40B4-BE49-F238E27FC236}">
                <a16:creationId xmlns:a16="http://schemas.microsoft.com/office/drawing/2014/main" id="{A6E004AA-E846-47AF-B5F0-E6CC21710860}"/>
              </a:ext>
            </a:extLst>
          </p:cNvPr>
          <p:cNvSpPr txBox="1"/>
          <p:nvPr/>
        </p:nvSpPr>
        <p:spPr>
          <a:xfrm>
            <a:off x="10301064" y="2598406"/>
            <a:ext cx="1142197" cy="284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“Yes”</a:t>
            </a:r>
            <a:endParaRPr sz="1600" b="1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D8DF940-CE08-4EE3-8C8A-4DC5F5D86ED6}"/>
              </a:ext>
            </a:extLst>
          </p:cNvPr>
          <p:cNvCxnSpPr>
            <a:cxnSpLocks/>
          </p:cNvCxnSpPr>
          <p:nvPr/>
        </p:nvCxnSpPr>
        <p:spPr>
          <a:xfrm>
            <a:off x="9370710" y="2663000"/>
            <a:ext cx="0" cy="440804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0" name="Shape 564">
            <a:extLst>
              <a:ext uri="{FF2B5EF4-FFF2-40B4-BE49-F238E27FC236}">
                <a16:creationId xmlns:a16="http://schemas.microsoft.com/office/drawing/2014/main" id="{41233F2A-7ED2-4ABB-8D9F-A2BF93972671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24360" y="2740904"/>
            <a:ext cx="492700" cy="4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闪电形 18">
            <a:extLst>
              <a:ext uri="{FF2B5EF4-FFF2-40B4-BE49-F238E27FC236}">
                <a16:creationId xmlns:a16="http://schemas.microsoft.com/office/drawing/2014/main" id="{2D43CB6B-EAB3-4695-823F-782FA058F5DA}"/>
              </a:ext>
            </a:extLst>
          </p:cNvPr>
          <p:cNvSpPr/>
          <p:nvPr/>
        </p:nvSpPr>
        <p:spPr>
          <a:xfrm>
            <a:off x="9113952" y="2518822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FED7628-1975-4E9F-8766-BB7AE9B34850}"/>
              </a:ext>
            </a:extLst>
          </p:cNvPr>
          <p:cNvCxnSpPr>
            <a:cxnSpLocks/>
          </p:cNvCxnSpPr>
          <p:nvPr/>
        </p:nvCxnSpPr>
        <p:spPr>
          <a:xfrm flipH="1">
            <a:off x="9397761" y="2777329"/>
            <a:ext cx="860300" cy="77290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Shape 556">
            <a:extLst>
              <a:ext uri="{FF2B5EF4-FFF2-40B4-BE49-F238E27FC236}">
                <a16:creationId xmlns:a16="http://schemas.microsoft.com/office/drawing/2014/main" id="{0788ECD9-A98B-40B3-B63F-24F5F4441538}"/>
              </a:ext>
            </a:extLst>
          </p:cNvPr>
          <p:cNvSpPr txBox="1"/>
          <p:nvPr/>
        </p:nvSpPr>
        <p:spPr>
          <a:xfrm>
            <a:off x="6853290" y="3528889"/>
            <a:ext cx="2519826" cy="32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Take the stale message</a:t>
            </a:r>
            <a:endParaRPr sz="1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Shape 556">
            <a:extLst>
              <a:ext uri="{FF2B5EF4-FFF2-40B4-BE49-F238E27FC236}">
                <a16:creationId xmlns:a16="http://schemas.microsoft.com/office/drawing/2014/main" id="{E103B660-C5BE-4269-BC3C-70609A79E043}"/>
              </a:ext>
            </a:extLst>
          </p:cNvPr>
          <p:cNvSpPr txBox="1"/>
          <p:nvPr/>
        </p:nvSpPr>
        <p:spPr>
          <a:xfrm>
            <a:off x="7056078" y="3885102"/>
            <a:ext cx="2319444" cy="323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Go in LEADING state</a:t>
            </a:r>
            <a:endParaRPr sz="1600" b="1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1DB7DFF-CA5D-455F-9BCB-51C0F6D5F163}"/>
              </a:ext>
            </a:extLst>
          </p:cNvPr>
          <p:cNvSpPr/>
          <p:nvPr/>
        </p:nvSpPr>
        <p:spPr bwMode="gray">
          <a:xfrm>
            <a:off x="6336409" y="4403069"/>
            <a:ext cx="2696674" cy="713227"/>
          </a:xfrm>
          <a:prstGeom prst="roundRect">
            <a:avLst/>
          </a:prstGeom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Performance degradation!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6F6F4005-1617-4C9F-A7F1-E729F35CFF1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638" y="4358386"/>
            <a:ext cx="500422" cy="55947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94142865"/>
      </p:ext>
    </p:extLst>
  </p:cSld>
  <p:clrMapOvr>
    <a:masterClrMapping/>
  </p:clrMapOvr>
  <p:transition advTm="1833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A02961-6D88-4093-90F3-BACD422A3D1B}"/>
              </a:ext>
            </a:extLst>
          </p:cNvPr>
          <p:cNvSpPr/>
          <p:nvPr/>
        </p:nvSpPr>
        <p:spPr>
          <a:xfrm>
            <a:off x="1705734" y="4448475"/>
            <a:ext cx="40318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Consider wrong states as correct 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D676683-550A-4B8C-AC6F-EE2B77EE9B78}"/>
              </a:ext>
            </a:extLst>
          </p:cNvPr>
          <p:cNvSpPr/>
          <p:nvPr/>
        </p:nvSpPr>
        <p:spPr>
          <a:xfrm>
            <a:off x="1698077" y="4746964"/>
            <a:ext cx="2685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Miss the correct states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137A8EA-5413-401B-8C2D-1E06EFE99054}"/>
              </a:ext>
            </a:extLst>
          </p:cNvPr>
          <p:cNvSpPr/>
          <p:nvPr/>
        </p:nvSpPr>
        <p:spPr>
          <a:xfrm>
            <a:off x="1705734" y="5037177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Incorrect data parser logic</a:t>
            </a:r>
            <a:endParaRPr lang="zh-CN" altLang="en-US" b="1" dirty="0"/>
          </a:p>
        </p:txBody>
      </p:sp>
      <p:cxnSp>
        <p:nvCxnSpPr>
          <p:cNvPr id="53" name="Elbow Connector 38">
            <a:extLst>
              <a:ext uri="{FF2B5EF4-FFF2-40B4-BE49-F238E27FC236}">
                <a16:creationId xmlns:a16="http://schemas.microsoft.com/office/drawing/2014/main" id="{3957E9D2-14B2-4FFC-BE67-2B8601FDF860}"/>
              </a:ext>
            </a:extLst>
          </p:cNvPr>
          <p:cNvCxnSpPr/>
          <p:nvPr/>
        </p:nvCxnSpPr>
        <p:spPr>
          <a:xfrm rot="16200000" flipH="1">
            <a:off x="1457440" y="4392504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38">
            <a:extLst>
              <a:ext uri="{FF2B5EF4-FFF2-40B4-BE49-F238E27FC236}">
                <a16:creationId xmlns:a16="http://schemas.microsoft.com/office/drawing/2014/main" id="{9282812E-DBFF-4728-9028-77335798D690}"/>
              </a:ext>
            </a:extLst>
          </p:cNvPr>
          <p:cNvCxnSpPr/>
          <p:nvPr/>
        </p:nvCxnSpPr>
        <p:spPr>
          <a:xfrm rot="16200000" flipH="1">
            <a:off x="1457440" y="4686802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38">
            <a:extLst>
              <a:ext uri="{FF2B5EF4-FFF2-40B4-BE49-F238E27FC236}">
                <a16:creationId xmlns:a16="http://schemas.microsoft.com/office/drawing/2014/main" id="{FF3A52FB-C1DB-4D48-938B-155817DA684C}"/>
              </a:ext>
            </a:extLst>
          </p:cNvPr>
          <p:cNvCxnSpPr/>
          <p:nvPr/>
        </p:nvCxnSpPr>
        <p:spPr>
          <a:xfrm rot="16200000" flipH="1">
            <a:off x="1457440" y="4981206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689E1BCF-9852-4B13-AB4A-6EEAFF96B8CB}"/>
              </a:ext>
            </a:extLst>
          </p:cNvPr>
          <p:cNvSpPr/>
          <p:nvPr/>
        </p:nvSpPr>
        <p:spPr>
          <a:xfrm>
            <a:off x="4025225" y="2429156"/>
            <a:ext cx="7284459" cy="1200329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/>
              <a:t>Implication: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</a:rPr>
              <a:t>Inconsistencies</a:t>
            </a:r>
            <a:r>
              <a:rPr lang="en-US" altLang="zh-CN" sz="2400" dirty="0"/>
              <a:t> between states before crash and identified states after crash may indicate CR bugs</a:t>
            </a:r>
          </a:p>
        </p:txBody>
      </p:sp>
    </p:spTree>
    <p:extLst>
      <p:ext uri="{BB962C8B-B14F-4D97-AF65-F5344CB8AC3E}">
        <p14:creationId xmlns:p14="http://schemas.microsoft.com/office/powerpoint/2010/main" val="100387109"/>
      </p:ext>
    </p:extLst>
  </p:cSld>
  <p:clrMapOvr>
    <a:masterClrMapping/>
  </p:clrMapOvr>
  <p:transition advTm="9513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577293" y="1381328"/>
          <a:ext cx="3222875" cy="453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A359F2-52AD-4F2C-BDE0-ED6F00DDE111}"/>
              </a:ext>
            </a:extLst>
          </p:cNvPr>
          <p:cNvSpPr/>
          <p:nvPr/>
        </p:nvSpPr>
        <p:spPr>
          <a:xfrm>
            <a:off x="1686652" y="5149726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Incorrect handling of leftovers</a:t>
            </a:r>
            <a:endParaRPr lang="zh-CN" altLang="en-US" b="1" dirty="0"/>
          </a:p>
        </p:txBody>
      </p:sp>
      <p:cxnSp>
        <p:nvCxnSpPr>
          <p:cNvPr id="37" name="Elbow Connector 38">
            <a:extLst>
              <a:ext uri="{FF2B5EF4-FFF2-40B4-BE49-F238E27FC236}">
                <a16:creationId xmlns:a16="http://schemas.microsoft.com/office/drawing/2014/main" id="{FC2E4AEE-2260-4A6F-80E1-1F55491E778C}"/>
              </a:ext>
            </a:extLst>
          </p:cNvPr>
          <p:cNvCxnSpPr/>
          <p:nvPr/>
        </p:nvCxnSpPr>
        <p:spPr>
          <a:xfrm rot="16200000" flipH="1">
            <a:off x="1411380" y="50937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8">
            <a:extLst>
              <a:ext uri="{FF2B5EF4-FFF2-40B4-BE49-F238E27FC236}">
                <a16:creationId xmlns:a16="http://schemas.microsoft.com/office/drawing/2014/main" id="{603AD116-9D9D-4522-A9F3-B16A5448060C}"/>
              </a:ext>
            </a:extLst>
          </p:cNvPr>
          <p:cNvCxnSpPr/>
          <p:nvPr/>
        </p:nvCxnSpPr>
        <p:spPr>
          <a:xfrm rot="16200000" flipH="1">
            <a:off x="1817782" y="5540543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DFEA457-6E55-4592-8370-A77474FA1887}"/>
              </a:ext>
            </a:extLst>
          </p:cNvPr>
          <p:cNvSpPr/>
          <p:nvPr/>
        </p:nvSpPr>
        <p:spPr>
          <a:xfrm>
            <a:off x="2058548" y="559651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 handling of leftovers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901414-13F3-4F04-92AD-545C7E69F1E2}"/>
              </a:ext>
            </a:extLst>
          </p:cNvPr>
          <p:cNvSpPr/>
          <p:nvPr/>
        </p:nvSpPr>
        <p:spPr>
          <a:xfrm>
            <a:off x="1781056" y="5912986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 Untimely handling of leftovers </a:t>
            </a:r>
            <a:endParaRPr lang="zh-CN" altLang="en-US" dirty="0"/>
          </a:p>
        </p:txBody>
      </p:sp>
      <p:cxnSp>
        <p:nvCxnSpPr>
          <p:cNvPr id="10" name="Elbow Connector 38">
            <a:extLst>
              <a:ext uri="{FF2B5EF4-FFF2-40B4-BE49-F238E27FC236}">
                <a16:creationId xmlns:a16="http://schemas.microsoft.com/office/drawing/2014/main" id="{91E158D2-5170-4ACB-9AC9-6F87437D4EB3}"/>
              </a:ext>
            </a:extLst>
          </p:cNvPr>
          <p:cNvCxnSpPr/>
          <p:nvPr/>
        </p:nvCxnSpPr>
        <p:spPr>
          <a:xfrm rot="16200000" flipH="1">
            <a:off x="1817783" y="585822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hape 557">
            <a:extLst>
              <a:ext uri="{FF2B5EF4-FFF2-40B4-BE49-F238E27FC236}">
                <a16:creationId xmlns:a16="http://schemas.microsoft.com/office/drawing/2014/main" id="{88FB6684-DD39-493B-83A2-839B86852CA1}"/>
              </a:ext>
            </a:extLst>
          </p:cNvPr>
          <p:cNvCxnSpPr>
            <a:cxnSpLocks/>
          </p:cNvCxnSpPr>
          <p:nvPr/>
        </p:nvCxnSpPr>
        <p:spPr>
          <a:xfrm>
            <a:off x="8659927" y="2253217"/>
            <a:ext cx="0" cy="2113304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Shape 557">
            <a:extLst>
              <a:ext uri="{FF2B5EF4-FFF2-40B4-BE49-F238E27FC236}">
                <a16:creationId xmlns:a16="http://schemas.microsoft.com/office/drawing/2014/main" id="{33C0745A-A4A1-4DD4-9265-B6B6B2BF9922}"/>
              </a:ext>
            </a:extLst>
          </p:cNvPr>
          <p:cNvCxnSpPr>
            <a:cxnSpLocks/>
          </p:cNvCxnSpPr>
          <p:nvPr/>
        </p:nvCxnSpPr>
        <p:spPr>
          <a:xfrm>
            <a:off x="7505606" y="2259490"/>
            <a:ext cx="0" cy="1415656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Shape 556">
            <a:extLst>
              <a:ext uri="{FF2B5EF4-FFF2-40B4-BE49-F238E27FC236}">
                <a16:creationId xmlns:a16="http://schemas.microsoft.com/office/drawing/2014/main" id="{58D74EE1-A296-4494-88F4-EB54AA030B3A}"/>
              </a:ext>
            </a:extLst>
          </p:cNvPr>
          <p:cNvSpPr txBox="1"/>
          <p:nvPr/>
        </p:nvSpPr>
        <p:spPr>
          <a:xfrm>
            <a:off x="8345365" y="1811469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N2</a:t>
            </a:r>
            <a:endParaRPr b="0" i="1" dirty="0">
              <a:sym typeface="Arial"/>
            </a:endParaRPr>
          </a:p>
        </p:txBody>
      </p:sp>
      <p:sp>
        <p:nvSpPr>
          <p:cNvPr id="14" name="Shape 556">
            <a:extLst>
              <a:ext uri="{FF2B5EF4-FFF2-40B4-BE49-F238E27FC236}">
                <a16:creationId xmlns:a16="http://schemas.microsoft.com/office/drawing/2014/main" id="{49F48824-9A0B-4771-A6D9-0B4BFB1469DD}"/>
              </a:ext>
            </a:extLst>
          </p:cNvPr>
          <p:cNvSpPr txBox="1"/>
          <p:nvPr/>
        </p:nvSpPr>
        <p:spPr>
          <a:xfrm>
            <a:off x="7191043" y="1817452"/>
            <a:ext cx="629123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9E6C163-215E-4E84-9CB2-7EB00C4DF067}"/>
              </a:ext>
            </a:extLst>
          </p:cNvPr>
          <p:cNvCxnSpPr>
            <a:cxnSpLocks/>
          </p:cNvCxnSpPr>
          <p:nvPr/>
        </p:nvCxnSpPr>
        <p:spPr>
          <a:xfrm>
            <a:off x="7523836" y="2466236"/>
            <a:ext cx="1145573" cy="9070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流程图: 磁盘 1">
            <a:extLst>
              <a:ext uri="{FF2B5EF4-FFF2-40B4-BE49-F238E27FC236}">
                <a16:creationId xmlns:a16="http://schemas.microsoft.com/office/drawing/2014/main" id="{86F3CC04-9148-42CA-A480-551F3D46073E}"/>
              </a:ext>
            </a:extLst>
          </p:cNvPr>
          <p:cNvSpPr/>
          <p:nvPr/>
        </p:nvSpPr>
        <p:spPr bwMode="gray">
          <a:xfrm>
            <a:off x="8607328" y="2942692"/>
            <a:ext cx="629111" cy="380703"/>
          </a:xfrm>
          <a:prstGeom prst="flowChartMagneticDisk">
            <a:avLst/>
          </a:prstGeom>
          <a:ln>
            <a:prstDash val="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v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5BC2320-4E9E-444E-858D-FD638A3C9C76}"/>
              </a:ext>
            </a:extLst>
          </p:cNvPr>
          <p:cNvSpPr/>
          <p:nvPr/>
        </p:nvSpPr>
        <p:spPr>
          <a:xfrm>
            <a:off x="5599629" y="2276190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“Message”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ED1451A-AEB3-4B1A-8376-F2BC27489B3C}"/>
              </a:ext>
            </a:extLst>
          </p:cNvPr>
          <p:cNvSpPr/>
          <p:nvPr/>
        </p:nvSpPr>
        <p:spPr>
          <a:xfrm>
            <a:off x="8687638" y="2547672"/>
            <a:ext cx="2523398" cy="27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dirty="0">
                <a:solidFill>
                  <a:schemeClr val="dk1"/>
                </a:solidFill>
                <a:latin typeface="Arial"/>
                <a:cs typeface="Arial"/>
              </a:rPr>
              <a:t>Modify in-memory state</a:t>
            </a:r>
            <a:endParaRPr lang="zh-CN" altLang="en-US" sz="1600" b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22" name="对话气泡: 矩形 21">
            <a:extLst>
              <a:ext uri="{FF2B5EF4-FFF2-40B4-BE49-F238E27FC236}">
                <a16:creationId xmlns:a16="http://schemas.microsoft.com/office/drawing/2014/main" id="{4857A074-2467-4F82-809C-525266941A1C}"/>
              </a:ext>
            </a:extLst>
          </p:cNvPr>
          <p:cNvSpPr/>
          <p:nvPr/>
        </p:nvSpPr>
        <p:spPr bwMode="gray">
          <a:xfrm>
            <a:off x="9540001" y="3083682"/>
            <a:ext cx="1665058" cy="424803"/>
          </a:xfrm>
          <a:prstGeom prst="wedgeRectCallout">
            <a:avLst>
              <a:gd name="adj1" fmla="val -59844"/>
              <a:gd name="adj2" fmla="val -26006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Leftover of </a:t>
            </a:r>
            <a:r>
              <a:rPr lang="en-US" altLang="zh-CN" sz="1600" b="1" i="1" dirty="0">
                <a:solidFill>
                  <a:srgbClr val="FF0000"/>
                </a:solidFill>
              </a:rPr>
              <a:t>N1</a:t>
            </a:r>
            <a:r>
              <a:rPr lang="en-US" altLang="zh-CN" sz="1600" b="1" dirty="0">
                <a:solidFill>
                  <a:srgbClr val="FF0000"/>
                </a:solidFill>
              </a:rPr>
              <a:t>!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957EE53-DB9F-49EE-A3B5-E8E9C190918B}"/>
              </a:ext>
            </a:extLst>
          </p:cNvPr>
          <p:cNvCxnSpPr>
            <a:cxnSpLocks/>
          </p:cNvCxnSpPr>
          <p:nvPr/>
        </p:nvCxnSpPr>
        <p:spPr>
          <a:xfrm flipH="1">
            <a:off x="7504329" y="2945203"/>
            <a:ext cx="1" cy="732454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闪电形 16">
            <a:extLst>
              <a:ext uri="{FF2B5EF4-FFF2-40B4-BE49-F238E27FC236}">
                <a16:creationId xmlns:a16="http://schemas.microsoft.com/office/drawing/2014/main" id="{C83BCDA3-6F7E-4B3C-A8F5-D168B90BD582}"/>
              </a:ext>
            </a:extLst>
          </p:cNvPr>
          <p:cNvSpPr/>
          <p:nvPr/>
        </p:nvSpPr>
        <p:spPr>
          <a:xfrm>
            <a:off x="7243643" y="2769959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87348995"/>
      </p:ext>
    </p:extLst>
  </p:cSld>
  <p:clrMapOvr>
    <a:masterClrMapping/>
  </p:clrMapOvr>
  <p:transition advTm="3451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 animBg="1"/>
      <p:bldP spid="18" grpId="0"/>
      <p:bldP spid="19" grpId="0"/>
      <p:bldP spid="22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577293" y="1381328"/>
          <a:ext cx="3222875" cy="453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A359F2-52AD-4F2C-BDE0-ED6F00DDE111}"/>
              </a:ext>
            </a:extLst>
          </p:cNvPr>
          <p:cNvSpPr/>
          <p:nvPr/>
        </p:nvSpPr>
        <p:spPr>
          <a:xfrm>
            <a:off x="1686652" y="5149726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Incorrect handling of leftovers</a:t>
            </a:r>
            <a:endParaRPr lang="zh-CN" altLang="en-US" b="1" dirty="0"/>
          </a:p>
        </p:txBody>
      </p:sp>
      <p:cxnSp>
        <p:nvCxnSpPr>
          <p:cNvPr id="37" name="Elbow Connector 38">
            <a:extLst>
              <a:ext uri="{FF2B5EF4-FFF2-40B4-BE49-F238E27FC236}">
                <a16:creationId xmlns:a16="http://schemas.microsoft.com/office/drawing/2014/main" id="{FC2E4AEE-2260-4A6F-80E1-1F55491E778C}"/>
              </a:ext>
            </a:extLst>
          </p:cNvPr>
          <p:cNvCxnSpPr/>
          <p:nvPr/>
        </p:nvCxnSpPr>
        <p:spPr>
          <a:xfrm rot="16200000" flipH="1">
            <a:off x="1411380" y="50937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8">
            <a:extLst>
              <a:ext uri="{FF2B5EF4-FFF2-40B4-BE49-F238E27FC236}">
                <a16:creationId xmlns:a16="http://schemas.microsoft.com/office/drawing/2014/main" id="{603AD116-9D9D-4522-A9F3-B16A5448060C}"/>
              </a:ext>
            </a:extLst>
          </p:cNvPr>
          <p:cNvCxnSpPr/>
          <p:nvPr/>
        </p:nvCxnSpPr>
        <p:spPr>
          <a:xfrm rot="16200000" flipH="1">
            <a:off x="1817782" y="5540543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DFEA457-6E55-4592-8370-A77474FA1887}"/>
              </a:ext>
            </a:extLst>
          </p:cNvPr>
          <p:cNvSpPr/>
          <p:nvPr/>
        </p:nvSpPr>
        <p:spPr>
          <a:xfrm>
            <a:off x="2058548" y="559651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No handling of leftovers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901414-13F3-4F04-92AD-545C7E69F1E2}"/>
              </a:ext>
            </a:extLst>
          </p:cNvPr>
          <p:cNvSpPr/>
          <p:nvPr/>
        </p:nvSpPr>
        <p:spPr>
          <a:xfrm>
            <a:off x="1781056" y="5912986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 Untimely handling of leftovers </a:t>
            </a:r>
            <a:endParaRPr lang="zh-CN" altLang="en-US" dirty="0"/>
          </a:p>
        </p:txBody>
      </p:sp>
      <p:cxnSp>
        <p:nvCxnSpPr>
          <p:cNvPr id="10" name="Elbow Connector 38">
            <a:extLst>
              <a:ext uri="{FF2B5EF4-FFF2-40B4-BE49-F238E27FC236}">
                <a16:creationId xmlns:a16="http://schemas.microsoft.com/office/drawing/2014/main" id="{91E158D2-5170-4ACB-9AC9-6F87437D4EB3}"/>
              </a:ext>
            </a:extLst>
          </p:cNvPr>
          <p:cNvCxnSpPr/>
          <p:nvPr/>
        </p:nvCxnSpPr>
        <p:spPr>
          <a:xfrm rot="16200000" flipH="1">
            <a:off x="1817783" y="585822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hape 557">
            <a:extLst>
              <a:ext uri="{FF2B5EF4-FFF2-40B4-BE49-F238E27FC236}">
                <a16:creationId xmlns:a16="http://schemas.microsoft.com/office/drawing/2014/main" id="{ACCDB227-9A3D-4417-BE9C-709FEEFBBCA3}"/>
              </a:ext>
            </a:extLst>
          </p:cNvPr>
          <p:cNvCxnSpPr>
            <a:cxnSpLocks/>
          </p:cNvCxnSpPr>
          <p:nvPr/>
        </p:nvCxnSpPr>
        <p:spPr>
          <a:xfrm>
            <a:off x="8429603" y="1823076"/>
            <a:ext cx="0" cy="3860785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Shape 557">
            <a:extLst>
              <a:ext uri="{FF2B5EF4-FFF2-40B4-BE49-F238E27FC236}">
                <a16:creationId xmlns:a16="http://schemas.microsoft.com/office/drawing/2014/main" id="{2DD99910-9911-4E8A-81C2-F5BACE0B738E}"/>
              </a:ext>
            </a:extLst>
          </p:cNvPr>
          <p:cNvCxnSpPr>
            <a:cxnSpLocks/>
          </p:cNvCxnSpPr>
          <p:nvPr/>
        </p:nvCxnSpPr>
        <p:spPr>
          <a:xfrm>
            <a:off x="7275282" y="1829349"/>
            <a:ext cx="0" cy="2926522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Shape 556">
            <a:extLst>
              <a:ext uri="{FF2B5EF4-FFF2-40B4-BE49-F238E27FC236}">
                <a16:creationId xmlns:a16="http://schemas.microsoft.com/office/drawing/2014/main" id="{FFFEAB14-F09F-4FB6-AF5E-95B10FDB0449}"/>
              </a:ext>
            </a:extLst>
          </p:cNvPr>
          <p:cNvSpPr txBox="1"/>
          <p:nvPr/>
        </p:nvSpPr>
        <p:spPr>
          <a:xfrm>
            <a:off x="8115041" y="1381328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AM</a:t>
            </a:r>
            <a:endParaRPr b="0" i="1" dirty="0">
              <a:sym typeface="Arial"/>
            </a:endParaRPr>
          </a:p>
        </p:txBody>
      </p:sp>
      <p:sp>
        <p:nvSpPr>
          <p:cNvPr id="34" name="Shape 556">
            <a:extLst>
              <a:ext uri="{FF2B5EF4-FFF2-40B4-BE49-F238E27FC236}">
                <a16:creationId xmlns:a16="http://schemas.microsoft.com/office/drawing/2014/main" id="{FD9239C8-5F05-4A19-85D6-4DB4A78CE1CE}"/>
              </a:ext>
            </a:extLst>
          </p:cNvPr>
          <p:cNvSpPr txBox="1"/>
          <p:nvPr/>
        </p:nvSpPr>
        <p:spPr>
          <a:xfrm>
            <a:off x="6960719" y="1387311"/>
            <a:ext cx="629123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TA1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44D49A5-B1C5-40CE-B240-652AB5121265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MAPREDUCE-3858</a:t>
            </a:r>
            <a:endParaRPr lang="zh-CN" altLang="en-US" dirty="0">
              <a:latin typeface="Gill Sans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BB1D0FD-5719-4B17-A473-117268B60AA9}"/>
              </a:ext>
            </a:extLst>
          </p:cNvPr>
          <p:cNvCxnSpPr>
            <a:cxnSpLocks/>
          </p:cNvCxnSpPr>
          <p:nvPr/>
        </p:nvCxnSpPr>
        <p:spPr>
          <a:xfrm>
            <a:off x="7293512" y="2036095"/>
            <a:ext cx="1145573" cy="9070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623FE7B-6A20-4474-86C9-2E921A208883}"/>
              </a:ext>
            </a:extLst>
          </p:cNvPr>
          <p:cNvSpPr/>
          <p:nvPr/>
        </p:nvSpPr>
        <p:spPr>
          <a:xfrm>
            <a:off x="5309346" y="1823822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lang="zh-CN" altLang="en-US" sz="1600" b="1" i="1" dirty="0">
                <a:solidFill>
                  <a:schemeClr val="dk1"/>
                </a:solidFill>
                <a:latin typeface="Arial"/>
                <a:cs typeface="Arial"/>
              </a:rPr>
              <a:t>CommitPending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A14F136-FE1A-43E3-AFDB-F410ADEA7E8B}"/>
              </a:ext>
            </a:extLst>
          </p:cNvPr>
          <p:cNvSpPr/>
          <p:nvPr/>
        </p:nvSpPr>
        <p:spPr>
          <a:xfrm>
            <a:off x="8517273" y="1870580"/>
            <a:ext cx="3195345" cy="7807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dirty="0">
                <a:cs typeface="Arial"/>
              </a:rPr>
              <a:t>if(</a:t>
            </a:r>
            <a:r>
              <a:rPr lang="en-US" altLang="zh-CN" sz="1600" b="1" dirty="0" err="1">
                <a:cs typeface="Arial"/>
              </a:rPr>
              <a:t>commitAttempt</a:t>
            </a:r>
            <a:r>
              <a:rPr lang="en-US" altLang="zh-CN" sz="1600" b="1" dirty="0">
                <a:cs typeface="Arial"/>
              </a:rPr>
              <a:t> == null){</a:t>
            </a:r>
          </a:p>
          <a:p>
            <a:r>
              <a:rPr lang="en-US" altLang="zh-CN" sz="1600" b="1" dirty="0">
                <a:cs typeface="Arial"/>
              </a:rPr>
              <a:t>    </a:t>
            </a:r>
            <a:r>
              <a:rPr lang="en-US" altLang="zh-CN" sz="1600" b="1" dirty="0" err="1">
                <a:cs typeface="Arial"/>
              </a:rPr>
              <a:t>commitAttempt</a:t>
            </a:r>
            <a:r>
              <a:rPr lang="en-US" altLang="zh-CN" sz="1600" b="1" dirty="0">
                <a:cs typeface="Arial"/>
              </a:rPr>
              <a:t> = </a:t>
            </a:r>
            <a:r>
              <a:rPr lang="zh-CN" altLang="en-US" sz="1600" b="1" dirty="0">
                <a:cs typeface="Arial"/>
              </a:rPr>
              <a:t>attemptID</a:t>
            </a:r>
            <a:r>
              <a:rPr lang="en-US" altLang="zh-CN" sz="1600" b="1" dirty="0">
                <a:cs typeface="Arial"/>
              </a:rPr>
              <a:t>;</a:t>
            </a:r>
          </a:p>
          <a:p>
            <a:r>
              <a:rPr lang="en-US" altLang="zh-CN" sz="1600" b="1" dirty="0">
                <a:cs typeface="Arial"/>
              </a:rPr>
              <a:t>} else { … }</a:t>
            </a:r>
            <a:endParaRPr lang="zh-CN" altLang="en-US" sz="1600" b="1" dirty="0">
              <a:cs typeface="Arial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93F63636-D024-4FD4-A29F-ACFD8387CE15}"/>
              </a:ext>
            </a:extLst>
          </p:cNvPr>
          <p:cNvSpPr/>
          <p:nvPr/>
        </p:nvSpPr>
        <p:spPr>
          <a:xfrm>
            <a:off x="5311351" y="2503908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lang="en-US" altLang="zh-CN" sz="1600" b="1" i="1" dirty="0" err="1">
                <a:solidFill>
                  <a:schemeClr val="dk1"/>
                </a:solidFill>
                <a:latin typeface="Arial"/>
                <a:cs typeface="Arial"/>
              </a:rPr>
              <a:t>startCommit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DAC5908C-9DC8-427B-BAF5-CC8EE812F588}"/>
              </a:ext>
            </a:extLst>
          </p:cNvPr>
          <p:cNvCxnSpPr>
            <a:cxnSpLocks/>
          </p:cNvCxnSpPr>
          <p:nvPr/>
        </p:nvCxnSpPr>
        <p:spPr>
          <a:xfrm>
            <a:off x="7293512" y="2723871"/>
            <a:ext cx="1145573" cy="9070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8440FE61-58B4-4066-B643-F94E9E63B683}"/>
              </a:ext>
            </a:extLst>
          </p:cNvPr>
          <p:cNvSpPr/>
          <p:nvPr/>
        </p:nvSpPr>
        <p:spPr>
          <a:xfrm>
            <a:off x="5309346" y="3273231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lang="en-US" altLang="zh-CN" sz="1600" b="1" i="1" dirty="0" err="1">
                <a:solidFill>
                  <a:schemeClr val="dk1"/>
                </a:solidFill>
                <a:latin typeface="Arial"/>
                <a:cs typeface="Arial"/>
              </a:rPr>
              <a:t>doneCommit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FD9654A6-FC32-4267-ACFF-958A067B301A}"/>
              </a:ext>
            </a:extLst>
          </p:cNvPr>
          <p:cNvCxnSpPr>
            <a:cxnSpLocks/>
          </p:cNvCxnSpPr>
          <p:nvPr/>
        </p:nvCxnSpPr>
        <p:spPr>
          <a:xfrm>
            <a:off x="7273277" y="3457897"/>
            <a:ext cx="1145573" cy="9070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649BBEDB-5EC2-4278-B378-1B3355E935F5}"/>
              </a:ext>
            </a:extLst>
          </p:cNvPr>
          <p:cNvSpPr/>
          <p:nvPr/>
        </p:nvSpPr>
        <p:spPr>
          <a:xfrm>
            <a:off x="6985448" y="6050100"/>
            <a:ext cx="2519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lang="en-US" altLang="zh-CN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TA: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TaskAttempt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1179605"/>
      </p:ext>
    </p:extLst>
  </p:cSld>
  <p:clrMapOvr>
    <a:masterClrMapping/>
  </p:clrMapOvr>
  <p:transition advTm="19604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/>
      <p:bldP spid="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577293" y="1381328"/>
          <a:ext cx="3222875" cy="453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A359F2-52AD-4F2C-BDE0-ED6F00DDE111}"/>
              </a:ext>
            </a:extLst>
          </p:cNvPr>
          <p:cNvSpPr/>
          <p:nvPr/>
        </p:nvSpPr>
        <p:spPr>
          <a:xfrm>
            <a:off x="1686652" y="5149726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Incorrect handling of leftovers</a:t>
            </a:r>
            <a:endParaRPr lang="zh-CN" altLang="en-US" b="1" dirty="0"/>
          </a:p>
        </p:txBody>
      </p:sp>
      <p:cxnSp>
        <p:nvCxnSpPr>
          <p:cNvPr id="37" name="Elbow Connector 38">
            <a:extLst>
              <a:ext uri="{FF2B5EF4-FFF2-40B4-BE49-F238E27FC236}">
                <a16:creationId xmlns:a16="http://schemas.microsoft.com/office/drawing/2014/main" id="{FC2E4AEE-2260-4A6F-80E1-1F55491E778C}"/>
              </a:ext>
            </a:extLst>
          </p:cNvPr>
          <p:cNvCxnSpPr/>
          <p:nvPr/>
        </p:nvCxnSpPr>
        <p:spPr>
          <a:xfrm rot="16200000" flipH="1">
            <a:off x="1411380" y="50937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8">
            <a:extLst>
              <a:ext uri="{FF2B5EF4-FFF2-40B4-BE49-F238E27FC236}">
                <a16:creationId xmlns:a16="http://schemas.microsoft.com/office/drawing/2014/main" id="{603AD116-9D9D-4522-A9F3-B16A5448060C}"/>
              </a:ext>
            </a:extLst>
          </p:cNvPr>
          <p:cNvCxnSpPr/>
          <p:nvPr/>
        </p:nvCxnSpPr>
        <p:spPr>
          <a:xfrm rot="16200000" flipH="1">
            <a:off x="1817782" y="5540543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DFEA457-6E55-4592-8370-A77474FA1887}"/>
              </a:ext>
            </a:extLst>
          </p:cNvPr>
          <p:cNvSpPr/>
          <p:nvPr/>
        </p:nvSpPr>
        <p:spPr>
          <a:xfrm>
            <a:off x="2058548" y="559651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No handling of leftovers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901414-13F3-4F04-92AD-545C7E69F1E2}"/>
              </a:ext>
            </a:extLst>
          </p:cNvPr>
          <p:cNvSpPr/>
          <p:nvPr/>
        </p:nvSpPr>
        <p:spPr>
          <a:xfrm>
            <a:off x="1781056" y="5912986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 Untimely handling of leftovers </a:t>
            </a:r>
            <a:endParaRPr lang="zh-CN" altLang="en-US" dirty="0"/>
          </a:p>
        </p:txBody>
      </p:sp>
      <p:cxnSp>
        <p:nvCxnSpPr>
          <p:cNvPr id="10" name="Elbow Connector 38">
            <a:extLst>
              <a:ext uri="{FF2B5EF4-FFF2-40B4-BE49-F238E27FC236}">
                <a16:creationId xmlns:a16="http://schemas.microsoft.com/office/drawing/2014/main" id="{91E158D2-5170-4ACB-9AC9-6F87437D4EB3}"/>
              </a:ext>
            </a:extLst>
          </p:cNvPr>
          <p:cNvCxnSpPr/>
          <p:nvPr/>
        </p:nvCxnSpPr>
        <p:spPr>
          <a:xfrm rot="16200000" flipH="1">
            <a:off x="1817783" y="585822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hape 557">
            <a:extLst>
              <a:ext uri="{FF2B5EF4-FFF2-40B4-BE49-F238E27FC236}">
                <a16:creationId xmlns:a16="http://schemas.microsoft.com/office/drawing/2014/main" id="{ACCDB227-9A3D-4417-BE9C-709FEEFBBCA3}"/>
              </a:ext>
            </a:extLst>
          </p:cNvPr>
          <p:cNvCxnSpPr>
            <a:cxnSpLocks/>
          </p:cNvCxnSpPr>
          <p:nvPr/>
        </p:nvCxnSpPr>
        <p:spPr>
          <a:xfrm>
            <a:off x="8429603" y="1823076"/>
            <a:ext cx="0" cy="3860785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Shape 557">
            <a:extLst>
              <a:ext uri="{FF2B5EF4-FFF2-40B4-BE49-F238E27FC236}">
                <a16:creationId xmlns:a16="http://schemas.microsoft.com/office/drawing/2014/main" id="{2DD99910-9911-4E8A-81C2-F5BACE0B738E}"/>
              </a:ext>
            </a:extLst>
          </p:cNvPr>
          <p:cNvCxnSpPr>
            <a:cxnSpLocks/>
          </p:cNvCxnSpPr>
          <p:nvPr/>
        </p:nvCxnSpPr>
        <p:spPr>
          <a:xfrm>
            <a:off x="7275282" y="1829349"/>
            <a:ext cx="0" cy="2926522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Shape 556">
            <a:extLst>
              <a:ext uri="{FF2B5EF4-FFF2-40B4-BE49-F238E27FC236}">
                <a16:creationId xmlns:a16="http://schemas.microsoft.com/office/drawing/2014/main" id="{FFFEAB14-F09F-4FB6-AF5E-95B10FDB0449}"/>
              </a:ext>
            </a:extLst>
          </p:cNvPr>
          <p:cNvSpPr txBox="1"/>
          <p:nvPr/>
        </p:nvSpPr>
        <p:spPr>
          <a:xfrm>
            <a:off x="8115041" y="1381328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AM</a:t>
            </a:r>
            <a:endParaRPr b="0" i="1" dirty="0">
              <a:sym typeface="Arial"/>
            </a:endParaRPr>
          </a:p>
        </p:txBody>
      </p:sp>
      <p:sp>
        <p:nvSpPr>
          <p:cNvPr id="34" name="Shape 556">
            <a:extLst>
              <a:ext uri="{FF2B5EF4-FFF2-40B4-BE49-F238E27FC236}">
                <a16:creationId xmlns:a16="http://schemas.microsoft.com/office/drawing/2014/main" id="{FD9239C8-5F05-4A19-85D6-4DB4A78CE1CE}"/>
              </a:ext>
            </a:extLst>
          </p:cNvPr>
          <p:cNvSpPr txBox="1"/>
          <p:nvPr/>
        </p:nvSpPr>
        <p:spPr>
          <a:xfrm>
            <a:off x="6960719" y="1387311"/>
            <a:ext cx="629123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TA1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44D49A5-B1C5-40CE-B240-652AB5121265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MAPREDUCE-3858</a:t>
            </a:r>
            <a:endParaRPr lang="zh-CN" altLang="en-US" dirty="0">
              <a:latin typeface="Gill Sans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514D2BF-41FF-4267-9076-C2E8624B6549}"/>
              </a:ext>
            </a:extLst>
          </p:cNvPr>
          <p:cNvCxnSpPr>
            <a:cxnSpLocks/>
          </p:cNvCxnSpPr>
          <p:nvPr/>
        </p:nvCxnSpPr>
        <p:spPr>
          <a:xfrm>
            <a:off x="7293512" y="2036095"/>
            <a:ext cx="1145573" cy="9070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ADF57DF3-B3E2-495C-BF1B-2409DD0614A7}"/>
              </a:ext>
            </a:extLst>
          </p:cNvPr>
          <p:cNvSpPr/>
          <p:nvPr/>
        </p:nvSpPr>
        <p:spPr>
          <a:xfrm>
            <a:off x="5309346" y="1823822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lang="zh-CN" altLang="en-US" sz="1600" b="1" i="1" dirty="0">
                <a:solidFill>
                  <a:schemeClr val="dk1"/>
                </a:solidFill>
                <a:latin typeface="Arial"/>
                <a:cs typeface="Arial"/>
              </a:rPr>
              <a:t>CommitPending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268191-05AE-4012-81F9-675559574748}"/>
              </a:ext>
            </a:extLst>
          </p:cNvPr>
          <p:cNvSpPr/>
          <p:nvPr/>
        </p:nvSpPr>
        <p:spPr>
          <a:xfrm>
            <a:off x="8517273" y="1870580"/>
            <a:ext cx="3195345" cy="7807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dirty="0">
                <a:cs typeface="Arial"/>
              </a:rPr>
              <a:t>If(</a:t>
            </a:r>
            <a:r>
              <a:rPr lang="en-US" altLang="zh-CN" sz="1600" b="1" dirty="0" err="1">
                <a:cs typeface="Arial"/>
              </a:rPr>
              <a:t>commitAttempt</a:t>
            </a:r>
            <a:r>
              <a:rPr lang="en-US" altLang="zh-CN" sz="1600" b="1" dirty="0">
                <a:cs typeface="Arial"/>
              </a:rPr>
              <a:t> == null){</a:t>
            </a:r>
          </a:p>
          <a:p>
            <a:r>
              <a:rPr lang="en-US" altLang="zh-CN" sz="1600" b="1" dirty="0">
                <a:cs typeface="Arial"/>
              </a:rPr>
              <a:t>    </a:t>
            </a:r>
            <a:r>
              <a:rPr lang="en-US" altLang="zh-CN" sz="1600" b="1" dirty="0" err="1">
                <a:cs typeface="Arial"/>
              </a:rPr>
              <a:t>commitAttempt</a:t>
            </a:r>
            <a:r>
              <a:rPr lang="en-US" altLang="zh-CN" sz="1600" b="1" dirty="0">
                <a:cs typeface="Arial"/>
              </a:rPr>
              <a:t> = </a:t>
            </a:r>
            <a:r>
              <a:rPr lang="zh-CN" altLang="en-US" sz="1600" b="1" dirty="0">
                <a:cs typeface="Arial"/>
              </a:rPr>
              <a:t>attemptID</a:t>
            </a:r>
            <a:r>
              <a:rPr lang="en-US" altLang="zh-CN" sz="1600" b="1" dirty="0">
                <a:cs typeface="Arial"/>
              </a:rPr>
              <a:t>;</a:t>
            </a:r>
          </a:p>
          <a:p>
            <a:r>
              <a:rPr lang="en-US" altLang="zh-CN" sz="1600" b="1" dirty="0">
                <a:cs typeface="Arial"/>
              </a:rPr>
              <a:t>} else { … }</a:t>
            </a:r>
            <a:endParaRPr lang="zh-CN" altLang="en-US" sz="1600" b="1" dirty="0">
              <a:cs typeface="Arial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58F9949-11D3-4C79-9BB5-EE092239D47C}"/>
              </a:ext>
            </a:extLst>
          </p:cNvPr>
          <p:cNvSpPr/>
          <p:nvPr/>
        </p:nvSpPr>
        <p:spPr>
          <a:xfrm>
            <a:off x="5311351" y="2503908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lang="en-US" altLang="zh-CN" sz="1600" b="1" i="1" dirty="0" err="1">
                <a:solidFill>
                  <a:schemeClr val="dk1"/>
                </a:solidFill>
                <a:latin typeface="Arial"/>
                <a:cs typeface="Arial"/>
              </a:rPr>
              <a:t>startCommit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F8CADC-FEC4-4872-814C-A141B5EF031A}"/>
              </a:ext>
            </a:extLst>
          </p:cNvPr>
          <p:cNvCxnSpPr>
            <a:cxnSpLocks/>
          </p:cNvCxnSpPr>
          <p:nvPr/>
        </p:nvCxnSpPr>
        <p:spPr>
          <a:xfrm>
            <a:off x="7293512" y="2723871"/>
            <a:ext cx="1145573" cy="9070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27F6EC90-683F-41CB-90BD-B3A0E966EDC6}"/>
              </a:ext>
            </a:extLst>
          </p:cNvPr>
          <p:cNvSpPr/>
          <p:nvPr/>
        </p:nvSpPr>
        <p:spPr>
          <a:xfrm>
            <a:off x="5309346" y="3273231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“</a:t>
            </a:r>
            <a:r>
              <a:rPr lang="en-US" altLang="zh-CN" sz="1600" b="1" i="1" dirty="0" err="1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doneCommit</a:t>
            </a:r>
            <a:r>
              <a:rPr lang="en-US" altLang="zh-CN" sz="1600" b="1" i="1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”</a:t>
            </a:r>
            <a:endParaRPr lang="zh-CN" altLang="en-US" sz="1600" b="1" i="1" dirty="0">
              <a:solidFill>
                <a:schemeClr val="bg1">
                  <a:lumMod val="85000"/>
                </a:schemeClr>
              </a:solidFill>
              <a:latin typeface="Arial"/>
              <a:cs typeface="Arial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BB66135-2ED0-453B-B5B9-B1D86740EF5E}"/>
              </a:ext>
            </a:extLst>
          </p:cNvPr>
          <p:cNvCxnSpPr>
            <a:cxnSpLocks/>
          </p:cNvCxnSpPr>
          <p:nvPr/>
        </p:nvCxnSpPr>
        <p:spPr>
          <a:xfrm>
            <a:off x="7273277" y="3457897"/>
            <a:ext cx="1145573" cy="90704"/>
          </a:xfrm>
          <a:prstGeom prst="straightConnector1">
            <a:avLst/>
          </a:pr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0A48C25-7D7F-4430-B195-94FEC10A2A5D}"/>
              </a:ext>
            </a:extLst>
          </p:cNvPr>
          <p:cNvCxnSpPr>
            <a:cxnSpLocks/>
          </p:cNvCxnSpPr>
          <p:nvPr/>
        </p:nvCxnSpPr>
        <p:spPr>
          <a:xfrm>
            <a:off x="7276943" y="3127760"/>
            <a:ext cx="0" cy="1628111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闪电形 23">
            <a:extLst>
              <a:ext uri="{FF2B5EF4-FFF2-40B4-BE49-F238E27FC236}">
                <a16:creationId xmlns:a16="http://schemas.microsoft.com/office/drawing/2014/main" id="{70E4CF6C-F7E6-459E-8F5D-B31775FBF5B1}"/>
              </a:ext>
            </a:extLst>
          </p:cNvPr>
          <p:cNvSpPr/>
          <p:nvPr/>
        </p:nvSpPr>
        <p:spPr>
          <a:xfrm>
            <a:off x="7011316" y="2950510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29" name="对话气泡: 矩形 28">
            <a:extLst>
              <a:ext uri="{FF2B5EF4-FFF2-40B4-BE49-F238E27FC236}">
                <a16:creationId xmlns:a16="http://schemas.microsoft.com/office/drawing/2014/main" id="{D388D71D-BEBA-4D66-9242-75674BF25722}"/>
              </a:ext>
            </a:extLst>
          </p:cNvPr>
          <p:cNvSpPr/>
          <p:nvPr/>
        </p:nvSpPr>
        <p:spPr bwMode="gray">
          <a:xfrm>
            <a:off x="9399898" y="1448520"/>
            <a:ext cx="1665058" cy="424803"/>
          </a:xfrm>
          <a:prstGeom prst="wedgeRectCallout">
            <a:avLst>
              <a:gd name="adj1" fmla="val -31716"/>
              <a:gd name="adj2" fmla="val 97371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1600" b="1" dirty="0">
                <a:solidFill>
                  <a:srgbClr val="FF0000"/>
                </a:solidFill>
              </a:rPr>
              <a:t>Leftover of </a:t>
            </a:r>
            <a:r>
              <a:rPr lang="en-US" altLang="zh-CN" sz="1600" b="1" i="1" dirty="0">
                <a:solidFill>
                  <a:srgbClr val="FF0000"/>
                </a:solidFill>
              </a:rPr>
              <a:t>TA1</a:t>
            </a:r>
            <a:r>
              <a:rPr lang="en-US" altLang="zh-CN" sz="1600" b="1" dirty="0">
                <a:solidFill>
                  <a:srgbClr val="FF0000"/>
                </a:solidFill>
              </a:rPr>
              <a:t>!</a:t>
            </a:r>
            <a:endParaRPr lang="en-US" altLang="zh-CN" sz="1600" b="1" dirty="0">
              <a:solidFill>
                <a:schemeClr val="tx1"/>
              </a:solidFill>
            </a:endParaRPr>
          </a:p>
        </p:txBody>
      </p:sp>
      <p:cxnSp>
        <p:nvCxnSpPr>
          <p:cNvPr id="30" name="连接符: 曲线 29">
            <a:extLst>
              <a:ext uri="{FF2B5EF4-FFF2-40B4-BE49-F238E27FC236}">
                <a16:creationId xmlns:a16="http://schemas.microsoft.com/office/drawing/2014/main" id="{C8A19456-3078-4D4B-9F98-58BC0E5EC3C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457314" y="3123125"/>
            <a:ext cx="428034" cy="218930"/>
          </a:xfrm>
          <a:prstGeom prst="curvedConnector2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217F09B5-3285-483D-829B-D4FB10FFB6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816" y="3342055"/>
            <a:ext cx="405064" cy="405064"/>
          </a:xfrm>
          <a:prstGeom prst="rect">
            <a:avLst/>
          </a:prstGeom>
        </p:spPr>
      </p:pic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7F56DF7B-DC97-40D8-A778-905E71560392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8567870" y="3608855"/>
            <a:ext cx="179214" cy="455743"/>
          </a:xfrm>
          <a:prstGeom prst="curvedConnector2">
            <a:avLst/>
          </a:prstGeom>
          <a:ln w="28575" cap="rnd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269B555-459F-4359-8F1D-2574B3DEC47E}"/>
              </a:ext>
            </a:extLst>
          </p:cNvPr>
          <p:cNvCxnSpPr>
            <a:cxnSpLocks/>
          </p:cNvCxnSpPr>
          <p:nvPr/>
        </p:nvCxnSpPr>
        <p:spPr>
          <a:xfrm>
            <a:off x="8429603" y="3127760"/>
            <a:ext cx="0" cy="798574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Shape 557">
            <a:extLst>
              <a:ext uri="{FF2B5EF4-FFF2-40B4-BE49-F238E27FC236}">
                <a16:creationId xmlns:a16="http://schemas.microsoft.com/office/drawing/2014/main" id="{71D00154-1530-4F6B-B26B-B73ADEE7E1CC}"/>
              </a:ext>
            </a:extLst>
          </p:cNvPr>
          <p:cNvCxnSpPr>
            <a:cxnSpLocks/>
          </p:cNvCxnSpPr>
          <p:nvPr/>
        </p:nvCxnSpPr>
        <p:spPr>
          <a:xfrm>
            <a:off x="9638532" y="4564220"/>
            <a:ext cx="0" cy="1119641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Shape 556">
            <a:extLst>
              <a:ext uri="{FF2B5EF4-FFF2-40B4-BE49-F238E27FC236}">
                <a16:creationId xmlns:a16="http://schemas.microsoft.com/office/drawing/2014/main" id="{320EE686-E203-4348-B62F-525B56265D57}"/>
              </a:ext>
            </a:extLst>
          </p:cNvPr>
          <p:cNvSpPr txBox="1"/>
          <p:nvPr/>
        </p:nvSpPr>
        <p:spPr>
          <a:xfrm>
            <a:off x="9323970" y="4122472"/>
            <a:ext cx="629124" cy="364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en-US"/>
            </a:defPPr>
            <a:lvl1pPr algn="ctr">
              <a:defRPr sz="16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b="0" i="1" dirty="0">
                <a:sym typeface="Arial"/>
              </a:rPr>
              <a:t>TA2</a:t>
            </a:r>
            <a:endParaRPr b="0" i="1" dirty="0">
              <a:sym typeface="Arial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91DDF3E-A908-4DAC-AD61-249D6BA2201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29603" y="3972343"/>
            <a:ext cx="1208929" cy="15012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E4FB118-7F53-4A40-BAD6-E27E631DA0D1}"/>
              </a:ext>
            </a:extLst>
          </p:cNvPr>
          <p:cNvCxnSpPr>
            <a:cxnSpLocks/>
          </p:cNvCxnSpPr>
          <p:nvPr/>
        </p:nvCxnSpPr>
        <p:spPr>
          <a:xfrm flipH="1">
            <a:off x="8457314" y="4704869"/>
            <a:ext cx="1181218" cy="186904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5F4F4988-9D4A-44E9-A34B-2BFAC8D4246F}"/>
              </a:ext>
            </a:extLst>
          </p:cNvPr>
          <p:cNvSpPr/>
          <p:nvPr/>
        </p:nvSpPr>
        <p:spPr>
          <a:xfrm>
            <a:off x="9587728" y="4567443"/>
            <a:ext cx="2064943" cy="3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</a:t>
            </a:r>
            <a:r>
              <a:rPr lang="zh-CN" altLang="en-US" sz="1600" b="1" i="1" dirty="0">
                <a:solidFill>
                  <a:schemeClr val="dk1"/>
                </a:solidFill>
                <a:latin typeface="Arial"/>
                <a:cs typeface="Arial"/>
              </a:rPr>
              <a:t>CommitPending</a:t>
            </a:r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1BCF7D66-3466-4779-BEDA-AA088DA6CFFF}"/>
              </a:ext>
            </a:extLst>
          </p:cNvPr>
          <p:cNvSpPr/>
          <p:nvPr/>
        </p:nvSpPr>
        <p:spPr>
          <a:xfrm>
            <a:off x="7738816" y="4973671"/>
            <a:ext cx="735913" cy="33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“Kill”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EBCA3CF6-C8D4-40E3-A3F0-7E8901FF40B4}"/>
              </a:ext>
            </a:extLst>
          </p:cNvPr>
          <p:cNvCxnSpPr>
            <a:cxnSpLocks/>
          </p:cNvCxnSpPr>
          <p:nvPr/>
        </p:nvCxnSpPr>
        <p:spPr>
          <a:xfrm>
            <a:off x="8474730" y="5128365"/>
            <a:ext cx="1163802" cy="141659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9C8D7CB-CE59-4307-B139-F6C344FCA454}"/>
              </a:ext>
            </a:extLst>
          </p:cNvPr>
          <p:cNvSpPr/>
          <p:nvPr/>
        </p:nvSpPr>
        <p:spPr bwMode="gray">
          <a:xfrm>
            <a:off x="6284811" y="5320029"/>
            <a:ext cx="1753346" cy="699721"/>
          </a:xfrm>
          <a:prstGeom prst="roundRect">
            <a:avLst/>
          </a:prstGeom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Task remains unfinished!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5A3FEF47-B777-4E07-96EF-9B62C53BB80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639" y="5267496"/>
            <a:ext cx="500422" cy="559478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3E06133B-F9D9-45BB-A2DC-F3C3123A2929}"/>
              </a:ext>
            </a:extLst>
          </p:cNvPr>
          <p:cNvSpPr/>
          <p:nvPr/>
        </p:nvSpPr>
        <p:spPr>
          <a:xfrm>
            <a:off x="6985448" y="6050100"/>
            <a:ext cx="25198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AM: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ApplicationMaster</a:t>
            </a:r>
            <a:endParaRPr lang="en-US" altLang="zh-CN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TA: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TaskAttempt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458613"/>
      </p:ext>
    </p:extLst>
  </p:cSld>
  <p:clrMapOvr>
    <a:masterClrMapping/>
  </p:clrMapOvr>
  <p:transition advTm="3264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2" grpId="0" animBg="1"/>
      <p:bldP spid="45" grpId="0"/>
      <p:bldP spid="46" grpId="0"/>
      <p:bldP spid="4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图示 26">
            <a:extLst>
              <a:ext uri="{FF2B5EF4-FFF2-40B4-BE49-F238E27FC236}">
                <a16:creationId xmlns:a16="http://schemas.microsoft.com/office/drawing/2014/main" id="{8C0F872A-6C21-44B6-B910-B126DD6A6C19}"/>
              </a:ext>
            </a:extLst>
          </p:cNvPr>
          <p:cNvGraphicFramePr/>
          <p:nvPr/>
        </p:nvGraphicFramePr>
        <p:xfrm>
          <a:off x="577293" y="1381328"/>
          <a:ext cx="3222875" cy="4531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0" y="311085"/>
            <a:ext cx="10826496" cy="849639"/>
          </a:xfrm>
        </p:spPr>
        <p:txBody>
          <a:bodyPr/>
          <a:lstStyle/>
          <a:p>
            <a:r>
              <a:rPr lang="en-US" altLang="zh-CN" dirty="0"/>
              <a:t>RQ1: Root cause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BA359F2-52AD-4F2C-BDE0-ED6F00DDE111}"/>
              </a:ext>
            </a:extLst>
          </p:cNvPr>
          <p:cNvSpPr/>
          <p:nvPr/>
        </p:nvSpPr>
        <p:spPr>
          <a:xfrm>
            <a:off x="1686652" y="5149726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Incorrect handling of leftovers</a:t>
            </a:r>
            <a:endParaRPr lang="zh-CN" altLang="en-US" b="1" dirty="0"/>
          </a:p>
        </p:txBody>
      </p:sp>
      <p:cxnSp>
        <p:nvCxnSpPr>
          <p:cNvPr id="37" name="Elbow Connector 38">
            <a:extLst>
              <a:ext uri="{FF2B5EF4-FFF2-40B4-BE49-F238E27FC236}">
                <a16:creationId xmlns:a16="http://schemas.microsoft.com/office/drawing/2014/main" id="{FC2E4AEE-2260-4A6F-80E1-1F55491E778C}"/>
              </a:ext>
            </a:extLst>
          </p:cNvPr>
          <p:cNvCxnSpPr/>
          <p:nvPr/>
        </p:nvCxnSpPr>
        <p:spPr>
          <a:xfrm rot="16200000" flipH="1">
            <a:off x="1411380" y="5093755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8">
            <a:extLst>
              <a:ext uri="{FF2B5EF4-FFF2-40B4-BE49-F238E27FC236}">
                <a16:creationId xmlns:a16="http://schemas.microsoft.com/office/drawing/2014/main" id="{603AD116-9D9D-4522-A9F3-B16A5448060C}"/>
              </a:ext>
            </a:extLst>
          </p:cNvPr>
          <p:cNvCxnSpPr/>
          <p:nvPr/>
        </p:nvCxnSpPr>
        <p:spPr>
          <a:xfrm rot="16200000" flipH="1">
            <a:off x="1817782" y="5540543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FDFEA457-6E55-4592-8370-A77474FA1887}"/>
              </a:ext>
            </a:extLst>
          </p:cNvPr>
          <p:cNvSpPr/>
          <p:nvPr/>
        </p:nvSpPr>
        <p:spPr>
          <a:xfrm>
            <a:off x="2058548" y="5596514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No handling of leftovers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901414-13F3-4F04-92AD-545C7E69F1E2}"/>
              </a:ext>
            </a:extLst>
          </p:cNvPr>
          <p:cNvSpPr/>
          <p:nvPr/>
        </p:nvSpPr>
        <p:spPr>
          <a:xfrm>
            <a:off x="1781056" y="5912986"/>
            <a:ext cx="35702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 Untimely handling of leftovers </a:t>
            </a:r>
            <a:endParaRPr lang="zh-CN" altLang="en-US" dirty="0"/>
          </a:p>
        </p:txBody>
      </p:sp>
      <p:cxnSp>
        <p:nvCxnSpPr>
          <p:cNvPr id="10" name="Elbow Connector 38">
            <a:extLst>
              <a:ext uri="{FF2B5EF4-FFF2-40B4-BE49-F238E27FC236}">
                <a16:creationId xmlns:a16="http://schemas.microsoft.com/office/drawing/2014/main" id="{91E158D2-5170-4ACB-9AC9-6F87437D4EB3}"/>
              </a:ext>
            </a:extLst>
          </p:cNvPr>
          <p:cNvCxnSpPr/>
          <p:nvPr/>
        </p:nvCxnSpPr>
        <p:spPr>
          <a:xfrm rot="16200000" flipH="1">
            <a:off x="1817783" y="5858227"/>
            <a:ext cx="294297" cy="186976"/>
          </a:xfrm>
          <a:prstGeom prst="bentConnector3">
            <a:avLst>
              <a:gd name="adj1" fmla="val 102623"/>
            </a:avLst>
          </a:prstGeom>
          <a:ln w="28575" cmpd="sng">
            <a:solidFill>
              <a:srgbClr val="C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BA0CC138-1ACD-4ED1-BE6E-703A50F05B40}"/>
              </a:ext>
            </a:extLst>
          </p:cNvPr>
          <p:cNvSpPr/>
          <p:nvPr/>
        </p:nvSpPr>
        <p:spPr>
          <a:xfrm>
            <a:off x="3800168" y="3755862"/>
            <a:ext cx="8088323" cy="830997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/>
              <a:t>Implication: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rgbClr val="FF0000"/>
                </a:solidFill>
              </a:rPr>
              <a:t>Unhandled leftovers </a:t>
            </a:r>
            <a:r>
              <a:rPr lang="en-US" altLang="zh-CN" sz="2400" dirty="0"/>
              <a:t>of a crash node indicates CR bugs</a:t>
            </a:r>
          </a:p>
        </p:txBody>
      </p:sp>
    </p:spTree>
    <p:extLst>
      <p:ext uri="{BB962C8B-B14F-4D97-AF65-F5344CB8AC3E}">
        <p14:creationId xmlns:p14="http://schemas.microsoft.com/office/powerpoint/2010/main" val="1773075275"/>
      </p:ext>
    </p:extLst>
  </p:cSld>
  <p:clrMapOvr>
    <a:masterClrMapping/>
  </p:clrMapOvr>
  <p:transition advTm="7134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2DE02E-50F2-42B1-BA26-713DF794EBF5}"/>
              </a:ext>
            </a:extLst>
          </p:cNvPr>
          <p:cNvSpPr/>
          <p:nvPr/>
        </p:nvSpPr>
        <p:spPr>
          <a:xfrm>
            <a:off x="1499309" y="2088634"/>
            <a:ext cx="4616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RQ2: Triggering condition</a:t>
            </a:r>
          </a:p>
        </p:txBody>
      </p:sp>
    </p:spTree>
    <p:extLst>
      <p:ext uri="{BB962C8B-B14F-4D97-AF65-F5344CB8AC3E}">
        <p14:creationId xmlns:p14="http://schemas.microsoft.com/office/powerpoint/2010/main" val="875294611"/>
      </p:ext>
    </p:extLst>
  </p:cSld>
  <p:clrMapOvr>
    <a:masterClrMapping/>
  </p:clrMapOvr>
  <p:transition advTm="6158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51522F4-D436-423D-B415-92FA72F2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crashes are common!</a:t>
            </a:r>
            <a:endParaRPr lang="zh-CN" altLang="en-US" dirty="0"/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B14AC5C-8E3B-4D54-AB0C-AC47C51BEE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685271"/>
              </p:ext>
            </p:extLst>
          </p:nvPr>
        </p:nvGraphicFramePr>
        <p:xfrm>
          <a:off x="2031249" y="2614119"/>
          <a:ext cx="8129502" cy="34226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CF8F7267-4BFE-4B92-90D3-FFB02FD79E6D}"/>
              </a:ext>
            </a:extLst>
          </p:cNvPr>
          <p:cNvSpPr txBox="1"/>
          <p:nvPr/>
        </p:nvSpPr>
        <p:spPr>
          <a:xfrm>
            <a:off x="1705485" y="1547772"/>
            <a:ext cx="8781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Machine failures in 29-day Google trace log [1]</a:t>
            </a:r>
          </a:p>
          <a:p>
            <a:pPr algn="ctr"/>
            <a:r>
              <a:rPr lang="en-US" altLang="zh-CN" sz="2400" b="1" dirty="0"/>
              <a:t>(12,583 distinct machines)</a:t>
            </a:r>
            <a:endParaRPr lang="zh-CN" altLang="en-US" sz="2400" b="1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2FB5177-729B-44D0-A0BE-3F64A03E4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07261"/>
            <a:ext cx="10306450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[1] M. Mesbahi et al., Cloud Dependability Analysis: Characterizing Google Cluster Infrastructure Reliability, </a:t>
            </a:r>
            <a:r>
              <a:rPr lang="en-US" altLang="zh-CN" sz="14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ICWR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2017.</a:t>
            </a:r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C7CD8161-E94E-47C4-90E3-8A6E8554FFA6}"/>
              </a:ext>
            </a:extLst>
          </p:cNvPr>
          <p:cNvSpPr txBox="1"/>
          <p:nvPr/>
        </p:nvSpPr>
        <p:spPr bwMode="auto">
          <a:xfrm>
            <a:off x="7372572" y="2304227"/>
            <a:ext cx="3353310" cy="503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rgbClr val="698EC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2400" i="1" kern="0" dirty="0">
                <a:solidFill>
                  <a:srgbClr val="FF0000"/>
                </a:solidFill>
              </a:rPr>
              <a:t>2.4% machines per day!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1D0D91-D33D-4AB4-8760-C6BB07897005}"/>
              </a:ext>
            </a:extLst>
          </p:cNvPr>
          <p:cNvSpPr txBox="1"/>
          <p:nvPr/>
        </p:nvSpPr>
        <p:spPr>
          <a:xfrm>
            <a:off x="6096000" y="6008374"/>
            <a:ext cx="7315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Day</a:t>
            </a:r>
            <a:endParaRPr lang="zh-CN" altLang="en-US" sz="1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F42AB56-7322-4B4E-96E6-732A4B23B00D}"/>
              </a:ext>
            </a:extLst>
          </p:cNvPr>
          <p:cNvSpPr txBox="1"/>
          <p:nvPr/>
        </p:nvSpPr>
        <p:spPr>
          <a:xfrm rot="16200000">
            <a:off x="1374806" y="3969067"/>
            <a:ext cx="969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# Events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72360640"/>
      </p:ext>
    </p:extLst>
  </p:cSld>
  <p:clrMapOvr>
    <a:masterClrMapping/>
  </p:clrMapOvr>
  <p:transition advTm="9670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C5083CA-FB84-4BEB-A3D4-79564918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Triggering condition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A0C633AE-3DD5-4832-94DB-E72C6E312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4194190"/>
              </p:ext>
            </p:extLst>
          </p:nvPr>
        </p:nvGraphicFramePr>
        <p:xfrm>
          <a:off x="748740" y="1266602"/>
          <a:ext cx="2879985" cy="1881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8B42C075-09B2-4C52-8D54-A55B4E9C03EE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68413" y="1160724"/>
          <a:ext cx="6674847" cy="426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8" name="内容占位符 1">
            <a:extLst>
              <a:ext uri="{FF2B5EF4-FFF2-40B4-BE49-F238E27FC236}">
                <a16:creationId xmlns:a16="http://schemas.microsoft.com/office/drawing/2014/main" id="{096D650F-5ACF-48BA-A5FA-BEC21A9F924D}"/>
              </a:ext>
            </a:extLst>
          </p:cNvPr>
          <p:cNvSpPr txBox="1">
            <a:spLocks/>
          </p:cNvSpPr>
          <p:nvPr/>
        </p:nvSpPr>
        <p:spPr>
          <a:xfrm>
            <a:off x="4034358" y="5422760"/>
            <a:ext cx="7949096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Almost all (</a:t>
            </a:r>
            <a:r>
              <a:rPr lang="en-US" altLang="zh-CN" sz="2400" dirty="0">
                <a:solidFill>
                  <a:srgbClr val="FF0000"/>
                </a:solidFill>
              </a:rPr>
              <a:t>97%</a:t>
            </a:r>
            <a:r>
              <a:rPr lang="en-US" altLang="zh-CN" sz="2400" dirty="0"/>
              <a:t>) CR bugs involve </a:t>
            </a:r>
            <a:r>
              <a:rPr lang="en-US" altLang="zh-CN" sz="2400" dirty="0">
                <a:solidFill>
                  <a:srgbClr val="FF0000"/>
                </a:solidFill>
              </a:rPr>
              <a:t>4</a:t>
            </a:r>
            <a:r>
              <a:rPr lang="en-US" altLang="zh-CN" sz="2400" dirty="0"/>
              <a:t> nodes or fewer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E2E45C-ED57-40A6-B080-0BEBBE7E5689}"/>
              </a:ext>
            </a:extLst>
          </p:cNvPr>
          <p:cNvSpPr/>
          <p:nvPr/>
        </p:nvSpPr>
        <p:spPr>
          <a:xfrm>
            <a:off x="3942080" y="1174531"/>
            <a:ext cx="8088177" cy="5543021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50AFE6A-E4FF-42F1-8BC3-95C8379B8718}"/>
              </a:ext>
            </a:extLst>
          </p:cNvPr>
          <p:cNvSpPr/>
          <p:nvPr/>
        </p:nvSpPr>
        <p:spPr>
          <a:xfrm>
            <a:off x="748740" y="3710086"/>
            <a:ext cx="9984030" cy="830997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/>
              <a:t>Implication: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/>
              <a:t>We can detect CR bugs in a </a:t>
            </a:r>
            <a:r>
              <a:rPr lang="en-US" altLang="zh-CN" sz="2400" dirty="0">
                <a:solidFill>
                  <a:srgbClr val="FF0000"/>
                </a:solidFill>
              </a:rPr>
              <a:t>small cluster</a:t>
            </a:r>
            <a:r>
              <a:rPr lang="en-US" altLang="zh-CN" sz="2400" dirty="0"/>
              <a:t>, rather than a large cluster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2101380"/>
      </p:ext>
    </p:extLst>
  </p:cSld>
  <p:clrMapOvr>
    <a:masterClrMapping/>
  </p:clrMapOvr>
  <p:transition advTm="1295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8FADD1-50C2-41AF-9DBF-69011D58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Triggering condition</a:t>
            </a:r>
            <a:endParaRPr lang="zh-CN" altLang="en-US" dirty="0"/>
          </a:p>
        </p:txBody>
      </p:sp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7F5421AA-A3FD-41BF-A898-82D3F6B261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0445453"/>
              </p:ext>
            </p:extLst>
          </p:nvPr>
        </p:nvGraphicFramePr>
        <p:xfrm>
          <a:off x="748740" y="1218477"/>
          <a:ext cx="2879985" cy="2958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内容占位符 6">
            <a:extLst>
              <a:ext uri="{FF2B5EF4-FFF2-40B4-BE49-F238E27FC236}">
                <a16:creationId xmlns:a16="http://schemas.microsoft.com/office/drawing/2014/main" id="{14240589-9773-447F-BEFB-81836FE84E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892386"/>
              </p:ext>
            </p:extLst>
          </p:nvPr>
        </p:nvGraphicFramePr>
        <p:xfrm>
          <a:off x="4900389" y="1160724"/>
          <a:ext cx="6674847" cy="4437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6" name="内容占位符 1">
            <a:extLst>
              <a:ext uri="{FF2B5EF4-FFF2-40B4-BE49-F238E27FC236}">
                <a16:creationId xmlns:a16="http://schemas.microsoft.com/office/drawing/2014/main" id="{31B93393-B85A-464D-8166-886267FE349E}"/>
              </a:ext>
            </a:extLst>
          </p:cNvPr>
          <p:cNvSpPr txBox="1">
            <a:spLocks/>
          </p:cNvSpPr>
          <p:nvPr/>
        </p:nvSpPr>
        <p:spPr>
          <a:xfrm>
            <a:off x="4034358" y="5422760"/>
            <a:ext cx="794909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zh-CN" sz="2400" dirty="0"/>
              <a:t>No more than </a:t>
            </a:r>
            <a:r>
              <a:rPr lang="en-US" altLang="zh-CN" sz="2400" dirty="0">
                <a:solidFill>
                  <a:srgbClr val="FF0000"/>
                </a:solidFill>
              </a:rPr>
              <a:t>three</a:t>
            </a:r>
            <a:r>
              <a:rPr lang="en-US" altLang="zh-CN" sz="2400" dirty="0"/>
              <a:t> crashes can trigger almost all (99%) CR bugs </a:t>
            </a:r>
          </a:p>
        </p:txBody>
      </p:sp>
    </p:spTree>
    <p:extLst>
      <p:ext uri="{BB962C8B-B14F-4D97-AF65-F5344CB8AC3E}">
        <p14:creationId xmlns:p14="http://schemas.microsoft.com/office/powerpoint/2010/main" val="2692703989"/>
      </p:ext>
    </p:extLst>
  </p:cSld>
  <p:clrMapOvr>
    <a:masterClrMapping/>
  </p:clrMapOvr>
  <p:transition advTm="6742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88FADD1-50C2-41AF-9DBF-69011D582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Triggering condition</a:t>
            </a:r>
            <a:endParaRPr lang="zh-CN" altLang="en-US" dirty="0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43BBE27B-F273-480C-AE59-0EA8D62857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0152578"/>
              </p:ext>
            </p:extLst>
          </p:nvPr>
        </p:nvGraphicFramePr>
        <p:xfrm>
          <a:off x="748739" y="1235411"/>
          <a:ext cx="2879985" cy="3892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内容占位符 6">
            <a:extLst>
              <a:ext uri="{FF2B5EF4-FFF2-40B4-BE49-F238E27FC236}">
                <a16:creationId xmlns:a16="http://schemas.microsoft.com/office/drawing/2014/main" id="{90AE733E-8EE9-4F59-8CAD-9B3C804BD483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4768414" y="1235411"/>
          <a:ext cx="6674847" cy="426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9" name="内容占位符 1">
            <a:extLst>
              <a:ext uri="{FF2B5EF4-FFF2-40B4-BE49-F238E27FC236}">
                <a16:creationId xmlns:a16="http://schemas.microsoft.com/office/drawing/2014/main" id="{B8113847-01EA-49EC-ACDF-E70EE29433C8}"/>
              </a:ext>
            </a:extLst>
          </p:cNvPr>
          <p:cNvSpPr txBox="1">
            <a:spLocks/>
          </p:cNvSpPr>
          <p:nvPr/>
        </p:nvSpPr>
        <p:spPr>
          <a:xfrm>
            <a:off x="4034358" y="5422760"/>
            <a:ext cx="7949096" cy="1251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zh-CN" sz="2400" dirty="0"/>
              <a:t>No more than </a:t>
            </a:r>
            <a:r>
              <a:rPr lang="en-US" altLang="zh-CN" sz="2400" dirty="0">
                <a:solidFill>
                  <a:srgbClr val="FF0000"/>
                </a:solidFill>
              </a:rPr>
              <a:t>one</a:t>
            </a:r>
            <a:r>
              <a:rPr lang="en-US" altLang="zh-CN" sz="2400" dirty="0"/>
              <a:t> reboot can trigger 87% of CR bugs</a:t>
            </a:r>
          </a:p>
          <a:p>
            <a:pPr>
              <a:spcBef>
                <a:spcPts val="400"/>
              </a:spcBef>
            </a:pPr>
            <a:r>
              <a:rPr lang="en-US" altLang="zh-CN" sz="2400" dirty="0"/>
              <a:t>36% of bugs do not need to inject any reboot</a:t>
            </a:r>
          </a:p>
        </p:txBody>
      </p:sp>
      <p:sp>
        <p:nvSpPr>
          <p:cNvPr id="8" name="圆角矩形 23">
            <a:extLst>
              <a:ext uri="{FF2B5EF4-FFF2-40B4-BE49-F238E27FC236}">
                <a16:creationId xmlns:a16="http://schemas.microsoft.com/office/drawing/2014/main" id="{EB3A9422-1B79-4070-9081-6309F45F807A}"/>
              </a:ext>
            </a:extLst>
          </p:cNvPr>
          <p:cNvSpPr/>
          <p:nvPr/>
        </p:nvSpPr>
        <p:spPr bwMode="gray">
          <a:xfrm>
            <a:off x="1114875" y="2862269"/>
            <a:ext cx="2513849" cy="1646232"/>
          </a:xfrm>
          <a:prstGeom prst="roundRect">
            <a:avLst/>
          </a:prstGeom>
          <a:noFill/>
          <a:ln w="38100">
            <a:solidFill>
              <a:srgbClr val="FF0000"/>
            </a:solidFill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ea typeface="微软雅黑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F324BD-61B8-4439-B6B6-D0DA3283D844}"/>
              </a:ext>
            </a:extLst>
          </p:cNvPr>
          <p:cNvSpPr/>
          <p:nvPr/>
        </p:nvSpPr>
        <p:spPr>
          <a:xfrm>
            <a:off x="4034358" y="1160724"/>
            <a:ext cx="7535941" cy="5543021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4" name="对话气泡: 矩形 3">
            <a:extLst>
              <a:ext uri="{FF2B5EF4-FFF2-40B4-BE49-F238E27FC236}">
                <a16:creationId xmlns:a16="http://schemas.microsoft.com/office/drawing/2014/main" id="{0ED733BF-86F1-4342-8FB3-D2FD168C6CA4}"/>
              </a:ext>
            </a:extLst>
          </p:cNvPr>
          <p:cNvSpPr/>
          <p:nvPr/>
        </p:nvSpPr>
        <p:spPr bwMode="gray">
          <a:xfrm>
            <a:off x="4034358" y="2814045"/>
            <a:ext cx="5334880" cy="1241216"/>
          </a:xfrm>
          <a:prstGeom prst="wedgeRectCallout">
            <a:avLst>
              <a:gd name="adj1" fmla="val -55905"/>
              <a:gd name="adj2" fmla="val 29034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/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A combination of no more than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crashes and no more than 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1</a:t>
            </a:r>
            <a:r>
              <a:rPr lang="en-US" altLang="zh-CN" sz="2400" b="1" dirty="0">
                <a:solidFill>
                  <a:schemeClr val="tx1"/>
                </a:solidFill>
                <a:latin typeface="+mn-ea"/>
              </a:rPr>
              <a:t> reboot can trigger 87% of the bugs.</a:t>
            </a:r>
            <a:endParaRPr lang="zh-CN" altLang="en-US" sz="2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6CF26B-CA42-48CB-837C-A06AB548F2DF}"/>
              </a:ext>
            </a:extLst>
          </p:cNvPr>
          <p:cNvSpPr/>
          <p:nvPr/>
        </p:nvSpPr>
        <p:spPr>
          <a:xfrm>
            <a:off x="936008" y="4893770"/>
            <a:ext cx="6674847" cy="1200329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/>
              <a:t>Implication: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/>
              <a:t>We can test distributed systems by injecting </a:t>
            </a:r>
            <a:r>
              <a:rPr lang="en-US" altLang="zh-CN" sz="2400" b="1" dirty="0">
                <a:solidFill>
                  <a:srgbClr val="FF0000"/>
                </a:solidFill>
              </a:rPr>
              <a:t>a small number </a:t>
            </a:r>
            <a:r>
              <a:rPr lang="en-US" altLang="zh-CN" sz="2400" dirty="0"/>
              <a:t>of crashes and reboots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782114"/>
      </p:ext>
    </p:extLst>
  </p:cSld>
  <p:clrMapOvr>
    <a:masterClrMapping/>
  </p:clrMapOvr>
  <p:transition advTm="2952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4" grpId="0" animBg="1"/>
      <p:bldP spid="1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29628D-E398-4C34-BD9A-88BFA34AB0A8}"/>
              </a:ext>
            </a:extLst>
          </p:cNvPr>
          <p:cNvSpPr/>
          <p:nvPr/>
        </p:nvSpPr>
        <p:spPr>
          <a:xfrm>
            <a:off x="1499309" y="2088634"/>
            <a:ext cx="3100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RQ3: Bug impact</a:t>
            </a:r>
          </a:p>
        </p:txBody>
      </p:sp>
    </p:spTree>
    <p:extLst>
      <p:ext uri="{BB962C8B-B14F-4D97-AF65-F5344CB8AC3E}">
        <p14:creationId xmlns:p14="http://schemas.microsoft.com/office/powerpoint/2010/main" val="1861913914"/>
      </p:ext>
    </p:extLst>
  </p:cSld>
  <p:clrMapOvr>
    <a:masterClrMapping/>
  </p:clrMapOvr>
  <p:transition advTm="4236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9364B6-32B7-496A-9967-A0368E05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RQ3: Bug impact</a:t>
            </a:r>
            <a:endParaRPr lang="zh-CN" altLang="en-US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ED2F4128-8708-4846-9A9A-22FB724F1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253539"/>
            <a:ext cx="12019280" cy="604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H. </a:t>
            </a:r>
            <a:r>
              <a:rPr lang="en-US" altLang="zh-CN" sz="14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Gunawi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et al., What Bugs Live in the Cloud? A Study of 3000+ Issues in Cloud Systems, </a:t>
            </a:r>
            <a:r>
              <a:rPr lang="en-US" altLang="zh-CN" sz="14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SoCC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2014.</a:t>
            </a: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T. Leesatapornwongsa et al., TaxDC: A Taxonomy of Non-Deterministic Concurrency Bugs in Datacenter Distributed Systems, ASPLOS 2016.</a:t>
            </a:r>
          </a:p>
        </p:txBody>
      </p:sp>
      <p:sp>
        <p:nvSpPr>
          <p:cNvPr id="11" name="内容占位符 1">
            <a:extLst>
              <a:ext uri="{FF2B5EF4-FFF2-40B4-BE49-F238E27FC236}">
                <a16:creationId xmlns:a16="http://schemas.microsoft.com/office/drawing/2014/main" id="{42F81288-5CB1-4CD7-9CA9-82BEF1FC7CD1}"/>
              </a:ext>
            </a:extLst>
          </p:cNvPr>
          <p:cNvSpPr txBox="1">
            <a:spLocks/>
          </p:cNvSpPr>
          <p:nvPr/>
        </p:nvSpPr>
        <p:spPr>
          <a:xfrm>
            <a:off x="925397" y="1242684"/>
            <a:ext cx="5648123" cy="177484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65751" indent="-365751" algn="l" defTabSz="1219170" rtl="0" eaLnBrk="1" fontAlgn="base" latinLnBrk="0" hangingPunct="1">
              <a:lnSpc>
                <a:spcPct val="10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p"/>
              <a:defRPr lang="en-US"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02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Char char="p"/>
              <a:defRPr lang="en-US" sz="29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9725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667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3003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–"/>
              <a:defRPr lang="en-US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-365751" algn="l" defTabSz="1219170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itchFamily="34" charset="0"/>
              <a:buChar char="•"/>
              <a:defRPr lang="en-US" sz="2133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FF0000"/>
                </a:solidFill>
              </a:rPr>
              <a:t>38%</a:t>
            </a:r>
            <a:r>
              <a:rPr lang="en-US" altLang="zh-CN" sz="2400" dirty="0"/>
              <a:t> of CR bugs cause downtimes of the cluster or nodes</a:t>
            </a:r>
          </a:p>
          <a:p>
            <a:pPr lvl="1"/>
            <a:r>
              <a:rPr lang="en-US" altLang="zh-CN" sz="2400" b="0" dirty="0"/>
              <a:t>18% in CBS [1] </a:t>
            </a:r>
          </a:p>
          <a:p>
            <a:pPr lvl="1"/>
            <a:r>
              <a:rPr lang="en-US" altLang="zh-CN" sz="2400" b="0" dirty="0"/>
              <a:t>17% in </a:t>
            </a:r>
            <a:r>
              <a:rPr lang="en-US" altLang="zh-CN" sz="2400" b="0" dirty="0" err="1"/>
              <a:t>TaxDC</a:t>
            </a:r>
            <a:r>
              <a:rPr lang="en-US" altLang="zh-CN" sz="2400" b="0" dirty="0"/>
              <a:t> [2]</a:t>
            </a:r>
          </a:p>
        </p:txBody>
      </p:sp>
      <p:graphicFrame>
        <p:nvGraphicFramePr>
          <p:cNvPr id="12" name="内容占位符 6">
            <a:extLst>
              <a:ext uri="{FF2B5EF4-FFF2-40B4-BE49-F238E27FC236}">
                <a16:creationId xmlns:a16="http://schemas.microsoft.com/office/drawing/2014/main" id="{A8669E2E-4784-4C44-9D9D-C2DBB71371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512030"/>
              </p:ext>
            </p:extLst>
          </p:nvPr>
        </p:nvGraphicFramePr>
        <p:xfrm>
          <a:off x="4900389" y="1709454"/>
          <a:ext cx="6674847" cy="42620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对话气泡: 矩形 12">
            <a:extLst>
              <a:ext uri="{FF2B5EF4-FFF2-40B4-BE49-F238E27FC236}">
                <a16:creationId xmlns:a16="http://schemas.microsoft.com/office/drawing/2014/main" id="{883E325D-A0A4-4A2C-AB79-1340490C551A}"/>
              </a:ext>
            </a:extLst>
          </p:cNvPr>
          <p:cNvSpPr/>
          <p:nvPr/>
        </p:nvSpPr>
        <p:spPr bwMode="gray">
          <a:xfrm>
            <a:off x="9601339" y="2428155"/>
            <a:ext cx="2175338" cy="582411"/>
          </a:xfrm>
          <a:prstGeom prst="wedgeRectCallout">
            <a:avLst>
              <a:gd name="adj1" fmla="val -60919"/>
              <a:gd name="adj2" fmla="val 41181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400" b="1" dirty="0">
                <a:solidFill>
                  <a:srgbClr val="FF0000"/>
                </a:solidFill>
              </a:rPr>
              <a:t>Fatal failures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1E66A450-9D66-4573-9D90-00DB2392A0D6}"/>
              </a:ext>
            </a:extLst>
          </p:cNvPr>
          <p:cNvSpPr/>
          <p:nvPr/>
        </p:nvSpPr>
        <p:spPr>
          <a:xfrm rot="16200000">
            <a:off x="6357302" y="2406839"/>
            <a:ext cx="3338196" cy="3149878"/>
          </a:xfrm>
          <a:prstGeom prst="pie">
            <a:avLst>
              <a:gd name="adj1" fmla="val 13665"/>
              <a:gd name="adj2" fmla="val 8165814"/>
            </a:avLst>
          </a:prstGeom>
          <a:solidFill>
            <a:srgbClr val="FF0000"/>
          </a:solidFill>
          <a:ln>
            <a:headEnd type="none" w="sm" len="sm"/>
            <a:tailEnd type="none" w="sm" len="sm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spcFirstLastPara="1" wrap="square" lIns="91425" tIns="45700" rIns="91425" bIns="45700" rtlCol="0" anchor="ctr" anchorCtr="0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图表 19">
            <a:extLst>
              <a:ext uri="{FF2B5EF4-FFF2-40B4-BE49-F238E27FC236}">
                <a16:creationId xmlns:a16="http://schemas.microsoft.com/office/drawing/2014/main" id="{7D0FCF63-4B2F-4215-B09C-0C18ED44CF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98470"/>
              </p:ext>
            </p:extLst>
          </p:nvPr>
        </p:nvGraphicFramePr>
        <p:xfrm>
          <a:off x="748739" y="3223178"/>
          <a:ext cx="4151649" cy="288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94264772"/>
      </p:ext>
    </p:extLst>
  </p:cSld>
  <p:clrMapOvr>
    <a:masterClrMapping/>
  </p:clrMapOvr>
  <p:transition advTm="35059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Graphic spid="20" grpId="0">
        <p:bldAsOne/>
      </p:bldGraphic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A29628D-E398-4C34-BD9A-88BFA34AB0A8}"/>
              </a:ext>
            </a:extLst>
          </p:cNvPr>
          <p:cNvSpPr/>
          <p:nvPr/>
        </p:nvSpPr>
        <p:spPr>
          <a:xfrm>
            <a:off x="1499309" y="2088634"/>
            <a:ext cx="22012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RQ4: Fixing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72662255"/>
      </p:ext>
    </p:extLst>
  </p:cSld>
  <p:clrMapOvr>
    <a:masterClrMapping/>
  </p:clrMapOvr>
  <p:transition advTm="4566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C9A04292-1D1C-4497-8F3C-F742978DD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3986" y="862494"/>
            <a:ext cx="3250231" cy="27818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F59D96-7102-4131-82A9-069A48C7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1405513"/>
          </a:xfrm>
        </p:spPr>
        <p:txBody>
          <a:bodyPr/>
          <a:lstStyle/>
          <a:p>
            <a:r>
              <a:rPr lang="en-US" altLang="zh-CN" sz="2400" dirty="0"/>
              <a:t>No clear fix patterns</a:t>
            </a:r>
          </a:p>
          <a:p>
            <a:pPr lvl="1"/>
            <a:r>
              <a:rPr lang="en-US" altLang="zh-CN" sz="2400" b="0" dirty="0"/>
              <a:t>Root cause oriented</a:t>
            </a:r>
          </a:p>
          <a:p>
            <a:pPr lvl="1"/>
            <a:r>
              <a:rPr lang="en-US" altLang="zh-CN" sz="2400" b="0" dirty="0"/>
              <a:t>System-specific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F64FE3-70CE-4F03-B99A-140220B9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RQ4: Bug fix patterns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33436D0-1CEB-4321-9FF6-265B40128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330" y="1379799"/>
            <a:ext cx="1386165" cy="13081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65CCA27-F82B-426C-A8DB-20FAB0266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7583" y="1932995"/>
            <a:ext cx="3250231" cy="30367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430A9B7-A5BE-464D-83D2-0E6C50570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945" y="2785312"/>
            <a:ext cx="2923805" cy="27749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FD7C2DF-7C0F-4AC3-8505-340B90991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9202" y="2818123"/>
            <a:ext cx="3194656" cy="28708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1136CDB-61E3-49A2-BF1C-E74AFF3EE6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6621" y="3574326"/>
            <a:ext cx="2788208" cy="3022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913EEAF4-86B9-4EE1-BFB6-51D74647EA89}"/>
              </a:ext>
            </a:extLst>
          </p:cNvPr>
          <p:cNvSpPr txBox="1"/>
          <p:nvPr/>
        </p:nvSpPr>
        <p:spPr>
          <a:xfrm>
            <a:off x="1044091" y="3202786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Add timeout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01FCCB1-33F4-44A4-A6E9-81DD0CA550AC}"/>
              </a:ext>
            </a:extLst>
          </p:cNvPr>
          <p:cNvSpPr txBox="1"/>
          <p:nvPr/>
        </p:nvSpPr>
        <p:spPr>
          <a:xfrm>
            <a:off x="4296817" y="3064714"/>
            <a:ext cx="2264740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Fix dynamic timeout strategy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3AD6AE9-0CDB-42CD-9999-F46FAFECB412}"/>
              </a:ext>
            </a:extLst>
          </p:cNvPr>
          <p:cNvSpPr txBox="1"/>
          <p:nvPr/>
        </p:nvSpPr>
        <p:spPr>
          <a:xfrm>
            <a:off x="8863393" y="4673337"/>
            <a:ext cx="2147399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Ignore stale message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0C1FEE-E1B5-4D5B-8186-E6D083CCFAD5}"/>
              </a:ext>
            </a:extLst>
          </p:cNvPr>
          <p:cNvSpPr txBox="1"/>
          <p:nvPr/>
        </p:nvSpPr>
        <p:spPr>
          <a:xfrm>
            <a:off x="6821702" y="2371106"/>
            <a:ext cx="2389337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Detect unexpected crash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49C0968-C557-45BB-94BD-AE6B4068F700}"/>
              </a:ext>
            </a:extLst>
          </p:cNvPr>
          <p:cNvSpPr txBox="1"/>
          <p:nvPr/>
        </p:nvSpPr>
        <p:spPr>
          <a:xfrm>
            <a:off x="8863393" y="1417158"/>
            <a:ext cx="2389337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Clean leftover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0DD1745-0B37-4E1F-965E-4781C5A045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9877" y="4142948"/>
            <a:ext cx="3232260" cy="25603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312B14D-4C86-49FE-A088-FD8DF34AAFBC}"/>
              </a:ext>
            </a:extLst>
          </p:cNvPr>
          <p:cNvSpPr txBox="1"/>
          <p:nvPr/>
        </p:nvSpPr>
        <p:spPr>
          <a:xfrm>
            <a:off x="1932170" y="4829826"/>
            <a:ext cx="2147399" cy="400110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Add backing up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AE8025-E8F5-4590-AA03-0E00EA4ABB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1589" y="4021010"/>
            <a:ext cx="3383113" cy="25259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4C4B0924-076F-4DEE-8555-8A953BF06685}"/>
              </a:ext>
            </a:extLst>
          </p:cNvPr>
          <p:cNvSpPr txBox="1"/>
          <p:nvPr/>
        </p:nvSpPr>
        <p:spPr>
          <a:xfrm>
            <a:off x="5514250" y="4780212"/>
            <a:ext cx="2147399" cy="707886"/>
          </a:xfrm>
          <a:prstGeom prst="rect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B050"/>
                </a:solidFill>
              </a:rPr>
              <a:t>Delay backup removal</a:t>
            </a:r>
            <a:endParaRPr lang="zh-CN" altLang="en-US" sz="20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04194"/>
      </p:ext>
    </p:extLst>
  </p:cSld>
  <p:clrMapOvr>
    <a:masterClrMapping/>
  </p:clrMapOvr>
  <p:transition advTm="33159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F59D96-7102-4131-82A9-069A48C7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237373"/>
            <a:ext cx="10341205" cy="461665"/>
          </a:xfrm>
        </p:spPr>
        <p:txBody>
          <a:bodyPr/>
          <a:lstStyle/>
          <a:p>
            <a:r>
              <a:rPr lang="en-US" altLang="zh-CN" sz="2400" dirty="0"/>
              <a:t>Reduce the possibility of bug occurrence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F64FE3-70CE-4F03-B99A-140220B9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RQ4: Incomplete fixes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BBD2E3-9FF7-4D8E-AEE9-C3CEE9EA514B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MAPREDUCE-5169</a:t>
            </a:r>
            <a:endParaRPr lang="zh-CN" altLang="en-US" dirty="0">
              <a:latin typeface="Gill Sans"/>
            </a:endParaRPr>
          </a:p>
        </p:txBody>
      </p:sp>
      <p:sp>
        <p:nvSpPr>
          <p:cNvPr id="43" name="Shape 556">
            <a:extLst>
              <a:ext uri="{FF2B5EF4-FFF2-40B4-BE49-F238E27FC236}">
                <a16:creationId xmlns:a16="http://schemas.microsoft.com/office/drawing/2014/main" id="{36C061BA-B94B-499B-84F9-C971C96F06DE}"/>
              </a:ext>
            </a:extLst>
          </p:cNvPr>
          <p:cNvSpPr txBox="1"/>
          <p:nvPr/>
        </p:nvSpPr>
        <p:spPr>
          <a:xfrm>
            <a:off x="1738127" y="1909429"/>
            <a:ext cx="1290837" cy="414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zh-CN" sz="16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D620ED-531E-4F49-9D21-9C7DF15CAB5B}"/>
              </a:ext>
            </a:extLst>
          </p:cNvPr>
          <p:cNvCxnSpPr>
            <a:cxnSpLocks/>
          </p:cNvCxnSpPr>
          <p:nvPr/>
        </p:nvCxnSpPr>
        <p:spPr>
          <a:xfrm flipH="1">
            <a:off x="2383545" y="2648863"/>
            <a:ext cx="1223188" cy="18466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C8F89A3-CE60-47F0-97FC-B4581243D16D}"/>
              </a:ext>
            </a:extLst>
          </p:cNvPr>
          <p:cNvSpPr/>
          <p:nvPr/>
        </p:nvSpPr>
        <p:spPr>
          <a:xfrm>
            <a:off x="3167988" y="2464197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46" name="Shape 558">
            <a:extLst>
              <a:ext uri="{FF2B5EF4-FFF2-40B4-BE49-F238E27FC236}">
                <a16:creationId xmlns:a16="http://schemas.microsoft.com/office/drawing/2014/main" id="{FE4380D7-C0E7-4F11-8BFF-F462F681EE1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437281" y="1984868"/>
            <a:ext cx="338899" cy="33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hape 557">
            <a:extLst>
              <a:ext uri="{FF2B5EF4-FFF2-40B4-BE49-F238E27FC236}">
                <a16:creationId xmlns:a16="http://schemas.microsoft.com/office/drawing/2014/main" id="{538C211B-0293-47FD-946F-F197F7EC6677}"/>
              </a:ext>
            </a:extLst>
          </p:cNvPr>
          <p:cNvCxnSpPr>
            <a:cxnSpLocks/>
          </p:cNvCxnSpPr>
          <p:nvPr/>
        </p:nvCxnSpPr>
        <p:spPr>
          <a:xfrm>
            <a:off x="3606730" y="2354201"/>
            <a:ext cx="0" cy="77198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57">
            <a:extLst>
              <a:ext uri="{FF2B5EF4-FFF2-40B4-BE49-F238E27FC236}">
                <a16:creationId xmlns:a16="http://schemas.microsoft.com/office/drawing/2014/main" id="{9B8EEEAD-7C8D-4E38-B4AA-C74335BCD69D}"/>
              </a:ext>
            </a:extLst>
          </p:cNvPr>
          <p:cNvCxnSpPr>
            <a:cxnSpLocks/>
          </p:cNvCxnSpPr>
          <p:nvPr/>
        </p:nvCxnSpPr>
        <p:spPr>
          <a:xfrm>
            <a:off x="2383545" y="2354201"/>
            <a:ext cx="0" cy="400804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Shape 553">
            <a:extLst>
              <a:ext uri="{FF2B5EF4-FFF2-40B4-BE49-F238E27FC236}">
                <a16:creationId xmlns:a16="http://schemas.microsoft.com/office/drawing/2014/main" id="{066A399F-AC84-4399-A811-2EB3CF5A39F1}"/>
              </a:ext>
            </a:extLst>
          </p:cNvPr>
          <p:cNvSpPr/>
          <p:nvPr/>
        </p:nvSpPr>
        <p:spPr>
          <a:xfrm>
            <a:off x="1298615" y="3150161"/>
            <a:ext cx="1223188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9" name="Shape 561">
            <a:extLst>
              <a:ext uri="{FF2B5EF4-FFF2-40B4-BE49-F238E27FC236}">
                <a16:creationId xmlns:a16="http://schemas.microsoft.com/office/drawing/2014/main" id="{7BFFE36C-8232-4BBD-BF72-AC028F693A6B}"/>
              </a:ext>
            </a:extLst>
          </p:cNvPr>
          <p:cNvSpPr/>
          <p:nvPr/>
        </p:nvSpPr>
        <p:spPr>
          <a:xfrm>
            <a:off x="930079" y="2833529"/>
            <a:ext cx="1453463" cy="33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0" name="Shape 554">
            <a:extLst>
              <a:ext uri="{FF2B5EF4-FFF2-40B4-BE49-F238E27FC236}">
                <a16:creationId xmlns:a16="http://schemas.microsoft.com/office/drawing/2014/main" id="{8D4BEE7C-74A7-4387-A11F-E15EB3772C93}"/>
              </a:ext>
            </a:extLst>
          </p:cNvPr>
          <p:cNvSpPr/>
          <p:nvPr/>
        </p:nvSpPr>
        <p:spPr>
          <a:xfrm>
            <a:off x="1298615" y="4692101"/>
            <a:ext cx="1223187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Job token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" name="Shape 562">
            <a:extLst>
              <a:ext uri="{FF2B5EF4-FFF2-40B4-BE49-F238E27FC236}">
                <a16:creationId xmlns:a16="http://schemas.microsoft.com/office/drawing/2014/main" id="{1FD10BBB-B9D2-4DBB-9454-CB0D384B0B0F}"/>
              </a:ext>
            </a:extLst>
          </p:cNvPr>
          <p:cNvSpPr/>
          <p:nvPr/>
        </p:nvSpPr>
        <p:spPr>
          <a:xfrm>
            <a:off x="925397" y="4399602"/>
            <a:ext cx="1103395" cy="32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initJob</a:t>
            </a:r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2" name="Shape 580">
            <a:extLst>
              <a:ext uri="{FF2B5EF4-FFF2-40B4-BE49-F238E27FC236}">
                <a16:creationId xmlns:a16="http://schemas.microsoft.com/office/drawing/2014/main" id="{F1F131F7-083D-43FC-91D2-C2CA6E6E80A6}"/>
              </a:ext>
            </a:extLst>
          </p:cNvPr>
          <p:cNvSpPr txBox="1"/>
          <p:nvPr/>
        </p:nvSpPr>
        <p:spPr>
          <a:xfrm>
            <a:off x="1966713" y="3781876"/>
            <a:ext cx="386115" cy="72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41666"/>
              </a:lnSpc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sz="3200" dirty="0"/>
          </a:p>
          <a:p>
            <a:pPr>
              <a:lnSpc>
                <a:spcPct val="41666"/>
              </a:lnSpc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sz="3200" dirty="0"/>
          </a:p>
          <a:p>
            <a:pPr>
              <a:lnSpc>
                <a:spcPct val="41666"/>
              </a:lnSpc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sz="3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2962305"/>
      </p:ext>
    </p:extLst>
  </p:cSld>
  <p:clrMapOvr>
    <a:masterClrMapping/>
  </p:clrMapOvr>
  <p:transition advTm="46642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F59D96-7102-4131-82A9-069A48C7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237373"/>
            <a:ext cx="10341205" cy="461665"/>
          </a:xfrm>
        </p:spPr>
        <p:txBody>
          <a:bodyPr/>
          <a:lstStyle/>
          <a:p>
            <a:r>
              <a:rPr lang="en-US" altLang="zh-CN" sz="2400" dirty="0"/>
              <a:t>Reduce the possibility of bug occurrence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F64FE3-70CE-4F03-B99A-140220B9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RQ4: Incomplete fixes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BBD2E3-9FF7-4D8E-AEE9-C3CEE9EA514B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MAPREDUCE-5169</a:t>
            </a:r>
            <a:endParaRPr lang="zh-CN" altLang="en-US" dirty="0">
              <a:latin typeface="Gill Sans"/>
            </a:endParaRPr>
          </a:p>
        </p:txBody>
      </p:sp>
      <p:sp>
        <p:nvSpPr>
          <p:cNvPr id="43" name="Shape 556">
            <a:extLst>
              <a:ext uri="{FF2B5EF4-FFF2-40B4-BE49-F238E27FC236}">
                <a16:creationId xmlns:a16="http://schemas.microsoft.com/office/drawing/2014/main" id="{36C061BA-B94B-499B-84F9-C971C96F06DE}"/>
              </a:ext>
            </a:extLst>
          </p:cNvPr>
          <p:cNvSpPr txBox="1"/>
          <p:nvPr/>
        </p:nvSpPr>
        <p:spPr>
          <a:xfrm>
            <a:off x="1738127" y="1909429"/>
            <a:ext cx="1290837" cy="414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zh-CN" sz="16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D620ED-531E-4F49-9D21-9C7DF15CAB5B}"/>
              </a:ext>
            </a:extLst>
          </p:cNvPr>
          <p:cNvCxnSpPr>
            <a:cxnSpLocks/>
          </p:cNvCxnSpPr>
          <p:nvPr/>
        </p:nvCxnSpPr>
        <p:spPr>
          <a:xfrm flipH="1">
            <a:off x="2383545" y="2648863"/>
            <a:ext cx="1223188" cy="18466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C8F89A3-CE60-47F0-97FC-B4581243D16D}"/>
              </a:ext>
            </a:extLst>
          </p:cNvPr>
          <p:cNvSpPr/>
          <p:nvPr/>
        </p:nvSpPr>
        <p:spPr>
          <a:xfrm>
            <a:off x="3167988" y="2464197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46" name="Shape 558">
            <a:extLst>
              <a:ext uri="{FF2B5EF4-FFF2-40B4-BE49-F238E27FC236}">
                <a16:creationId xmlns:a16="http://schemas.microsoft.com/office/drawing/2014/main" id="{FE4380D7-C0E7-4F11-8BFF-F462F681EE1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3437281" y="1984868"/>
            <a:ext cx="338899" cy="33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hape 557">
            <a:extLst>
              <a:ext uri="{FF2B5EF4-FFF2-40B4-BE49-F238E27FC236}">
                <a16:creationId xmlns:a16="http://schemas.microsoft.com/office/drawing/2014/main" id="{538C211B-0293-47FD-946F-F197F7EC6677}"/>
              </a:ext>
            </a:extLst>
          </p:cNvPr>
          <p:cNvCxnSpPr>
            <a:cxnSpLocks/>
          </p:cNvCxnSpPr>
          <p:nvPr/>
        </p:nvCxnSpPr>
        <p:spPr>
          <a:xfrm>
            <a:off x="3606730" y="2354201"/>
            <a:ext cx="0" cy="77198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57">
            <a:extLst>
              <a:ext uri="{FF2B5EF4-FFF2-40B4-BE49-F238E27FC236}">
                <a16:creationId xmlns:a16="http://schemas.microsoft.com/office/drawing/2014/main" id="{9B8EEEAD-7C8D-4E38-B4AA-C74335BCD69D}"/>
              </a:ext>
            </a:extLst>
          </p:cNvPr>
          <p:cNvCxnSpPr>
            <a:cxnSpLocks/>
          </p:cNvCxnSpPr>
          <p:nvPr/>
        </p:nvCxnSpPr>
        <p:spPr>
          <a:xfrm>
            <a:off x="2383545" y="2354201"/>
            <a:ext cx="0" cy="400804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553">
            <a:extLst>
              <a:ext uri="{FF2B5EF4-FFF2-40B4-BE49-F238E27FC236}">
                <a16:creationId xmlns:a16="http://schemas.microsoft.com/office/drawing/2014/main" id="{17B77AD5-7AB8-4ABA-90A0-89E526E369DC}"/>
              </a:ext>
            </a:extLst>
          </p:cNvPr>
          <p:cNvSpPr/>
          <p:nvPr/>
        </p:nvSpPr>
        <p:spPr>
          <a:xfrm>
            <a:off x="1298615" y="3150161"/>
            <a:ext cx="1223188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Shape 561">
            <a:extLst>
              <a:ext uri="{FF2B5EF4-FFF2-40B4-BE49-F238E27FC236}">
                <a16:creationId xmlns:a16="http://schemas.microsoft.com/office/drawing/2014/main" id="{B2C876EE-125A-443C-B270-F3A48D492492}"/>
              </a:ext>
            </a:extLst>
          </p:cNvPr>
          <p:cNvSpPr/>
          <p:nvPr/>
        </p:nvSpPr>
        <p:spPr>
          <a:xfrm>
            <a:off x="930079" y="2833529"/>
            <a:ext cx="1453463" cy="33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Shape 562">
            <a:extLst>
              <a:ext uri="{FF2B5EF4-FFF2-40B4-BE49-F238E27FC236}">
                <a16:creationId xmlns:a16="http://schemas.microsoft.com/office/drawing/2014/main" id="{45F8051F-6E29-4400-B742-00F312F06D7A}"/>
              </a:ext>
            </a:extLst>
          </p:cNvPr>
          <p:cNvSpPr/>
          <p:nvPr/>
        </p:nvSpPr>
        <p:spPr>
          <a:xfrm>
            <a:off x="925397" y="4399602"/>
            <a:ext cx="1103395" cy="32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initJob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()</a:t>
            </a:r>
            <a:endParaRPr sz="1600" b="1" dirty="0">
              <a:solidFill>
                <a:schemeClr val="bg1">
                  <a:lumMod val="85000"/>
                </a:schemeClr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DCE2A0-56F8-4F89-89DE-ED6F8B684273}"/>
              </a:ext>
            </a:extLst>
          </p:cNvPr>
          <p:cNvCxnSpPr>
            <a:cxnSpLocks/>
          </p:cNvCxnSpPr>
          <p:nvPr/>
        </p:nvCxnSpPr>
        <p:spPr>
          <a:xfrm>
            <a:off x="2383542" y="4400292"/>
            <a:ext cx="0" cy="1961957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Shape 580">
            <a:extLst>
              <a:ext uri="{FF2B5EF4-FFF2-40B4-BE49-F238E27FC236}">
                <a16:creationId xmlns:a16="http://schemas.microsoft.com/office/drawing/2014/main" id="{4B3474D9-8159-46B4-A8D6-90CF9A968E40}"/>
              </a:ext>
            </a:extLst>
          </p:cNvPr>
          <p:cNvSpPr txBox="1"/>
          <p:nvPr/>
        </p:nvSpPr>
        <p:spPr>
          <a:xfrm>
            <a:off x="1966713" y="3781876"/>
            <a:ext cx="386115" cy="72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41666"/>
              </a:lnSpc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sz="3200" dirty="0"/>
          </a:p>
          <a:p>
            <a:pPr>
              <a:lnSpc>
                <a:spcPct val="41666"/>
              </a:lnSpc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sz="3200" dirty="0"/>
          </a:p>
          <a:p>
            <a:pPr>
              <a:lnSpc>
                <a:spcPct val="41666"/>
              </a:lnSpc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sz="3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闪电形 15">
            <a:extLst>
              <a:ext uri="{FF2B5EF4-FFF2-40B4-BE49-F238E27FC236}">
                <a16:creationId xmlns:a16="http://schemas.microsoft.com/office/drawing/2014/main" id="{39EA404C-4596-46E7-983E-FFCC45A835B5}"/>
              </a:ext>
            </a:extLst>
          </p:cNvPr>
          <p:cNvSpPr/>
          <p:nvPr/>
        </p:nvSpPr>
        <p:spPr>
          <a:xfrm>
            <a:off x="2121581" y="4214203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3" name="Shape 554">
            <a:extLst>
              <a:ext uri="{FF2B5EF4-FFF2-40B4-BE49-F238E27FC236}">
                <a16:creationId xmlns:a16="http://schemas.microsoft.com/office/drawing/2014/main" id="{0C8ABD77-8B34-423D-B525-39EE9B587144}"/>
              </a:ext>
            </a:extLst>
          </p:cNvPr>
          <p:cNvSpPr/>
          <p:nvPr/>
        </p:nvSpPr>
        <p:spPr>
          <a:xfrm>
            <a:off x="1298615" y="4692101"/>
            <a:ext cx="1223187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Job token</a:t>
            </a:r>
            <a:endParaRPr sz="1600" b="1" dirty="0">
              <a:solidFill>
                <a:schemeClr val="bg1">
                  <a:lumMod val="85000"/>
                </a:schemeClr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4A09D135-CC62-40D2-8F0C-825FB17578F0}"/>
              </a:ext>
            </a:extLst>
          </p:cNvPr>
          <p:cNvSpPr/>
          <p:nvPr/>
        </p:nvSpPr>
        <p:spPr bwMode="auto">
          <a:xfrm flipH="1">
            <a:off x="2552516" y="3362774"/>
            <a:ext cx="257436" cy="1560102"/>
          </a:xfrm>
          <a:prstGeom prst="leftBrace">
            <a:avLst>
              <a:gd name="adj1" fmla="val 53536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pic>
        <p:nvPicPr>
          <p:cNvPr id="20" name="Shape 564">
            <a:extLst>
              <a:ext uri="{FF2B5EF4-FFF2-40B4-BE49-F238E27FC236}">
                <a16:creationId xmlns:a16="http://schemas.microsoft.com/office/drawing/2014/main" id="{9AB43F41-8756-4484-980D-6F3631590E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69931" y="5127927"/>
            <a:ext cx="492700" cy="4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851B41D6-D20F-4AD9-89ED-D9FBB29D5045}"/>
              </a:ext>
            </a:extLst>
          </p:cNvPr>
          <p:cNvSpPr/>
          <p:nvPr/>
        </p:nvSpPr>
        <p:spPr bwMode="gray">
          <a:xfrm>
            <a:off x="2738299" y="5740011"/>
            <a:ext cx="2146920" cy="695760"/>
          </a:xfrm>
          <a:prstGeom prst="roundRect">
            <a:avLst/>
          </a:prstGeom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Fail to recover without </a:t>
            </a:r>
            <a:r>
              <a:rPr lang="en-US" altLang="zh-CN" b="1" dirty="0" err="1">
                <a:solidFill>
                  <a:schemeClr val="bg1"/>
                </a:solidFill>
              </a:rPr>
              <a:t>jobToken</a:t>
            </a:r>
            <a:r>
              <a:rPr lang="en-US" altLang="zh-CN" b="1" dirty="0">
                <a:solidFill>
                  <a:schemeClr val="bg1"/>
                </a:solidFill>
              </a:rPr>
              <a:t>!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9EAC738B-1E45-4293-A885-2FF49FAF25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81" y="5756520"/>
            <a:ext cx="500422" cy="559478"/>
          </a:xfrm>
          <a:prstGeom prst="rect">
            <a:avLst/>
          </a:prstGeom>
        </p:spPr>
      </p:pic>
      <p:sp>
        <p:nvSpPr>
          <p:cNvPr id="23" name="Shape 567">
            <a:extLst>
              <a:ext uri="{FF2B5EF4-FFF2-40B4-BE49-F238E27FC236}">
                <a16:creationId xmlns:a16="http://schemas.microsoft.com/office/drawing/2014/main" id="{8E924700-C66A-4AB6-A74D-75C220992BFA}"/>
              </a:ext>
            </a:extLst>
          </p:cNvPr>
          <p:cNvSpPr/>
          <p:nvPr/>
        </p:nvSpPr>
        <p:spPr>
          <a:xfrm>
            <a:off x="4885219" y="3633757"/>
            <a:ext cx="1549823" cy="7244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5D80A"/>
          </a:solidFill>
          <a:ln w="9525" cap="flat" cmpd="sng">
            <a:solidFill>
              <a:srgbClr val="95D80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Shape 568">
            <a:extLst>
              <a:ext uri="{FF2B5EF4-FFF2-40B4-BE49-F238E27FC236}">
                <a16:creationId xmlns:a16="http://schemas.microsoft.com/office/drawing/2014/main" id="{7A5CBB94-F784-4BB8-9EF8-2267AE8C9C4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887164" y="3598688"/>
            <a:ext cx="1330203" cy="70238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Shape 556">
            <a:extLst>
              <a:ext uri="{FF2B5EF4-FFF2-40B4-BE49-F238E27FC236}">
                <a16:creationId xmlns:a16="http://schemas.microsoft.com/office/drawing/2014/main" id="{014E9371-FFF7-4C5B-9B12-2945F27ED8F8}"/>
              </a:ext>
            </a:extLst>
          </p:cNvPr>
          <p:cNvSpPr txBox="1"/>
          <p:nvPr/>
        </p:nvSpPr>
        <p:spPr>
          <a:xfrm>
            <a:off x="7582556" y="1909429"/>
            <a:ext cx="1290837" cy="414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zh-CN" sz="16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3A67287-C030-4DF9-8419-4A225E6EBBD4}"/>
              </a:ext>
            </a:extLst>
          </p:cNvPr>
          <p:cNvCxnSpPr>
            <a:cxnSpLocks/>
          </p:cNvCxnSpPr>
          <p:nvPr/>
        </p:nvCxnSpPr>
        <p:spPr>
          <a:xfrm flipH="1">
            <a:off x="8227974" y="2648863"/>
            <a:ext cx="1223188" cy="18466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0BFE106B-A681-4AFA-BEF4-026FC7A3CA5F}"/>
              </a:ext>
            </a:extLst>
          </p:cNvPr>
          <p:cNvSpPr/>
          <p:nvPr/>
        </p:nvSpPr>
        <p:spPr>
          <a:xfrm>
            <a:off x="9012417" y="2464197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28" name="Shape 558">
            <a:extLst>
              <a:ext uri="{FF2B5EF4-FFF2-40B4-BE49-F238E27FC236}">
                <a16:creationId xmlns:a16="http://schemas.microsoft.com/office/drawing/2014/main" id="{5E678FE1-2C17-45B6-BB7F-CB117D7DCF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9281710" y="1984868"/>
            <a:ext cx="338899" cy="33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Shape 557">
            <a:extLst>
              <a:ext uri="{FF2B5EF4-FFF2-40B4-BE49-F238E27FC236}">
                <a16:creationId xmlns:a16="http://schemas.microsoft.com/office/drawing/2014/main" id="{6F1CD654-9176-4DB4-A8FB-C296B4205AF6}"/>
              </a:ext>
            </a:extLst>
          </p:cNvPr>
          <p:cNvCxnSpPr>
            <a:cxnSpLocks/>
          </p:cNvCxnSpPr>
          <p:nvPr/>
        </p:nvCxnSpPr>
        <p:spPr>
          <a:xfrm>
            <a:off x="9451159" y="2354201"/>
            <a:ext cx="0" cy="77198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Shape 557">
            <a:extLst>
              <a:ext uri="{FF2B5EF4-FFF2-40B4-BE49-F238E27FC236}">
                <a16:creationId xmlns:a16="http://schemas.microsoft.com/office/drawing/2014/main" id="{D191B744-6766-4406-B796-92A6C35CE355}"/>
              </a:ext>
            </a:extLst>
          </p:cNvPr>
          <p:cNvCxnSpPr>
            <a:cxnSpLocks/>
          </p:cNvCxnSpPr>
          <p:nvPr/>
        </p:nvCxnSpPr>
        <p:spPr>
          <a:xfrm>
            <a:off x="8227974" y="2354201"/>
            <a:ext cx="0" cy="400804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Shape 553">
            <a:extLst>
              <a:ext uri="{FF2B5EF4-FFF2-40B4-BE49-F238E27FC236}">
                <a16:creationId xmlns:a16="http://schemas.microsoft.com/office/drawing/2014/main" id="{4D671629-9153-4FFC-9FE4-F18CB6E3CCC0}"/>
              </a:ext>
            </a:extLst>
          </p:cNvPr>
          <p:cNvSpPr/>
          <p:nvPr/>
        </p:nvSpPr>
        <p:spPr>
          <a:xfrm>
            <a:off x="7143044" y="3150161"/>
            <a:ext cx="1223188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Shape 561">
            <a:extLst>
              <a:ext uri="{FF2B5EF4-FFF2-40B4-BE49-F238E27FC236}">
                <a16:creationId xmlns:a16="http://schemas.microsoft.com/office/drawing/2014/main" id="{785D3B50-17D2-4079-AA0B-46FE573785CC}"/>
              </a:ext>
            </a:extLst>
          </p:cNvPr>
          <p:cNvSpPr/>
          <p:nvPr/>
        </p:nvSpPr>
        <p:spPr>
          <a:xfrm>
            <a:off x="6774508" y="2833529"/>
            <a:ext cx="1453463" cy="33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3" name="Shape 554">
            <a:extLst>
              <a:ext uri="{FF2B5EF4-FFF2-40B4-BE49-F238E27FC236}">
                <a16:creationId xmlns:a16="http://schemas.microsoft.com/office/drawing/2014/main" id="{184158E1-6EA2-4084-97B3-4432C6949C3E}"/>
              </a:ext>
            </a:extLst>
          </p:cNvPr>
          <p:cNvSpPr/>
          <p:nvPr/>
        </p:nvSpPr>
        <p:spPr>
          <a:xfrm>
            <a:off x="7143044" y="3643312"/>
            <a:ext cx="1223187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Job token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8199F07-E096-4553-A1B2-E0CCA7CA5A51}"/>
              </a:ext>
            </a:extLst>
          </p:cNvPr>
          <p:cNvCxnSpPr>
            <a:cxnSpLocks/>
          </p:cNvCxnSpPr>
          <p:nvPr/>
        </p:nvCxnSpPr>
        <p:spPr>
          <a:xfrm>
            <a:off x="8229483" y="4312708"/>
            <a:ext cx="0" cy="1220335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5" name="Picture 26">
            <a:extLst>
              <a:ext uri="{FF2B5EF4-FFF2-40B4-BE49-F238E27FC236}">
                <a16:creationId xmlns:a16="http://schemas.microsoft.com/office/drawing/2014/main" id="{165CE016-578A-4489-AB00-52153E196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161" y="5842981"/>
            <a:ext cx="592792" cy="592790"/>
          </a:xfrm>
          <a:prstGeom prst="rect">
            <a:avLst/>
          </a:prstGeom>
        </p:spPr>
      </p:pic>
      <p:sp>
        <p:nvSpPr>
          <p:cNvPr id="36" name="闪电形 35">
            <a:extLst>
              <a:ext uri="{FF2B5EF4-FFF2-40B4-BE49-F238E27FC236}">
                <a16:creationId xmlns:a16="http://schemas.microsoft.com/office/drawing/2014/main" id="{6D8B37C5-D9B2-4CE5-A243-6508072D25C9}"/>
              </a:ext>
            </a:extLst>
          </p:cNvPr>
          <p:cNvSpPr/>
          <p:nvPr/>
        </p:nvSpPr>
        <p:spPr>
          <a:xfrm>
            <a:off x="7966010" y="4252557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pic>
        <p:nvPicPr>
          <p:cNvPr id="37" name="Shape 564">
            <a:extLst>
              <a:ext uri="{FF2B5EF4-FFF2-40B4-BE49-F238E27FC236}">
                <a16:creationId xmlns:a16="http://schemas.microsoft.com/office/drawing/2014/main" id="{B98F0207-AA70-4DF3-83BA-EB7E7F2418D1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58161" y="5127927"/>
            <a:ext cx="492700" cy="4927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47379626"/>
      </p:ext>
    </p:extLst>
  </p:cSld>
  <p:clrMapOvr>
    <a:masterClrMapping/>
  </p:clrMapOvr>
  <p:transition advTm="28941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/>
      <p:bldP spid="31" grpId="0" animBg="1"/>
      <p:bldP spid="32" grpId="0"/>
      <p:bldP spid="33" grpId="0" animBg="1"/>
      <p:bldP spid="3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F59D96-7102-4131-82A9-069A48C7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237373"/>
            <a:ext cx="10341205" cy="461665"/>
          </a:xfrm>
        </p:spPr>
        <p:txBody>
          <a:bodyPr/>
          <a:lstStyle/>
          <a:p>
            <a:r>
              <a:rPr lang="en-US" altLang="zh-CN" sz="2400" dirty="0"/>
              <a:t>Reduce the possibility of bug occurrence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F64FE3-70CE-4F03-B99A-140220B9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RQ4: Incomplete fixes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0BBD2E3-9FF7-4D8E-AEE9-C3CEE9EA514B}"/>
              </a:ext>
            </a:extLst>
          </p:cNvPr>
          <p:cNvSpPr/>
          <p:nvPr/>
        </p:nvSpPr>
        <p:spPr>
          <a:xfrm>
            <a:off x="9192792" y="6362249"/>
            <a:ext cx="25198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Gill Sans"/>
              </a:rPr>
              <a:t>Ex: MAPREDUCE-5169</a:t>
            </a:r>
            <a:endParaRPr lang="zh-CN" altLang="en-US" dirty="0">
              <a:latin typeface="Gill Sans"/>
            </a:endParaRPr>
          </a:p>
        </p:txBody>
      </p:sp>
      <p:sp>
        <p:nvSpPr>
          <p:cNvPr id="43" name="Shape 556">
            <a:extLst>
              <a:ext uri="{FF2B5EF4-FFF2-40B4-BE49-F238E27FC236}">
                <a16:creationId xmlns:a16="http://schemas.microsoft.com/office/drawing/2014/main" id="{36C061BA-B94B-499B-84F9-C971C96F06DE}"/>
              </a:ext>
            </a:extLst>
          </p:cNvPr>
          <p:cNvSpPr txBox="1"/>
          <p:nvPr/>
        </p:nvSpPr>
        <p:spPr>
          <a:xfrm>
            <a:off x="1738127" y="1909429"/>
            <a:ext cx="1290837" cy="414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zh-CN" sz="16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FD620ED-531E-4F49-9D21-9C7DF15CAB5B}"/>
              </a:ext>
            </a:extLst>
          </p:cNvPr>
          <p:cNvCxnSpPr>
            <a:cxnSpLocks/>
          </p:cNvCxnSpPr>
          <p:nvPr/>
        </p:nvCxnSpPr>
        <p:spPr>
          <a:xfrm flipH="1">
            <a:off x="2383545" y="2648863"/>
            <a:ext cx="1223188" cy="18466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0C8F89A3-CE60-47F0-97FC-B4581243D16D}"/>
              </a:ext>
            </a:extLst>
          </p:cNvPr>
          <p:cNvSpPr/>
          <p:nvPr/>
        </p:nvSpPr>
        <p:spPr>
          <a:xfrm>
            <a:off x="3167988" y="2464197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46" name="Shape 558">
            <a:extLst>
              <a:ext uri="{FF2B5EF4-FFF2-40B4-BE49-F238E27FC236}">
                <a16:creationId xmlns:a16="http://schemas.microsoft.com/office/drawing/2014/main" id="{FE4380D7-C0E7-4F11-8BFF-F462F681EE1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3437281" y="1984868"/>
            <a:ext cx="338899" cy="33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Shape 557">
            <a:extLst>
              <a:ext uri="{FF2B5EF4-FFF2-40B4-BE49-F238E27FC236}">
                <a16:creationId xmlns:a16="http://schemas.microsoft.com/office/drawing/2014/main" id="{538C211B-0293-47FD-946F-F197F7EC6677}"/>
              </a:ext>
            </a:extLst>
          </p:cNvPr>
          <p:cNvCxnSpPr>
            <a:cxnSpLocks/>
          </p:cNvCxnSpPr>
          <p:nvPr/>
        </p:nvCxnSpPr>
        <p:spPr>
          <a:xfrm>
            <a:off x="3606730" y="2354201"/>
            <a:ext cx="0" cy="77198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Shape 557">
            <a:extLst>
              <a:ext uri="{FF2B5EF4-FFF2-40B4-BE49-F238E27FC236}">
                <a16:creationId xmlns:a16="http://schemas.microsoft.com/office/drawing/2014/main" id="{9B8EEEAD-7C8D-4E38-B4AA-C74335BCD69D}"/>
              </a:ext>
            </a:extLst>
          </p:cNvPr>
          <p:cNvCxnSpPr>
            <a:cxnSpLocks/>
          </p:cNvCxnSpPr>
          <p:nvPr/>
        </p:nvCxnSpPr>
        <p:spPr>
          <a:xfrm>
            <a:off x="2383545" y="2354201"/>
            <a:ext cx="0" cy="400804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Shape 553">
            <a:extLst>
              <a:ext uri="{FF2B5EF4-FFF2-40B4-BE49-F238E27FC236}">
                <a16:creationId xmlns:a16="http://schemas.microsoft.com/office/drawing/2014/main" id="{17B77AD5-7AB8-4ABA-90A0-89E526E369DC}"/>
              </a:ext>
            </a:extLst>
          </p:cNvPr>
          <p:cNvSpPr/>
          <p:nvPr/>
        </p:nvSpPr>
        <p:spPr>
          <a:xfrm>
            <a:off x="1298615" y="3150161"/>
            <a:ext cx="1223188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2" name="Shape 561">
            <a:extLst>
              <a:ext uri="{FF2B5EF4-FFF2-40B4-BE49-F238E27FC236}">
                <a16:creationId xmlns:a16="http://schemas.microsoft.com/office/drawing/2014/main" id="{B2C876EE-125A-443C-B270-F3A48D492492}"/>
              </a:ext>
            </a:extLst>
          </p:cNvPr>
          <p:cNvSpPr/>
          <p:nvPr/>
        </p:nvSpPr>
        <p:spPr>
          <a:xfrm>
            <a:off x="930079" y="2833529"/>
            <a:ext cx="1453463" cy="33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4" name="Shape 562">
            <a:extLst>
              <a:ext uri="{FF2B5EF4-FFF2-40B4-BE49-F238E27FC236}">
                <a16:creationId xmlns:a16="http://schemas.microsoft.com/office/drawing/2014/main" id="{45F8051F-6E29-4400-B742-00F312F06D7A}"/>
              </a:ext>
            </a:extLst>
          </p:cNvPr>
          <p:cNvSpPr/>
          <p:nvPr/>
        </p:nvSpPr>
        <p:spPr>
          <a:xfrm>
            <a:off x="925397" y="4399602"/>
            <a:ext cx="1103395" cy="327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zh-CN" sz="1600" b="1" dirty="0" err="1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i</a:t>
            </a:r>
            <a:r>
              <a:rPr lang="en-US" sz="1600" b="1" dirty="0" err="1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nitJob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()</a:t>
            </a:r>
            <a:endParaRPr sz="1600" b="1" dirty="0">
              <a:solidFill>
                <a:schemeClr val="bg1">
                  <a:lumMod val="85000"/>
                </a:schemeClr>
              </a:solidFill>
              <a:ea typeface="Arial"/>
              <a:cs typeface="Arial"/>
              <a:sym typeface="Arial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EDCE2A0-56F8-4F89-89DE-ED6F8B684273}"/>
              </a:ext>
            </a:extLst>
          </p:cNvPr>
          <p:cNvCxnSpPr>
            <a:cxnSpLocks/>
          </p:cNvCxnSpPr>
          <p:nvPr/>
        </p:nvCxnSpPr>
        <p:spPr>
          <a:xfrm>
            <a:off x="2383542" y="4400292"/>
            <a:ext cx="0" cy="1220335"/>
          </a:xfrm>
          <a:prstGeom prst="line">
            <a:avLst/>
          </a:pr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Shape 580">
            <a:extLst>
              <a:ext uri="{FF2B5EF4-FFF2-40B4-BE49-F238E27FC236}">
                <a16:creationId xmlns:a16="http://schemas.microsoft.com/office/drawing/2014/main" id="{4B3474D9-8159-46B4-A8D6-90CF9A968E40}"/>
              </a:ext>
            </a:extLst>
          </p:cNvPr>
          <p:cNvSpPr txBox="1"/>
          <p:nvPr/>
        </p:nvSpPr>
        <p:spPr>
          <a:xfrm>
            <a:off x="1966713" y="3781876"/>
            <a:ext cx="386115" cy="72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41666"/>
              </a:lnSpc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sz="3200" dirty="0"/>
          </a:p>
          <a:p>
            <a:pPr>
              <a:lnSpc>
                <a:spcPct val="41666"/>
              </a:lnSpc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sz="3200" dirty="0"/>
          </a:p>
          <a:p>
            <a:pPr>
              <a:lnSpc>
                <a:spcPct val="41666"/>
              </a:lnSpc>
            </a:pPr>
            <a:r>
              <a:rPr lang="en-US" sz="32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.</a:t>
            </a:r>
            <a:endParaRPr sz="3200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16" name="闪电形 15">
            <a:extLst>
              <a:ext uri="{FF2B5EF4-FFF2-40B4-BE49-F238E27FC236}">
                <a16:creationId xmlns:a16="http://schemas.microsoft.com/office/drawing/2014/main" id="{39EA404C-4596-46E7-983E-FFCC45A835B5}"/>
              </a:ext>
            </a:extLst>
          </p:cNvPr>
          <p:cNvSpPr/>
          <p:nvPr/>
        </p:nvSpPr>
        <p:spPr>
          <a:xfrm>
            <a:off x="2121581" y="4214203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13" name="Shape 554">
            <a:extLst>
              <a:ext uri="{FF2B5EF4-FFF2-40B4-BE49-F238E27FC236}">
                <a16:creationId xmlns:a16="http://schemas.microsoft.com/office/drawing/2014/main" id="{0C8ABD77-8B34-423D-B525-39EE9B587144}"/>
              </a:ext>
            </a:extLst>
          </p:cNvPr>
          <p:cNvSpPr/>
          <p:nvPr/>
        </p:nvSpPr>
        <p:spPr>
          <a:xfrm>
            <a:off x="1298615" y="4692101"/>
            <a:ext cx="1223187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ea typeface="Arial"/>
                <a:cs typeface="Arial"/>
                <a:sym typeface="Arial"/>
              </a:rPr>
              <a:t>Job token</a:t>
            </a:r>
            <a:endParaRPr sz="1600" b="1" dirty="0">
              <a:solidFill>
                <a:schemeClr val="bg1">
                  <a:lumMod val="85000"/>
                </a:schemeClr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18" name="Shape 564">
            <a:extLst>
              <a:ext uri="{FF2B5EF4-FFF2-40B4-BE49-F238E27FC236}">
                <a16:creationId xmlns:a16="http://schemas.microsoft.com/office/drawing/2014/main" id="{10FAEF8D-CFED-4BBA-9322-3B361536D0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9931" y="5127927"/>
            <a:ext cx="492700" cy="4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C73A9D1-FDF7-4D8A-8909-30FB0E3CA2C3}"/>
              </a:ext>
            </a:extLst>
          </p:cNvPr>
          <p:cNvSpPr/>
          <p:nvPr/>
        </p:nvSpPr>
        <p:spPr bwMode="gray">
          <a:xfrm>
            <a:off x="2738299" y="5740011"/>
            <a:ext cx="2146920" cy="695760"/>
          </a:xfrm>
          <a:prstGeom prst="roundRect">
            <a:avLst/>
          </a:prstGeom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Fail to recover without </a:t>
            </a:r>
            <a:r>
              <a:rPr lang="en-US" altLang="zh-CN" b="1" dirty="0" err="1">
                <a:solidFill>
                  <a:schemeClr val="bg1"/>
                </a:solidFill>
              </a:rPr>
              <a:t>jobToken</a:t>
            </a:r>
            <a:r>
              <a:rPr lang="en-US" altLang="zh-CN" b="1" dirty="0">
                <a:solidFill>
                  <a:schemeClr val="bg1"/>
                </a:solidFill>
              </a:rPr>
              <a:t>!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8842890-F277-496E-A20D-040A350D50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81" y="5756520"/>
            <a:ext cx="500422" cy="559478"/>
          </a:xfrm>
          <a:prstGeom prst="rect">
            <a:avLst/>
          </a:prstGeom>
        </p:spPr>
      </p:pic>
      <p:sp>
        <p:nvSpPr>
          <p:cNvPr id="21" name="Shape 567">
            <a:extLst>
              <a:ext uri="{FF2B5EF4-FFF2-40B4-BE49-F238E27FC236}">
                <a16:creationId xmlns:a16="http://schemas.microsoft.com/office/drawing/2014/main" id="{967A334E-6DE2-42CB-8EEF-CEA8284263BD}"/>
              </a:ext>
            </a:extLst>
          </p:cNvPr>
          <p:cNvSpPr/>
          <p:nvPr/>
        </p:nvSpPr>
        <p:spPr>
          <a:xfrm>
            <a:off x="4885219" y="3633757"/>
            <a:ext cx="1549823" cy="72449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5D80A"/>
          </a:solidFill>
          <a:ln w="9525" cap="flat" cmpd="sng">
            <a:solidFill>
              <a:srgbClr val="95D80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568">
            <a:extLst>
              <a:ext uri="{FF2B5EF4-FFF2-40B4-BE49-F238E27FC236}">
                <a16:creationId xmlns:a16="http://schemas.microsoft.com/office/drawing/2014/main" id="{2DA23D98-6EF0-46A3-BF77-DA38801C790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87164" y="3598688"/>
            <a:ext cx="1330203" cy="70238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556">
            <a:extLst>
              <a:ext uri="{FF2B5EF4-FFF2-40B4-BE49-F238E27FC236}">
                <a16:creationId xmlns:a16="http://schemas.microsoft.com/office/drawing/2014/main" id="{1BE5BB28-8F17-4340-BDAB-CC323AB5B35C}"/>
              </a:ext>
            </a:extLst>
          </p:cNvPr>
          <p:cNvSpPr txBox="1"/>
          <p:nvPr/>
        </p:nvSpPr>
        <p:spPr>
          <a:xfrm>
            <a:off x="7582556" y="1909429"/>
            <a:ext cx="1290837" cy="41433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en-US" altLang="zh-CN" sz="1600" i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JobTracker</a:t>
            </a:r>
            <a:endParaRPr sz="1600" i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F3205A1-5479-4659-A74A-CCC608F3F9CB}"/>
              </a:ext>
            </a:extLst>
          </p:cNvPr>
          <p:cNvCxnSpPr>
            <a:cxnSpLocks/>
          </p:cNvCxnSpPr>
          <p:nvPr/>
        </p:nvCxnSpPr>
        <p:spPr>
          <a:xfrm flipH="1">
            <a:off x="8227974" y="2648863"/>
            <a:ext cx="1223188" cy="18466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A196C36A-87C1-41A4-B877-D4E64C38FC6D}"/>
              </a:ext>
            </a:extLst>
          </p:cNvPr>
          <p:cNvSpPr/>
          <p:nvPr/>
        </p:nvSpPr>
        <p:spPr>
          <a:xfrm>
            <a:off x="9012417" y="2464197"/>
            <a:ext cx="187826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r"/>
            <a:r>
              <a:rPr lang="en-US" altLang="zh-CN" sz="1600" b="1" i="1" dirty="0">
                <a:solidFill>
                  <a:schemeClr val="dk1"/>
                </a:solidFill>
                <a:latin typeface="Arial"/>
                <a:cs typeface="Arial"/>
              </a:rPr>
              <a:t>“Submit job”</a:t>
            </a:r>
            <a:endParaRPr lang="zh-CN" altLang="en-US" sz="1600" b="1" i="1" dirty="0">
              <a:solidFill>
                <a:schemeClr val="dk1"/>
              </a:solidFill>
              <a:latin typeface="Arial"/>
              <a:cs typeface="Arial"/>
            </a:endParaRPr>
          </a:p>
        </p:txBody>
      </p:sp>
      <p:pic>
        <p:nvPicPr>
          <p:cNvPr id="26" name="Shape 558">
            <a:extLst>
              <a:ext uri="{FF2B5EF4-FFF2-40B4-BE49-F238E27FC236}">
                <a16:creationId xmlns:a16="http://schemas.microsoft.com/office/drawing/2014/main" id="{E5171EB5-00EC-46DE-91D3-1FFF9E1FAF9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9281710" y="1984868"/>
            <a:ext cx="338899" cy="338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" name="Shape 557">
            <a:extLst>
              <a:ext uri="{FF2B5EF4-FFF2-40B4-BE49-F238E27FC236}">
                <a16:creationId xmlns:a16="http://schemas.microsoft.com/office/drawing/2014/main" id="{5E9EFAA6-9296-412A-9703-85EE58E3DB36}"/>
              </a:ext>
            </a:extLst>
          </p:cNvPr>
          <p:cNvCxnSpPr>
            <a:cxnSpLocks/>
          </p:cNvCxnSpPr>
          <p:nvPr/>
        </p:nvCxnSpPr>
        <p:spPr>
          <a:xfrm>
            <a:off x="9451159" y="2354201"/>
            <a:ext cx="0" cy="771980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Shape 557">
            <a:extLst>
              <a:ext uri="{FF2B5EF4-FFF2-40B4-BE49-F238E27FC236}">
                <a16:creationId xmlns:a16="http://schemas.microsoft.com/office/drawing/2014/main" id="{DBA30CD1-6F6A-4E33-9AFE-CB98EAE818EE}"/>
              </a:ext>
            </a:extLst>
          </p:cNvPr>
          <p:cNvCxnSpPr>
            <a:cxnSpLocks/>
          </p:cNvCxnSpPr>
          <p:nvPr/>
        </p:nvCxnSpPr>
        <p:spPr>
          <a:xfrm>
            <a:off x="8227974" y="2354201"/>
            <a:ext cx="0" cy="4008048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Shape 553">
            <a:extLst>
              <a:ext uri="{FF2B5EF4-FFF2-40B4-BE49-F238E27FC236}">
                <a16:creationId xmlns:a16="http://schemas.microsoft.com/office/drawing/2014/main" id="{0F07914E-5BDA-4BF7-B206-4F041CDC796B}"/>
              </a:ext>
            </a:extLst>
          </p:cNvPr>
          <p:cNvSpPr/>
          <p:nvPr/>
        </p:nvSpPr>
        <p:spPr>
          <a:xfrm>
            <a:off x="7143044" y="3150161"/>
            <a:ext cx="1223188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Job info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0" name="Shape 561">
            <a:extLst>
              <a:ext uri="{FF2B5EF4-FFF2-40B4-BE49-F238E27FC236}">
                <a16:creationId xmlns:a16="http://schemas.microsoft.com/office/drawing/2014/main" id="{9F1252EF-493C-4E6C-B587-CAAD4FB5E965}"/>
              </a:ext>
            </a:extLst>
          </p:cNvPr>
          <p:cNvSpPr/>
          <p:nvPr/>
        </p:nvSpPr>
        <p:spPr>
          <a:xfrm>
            <a:off x="6774508" y="2833529"/>
            <a:ext cx="1453463" cy="33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600" b="1" dirty="0" err="1">
                <a:solidFill>
                  <a:schemeClr val="dk1"/>
                </a:solidFill>
                <a:ea typeface="Arial"/>
                <a:cs typeface="Arial"/>
                <a:sym typeface="Arial"/>
              </a:rPr>
              <a:t>submitJob</a:t>
            </a:r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()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9" name="Shape 554">
            <a:extLst>
              <a:ext uri="{FF2B5EF4-FFF2-40B4-BE49-F238E27FC236}">
                <a16:creationId xmlns:a16="http://schemas.microsoft.com/office/drawing/2014/main" id="{51B201CA-B790-46CD-B63F-F36CBBCD2357}"/>
              </a:ext>
            </a:extLst>
          </p:cNvPr>
          <p:cNvSpPr/>
          <p:nvPr/>
        </p:nvSpPr>
        <p:spPr>
          <a:xfrm>
            <a:off x="7143044" y="3643312"/>
            <a:ext cx="1223187" cy="461551"/>
          </a:xfrm>
          <a:prstGeom prst="flowChartMagneticDisk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Job token</a:t>
            </a:r>
            <a:endParaRPr sz="1600" b="1" dirty="0">
              <a:solidFill>
                <a:schemeClr val="dk1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32" name="闪电形 31">
            <a:extLst>
              <a:ext uri="{FF2B5EF4-FFF2-40B4-BE49-F238E27FC236}">
                <a16:creationId xmlns:a16="http://schemas.microsoft.com/office/drawing/2014/main" id="{396447A4-FBB1-42DE-B44B-3556192A1C6B}"/>
              </a:ext>
            </a:extLst>
          </p:cNvPr>
          <p:cNvSpPr/>
          <p:nvPr/>
        </p:nvSpPr>
        <p:spPr>
          <a:xfrm>
            <a:off x="7958161" y="3512878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35" name="左大括号 34">
            <a:extLst>
              <a:ext uri="{FF2B5EF4-FFF2-40B4-BE49-F238E27FC236}">
                <a16:creationId xmlns:a16="http://schemas.microsoft.com/office/drawing/2014/main" id="{5DDA80B3-8B25-4537-9826-695CA9669996}"/>
              </a:ext>
            </a:extLst>
          </p:cNvPr>
          <p:cNvSpPr/>
          <p:nvPr/>
        </p:nvSpPr>
        <p:spPr bwMode="auto">
          <a:xfrm flipH="1">
            <a:off x="8429831" y="3511609"/>
            <a:ext cx="282049" cy="294090"/>
          </a:xfrm>
          <a:prstGeom prst="leftBrace">
            <a:avLst>
              <a:gd name="adj1" fmla="val 53536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E0AAD8D7-CD8E-4030-8932-D5358A8C8027}"/>
              </a:ext>
            </a:extLst>
          </p:cNvPr>
          <p:cNvSpPr/>
          <p:nvPr/>
        </p:nvSpPr>
        <p:spPr bwMode="auto">
          <a:xfrm flipH="1">
            <a:off x="2552516" y="3362774"/>
            <a:ext cx="257436" cy="1560102"/>
          </a:xfrm>
          <a:prstGeom prst="leftBrace">
            <a:avLst>
              <a:gd name="adj1" fmla="val 53536"/>
              <a:gd name="adj2" fmla="val 5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B50C3F8F-A519-49E5-A6A6-4550DAF917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436" y="3184814"/>
            <a:ext cx="904711" cy="853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347073"/>
      </p:ext>
    </p:extLst>
  </p:cSld>
  <p:clrMapOvr>
    <a:masterClrMapping/>
  </p:clrMapOvr>
  <p:transition advTm="5561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7671CD-9812-4EDA-9AE8-B82E9398F5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8740" y="1157527"/>
            <a:ext cx="10826749" cy="492443"/>
          </a:xfrm>
        </p:spPr>
        <p:txBody>
          <a:bodyPr/>
          <a:lstStyle/>
          <a:p>
            <a:r>
              <a:rPr lang="en-US" altLang="zh-CN" sz="2400" dirty="0">
                <a:solidFill>
                  <a:srgbClr val="FF0000"/>
                </a:solidFill>
              </a:rPr>
              <a:t>Automated crash recovery must be a first-class operation of distributed systems [1]</a:t>
            </a:r>
            <a:endParaRPr lang="zh-CN" altLang="en-US" sz="2400" dirty="0">
              <a:solidFill>
                <a:srgbClr val="FF0000"/>
              </a:solidFill>
            </a:endParaRPr>
          </a:p>
          <a:p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9922C96-9B63-4AAE-A42B-37DAB606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 crash recovery process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C604C53-AF42-42BC-B5A9-46687F9EAD17}"/>
              </a:ext>
            </a:extLst>
          </p:cNvPr>
          <p:cNvCxnSpPr>
            <a:cxnSpLocks/>
          </p:cNvCxnSpPr>
          <p:nvPr/>
        </p:nvCxnSpPr>
        <p:spPr>
          <a:xfrm>
            <a:off x="5452142" y="2256050"/>
            <a:ext cx="0" cy="4144750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8431EA94-A2D9-4FE4-9F58-270D0FC828C6}"/>
              </a:ext>
            </a:extLst>
          </p:cNvPr>
          <p:cNvSpPr txBox="1"/>
          <p:nvPr/>
        </p:nvSpPr>
        <p:spPr>
          <a:xfrm>
            <a:off x="5020301" y="1832031"/>
            <a:ext cx="863682" cy="35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altLang="zh-CN" dirty="0"/>
              <a:t>Node 1</a:t>
            </a:r>
            <a:endParaRPr lang="zh-CN" altLang="en-US" dirty="0"/>
          </a:p>
        </p:txBody>
      </p:sp>
      <p:pic>
        <p:nvPicPr>
          <p:cNvPr id="7" name="Shape 564">
            <a:extLst>
              <a:ext uri="{FF2B5EF4-FFF2-40B4-BE49-F238E27FC236}">
                <a16:creationId xmlns:a16="http://schemas.microsoft.com/office/drawing/2014/main" id="{4988757C-5F53-4C02-A580-98C0B946FE2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45993" y="4439029"/>
            <a:ext cx="492700" cy="4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闪电形 7">
            <a:extLst>
              <a:ext uri="{FF2B5EF4-FFF2-40B4-BE49-F238E27FC236}">
                <a16:creationId xmlns:a16="http://schemas.microsoft.com/office/drawing/2014/main" id="{2F339C0F-9DBC-491E-BC92-22F7226E35E7}"/>
              </a:ext>
            </a:extLst>
          </p:cNvPr>
          <p:cNvSpPr/>
          <p:nvPr/>
        </p:nvSpPr>
        <p:spPr>
          <a:xfrm>
            <a:off x="5145993" y="3324695"/>
            <a:ext cx="523921" cy="294090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DAB0921-59E0-403E-A7C4-F4F13261F95B}"/>
              </a:ext>
            </a:extLst>
          </p:cNvPr>
          <p:cNvCxnSpPr>
            <a:cxnSpLocks/>
          </p:cNvCxnSpPr>
          <p:nvPr/>
        </p:nvCxnSpPr>
        <p:spPr>
          <a:xfrm>
            <a:off x="8201744" y="2264153"/>
            <a:ext cx="0" cy="4136647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流程图: 磁盘 10">
            <a:extLst>
              <a:ext uri="{FF2B5EF4-FFF2-40B4-BE49-F238E27FC236}">
                <a16:creationId xmlns:a16="http://schemas.microsoft.com/office/drawing/2014/main" id="{BADC4665-A5CC-4E94-A4C1-6452BA2D01A4}"/>
              </a:ext>
            </a:extLst>
          </p:cNvPr>
          <p:cNvSpPr/>
          <p:nvPr/>
        </p:nvSpPr>
        <p:spPr>
          <a:xfrm>
            <a:off x="2628024" y="2812973"/>
            <a:ext cx="1113146" cy="702380"/>
          </a:xfrm>
          <a:prstGeom prst="flowChartMagneticDisk">
            <a:avLst/>
          </a:prstGeom>
          <a:solidFill>
            <a:srgbClr val="C4E59F"/>
          </a:solidFill>
          <a:ln>
            <a:solidFill>
              <a:schemeClr val="dk1">
                <a:alpha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dk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Persistent</a:t>
            </a:r>
          </a:p>
          <a:p>
            <a:pPr algn="ctr"/>
            <a:r>
              <a:rPr lang="en-US" altLang="zh-CN" sz="1400" b="1" dirty="0">
                <a:solidFill>
                  <a:schemeClr val="dk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state</a:t>
            </a:r>
            <a:endParaRPr lang="zh-CN" altLang="en-US" sz="1400" b="1" dirty="0">
              <a:solidFill>
                <a:schemeClr val="dk1"/>
              </a:solidFill>
              <a:cs typeface="Linux Libertine" panose="02000503000000000000" pitchFamily="2" charset="0"/>
            </a:endParaRP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363EB526-F0C1-4EE5-BF60-7AFCF843860F}"/>
              </a:ext>
            </a:extLst>
          </p:cNvPr>
          <p:cNvSpPr/>
          <p:nvPr/>
        </p:nvSpPr>
        <p:spPr>
          <a:xfrm>
            <a:off x="2627792" y="1945226"/>
            <a:ext cx="1113146" cy="702380"/>
          </a:xfrm>
          <a:prstGeom prst="flowChartMagneticDisk">
            <a:avLst/>
          </a:prstGeom>
          <a:noFill/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In-memory state</a:t>
            </a:r>
            <a:endParaRPr lang="zh-CN" altLang="en-US" sz="1400" b="1" dirty="0">
              <a:solidFill>
                <a:schemeClr val="tx1"/>
              </a:solidFill>
              <a:cs typeface="Linux Libertine" panose="02000503000000000000" pitchFamily="2" charset="0"/>
            </a:endParaRPr>
          </a:p>
        </p:txBody>
      </p:sp>
      <p:sp>
        <p:nvSpPr>
          <p:cNvPr id="13" name="矩形: 圆角 93">
            <a:extLst>
              <a:ext uri="{FF2B5EF4-FFF2-40B4-BE49-F238E27FC236}">
                <a16:creationId xmlns:a16="http://schemas.microsoft.com/office/drawing/2014/main" id="{3CECBBE0-0125-4F0E-8182-711D74AC18FE}"/>
              </a:ext>
            </a:extLst>
          </p:cNvPr>
          <p:cNvSpPr/>
          <p:nvPr/>
        </p:nvSpPr>
        <p:spPr>
          <a:xfrm>
            <a:off x="4411541" y="2508351"/>
            <a:ext cx="2302119" cy="33853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Serving</a:t>
            </a:r>
            <a:endParaRPr lang="zh-CN" altLang="en-US" sz="1400" dirty="0">
              <a:cs typeface="Linux Libertine" panose="02000503000000000000" pitchFamily="2" charset="0"/>
            </a:endParaRPr>
          </a:p>
        </p:txBody>
      </p:sp>
      <p:sp>
        <p:nvSpPr>
          <p:cNvPr id="14" name="矩形: 圆角 93">
            <a:extLst>
              <a:ext uri="{FF2B5EF4-FFF2-40B4-BE49-F238E27FC236}">
                <a16:creationId xmlns:a16="http://schemas.microsoft.com/office/drawing/2014/main" id="{22DBC41A-F293-4249-AB48-0AFEAE098883}"/>
              </a:ext>
            </a:extLst>
          </p:cNvPr>
          <p:cNvSpPr/>
          <p:nvPr/>
        </p:nvSpPr>
        <p:spPr>
          <a:xfrm>
            <a:off x="7197551" y="3695503"/>
            <a:ext cx="2302120" cy="345502"/>
          </a:xfrm>
          <a:prstGeom prst="roundRect">
            <a:avLst/>
          </a:prstGeom>
          <a:solidFill>
            <a:srgbClr val="C4E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Crash detection</a:t>
            </a:r>
            <a:endParaRPr lang="zh-CN" altLang="en-US" sz="1400" b="1" dirty="0">
              <a:cs typeface="Linux Libertine" panose="02000503000000000000" pitchFamily="2" charset="0"/>
            </a:endParaRPr>
          </a:p>
        </p:txBody>
      </p:sp>
      <p:sp>
        <p:nvSpPr>
          <p:cNvPr id="15" name="矩形: 圆角 93">
            <a:extLst>
              <a:ext uri="{FF2B5EF4-FFF2-40B4-BE49-F238E27FC236}">
                <a16:creationId xmlns:a16="http://schemas.microsoft.com/office/drawing/2014/main" id="{7B1D404E-FF97-4C6B-9109-CE1B31BE18ED}"/>
              </a:ext>
            </a:extLst>
          </p:cNvPr>
          <p:cNvSpPr/>
          <p:nvPr/>
        </p:nvSpPr>
        <p:spPr>
          <a:xfrm>
            <a:off x="7202858" y="4128182"/>
            <a:ext cx="2296807" cy="345500"/>
          </a:xfrm>
          <a:prstGeom prst="roundRect">
            <a:avLst/>
          </a:prstGeom>
          <a:solidFill>
            <a:srgbClr val="C4E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Crash handling</a:t>
            </a:r>
            <a:endParaRPr lang="zh-CN" altLang="en-US" sz="1400" b="1" dirty="0">
              <a:cs typeface="Linux Libertine" panose="02000503000000000000" pitchFamily="2" charset="0"/>
            </a:endParaRPr>
          </a:p>
        </p:txBody>
      </p:sp>
      <p:sp>
        <p:nvSpPr>
          <p:cNvPr id="16" name="矩形: 圆角 93">
            <a:extLst>
              <a:ext uri="{FF2B5EF4-FFF2-40B4-BE49-F238E27FC236}">
                <a16:creationId xmlns:a16="http://schemas.microsoft.com/office/drawing/2014/main" id="{88D4654A-5834-45E8-8859-C3F2D99062FC}"/>
              </a:ext>
            </a:extLst>
          </p:cNvPr>
          <p:cNvSpPr/>
          <p:nvPr/>
        </p:nvSpPr>
        <p:spPr>
          <a:xfrm>
            <a:off x="4414190" y="5030663"/>
            <a:ext cx="2299479" cy="371657"/>
          </a:xfrm>
          <a:prstGeom prst="roundRect">
            <a:avLst/>
          </a:prstGeom>
          <a:solidFill>
            <a:srgbClr val="C4E59F"/>
          </a:solidFill>
          <a:ln>
            <a:solidFill>
              <a:schemeClr val="dk1">
                <a:alpha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Local recovery</a:t>
            </a:r>
            <a:endParaRPr lang="zh-CN" altLang="en-US" sz="1400" dirty="0">
              <a:cs typeface="Linux Libertine" panose="02000503000000000000" pitchFamily="2" charset="0"/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443299B-7EE8-4D97-B435-560814B7586C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 bwMode="auto">
          <a:xfrm rot="16200000" flipH="1">
            <a:off x="2948824" y="3751125"/>
            <a:ext cx="1701139" cy="1229593"/>
          </a:xfrm>
          <a:prstGeom prst="curvedConnector2">
            <a:avLst/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5F2DEECC-C6A5-433C-80E7-4A2E15453C18}"/>
              </a:ext>
            </a:extLst>
          </p:cNvPr>
          <p:cNvCxnSpPr>
            <a:cxnSpLocks/>
            <a:stCxn id="27" idx="3"/>
            <a:endCxn id="20" idx="1"/>
          </p:cNvCxnSpPr>
          <p:nvPr/>
        </p:nvCxnSpPr>
        <p:spPr bwMode="auto">
          <a:xfrm>
            <a:off x="6735290" y="5934845"/>
            <a:ext cx="488818" cy="13772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矩形: 圆角 93">
            <a:extLst>
              <a:ext uri="{FF2B5EF4-FFF2-40B4-BE49-F238E27FC236}">
                <a16:creationId xmlns:a16="http://schemas.microsoft.com/office/drawing/2014/main" id="{CB7C9B15-0F4E-4438-AB0D-397B231CA669}"/>
              </a:ext>
            </a:extLst>
          </p:cNvPr>
          <p:cNvSpPr/>
          <p:nvPr/>
        </p:nvSpPr>
        <p:spPr>
          <a:xfrm>
            <a:off x="7206536" y="5442248"/>
            <a:ext cx="2293119" cy="362195"/>
          </a:xfrm>
          <a:prstGeom prst="roundRect">
            <a:avLst/>
          </a:prstGeom>
          <a:solidFill>
            <a:srgbClr val="C4E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Reboot detection</a:t>
            </a:r>
            <a:endParaRPr lang="zh-CN" altLang="en-US" sz="1400" b="1" dirty="0">
              <a:cs typeface="Linux Libertine" panose="02000503000000000000" pitchFamily="2" charset="0"/>
            </a:endParaRPr>
          </a:p>
        </p:txBody>
      </p:sp>
      <p:sp>
        <p:nvSpPr>
          <p:cNvPr id="20" name="矩形: 圆角 93">
            <a:extLst>
              <a:ext uri="{FF2B5EF4-FFF2-40B4-BE49-F238E27FC236}">
                <a16:creationId xmlns:a16="http://schemas.microsoft.com/office/drawing/2014/main" id="{F62A4934-CB61-4374-B6F4-8CD8E30F83CB}"/>
              </a:ext>
            </a:extLst>
          </p:cNvPr>
          <p:cNvSpPr/>
          <p:nvPr/>
        </p:nvSpPr>
        <p:spPr>
          <a:xfrm>
            <a:off x="7224108" y="5891476"/>
            <a:ext cx="2251769" cy="362194"/>
          </a:xfrm>
          <a:prstGeom prst="roundRect">
            <a:avLst/>
          </a:prstGeom>
          <a:solidFill>
            <a:srgbClr val="C4E59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Reboot handling</a:t>
            </a:r>
            <a:endParaRPr lang="zh-CN" altLang="en-US" sz="1400" b="1" dirty="0">
              <a:cs typeface="Linux Libertine" panose="02000503000000000000" pitchFamily="2" charset="0"/>
            </a:endParaRPr>
          </a:p>
        </p:txBody>
      </p:sp>
      <p:sp>
        <p:nvSpPr>
          <p:cNvPr id="21" name="流程图: 磁盘 20">
            <a:extLst>
              <a:ext uri="{FF2B5EF4-FFF2-40B4-BE49-F238E27FC236}">
                <a16:creationId xmlns:a16="http://schemas.microsoft.com/office/drawing/2014/main" id="{0ED78ED4-1404-4766-9299-CB97969D9704}"/>
              </a:ext>
            </a:extLst>
          </p:cNvPr>
          <p:cNvSpPr/>
          <p:nvPr/>
        </p:nvSpPr>
        <p:spPr>
          <a:xfrm>
            <a:off x="2627795" y="5266907"/>
            <a:ext cx="1113143" cy="749041"/>
          </a:xfrm>
          <a:prstGeom prst="flowChartMagneticDisk">
            <a:avLst/>
          </a:prstGeom>
          <a:noFill/>
          <a:ln w="19050">
            <a:solidFill>
              <a:schemeClr val="tx1"/>
            </a:solidFill>
            <a:prstDash val="lgDash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In-memory state</a:t>
            </a:r>
            <a:endParaRPr lang="zh-CN" altLang="en-US" sz="1400" b="1" dirty="0">
              <a:solidFill>
                <a:schemeClr val="tx1"/>
              </a:solidFill>
              <a:cs typeface="Linux Libertine" panose="02000503000000000000" pitchFamily="2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028FEBF-C390-4677-BC3A-E60983BB8943}"/>
              </a:ext>
            </a:extLst>
          </p:cNvPr>
          <p:cNvCxnSpPr>
            <a:cxnSpLocks/>
          </p:cNvCxnSpPr>
          <p:nvPr/>
        </p:nvCxnSpPr>
        <p:spPr bwMode="auto">
          <a:xfrm>
            <a:off x="1992872" y="3618785"/>
            <a:ext cx="8217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3298DC1-4CA3-46B2-8A7F-EF98912528A1}"/>
              </a:ext>
            </a:extLst>
          </p:cNvPr>
          <p:cNvCxnSpPr>
            <a:cxnSpLocks/>
          </p:cNvCxnSpPr>
          <p:nvPr/>
        </p:nvCxnSpPr>
        <p:spPr bwMode="auto">
          <a:xfrm>
            <a:off x="1992872" y="4949548"/>
            <a:ext cx="821792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79BF5810-2C3C-4322-9E41-348CEB6974B7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 bwMode="auto">
          <a:xfrm>
            <a:off x="3740938" y="2296416"/>
            <a:ext cx="670603" cy="3812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连接符: 曲线 24">
            <a:extLst>
              <a:ext uri="{FF2B5EF4-FFF2-40B4-BE49-F238E27FC236}">
                <a16:creationId xmlns:a16="http://schemas.microsoft.com/office/drawing/2014/main" id="{E8394529-716E-410E-BA57-02B64FE9BA49}"/>
              </a:ext>
            </a:extLst>
          </p:cNvPr>
          <p:cNvCxnSpPr>
            <a:cxnSpLocks/>
            <a:stCxn id="11" idx="4"/>
            <a:endCxn id="13" idx="1"/>
          </p:cNvCxnSpPr>
          <p:nvPr/>
        </p:nvCxnSpPr>
        <p:spPr bwMode="auto">
          <a:xfrm flipV="1">
            <a:off x="3741170" y="2677618"/>
            <a:ext cx="670371" cy="486545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F5EE7365-1474-410E-97D5-D0F9D2051F8D}"/>
              </a:ext>
            </a:extLst>
          </p:cNvPr>
          <p:cNvCxnSpPr>
            <a:cxnSpLocks/>
            <a:stCxn id="21" idx="4"/>
            <a:endCxn id="16" idx="1"/>
          </p:cNvCxnSpPr>
          <p:nvPr/>
        </p:nvCxnSpPr>
        <p:spPr bwMode="auto">
          <a:xfrm flipV="1">
            <a:off x="3740938" y="5216492"/>
            <a:ext cx="673252" cy="4249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: 圆角 93">
            <a:extLst>
              <a:ext uri="{FF2B5EF4-FFF2-40B4-BE49-F238E27FC236}">
                <a16:creationId xmlns:a16="http://schemas.microsoft.com/office/drawing/2014/main" id="{767A94F8-B01A-40C6-853C-190EA0D34F19}"/>
              </a:ext>
            </a:extLst>
          </p:cNvPr>
          <p:cNvSpPr/>
          <p:nvPr/>
        </p:nvSpPr>
        <p:spPr>
          <a:xfrm>
            <a:off x="4433150" y="5746468"/>
            <a:ext cx="2302140" cy="376753"/>
          </a:xfrm>
          <a:prstGeom prst="roundRect">
            <a:avLst/>
          </a:prstGeom>
          <a:solidFill>
            <a:srgbClr val="C4E59F"/>
          </a:solidFill>
          <a:ln>
            <a:solidFill>
              <a:schemeClr val="dk1">
                <a:alpha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Remote synchronization</a:t>
            </a:r>
            <a:endParaRPr lang="zh-CN" altLang="en-US" sz="1400" dirty="0">
              <a:cs typeface="Linux Libertine" panose="02000503000000000000" pitchFamily="2" charset="0"/>
            </a:endParaRPr>
          </a:p>
        </p:txBody>
      </p:sp>
      <p:sp>
        <p:nvSpPr>
          <p:cNvPr id="30" name="Text Box 6">
            <a:extLst>
              <a:ext uri="{FF2B5EF4-FFF2-40B4-BE49-F238E27FC236}">
                <a16:creationId xmlns:a16="http://schemas.microsoft.com/office/drawing/2014/main" id="{E137C436-0F04-425D-ADBF-917ABF67D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2" y="6525344"/>
            <a:ext cx="8129502" cy="33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B. Cooper et al., Benchmarking Cloud Serving Systems with </a:t>
            </a:r>
            <a:r>
              <a:rPr lang="en-US" altLang="zh-CN" sz="14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YCSB</a:t>
            </a: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, </a:t>
            </a:r>
            <a:r>
              <a:rPr lang="en-US" altLang="zh-CN" sz="14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SoCC</a:t>
            </a: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2010.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F521EC2-AF30-4725-9713-67B68F40B33D}"/>
              </a:ext>
            </a:extLst>
          </p:cNvPr>
          <p:cNvSpPr txBox="1"/>
          <p:nvPr/>
        </p:nvSpPr>
        <p:spPr>
          <a:xfrm>
            <a:off x="7769903" y="1832031"/>
            <a:ext cx="863682" cy="350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altLang="zh-CN" dirty="0"/>
              <a:t>Node 2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6060528"/>
      </p:ext>
    </p:extLst>
  </p:cSld>
  <p:clrMapOvr>
    <a:masterClrMapping/>
  </p:clrMapOvr>
  <p:transition advTm="50647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2" grpId="1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5F59D96-7102-4131-82A9-069A48C76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237373"/>
            <a:ext cx="10341205" cy="1877437"/>
          </a:xfrm>
        </p:spPr>
        <p:txBody>
          <a:bodyPr/>
          <a:lstStyle/>
          <a:p>
            <a:r>
              <a:rPr lang="en-US" altLang="zh-CN" sz="2400" dirty="0"/>
              <a:t>12% of CR bugs have incomplete fixes</a:t>
            </a:r>
          </a:p>
          <a:p>
            <a:pPr lvl="1"/>
            <a:r>
              <a:rPr lang="en-US" altLang="zh-CN" sz="2400" dirty="0"/>
              <a:t>Reduce bug occurrence probability</a:t>
            </a:r>
          </a:p>
          <a:p>
            <a:pPr lvl="1"/>
            <a:r>
              <a:rPr lang="en-US" altLang="zh-CN" sz="2400" dirty="0"/>
              <a:t>Introduce new bugs</a:t>
            </a:r>
          </a:p>
          <a:p>
            <a:pPr lvl="1"/>
            <a:r>
              <a:rPr lang="en-US" altLang="zh-CN" sz="2400" dirty="0"/>
              <a:t>Omit cases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9F64FE3-70CE-4F03-B99A-140220B9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RQ4: Incomplete fixes</a:t>
            </a:r>
            <a:endParaRPr lang="zh-CN" altLang="en-US" dirty="0"/>
          </a:p>
        </p:txBody>
      </p:sp>
      <p:graphicFrame>
        <p:nvGraphicFramePr>
          <p:cNvPr id="38" name="内容占位符 6">
            <a:extLst>
              <a:ext uri="{FF2B5EF4-FFF2-40B4-BE49-F238E27FC236}">
                <a16:creationId xmlns:a16="http://schemas.microsoft.com/office/drawing/2014/main" id="{F16A8126-232D-4786-A32F-BA26712EE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7882185"/>
              </p:ext>
            </p:extLst>
          </p:nvPr>
        </p:nvGraphicFramePr>
        <p:xfrm>
          <a:off x="4804711" y="2537976"/>
          <a:ext cx="6851681" cy="38442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1A4CE8E-A25E-4910-A2B6-9F1A0B863F21}"/>
              </a:ext>
            </a:extLst>
          </p:cNvPr>
          <p:cNvSpPr/>
          <p:nvPr/>
        </p:nvSpPr>
        <p:spPr>
          <a:xfrm>
            <a:off x="925397" y="4420298"/>
            <a:ext cx="5739563" cy="1200329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 i="1" dirty="0"/>
              <a:t>Implication</a:t>
            </a:r>
            <a:r>
              <a:rPr lang="en-US" altLang="zh-CN" sz="2400" dirty="0"/>
              <a:t>: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/>
              <a:t>CR bug </a:t>
            </a:r>
            <a:r>
              <a:rPr lang="en-US" altLang="zh-CN" sz="2400" dirty="0">
                <a:solidFill>
                  <a:srgbClr val="FF0000"/>
                </a:solidFill>
              </a:rPr>
              <a:t>verification</a:t>
            </a:r>
            <a:r>
              <a:rPr lang="en-US" altLang="zh-CN" sz="2400" dirty="0"/>
              <a:t> is necessary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altLang="zh-CN" sz="2400" dirty="0"/>
              <a:t>We can detect new CR bugs in fixes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0291719"/>
      </p:ext>
    </p:extLst>
  </p:cSld>
  <p:clrMapOvr>
    <a:masterClrMapping/>
  </p:clrMapOvr>
  <p:transition advTm="2555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8C302F2-A42B-45E7-93A8-603D0BE86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3970318"/>
          </a:xfrm>
        </p:spPr>
        <p:txBody>
          <a:bodyPr/>
          <a:lstStyle/>
          <a:p>
            <a:r>
              <a:rPr lang="en-US" altLang="zh-CN" sz="2400" dirty="0"/>
              <a:t>Bug detection</a:t>
            </a:r>
            <a:endParaRPr lang="en-US" altLang="zh-CN" sz="2400" b="0" dirty="0"/>
          </a:p>
          <a:p>
            <a:pPr lvl="1"/>
            <a:r>
              <a:rPr lang="en-US" altLang="zh-CN" sz="2400" b="0" dirty="0"/>
              <a:t>Backup-guided bug detection</a:t>
            </a:r>
          </a:p>
          <a:p>
            <a:pPr lvl="1"/>
            <a:r>
              <a:rPr lang="en-US" altLang="zh-CN" sz="2400" b="0" dirty="0"/>
              <a:t>Crash/reboot detection analysis</a:t>
            </a:r>
          </a:p>
          <a:p>
            <a:pPr lvl="1"/>
            <a:r>
              <a:rPr lang="en-US" altLang="zh-CN" sz="2400" b="0" dirty="0"/>
              <a:t>State inconsistency guided detection</a:t>
            </a:r>
          </a:p>
          <a:p>
            <a:pPr lvl="1"/>
            <a:r>
              <a:rPr lang="en-US" altLang="zh-CN" sz="2400" b="0" dirty="0"/>
              <a:t>Concurrency analysis in crash recovery bugs</a:t>
            </a:r>
          </a:p>
          <a:p>
            <a:pPr lvl="1"/>
            <a:r>
              <a:rPr lang="en-US" altLang="zh-CN" sz="2400" b="0" dirty="0"/>
              <a:t>Bug fix oriented detection</a:t>
            </a:r>
          </a:p>
          <a:p>
            <a:r>
              <a:rPr lang="en-US" altLang="zh-CN" sz="2400" dirty="0"/>
              <a:t>Testing of distributed systems </a:t>
            </a:r>
          </a:p>
          <a:p>
            <a:r>
              <a:rPr lang="en-US" altLang="zh-CN" sz="2400" dirty="0"/>
              <a:t>Crash/reboot injection strategy</a:t>
            </a:r>
            <a:endParaRPr lang="zh-CN" altLang="en-US" sz="2400" b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B0368E2-50C2-428F-858A-7C8D49637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lessons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50D772-A28F-4CBF-8C35-AEBB66ED2443}"/>
              </a:ext>
            </a:extLst>
          </p:cNvPr>
          <p:cNvSpPr/>
          <p:nvPr/>
        </p:nvSpPr>
        <p:spPr>
          <a:xfrm>
            <a:off x="3098801" y="5741025"/>
            <a:ext cx="8382000" cy="584775"/>
          </a:xfrm>
          <a:prstGeom prst="rect">
            <a:avLst/>
          </a:prstGeom>
          <a:solidFill>
            <a:srgbClr val="EAA6A7"/>
          </a:solidFill>
          <a:ln w="28575" cmpd="sng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/>
              <a:t>More discussions can be found in our paper!</a:t>
            </a:r>
            <a:endParaRPr lang="en-US" altLang="zh-CN" sz="3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7332348"/>
      </p:ext>
    </p:extLst>
  </p:cSld>
  <p:clrMapOvr>
    <a:masterClrMapping/>
  </p:clrMapOvr>
  <p:transition advTm="2651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DA29E71-394C-4B46-A570-E94F487A7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045" y="1330102"/>
            <a:ext cx="10548548" cy="3498394"/>
          </a:xfrm>
        </p:spPr>
        <p:txBody>
          <a:bodyPr/>
          <a:lstStyle/>
          <a:p>
            <a:pPr algn="just"/>
            <a:r>
              <a:rPr lang="en-US" altLang="zh-CN" sz="2800" dirty="0">
                <a:solidFill>
                  <a:srgbClr val="FF0000"/>
                </a:solidFill>
              </a:rPr>
              <a:t>Inadequate</a:t>
            </a:r>
            <a:r>
              <a:rPr lang="en-US" altLang="zh-CN" sz="2800" dirty="0"/>
              <a:t> crash recovery mechanisms and their </a:t>
            </a:r>
            <a:r>
              <a:rPr lang="en-US" altLang="zh-CN" sz="2800" dirty="0">
                <a:solidFill>
                  <a:srgbClr val="FF0000"/>
                </a:solidFill>
              </a:rPr>
              <a:t>incorrect</a:t>
            </a:r>
            <a:r>
              <a:rPr lang="en-US" altLang="zh-CN" sz="2800" dirty="0"/>
              <a:t> implementations could introduce CR bugs</a:t>
            </a:r>
          </a:p>
          <a:p>
            <a:pPr algn="just"/>
            <a:r>
              <a:rPr lang="en-US" altLang="zh-CN" sz="2800" dirty="0"/>
              <a:t>We perform a comprehensive study on </a:t>
            </a:r>
            <a:r>
              <a:rPr lang="en-US" altLang="zh-CN" sz="2800" dirty="0">
                <a:solidFill>
                  <a:srgbClr val="FF0000"/>
                </a:solidFill>
              </a:rPr>
              <a:t>103</a:t>
            </a:r>
            <a:r>
              <a:rPr lang="en-US" altLang="zh-CN" sz="2800" dirty="0"/>
              <a:t> CR bugs in </a:t>
            </a:r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en-US" altLang="zh-CN" sz="2800" dirty="0"/>
              <a:t> distributed systems, and obtain many interesting findings </a:t>
            </a:r>
          </a:p>
          <a:p>
            <a:pPr algn="just"/>
            <a:r>
              <a:rPr lang="en-US" altLang="zh-CN" sz="2800" dirty="0"/>
              <a:t>These findings found in our study can help open up new directions to combat crash recovery bugs</a:t>
            </a:r>
          </a:p>
          <a:p>
            <a:pPr lvl="1" algn="just">
              <a:buFont typeface="Wingdings" panose="05000000000000000000" pitchFamily="2" charset="2"/>
              <a:buChar char="ü"/>
            </a:pPr>
            <a:endParaRPr lang="en-US" altLang="zh-CN" sz="2000" b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B3F927E-C21C-44A9-B07C-FFA80957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84FBA1C-89B1-4F2C-B4FD-C7C3442A633C}"/>
              </a:ext>
            </a:extLst>
          </p:cNvPr>
          <p:cNvSpPr/>
          <p:nvPr/>
        </p:nvSpPr>
        <p:spPr>
          <a:xfrm>
            <a:off x="2112271" y="5024880"/>
            <a:ext cx="77394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i="1" dirty="0">
                <a:solidFill>
                  <a:srgbClr val="FF0000"/>
                </a:solidFill>
              </a:rPr>
              <a:t>http://www.tcse.cn/~wsdou/project/CREB/</a:t>
            </a:r>
          </a:p>
        </p:txBody>
      </p:sp>
    </p:spTree>
    <p:extLst>
      <p:ext uri="{BB962C8B-B14F-4D97-AF65-F5344CB8AC3E}">
        <p14:creationId xmlns:p14="http://schemas.microsoft.com/office/powerpoint/2010/main" val="3526908119"/>
      </p:ext>
    </p:extLst>
  </p:cSld>
  <p:clrMapOvr>
    <a:masterClrMapping/>
  </p:clrMapOvr>
  <p:transition advTm="33829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2B1AEAF-DC4A-4360-85D2-2DF9D50935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63" y="1661160"/>
            <a:ext cx="2566274" cy="1488439"/>
          </a:xfrm>
          <a:prstGeom prst="rect">
            <a:avLst/>
          </a:prstGeom>
        </p:spPr>
      </p:pic>
      <p:sp>
        <p:nvSpPr>
          <p:cNvPr id="5" name="标题 1">
            <a:extLst>
              <a:ext uri="{FF2B5EF4-FFF2-40B4-BE49-F238E27FC236}">
                <a16:creationId xmlns:a16="http://schemas.microsoft.com/office/drawing/2014/main" id="{76024C92-FEBE-4CC2-A6E9-BB1A32B0FFE4}"/>
              </a:ext>
            </a:extLst>
          </p:cNvPr>
          <p:cNvSpPr txBox="1">
            <a:spLocks/>
          </p:cNvSpPr>
          <p:nvPr/>
        </p:nvSpPr>
        <p:spPr>
          <a:xfrm>
            <a:off x="2209800" y="3500120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r>
              <a:rPr lang="en-US"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38931761"/>
      </p:ext>
    </p:extLst>
  </p:cSld>
  <p:clrMapOvr>
    <a:masterClrMapping/>
  </p:clrMapOvr>
  <p:transition advTm="9382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26A9E6-4570-478C-99EE-DA707B50420C}"/>
              </a:ext>
            </a:extLst>
          </p:cNvPr>
          <p:cNvSpPr/>
          <p:nvPr/>
        </p:nvSpPr>
        <p:spPr bwMode="gray">
          <a:xfrm>
            <a:off x="3411655" y="4578267"/>
            <a:ext cx="1910080" cy="122904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1F28B37-893C-49EB-BBB6-F7AA9212FF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83" y="5085018"/>
            <a:ext cx="821414" cy="79419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267D719-1E2C-4FAE-AE25-4486B8AD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Various crash recovery mechanisms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9468F9-8CF9-4E83-84BC-7E1093AE3A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4302" l="0" r="100000">
                        <a14:backgroundMark x1="333" y1="68314" x2="73833" y2="83140"/>
                        <a14:backgroundMark x1="333" y1="68605" x2="333" y2="99419"/>
                        <a14:backgroundMark x1="500" y1="99128" x2="97833" y2="99709"/>
                        <a14:backgroundMark x1="72833" y1="83430" x2="99833" y2="86919"/>
                        <a14:backgroundMark x1="99667" y1="87209" x2="99667" y2="87209"/>
                        <a14:backgroundMark x1="97833" y1="99419" x2="99833" y2="99419"/>
                        <a14:backgroundMark x1="99333" y1="98547" x2="99500" y2="86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7" t="-11894" r="257" b="11894"/>
          <a:stretch/>
        </p:blipFill>
        <p:spPr>
          <a:xfrm>
            <a:off x="7990824" y="1667396"/>
            <a:ext cx="3181592" cy="18241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C5F703-0307-4844-BCC4-A25FA38B22D7}"/>
              </a:ext>
            </a:extLst>
          </p:cNvPr>
          <p:cNvSpPr txBox="1"/>
          <p:nvPr/>
        </p:nvSpPr>
        <p:spPr>
          <a:xfrm>
            <a:off x="8803793" y="3669174"/>
            <a:ext cx="1125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Failover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02D09C09-256C-4A5E-8DD8-15C0263D3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71" y="4113086"/>
            <a:ext cx="3872244" cy="2231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8C439DA-FC40-4E6F-A3BE-53E1A5103421}"/>
              </a:ext>
            </a:extLst>
          </p:cNvPr>
          <p:cNvSpPr txBox="1"/>
          <p:nvPr/>
        </p:nvSpPr>
        <p:spPr>
          <a:xfrm>
            <a:off x="7159300" y="6292530"/>
            <a:ext cx="31595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600"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Hinted handoffs in Cassandra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22839E-85FA-4283-ABF2-984D0CF01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71" y="5057802"/>
            <a:ext cx="968750" cy="96875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9ECDDCA-FD42-4BD3-8B0C-7172C1D5FA41}"/>
              </a:ext>
            </a:extLst>
          </p:cNvPr>
          <p:cNvSpPr/>
          <p:nvPr/>
        </p:nvSpPr>
        <p:spPr bwMode="gray">
          <a:xfrm>
            <a:off x="3923666" y="4904144"/>
            <a:ext cx="1125590" cy="801883"/>
          </a:xfrm>
          <a:prstGeom prst="rect">
            <a:avLst/>
          </a:prstGeom>
          <a:solidFill>
            <a:srgbClr val="FFF5D5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EAE446-34AB-43A1-8BE3-4A7251DED827}"/>
              </a:ext>
            </a:extLst>
          </p:cNvPr>
          <p:cNvSpPr/>
          <p:nvPr/>
        </p:nvSpPr>
        <p:spPr bwMode="gray">
          <a:xfrm>
            <a:off x="4005943" y="5254278"/>
            <a:ext cx="968021" cy="41129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400" b="1" dirty="0" err="1"/>
              <a:t>Memstore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05062E-49BD-40B4-9940-1B0AF7E95334}"/>
              </a:ext>
            </a:extLst>
          </p:cNvPr>
          <p:cNvSpPr txBox="1"/>
          <p:nvPr/>
        </p:nvSpPr>
        <p:spPr>
          <a:xfrm>
            <a:off x="4120716" y="4946501"/>
            <a:ext cx="11255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dirty="0">
                <a:latin typeface="+mn-lt"/>
              </a:rPr>
              <a:t>Region</a:t>
            </a:r>
            <a:endParaRPr lang="zh-CN" altLang="en-US" dirty="0">
              <a:latin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24C8E2-809A-4994-830B-226586570AD5}"/>
              </a:ext>
            </a:extLst>
          </p:cNvPr>
          <p:cNvSpPr txBox="1"/>
          <p:nvPr/>
        </p:nvSpPr>
        <p:spPr>
          <a:xfrm>
            <a:off x="3655894" y="4611558"/>
            <a:ext cx="1590413" cy="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dirty="0">
                <a:latin typeface="+mn-lt"/>
              </a:rPr>
              <a:t>Region Server</a:t>
            </a:r>
            <a:endParaRPr lang="zh-CN" altLang="en-US" dirty="0">
              <a:latin typeface="+mn-lt"/>
            </a:endParaRPr>
          </a:p>
        </p:txBody>
      </p:sp>
      <p:sp>
        <p:nvSpPr>
          <p:cNvPr id="26" name="矩形: 剪去顶角 25">
            <a:extLst>
              <a:ext uri="{FF2B5EF4-FFF2-40B4-BE49-F238E27FC236}">
                <a16:creationId xmlns:a16="http://schemas.microsoft.com/office/drawing/2014/main" id="{8B280DE0-41B7-469D-9EEA-2A17A684D0C3}"/>
              </a:ext>
            </a:extLst>
          </p:cNvPr>
          <p:cNvSpPr/>
          <p:nvPr/>
        </p:nvSpPr>
        <p:spPr bwMode="gray">
          <a:xfrm flipV="1">
            <a:off x="3411655" y="5791446"/>
            <a:ext cx="1910080" cy="32364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AC67BA-29FD-443C-838B-9BC35D1540A4}"/>
              </a:ext>
            </a:extLst>
          </p:cNvPr>
          <p:cNvSpPr txBox="1"/>
          <p:nvPr/>
        </p:nvSpPr>
        <p:spPr>
          <a:xfrm>
            <a:off x="3604540" y="5800557"/>
            <a:ext cx="1641767" cy="27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HDFS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 Data Node</a:t>
            </a:r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02F794-D466-4B60-AA95-933D4A403980}"/>
              </a:ext>
            </a:extLst>
          </p:cNvPr>
          <p:cNvSpPr txBox="1"/>
          <p:nvPr/>
        </p:nvSpPr>
        <p:spPr>
          <a:xfrm>
            <a:off x="2880882" y="5406254"/>
            <a:ext cx="722615" cy="27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+mn-lt"/>
              </a:rPr>
              <a:t>WAL</a:t>
            </a:r>
            <a:endParaRPr lang="zh-CN" alt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0BD2C44-DDC9-4457-B51D-29A12E3FE7B8}"/>
              </a:ext>
            </a:extLst>
          </p:cNvPr>
          <p:cNvCxnSpPr>
            <a:cxnSpLocks/>
          </p:cNvCxnSpPr>
          <p:nvPr/>
        </p:nvCxnSpPr>
        <p:spPr>
          <a:xfrm>
            <a:off x="2320821" y="5406254"/>
            <a:ext cx="46409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2079216-0E4F-435F-9A32-CD0C0481A655}"/>
              </a:ext>
            </a:extLst>
          </p:cNvPr>
          <p:cNvCxnSpPr>
            <a:cxnSpLocks/>
          </p:cNvCxnSpPr>
          <p:nvPr/>
        </p:nvCxnSpPr>
        <p:spPr>
          <a:xfrm>
            <a:off x="3541852" y="5406254"/>
            <a:ext cx="46409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磁盘 39">
            <a:extLst>
              <a:ext uri="{FF2B5EF4-FFF2-40B4-BE49-F238E27FC236}">
                <a16:creationId xmlns:a16="http://schemas.microsoft.com/office/drawing/2014/main" id="{687DBE8E-8F08-4ABB-B93E-E9696BB675C5}"/>
              </a:ext>
            </a:extLst>
          </p:cNvPr>
          <p:cNvSpPr/>
          <p:nvPr/>
        </p:nvSpPr>
        <p:spPr bwMode="gray">
          <a:xfrm>
            <a:off x="2841096" y="5071017"/>
            <a:ext cx="700756" cy="801884"/>
          </a:xfrm>
          <a:prstGeom prst="flowChartMagneticDisk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B84D3C-44F1-4EC4-AC35-E1CBB54C1F6B}"/>
              </a:ext>
            </a:extLst>
          </p:cNvPr>
          <p:cNvCxnSpPr>
            <a:cxnSpLocks/>
          </p:cNvCxnSpPr>
          <p:nvPr/>
        </p:nvCxnSpPr>
        <p:spPr>
          <a:xfrm flipH="1">
            <a:off x="2303678" y="5558654"/>
            <a:ext cx="481234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786572C-FF25-4D96-ADD8-5CE509E5F821}"/>
              </a:ext>
            </a:extLst>
          </p:cNvPr>
          <p:cNvSpPr txBox="1"/>
          <p:nvPr/>
        </p:nvSpPr>
        <p:spPr>
          <a:xfrm>
            <a:off x="2320821" y="5132692"/>
            <a:ext cx="464091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sz="1200" dirty="0">
                <a:latin typeface="+mn-lt"/>
              </a:rPr>
              <a:t>Put</a:t>
            </a:r>
            <a:endParaRPr lang="zh-CN" altLang="en-US" sz="1200" dirty="0">
              <a:latin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75BB333-ABC1-4399-932A-63057BA029F3}"/>
              </a:ext>
            </a:extLst>
          </p:cNvPr>
          <p:cNvSpPr txBox="1"/>
          <p:nvPr/>
        </p:nvSpPr>
        <p:spPr>
          <a:xfrm>
            <a:off x="2320821" y="5562053"/>
            <a:ext cx="464091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sz="1200" dirty="0">
                <a:latin typeface="+mn-lt"/>
              </a:rPr>
              <a:t>Ack</a:t>
            </a:r>
            <a:endParaRPr lang="zh-CN" altLang="en-US" sz="1200" dirty="0">
              <a:latin typeface="+mn-lt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0DE9FCD-C9D0-42DB-9FBF-A2850C6921AC}"/>
              </a:ext>
            </a:extLst>
          </p:cNvPr>
          <p:cNvSpPr/>
          <p:nvPr/>
        </p:nvSpPr>
        <p:spPr bwMode="gray">
          <a:xfrm>
            <a:off x="1690131" y="6256513"/>
            <a:ext cx="3359125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Write-ahead logging in HBase</a:t>
            </a:r>
            <a:endParaRPr lang="zh-CN" altLang="en-US" sz="1600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F9331CE6-84A3-4C28-9EB2-06388A31A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04" y="1883173"/>
            <a:ext cx="1647748" cy="1647748"/>
          </a:xfrm>
          <a:prstGeom prst="rect">
            <a:avLst/>
          </a:prstGeom>
        </p:spPr>
      </p:pic>
      <p:sp>
        <p:nvSpPr>
          <p:cNvPr id="56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1571481" y="3669174"/>
            <a:ext cx="131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>
                <a:sym typeface="Arial"/>
              </a:rPr>
              <a:t>Backing up</a:t>
            </a:r>
            <a:endParaRPr sz="1600" dirty="0">
              <a:sym typeface="Arial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22361C7C-9909-48BB-8325-8A4F66096F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7321" y="1329363"/>
            <a:ext cx="905852" cy="1120992"/>
          </a:xfrm>
          <a:prstGeom prst="rect">
            <a:avLst/>
          </a:prstGeom>
        </p:spPr>
      </p:pic>
      <p:sp>
        <p:nvSpPr>
          <p:cNvPr id="74" name="Shape 126">
            <a:extLst>
              <a:ext uri="{FF2B5EF4-FFF2-40B4-BE49-F238E27FC236}">
                <a16:creationId xmlns:a16="http://schemas.microsoft.com/office/drawing/2014/main" id="{BCA55792-6034-43BD-9A6C-8C42716CF026}"/>
              </a:ext>
            </a:extLst>
          </p:cNvPr>
          <p:cNvSpPr txBox="1"/>
          <p:nvPr/>
        </p:nvSpPr>
        <p:spPr>
          <a:xfrm>
            <a:off x="4692570" y="3669546"/>
            <a:ext cx="22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ym typeface="Arial"/>
              </a:rPr>
              <a:t>Data synchronization</a:t>
            </a:r>
            <a:endParaRPr dirty="0">
              <a:sym typeface="Arial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D8F0A52D-B153-4B56-97B8-DCE30F5098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43751" y="2551359"/>
            <a:ext cx="905852" cy="1120992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326FD618-F2B7-4E6E-80DF-8A35AF912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1" y="2411294"/>
            <a:ext cx="1120992" cy="1120992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DC5FF453-7287-48FE-AF47-8B7D0EE4B65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53" y="2824949"/>
            <a:ext cx="703170" cy="703170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5942778C-D9E8-44D1-B704-D2254702E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68" y="1564296"/>
            <a:ext cx="1120992" cy="1120992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B1FFEA4B-3466-45DD-9B07-A0AE1F50C2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0" y="1977951"/>
            <a:ext cx="703170" cy="70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29916"/>
      </p:ext>
    </p:extLst>
  </p:cSld>
  <p:clrMapOvr>
    <a:masterClrMapping/>
  </p:clrMapOvr>
  <p:transition advTm="20334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4026A9E6-4570-478C-99EE-DA707B50420C}"/>
              </a:ext>
            </a:extLst>
          </p:cNvPr>
          <p:cNvSpPr/>
          <p:nvPr/>
        </p:nvSpPr>
        <p:spPr bwMode="gray">
          <a:xfrm>
            <a:off x="3411655" y="4578267"/>
            <a:ext cx="1910080" cy="1229042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1F28B37-893C-49EB-BBB6-F7AA9212FF0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2083" y="5085018"/>
            <a:ext cx="821414" cy="794197"/>
          </a:xfrm>
          <a:prstGeom prst="rect">
            <a:avLst/>
          </a:prstGeom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3267D719-1E2C-4FAE-AE25-4486B8ADC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Crash recovery bugs (CR bugs)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E9468F9-8CF9-4E83-84BC-7E1093AE3A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84302" l="0" r="100000">
                        <a14:backgroundMark x1="333" y1="68314" x2="73833" y2="83140"/>
                        <a14:backgroundMark x1="333" y1="68605" x2="333" y2="99419"/>
                        <a14:backgroundMark x1="500" y1="99128" x2="97833" y2="99709"/>
                        <a14:backgroundMark x1="72833" y1="83430" x2="99833" y2="86919"/>
                        <a14:backgroundMark x1="99667" y1="87209" x2="99667" y2="87209"/>
                        <a14:backgroundMark x1="97833" y1="99419" x2="99833" y2="99419"/>
                        <a14:backgroundMark x1="99333" y1="98547" x2="99500" y2="86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257" t="-11894" r="257" b="11894"/>
          <a:stretch/>
        </p:blipFill>
        <p:spPr>
          <a:xfrm>
            <a:off x="7990824" y="1667396"/>
            <a:ext cx="3181592" cy="18241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FC5F703-0307-4844-BCC4-A25FA38B22D7}"/>
              </a:ext>
            </a:extLst>
          </p:cNvPr>
          <p:cNvSpPr txBox="1"/>
          <p:nvPr/>
        </p:nvSpPr>
        <p:spPr>
          <a:xfrm>
            <a:off x="8803793" y="3669174"/>
            <a:ext cx="1125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Failover</a:t>
            </a:r>
            <a:endParaRPr lang="zh-CN" alt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02D09C09-256C-4A5E-8DD8-15C0263D3F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71" y="4113086"/>
            <a:ext cx="3872244" cy="22314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8C439DA-FC40-4E6F-A3BE-53E1A5103421}"/>
              </a:ext>
            </a:extLst>
          </p:cNvPr>
          <p:cNvSpPr txBox="1"/>
          <p:nvPr/>
        </p:nvSpPr>
        <p:spPr>
          <a:xfrm>
            <a:off x="7159300" y="6292530"/>
            <a:ext cx="315950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>
              <a:defRPr sz="1600"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zh-CN" dirty="0"/>
              <a:t>Hinted handoffs in Cassandra</a:t>
            </a:r>
            <a:endParaRPr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C22839E-85FA-4283-ABF2-984D0CF01D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071" y="5057802"/>
            <a:ext cx="968750" cy="968750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69ECDDCA-FD42-4BD3-8B0C-7172C1D5FA41}"/>
              </a:ext>
            </a:extLst>
          </p:cNvPr>
          <p:cNvSpPr/>
          <p:nvPr/>
        </p:nvSpPr>
        <p:spPr bwMode="gray">
          <a:xfrm>
            <a:off x="3923666" y="4904144"/>
            <a:ext cx="1125590" cy="801883"/>
          </a:xfrm>
          <a:prstGeom prst="rect">
            <a:avLst/>
          </a:prstGeom>
          <a:solidFill>
            <a:srgbClr val="FFF5D5"/>
          </a:solidFill>
          <a:ln w="635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1EAE446-34AB-43A1-8BE3-4A7251DED827}"/>
              </a:ext>
            </a:extLst>
          </p:cNvPr>
          <p:cNvSpPr/>
          <p:nvPr/>
        </p:nvSpPr>
        <p:spPr bwMode="gray">
          <a:xfrm>
            <a:off x="4005943" y="5254278"/>
            <a:ext cx="968021" cy="411295"/>
          </a:xfrm>
          <a:prstGeom prst="rect">
            <a:avLst/>
          </a:prstGeom>
          <a:solidFill>
            <a:srgbClr val="FFC000"/>
          </a:solidFill>
          <a:ln w="38100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sz="1400" b="1" dirty="0" err="1"/>
              <a:t>Memstore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305062E-49BD-40B4-9940-1B0AF7E95334}"/>
              </a:ext>
            </a:extLst>
          </p:cNvPr>
          <p:cNvSpPr txBox="1"/>
          <p:nvPr/>
        </p:nvSpPr>
        <p:spPr>
          <a:xfrm>
            <a:off x="4120716" y="4946501"/>
            <a:ext cx="112559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dirty="0">
                <a:latin typeface="+mn-lt"/>
              </a:rPr>
              <a:t>Region</a:t>
            </a:r>
            <a:endParaRPr lang="zh-CN" altLang="en-US" dirty="0">
              <a:latin typeface="+mn-lt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A24C8E2-809A-4994-830B-226586570AD5}"/>
              </a:ext>
            </a:extLst>
          </p:cNvPr>
          <p:cNvSpPr txBox="1"/>
          <p:nvPr/>
        </p:nvSpPr>
        <p:spPr>
          <a:xfrm>
            <a:off x="3655894" y="4611558"/>
            <a:ext cx="1590413" cy="303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dirty="0">
                <a:latin typeface="+mn-lt"/>
              </a:rPr>
              <a:t>Region Server</a:t>
            </a:r>
            <a:endParaRPr lang="zh-CN" altLang="en-US" dirty="0">
              <a:latin typeface="+mn-lt"/>
            </a:endParaRPr>
          </a:p>
        </p:txBody>
      </p:sp>
      <p:sp>
        <p:nvSpPr>
          <p:cNvPr id="26" name="矩形: 剪去顶角 25">
            <a:extLst>
              <a:ext uri="{FF2B5EF4-FFF2-40B4-BE49-F238E27FC236}">
                <a16:creationId xmlns:a16="http://schemas.microsoft.com/office/drawing/2014/main" id="{8B280DE0-41B7-469D-9EEA-2A17A684D0C3}"/>
              </a:ext>
            </a:extLst>
          </p:cNvPr>
          <p:cNvSpPr/>
          <p:nvPr/>
        </p:nvSpPr>
        <p:spPr bwMode="gray">
          <a:xfrm flipV="1">
            <a:off x="3411655" y="5791446"/>
            <a:ext cx="1910080" cy="323640"/>
          </a:xfrm>
          <a:prstGeom prst="snip2SameRect">
            <a:avLst/>
          </a:prstGeom>
          <a:solidFill>
            <a:schemeClr val="accent1">
              <a:lumMod val="20000"/>
              <a:lumOff val="80000"/>
            </a:schemeClr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DAC67BA-29FD-443C-838B-9BC35D1540A4}"/>
              </a:ext>
            </a:extLst>
          </p:cNvPr>
          <p:cNvSpPr txBox="1"/>
          <p:nvPr/>
        </p:nvSpPr>
        <p:spPr>
          <a:xfrm>
            <a:off x="3604540" y="5800557"/>
            <a:ext cx="1641767" cy="27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  <a:latin typeface="+mn-lt"/>
              </a:rPr>
              <a:t>HDFS</a:t>
            </a:r>
            <a:r>
              <a:rPr lang="en-US" altLang="zh-CN" dirty="0">
                <a:solidFill>
                  <a:schemeClr val="bg1"/>
                </a:solidFill>
                <a:latin typeface="+mn-lt"/>
              </a:rPr>
              <a:t> Data Node</a:t>
            </a:r>
            <a:endParaRPr lang="zh-CN" alt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02F794-D466-4B60-AA95-933D4A403980}"/>
              </a:ext>
            </a:extLst>
          </p:cNvPr>
          <p:cNvSpPr txBox="1"/>
          <p:nvPr/>
        </p:nvSpPr>
        <p:spPr>
          <a:xfrm>
            <a:off x="2880882" y="5406254"/>
            <a:ext cx="722615" cy="271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sz="1600" dirty="0">
                <a:solidFill>
                  <a:schemeClr val="tx1"/>
                </a:solidFill>
                <a:latin typeface="+mn-lt"/>
              </a:rPr>
              <a:t>WAL</a:t>
            </a:r>
            <a:endParaRPr lang="zh-CN" altLang="en-US" sz="16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0BD2C44-DDC9-4457-B51D-29A12E3FE7B8}"/>
              </a:ext>
            </a:extLst>
          </p:cNvPr>
          <p:cNvCxnSpPr>
            <a:cxnSpLocks/>
          </p:cNvCxnSpPr>
          <p:nvPr/>
        </p:nvCxnSpPr>
        <p:spPr>
          <a:xfrm>
            <a:off x="2320821" y="5406254"/>
            <a:ext cx="46409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2079216-0E4F-435F-9A32-CD0C0481A655}"/>
              </a:ext>
            </a:extLst>
          </p:cNvPr>
          <p:cNvCxnSpPr>
            <a:cxnSpLocks/>
          </p:cNvCxnSpPr>
          <p:nvPr/>
        </p:nvCxnSpPr>
        <p:spPr>
          <a:xfrm>
            <a:off x="3541852" y="5406254"/>
            <a:ext cx="464091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流程图: 磁盘 39">
            <a:extLst>
              <a:ext uri="{FF2B5EF4-FFF2-40B4-BE49-F238E27FC236}">
                <a16:creationId xmlns:a16="http://schemas.microsoft.com/office/drawing/2014/main" id="{687DBE8E-8F08-4ABB-B93E-E9696BB675C5}"/>
              </a:ext>
            </a:extLst>
          </p:cNvPr>
          <p:cNvSpPr/>
          <p:nvPr/>
        </p:nvSpPr>
        <p:spPr bwMode="gray">
          <a:xfrm>
            <a:off x="2841096" y="5071017"/>
            <a:ext cx="700756" cy="801884"/>
          </a:xfrm>
          <a:prstGeom prst="flowChartMagneticDisk">
            <a:avLst/>
          </a:prstGeom>
          <a:noFill/>
          <a:ln w="28575" algn="ctr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01B84D3C-44F1-4EC4-AC35-E1CBB54C1F6B}"/>
              </a:ext>
            </a:extLst>
          </p:cNvPr>
          <p:cNvCxnSpPr>
            <a:cxnSpLocks/>
          </p:cNvCxnSpPr>
          <p:nvPr/>
        </p:nvCxnSpPr>
        <p:spPr>
          <a:xfrm flipH="1">
            <a:off x="2303678" y="5558654"/>
            <a:ext cx="481234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B786572C-FF25-4D96-ADD8-5CE509E5F821}"/>
              </a:ext>
            </a:extLst>
          </p:cNvPr>
          <p:cNvSpPr txBox="1"/>
          <p:nvPr/>
        </p:nvSpPr>
        <p:spPr>
          <a:xfrm>
            <a:off x="2320821" y="5132692"/>
            <a:ext cx="464091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sz="1200" dirty="0">
                <a:latin typeface="+mn-lt"/>
              </a:rPr>
              <a:t>Put</a:t>
            </a:r>
            <a:endParaRPr lang="zh-CN" altLang="en-US" sz="1200" dirty="0">
              <a:latin typeface="+mn-lt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75BB333-ABC1-4399-932A-63057BA029F3}"/>
              </a:ext>
            </a:extLst>
          </p:cNvPr>
          <p:cNvSpPr txBox="1"/>
          <p:nvPr/>
        </p:nvSpPr>
        <p:spPr>
          <a:xfrm>
            <a:off x="2320821" y="5562053"/>
            <a:ext cx="464091" cy="307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>
              <a:defRPr lang="zh-CN"/>
            </a:defPPr>
            <a:lvl1pPr marR="0" lvl="0" indent="0">
              <a:spcBef>
                <a:spcPts val="0"/>
              </a:spcBef>
              <a:spcAft>
                <a:spcPts val="0"/>
              </a:spcAft>
              <a:buNone/>
              <a:defRPr sz="1400" b="1">
                <a:solidFill>
                  <a:schemeClr val="dk1"/>
                </a:solidFill>
                <a:latin typeface="Arial"/>
                <a:ea typeface="Arial"/>
                <a:cs typeface="Arial"/>
              </a:defRPr>
            </a:lvl1pPr>
          </a:lstStyle>
          <a:p>
            <a:r>
              <a:rPr lang="en-US" altLang="zh-CN" sz="1200" dirty="0">
                <a:latin typeface="+mn-lt"/>
              </a:rPr>
              <a:t>Ack</a:t>
            </a:r>
            <a:endParaRPr lang="zh-CN" altLang="en-US" sz="1200" dirty="0">
              <a:latin typeface="+mn-lt"/>
            </a:endParaRPr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70DE9FCD-C9D0-42DB-9FBF-A2850C6921AC}"/>
              </a:ext>
            </a:extLst>
          </p:cNvPr>
          <p:cNvSpPr/>
          <p:nvPr/>
        </p:nvSpPr>
        <p:spPr bwMode="gray">
          <a:xfrm>
            <a:off x="1690131" y="6256513"/>
            <a:ext cx="3359125" cy="374571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Write-ahead logging in HBase</a:t>
            </a:r>
            <a:endParaRPr lang="zh-CN" altLang="en-US" sz="1600" b="1" dirty="0"/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F9331CE6-84A3-4C28-9EB2-06388A31A4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604" y="1883173"/>
            <a:ext cx="1647748" cy="1647748"/>
          </a:xfrm>
          <a:prstGeom prst="rect">
            <a:avLst/>
          </a:prstGeom>
        </p:spPr>
      </p:pic>
      <p:sp>
        <p:nvSpPr>
          <p:cNvPr id="56" name="Shape 126">
            <a:extLst>
              <a:ext uri="{FF2B5EF4-FFF2-40B4-BE49-F238E27FC236}">
                <a16:creationId xmlns:a16="http://schemas.microsoft.com/office/drawing/2014/main" id="{74FD88A9-89A0-4B1F-9B0B-518907D08FB6}"/>
              </a:ext>
            </a:extLst>
          </p:cNvPr>
          <p:cNvSpPr txBox="1"/>
          <p:nvPr/>
        </p:nvSpPr>
        <p:spPr>
          <a:xfrm>
            <a:off x="1571481" y="3669174"/>
            <a:ext cx="1318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sz="1600" dirty="0">
                <a:sym typeface="Arial"/>
              </a:rPr>
              <a:t>Backing up</a:t>
            </a:r>
            <a:endParaRPr sz="1600" dirty="0">
              <a:sym typeface="Arial"/>
            </a:endParaRPr>
          </a:p>
        </p:txBody>
      </p:sp>
      <p:pic>
        <p:nvPicPr>
          <p:cNvPr id="63" name="图片 62">
            <a:extLst>
              <a:ext uri="{FF2B5EF4-FFF2-40B4-BE49-F238E27FC236}">
                <a16:creationId xmlns:a16="http://schemas.microsoft.com/office/drawing/2014/main" id="{22361C7C-9909-48BB-8325-8A4F66096F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27321" y="1329363"/>
            <a:ext cx="905852" cy="1120992"/>
          </a:xfrm>
          <a:prstGeom prst="rect">
            <a:avLst/>
          </a:prstGeom>
        </p:spPr>
      </p:pic>
      <p:sp>
        <p:nvSpPr>
          <p:cNvPr id="74" name="Shape 126">
            <a:extLst>
              <a:ext uri="{FF2B5EF4-FFF2-40B4-BE49-F238E27FC236}">
                <a16:creationId xmlns:a16="http://schemas.microsoft.com/office/drawing/2014/main" id="{BCA55792-6034-43BD-9A6C-8C42716CF026}"/>
              </a:ext>
            </a:extLst>
          </p:cNvPr>
          <p:cNvSpPr txBox="1"/>
          <p:nvPr/>
        </p:nvSpPr>
        <p:spPr>
          <a:xfrm>
            <a:off x="4692570" y="3669546"/>
            <a:ext cx="2263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b="1"/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>
                <a:sym typeface="Arial"/>
              </a:rPr>
              <a:t>Data synchronization</a:t>
            </a:r>
            <a:endParaRPr dirty="0">
              <a:sym typeface="Arial"/>
            </a:endParaRPr>
          </a:p>
        </p:txBody>
      </p:sp>
      <p:pic>
        <p:nvPicPr>
          <p:cNvPr id="89" name="图片 88">
            <a:extLst>
              <a:ext uri="{FF2B5EF4-FFF2-40B4-BE49-F238E27FC236}">
                <a16:creationId xmlns:a16="http://schemas.microsoft.com/office/drawing/2014/main" id="{D8F0A52D-B153-4B56-97B8-DCE30F5098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43751" y="2551359"/>
            <a:ext cx="905852" cy="1120992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326FD618-F2B7-4E6E-80DF-8A35AF91296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511" y="2411294"/>
            <a:ext cx="1120992" cy="1120992"/>
          </a:xfrm>
          <a:prstGeom prst="rect">
            <a:avLst/>
          </a:prstGeom>
        </p:spPr>
      </p:pic>
      <p:pic>
        <p:nvPicPr>
          <p:cNvPr id="103" name="图片 102">
            <a:extLst>
              <a:ext uri="{FF2B5EF4-FFF2-40B4-BE49-F238E27FC236}">
                <a16:creationId xmlns:a16="http://schemas.microsoft.com/office/drawing/2014/main" id="{DC5FF453-7287-48FE-AF47-8B7D0EE4B65D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953" y="2824949"/>
            <a:ext cx="703170" cy="703170"/>
          </a:xfrm>
          <a:prstGeom prst="rect">
            <a:avLst/>
          </a:prstGeom>
        </p:spPr>
      </p:pic>
      <p:pic>
        <p:nvPicPr>
          <p:cNvPr id="104" name="图片 103">
            <a:extLst>
              <a:ext uri="{FF2B5EF4-FFF2-40B4-BE49-F238E27FC236}">
                <a16:creationId xmlns:a16="http://schemas.microsoft.com/office/drawing/2014/main" id="{5942778C-D9E8-44D1-B704-D2254702E81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768" y="1564296"/>
            <a:ext cx="1120992" cy="1120992"/>
          </a:xfrm>
          <a:prstGeom prst="rect">
            <a:avLst/>
          </a:prstGeom>
        </p:spPr>
      </p:pic>
      <p:pic>
        <p:nvPicPr>
          <p:cNvPr id="105" name="图片 104">
            <a:extLst>
              <a:ext uri="{FF2B5EF4-FFF2-40B4-BE49-F238E27FC236}">
                <a16:creationId xmlns:a16="http://schemas.microsoft.com/office/drawing/2014/main" id="{B1FFEA4B-3466-45DD-9B07-A0AE1F50C2D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210" y="1977951"/>
            <a:ext cx="703170" cy="703170"/>
          </a:xfrm>
          <a:prstGeom prst="rect">
            <a:avLst/>
          </a:prstGeom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7FAE6594-1933-4C27-84F1-A324083223EE}"/>
              </a:ext>
            </a:extLst>
          </p:cNvPr>
          <p:cNvSpPr/>
          <p:nvPr/>
        </p:nvSpPr>
        <p:spPr>
          <a:xfrm>
            <a:off x="857471" y="1417532"/>
            <a:ext cx="10329521" cy="5213552"/>
          </a:xfrm>
          <a:prstGeom prst="rect">
            <a:avLst/>
          </a:prstGeom>
          <a:solidFill>
            <a:schemeClr val="bg1">
              <a:alpha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sp>
        <p:nvSpPr>
          <p:cNvPr id="35" name="标题 4">
            <a:extLst>
              <a:ext uri="{FF2B5EF4-FFF2-40B4-BE49-F238E27FC236}">
                <a16:creationId xmlns:a16="http://schemas.microsoft.com/office/drawing/2014/main" id="{68BD268E-12F0-48AE-96D4-1B15DE6C6373}"/>
              </a:ext>
            </a:extLst>
          </p:cNvPr>
          <p:cNvSpPr txBox="1"/>
          <p:nvPr/>
        </p:nvSpPr>
        <p:spPr bwMode="auto">
          <a:xfrm>
            <a:off x="2408655" y="3211737"/>
            <a:ext cx="8252741" cy="686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rgbClr val="698EC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kern="0" dirty="0">
                <a:solidFill>
                  <a:srgbClr val="FF0000"/>
                </a:solidFill>
              </a:rPr>
              <a:t>Crash recovery processes can have bugs!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CB194A30-A729-4986-AC15-F3A10EB761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754" y="3029754"/>
            <a:ext cx="794133" cy="8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475188"/>
      </p:ext>
    </p:extLst>
  </p:cSld>
  <p:clrMapOvr>
    <a:masterClrMapping/>
  </p:clrMapOvr>
  <p:transition advTm="13334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62BBA92-F2B4-4027-B795-AE1AD3D72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045" y="1226628"/>
            <a:ext cx="8603514" cy="84638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zookeeper fails to start because of inconsistent epoch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zh-CN" sz="2000" b="0" dirty="0"/>
              <a:t>https://issues.apache.org/jira/browse/ZOOKEEPER-1653</a:t>
            </a:r>
            <a:endParaRPr lang="zh-CN" altLang="en-US" sz="2000" b="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FD8AE7-917A-4E22-A9D1-DD20E4FFE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A real-world crash recovery bug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F99D202-9279-47F1-8E92-74DE61198931}"/>
              </a:ext>
            </a:extLst>
          </p:cNvPr>
          <p:cNvCxnSpPr>
            <a:cxnSpLocks/>
          </p:cNvCxnSpPr>
          <p:nvPr/>
        </p:nvCxnSpPr>
        <p:spPr>
          <a:xfrm flipH="1">
            <a:off x="5752431" y="3317123"/>
            <a:ext cx="2689945" cy="227662"/>
          </a:xfrm>
          <a:prstGeom prst="straightConnector1">
            <a:avLst/>
          </a:prstGeom>
          <a:ln w="57150" cap="rnd"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ED31C9D-7A22-43CD-A4D9-04142D99E46F}"/>
              </a:ext>
            </a:extLst>
          </p:cNvPr>
          <p:cNvSpPr txBox="1"/>
          <p:nvPr/>
        </p:nvSpPr>
        <p:spPr>
          <a:xfrm rot="21307886">
            <a:off x="6330546" y="3093140"/>
            <a:ext cx="15731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 err="1">
                <a:solidFill>
                  <a:srgbClr val="0070C0"/>
                </a:solidFill>
                <a:ea typeface="Linux Libertine" panose="02000503000000000000" pitchFamily="2" charset="0"/>
                <a:cs typeface="Linux Libertine" panose="02000503000000000000" pitchFamily="2" charset="0"/>
              </a:rPr>
              <a:t>NEWLEADER</a:t>
            </a:r>
            <a:endParaRPr lang="zh-CN" altLang="en-US" sz="1600" b="1" dirty="0">
              <a:solidFill>
                <a:srgbClr val="0070C0"/>
              </a:solidFill>
              <a:cs typeface="Linux Libertine" panose="02000503000000000000" pitchFamily="2" charset="0"/>
            </a:endParaRPr>
          </a:p>
        </p:txBody>
      </p:sp>
      <p:sp>
        <p:nvSpPr>
          <p:cNvPr id="12" name="流程图: 磁盘 11">
            <a:extLst>
              <a:ext uri="{FF2B5EF4-FFF2-40B4-BE49-F238E27FC236}">
                <a16:creationId xmlns:a16="http://schemas.microsoft.com/office/drawing/2014/main" id="{47A1F0C7-FDB5-467F-92D4-5C6AF7E2D889}"/>
              </a:ext>
            </a:extLst>
          </p:cNvPr>
          <p:cNvSpPr/>
          <p:nvPr/>
        </p:nvSpPr>
        <p:spPr bwMode="gray">
          <a:xfrm>
            <a:off x="1766850" y="3746865"/>
            <a:ext cx="1608906" cy="468298"/>
          </a:xfrm>
          <a:prstGeom prst="flowChartMagneticDisk">
            <a:avLst/>
          </a:prstGeom>
          <a:solidFill>
            <a:schemeClr val="bg1"/>
          </a:solidFill>
          <a:ln w="28575" algn="ctr">
            <a:solidFill>
              <a:srgbClr val="DFC9E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rgbClr val="DFC9EF"/>
                </a:solidFill>
              </a:rPr>
              <a:t>Snapshot</a:t>
            </a:r>
            <a:endParaRPr lang="zh-CN" altLang="en-US" b="1" dirty="0">
              <a:solidFill>
                <a:srgbClr val="DFC9EF"/>
              </a:solidFill>
            </a:endParaRPr>
          </a:p>
        </p:txBody>
      </p:sp>
      <p:sp>
        <p:nvSpPr>
          <p:cNvPr id="13" name="流程图: 磁盘 12">
            <a:extLst>
              <a:ext uri="{FF2B5EF4-FFF2-40B4-BE49-F238E27FC236}">
                <a16:creationId xmlns:a16="http://schemas.microsoft.com/office/drawing/2014/main" id="{CA885837-A342-4D87-9581-E374F92E84AB}"/>
              </a:ext>
            </a:extLst>
          </p:cNvPr>
          <p:cNvSpPr/>
          <p:nvPr/>
        </p:nvSpPr>
        <p:spPr bwMode="gray">
          <a:xfrm>
            <a:off x="1763493" y="4332834"/>
            <a:ext cx="1608907" cy="468298"/>
          </a:xfrm>
          <a:prstGeom prst="flowChartMagneticDisk">
            <a:avLst/>
          </a:prstGeom>
          <a:solidFill>
            <a:schemeClr val="bg1"/>
          </a:solidFill>
          <a:ln w="28575" algn="ctr">
            <a:solidFill>
              <a:schemeClr val="accent1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currentEpoch</a:t>
            </a:r>
            <a:endParaRPr lang="zh-CN" alt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565D35C-96FF-492D-99A4-B4627147AB49}"/>
              </a:ext>
            </a:extLst>
          </p:cNvPr>
          <p:cNvCxnSpPr>
            <a:cxnSpLocks/>
            <a:endCxn id="12" idx="4"/>
          </p:cNvCxnSpPr>
          <p:nvPr/>
        </p:nvCxnSpPr>
        <p:spPr>
          <a:xfrm flipH="1">
            <a:off x="3375756" y="3712737"/>
            <a:ext cx="2269099" cy="268277"/>
          </a:xfrm>
          <a:prstGeom prst="straightConnector1">
            <a:avLst/>
          </a:prstGeom>
          <a:ln w="57150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08F275A-1860-46DF-9D1B-319AEB062432}"/>
              </a:ext>
            </a:extLst>
          </p:cNvPr>
          <p:cNvSpPr txBox="1"/>
          <p:nvPr/>
        </p:nvSpPr>
        <p:spPr>
          <a:xfrm rot="21260010">
            <a:off x="3773895" y="3467094"/>
            <a:ext cx="1887873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Take snapshot</a:t>
            </a:r>
            <a:endParaRPr lang="zh-CN" altLang="en-US" sz="1600" b="1" dirty="0">
              <a:cs typeface="Linux Libertine" panose="02000503000000000000" pitchFamily="2" charset="0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9054401-4AB2-4BBB-81EF-750FF75C8327}"/>
              </a:ext>
            </a:extLst>
          </p:cNvPr>
          <p:cNvCxnSpPr>
            <a:cxnSpLocks/>
            <a:endCxn id="13" idx="4"/>
          </p:cNvCxnSpPr>
          <p:nvPr/>
        </p:nvCxnSpPr>
        <p:spPr>
          <a:xfrm flipH="1">
            <a:off x="3372400" y="4320890"/>
            <a:ext cx="2319188" cy="246093"/>
          </a:xfrm>
          <a:prstGeom prst="straightConnector1">
            <a:avLst/>
          </a:prstGeom>
          <a:ln w="57150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A0F6A83-FF97-424C-9B8D-5A331900F73D}"/>
              </a:ext>
            </a:extLst>
          </p:cNvPr>
          <p:cNvSpPr txBox="1"/>
          <p:nvPr/>
        </p:nvSpPr>
        <p:spPr>
          <a:xfrm rot="21260010">
            <a:off x="3650522" y="4047263"/>
            <a:ext cx="248960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ea typeface="Linux Libertine" panose="02000503000000000000" pitchFamily="2" charset="0"/>
                <a:cs typeface="Linux Libertine" panose="02000503000000000000" pitchFamily="2" charset="0"/>
              </a:rPr>
              <a:t>Write current epoch</a:t>
            </a:r>
            <a:endParaRPr lang="zh-CN" altLang="en-US" sz="1600" b="1" dirty="0">
              <a:cs typeface="Linux Libertine" panose="02000503000000000000" pitchFamily="2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C79DFAB-8423-4FFC-9A95-AE55163A4E14}"/>
              </a:ext>
            </a:extLst>
          </p:cNvPr>
          <p:cNvSpPr txBox="1"/>
          <p:nvPr/>
        </p:nvSpPr>
        <p:spPr>
          <a:xfrm>
            <a:off x="3347533" y="4163917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>
              <a:defRPr b="1">
                <a:solidFill>
                  <a:srgbClr val="C00000"/>
                </a:solidFill>
                <a:latin typeface="Cambria Math" panose="02040503050406030204" pitchFamily="18" charset="0"/>
              </a:defRPr>
            </a:lvl1pPr>
          </a:lstStyle>
          <a:p>
            <a:r>
              <a:rPr lang="en-US" altLang="zh-CN" dirty="0"/>
              <a:t>③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43F022E9-6591-4D4E-8751-8A4E3844D76F}"/>
              </a:ext>
            </a:extLst>
          </p:cNvPr>
          <p:cNvSpPr/>
          <p:nvPr/>
        </p:nvSpPr>
        <p:spPr>
          <a:xfrm>
            <a:off x="6014119" y="3125519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①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0D4456F-DFC3-4157-B815-EE01260AAE56}"/>
              </a:ext>
            </a:extLst>
          </p:cNvPr>
          <p:cNvSpPr/>
          <p:nvPr/>
        </p:nvSpPr>
        <p:spPr>
          <a:xfrm>
            <a:off x="3471212" y="3590341"/>
            <a:ext cx="45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Cambria Math" panose="02040503050406030204" pitchFamily="18" charset="0"/>
              </a:rPr>
              <a:t>②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2CDA471E-5019-4166-8497-13891AF71BC6}"/>
              </a:ext>
            </a:extLst>
          </p:cNvPr>
          <p:cNvCxnSpPr>
            <a:cxnSpLocks/>
          </p:cNvCxnSpPr>
          <p:nvPr/>
        </p:nvCxnSpPr>
        <p:spPr>
          <a:xfrm>
            <a:off x="5692773" y="3018888"/>
            <a:ext cx="0" cy="2812835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C008705D-4F7F-4D40-A3B4-C59D00ACEA5E}"/>
              </a:ext>
            </a:extLst>
          </p:cNvPr>
          <p:cNvSpPr txBox="1"/>
          <p:nvPr/>
        </p:nvSpPr>
        <p:spPr>
          <a:xfrm>
            <a:off x="5203047" y="2630400"/>
            <a:ext cx="97708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altLang="zh-CN" dirty="0"/>
              <a:t>Follower</a:t>
            </a:r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241ACA76-F45D-4AC4-9916-B18F99CAA5C9}"/>
              </a:ext>
            </a:extLst>
          </p:cNvPr>
          <p:cNvCxnSpPr>
            <a:cxnSpLocks/>
          </p:cNvCxnSpPr>
          <p:nvPr/>
        </p:nvCxnSpPr>
        <p:spPr>
          <a:xfrm>
            <a:off x="8442375" y="3026991"/>
            <a:ext cx="0" cy="2855532"/>
          </a:xfrm>
          <a:prstGeom prst="line">
            <a:avLst/>
          </a:prstGeom>
          <a:noFill/>
          <a:ln w="381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闪电形 26">
            <a:extLst>
              <a:ext uri="{FF2B5EF4-FFF2-40B4-BE49-F238E27FC236}">
                <a16:creationId xmlns:a16="http://schemas.microsoft.com/office/drawing/2014/main" id="{155D4CD6-AAA0-4863-BD67-A39AEF48D410}"/>
              </a:ext>
            </a:extLst>
          </p:cNvPr>
          <p:cNvSpPr/>
          <p:nvPr/>
        </p:nvSpPr>
        <p:spPr>
          <a:xfrm>
            <a:off x="5340692" y="3822861"/>
            <a:ext cx="645062" cy="365939"/>
          </a:xfrm>
          <a:prstGeom prst="lightningBolt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5000"/>
              <a:buFont typeface="Wingdings" panose="05000000000000000000" pitchFamily="2" charset="2"/>
              <a:buChar char="p"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accent2"/>
              </a:solidFill>
              <a:effectLst/>
              <a:latin typeface="Verdana" panose="020B0604030504040204" pitchFamily="34" charset="0"/>
              <a:ea typeface="楷体_GB2312" pitchFamily="49" charset="-122"/>
            </a:endParaRPr>
          </a:p>
        </p:txBody>
      </p:sp>
      <p:pic>
        <p:nvPicPr>
          <p:cNvPr id="38" name="Shape 564">
            <a:extLst>
              <a:ext uri="{FF2B5EF4-FFF2-40B4-BE49-F238E27FC236}">
                <a16:creationId xmlns:a16="http://schemas.microsoft.com/office/drawing/2014/main" id="{C401C511-9053-4496-89CE-6B9FAC23BA6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90483" y="4764355"/>
            <a:ext cx="492700" cy="49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对话气泡: 矩形 38">
            <a:extLst>
              <a:ext uri="{FF2B5EF4-FFF2-40B4-BE49-F238E27FC236}">
                <a16:creationId xmlns:a16="http://schemas.microsoft.com/office/drawing/2014/main" id="{2F71CEE2-7BD3-415B-B3EE-B365CF33CD3E}"/>
              </a:ext>
            </a:extLst>
          </p:cNvPr>
          <p:cNvSpPr/>
          <p:nvPr/>
        </p:nvSpPr>
        <p:spPr bwMode="gray">
          <a:xfrm>
            <a:off x="6095675" y="3631131"/>
            <a:ext cx="3872835" cy="1076408"/>
          </a:xfrm>
          <a:prstGeom prst="wedgeRectCallout">
            <a:avLst>
              <a:gd name="adj1" fmla="val -57047"/>
              <a:gd name="adj2" fmla="val -27051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case </a:t>
            </a:r>
            <a:r>
              <a:rPr lang="en-US" altLang="zh-CN" sz="1600" b="1" dirty="0" err="1">
                <a:solidFill>
                  <a:schemeClr val="tx1"/>
                </a:solidFill>
              </a:rPr>
              <a:t>Leader.NEWLEADER</a:t>
            </a:r>
            <a:r>
              <a:rPr lang="en-US" altLang="zh-CN" sz="1600" b="1" dirty="0">
                <a:solidFill>
                  <a:schemeClr val="tx1"/>
                </a:solidFill>
              </a:rPr>
              <a:t>:</a:t>
            </a:r>
          </a:p>
          <a:p>
            <a:r>
              <a:rPr lang="en-US" altLang="zh-CN" sz="1600" b="1" dirty="0">
                <a:solidFill>
                  <a:schemeClr val="tx1"/>
                </a:solidFill>
              </a:rPr>
              <a:t>  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zk.takeSnapshot</a:t>
            </a:r>
            <a:r>
              <a:rPr lang="en-US" altLang="zh-CN" sz="16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1600" b="1" dirty="0">
                <a:solidFill>
                  <a:schemeClr val="tx1"/>
                </a:solidFill>
              </a:rPr>
              <a:t>       </a:t>
            </a:r>
            <a:r>
              <a:rPr lang="en-US" altLang="zh-CN" sz="1600" b="1" dirty="0" err="1">
                <a:solidFill>
                  <a:schemeClr val="tx1"/>
                </a:solidFill>
              </a:rPr>
              <a:t>self.setCurrentEpoch</a:t>
            </a:r>
            <a:r>
              <a:rPr lang="en-US" altLang="zh-CN" sz="1600" b="1" dirty="0">
                <a:solidFill>
                  <a:schemeClr val="tx1"/>
                </a:solidFill>
              </a:rPr>
              <a:t>(</a:t>
            </a:r>
            <a:r>
              <a:rPr lang="en-US" altLang="zh-CN" sz="1600" b="1" dirty="0" err="1">
                <a:solidFill>
                  <a:schemeClr val="tx1"/>
                </a:solidFill>
              </a:rPr>
              <a:t>newEpoch</a:t>
            </a:r>
            <a:r>
              <a:rPr lang="en-US" altLang="zh-CN" sz="1600" b="1" dirty="0">
                <a:solidFill>
                  <a:schemeClr val="tx1"/>
                </a:solidFill>
              </a:rPr>
              <a:t>);</a:t>
            </a:r>
          </a:p>
          <a:p>
            <a:r>
              <a:rPr lang="en-US" altLang="zh-CN" sz="1600" b="1" dirty="0">
                <a:solidFill>
                  <a:schemeClr val="tx1"/>
                </a:solidFill>
              </a:rPr>
              <a:t>       …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0" name="对话气泡: 矩形 39">
            <a:extLst>
              <a:ext uri="{FF2B5EF4-FFF2-40B4-BE49-F238E27FC236}">
                <a16:creationId xmlns:a16="http://schemas.microsoft.com/office/drawing/2014/main" id="{34CE8633-4251-49EB-935C-81EABBEA285C}"/>
              </a:ext>
            </a:extLst>
          </p:cNvPr>
          <p:cNvSpPr/>
          <p:nvPr/>
        </p:nvSpPr>
        <p:spPr bwMode="gray">
          <a:xfrm>
            <a:off x="1932640" y="5175136"/>
            <a:ext cx="3414502" cy="949739"/>
          </a:xfrm>
          <a:prstGeom prst="wedgeRectCallout">
            <a:avLst>
              <a:gd name="adj1" fmla="val 56781"/>
              <a:gd name="adj2" fmla="val -23474"/>
            </a:avLst>
          </a:prstGeom>
          <a:solidFill>
            <a:schemeClr val="bg1"/>
          </a:solidFill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600" b="1" dirty="0">
                <a:solidFill>
                  <a:schemeClr val="tx1"/>
                </a:solidFill>
              </a:rPr>
              <a:t>if (</a:t>
            </a:r>
            <a:r>
              <a:rPr lang="en-US" altLang="zh-CN" sz="1600" b="1" dirty="0" err="1">
                <a:solidFill>
                  <a:srgbClr val="7030A0"/>
                </a:solidFill>
              </a:rPr>
              <a:t>epochOfZxid</a:t>
            </a:r>
            <a:r>
              <a:rPr lang="en-US" altLang="zh-CN" sz="1600" b="1" dirty="0">
                <a:solidFill>
                  <a:schemeClr val="tx1"/>
                </a:solidFill>
              </a:rPr>
              <a:t> &gt; </a:t>
            </a:r>
            <a:r>
              <a:rPr lang="en-US" altLang="zh-CN" sz="1600" b="1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currentEpoch</a:t>
            </a:r>
            <a:r>
              <a:rPr lang="en-US" altLang="zh-CN" sz="1600" b="1" dirty="0">
                <a:solidFill>
                  <a:schemeClr val="tx1"/>
                </a:solidFill>
              </a:rPr>
              <a:t>){</a:t>
            </a:r>
          </a:p>
          <a:p>
            <a:r>
              <a:rPr lang="en-US" altLang="zh-CN" sz="1600" b="1" dirty="0">
                <a:solidFill>
                  <a:schemeClr val="tx1"/>
                </a:solidFill>
              </a:rPr>
              <a:t>    // </a:t>
            </a:r>
            <a:r>
              <a:rPr lang="en-US" altLang="zh-CN" sz="1600" b="1" dirty="0">
                <a:solidFill>
                  <a:srgbClr val="FF0000"/>
                </a:solidFill>
              </a:rPr>
              <a:t>Stop itself</a:t>
            </a:r>
          </a:p>
          <a:p>
            <a:r>
              <a:rPr lang="en-US" altLang="zh-CN" sz="1600" b="1" dirty="0">
                <a:solidFill>
                  <a:schemeClr val="tx1"/>
                </a:solidFill>
              </a:rPr>
              <a:t>}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A41780F9-A820-4708-B00E-443E7548DC8F}"/>
              </a:ext>
            </a:extLst>
          </p:cNvPr>
          <p:cNvSpPr/>
          <p:nvPr/>
        </p:nvSpPr>
        <p:spPr bwMode="gray">
          <a:xfrm>
            <a:off x="5960702" y="5529435"/>
            <a:ext cx="1610987" cy="455033"/>
          </a:xfrm>
          <a:prstGeom prst="roundRect">
            <a:avLst/>
          </a:prstGeom>
          <a:solidFill>
            <a:srgbClr val="FF0000"/>
          </a:solidFill>
          <a:ln>
            <a:headEnd type="triangle" w="med" len="med"/>
            <a:tailEnd type="triangl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Fail to start!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1A5F354A-3C88-42D1-96A4-4DB4E8FF3D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1377" y="5440725"/>
            <a:ext cx="500422" cy="559478"/>
          </a:xfrm>
          <a:prstGeom prst="rect">
            <a:avLst/>
          </a:prstGeom>
        </p:spPr>
      </p:pic>
      <p:pic>
        <p:nvPicPr>
          <p:cNvPr id="46" name="Picture 6" descr="Integrations-ApacheZookeeper-340x216.png">
            <a:extLst>
              <a:ext uri="{FF2B5EF4-FFF2-40B4-BE49-F238E27FC236}">
                <a16:creationId xmlns:a16="http://schemas.microsoft.com/office/drawing/2014/main" id="{B479091B-C455-48F9-B12F-DF317C88152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t="16103" r="2318" b="16027"/>
          <a:stretch/>
        </p:blipFill>
        <p:spPr>
          <a:xfrm>
            <a:off x="748740" y="1211404"/>
            <a:ext cx="1815547" cy="853406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7A370C59-EC5F-45E0-BB2F-8FEC30569683}"/>
              </a:ext>
            </a:extLst>
          </p:cNvPr>
          <p:cNvSpPr txBox="1"/>
          <p:nvPr/>
        </p:nvSpPr>
        <p:spPr>
          <a:xfrm>
            <a:off x="7953834" y="2628727"/>
            <a:ext cx="97708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 i="1">
                <a:ea typeface="Linux Libertine" panose="02000503000000000000" pitchFamily="2" charset="0"/>
                <a:cs typeface="Linux Libertine" panose="02000503000000000000" pitchFamily="2" charset="0"/>
              </a:defRPr>
            </a:lvl1pPr>
          </a:lstStyle>
          <a:p>
            <a:r>
              <a:rPr lang="en-US" altLang="zh-CN" dirty="0"/>
              <a:t>Leader</a:t>
            </a:r>
            <a:endParaRPr lang="zh-CN" altLang="en-US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DE035BFA-BF50-47B1-A2A7-A8E039E69C56}"/>
              </a:ext>
            </a:extLst>
          </p:cNvPr>
          <p:cNvCxnSpPr>
            <a:cxnSpLocks/>
            <a:stCxn id="12" idx="2"/>
            <a:endCxn id="5" idx="1"/>
          </p:cNvCxnSpPr>
          <p:nvPr/>
        </p:nvCxnSpPr>
        <p:spPr>
          <a:xfrm rot="10800000" flipH="1" flipV="1">
            <a:off x="1766850" y="3981013"/>
            <a:ext cx="456000" cy="1428271"/>
          </a:xfrm>
          <a:prstGeom prst="curvedConnector3">
            <a:avLst>
              <a:gd name="adj1" fmla="val -50132"/>
            </a:avLst>
          </a:prstGeom>
          <a:ln w="28575" cap="rnd">
            <a:solidFill>
              <a:srgbClr val="7030A0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A72324B0-89C8-465B-897A-E1DDB14586A7}"/>
              </a:ext>
            </a:extLst>
          </p:cNvPr>
          <p:cNvCxnSpPr>
            <a:cxnSpLocks/>
            <a:stCxn id="13" idx="3"/>
            <a:endCxn id="36" idx="0"/>
          </p:cNvCxnSpPr>
          <p:nvPr/>
        </p:nvCxnSpPr>
        <p:spPr>
          <a:xfrm rot="16200000" flipH="1">
            <a:off x="3239050" y="4130029"/>
            <a:ext cx="482634" cy="1824840"/>
          </a:xfrm>
          <a:prstGeom prst="curvedConnector3">
            <a:avLst>
              <a:gd name="adj1" fmla="val 50000"/>
            </a:avLst>
          </a:prstGeom>
          <a:ln w="28575" cap="rnd">
            <a:solidFill>
              <a:schemeClr val="accent6">
                <a:lumMod val="20000"/>
                <a:lumOff val="80000"/>
              </a:schemeClr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47C7047-F380-4057-8F6D-82E643F91DF7}"/>
              </a:ext>
            </a:extLst>
          </p:cNvPr>
          <p:cNvSpPr/>
          <p:nvPr/>
        </p:nvSpPr>
        <p:spPr bwMode="gray">
          <a:xfrm>
            <a:off x="2222850" y="5281531"/>
            <a:ext cx="1305784" cy="255508"/>
          </a:xfrm>
          <a:prstGeom prst="rect">
            <a:avLst/>
          </a:prstGeom>
          <a:noFill/>
          <a:ln w="28575" algn="ctr">
            <a:solidFill>
              <a:srgbClr val="7030A0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002B818-B0A0-4CB4-A364-DA74ACBF648C}"/>
              </a:ext>
            </a:extLst>
          </p:cNvPr>
          <p:cNvSpPr/>
          <p:nvPr/>
        </p:nvSpPr>
        <p:spPr bwMode="gray">
          <a:xfrm>
            <a:off x="3719043" y="5283766"/>
            <a:ext cx="1347487" cy="255508"/>
          </a:xfrm>
          <a:prstGeom prst="rect">
            <a:avLst/>
          </a:prstGeom>
          <a:noFill/>
          <a:ln w="28575" algn="ctr">
            <a:solidFill>
              <a:schemeClr val="accent6">
                <a:lumMod val="20000"/>
                <a:lumOff val="80000"/>
              </a:schemeClr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80842984"/>
      </p:ext>
    </p:extLst>
  </p:cSld>
  <p:clrMapOvr>
    <a:masterClrMapping/>
  </p:clrMapOvr>
  <p:transition advTm="3723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21" dur="1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1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BCBC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EBCBC"/>
                                      </p:to>
                                    </p:animClr>
                                    <p:set>
                                      <p:cBhvr>
                                        <p:cTn id="51" dur="1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54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100" fill="hold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100" fill="hold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7" grpId="0"/>
      <p:bldP spid="22" grpId="0"/>
      <p:bldP spid="22" grpId="1"/>
      <p:bldP spid="24" grpId="0"/>
      <p:bldP spid="24" grpId="1"/>
      <p:bldP spid="26" grpId="0"/>
      <p:bldP spid="27" grpId="0" animBg="1"/>
      <p:bldP spid="39" grpId="0" uiExpand="1" build="allAtOnce" animBg="1"/>
      <p:bldP spid="40" grpId="0" animBg="1"/>
      <p:bldP spid="41" grpId="0" animBg="1"/>
      <p:bldP spid="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889F545-99AA-4F95-9354-8619D665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397" y="1379799"/>
            <a:ext cx="10341205" cy="376513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400" dirty="0"/>
              <a:t>Empirical bug studies in distributed systems</a:t>
            </a:r>
          </a:p>
          <a:p>
            <a:pPr lvl="1"/>
            <a:r>
              <a:rPr lang="en-US" altLang="zh-CN" sz="2400" b="0" dirty="0"/>
              <a:t>Cloud bug study [1] </a:t>
            </a:r>
          </a:p>
          <a:p>
            <a:pPr lvl="1"/>
            <a:r>
              <a:rPr lang="en-US" altLang="zh-CN" sz="2400" b="0" dirty="0"/>
              <a:t>Distributed concurrency bugs [2]</a:t>
            </a:r>
          </a:p>
          <a:p>
            <a:pPr lvl="1"/>
            <a:r>
              <a:rPr lang="en-US" altLang="zh-CN" sz="2400" b="0" dirty="0"/>
              <a:t>Timeout issues [3]</a:t>
            </a:r>
            <a:endParaRPr lang="en-US" altLang="zh-CN" sz="2400" dirty="0"/>
          </a:p>
          <a:p>
            <a:r>
              <a:rPr lang="en-US" altLang="zh-CN" sz="2400" dirty="0"/>
              <a:t>Existing CR bug detection – Treat a distributed system as a black/grey box</a:t>
            </a:r>
          </a:p>
          <a:p>
            <a:pPr lvl="1"/>
            <a:r>
              <a:rPr lang="en-US" altLang="zh-CN" sz="2400" b="0" dirty="0"/>
              <a:t>Model checking [4]</a:t>
            </a:r>
          </a:p>
          <a:p>
            <a:pPr lvl="1"/>
            <a:r>
              <a:rPr lang="en-US" altLang="zh-CN" sz="2400" b="0" dirty="0"/>
              <a:t>Crash injection [5]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2A9B549-C7D5-412E-9856-A82A532E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Calibri"/>
              </a:rPr>
              <a:t>Understanding CR bugs is important!</a:t>
            </a:r>
            <a:endParaRPr lang="zh-CN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71E864C7-998E-471C-B102-B84E45319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3457" y="5445626"/>
            <a:ext cx="12070080" cy="141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  <a:ea typeface="楷体_GB2312" pitchFamily="49" charset="-122"/>
              </a:defRPr>
            </a:lvl9pPr>
          </a:lstStyle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[1] 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H. </a:t>
            </a:r>
            <a:r>
              <a:rPr lang="en-US" altLang="zh-CN" sz="14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Gunawi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et al., What Bugs Live in the Cloud? A Study of 3000+ Issues in Cloud Systems, </a:t>
            </a:r>
            <a:r>
              <a:rPr lang="en-US" altLang="zh-CN" sz="1400" b="0" dirty="0" err="1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SoCC</a:t>
            </a:r>
            <a:r>
              <a:rPr lang="en-US" altLang="zh-CN" sz="1400" b="0" dirty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 2014.</a:t>
            </a: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[2] T. Leesatapornwongsa et al., TaxDC: A Taxonomy of Non-Deterministic Concurrency Bugs in Datacenter Distributed Systems, ASPLOS 2016.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[3] T. Dai et al., Understanding Real-World Timeout Problems in Cloud Server Systems, IC2E 2018.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[4] T. Leesatapornwongsa et al., 2014. </a:t>
            </a:r>
            <a:r>
              <a:rPr lang="en-US" altLang="zh-CN" sz="14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SAMC</a:t>
            </a: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: Semantic-Aware Model Checking for Fast Discovery of Deep Bugs in Cloud Systems, </a:t>
            </a:r>
            <a:r>
              <a:rPr lang="en-US" altLang="zh-CN" sz="14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OSDI</a:t>
            </a: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2014.</a:t>
            </a:r>
          </a:p>
          <a:p>
            <a:pPr marL="252000" indent="-347663" eaLnBrk="1" hangingPunct="1">
              <a:lnSpc>
                <a:spcPct val="125000"/>
              </a:lnSpc>
            </a:pP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[5] H. </a:t>
            </a:r>
            <a:r>
              <a:rPr lang="en-US" altLang="zh-CN" sz="14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Gunawi</a:t>
            </a: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et al., FATE and DESTINI: A Framework for Cloud Recovery Testing, </a:t>
            </a:r>
            <a:r>
              <a:rPr lang="en-US" altLang="zh-CN" sz="1400" b="0" dirty="0" err="1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NSDI</a:t>
            </a:r>
            <a:r>
              <a:rPr lang="en-US" altLang="zh-CN" sz="1400" b="0" dirty="0">
                <a:solidFill>
                  <a:srgbClr val="000000"/>
                </a:solidFill>
                <a:latin typeface="+mn-lt"/>
                <a:ea typeface="宋体" charset="-122"/>
                <a:cs typeface="Times New Roman" pitchFamily="18" charset="0"/>
              </a:rPr>
              <a:t> 2011.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834A6EC7-3BD1-4464-824D-5C6BD110D6D9}"/>
              </a:ext>
            </a:extLst>
          </p:cNvPr>
          <p:cNvSpPr txBox="1"/>
          <p:nvPr/>
        </p:nvSpPr>
        <p:spPr bwMode="auto">
          <a:xfrm>
            <a:off x="6599025" y="3818641"/>
            <a:ext cx="49685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rgbClr val="698EC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kern="0" dirty="0">
                <a:solidFill>
                  <a:srgbClr val="FF0000"/>
                </a:solidFill>
              </a:rPr>
              <a:t>Lack of deep understanding of CR bugs!</a:t>
            </a:r>
          </a:p>
        </p:txBody>
      </p:sp>
      <p:sp>
        <p:nvSpPr>
          <p:cNvPr id="6" name="标题 4">
            <a:extLst>
              <a:ext uri="{FF2B5EF4-FFF2-40B4-BE49-F238E27FC236}">
                <a16:creationId xmlns:a16="http://schemas.microsoft.com/office/drawing/2014/main" id="{A16BDF21-C8B3-4BF4-B2BE-B859AA998888}"/>
              </a:ext>
            </a:extLst>
          </p:cNvPr>
          <p:cNvSpPr txBox="1"/>
          <p:nvPr/>
        </p:nvSpPr>
        <p:spPr bwMode="auto">
          <a:xfrm>
            <a:off x="7463121" y="1965381"/>
            <a:ext cx="3240360" cy="66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baseline="0">
                <a:solidFill>
                  <a:srgbClr val="698ECF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rgbClr val="698ECF"/>
                </a:solidFill>
                <a:latin typeface="Franklin Gothic Medium" panose="020B06030201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accent2"/>
                </a:solidFill>
                <a:latin typeface="Verdana" panose="020B0604030504040204" pitchFamily="34" charset="0"/>
                <a:ea typeface="黑体" panose="02010609060101010101" pitchFamily="2" charset="-122"/>
              </a:defRPr>
            </a:lvl9pPr>
          </a:lstStyle>
          <a:p>
            <a:pPr algn="ctr"/>
            <a:r>
              <a:rPr lang="en-US" altLang="zh-CN" sz="3200" kern="0" dirty="0">
                <a:solidFill>
                  <a:srgbClr val="FF0000"/>
                </a:solidFill>
              </a:rPr>
              <a:t>Not for CR bugs!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2213832"/>
      </p:ext>
    </p:extLst>
  </p:cSld>
  <p:clrMapOvr>
    <a:masterClrMapping/>
  </p:clrMapOvr>
  <p:transition advTm="26055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4|1.4|1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9.4|2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3|4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7|3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8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1|9.6|6.1|7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11.4|1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2|4.1|5.7|1.6|1.8|2.2|4.5|5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|5.7|3.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2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1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8.2|7.7|4.7|1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8.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2|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|17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11.6|1.8|1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|5.5|4.4|5.8|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9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3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4|2.3|7.1"/>
</p:tagLst>
</file>

<file path=ppt/theme/theme1.xml><?xml version="1.0" encoding="utf-8"?>
<a:theme xmlns:a="http://schemas.openxmlformats.org/drawingml/2006/main" name="主题1">
  <a:themeElements>
    <a:clrScheme name="新闻纸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Amgen Corporate">
      <a:majorFont>
        <a:latin typeface="Calibr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6350" algn="ctr">
          <a:noFill/>
          <a:miter lim="800000"/>
          <a:headEnd/>
          <a:tailEnd/>
        </a:ln>
        <a:effectLst/>
      </a:spPr>
      <a:bodyPr wrap="none" rtlCol="0" anchor="ctr"/>
      <a:lstStyle>
        <a:defPPr algn="ctr">
          <a:defRPr b="1" dirty="0" smtClean="0">
            <a:solidFill>
              <a:schemeClr val="bg1"/>
            </a:solidFill>
          </a:defRPr>
        </a:defPPr>
      </a:lstStyle>
    </a:spDef>
    <a:lnDef>
      <a:spPr>
        <a:ln w="28575" cap="rnd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主题1" id="{95C25592-10BA-4666-86A4-05826EDB26C9}" vid="{BF664341-5969-42EB-BC18-F2EE4067AC0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21777</TotalTime>
  <Words>2431</Words>
  <Application>Microsoft Office PowerPoint</Application>
  <PresentationFormat>宽屏</PresentationFormat>
  <Paragraphs>690</Paragraphs>
  <Slides>53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6" baseType="lpstr">
      <vt:lpstr>Gill Sans</vt:lpstr>
      <vt:lpstr>等线</vt:lpstr>
      <vt:lpstr>楷体_GB2312</vt:lpstr>
      <vt:lpstr>宋体</vt:lpstr>
      <vt:lpstr>微软雅黑</vt:lpstr>
      <vt:lpstr>Arial</vt:lpstr>
      <vt:lpstr>Calibri</vt:lpstr>
      <vt:lpstr>Cambria Math</vt:lpstr>
      <vt:lpstr>Linux Libertine</vt:lpstr>
      <vt:lpstr>Times New Roman</vt:lpstr>
      <vt:lpstr>Verdana</vt:lpstr>
      <vt:lpstr>Wingdings</vt:lpstr>
      <vt:lpstr>主题1</vt:lpstr>
      <vt:lpstr>PowerPoint 演示文稿</vt:lpstr>
      <vt:lpstr>Large-scale distributed systems</vt:lpstr>
      <vt:lpstr>Node crashes are inevitable!</vt:lpstr>
      <vt:lpstr>Node crashes are common!</vt:lpstr>
      <vt:lpstr>Basic crash recovery process</vt:lpstr>
      <vt:lpstr>Various crash recovery mechanisms</vt:lpstr>
      <vt:lpstr>Crash recovery bugs (CR bugs)</vt:lpstr>
      <vt:lpstr>A real-world crash recovery bug</vt:lpstr>
      <vt:lpstr>Understanding CR bugs is important!</vt:lpstr>
      <vt:lpstr>CREB: study on Crash REcovery Bugs</vt:lpstr>
      <vt:lpstr>Research questions</vt:lpstr>
      <vt:lpstr>PowerPoint 演示文稿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RQ1: Root cause</vt:lpstr>
      <vt:lpstr>PowerPoint 演示文稿</vt:lpstr>
      <vt:lpstr>RQ2: Triggering condition</vt:lpstr>
      <vt:lpstr>RQ2: Triggering condition</vt:lpstr>
      <vt:lpstr>RQ2: Triggering condition</vt:lpstr>
      <vt:lpstr>PowerPoint 演示文稿</vt:lpstr>
      <vt:lpstr>RQ3: Bug impact</vt:lpstr>
      <vt:lpstr>PowerPoint 演示文稿</vt:lpstr>
      <vt:lpstr>RQ4: Bug fix patterns</vt:lpstr>
      <vt:lpstr>RQ4: Incomplete fixes</vt:lpstr>
      <vt:lpstr>RQ4: Incomplete fixes</vt:lpstr>
      <vt:lpstr>RQ4: Incomplete fixes</vt:lpstr>
      <vt:lpstr>RQ4: Incomplete fixes</vt:lpstr>
      <vt:lpstr>More lessons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Gao Yu</dc:creator>
  <cp:lastModifiedBy>Dou Wensheng</cp:lastModifiedBy>
  <cp:revision>990</cp:revision>
  <dcterms:created xsi:type="dcterms:W3CDTF">2018-10-10T02:25:20Z</dcterms:created>
  <dcterms:modified xsi:type="dcterms:W3CDTF">2018-11-12T03:59:28Z</dcterms:modified>
</cp:coreProperties>
</file>