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  <p:sldMasterId id="2147483683" r:id="rId2"/>
  </p:sldMasterIdLst>
  <p:notesMasterIdLst>
    <p:notesMasterId r:id="rId25"/>
  </p:notesMasterIdLst>
  <p:handoutMasterIdLst>
    <p:handoutMasterId r:id="rId26"/>
  </p:handoutMasterIdLst>
  <p:sldIdLst>
    <p:sldId id="529" r:id="rId3"/>
    <p:sldId id="588" r:id="rId4"/>
    <p:sldId id="613" r:id="rId5"/>
    <p:sldId id="559" r:id="rId6"/>
    <p:sldId id="575" r:id="rId7"/>
    <p:sldId id="614" r:id="rId8"/>
    <p:sldId id="563" r:id="rId9"/>
    <p:sldId id="573" r:id="rId10"/>
    <p:sldId id="615" r:id="rId11"/>
    <p:sldId id="616" r:id="rId12"/>
    <p:sldId id="617" r:id="rId13"/>
    <p:sldId id="622" r:id="rId14"/>
    <p:sldId id="618" r:id="rId15"/>
    <p:sldId id="641" r:id="rId16"/>
    <p:sldId id="642" r:id="rId17"/>
    <p:sldId id="637" r:id="rId18"/>
    <p:sldId id="608" r:id="rId19"/>
    <p:sldId id="624" r:id="rId20"/>
    <p:sldId id="631" r:id="rId21"/>
    <p:sldId id="580" r:id="rId22"/>
    <p:sldId id="582" r:id="rId23"/>
    <p:sldId id="445" r:id="rId24"/>
  </p:sldIdLst>
  <p:sldSz cx="9906000" cy="6858000" type="A4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4D6B73B-694C-428D-9002-00ECF9B9603C}">
          <p14:sldIdLst>
            <p14:sldId id="529"/>
            <p14:sldId id="588"/>
            <p14:sldId id="613"/>
            <p14:sldId id="559"/>
            <p14:sldId id="575"/>
            <p14:sldId id="614"/>
            <p14:sldId id="563"/>
            <p14:sldId id="573"/>
            <p14:sldId id="615"/>
            <p14:sldId id="616"/>
            <p14:sldId id="617"/>
            <p14:sldId id="622"/>
            <p14:sldId id="618"/>
            <p14:sldId id="641"/>
            <p14:sldId id="642"/>
            <p14:sldId id="637"/>
            <p14:sldId id="608"/>
            <p14:sldId id="624"/>
            <p14:sldId id="631"/>
            <p14:sldId id="580"/>
            <p14:sldId id="582"/>
            <p14:sldId id="4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9" autoAdjust="0"/>
    <p:restoredTop sz="95256" autoAdjust="0"/>
  </p:normalViewPr>
  <p:slideViewPr>
    <p:cSldViewPr snapToGrid="0">
      <p:cViewPr varScale="1">
        <p:scale>
          <a:sx n="83" d="100"/>
          <a:sy n="83" d="100"/>
        </p:scale>
        <p:origin x="1229" y="67"/>
      </p:cViewPr>
      <p:guideLst>
        <p:guide orient="horz" pos="2160"/>
        <p:guide pos="288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211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8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601D4-8CE7-449E-B24B-5BAEBA610D47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8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29CDD-DDE9-47DE-8C61-0796DC028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01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A81FB-84C2-46F2-95AF-5B75DD96F234}" type="datetimeFigureOut">
              <a:rPr lang="zh-CN" altLang="en-US" smtClean="0"/>
              <a:pPr/>
              <a:t>2018/11/12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122613" y="509588"/>
            <a:ext cx="368300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3C80A-45EE-4FB3-AF5E-1F2A3F2A99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155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122613" y="509588"/>
            <a:ext cx="3683000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546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603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07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342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653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302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87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122613" y="509588"/>
            <a:ext cx="3683000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057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122613" y="509588"/>
            <a:ext cx="3683000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532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122613" y="509588"/>
            <a:ext cx="3683000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943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122613" y="509588"/>
            <a:ext cx="3683000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473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122613" y="509588"/>
            <a:ext cx="3683000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99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8280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122613" y="509588"/>
            <a:ext cx="3683000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434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122613" y="509588"/>
            <a:ext cx="3683000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074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439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122613" y="509588"/>
            <a:ext cx="3683000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791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122613" y="509588"/>
            <a:ext cx="3683000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757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122613" y="509588"/>
            <a:ext cx="3683000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993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122613" y="509588"/>
            <a:ext cx="3683000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563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122613" y="509588"/>
            <a:ext cx="3683000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323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175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720" y="266194"/>
            <a:ext cx="9161980" cy="51757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95300" y="1284515"/>
            <a:ext cx="8915400" cy="4408715"/>
          </a:xfrm>
          <a:prstGeom prst="rect">
            <a:avLst/>
          </a:prstGeom>
        </p:spPr>
        <p:txBody>
          <a:bodyPr/>
          <a:lstStyle>
            <a:lvl1pPr marL="446099" indent="-446099">
              <a:buClr>
                <a:srgbClr val="FF0000"/>
              </a:buClr>
              <a:buFont typeface="Wingdings" panose="05000000000000000000" pitchFamily="2" charset="2"/>
              <a:buChar char="p"/>
              <a:defRPr sz="2600">
                <a:latin typeface="+mj-lt"/>
                <a:ea typeface="+mn-ea"/>
                <a:cs typeface="Times New Roman" panose="02020603050405020304" pitchFamily="18" charset="0"/>
              </a:defRPr>
            </a:lvl1pPr>
            <a:lvl2pPr marL="892197" indent="-358784">
              <a:buClr>
                <a:srgbClr val="FF0000"/>
              </a:buClr>
              <a:buFont typeface="Wingdings" panose="05000000000000000000" pitchFamily="2" charset="2"/>
              <a:buChar char="n"/>
              <a:defRPr sz="2300">
                <a:latin typeface="+mj-lt"/>
                <a:ea typeface="+mn-ea"/>
                <a:cs typeface="Times New Roman" panose="02020603050405020304" pitchFamily="18" charset="0"/>
              </a:defRPr>
            </a:lvl2pPr>
            <a:lvl3pPr marL="1143028" indent="-228606">
              <a:buClr>
                <a:srgbClr val="FF0000"/>
              </a:buClr>
              <a:buFont typeface="Wingdings" panose="05000000000000000000" pitchFamily="2" charset="2"/>
              <a:buChar char="Ø"/>
              <a:defRPr sz="1800">
                <a:latin typeface="+mj-lt"/>
                <a:ea typeface="+mn-ea"/>
                <a:cs typeface="Times New Roman" panose="02020603050405020304" pitchFamily="18" charset="0"/>
              </a:defRPr>
            </a:lvl3pPr>
            <a:lvl4pPr marL="1600240" indent="-228606">
              <a:buClr>
                <a:schemeClr val="accent2"/>
              </a:buClr>
              <a:buFont typeface="Wingdings" panose="05000000000000000000" pitchFamily="2" charset="2"/>
              <a:buChar char="Ø"/>
              <a:defRPr sz="1800">
                <a:latin typeface="+mj-lt"/>
                <a:ea typeface="+mn-ea"/>
                <a:cs typeface="Times New Roman" panose="02020603050405020304" pitchFamily="18" charset="0"/>
              </a:defRPr>
            </a:lvl4pPr>
            <a:lvl5pPr marL="2057452" indent="-228606">
              <a:buClr>
                <a:schemeClr val="accent2"/>
              </a:buClr>
              <a:buFont typeface="Wingdings" panose="05000000000000000000" pitchFamily="2" charset="2"/>
              <a:buChar char="Ø"/>
              <a:defRPr sz="1600">
                <a:latin typeface="+mj-lt"/>
                <a:ea typeface="+mn-ea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C5E4-32DE-4703-B9C0-506651A0B6E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52560" y="6356353"/>
            <a:ext cx="85344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495300" y="5693229"/>
            <a:ext cx="8915400" cy="6631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077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E9FD-B46D-4B7E-9785-117B0B5D419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43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2740-EBC8-4F0E-A02D-E97AF71104E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15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503490"/>
            <a:ext cx="9906000" cy="538163"/>
          </a:xfrm>
        </p:spPr>
        <p:txBody>
          <a:bodyPr anchor="b">
            <a:normAutofit/>
          </a:bodyPr>
          <a:lstStyle>
            <a:lvl1pPr algn="ctr">
              <a:defRPr sz="3300">
                <a:latin typeface="新宋体" panose="02010609030101010101" pitchFamily="49" charset="-122"/>
                <a:ea typeface="新宋体" panose="0201060903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1970" y="3320143"/>
            <a:ext cx="7045779" cy="39188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0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2E411-CA87-4FCD-A3C7-08B5DB4E18C2}" type="datetime1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69E3ABFB-D837-4F76-B830-88D7424C4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58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503490"/>
            <a:ext cx="9906000" cy="538163"/>
          </a:xfrm>
        </p:spPr>
        <p:txBody>
          <a:bodyPr anchor="b">
            <a:normAutofit/>
          </a:bodyPr>
          <a:lstStyle>
            <a:lvl1pPr algn="ctr">
              <a:defRPr sz="3300">
                <a:latin typeface="新宋体" panose="02010609030101010101" pitchFamily="49" charset="-122"/>
                <a:ea typeface="新宋体" panose="0201060903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1970" y="3320143"/>
            <a:ext cx="7045779" cy="39188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0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646B6-A4BB-4842-9C87-D499CF12A7E4}" type="datetime1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ABFB-D837-4F76-B830-88D7424C4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18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1E629-C526-4D70-9E3A-4A0C9403228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248720" y="905014"/>
            <a:ext cx="916198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259231" y="947056"/>
            <a:ext cx="4827777" cy="10510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29900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1" r:id="rId3"/>
    <p:sldLayoutId id="2147483685" r:id="rId4"/>
  </p:sldLayoutIdLst>
  <p:hf hdr="0" ftr="0" dt="0"/>
  <p:txStyles>
    <p:titleStyle>
      <a:lvl1pPr algn="l" defTabSz="914423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新宋体" panose="02010609030101010101" pitchFamily="49" charset="-122"/>
          <a:ea typeface="新宋体" panose="02010609030101010101" pitchFamily="49" charset="-122"/>
          <a:cs typeface="+mj-cs"/>
        </a:defRPr>
      </a:lvl1pPr>
    </p:titleStyle>
    <p:bodyStyle>
      <a:lvl1pPr marL="342908" indent="-342908" algn="l" defTabSz="914423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新宋体" panose="02010609030101010101" pitchFamily="49" charset="-122"/>
          <a:ea typeface="新宋体" panose="02010609030101010101" pitchFamily="49" charset="-122"/>
          <a:cs typeface="+mn-cs"/>
        </a:defRPr>
      </a:lvl1pPr>
      <a:lvl2pPr marL="742969" indent="-285757" algn="l" defTabSz="914423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新宋体" panose="02010609030101010101" pitchFamily="49" charset="-122"/>
          <a:ea typeface="新宋体" panose="02010609030101010101" pitchFamily="49" charset="-122"/>
          <a:cs typeface="+mn-cs"/>
        </a:defRPr>
      </a:lvl2pPr>
      <a:lvl3pPr marL="1143028" indent="-228606" algn="l" defTabSz="91442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5F799-8D29-4BDE-AF4D-4DC326783495}" type="datetime1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3ABFB-D837-4F76-B830-88D7424C4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96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hyperlink" Target="http://www.google.com/url?sa=i&amp;source=images&amp;cd=&amp;cad=rja&amp;uact=8&amp;docid=SbAZ7Yimdyeu3M&amp;tbnid=LtQAPzl01jrApM:&amp;ved=0CAgQjRw4Xg&amp;url=http://www.rjm-essentials.com/page.php?id=1&amp;ei=za1oU7mPK4KD8gXr7YHYDg&amp;psig=AFQjCNFuVRgkyguY3PfA2buMdv5VVC1NMw&amp;ust=1399455565793461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4.jpeg"/><Relationship Id="rId5" Type="http://schemas.openxmlformats.org/officeDocument/2006/relationships/hyperlink" Target="http://www.google.com/url?sa=i&amp;source=images&amp;cd=&amp;cad=rja&amp;uact=8&amp;docid=SbAZ7Yimdyeu3M&amp;tbnid=LtQAPzl01jrApM:&amp;ved=0CAgQjRw4Xg&amp;url=http://www.rjm-essentials.com/page.php?id=1&amp;ei=za1oU7mPK4KD8gXr7YHYDg&amp;psig=AFQjCNFuVRgkyguY3PfA2buMdv5VVC1NMw&amp;ust=1399455565793461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99592" y="2006687"/>
            <a:ext cx="9211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36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" y="2199679"/>
            <a:ext cx="9906000" cy="538163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Are Spreadsheet Templates Used in Practice:</a:t>
            </a:r>
            <a:b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Case Study on Enron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0" y="3363886"/>
            <a:ext cx="9906000" cy="461665"/>
          </a:xfrm>
        </p:spPr>
        <p:txBody>
          <a:bodyPr>
            <a:noAutofit/>
          </a:bodyPr>
          <a:lstStyle/>
          <a:p>
            <a:r>
              <a:rPr lang="en-US" altLang="zh-CN" sz="2000" b="1" u="sng" spc="-10" dirty="0">
                <a:latin typeface="Times New Roman" panose="02020603050405020304" pitchFamily="18" charset="0"/>
                <a:ea typeface="宋体" panose="02010600030101010101" pitchFamily="2" charset="-122"/>
              </a:rPr>
              <a:t>Liang Xu</a:t>
            </a:r>
            <a:r>
              <a:rPr lang="en-US" altLang="zh-CN" sz="2000" spc="-1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000" spc="-1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Wensheng</a:t>
            </a:r>
            <a:r>
              <a:rPr lang="en-US" altLang="zh-CN" sz="2000" spc="-10" dirty="0">
                <a:latin typeface="Times New Roman" panose="02020603050405020304" pitchFamily="18" charset="0"/>
                <a:ea typeface="宋体" panose="02010600030101010101" pitchFamily="2" charset="-122"/>
              </a:rPr>
              <a:t> Dou, </a:t>
            </a:r>
            <a:r>
              <a:rPr lang="en-US" altLang="zh-CN" sz="2000" spc="-1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Jiaxin</a:t>
            </a:r>
            <a:r>
              <a:rPr lang="en-US" altLang="zh-CN" sz="2000" spc="-10" dirty="0">
                <a:latin typeface="Times New Roman" panose="02020603050405020304" pitchFamily="18" charset="0"/>
                <a:ea typeface="宋体" panose="02010600030101010101" pitchFamily="2" charset="-122"/>
              </a:rPr>
              <a:t> Zhu, </a:t>
            </a:r>
            <a:r>
              <a:rPr lang="en-US" altLang="zh-CN" sz="2000" spc="-1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Chushu</a:t>
            </a:r>
            <a:r>
              <a:rPr lang="en-US" altLang="zh-CN" sz="2000" spc="-10" dirty="0">
                <a:latin typeface="Times New Roman" panose="02020603050405020304" pitchFamily="18" charset="0"/>
                <a:ea typeface="宋体" panose="02010600030101010101" pitchFamily="2" charset="-122"/>
              </a:rPr>
              <a:t> Gao, Jun Wei, Tao Huang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457200"/>
            <a:ext cx="99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ESEC/FSE 2018 New Ideas and Emerging Results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24" y="2962944"/>
            <a:ext cx="9166022" cy="34960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681241" y="5379250"/>
            <a:ext cx="51997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Institute of Software,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Chinese Academy of Sciences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36D9CE-D0C8-4B88-AA43-5DF830BB4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042" y="4112722"/>
            <a:ext cx="1447800" cy="14287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D3F85C1-0869-442B-A109-D891FCCC7F66}"/>
              </a:ext>
            </a:extLst>
          </p:cNvPr>
          <p:cNvSpPr/>
          <p:nvPr/>
        </p:nvSpPr>
        <p:spPr>
          <a:xfrm>
            <a:off x="696642" y="5656249"/>
            <a:ext cx="4256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University of Chinese Academy of Sciences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47AAB59-CA37-4B0D-93E0-523939E53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3798" y="4413999"/>
            <a:ext cx="27146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9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6"/>
    </mc:Choice>
    <mc:Fallback xmlns="">
      <p:transition spd="slow" advTm="73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DF247-DF87-446D-9F27-E5AE7978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 overview</a:t>
            </a:r>
            <a:endParaRPr lang="zh-CN" alt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ACB1204-36A2-4EFA-B84A-C7D8DB390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846" y="1848627"/>
            <a:ext cx="8210550" cy="147638"/>
          </a:xfrm>
          <a:prstGeom prst="rect">
            <a:avLst/>
          </a:prstGeom>
          <a:gradFill rotWithShape="1">
            <a:gsLst>
              <a:gs pos="0">
                <a:srgbClr val="111111"/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微软雅黑"/>
            </a:endParaRP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53EEAE35-63E4-44F0-B6DB-497CB32F1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720" y="1340627"/>
            <a:ext cx="9408560" cy="707886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微软雅黑"/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7F4CFCC0-6677-45F5-8B0C-733015C43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604" y="1340627"/>
            <a:ext cx="3109106" cy="694613"/>
          </a:xfrm>
          <a:prstGeom prst="roundRect">
            <a:avLst>
              <a:gd name="adj" fmla="val 50000"/>
            </a:avLst>
          </a:prstGeom>
          <a:gradFill rotWithShape="1">
            <a:gsLst>
              <a:gs pos="51000">
                <a:srgbClr val="00B050"/>
              </a:gs>
              <a:gs pos="100000">
                <a:srgbClr val="047BCC"/>
              </a:gs>
            </a:gsLst>
            <a:lin ang="5400000" scaled="1"/>
          </a:gradFill>
          <a:ln w="9525" algn="ctr">
            <a:solidFill>
              <a:srgbClr val="00589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微软雅黑"/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29EBE3A0-4003-4E45-B943-A1C910B97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208" y="1340627"/>
            <a:ext cx="8864353" cy="73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>
                  <a:alpha val="39999"/>
                </a:srgbClr>
              </a:gs>
              <a:gs pos="100000">
                <a:srgbClr val="FFFFFF">
                  <a:gamma/>
                  <a:shade val="46275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3200">
              <a:latin typeface="+mj-lt"/>
              <a:ea typeface="微软雅黑"/>
            </a:endParaRPr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128F25EC-46AD-4840-A29E-30EFAD535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017" y="1327354"/>
            <a:ext cx="246458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+mj-lt"/>
                <a:ea typeface="微软雅黑"/>
              </a:rPr>
              <a:t>Predesigned template identification</a:t>
            </a:r>
            <a:endParaRPr lang="zh-CN" altLang="en-US" sz="2000" dirty="0">
              <a:solidFill>
                <a:schemeClr val="bg1"/>
              </a:solidFill>
              <a:latin typeface="+mj-lt"/>
              <a:ea typeface="微软雅黑"/>
            </a:endParaRPr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6D192321-7307-408C-9569-9930CDD31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435" y="1357896"/>
            <a:ext cx="23608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latin typeface="+mj-lt"/>
                <a:ea typeface="微软雅黑"/>
              </a:rPr>
              <a:t>Instance template identification</a:t>
            </a:r>
            <a:endParaRPr lang="zh-CN" altLang="en-US" sz="2000" dirty="0">
              <a:latin typeface="+mj-lt"/>
              <a:ea typeface="微软雅黑"/>
            </a:endParaRP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655F4633-98B3-4BF3-AFD8-7614A636C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688" y="1340627"/>
            <a:ext cx="24997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latin typeface="+mj-lt"/>
                <a:ea typeface="微软雅黑"/>
              </a:rPr>
              <a:t>Template and instance comparison</a:t>
            </a:r>
            <a:endParaRPr lang="zh-CN" altLang="en-US" sz="2000" dirty="0">
              <a:latin typeface="+mj-lt"/>
              <a:ea typeface="微软雅黑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E9CD87C-1BE9-43D6-824A-68D803E324F8}"/>
              </a:ext>
            </a:extLst>
          </p:cNvPr>
          <p:cNvSpPr txBox="1"/>
          <p:nvPr/>
        </p:nvSpPr>
        <p:spPr>
          <a:xfrm>
            <a:off x="1083884" y="1377139"/>
            <a:ext cx="528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sym typeface="Wingdings 2" panose="05020102010507070707" pitchFamily="18" charset="2"/>
              </a:rPr>
              <a:t>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86AF032-67E7-426B-BEFC-3AB2EFF391EF}"/>
              </a:ext>
            </a:extLst>
          </p:cNvPr>
          <p:cNvSpPr txBox="1"/>
          <p:nvPr/>
        </p:nvSpPr>
        <p:spPr>
          <a:xfrm>
            <a:off x="3987711" y="1406511"/>
            <a:ext cx="528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ym typeface="Wingdings 2" panose="05020102010507070707" pitchFamily="18" charset="2"/>
              </a:rPr>
              <a:t></a:t>
            </a:r>
            <a:endParaRPr lang="zh-CN" altLang="en-US" sz="32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9A29F32-BADC-4DC4-A9DE-BD941FBC266C}"/>
              </a:ext>
            </a:extLst>
          </p:cNvPr>
          <p:cNvSpPr txBox="1"/>
          <p:nvPr/>
        </p:nvSpPr>
        <p:spPr>
          <a:xfrm>
            <a:off x="6446849" y="1402915"/>
            <a:ext cx="480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ym typeface="Wingdings 2" panose="05020102010507070707" pitchFamily="18" charset="2"/>
              </a:rPr>
              <a:t></a:t>
            </a:r>
            <a:endParaRPr lang="zh-CN" altLang="en-US" sz="3200" dirty="0"/>
          </a:p>
        </p:txBody>
      </p:sp>
      <p:sp>
        <p:nvSpPr>
          <p:cNvPr id="13" name="内容占位符 4">
            <a:extLst>
              <a:ext uri="{FF2B5EF4-FFF2-40B4-BE49-F238E27FC236}">
                <a16:creationId xmlns:a16="http://schemas.microsoft.com/office/drawing/2014/main" id="{C93E1D02-770E-4A09-A3C6-33337E39A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2128070"/>
            <a:ext cx="8915400" cy="3971560"/>
          </a:xfrm>
        </p:spPr>
        <p:txBody>
          <a:bodyPr/>
          <a:lstStyle/>
          <a:p>
            <a:r>
              <a:rPr lang="en-US" altLang="zh-CN" dirty="0"/>
              <a:t>Identify predesigned templates by keywords</a:t>
            </a:r>
          </a:p>
          <a:p>
            <a:pPr lvl="1"/>
            <a:r>
              <a:rPr lang="en-US" altLang="zh-CN" dirty="0"/>
              <a:t>“Template”</a:t>
            </a:r>
          </a:p>
          <a:p>
            <a:pPr lvl="1"/>
            <a:r>
              <a:rPr lang="en-US" altLang="zh-CN" dirty="0"/>
              <a:t>“Blank”</a:t>
            </a:r>
          </a:p>
          <a:p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Identify corresponding instances in the same spreadsheet</a:t>
            </a:r>
          </a:p>
          <a:p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7674F2D-1254-4F71-94BA-603EB64C564A}"/>
              </a:ext>
            </a:extLst>
          </p:cNvPr>
          <p:cNvGrpSpPr/>
          <p:nvPr/>
        </p:nvGrpSpPr>
        <p:grpSpPr>
          <a:xfrm>
            <a:off x="2601089" y="6298176"/>
            <a:ext cx="3172691" cy="287694"/>
            <a:chOff x="2262910" y="6447960"/>
            <a:chExt cx="3172691" cy="287694"/>
          </a:xfrm>
        </p:grpSpPr>
        <p:sp>
          <p:nvSpPr>
            <p:cNvPr id="16" name="下弧形箭头 3">
              <a:extLst>
                <a:ext uri="{FF2B5EF4-FFF2-40B4-BE49-F238E27FC236}">
                  <a16:creationId xmlns:a16="http://schemas.microsoft.com/office/drawing/2014/main" id="{8474296E-F636-4A05-A27F-DBD423560B85}"/>
                </a:ext>
              </a:extLst>
            </p:cNvPr>
            <p:cNvSpPr/>
            <p:nvPr/>
          </p:nvSpPr>
          <p:spPr>
            <a:xfrm flipH="1">
              <a:off x="4953000" y="6447960"/>
              <a:ext cx="482600" cy="287694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2" name="下弧形箭头 3">
              <a:extLst>
                <a:ext uri="{FF2B5EF4-FFF2-40B4-BE49-F238E27FC236}">
                  <a16:creationId xmlns:a16="http://schemas.microsoft.com/office/drawing/2014/main" id="{4C3725A0-BCFC-4838-B49B-BB730C091D30}"/>
                </a:ext>
              </a:extLst>
            </p:cNvPr>
            <p:cNvSpPr/>
            <p:nvPr/>
          </p:nvSpPr>
          <p:spPr>
            <a:xfrm flipH="1">
              <a:off x="2262910" y="6447960"/>
              <a:ext cx="3172691" cy="287694"/>
            </a:xfrm>
            <a:prstGeom prst="curved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A67B333F-24C1-4B7A-89F8-5163DEBFD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739" y="3998233"/>
            <a:ext cx="6520522" cy="2275562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C70D62E-3670-4FFB-A0A1-E8902A4F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974D54D-8540-4DAC-8964-27A150718060}"/>
              </a:ext>
            </a:extLst>
          </p:cNvPr>
          <p:cNvSpPr/>
          <p:nvPr/>
        </p:nvSpPr>
        <p:spPr>
          <a:xfrm>
            <a:off x="5535038" y="6031149"/>
            <a:ext cx="911811" cy="2426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25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DF247-DF87-446D-9F27-E5AE7978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 overview</a:t>
            </a:r>
            <a:endParaRPr lang="zh-CN" alt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ACB1204-36A2-4EFA-B84A-C7D8DB390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846" y="1848627"/>
            <a:ext cx="8210550" cy="147638"/>
          </a:xfrm>
          <a:prstGeom prst="rect">
            <a:avLst/>
          </a:prstGeom>
          <a:gradFill rotWithShape="1">
            <a:gsLst>
              <a:gs pos="0">
                <a:srgbClr val="111111"/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微软雅黑"/>
            </a:endParaRP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53EEAE35-63E4-44F0-B6DB-497CB32F1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720" y="1340627"/>
            <a:ext cx="9408560" cy="707886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微软雅黑"/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7F4CFCC0-6677-45F5-8B0C-733015C43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252" y="1340627"/>
            <a:ext cx="2464590" cy="694613"/>
          </a:xfrm>
          <a:prstGeom prst="roundRect">
            <a:avLst>
              <a:gd name="adj" fmla="val 50000"/>
            </a:avLst>
          </a:prstGeom>
          <a:gradFill rotWithShape="1">
            <a:gsLst>
              <a:gs pos="51000">
                <a:srgbClr val="00B050"/>
              </a:gs>
              <a:gs pos="100000">
                <a:srgbClr val="047BCC"/>
              </a:gs>
            </a:gsLst>
            <a:lin ang="5400000" scaled="1"/>
          </a:gradFill>
          <a:ln w="9525" algn="ctr">
            <a:solidFill>
              <a:srgbClr val="00589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微软雅黑"/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29EBE3A0-4003-4E45-B943-A1C910B97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208" y="1340627"/>
            <a:ext cx="8864353" cy="73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>
                  <a:alpha val="39999"/>
                </a:srgbClr>
              </a:gs>
              <a:gs pos="100000">
                <a:srgbClr val="FFFFFF">
                  <a:gamma/>
                  <a:shade val="46275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3200">
              <a:latin typeface="+mj-lt"/>
              <a:ea typeface="微软雅黑"/>
            </a:endParaRPr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128F25EC-46AD-4840-A29E-30EFAD535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017" y="1327354"/>
            <a:ext cx="246458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latin typeface="+mj-lt"/>
                <a:ea typeface="微软雅黑"/>
              </a:rPr>
              <a:t>Predesigned template identification</a:t>
            </a:r>
            <a:endParaRPr lang="zh-CN" altLang="en-US" sz="2000" dirty="0">
              <a:latin typeface="+mj-lt"/>
              <a:ea typeface="微软雅黑"/>
            </a:endParaRPr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6D192321-7307-408C-9569-9930CDD31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435" y="1357896"/>
            <a:ext cx="23608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+mj-lt"/>
                <a:ea typeface="微软雅黑"/>
              </a:rPr>
              <a:t>Instance template identification</a:t>
            </a:r>
            <a:endParaRPr lang="zh-CN" altLang="en-US" sz="2000" dirty="0">
              <a:solidFill>
                <a:schemeClr val="bg1"/>
              </a:solidFill>
              <a:latin typeface="+mj-lt"/>
              <a:ea typeface="微软雅黑"/>
            </a:endParaRP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655F4633-98B3-4BF3-AFD8-7614A636C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688" y="1340627"/>
            <a:ext cx="24997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latin typeface="+mj-lt"/>
                <a:ea typeface="微软雅黑"/>
              </a:rPr>
              <a:t>Template and instance comparison</a:t>
            </a:r>
            <a:endParaRPr lang="zh-CN" altLang="en-US" sz="2000" dirty="0">
              <a:latin typeface="+mj-lt"/>
              <a:ea typeface="微软雅黑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E9CD87C-1BE9-43D6-824A-68D803E324F8}"/>
              </a:ext>
            </a:extLst>
          </p:cNvPr>
          <p:cNvSpPr txBox="1"/>
          <p:nvPr/>
        </p:nvSpPr>
        <p:spPr>
          <a:xfrm>
            <a:off x="1083884" y="1377139"/>
            <a:ext cx="528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ym typeface="Wingdings 2" panose="05020102010507070707" pitchFamily="18" charset="2"/>
              </a:rPr>
              <a:t></a:t>
            </a:r>
            <a:endParaRPr lang="zh-CN" altLang="en-US" sz="3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86AF032-67E7-426B-BEFC-3AB2EFF391EF}"/>
              </a:ext>
            </a:extLst>
          </p:cNvPr>
          <p:cNvSpPr txBox="1"/>
          <p:nvPr/>
        </p:nvSpPr>
        <p:spPr>
          <a:xfrm>
            <a:off x="3987711" y="1406511"/>
            <a:ext cx="528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sym typeface="Wingdings 2" panose="05020102010507070707" pitchFamily="18" charset="2"/>
              </a:rPr>
              <a:t>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9A29F32-BADC-4DC4-A9DE-BD941FBC266C}"/>
              </a:ext>
            </a:extLst>
          </p:cNvPr>
          <p:cNvSpPr txBox="1"/>
          <p:nvPr/>
        </p:nvSpPr>
        <p:spPr>
          <a:xfrm>
            <a:off x="6446849" y="1402915"/>
            <a:ext cx="480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ym typeface="Wingdings 2" panose="05020102010507070707" pitchFamily="18" charset="2"/>
              </a:rPr>
              <a:t></a:t>
            </a:r>
            <a:endParaRPr lang="zh-CN" altLang="en-US" sz="3200" dirty="0"/>
          </a:p>
        </p:txBody>
      </p:sp>
      <p:sp>
        <p:nvSpPr>
          <p:cNvPr id="15" name="内容占位符 4">
            <a:extLst>
              <a:ext uri="{FF2B5EF4-FFF2-40B4-BE49-F238E27FC236}">
                <a16:creationId xmlns:a16="http://schemas.microsoft.com/office/drawing/2014/main" id="{33342681-4F60-424F-B0C9-F8115C3C8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2080259"/>
            <a:ext cx="8915400" cy="4511547"/>
          </a:xfrm>
        </p:spPr>
        <p:txBody>
          <a:bodyPr/>
          <a:lstStyle/>
          <a:p>
            <a:r>
              <a:rPr lang="en-US" altLang="zh-CN" dirty="0"/>
              <a:t>Randomly sample 100 spreadsheets</a:t>
            </a:r>
          </a:p>
          <a:p>
            <a:pPr lvl="1"/>
            <a:r>
              <a:rPr lang="en-US" altLang="zh-CN" dirty="0"/>
              <a:t>Identify similar worksheets </a:t>
            </a:r>
          </a:p>
          <a:p>
            <a:pPr lvl="1"/>
            <a:r>
              <a:rPr lang="en-US" altLang="zh-CN" dirty="0"/>
              <a:t>Recover their creation order</a:t>
            </a:r>
          </a:p>
          <a:p>
            <a:pPr lvl="2"/>
            <a:r>
              <a:rPr lang="en-US" altLang="zh-CN" dirty="0"/>
              <a:t>Chronological order </a:t>
            </a:r>
          </a:p>
          <a:p>
            <a:pPr marL="914422" lvl="2" indent="0">
              <a:buNone/>
            </a:pPr>
            <a:r>
              <a:rPr lang="it-IT" altLang="zh-CN" dirty="0"/>
              <a:t>    e.g., “Jan 2001” and “Feb 2001”</a:t>
            </a:r>
            <a:endParaRPr lang="en-US" altLang="zh-CN" dirty="0"/>
          </a:p>
          <a:p>
            <a:r>
              <a:rPr lang="en-US" altLang="zh-CN" sz="2800" dirty="0"/>
              <a:t>A</a:t>
            </a:r>
            <a:r>
              <a:rPr lang="it-IT" altLang="zh-CN" sz="2800" dirty="0"/>
              <a:t>ssumption</a:t>
            </a:r>
            <a:endParaRPr lang="en-US" altLang="zh-CN" sz="2800" dirty="0"/>
          </a:p>
          <a:p>
            <a:pPr lvl="1"/>
            <a:r>
              <a:rPr lang="it-IT" altLang="zh-CN" sz="2500" dirty="0"/>
              <a:t>Two adjacent worksheets</a:t>
            </a:r>
          </a:p>
          <a:p>
            <a:pPr lvl="2"/>
            <a:r>
              <a:rPr lang="en-US" altLang="zh-CN" dirty="0"/>
              <a:t>Template: created earlier</a:t>
            </a:r>
          </a:p>
          <a:p>
            <a:pPr lvl="2"/>
            <a:r>
              <a:rPr lang="en-US" altLang="zh-CN" dirty="0"/>
              <a:t>Instance: created later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5265B6D-118E-448D-8F52-B5504C370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998" y="2790449"/>
            <a:ext cx="4528645" cy="2562505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3D418A98-9781-41FE-A948-77E0C0718383}"/>
              </a:ext>
            </a:extLst>
          </p:cNvPr>
          <p:cNvGrpSpPr/>
          <p:nvPr/>
        </p:nvGrpSpPr>
        <p:grpSpPr>
          <a:xfrm>
            <a:off x="5498926" y="5563411"/>
            <a:ext cx="3424094" cy="531480"/>
            <a:chOff x="4541158" y="5570301"/>
            <a:chExt cx="3424094" cy="531480"/>
          </a:xfrm>
        </p:grpSpPr>
        <p:sp>
          <p:nvSpPr>
            <p:cNvPr id="25" name="对话气泡: 圆角矩形 24">
              <a:extLst>
                <a:ext uri="{FF2B5EF4-FFF2-40B4-BE49-F238E27FC236}">
                  <a16:creationId xmlns:a16="http://schemas.microsoft.com/office/drawing/2014/main" id="{C5F5177D-8326-47BE-A1AC-B88A796993A3}"/>
                </a:ext>
              </a:extLst>
            </p:cNvPr>
            <p:cNvSpPr/>
            <p:nvPr/>
          </p:nvSpPr>
          <p:spPr>
            <a:xfrm>
              <a:off x="6536853" y="5570301"/>
              <a:ext cx="1428399" cy="531479"/>
            </a:xfrm>
            <a:prstGeom prst="wedgeRoundRectCallout">
              <a:avLst>
                <a:gd name="adj1" fmla="val -63541"/>
                <a:gd name="adj2" fmla="val -106619"/>
                <a:gd name="adj3" fmla="val 1666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effectLst>
                    <a:outerShdw dir="5400000" sx="1000" sy="1000" algn="ctr" rotWithShape="0">
                      <a:schemeClr val="bg1"/>
                    </a:outerShdw>
                  </a:effectLst>
                  <a:latin typeface="+mj-lt"/>
                </a:rPr>
                <a:t>Instance</a:t>
              </a:r>
              <a:endParaRPr lang="zh-CN" altLang="en-US" sz="2400" dirty="0">
                <a:solidFill>
                  <a:schemeClr val="tx1"/>
                </a:solidFill>
                <a:effectLst>
                  <a:outerShdw dir="5400000" sx="1000" sy="1000" algn="ctr" rotWithShape="0">
                    <a:schemeClr val="bg1"/>
                  </a:outerShdw>
                </a:effectLst>
                <a:latin typeface="+mj-lt"/>
              </a:endParaRPr>
            </a:p>
          </p:txBody>
        </p:sp>
        <p:sp>
          <p:nvSpPr>
            <p:cNvPr id="26" name="对话气泡: 圆角矩形 25">
              <a:extLst>
                <a:ext uri="{FF2B5EF4-FFF2-40B4-BE49-F238E27FC236}">
                  <a16:creationId xmlns:a16="http://schemas.microsoft.com/office/drawing/2014/main" id="{C25722C7-FAF5-4E77-A808-B1474AA180F6}"/>
                </a:ext>
              </a:extLst>
            </p:cNvPr>
            <p:cNvSpPr/>
            <p:nvPr/>
          </p:nvSpPr>
          <p:spPr>
            <a:xfrm>
              <a:off x="4541158" y="5586353"/>
              <a:ext cx="1428399" cy="515428"/>
            </a:xfrm>
            <a:prstGeom prst="wedgeRoundRectCallout">
              <a:avLst>
                <a:gd name="adj1" fmla="val 10138"/>
                <a:gd name="adj2" fmla="val -96636"/>
                <a:gd name="adj3" fmla="val 1666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effectLst>
                    <a:outerShdw dir="5400000" sx="1000" sy="1000" algn="ctr" rotWithShape="0">
                      <a:schemeClr val="bg1"/>
                    </a:outerShdw>
                  </a:effectLst>
                  <a:latin typeface="+mj-lt"/>
                </a:rPr>
                <a:t>Template</a:t>
              </a:r>
              <a:endParaRPr lang="zh-CN" altLang="en-US" sz="2400" dirty="0">
                <a:solidFill>
                  <a:schemeClr val="tx1"/>
                </a:solidFill>
                <a:effectLst>
                  <a:outerShdw dir="5400000" sx="1000" sy="1000" algn="ctr" rotWithShape="0">
                    <a:schemeClr val="bg1"/>
                  </a:outerShdw>
                </a:effectLst>
                <a:latin typeface="+mj-lt"/>
              </a:endParaRPr>
            </a:p>
          </p:txBody>
        </p: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ECB6733-8188-4983-BD2C-286D3FB3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46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DF247-DF87-446D-9F27-E5AE7978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 overview</a:t>
            </a:r>
            <a:endParaRPr lang="zh-CN" alt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ACB1204-36A2-4EFA-B84A-C7D8DB390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846" y="1848627"/>
            <a:ext cx="8210550" cy="147638"/>
          </a:xfrm>
          <a:prstGeom prst="rect">
            <a:avLst/>
          </a:prstGeom>
          <a:gradFill rotWithShape="1">
            <a:gsLst>
              <a:gs pos="0">
                <a:srgbClr val="111111"/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微软雅黑"/>
            </a:endParaRP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53EEAE35-63E4-44F0-B6DB-497CB32F1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720" y="1340627"/>
            <a:ext cx="9408560" cy="707886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微软雅黑"/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7F4CFCC0-6677-45F5-8B0C-733015C43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604" y="1340627"/>
            <a:ext cx="5553238" cy="694613"/>
          </a:xfrm>
          <a:prstGeom prst="roundRect">
            <a:avLst>
              <a:gd name="adj" fmla="val 50000"/>
            </a:avLst>
          </a:prstGeom>
          <a:gradFill rotWithShape="1">
            <a:gsLst>
              <a:gs pos="51000">
                <a:srgbClr val="00B050"/>
              </a:gs>
              <a:gs pos="100000">
                <a:srgbClr val="047BCC"/>
              </a:gs>
            </a:gsLst>
            <a:lin ang="5400000" scaled="1"/>
          </a:gradFill>
          <a:ln w="9525" algn="ctr">
            <a:solidFill>
              <a:srgbClr val="00589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微软雅黑"/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29EBE3A0-4003-4E45-B943-A1C910B97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208" y="1340627"/>
            <a:ext cx="8864353" cy="73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>
                  <a:alpha val="39999"/>
                </a:srgbClr>
              </a:gs>
              <a:gs pos="100000">
                <a:srgbClr val="FFFFFF">
                  <a:gamma/>
                  <a:shade val="46275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3200">
              <a:latin typeface="+mj-lt"/>
              <a:ea typeface="微软雅黑"/>
            </a:endParaRPr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128F25EC-46AD-4840-A29E-30EFAD535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017" y="1327354"/>
            <a:ext cx="246458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+mj-lt"/>
                <a:ea typeface="微软雅黑"/>
              </a:rPr>
              <a:t>Predesigned template identification</a:t>
            </a:r>
            <a:endParaRPr lang="zh-CN" altLang="en-US" sz="2000" dirty="0">
              <a:solidFill>
                <a:schemeClr val="bg1"/>
              </a:solidFill>
              <a:latin typeface="+mj-lt"/>
              <a:ea typeface="微软雅黑"/>
            </a:endParaRPr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6D192321-7307-408C-9569-9930CDD31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435" y="1357896"/>
            <a:ext cx="23608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+mj-lt"/>
                <a:ea typeface="微软雅黑"/>
              </a:rPr>
              <a:t>Instance template identification</a:t>
            </a:r>
            <a:endParaRPr lang="zh-CN" altLang="en-US" sz="2000" dirty="0">
              <a:solidFill>
                <a:schemeClr val="bg1"/>
              </a:solidFill>
              <a:latin typeface="+mj-lt"/>
              <a:ea typeface="微软雅黑"/>
            </a:endParaRP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655F4633-98B3-4BF3-AFD8-7614A636C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688" y="1340627"/>
            <a:ext cx="24997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latin typeface="+mj-lt"/>
                <a:ea typeface="微软雅黑"/>
              </a:rPr>
              <a:t>Template and instance comparison</a:t>
            </a:r>
            <a:endParaRPr lang="zh-CN" altLang="en-US" sz="2000" dirty="0">
              <a:latin typeface="+mj-lt"/>
              <a:ea typeface="微软雅黑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E9CD87C-1BE9-43D6-824A-68D803E324F8}"/>
              </a:ext>
            </a:extLst>
          </p:cNvPr>
          <p:cNvSpPr txBox="1"/>
          <p:nvPr/>
        </p:nvSpPr>
        <p:spPr>
          <a:xfrm>
            <a:off x="1083884" y="1377139"/>
            <a:ext cx="528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sym typeface="Wingdings 2" panose="05020102010507070707" pitchFamily="18" charset="2"/>
              </a:rPr>
              <a:t>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86AF032-67E7-426B-BEFC-3AB2EFF391EF}"/>
              </a:ext>
            </a:extLst>
          </p:cNvPr>
          <p:cNvSpPr txBox="1"/>
          <p:nvPr/>
        </p:nvSpPr>
        <p:spPr>
          <a:xfrm>
            <a:off x="3987711" y="1406511"/>
            <a:ext cx="528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sym typeface="Wingdings 2" panose="05020102010507070707" pitchFamily="18" charset="2"/>
              </a:rPr>
              <a:t>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9A29F32-BADC-4DC4-A9DE-BD941FBC266C}"/>
              </a:ext>
            </a:extLst>
          </p:cNvPr>
          <p:cNvSpPr txBox="1"/>
          <p:nvPr/>
        </p:nvSpPr>
        <p:spPr>
          <a:xfrm>
            <a:off x="6446849" y="1402915"/>
            <a:ext cx="480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ym typeface="Wingdings 2" panose="05020102010507070707" pitchFamily="18" charset="2"/>
              </a:rPr>
              <a:t></a:t>
            </a:r>
            <a:endParaRPr lang="zh-CN" altLang="en-US" sz="3200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1C90D0E0-851E-424E-AAE4-0914DE8394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351773"/>
              </p:ext>
            </p:extLst>
          </p:nvPr>
        </p:nvGraphicFramePr>
        <p:xfrm>
          <a:off x="1726018" y="3072580"/>
          <a:ext cx="6453963" cy="11074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151321">
                  <a:extLst>
                    <a:ext uri="{9D8B030D-6E8A-4147-A177-3AD203B41FA5}">
                      <a16:colId xmlns:a16="http://schemas.microsoft.com/office/drawing/2014/main" val="1511671374"/>
                    </a:ext>
                  </a:extLst>
                </a:gridCol>
                <a:gridCol w="2151321">
                  <a:extLst>
                    <a:ext uri="{9D8B030D-6E8A-4147-A177-3AD203B41FA5}">
                      <a16:colId xmlns:a16="http://schemas.microsoft.com/office/drawing/2014/main" val="1471850771"/>
                    </a:ext>
                  </a:extLst>
                </a:gridCol>
                <a:gridCol w="2151321">
                  <a:extLst>
                    <a:ext uri="{9D8B030D-6E8A-4147-A177-3AD203B41FA5}">
                      <a16:colId xmlns:a16="http://schemas.microsoft.com/office/drawing/2014/main" val="621216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lt"/>
                        </a:rPr>
                        <a:t>Template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lt"/>
                        </a:rPr>
                        <a:t>Instance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66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j-lt"/>
                        </a:rPr>
                        <a:t>Predesigned template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lt"/>
                        </a:rPr>
                        <a:t>47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lt"/>
                        </a:rPr>
                        <a:t>490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911086"/>
                  </a:ext>
                </a:extLst>
              </a:tr>
              <a:tr h="3513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+mj-lt"/>
                        </a:rPr>
                        <a:t>Instance template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lt"/>
                        </a:rPr>
                        <a:t>168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+mj-lt"/>
                        </a:rPr>
                        <a:t>168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917934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16844DA-98DF-4CB5-98A1-B5D05B8E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890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DF247-DF87-446D-9F27-E5AE7978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 overview</a:t>
            </a:r>
            <a:endParaRPr lang="zh-CN" alt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ACB1204-36A2-4EFA-B84A-C7D8DB390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846" y="1848627"/>
            <a:ext cx="8210550" cy="147638"/>
          </a:xfrm>
          <a:prstGeom prst="rect">
            <a:avLst/>
          </a:prstGeom>
          <a:gradFill rotWithShape="1">
            <a:gsLst>
              <a:gs pos="0">
                <a:srgbClr val="111111"/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微软雅黑"/>
            </a:endParaRP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53EEAE35-63E4-44F0-B6DB-497CB32F1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720" y="1340627"/>
            <a:ext cx="9408560" cy="707886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微软雅黑"/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7F4CFCC0-6677-45F5-8B0C-733015C43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848" y="1340627"/>
            <a:ext cx="3210431" cy="694613"/>
          </a:xfrm>
          <a:prstGeom prst="roundRect">
            <a:avLst>
              <a:gd name="adj" fmla="val 50000"/>
            </a:avLst>
          </a:prstGeom>
          <a:gradFill rotWithShape="1">
            <a:gsLst>
              <a:gs pos="51000">
                <a:srgbClr val="00B050"/>
              </a:gs>
              <a:gs pos="100000">
                <a:srgbClr val="047BCC"/>
              </a:gs>
            </a:gsLst>
            <a:lin ang="5400000" scaled="1"/>
          </a:gradFill>
          <a:ln w="9525" algn="ctr">
            <a:solidFill>
              <a:srgbClr val="00589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微软雅黑"/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29EBE3A0-4003-4E45-B943-A1C910B97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208" y="1340627"/>
            <a:ext cx="8864353" cy="73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>
                  <a:alpha val="39999"/>
                </a:srgbClr>
              </a:gs>
              <a:gs pos="100000">
                <a:srgbClr val="FFFFFF">
                  <a:gamma/>
                  <a:shade val="46275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3200">
              <a:solidFill>
                <a:schemeClr val="bg1"/>
              </a:solidFill>
              <a:latin typeface="+mj-lt"/>
              <a:ea typeface="微软雅黑"/>
            </a:endParaRPr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128F25EC-46AD-4840-A29E-30EFAD535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017" y="1327354"/>
            <a:ext cx="246458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latin typeface="+mj-lt"/>
                <a:ea typeface="微软雅黑"/>
              </a:rPr>
              <a:t>Predesigned template identification</a:t>
            </a:r>
            <a:endParaRPr lang="zh-CN" altLang="en-US" sz="2000" dirty="0">
              <a:latin typeface="+mj-lt"/>
              <a:ea typeface="微软雅黑"/>
            </a:endParaRPr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6D192321-7307-408C-9569-9930CDD31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435" y="1357896"/>
            <a:ext cx="23608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latin typeface="+mj-lt"/>
                <a:ea typeface="微软雅黑"/>
              </a:rPr>
              <a:t>Instance template identification</a:t>
            </a:r>
            <a:endParaRPr lang="zh-CN" altLang="en-US" sz="2000" dirty="0">
              <a:latin typeface="+mj-lt"/>
              <a:ea typeface="微软雅黑"/>
            </a:endParaRP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655F4633-98B3-4BF3-AFD8-7614A636C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688" y="1340627"/>
            <a:ext cx="24997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+mj-lt"/>
                <a:ea typeface="微软雅黑"/>
              </a:rPr>
              <a:t>Template and instance comparison</a:t>
            </a:r>
            <a:endParaRPr lang="zh-CN" altLang="en-US" sz="2000" dirty="0">
              <a:solidFill>
                <a:schemeClr val="bg1"/>
              </a:solidFill>
              <a:latin typeface="+mj-lt"/>
              <a:ea typeface="微软雅黑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E9CD87C-1BE9-43D6-824A-68D803E324F8}"/>
              </a:ext>
            </a:extLst>
          </p:cNvPr>
          <p:cNvSpPr txBox="1"/>
          <p:nvPr/>
        </p:nvSpPr>
        <p:spPr>
          <a:xfrm>
            <a:off x="1083884" y="1377139"/>
            <a:ext cx="528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ym typeface="Wingdings 2" panose="05020102010507070707" pitchFamily="18" charset="2"/>
              </a:rPr>
              <a:t></a:t>
            </a:r>
            <a:endParaRPr lang="zh-CN" altLang="en-US" sz="3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86AF032-67E7-426B-BEFC-3AB2EFF391EF}"/>
              </a:ext>
            </a:extLst>
          </p:cNvPr>
          <p:cNvSpPr txBox="1"/>
          <p:nvPr/>
        </p:nvSpPr>
        <p:spPr>
          <a:xfrm>
            <a:off x="3987711" y="1406511"/>
            <a:ext cx="528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ym typeface="Wingdings 2" panose="05020102010507070707" pitchFamily="18" charset="2"/>
              </a:rPr>
              <a:t></a:t>
            </a:r>
            <a:endParaRPr lang="zh-CN" altLang="en-US" sz="32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9A29F32-BADC-4DC4-A9DE-BD941FBC266C}"/>
              </a:ext>
            </a:extLst>
          </p:cNvPr>
          <p:cNvSpPr txBox="1"/>
          <p:nvPr/>
        </p:nvSpPr>
        <p:spPr>
          <a:xfrm>
            <a:off x="6446849" y="1402915"/>
            <a:ext cx="480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sym typeface="Wingdings 2" panose="05020102010507070707" pitchFamily="18" charset="2"/>
              </a:rPr>
              <a:t>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22DF1B0-5F41-494A-95D7-6EB143528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775" y="2918606"/>
            <a:ext cx="1077679" cy="131164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9F31BAA-5596-40BF-A864-D3242D8D3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40" y="2772226"/>
            <a:ext cx="3419074" cy="96677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1A027EF-1A1E-464F-95CB-435DD2AFC1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364" y="4618828"/>
            <a:ext cx="3419074" cy="974633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711E18B4-1ECC-4CCD-91F3-F3157CDFE834}"/>
              </a:ext>
            </a:extLst>
          </p:cNvPr>
          <p:cNvSpPr txBox="1"/>
          <p:nvPr/>
        </p:nvSpPr>
        <p:spPr>
          <a:xfrm>
            <a:off x="1507379" y="3275282"/>
            <a:ext cx="134576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j-lt"/>
              </a:rPr>
              <a:t>Template</a:t>
            </a:r>
            <a:endParaRPr lang="zh-CN" altLang="en-US" sz="2000" dirty="0">
              <a:latin typeface="+mj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FF028C1-8EE1-4312-9969-7D5E7E7E1437}"/>
              </a:ext>
            </a:extLst>
          </p:cNvPr>
          <p:cNvSpPr txBox="1"/>
          <p:nvPr/>
        </p:nvSpPr>
        <p:spPr>
          <a:xfrm>
            <a:off x="1431017" y="4906090"/>
            <a:ext cx="134576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j-lt"/>
              </a:rPr>
              <a:t>Instance</a:t>
            </a:r>
            <a:endParaRPr lang="zh-CN" altLang="en-US" sz="2000" dirty="0">
              <a:latin typeface="+mj-lt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285D7F77-933E-4D31-8CE3-43D6584D9C33}"/>
              </a:ext>
            </a:extLst>
          </p:cNvPr>
          <p:cNvSpPr/>
          <p:nvPr/>
        </p:nvSpPr>
        <p:spPr>
          <a:xfrm>
            <a:off x="6614672" y="3600215"/>
            <a:ext cx="1474959" cy="1209273"/>
          </a:xfrm>
          <a:prstGeom prst="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+mj-lt"/>
              </a:rPr>
              <a:t>Analysis</a:t>
            </a:r>
            <a:endParaRPr lang="zh-CN" altLang="en-US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C8E517AA-B87C-4F2C-8A76-3866551F08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964" y="4246546"/>
            <a:ext cx="304800" cy="3048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5F7D588D-2459-4A53-8BC6-F5E65FDAA5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153" y="3262007"/>
            <a:ext cx="304800" cy="30480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18D30703-74A7-4BF1-B627-9223CAA2E1C8}"/>
              </a:ext>
            </a:extLst>
          </p:cNvPr>
          <p:cNvSpPr txBox="1"/>
          <p:nvPr/>
        </p:nvSpPr>
        <p:spPr>
          <a:xfrm>
            <a:off x="7937707" y="4570707"/>
            <a:ext cx="196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j-lt"/>
              </a:rPr>
              <a:t>Root cause</a:t>
            </a:r>
            <a:endParaRPr lang="zh-CN" altLang="en-US" dirty="0">
              <a:latin typeface="+mj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5E3C185-F4E1-4943-9AE8-074E4D588770}"/>
              </a:ext>
            </a:extLst>
          </p:cNvPr>
          <p:cNvSpPr txBox="1"/>
          <p:nvPr/>
        </p:nvSpPr>
        <p:spPr>
          <a:xfrm>
            <a:off x="7817604" y="3544562"/>
            <a:ext cx="2053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j-lt"/>
              </a:rPr>
              <a:t>Template design issues</a:t>
            </a:r>
            <a:endParaRPr lang="zh-CN" altLang="en-US" dirty="0">
              <a:latin typeface="+mj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AD89496-EC1E-4EA1-8F8E-565857C5358D}"/>
              </a:ext>
            </a:extLst>
          </p:cNvPr>
          <p:cNvSpPr txBox="1"/>
          <p:nvPr/>
        </p:nvSpPr>
        <p:spPr>
          <a:xfrm>
            <a:off x="5549342" y="3429000"/>
            <a:ext cx="1020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j-lt"/>
              </a:rPr>
              <a:t>Errors</a:t>
            </a:r>
            <a:endParaRPr lang="zh-CN" altLang="en-US" sz="2000" dirty="0">
              <a:latin typeface="+mj-lt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169FACB3-8EBC-4C83-913D-D8B7B293FF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7381" y="4272404"/>
            <a:ext cx="1046073" cy="1299772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9A345FEF-6C1E-4694-96D4-38A41BDB3E24}"/>
              </a:ext>
            </a:extLst>
          </p:cNvPr>
          <p:cNvSpPr txBox="1"/>
          <p:nvPr/>
        </p:nvSpPr>
        <p:spPr>
          <a:xfrm>
            <a:off x="5467381" y="4682969"/>
            <a:ext cx="1259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j-lt"/>
              </a:rPr>
              <a:t>Changes</a:t>
            </a:r>
            <a:endParaRPr lang="zh-CN" altLang="en-US" sz="2000" dirty="0">
              <a:latin typeface="+mj-lt"/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70CA1A71-67B7-45DF-BBE2-58033A59EE41}"/>
              </a:ext>
            </a:extLst>
          </p:cNvPr>
          <p:cNvSpPr/>
          <p:nvPr/>
        </p:nvSpPr>
        <p:spPr>
          <a:xfrm>
            <a:off x="3880353" y="3668481"/>
            <a:ext cx="1474959" cy="1123738"/>
          </a:xfrm>
          <a:prstGeom prst="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+mj-lt"/>
              </a:rPr>
              <a:t>compare</a:t>
            </a:r>
            <a:endParaRPr lang="zh-CN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C5B19CE-DCCE-4494-8737-048FFA68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718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EE2DB19-60B0-49E7-AF83-1F369C89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RQ1: Are the predesigned templates well-designed?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616E37-89CC-4EFC-A897-B7847183C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Incomplete table layout</a:t>
            </a:r>
          </a:p>
          <a:p>
            <a:pPr lvl="1"/>
            <a:r>
              <a:rPr lang="en-US" altLang="zh-CN" dirty="0"/>
              <a:t>E.g., miss some necessary headers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D1B024-D607-4F04-B624-98D267ED7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AA4D206-C70D-4408-A18F-9C26A2679E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DA3C4FA-3E40-4CBF-89E2-7BFD03486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20" y="3250385"/>
            <a:ext cx="4372098" cy="12554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CEF4C29-168E-4A5A-90DD-FD46B6742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169" y="4183568"/>
            <a:ext cx="5002725" cy="121884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4828D6A-8155-4266-95E1-9D74261032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3169" y="2718757"/>
            <a:ext cx="4884110" cy="125820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1F68569-0168-4481-8C9C-118C59A777FC}"/>
              </a:ext>
            </a:extLst>
          </p:cNvPr>
          <p:cNvSpPr txBox="1"/>
          <p:nvPr/>
        </p:nvSpPr>
        <p:spPr>
          <a:xfrm>
            <a:off x="1636859" y="4505865"/>
            <a:ext cx="1463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Template</a:t>
            </a:r>
            <a:endParaRPr lang="zh-CN" altLang="en-US" dirty="0">
              <a:latin typeface="+mj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46CF4F6-3200-49BE-8628-4B3506F3F543}"/>
              </a:ext>
            </a:extLst>
          </p:cNvPr>
          <p:cNvSpPr txBox="1"/>
          <p:nvPr/>
        </p:nvSpPr>
        <p:spPr>
          <a:xfrm>
            <a:off x="7038199" y="5483595"/>
            <a:ext cx="1463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Instances</a:t>
            </a:r>
            <a:endParaRPr lang="zh-CN" altLang="en-US" dirty="0">
              <a:latin typeface="+mj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620BC7D-FB09-45EE-964C-0AB4DD4A53E2}"/>
              </a:ext>
            </a:extLst>
          </p:cNvPr>
          <p:cNvGrpSpPr/>
          <p:nvPr/>
        </p:nvGrpSpPr>
        <p:grpSpPr>
          <a:xfrm>
            <a:off x="4852329" y="2099766"/>
            <a:ext cx="4923565" cy="3006611"/>
            <a:chOff x="4852329" y="2099766"/>
            <a:chExt cx="4923565" cy="3006611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7D32B477-C2A8-4EA7-8DB3-D5B110482424}"/>
                </a:ext>
              </a:extLst>
            </p:cNvPr>
            <p:cNvSpPr/>
            <p:nvPr/>
          </p:nvSpPr>
          <p:spPr>
            <a:xfrm>
              <a:off x="4852329" y="3478650"/>
              <a:ext cx="4017085" cy="132080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700CEBB8-35CE-43DC-BE8A-6377FEDECCAC}"/>
                </a:ext>
              </a:extLst>
            </p:cNvPr>
            <p:cNvSpPr/>
            <p:nvPr/>
          </p:nvSpPr>
          <p:spPr>
            <a:xfrm>
              <a:off x="4884228" y="4974297"/>
              <a:ext cx="4017085" cy="132080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对话气泡: 圆角矩形 15">
              <a:extLst>
                <a:ext uri="{FF2B5EF4-FFF2-40B4-BE49-F238E27FC236}">
                  <a16:creationId xmlns:a16="http://schemas.microsoft.com/office/drawing/2014/main" id="{B6D61CE6-6033-4858-A327-8FBBFFEB3F54}"/>
                </a:ext>
              </a:extLst>
            </p:cNvPr>
            <p:cNvSpPr/>
            <p:nvPr/>
          </p:nvSpPr>
          <p:spPr>
            <a:xfrm>
              <a:off x="6534518" y="2099766"/>
              <a:ext cx="3241376" cy="792107"/>
            </a:xfrm>
            <a:prstGeom prst="wedgeRoundRectCallout">
              <a:avLst>
                <a:gd name="adj1" fmla="val -53930"/>
                <a:gd name="adj2" fmla="val 316074"/>
                <a:gd name="adj3" fmla="val 16667"/>
              </a:avLst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+mj-lt"/>
              </a:endParaRPr>
            </a:p>
          </p:txBody>
        </p:sp>
        <p:sp>
          <p:nvSpPr>
            <p:cNvPr id="17" name="对话气泡: 圆角矩形 16">
              <a:extLst>
                <a:ext uri="{FF2B5EF4-FFF2-40B4-BE49-F238E27FC236}">
                  <a16:creationId xmlns:a16="http://schemas.microsoft.com/office/drawing/2014/main" id="{260A5FEF-C56C-4111-8F02-6E5650ABF91F}"/>
                </a:ext>
              </a:extLst>
            </p:cNvPr>
            <p:cNvSpPr/>
            <p:nvPr/>
          </p:nvSpPr>
          <p:spPr>
            <a:xfrm>
              <a:off x="6518347" y="2116094"/>
              <a:ext cx="3241376" cy="792107"/>
            </a:xfrm>
            <a:prstGeom prst="wedgeRoundRectCallout">
              <a:avLst>
                <a:gd name="adj1" fmla="val -57538"/>
                <a:gd name="adj2" fmla="val 118754"/>
                <a:gd name="adj3" fmla="val 16667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effectLst>
                    <a:outerShdw sx="1000" sy="1000" algn="ctr" rotWithShape="0">
                      <a:schemeClr val="bg1"/>
                    </a:outerShdw>
                  </a:effectLst>
                  <a:latin typeface="+mj-lt"/>
                </a:rPr>
                <a:t>Insert the same headers at the same location</a:t>
              </a:r>
              <a:endParaRPr lang="zh-CN" altLang="en-US" sz="2000" dirty="0">
                <a:solidFill>
                  <a:schemeClr val="bg1"/>
                </a:solidFill>
                <a:effectLst>
                  <a:outerShdw sx="1000" sy="1000" algn="ctr" rotWithShape="0">
                    <a:schemeClr val="bg1"/>
                  </a:outerShdw>
                </a:effectLst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0041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78566E4-7CF1-4F3A-A917-604A62131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RQ1: Are the predesigned templates well-designed?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D8C221-98FA-427B-A6BD-E90BEDC36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Common changes in creation of instances</a:t>
            </a:r>
          </a:p>
          <a:p>
            <a:pPr lvl="1"/>
            <a:r>
              <a:rPr lang="en-US" altLang="zh-CN" dirty="0"/>
              <a:t>E.g., miss a data row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964628-EF2A-41D3-A2B0-7EF3618B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7B13866-98D4-4F7E-9E56-5F20EBBD9F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077545-B40E-4568-9D48-D107F2D82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869" y="2255766"/>
            <a:ext cx="4072312" cy="18774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53B7DA5-3DBA-40B1-AB79-868A9E205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48" y="3262116"/>
            <a:ext cx="3709000" cy="15941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AE58D14-6B51-4E7D-B589-C3D5A6D8E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7869" y="4383542"/>
            <a:ext cx="4014233" cy="1877405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931C92C3-0387-45E1-A733-976C8A0BCC4E}"/>
              </a:ext>
            </a:extLst>
          </p:cNvPr>
          <p:cNvGrpSpPr/>
          <p:nvPr/>
        </p:nvGrpSpPr>
        <p:grpSpPr>
          <a:xfrm>
            <a:off x="5129768" y="2641970"/>
            <a:ext cx="4056584" cy="2345665"/>
            <a:chOff x="5129768" y="2641005"/>
            <a:chExt cx="4056584" cy="2345665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DF624AE1-B79E-479D-8240-ACAC509FDB96}"/>
                </a:ext>
              </a:extLst>
            </p:cNvPr>
            <p:cNvSpPr/>
            <p:nvPr/>
          </p:nvSpPr>
          <p:spPr>
            <a:xfrm>
              <a:off x="5129768" y="2641005"/>
              <a:ext cx="4017085" cy="187255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434B3A77-9A95-45A1-981B-92D69CBBAD57}"/>
                </a:ext>
              </a:extLst>
            </p:cNvPr>
            <p:cNvSpPr/>
            <p:nvPr/>
          </p:nvSpPr>
          <p:spPr>
            <a:xfrm>
              <a:off x="5129768" y="4796364"/>
              <a:ext cx="4017085" cy="190306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对话气泡: 圆角矩形 13">
              <a:extLst>
                <a:ext uri="{FF2B5EF4-FFF2-40B4-BE49-F238E27FC236}">
                  <a16:creationId xmlns:a16="http://schemas.microsoft.com/office/drawing/2014/main" id="{1085FC3B-029B-4810-83CB-8BB70563E42E}"/>
                </a:ext>
              </a:extLst>
            </p:cNvPr>
            <p:cNvSpPr/>
            <p:nvPr/>
          </p:nvSpPr>
          <p:spPr>
            <a:xfrm>
              <a:off x="5944976" y="3250735"/>
              <a:ext cx="3241376" cy="792107"/>
            </a:xfrm>
            <a:prstGeom prst="wedgeRoundRectCallout">
              <a:avLst>
                <a:gd name="adj1" fmla="val -40481"/>
                <a:gd name="adj2" fmla="val 154996"/>
                <a:gd name="adj3" fmla="val 16667"/>
              </a:avLst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+mj-lt"/>
              </a:endParaRPr>
            </a:p>
          </p:txBody>
        </p:sp>
        <p:sp>
          <p:nvSpPr>
            <p:cNvPr id="15" name="对话气泡: 圆角矩形 14">
              <a:extLst>
                <a:ext uri="{FF2B5EF4-FFF2-40B4-BE49-F238E27FC236}">
                  <a16:creationId xmlns:a16="http://schemas.microsoft.com/office/drawing/2014/main" id="{D622B8FB-F0BE-47C9-94AD-03F720A78CF5}"/>
                </a:ext>
              </a:extLst>
            </p:cNvPr>
            <p:cNvSpPr/>
            <p:nvPr/>
          </p:nvSpPr>
          <p:spPr>
            <a:xfrm>
              <a:off x="5928805" y="3267063"/>
              <a:ext cx="3241376" cy="792107"/>
            </a:xfrm>
            <a:prstGeom prst="wedgeRoundRectCallout">
              <a:avLst>
                <a:gd name="adj1" fmla="val -48353"/>
                <a:gd name="adj2" fmla="val -117493"/>
                <a:gd name="adj3" fmla="val 16667"/>
              </a:avLst>
            </a:prstGeom>
            <a:solidFill>
              <a:srgbClr val="FF0000"/>
            </a:solidFill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effectLst>
                    <a:outerShdw sx="1000" sy="1000" algn="ctr" rotWithShape="0">
                      <a:schemeClr val="bg1"/>
                    </a:outerShdw>
                  </a:effectLst>
                  <a:latin typeface="+mj-lt"/>
                </a:rPr>
                <a:t>Insert a data row at the same location</a:t>
              </a:r>
              <a:endParaRPr lang="zh-CN" altLang="en-US" sz="2000" dirty="0">
                <a:solidFill>
                  <a:schemeClr val="bg1"/>
                </a:solidFill>
                <a:effectLst>
                  <a:outerShdw sx="1000" sy="1000" algn="ctr" rotWithShape="0">
                    <a:schemeClr val="bg1"/>
                  </a:outerShdw>
                </a:effectLst>
                <a:latin typeface="+mj-lt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5879B03E-B122-4A8B-AC55-1369DC7B3F9A}"/>
              </a:ext>
            </a:extLst>
          </p:cNvPr>
          <p:cNvSpPr txBox="1"/>
          <p:nvPr/>
        </p:nvSpPr>
        <p:spPr>
          <a:xfrm>
            <a:off x="1647491" y="4987635"/>
            <a:ext cx="1463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Template</a:t>
            </a:r>
            <a:endParaRPr lang="zh-CN" altLang="en-US" dirty="0">
              <a:latin typeface="+mj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13E23EB-1356-4024-A042-1082451DF3CE}"/>
              </a:ext>
            </a:extLst>
          </p:cNvPr>
          <p:cNvSpPr txBox="1"/>
          <p:nvPr/>
        </p:nvSpPr>
        <p:spPr>
          <a:xfrm>
            <a:off x="7038199" y="6222474"/>
            <a:ext cx="1463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Instances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7126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C5B2DEB-F765-4141-9CC0-5FFF816D1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RQ1: Are the predesigned templates well-designed?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E8AC7-4846-40DC-BA55-FEF4410A9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Missing formulas or formula errors</a:t>
            </a:r>
          </a:p>
          <a:p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7807862-8FA9-4ABA-B755-C2FC1CE2D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122" y="4204790"/>
            <a:ext cx="5695950" cy="12954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D0EC1C1-DFCC-4C6C-B63D-BAC3657D5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072" y="2303254"/>
            <a:ext cx="5715000" cy="1295400"/>
          </a:xfrm>
          <a:prstGeom prst="rect">
            <a:avLst/>
          </a:prstGeom>
        </p:spPr>
      </p:pic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244228B-1211-4D66-8442-2932CD5AEF5D}"/>
              </a:ext>
            </a:extLst>
          </p:cNvPr>
          <p:cNvSpPr/>
          <p:nvPr/>
        </p:nvSpPr>
        <p:spPr>
          <a:xfrm>
            <a:off x="2595154" y="3411426"/>
            <a:ext cx="5452918" cy="169718"/>
          </a:xfrm>
          <a:prstGeom prst="roundRect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DB04333-8B4C-4680-BA86-42FF5C3D33A0}"/>
              </a:ext>
            </a:extLst>
          </p:cNvPr>
          <p:cNvSpPr/>
          <p:nvPr/>
        </p:nvSpPr>
        <p:spPr>
          <a:xfrm>
            <a:off x="6927008" y="2805290"/>
            <a:ext cx="1102014" cy="606136"/>
          </a:xfrm>
          <a:prstGeom prst="roundRect">
            <a:avLst>
              <a:gd name="adj" fmla="val 1909"/>
            </a:avLst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对话气泡: 圆角矩形 22">
            <a:extLst>
              <a:ext uri="{FF2B5EF4-FFF2-40B4-BE49-F238E27FC236}">
                <a16:creationId xmlns:a16="http://schemas.microsoft.com/office/drawing/2014/main" id="{33908F6A-D5DA-4102-A616-0143DB0889D7}"/>
              </a:ext>
            </a:extLst>
          </p:cNvPr>
          <p:cNvSpPr/>
          <p:nvPr/>
        </p:nvSpPr>
        <p:spPr>
          <a:xfrm>
            <a:off x="3242129" y="3442150"/>
            <a:ext cx="3421742" cy="606136"/>
          </a:xfrm>
          <a:prstGeom prst="wedgeRoundRectCallout">
            <a:avLst>
              <a:gd name="adj1" fmla="val 73860"/>
              <a:gd name="adj2" fmla="val -50643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+mj-lt"/>
                <a:ea typeface="+mj-ea"/>
              </a:rPr>
              <a:t>Missing </a:t>
            </a:r>
            <a:r>
              <a:rPr lang="it-IT" altLang="zh-CN" sz="2000" dirty="0">
                <a:latin typeface="+mj-lt"/>
              </a:rPr>
              <a:t>formulas</a:t>
            </a:r>
            <a:r>
              <a:rPr lang="en-US" altLang="zh-CN" sz="2000" dirty="0">
                <a:latin typeface="+mj-lt"/>
                <a:ea typeface="+mj-ea"/>
              </a:rPr>
              <a:t> </a:t>
            </a:r>
            <a:endParaRPr lang="zh-CN" altLang="en-US" sz="2000" dirty="0">
              <a:latin typeface="+mj-lt"/>
              <a:ea typeface="+mj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56FA7E-76C1-4CAF-B55A-E8D7CF630592}"/>
              </a:ext>
            </a:extLst>
          </p:cNvPr>
          <p:cNvSpPr txBox="1"/>
          <p:nvPr/>
        </p:nvSpPr>
        <p:spPr>
          <a:xfrm>
            <a:off x="1179660" y="2791723"/>
            <a:ext cx="1463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Template</a:t>
            </a:r>
            <a:endParaRPr lang="zh-CN" altLang="en-US" dirty="0">
              <a:latin typeface="+mj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CEE24E4-4E28-4405-90A4-48FEE6994E76}"/>
              </a:ext>
            </a:extLst>
          </p:cNvPr>
          <p:cNvSpPr txBox="1"/>
          <p:nvPr/>
        </p:nvSpPr>
        <p:spPr>
          <a:xfrm>
            <a:off x="1179660" y="4814576"/>
            <a:ext cx="1463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Instance</a:t>
            </a:r>
            <a:endParaRPr lang="zh-CN" altLang="en-US" dirty="0">
              <a:latin typeface="+mj-lt"/>
            </a:endParaRPr>
          </a:p>
        </p:txBody>
      </p:sp>
      <p:sp>
        <p:nvSpPr>
          <p:cNvPr id="11" name="箭头: 右弧形 10">
            <a:extLst>
              <a:ext uri="{FF2B5EF4-FFF2-40B4-BE49-F238E27FC236}">
                <a16:creationId xmlns:a16="http://schemas.microsoft.com/office/drawing/2014/main" id="{BD229D47-0D7D-4706-A8EC-3AF6686EC75F}"/>
              </a:ext>
            </a:extLst>
          </p:cNvPr>
          <p:cNvSpPr/>
          <p:nvPr/>
        </p:nvSpPr>
        <p:spPr>
          <a:xfrm>
            <a:off x="8078032" y="3108358"/>
            <a:ext cx="767741" cy="2240292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025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C5B2DEB-F765-4141-9CC0-5FFF816D1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RQ1: Are the predesigned templates well-designed?</a:t>
            </a:r>
            <a:endParaRPr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0E977B5A-7B43-441F-BDA4-982B047ACEE4}"/>
              </a:ext>
            </a:extLst>
          </p:cNvPr>
          <p:cNvSpPr/>
          <p:nvPr/>
        </p:nvSpPr>
        <p:spPr bwMode="gray">
          <a:xfrm>
            <a:off x="1601487" y="5120726"/>
            <a:ext cx="6916856" cy="919401"/>
          </a:xfrm>
          <a:prstGeom prst="roundRect">
            <a:avLst/>
          </a:prstGeom>
          <a:solidFill>
            <a:srgbClr val="CC0000"/>
          </a:solidFill>
          <a:ln w="38100" cap="flat" cmpd="dbl" algn="ctr">
            <a:solidFill>
              <a:srgbClr val="FFFFFF"/>
            </a:solidFill>
            <a:prstDash val="solid"/>
            <a:headEnd/>
            <a:tailEnd/>
          </a:ln>
          <a:effectLst>
            <a:glow rad="63500">
              <a:srgbClr val="CC0000">
                <a:alpha val="45000"/>
                <a:satMod val="110000"/>
              </a:srgbClr>
            </a:glow>
          </a:effectLst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latin typeface="+mj-lt"/>
                <a:ea typeface="微软雅黑" pitchFamily="34" charset="-122"/>
              </a:rPr>
              <a:t>Finding:</a:t>
            </a:r>
          </a:p>
          <a:p>
            <a:pPr lvl="0"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latin typeface="+mj-lt"/>
                <a:ea typeface="微软雅黑" pitchFamily="34" charset="-122"/>
              </a:rPr>
              <a:t>40% of predesigned templates have design issues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7DADCBE3-B237-4067-8552-26BEA3179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506718"/>
              </p:ext>
            </p:extLst>
          </p:nvPr>
        </p:nvGraphicFramePr>
        <p:xfrm>
          <a:off x="1740852" y="2029003"/>
          <a:ext cx="6638126" cy="2504044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257014">
                  <a:extLst>
                    <a:ext uri="{9D8B030D-6E8A-4147-A177-3AD203B41FA5}">
                      <a16:colId xmlns:a16="http://schemas.microsoft.com/office/drawing/2014/main" val="590092646"/>
                    </a:ext>
                  </a:extLst>
                </a:gridCol>
                <a:gridCol w="3381112">
                  <a:extLst>
                    <a:ext uri="{9D8B030D-6E8A-4147-A177-3AD203B41FA5}">
                      <a16:colId xmlns:a16="http://schemas.microsoft.com/office/drawing/2014/main" val="3353242148"/>
                    </a:ext>
                  </a:extLst>
                </a:gridCol>
              </a:tblGrid>
              <a:tr h="447474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+mj-lt"/>
                        </a:rPr>
                        <a:t>Not well designed</a:t>
                      </a:r>
                      <a:endParaRPr lang="zh-CN" altLang="en-US" sz="2400" dirty="0">
                        <a:latin typeface="+mj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6509567"/>
                  </a:ext>
                </a:extLst>
              </a:tr>
              <a:tr h="387810">
                <a:tc>
                  <a:txBody>
                    <a:bodyPr/>
                    <a:lstStyle/>
                    <a:p>
                      <a:r>
                        <a:rPr lang="en-US" altLang="zh-CN" sz="2000" kern="1200" dirty="0">
                          <a:latin typeface="+mj-lt"/>
                        </a:rPr>
                        <a:t>Uncomplete table layout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j-lt"/>
                        </a:rPr>
                        <a:t>8%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32321"/>
                  </a:ext>
                </a:extLst>
              </a:tr>
              <a:tr h="461884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j-lt"/>
                        </a:rPr>
                        <a:t>Common change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j-lt"/>
                        </a:rPr>
                        <a:t>19%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209904"/>
                  </a:ext>
                </a:extLst>
              </a:tr>
              <a:tr h="38781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+mj-lt"/>
                        </a:rPr>
                        <a:t>Missing </a:t>
                      </a:r>
                      <a:r>
                        <a:rPr lang="en-US" altLang="zh-CN" sz="2000" kern="1200" dirty="0">
                          <a:latin typeface="+mj-lt"/>
                        </a:rPr>
                        <a:t>formulas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j-lt"/>
                        </a:rPr>
                        <a:t>30%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191116"/>
                  </a:ext>
                </a:extLst>
              </a:tr>
              <a:tr h="387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>
                          <a:latin typeface="+mj-lt"/>
                        </a:rPr>
                        <a:t>Formula errors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+mj-lt"/>
                        </a:rPr>
                        <a:t>6%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9454088"/>
                  </a:ext>
                </a:extLst>
              </a:tr>
              <a:tr h="387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+mj-lt"/>
                        </a:rPr>
                        <a:t>Total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+mj-lt"/>
                        </a:rPr>
                        <a:t>40%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9048169"/>
                  </a:ext>
                </a:extLst>
              </a:tr>
            </a:tbl>
          </a:graphicData>
        </a:graphic>
      </p:graphicFrame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C3F42E-3B12-4B82-8DD1-82678E76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4954CB0-D298-4295-975F-2BFC91A27C8A}"/>
              </a:ext>
            </a:extLst>
          </p:cNvPr>
          <p:cNvGrpSpPr/>
          <p:nvPr/>
        </p:nvGrpSpPr>
        <p:grpSpPr>
          <a:xfrm>
            <a:off x="478925" y="1326828"/>
            <a:ext cx="9161980" cy="5029526"/>
            <a:chOff x="478925" y="1186573"/>
            <a:chExt cx="9161980" cy="5264979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281BEC42-4F52-49D5-925E-D9301456D265}"/>
                </a:ext>
              </a:extLst>
            </p:cNvPr>
            <p:cNvSpPr/>
            <p:nvPr/>
          </p:nvSpPr>
          <p:spPr>
            <a:xfrm>
              <a:off x="478925" y="1186573"/>
              <a:ext cx="9161980" cy="5264979"/>
            </a:xfrm>
            <a:prstGeom prst="roundRect">
              <a:avLst>
                <a:gd name="adj" fmla="val 5014"/>
              </a:avLst>
            </a:prstGeom>
            <a:solidFill>
              <a:schemeClr val="accent3">
                <a:lumMod val="20000"/>
                <a:lumOff val="80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57C7400-8E14-42DE-908C-BE275B2028C3}"/>
                </a:ext>
              </a:extLst>
            </p:cNvPr>
            <p:cNvSpPr txBox="1"/>
            <p:nvPr/>
          </p:nvSpPr>
          <p:spPr>
            <a:xfrm>
              <a:off x="478925" y="2951758"/>
              <a:ext cx="9161980" cy="132095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+mj-lt"/>
                </a:rPr>
                <a:t>Implication: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zh-CN" sz="2400" dirty="0">
                  <a:latin typeface="+mj-lt"/>
                </a:rPr>
                <a:t>Template designers should carefully check the completeness and correctness of predesigned templates</a:t>
              </a:r>
              <a:endParaRPr lang="zh-CN" altLang="en-US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22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4BD0AD7-4023-4A1F-AC10-F60B25036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RQ2: How are errors introduced?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ADF915-D461-402B-BECA-AC1DA4FAE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Improper use of template</a:t>
            </a:r>
          </a:p>
          <a:p>
            <a:pPr lvl="1"/>
            <a:r>
              <a:rPr lang="en-US" altLang="zh-CN" dirty="0"/>
              <a:t>E.g., cell type changes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6C64165-BC78-4DEF-960A-6062BCFBB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20" y="3288598"/>
            <a:ext cx="4372098" cy="125548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C2D97EA-EDB1-4EF0-BB56-081017693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398" y="3285876"/>
            <a:ext cx="4884110" cy="1258202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15A68D8-EB43-467B-A1FF-0F86611E4931}"/>
              </a:ext>
            </a:extLst>
          </p:cNvPr>
          <p:cNvSpPr txBox="1"/>
          <p:nvPr/>
        </p:nvSpPr>
        <p:spPr>
          <a:xfrm>
            <a:off x="1636859" y="4544078"/>
            <a:ext cx="1463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Template</a:t>
            </a:r>
            <a:endParaRPr lang="zh-CN" altLang="en-US" dirty="0">
              <a:latin typeface="+mj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EEC06CC-AAA3-4843-84DA-EAF936D867E6}"/>
              </a:ext>
            </a:extLst>
          </p:cNvPr>
          <p:cNvSpPr txBox="1"/>
          <p:nvPr/>
        </p:nvSpPr>
        <p:spPr>
          <a:xfrm>
            <a:off x="6831877" y="4686945"/>
            <a:ext cx="1463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Instances</a:t>
            </a:r>
            <a:endParaRPr lang="zh-CN" altLang="en-US" dirty="0">
              <a:latin typeface="+mj-lt"/>
            </a:endParaRPr>
          </a:p>
        </p:txBody>
      </p:sp>
      <p:sp>
        <p:nvSpPr>
          <p:cNvPr id="19" name="思想气泡: 云 18">
            <a:extLst>
              <a:ext uri="{FF2B5EF4-FFF2-40B4-BE49-F238E27FC236}">
                <a16:creationId xmlns:a16="http://schemas.microsoft.com/office/drawing/2014/main" id="{F0944374-505E-4254-B776-99EE2B611102}"/>
              </a:ext>
            </a:extLst>
          </p:cNvPr>
          <p:cNvSpPr/>
          <p:nvPr/>
        </p:nvSpPr>
        <p:spPr>
          <a:xfrm>
            <a:off x="4526547" y="2041742"/>
            <a:ext cx="4526013" cy="1101267"/>
          </a:xfrm>
          <a:prstGeom prst="cloudCallout">
            <a:avLst>
              <a:gd name="adj1" fmla="val 50129"/>
              <a:gd name="adj2" fmla="val 13847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+mj-lt"/>
              </a:rPr>
              <a:t>Unnecessary formula caused by </a:t>
            </a:r>
            <a:r>
              <a:rPr lang="en-US" altLang="zh-CN" sz="2000" b="1" i="1" dirty="0">
                <a:solidFill>
                  <a:schemeClr val="bg1"/>
                </a:solidFill>
                <a:latin typeface="+mj-lt"/>
              </a:rPr>
              <a:t>cell type change</a:t>
            </a:r>
            <a:endParaRPr lang="zh-CN" altLang="en-US" sz="2000" b="1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8FA843C-031F-490A-87A2-1CD61BA4CCFB}"/>
              </a:ext>
            </a:extLst>
          </p:cNvPr>
          <p:cNvSpPr/>
          <p:nvPr/>
        </p:nvSpPr>
        <p:spPr>
          <a:xfrm>
            <a:off x="8992916" y="4035136"/>
            <a:ext cx="758592" cy="13208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2AB4EC44-7C09-497E-AE8E-2D329B0B2F06}"/>
              </a:ext>
            </a:extLst>
          </p:cNvPr>
          <p:cNvSpPr/>
          <p:nvPr/>
        </p:nvSpPr>
        <p:spPr>
          <a:xfrm>
            <a:off x="3228630" y="4871611"/>
            <a:ext cx="2817328" cy="792107"/>
          </a:xfrm>
          <a:prstGeom prst="wedgeRoundRectCallout">
            <a:avLst>
              <a:gd name="adj1" fmla="val 34923"/>
              <a:gd name="adj2" fmla="val -145399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sx="1000" sy="1000" algn="ctr" rotWithShape="0">
                    <a:schemeClr val="bg1"/>
                  </a:outerShdw>
                </a:effectLst>
                <a:latin typeface="+mj-lt"/>
              </a:rPr>
              <a:t>Change data cells to label cells</a:t>
            </a:r>
            <a:endParaRPr lang="zh-CN" altLang="en-US" sz="2400" dirty="0">
              <a:solidFill>
                <a:schemeClr val="bg1"/>
              </a:solidFill>
              <a:effectLst>
                <a:outerShdw sx="1000" sy="1000" algn="ctr" rotWithShape="0">
                  <a:schemeClr val="bg1"/>
                </a:outerShdw>
              </a:effectLst>
              <a:latin typeface="+mj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89FE956-196C-4D75-9920-994A01ABF48A}"/>
              </a:ext>
            </a:extLst>
          </p:cNvPr>
          <p:cNvGrpSpPr/>
          <p:nvPr/>
        </p:nvGrpSpPr>
        <p:grpSpPr>
          <a:xfrm>
            <a:off x="403256" y="4086180"/>
            <a:ext cx="4543302" cy="105317"/>
            <a:chOff x="403256" y="4634820"/>
            <a:chExt cx="4543302" cy="105317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A1E1680F-0F59-4A0D-AD42-FF47C5803463}"/>
                </a:ext>
              </a:extLst>
            </p:cNvPr>
            <p:cNvSpPr/>
            <p:nvPr/>
          </p:nvSpPr>
          <p:spPr>
            <a:xfrm>
              <a:off x="403256" y="4634820"/>
              <a:ext cx="3336231" cy="105317"/>
            </a:xfrm>
            <a:prstGeom prst="roundRect">
              <a:avLst/>
            </a:prstGeom>
            <a:solidFill>
              <a:srgbClr val="FF0000">
                <a:alpha val="29000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98281DC4-4398-4420-897B-2ABBAF48FE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9487" y="4660449"/>
              <a:ext cx="1207071" cy="7968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5D6BDD4-695F-4043-8918-C14382EF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103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4BD0AD7-4023-4A1F-AC10-F60B25036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RQ2: How are errors introduced?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ADF915-D461-402B-BECA-AC1DA4FAE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Error propagation</a:t>
            </a:r>
          </a:p>
          <a:p>
            <a:pPr lvl="1"/>
            <a:r>
              <a:rPr lang="en-US" altLang="zh-CN" dirty="0"/>
              <a:t>560 missing formula errors and 38 formula errors are propagated from templates</a:t>
            </a:r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4C52CC2-36F0-49EF-9C18-9F19A4B27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012" y="2528014"/>
            <a:ext cx="5205976" cy="2632236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3F145-F2DF-4CC6-9E50-8768B0C2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圆角矩形 5">
            <a:extLst>
              <a:ext uri="{FF2B5EF4-FFF2-40B4-BE49-F238E27FC236}">
                <a16:creationId xmlns:a16="http://schemas.microsoft.com/office/drawing/2014/main" id="{DA6A2C55-EC7E-4F0B-901E-CCCDCB5633FF}"/>
              </a:ext>
            </a:extLst>
          </p:cNvPr>
          <p:cNvSpPr/>
          <p:nvPr/>
        </p:nvSpPr>
        <p:spPr bwMode="gray">
          <a:xfrm>
            <a:off x="1128286" y="5394643"/>
            <a:ext cx="7649428" cy="919401"/>
          </a:xfrm>
          <a:prstGeom prst="roundRect">
            <a:avLst/>
          </a:prstGeom>
          <a:solidFill>
            <a:srgbClr val="CC0000"/>
          </a:solidFill>
          <a:ln w="38100" cap="flat" cmpd="dbl" algn="ctr">
            <a:solidFill>
              <a:srgbClr val="FFFFFF"/>
            </a:solidFill>
            <a:prstDash val="solid"/>
            <a:headEnd/>
            <a:tailEnd/>
          </a:ln>
          <a:effectLst>
            <a:glow rad="63500">
              <a:srgbClr val="CC0000">
                <a:alpha val="45000"/>
                <a:satMod val="110000"/>
              </a:srgbClr>
            </a:glow>
          </a:effectLst>
        </p:spPr>
        <p:txBody>
          <a:bodyPr wrap="square" rtlCol="0" anchor="ctr">
            <a:spAutoFit/>
          </a:bodyPr>
          <a:lstStyle/>
          <a:p>
            <a:pPr lvl="0"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latin typeface="+mj-lt"/>
                <a:ea typeface="微软雅黑" pitchFamily="34" charset="-122"/>
              </a:rPr>
              <a:t>Finding:</a:t>
            </a:r>
          </a:p>
          <a:p>
            <a:pPr lvl="0" algn="ctr">
              <a:defRPr/>
            </a:pPr>
            <a:r>
              <a:rPr lang="en-US" altLang="zh-CN" sz="2400" b="1" kern="0" dirty="0">
                <a:solidFill>
                  <a:srgbClr val="FFFFFF"/>
                </a:solidFill>
                <a:latin typeface="+mj-lt"/>
                <a:ea typeface="微软雅黑" pitchFamily="34" charset="-122"/>
              </a:rPr>
              <a:t>Errors in templates can be propagated to their instances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4898139-C5F1-42E0-813A-19CC0D86A999}"/>
              </a:ext>
            </a:extLst>
          </p:cNvPr>
          <p:cNvGrpSpPr/>
          <p:nvPr/>
        </p:nvGrpSpPr>
        <p:grpSpPr>
          <a:xfrm>
            <a:off x="91252" y="1308213"/>
            <a:ext cx="9723495" cy="5071838"/>
            <a:chOff x="-2550620" y="4084036"/>
            <a:chExt cx="9292113" cy="5203595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18E07EE1-53C1-4C8D-9D98-728D9F37E26D}"/>
                </a:ext>
              </a:extLst>
            </p:cNvPr>
            <p:cNvSpPr/>
            <p:nvPr/>
          </p:nvSpPr>
          <p:spPr>
            <a:xfrm>
              <a:off x="-2550620" y="4084036"/>
              <a:ext cx="9292113" cy="5203595"/>
            </a:xfrm>
            <a:prstGeom prst="roundRect">
              <a:avLst>
                <a:gd name="adj" fmla="val 5014"/>
              </a:avLst>
            </a:prstGeom>
            <a:solidFill>
              <a:schemeClr val="accent3">
                <a:lumMod val="20000"/>
                <a:lumOff val="80000"/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321B9AC-4623-4E83-9D31-57902BFADE59}"/>
                </a:ext>
              </a:extLst>
            </p:cNvPr>
            <p:cNvSpPr txBox="1"/>
            <p:nvPr/>
          </p:nvSpPr>
          <p:spPr>
            <a:xfrm>
              <a:off x="-2550620" y="5926705"/>
              <a:ext cx="9292113" cy="97889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+mj-lt"/>
                </a:rPr>
                <a:t>Implication: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zh-CN" sz="2800" dirty="0">
                  <a:latin typeface="+mj-lt"/>
                </a:rPr>
                <a:t>A template-based error detection approach is promising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875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17D880F-60FD-4CD2-840F-10529D74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Motivating example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2DDE1D-0C0B-4F68-B4FA-BF357E455F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Picture 2" descr="http://t0.gstatic.com/images?q=tbn:ANd9GcRdSP7F2LWzin7srjrzSsttOPkwz6Ffk1ojRlDWWaRfuMIA6fN7ig">
            <a:hlinkClick r:id="rId4"/>
            <a:extLst>
              <a:ext uri="{FF2B5EF4-FFF2-40B4-BE49-F238E27FC236}">
                <a16:creationId xmlns:a16="http://schemas.microsoft.com/office/drawing/2014/main" id="{12EBA996-9F70-48E4-9866-E69C3C45A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60" y="1362030"/>
            <a:ext cx="870750" cy="87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3568194-8BAA-4603-A6F8-0191EF6EF037}"/>
              </a:ext>
            </a:extLst>
          </p:cNvPr>
          <p:cNvSpPr txBox="1"/>
          <p:nvPr/>
        </p:nvSpPr>
        <p:spPr>
          <a:xfrm>
            <a:off x="1145303" y="1696411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Alice</a:t>
            </a:r>
            <a:endParaRPr lang="zh-CN" altLang="en-US" b="1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130952F8-C5A4-4C4D-AE0A-50D300DAA6E8}"/>
              </a:ext>
            </a:extLst>
          </p:cNvPr>
          <p:cNvGrpSpPr/>
          <p:nvPr/>
        </p:nvGrpSpPr>
        <p:grpSpPr>
          <a:xfrm>
            <a:off x="423746" y="1362030"/>
            <a:ext cx="9206789" cy="2371108"/>
            <a:chOff x="423746" y="1362030"/>
            <a:chExt cx="9206789" cy="2371108"/>
          </a:xfrm>
        </p:grpSpPr>
        <p:sp>
          <p:nvSpPr>
            <p:cNvPr id="11" name="右箭头 7">
              <a:extLst>
                <a:ext uri="{FF2B5EF4-FFF2-40B4-BE49-F238E27FC236}">
                  <a16:creationId xmlns:a16="http://schemas.microsoft.com/office/drawing/2014/main" id="{D08332E7-397D-4C0B-8CB0-13F04EE6FA9A}"/>
                </a:ext>
              </a:extLst>
            </p:cNvPr>
            <p:cNvSpPr/>
            <p:nvPr/>
          </p:nvSpPr>
          <p:spPr bwMode="gray">
            <a:xfrm>
              <a:off x="423746" y="1987555"/>
              <a:ext cx="2519317" cy="1406188"/>
            </a:xfrm>
            <a:prstGeom prst="rightArrow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dirty="0">
                  <a:latin typeface="+mj-lt"/>
                </a:rPr>
                <a:t>Store trade data on October 4th</a:t>
              </a:r>
              <a:endParaRPr lang="zh-CN" altLang="en-US" sz="2000" b="1" dirty="0">
                <a:latin typeface="+mj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DC0AF50-D712-4BE8-8CC8-C23E7A5195F1}"/>
                </a:ext>
              </a:extLst>
            </p:cNvPr>
            <p:cNvSpPr txBox="1"/>
            <p:nvPr/>
          </p:nvSpPr>
          <p:spPr>
            <a:xfrm>
              <a:off x="2943063" y="3363806"/>
              <a:ext cx="6126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10-4</a:t>
              </a:r>
              <a:endParaRPr lang="zh-CN" altLang="en-US" dirty="0"/>
            </a:p>
          </p:txBody>
        </p:sp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3D864723-7C24-4CE4-8281-1D6C8FFEB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43063" y="1362030"/>
              <a:ext cx="6687472" cy="1989599"/>
            </a:xfrm>
            <a:prstGeom prst="rect">
              <a:avLst/>
            </a:prstGeom>
          </p:spPr>
        </p:pic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95DAAA1-37EC-4139-99CE-B26397E445A7}"/>
              </a:ext>
            </a:extLst>
          </p:cNvPr>
          <p:cNvGrpSpPr/>
          <p:nvPr/>
        </p:nvGrpSpPr>
        <p:grpSpPr>
          <a:xfrm>
            <a:off x="401360" y="4210394"/>
            <a:ext cx="9229175" cy="2317050"/>
            <a:chOff x="401360" y="4210394"/>
            <a:chExt cx="9229175" cy="2317050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23E61C3-6CBC-4AC6-AD61-C79D78297746}"/>
                </a:ext>
              </a:extLst>
            </p:cNvPr>
            <p:cNvSpPr txBox="1"/>
            <p:nvPr/>
          </p:nvSpPr>
          <p:spPr>
            <a:xfrm>
              <a:off x="2943063" y="6158112"/>
              <a:ext cx="6126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10-5</a:t>
              </a:r>
              <a:endParaRPr lang="zh-CN" altLang="en-US" dirty="0"/>
            </a:p>
          </p:txBody>
        </p:sp>
        <p:sp>
          <p:nvSpPr>
            <p:cNvPr id="19" name="右箭头 7">
              <a:extLst>
                <a:ext uri="{FF2B5EF4-FFF2-40B4-BE49-F238E27FC236}">
                  <a16:creationId xmlns:a16="http://schemas.microsoft.com/office/drawing/2014/main" id="{3854F1AA-7B02-4519-B90F-43882128C723}"/>
                </a:ext>
              </a:extLst>
            </p:cNvPr>
            <p:cNvSpPr/>
            <p:nvPr/>
          </p:nvSpPr>
          <p:spPr bwMode="gray">
            <a:xfrm>
              <a:off x="401360" y="4356511"/>
              <a:ext cx="2519317" cy="1406188"/>
            </a:xfrm>
            <a:prstGeom prst="rightArrow">
              <a:avLst/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dirty="0">
                  <a:latin typeface="+mj-lt"/>
                </a:rPr>
                <a:t>Store trade data on October 5th</a:t>
              </a:r>
              <a:endParaRPr lang="zh-CN" altLang="en-US" sz="2000" b="1" dirty="0">
                <a:latin typeface="+mj-lt"/>
              </a:endParaRPr>
            </a:p>
          </p:txBody>
        </p:sp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FB4EB26E-FC05-4AC5-82C6-78C15C1E2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43063" y="4210394"/>
              <a:ext cx="6687472" cy="2007044"/>
            </a:xfrm>
            <a:prstGeom prst="rect">
              <a:avLst/>
            </a:prstGeom>
          </p:spPr>
        </p:pic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DEE20C-BD88-43F9-92C4-49FE740B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920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9"/>
    </mc:Choice>
    <mc:Fallback xmlns="">
      <p:transition spd="slow" advTm="26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5C9C17A-A8D6-4B91-A03F-39794DB78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20" y="266194"/>
            <a:ext cx="9586160" cy="517578"/>
          </a:xfrm>
        </p:spPr>
        <p:txBody>
          <a:bodyPr/>
          <a:lstStyle/>
          <a:p>
            <a:r>
              <a:rPr lang="en-US" altLang="zh-CN" dirty="0"/>
              <a:t>RQ3:</a:t>
            </a:r>
            <a:r>
              <a:rPr lang="it-IT" altLang="zh-CN" dirty="0"/>
              <a:t> What is difference between two kinds of template </a:t>
            </a:r>
            <a:r>
              <a:rPr lang="en-US" altLang="zh-CN" dirty="0"/>
              <a:t>usage</a:t>
            </a:r>
            <a:r>
              <a:rPr lang="it-IT" altLang="zh-CN" dirty="0"/>
              <a:t>?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F93EEB1-C76F-4EF2-9308-D274091EA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284515"/>
            <a:ext cx="8915400" cy="4408715"/>
          </a:xfrm>
        </p:spPr>
        <p:txBody>
          <a:bodyPr/>
          <a:lstStyle/>
          <a:p>
            <a:r>
              <a:rPr lang="en-US" altLang="zh-CN" dirty="0"/>
              <a:t>Data cleaning is common during usage of instance templates</a:t>
            </a:r>
          </a:p>
          <a:p>
            <a:pPr lvl="1"/>
            <a:r>
              <a:rPr lang="en-US" altLang="zh-CN" dirty="0"/>
              <a:t>In 52% of cases, more than 50% of data cells were cleaned</a:t>
            </a:r>
          </a:p>
          <a:p>
            <a:r>
              <a:rPr lang="it-IT" altLang="zh-CN" dirty="0"/>
              <a:t>101 missing formulas were caused by data cleaning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圆角矩形 5">
            <a:extLst>
              <a:ext uri="{FF2B5EF4-FFF2-40B4-BE49-F238E27FC236}">
                <a16:creationId xmlns:a16="http://schemas.microsoft.com/office/drawing/2014/main" id="{6C5F7F28-8C64-40F1-B82B-18131CCD0DBB}"/>
              </a:ext>
            </a:extLst>
          </p:cNvPr>
          <p:cNvSpPr/>
          <p:nvPr/>
        </p:nvSpPr>
        <p:spPr bwMode="gray">
          <a:xfrm>
            <a:off x="1193255" y="5346518"/>
            <a:ext cx="8217445" cy="919401"/>
          </a:xfrm>
          <a:prstGeom prst="roundRect">
            <a:avLst/>
          </a:prstGeom>
          <a:solidFill>
            <a:srgbClr val="CC0000"/>
          </a:solidFill>
          <a:ln w="38100" cap="flat" cmpd="dbl" algn="ctr">
            <a:solidFill>
              <a:srgbClr val="FFFFFF"/>
            </a:solidFill>
            <a:prstDash val="solid"/>
            <a:headEnd/>
            <a:tailEnd/>
          </a:ln>
          <a:effectLst>
            <a:glow rad="63500">
              <a:srgbClr val="CC0000">
                <a:alpha val="45000"/>
                <a:satMod val="110000"/>
              </a:srgbClr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+mj-lt"/>
              </a:rPr>
              <a:t>Finding:</a:t>
            </a:r>
          </a:p>
          <a:p>
            <a:pPr algn="ctr"/>
            <a:r>
              <a:rPr lang="en-US" altLang="zh-CN" sz="2400" dirty="0">
                <a:solidFill>
                  <a:schemeClr val="bg1"/>
                </a:solidFill>
                <a:latin typeface="+mj-lt"/>
              </a:rPr>
              <a:t>Data cleaning can cause errors in the usage of instance templates</a:t>
            </a:r>
            <a:endParaRPr lang="zh-CN" altLang="en-US" sz="2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EC626B3-ADE1-4A94-B0DC-B1CEB7025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255" y="3007860"/>
            <a:ext cx="3759745" cy="162337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A17313A-9372-4A36-802A-699AD18D6574}"/>
              </a:ext>
            </a:extLst>
          </p:cNvPr>
          <p:cNvSpPr txBox="1"/>
          <p:nvPr/>
        </p:nvSpPr>
        <p:spPr>
          <a:xfrm>
            <a:off x="2263086" y="4715513"/>
            <a:ext cx="188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Instance template</a:t>
            </a:r>
            <a:endParaRPr lang="zh-CN" altLang="en-US" dirty="0">
              <a:latin typeface="+mj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FFE5FAB-E63F-4072-82B7-3AB413982CBF}"/>
              </a:ext>
            </a:extLst>
          </p:cNvPr>
          <p:cNvSpPr txBox="1"/>
          <p:nvPr/>
        </p:nvSpPr>
        <p:spPr>
          <a:xfrm>
            <a:off x="7134480" y="4715513"/>
            <a:ext cx="1463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Instances</a:t>
            </a:r>
            <a:endParaRPr lang="zh-CN" altLang="en-US" dirty="0">
              <a:latin typeface="+mj-lt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EAFEC74-6D22-4319-876F-BE54B4B7B7A1}"/>
              </a:ext>
            </a:extLst>
          </p:cNvPr>
          <p:cNvSpPr/>
          <p:nvPr/>
        </p:nvSpPr>
        <p:spPr>
          <a:xfrm>
            <a:off x="2089923" y="3396725"/>
            <a:ext cx="2863076" cy="1170369"/>
          </a:xfrm>
          <a:prstGeom prst="roundRect">
            <a:avLst/>
          </a:prstGeom>
          <a:solidFill>
            <a:srgbClr val="FF0000">
              <a:alpha val="2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808786E-2344-46FD-B028-8949F7EB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AEDD1F2-DAD1-432E-B8E6-C4D81B511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150" y="3302750"/>
            <a:ext cx="4368899" cy="1238190"/>
          </a:xfrm>
          <a:prstGeom prst="rect">
            <a:avLst/>
          </a:prstGeom>
        </p:spPr>
      </p:pic>
      <p:sp>
        <p:nvSpPr>
          <p:cNvPr id="20" name="对话气泡: 圆角矩形 19">
            <a:extLst>
              <a:ext uri="{FF2B5EF4-FFF2-40B4-BE49-F238E27FC236}">
                <a16:creationId xmlns:a16="http://schemas.microsoft.com/office/drawing/2014/main" id="{4101F429-CD54-4A4F-AAB1-4BCB0B8755E2}"/>
              </a:ext>
            </a:extLst>
          </p:cNvPr>
          <p:cNvSpPr/>
          <p:nvPr/>
        </p:nvSpPr>
        <p:spPr>
          <a:xfrm>
            <a:off x="6977287" y="2802007"/>
            <a:ext cx="2817328" cy="792107"/>
          </a:xfrm>
          <a:prstGeom prst="wedgeRoundRectCallout">
            <a:avLst>
              <a:gd name="adj1" fmla="val -3133"/>
              <a:gd name="adj2" fmla="val 127076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effectLst>
                  <a:outerShdw sx="1000" sy="1000" algn="ctr" rotWithShape="0">
                    <a:schemeClr val="bg1"/>
                  </a:outerShdw>
                </a:effectLst>
                <a:latin typeface="+mj-lt"/>
              </a:rPr>
              <a:t>Missing formulas caused by data cleaning</a:t>
            </a:r>
            <a:endParaRPr lang="zh-CN" altLang="en-US" sz="2000" dirty="0">
              <a:solidFill>
                <a:schemeClr val="bg1"/>
              </a:solidFill>
              <a:effectLst>
                <a:outerShdw sx="1000" sy="1000" algn="ctr" rotWithShape="0">
                  <a:schemeClr val="bg1"/>
                </a:outerShdw>
              </a:effectLst>
              <a:latin typeface="+mj-lt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23DDBA9F-321C-43C6-AC09-292D8E07F4E2}"/>
              </a:ext>
            </a:extLst>
          </p:cNvPr>
          <p:cNvSpPr/>
          <p:nvPr/>
        </p:nvSpPr>
        <p:spPr>
          <a:xfrm>
            <a:off x="8227179" y="4083528"/>
            <a:ext cx="1443870" cy="321341"/>
          </a:xfrm>
          <a:prstGeom prst="roundRect">
            <a:avLst/>
          </a:prstGeom>
          <a:solidFill>
            <a:srgbClr val="FF0000">
              <a:alpha val="2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对话气泡: 圆角矩形 18">
            <a:extLst>
              <a:ext uri="{FF2B5EF4-FFF2-40B4-BE49-F238E27FC236}">
                <a16:creationId xmlns:a16="http://schemas.microsoft.com/office/drawing/2014/main" id="{0AF62DEE-6970-4B38-9B13-4BF59E6481F2}"/>
              </a:ext>
            </a:extLst>
          </p:cNvPr>
          <p:cNvSpPr/>
          <p:nvPr/>
        </p:nvSpPr>
        <p:spPr>
          <a:xfrm>
            <a:off x="238590" y="2839628"/>
            <a:ext cx="2817328" cy="792107"/>
          </a:xfrm>
          <a:prstGeom prst="wedgeRoundRectCallout">
            <a:avLst>
              <a:gd name="adj1" fmla="val 95616"/>
              <a:gd name="adj2" fmla="val 101287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effectLst>
                  <a:outerShdw sx="1000" sy="1000" algn="ctr" rotWithShape="0">
                    <a:schemeClr val="bg1"/>
                  </a:outerShdw>
                </a:effectLst>
                <a:latin typeface="+mj-lt"/>
              </a:rPr>
              <a:t>Formulas usually look like data</a:t>
            </a:r>
            <a:endParaRPr lang="zh-CN" altLang="en-US" sz="2000" dirty="0">
              <a:solidFill>
                <a:schemeClr val="bg1"/>
              </a:solidFill>
              <a:effectLst>
                <a:outerShdw sx="1000" sy="1000" algn="ctr" rotWithShape="0">
                  <a:schemeClr val="bg1"/>
                </a:outerShdw>
              </a:effectLst>
              <a:latin typeface="+mj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643B7C9-D469-48D7-AA07-D22ED502CBB0}"/>
              </a:ext>
            </a:extLst>
          </p:cNvPr>
          <p:cNvGrpSpPr/>
          <p:nvPr/>
        </p:nvGrpSpPr>
        <p:grpSpPr>
          <a:xfrm>
            <a:off x="75149" y="1164770"/>
            <a:ext cx="9784783" cy="5270809"/>
            <a:chOff x="-2609189" y="4017420"/>
            <a:chExt cx="9350682" cy="5407735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C5E5A8A5-B4A6-4801-A9D8-440598221304}"/>
                </a:ext>
              </a:extLst>
            </p:cNvPr>
            <p:cNvSpPr/>
            <p:nvPr/>
          </p:nvSpPr>
          <p:spPr>
            <a:xfrm>
              <a:off x="-2609189" y="4017420"/>
              <a:ext cx="9292113" cy="5407735"/>
            </a:xfrm>
            <a:prstGeom prst="roundRect">
              <a:avLst>
                <a:gd name="adj" fmla="val 5014"/>
              </a:avLst>
            </a:prstGeom>
            <a:solidFill>
              <a:schemeClr val="accent3">
                <a:lumMod val="20000"/>
                <a:lumOff val="80000"/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23E8BB9-0E82-4541-8A61-AA694712D244}"/>
                </a:ext>
              </a:extLst>
            </p:cNvPr>
            <p:cNvSpPr txBox="1"/>
            <p:nvPr/>
          </p:nvSpPr>
          <p:spPr>
            <a:xfrm>
              <a:off x="-2550620" y="5926705"/>
              <a:ext cx="9292113" cy="97889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+mj-lt"/>
                </a:rPr>
                <a:t>Implication: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zh-CN" sz="2800" dirty="0">
                  <a:latin typeface="+mj-lt"/>
                </a:rPr>
                <a:t>An effective data cleaning approach can be helpful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754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/>
      <p:bldP spid="18" grpId="0" animBg="1"/>
      <p:bldP spid="20" grpId="0" animBg="1"/>
      <p:bldP spid="21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D91D7D5-6E6A-4C2A-AC06-4B17027F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26B61F98-C1A6-4D76-B79F-C4EA8D4C5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perform the first empirical study on the design and usage of spreadsheet templates used in practice</a:t>
            </a:r>
          </a:p>
          <a:p>
            <a:pPr lvl="1"/>
            <a:r>
              <a:rPr lang="it-IT" altLang="zh-CN" dirty="0"/>
              <a:t>47 predesigned templates (490 instances) </a:t>
            </a:r>
          </a:p>
          <a:p>
            <a:pPr lvl="1"/>
            <a:r>
              <a:rPr lang="it-IT" altLang="zh-CN" dirty="0"/>
              <a:t>168 template and instance pairs</a:t>
            </a:r>
          </a:p>
          <a:p>
            <a:pPr lvl="1"/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FA0264A-D476-4CEE-B302-40D02EB4BBEF}"/>
              </a:ext>
            </a:extLst>
          </p:cNvPr>
          <p:cNvGrpSpPr/>
          <p:nvPr/>
        </p:nvGrpSpPr>
        <p:grpSpPr>
          <a:xfrm>
            <a:off x="484011" y="3234472"/>
            <a:ext cx="3034597" cy="2253342"/>
            <a:chOff x="495300" y="2432961"/>
            <a:chExt cx="3034597" cy="2253342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9CF6EC1D-C33E-412B-9C84-93AFFF8DC858}"/>
                </a:ext>
              </a:extLst>
            </p:cNvPr>
            <p:cNvSpPr/>
            <p:nvPr/>
          </p:nvSpPr>
          <p:spPr>
            <a:xfrm>
              <a:off x="495300" y="2432961"/>
              <a:ext cx="3034597" cy="2253342"/>
            </a:xfrm>
            <a:prstGeom prst="roundRect">
              <a:avLst>
                <a:gd name="adj" fmla="val 8334"/>
              </a:avLst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 anchorCtr="0"/>
            <a:lstStyle/>
            <a:p>
              <a:pPr algn="ctr"/>
              <a:r>
                <a:rPr lang="en-US" altLang="zh-CN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微软雅黑" pitchFamily="34" charset="-122"/>
                </a:rPr>
                <a:t>40% of predesigned templates have design issues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endParaRPr>
            </a:p>
          </p:txBody>
        </p:sp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94E83D23-D3E7-4084-A5D2-C19516C90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225" y="2552489"/>
              <a:ext cx="2942745" cy="961662"/>
            </a:xfrm>
            <a:prstGeom prst="rect">
              <a:avLst/>
            </a:prstGeom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C0EC6B71-D863-423F-9CA1-D4F68965AA2A}"/>
              </a:ext>
            </a:extLst>
          </p:cNvPr>
          <p:cNvGrpSpPr/>
          <p:nvPr/>
        </p:nvGrpSpPr>
        <p:grpSpPr>
          <a:xfrm>
            <a:off x="6775952" y="3234472"/>
            <a:ext cx="3034597" cy="2253342"/>
            <a:chOff x="6787241" y="2432961"/>
            <a:chExt cx="3034597" cy="2253342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C6D671D8-E153-44DA-95EC-E36FB1C6F067}"/>
                </a:ext>
              </a:extLst>
            </p:cNvPr>
            <p:cNvSpPr/>
            <p:nvPr/>
          </p:nvSpPr>
          <p:spPr>
            <a:xfrm>
              <a:off x="6787241" y="2432961"/>
              <a:ext cx="3034597" cy="2253342"/>
            </a:xfrm>
            <a:prstGeom prst="roundRect">
              <a:avLst>
                <a:gd name="adj" fmla="val 9414"/>
              </a:avLst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altLang="zh-CN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微软雅黑" pitchFamily="34" charset="-122"/>
                </a:rPr>
                <a:t>Data cleaning can cause errors in the usage of instance templates</a:t>
              </a:r>
            </a:p>
          </p:txBody>
        </p:sp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6B79A5E4-E291-44A8-97C6-3E3A98184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55867" y="2696511"/>
              <a:ext cx="2897344" cy="826992"/>
            </a:xfrm>
            <a:prstGeom prst="rect">
              <a:avLst/>
            </a:prstGeom>
          </p:spPr>
        </p:pic>
      </p:grp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A7C6A13-5F50-4ED2-B9F1-A574151DF3BA}"/>
              </a:ext>
            </a:extLst>
          </p:cNvPr>
          <p:cNvSpPr/>
          <p:nvPr/>
        </p:nvSpPr>
        <p:spPr>
          <a:xfrm>
            <a:off x="1704265" y="5867144"/>
            <a:ext cx="6910211" cy="631375"/>
          </a:xfrm>
          <a:prstGeom prst="roundRect">
            <a:avLst>
              <a:gd name="adj" fmla="val 9414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it-IT" altLang="zh-CN" b="1" i="1" dirty="0">
                <a:latin typeface="+mj-lt"/>
              </a:rPr>
              <a:t> TmplEnron</a:t>
            </a:r>
          </a:p>
          <a:p>
            <a:pPr algn="ctr"/>
            <a:r>
              <a:rPr lang="it-IT" altLang="zh-CN" dirty="0">
                <a:latin typeface="+mj-lt"/>
              </a:rPr>
              <a:t>http://www.tcse.cn/~wsdou/project/TmplEnron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F9F1814-AADE-4311-8A21-24FC163C7273}"/>
              </a:ext>
            </a:extLst>
          </p:cNvPr>
          <p:cNvGrpSpPr/>
          <p:nvPr/>
        </p:nvGrpSpPr>
        <p:grpSpPr>
          <a:xfrm>
            <a:off x="3628722" y="3234472"/>
            <a:ext cx="3034597" cy="2253342"/>
            <a:chOff x="3640011" y="2432961"/>
            <a:chExt cx="3034597" cy="2253342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808434EB-D1A1-4A79-A5C6-42C8005DBAB0}"/>
                </a:ext>
              </a:extLst>
            </p:cNvPr>
            <p:cNvSpPr/>
            <p:nvPr/>
          </p:nvSpPr>
          <p:spPr>
            <a:xfrm>
              <a:off x="3640011" y="2432961"/>
              <a:ext cx="3034597" cy="2253342"/>
            </a:xfrm>
            <a:prstGeom prst="roundRect">
              <a:avLst>
                <a:gd name="adj" fmla="val 10526"/>
              </a:avLst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altLang="zh-CN" b="1" kern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j-lt"/>
                  <a:ea typeface="微软雅黑" pitchFamily="34" charset="-122"/>
                </a:rPr>
                <a:t>Improper use of templates and error propagation are main reasons for error introduction </a:t>
              </a: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8219A49-262F-4045-9037-703BDA989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0537" y="2705559"/>
              <a:ext cx="2840243" cy="808592"/>
            </a:xfrm>
            <a:prstGeom prst="rect">
              <a:avLst/>
            </a:prstGeom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14617D-621C-428B-A43C-A9C443557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516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1" y="3559920"/>
            <a:ext cx="9906001" cy="538163"/>
          </a:xfrm>
        </p:spPr>
        <p:txBody>
          <a:bodyPr>
            <a:noAutofit/>
          </a:bodyPr>
          <a:lstStyle/>
          <a:p>
            <a:r>
              <a:rPr lang="en-US" altLang="zh-CN" sz="48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zh-CN" altLang="en-US" sz="4800" cap="small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036" y="1659658"/>
            <a:ext cx="2327926" cy="1350197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348D439-DFF2-45E7-B975-20D66192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ABFB-D837-4F76-B830-88D7424C466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65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D51F63A-1DE9-4760-8A1E-61110AE8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Motivating example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E14F8A8E-A430-4A63-B0CD-D9BB2A076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October, Alice needs to create </a:t>
            </a:r>
            <a:r>
              <a:rPr lang="en-US" altLang="zh-CN" b="1" i="1" dirty="0"/>
              <a:t>31</a:t>
            </a:r>
            <a:r>
              <a:rPr lang="en-US" altLang="zh-CN" i="1" dirty="0"/>
              <a:t> </a:t>
            </a:r>
            <a:r>
              <a:rPr lang="en-US" altLang="zh-CN" dirty="0"/>
              <a:t>similar worksheets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4EA1C62-A0AD-4F35-9508-CFA10C94D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50" y="2427289"/>
            <a:ext cx="7505700" cy="261937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CD480F9-E414-446F-971E-84D99D26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EDC39AF-5599-4D67-93C6-E800721072F5}"/>
              </a:ext>
            </a:extLst>
          </p:cNvPr>
          <p:cNvGrpSpPr/>
          <p:nvPr/>
        </p:nvGrpSpPr>
        <p:grpSpPr>
          <a:xfrm>
            <a:off x="5642042" y="3429000"/>
            <a:ext cx="4121083" cy="3082704"/>
            <a:chOff x="5642042" y="3429000"/>
            <a:chExt cx="4121083" cy="3082704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A32D58BE-9D78-4BE0-B2BA-035189C70BA0}"/>
                </a:ext>
              </a:extLst>
            </p:cNvPr>
            <p:cNvGrpSpPr/>
            <p:nvPr/>
          </p:nvGrpSpPr>
          <p:grpSpPr>
            <a:xfrm>
              <a:off x="6126789" y="3429000"/>
              <a:ext cx="3636336" cy="3082704"/>
              <a:chOff x="6054400" y="3429000"/>
              <a:chExt cx="3636336" cy="3082704"/>
            </a:xfrm>
          </p:grpSpPr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35C7901-F74E-4037-B8D4-9D01DA68328F}"/>
                  </a:ext>
                </a:extLst>
              </p:cNvPr>
              <p:cNvSpPr txBox="1"/>
              <p:nvPr/>
            </p:nvSpPr>
            <p:spPr>
              <a:xfrm>
                <a:off x="6459558" y="6142372"/>
                <a:ext cx="641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Alice</a:t>
                </a:r>
                <a:endParaRPr lang="zh-CN" altLang="en-US" b="1" dirty="0"/>
              </a:p>
            </p:txBody>
          </p: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78E79173-D9A2-426E-91D1-402A485979CC}"/>
                  </a:ext>
                </a:extLst>
              </p:cNvPr>
              <p:cNvGrpSpPr/>
              <p:nvPr/>
            </p:nvGrpSpPr>
            <p:grpSpPr>
              <a:xfrm>
                <a:off x="6054400" y="3429000"/>
                <a:ext cx="3636336" cy="2726656"/>
                <a:chOff x="6042970" y="3630584"/>
                <a:chExt cx="3636336" cy="2726656"/>
              </a:xfrm>
            </p:grpSpPr>
            <p:pic>
              <p:nvPicPr>
                <p:cNvPr id="16" name="Picture 2" descr="http://t0.gstatic.com/images?q=tbn:ANd9GcRdSP7F2LWzin7srjrzSsttOPkwz6Ffk1ojRlDWWaRfuMIA6fN7ig">
                  <a:hlinkClick r:id="rId5"/>
                  <a:extLst>
                    <a:ext uri="{FF2B5EF4-FFF2-40B4-BE49-F238E27FC236}">
                      <a16:creationId xmlns:a16="http://schemas.microsoft.com/office/drawing/2014/main" id="{07D025E2-F246-4D38-BC01-A9651C54C4A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448128" y="5486490"/>
                  <a:ext cx="870750" cy="8707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" name="思想气泡: 云 14">
                  <a:extLst>
                    <a:ext uri="{FF2B5EF4-FFF2-40B4-BE49-F238E27FC236}">
                      <a16:creationId xmlns:a16="http://schemas.microsoft.com/office/drawing/2014/main" id="{21E09774-A5E3-43A3-A227-06BC5E0E2DFD}"/>
                    </a:ext>
                  </a:extLst>
                </p:cNvPr>
                <p:cNvSpPr/>
                <p:nvPr/>
              </p:nvSpPr>
              <p:spPr>
                <a:xfrm>
                  <a:off x="6042970" y="3630584"/>
                  <a:ext cx="3636336" cy="1032995"/>
                </a:xfrm>
                <a:prstGeom prst="cloudCallout">
                  <a:avLst>
                    <a:gd name="adj1" fmla="val -27308"/>
                    <a:gd name="adj2" fmla="val 146894"/>
                  </a:avLst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>
                      <a:solidFill>
                        <a:schemeClr val="bg1"/>
                      </a:solidFill>
                      <a:latin typeface="+mj-lt"/>
                    </a:rPr>
                    <a:t>I designed a template</a:t>
                  </a:r>
                  <a:endParaRPr lang="zh-CN" altLang="en-US" sz="20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</p:grpSp>
        </p:grp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F885A090-8FE9-49B0-9271-20945DC46C97}"/>
                </a:ext>
              </a:extLst>
            </p:cNvPr>
            <p:cNvSpPr/>
            <p:nvPr/>
          </p:nvSpPr>
          <p:spPr>
            <a:xfrm>
              <a:off x="5642042" y="4717915"/>
              <a:ext cx="1011677" cy="328749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6699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10"/>
    </mc:Choice>
    <mc:Fallback xmlns="">
      <p:transition spd="slow" advTm="156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6B0BE34-C8E0-45BF-8D04-96D3B09ED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342" y="2441629"/>
            <a:ext cx="5642735" cy="1773226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014886EA-415C-4BAA-8D4F-998C07F2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Predesigned template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2F96F67-C1A1-4393-9E7F-789CD6A6A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99" y="1284514"/>
            <a:ext cx="9277351" cy="4408715"/>
          </a:xfrm>
        </p:spPr>
        <p:txBody>
          <a:bodyPr/>
          <a:lstStyle/>
          <a:p>
            <a:r>
              <a:rPr lang="en-US" altLang="zh-CN" dirty="0"/>
              <a:t>Contain necessary data layout and formulas</a:t>
            </a:r>
          </a:p>
          <a:p>
            <a:r>
              <a:rPr lang="en-US" altLang="zh-CN" dirty="0"/>
              <a:t>Data placeholders instead of actual data</a:t>
            </a:r>
          </a:p>
          <a:p>
            <a:endParaRPr lang="en-US" altLang="zh-CN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9401B24-ABF8-4CF8-BC2E-8AC8D3B35B40}"/>
              </a:ext>
            </a:extLst>
          </p:cNvPr>
          <p:cNvGrpSpPr/>
          <p:nvPr/>
        </p:nvGrpSpPr>
        <p:grpSpPr>
          <a:xfrm>
            <a:off x="3653190" y="1778505"/>
            <a:ext cx="4439968" cy="2247740"/>
            <a:chOff x="3653190" y="1778505"/>
            <a:chExt cx="4439968" cy="2247740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5934972E-9F28-49B2-9084-8EE8B2D0F86E}"/>
                </a:ext>
              </a:extLst>
            </p:cNvPr>
            <p:cNvSpPr/>
            <p:nvPr/>
          </p:nvSpPr>
          <p:spPr>
            <a:xfrm>
              <a:off x="3653190" y="2847358"/>
              <a:ext cx="2375470" cy="1178887"/>
            </a:xfrm>
            <a:prstGeom prst="roundRect">
              <a:avLst>
                <a:gd name="adj" fmla="val 7214"/>
              </a:avLst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对话气泡: 圆角矩形 13">
              <a:extLst>
                <a:ext uri="{FF2B5EF4-FFF2-40B4-BE49-F238E27FC236}">
                  <a16:creationId xmlns:a16="http://schemas.microsoft.com/office/drawing/2014/main" id="{54133247-4173-4978-BE27-D2F62949B40F}"/>
                </a:ext>
              </a:extLst>
            </p:cNvPr>
            <p:cNvSpPr/>
            <p:nvPr/>
          </p:nvSpPr>
          <p:spPr>
            <a:xfrm>
              <a:off x="6422410" y="1778505"/>
              <a:ext cx="1670748" cy="607998"/>
            </a:xfrm>
            <a:prstGeom prst="wedgeRoundRectCallout">
              <a:avLst>
                <a:gd name="adj1" fmla="val -93389"/>
                <a:gd name="adj2" fmla="val 171515"/>
                <a:gd name="adj3" fmla="val 16667"/>
              </a:avLst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ffectLst>
                    <a:outerShdw dir="5400000" sx="1000" sy="1000" algn="ctr" rotWithShape="0">
                      <a:schemeClr val="bg1"/>
                    </a:outerShdw>
                  </a:effectLst>
                  <a:latin typeface="+mj-lt"/>
                </a:rPr>
                <a:t>Placeholder</a:t>
              </a:r>
              <a:endParaRPr lang="zh-CN" altLang="en-US" dirty="0">
                <a:solidFill>
                  <a:schemeClr val="tx1"/>
                </a:solidFill>
                <a:effectLst>
                  <a:outerShdw dir="5400000" sx="1000" sy="1000" algn="ctr" rotWithShape="0">
                    <a:schemeClr val="bg1"/>
                  </a:outerShdw>
                </a:effectLst>
                <a:latin typeface="+mj-lt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90C1916D-CA45-4737-955A-8CD02ED78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8342" y="4598738"/>
            <a:ext cx="5642735" cy="1666984"/>
          </a:xfrm>
          <a:prstGeom prst="rect">
            <a:avLst/>
          </a:prstGeom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DBB4F05-FAEE-46C9-83EC-4879876FDC3E}"/>
              </a:ext>
            </a:extLst>
          </p:cNvPr>
          <p:cNvSpPr/>
          <p:nvPr/>
        </p:nvSpPr>
        <p:spPr>
          <a:xfrm>
            <a:off x="3567054" y="4999856"/>
            <a:ext cx="2557300" cy="1077256"/>
          </a:xfrm>
          <a:prstGeom prst="roundRect">
            <a:avLst>
              <a:gd name="adj" fmla="val 7214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46042160-7A47-4614-BEA9-379AC7AB77D9}"/>
              </a:ext>
            </a:extLst>
          </p:cNvPr>
          <p:cNvSpPr/>
          <p:nvPr/>
        </p:nvSpPr>
        <p:spPr>
          <a:xfrm>
            <a:off x="4195200" y="4189228"/>
            <a:ext cx="1679019" cy="862016"/>
          </a:xfrm>
          <a:prstGeom prst="downArrow">
            <a:avLst>
              <a:gd name="adj1" fmla="val 62665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+mj-lt"/>
              </a:rPr>
              <a:t>Enter new  data</a:t>
            </a:r>
            <a:endParaRPr lang="zh-CN" altLang="en-US" sz="16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D423D93-B24B-4C2F-A826-54925C43873E}"/>
              </a:ext>
            </a:extLst>
          </p:cNvPr>
          <p:cNvGrpSpPr/>
          <p:nvPr/>
        </p:nvGrpSpPr>
        <p:grpSpPr>
          <a:xfrm>
            <a:off x="372510" y="2441629"/>
            <a:ext cx="7282932" cy="1747599"/>
            <a:chOff x="372510" y="2441629"/>
            <a:chExt cx="7282932" cy="1747599"/>
          </a:xfrm>
        </p:grpSpPr>
        <p:sp>
          <p:nvSpPr>
            <p:cNvPr id="9" name="对话气泡: 圆角矩形 8">
              <a:extLst>
                <a:ext uri="{FF2B5EF4-FFF2-40B4-BE49-F238E27FC236}">
                  <a16:creationId xmlns:a16="http://schemas.microsoft.com/office/drawing/2014/main" id="{A5E6B608-6CF0-4F2C-9C95-4110817CF9FE}"/>
                </a:ext>
              </a:extLst>
            </p:cNvPr>
            <p:cNvSpPr/>
            <p:nvPr/>
          </p:nvSpPr>
          <p:spPr>
            <a:xfrm>
              <a:off x="372510" y="2441629"/>
              <a:ext cx="1363223" cy="792107"/>
            </a:xfrm>
            <a:prstGeom prst="wedgeRoundRectCallout">
              <a:avLst>
                <a:gd name="adj1" fmla="val 98163"/>
                <a:gd name="adj2" fmla="val 141362"/>
                <a:gd name="adj3" fmla="val 16667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ffectLst>
                    <a:outerShdw dir="5400000" sx="1000" sy="1000" algn="ctr" rotWithShape="0">
                      <a:schemeClr val="bg1"/>
                    </a:outerShdw>
                  </a:effectLst>
                  <a:latin typeface="+mj-lt"/>
                </a:rPr>
                <a:t>Data layout</a:t>
              </a:r>
              <a:endParaRPr lang="zh-CN" altLang="en-US" dirty="0">
                <a:solidFill>
                  <a:schemeClr val="tx1"/>
                </a:solidFill>
                <a:effectLst>
                  <a:outerShdw dir="5400000" sx="1000" sy="1000" algn="ctr" rotWithShape="0">
                    <a:schemeClr val="bg1"/>
                  </a:outerShdw>
                </a:effectLst>
                <a:latin typeface="+mj-lt"/>
              </a:endParaRP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8B98B23F-AB41-4F9B-9739-E7210D0BEA9D}"/>
                </a:ext>
              </a:extLst>
            </p:cNvPr>
            <p:cNvSpPr/>
            <p:nvPr/>
          </p:nvSpPr>
          <p:spPr>
            <a:xfrm>
              <a:off x="2211572" y="2636874"/>
              <a:ext cx="5443870" cy="1552354"/>
            </a:xfrm>
            <a:custGeom>
              <a:avLst/>
              <a:gdLst>
                <a:gd name="connsiteX0" fmla="*/ 0 w 5443870"/>
                <a:gd name="connsiteY0" fmla="*/ 31898 h 1552354"/>
                <a:gd name="connsiteX1" fmla="*/ 0 w 5443870"/>
                <a:gd name="connsiteY1" fmla="*/ 1552354 h 1552354"/>
                <a:gd name="connsiteX2" fmla="*/ 1467293 w 5443870"/>
                <a:gd name="connsiteY2" fmla="*/ 1552354 h 1552354"/>
                <a:gd name="connsiteX3" fmla="*/ 1467293 w 5443870"/>
                <a:gd name="connsiteY3" fmla="*/ 212652 h 1552354"/>
                <a:gd name="connsiteX4" fmla="*/ 5443870 w 5443870"/>
                <a:gd name="connsiteY4" fmla="*/ 212652 h 1552354"/>
                <a:gd name="connsiteX5" fmla="*/ 5443870 w 5443870"/>
                <a:gd name="connsiteY5" fmla="*/ 0 h 1552354"/>
                <a:gd name="connsiteX6" fmla="*/ 0 w 5443870"/>
                <a:gd name="connsiteY6" fmla="*/ 31898 h 1552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43870" h="1552354">
                  <a:moveTo>
                    <a:pt x="0" y="31898"/>
                  </a:moveTo>
                  <a:lnTo>
                    <a:pt x="0" y="1552354"/>
                  </a:lnTo>
                  <a:lnTo>
                    <a:pt x="1467293" y="1552354"/>
                  </a:lnTo>
                  <a:lnTo>
                    <a:pt x="1467293" y="212652"/>
                  </a:lnTo>
                  <a:lnTo>
                    <a:pt x="5443870" y="212652"/>
                  </a:lnTo>
                  <a:lnTo>
                    <a:pt x="5443870" y="0"/>
                  </a:lnTo>
                  <a:lnTo>
                    <a:pt x="0" y="31898"/>
                  </a:lnTo>
                  <a:close/>
                </a:path>
              </a:pathLst>
            </a:custGeom>
            <a:solidFill>
              <a:schemeClr val="accent4">
                <a:alpha val="2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D240732-1675-47E6-A381-609386B83075}"/>
              </a:ext>
            </a:extLst>
          </p:cNvPr>
          <p:cNvGrpSpPr/>
          <p:nvPr/>
        </p:nvGrpSpPr>
        <p:grpSpPr>
          <a:xfrm>
            <a:off x="3689498" y="2583982"/>
            <a:ext cx="5843992" cy="1615878"/>
            <a:chOff x="3689498" y="2583982"/>
            <a:chExt cx="5843992" cy="1615878"/>
          </a:xfrm>
        </p:grpSpPr>
        <p:sp>
          <p:nvSpPr>
            <p:cNvPr id="13" name="对话气泡: 圆角矩形 12">
              <a:extLst>
                <a:ext uri="{FF2B5EF4-FFF2-40B4-BE49-F238E27FC236}">
                  <a16:creationId xmlns:a16="http://schemas.microsoft.com/office/drawing/2014/main" id="{B21C20E7-CA34-4945-B258-1B2FFB389F63}"/>
                </a:ext>
              </a:extLst>
            </p:cNvPr>
            <p:cNvSpPr/>
            <p:nvPr/>
          </p:nvSpPr>
          <p:spPr>
            <a:xfrm>
              <a:off x="7862742" y="2583982"/>
              <a:ext cx="1670748" cy="792107"/>
            </a:xfrm>
            <a:prstGeom prst="wedgeRoundRectCallout">
              <a:avLst>
                <a:gd name="adj1" fmla="val -79978"/>
                <a:gd name="adj2" fmla="val 101344"/>
                <a:gd name="adj3" fmla="val 16667"/>
              </a:avLst>
            </a:prstGeom>
            <a:solidFill>
              <a:srgbClr val="7030A0">
                <a:alpha val="48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effectLst>
                    <a:outerShdw sx="1000" sy="1000" algn="ctr" rotWithShape="0">
                      <a:schemeClr val="bg1"/>
                    </a:outerShdw>
                  </a:effectLst>
                  <a:latin typeface="+mj-lt"/>
                </a:rPr>
                <a:t>Computational logic</a:t>
              </a:r>
              <a:endParaRPr lang="zh-CN" altLang="en-US" dirty="0">
                <a:solidFill>
                  <a:schemeClr val="tx1"/>
                </a:solidFill>
                <a:effectLst>
                  <a:outerShdw sx="1000" sy="1000" algn="ctr" rotWithShape="0">
                    <a:schemeClr val="bg1"/>
                  </a:outerShdw>
                </a:effectLst>
                <a:latin typeface="+mj-lt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FF0A8803-E3A0-4D21-AE1F-E69E8AAA6434}"/>
                </a:ext>
              </a:extLst>
            </p:cNvPr>
            <p:cNvSpPr/>
            <p:nvPr/>
          </p:nvSpPr>
          <p:spPr>
            <a:xfrm>
              <a:off x="3689498" y="2870791"/>
              <a:ext cx="3955311" cy="1329069"/>
            </a:xfrm>
            <a:custGeom>
              <a:avLst/>
              <a:gdLst>
                <a:gd name="connsiteX0" fmla="*/ 0 w 3955311"/>
                <a:gd name="connsiteY0" fmla="*/ 1286539 h 1329069"/>
                <a:gd name="connsiteX1" fmla="*/ 0 w 3955311"/>
                <a:gd name="connsiteY1" fmla="*/ 1137683 h 1329069"/>
                <a:gd name="connsiteX2" fmla="*/ 2339162 w 3955311"/>
                <a:gd name="connsiteY2" fmla="*/ 1137683 h 1329069"/>
                <a:gd name="connsiteX3" fmla="*/ 2339162 w 3955311"/>
                <a:gd name="connsiteY3" fmla="*/ 0 h 1329069"/>
                <a:gd name="connsiteX4" fmla="*/ 3955311 w 3955311"/>
                <a:gd name="connsiteY4" fmla="*/ 0 h 1329069"/>
                <a:gd name="connsiteX5" fmla="*/ 3955311 w 3955311"/>
                <a:gd name="connsiteY5" fmla="*/ 1329069 h 1329069"/>
                <a:gd name="connsiteX6" fmla="*/ 0 w 3955311"/>
                <a:gd name="connsiteY6" fmla="*/ 1329069 h 1329069"/>
                <a:gd name="connsiteX7" fmla="*/ 0 w 3955311"/>
                <a:gd name="connsiteY7" fmla="*/ 1286539 h 132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55311" h="1329069">
                  <a:moveTo>
                    <a:pt x="0" y="1286539"/>
                  </a:moveTo>
                  <a:lnTo>
                    <a:pt x="0" y="1137683"/>
                  </a:lnTo>
                  <a:lnTo>
                    <a:pt x="2339162" y="1137683"/>
                  </a:lnTo>
                  <a:lnTo>
                    <a:pt x="2339162" y="0"/>
                  </a:lnTo>
                  <a:lnTo>
                    <a:pt x="3955311" y="0"/>
                  </a:lnTo>
                  <a:lnTo>
                    <a:pt x="3955311" y="1329069"/>
                  </a:lnTo>
                  <a:lnTo>
                    <a:pt x="0" y="1329069"/>
                  </a:lnTo>
                  <a:lnTo>
                    <a:pt x="0" y="1286539"/>
                  </a:lnTo>
                  <a:close/>
                </a:path>
              </a:pathLst>
            </a:custGeom>
            <a:solidFill>
              <a:srgbClr val="7030A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6E3CE1F7-EB7F-4630-889F-3FBE2BFE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15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AF3B896-42FC-460D-908B-B953D2417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401" y="4567746"/>
            <a:ext cx="5641200" cy="169545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A13F84E-9536-4AAF-BFB1-56C200DC8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400" y="2140028"/>
            <a:ext cx="5641200" cy="1678321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014886EA-415C-4BAA-8D4F-998C07F2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Instance template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2F96F67-C1A1-4393-9E7F-789CD6A6A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284514"/>
            <a:ext cx="9410700" cy="4408715"/>
          </a:xfrm>
        </p:spPr>
        <p:txBody>
          <a:bodyPr/>
          <a:lstStyle/>
          <a:p>
            <a:r>
              <a:rPr lang="en-US" altLang="zh-CN" dirty="0"/>
              <a:t>Reuse an existing worksheet rather than designing a new template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4923A585-BC67-4F26-AC9A-EFD203158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E8D71A7-CFFC-43B7-80E3-C78E275F20F6}"/>
              </a:ext>
            </a:extLst>
          </p:cNvPr>
          <p:cNvSpPr/>
          <p:nvPr/>
        </p:nvSpPr>
        <p:spPr>
          <a:xfrm>
            <a:off x="3608223" y="2503243"/>
            <a:ext cx="2633753" cy="1117979"/>
          </a:xfrm>
          <a:prstGeom prst="roundRect">
            <a:avLst>
              <a:gd name="adj" fmla="val 7214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DD6F36C0-85A5-4240-8DED-B63D4B1AD622}"/>
              </a:ext>
            </a:extLst>
          </p:cNvPr>
          <p:cNvSpPr/>
          <p:nvPr/>
        </p:nvSpPr>
        <p:spPr>
          <a:xfrm>
            <a:off x="5204056" y="1933276"/>
            <a:ext cx="1697786" cy="474562"/>
          </a:xfrm>
          <a:prstGeom prst="wedgeRoundRectCallout">
            <a:avLst>
              <a:gd name="adj1" fmla="val -51458"/>
              <a:gd name="adj2" fmla="val 158808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effectLst>
                  <a:outerShdw sx="1000" sy="1000" algn="ctr" rotWithShape="0">
                    <a:schemeClr val="bg1"/>
                  </a:outerShdw>
                </a:effectLst>
                <a:latin typeface="+mj-lt"/>
              </a:rPr>
              <a:t>Actual data</a:t>
            </a:r>
            <a:endParaRPr lang="zh-CN" altLang="en-US" sz="2000" dirty="0">
              <a:solidFill>
                <a:schemeClr val="bg1"/>
              </a:solidFill>
              <a:effectLst>
                <a:outerShdw sx="1000" sy="1000" algn="ctr" rotWithShape="0">
                  <a:schemeClr val="bg1"/>
                </a:outerShdw>
              </a:effectLst>
              <a:latin typeface="+mj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F46E6C-DDED-4641-B49E-1E900B502088}"/>
              </a:ext>
            </a:extLst>
          </p:cNvPr>
          <p:cNvSpPr txBox="1"/>
          <p:nvPr/>
        </p:nvSpPr>
        <p:spPr>
          <a:xfrm>
            <a:off x="2038585" y="3794602"/>
            <a:ext cx="612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10-4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9189FDA-ED95-49A4-8987-2672364D5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2399" y="4584395"/>
            <a:ext cx="5641200" cy="1678801"/>
          </a:xfrm>
          <a:prstGeom prst="rect">
            <a:avLst/>
          </a:prstGeom>
        </p:spPr>
      </p:pic>
      <p:sp>
        <p:nvSpPr>
          <p:cNvPr id="12" name="箭头: 下 11">
            <a:extLst>
              <a:ext uri="{FF2B5EF4-FFF2-40B4-BE49-F238E27FC236}">
                <a16:creationId xmlns:a16="http://schemas.microsoft.com/office/drawing/2014/main" id="{3E4DADCB-2632-4013-9A9B-DF1894E7C296}"/>
              </a:ext>
            </a:extLst>
          </p:cNvPr>
          <p:cNvSpPr/>
          <p:nvPr/>
        </p:nvSpPr>
        <p:spPr>
          <a:xfrm>
            <a:off x="4262175" y="3834998"/>
            <a:ext cx="1679019" cy="822911"/>
          </a:xfrm>
          <a:prstGeom prst="downArrow">
            <a:avLst>
              <a:gd name="adj1" fmla="val 75330"/>
              <a:gd name="adj2" fmla="val 4915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+mj-lt"/>
              </a:rPr>
              <a:t>Clean original data</a:t>
            </a:r>
            <a:endParaRPr lang="zh-CN" altLang="en-US"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D68C2D4-556C-479C-8DA3-4767AD8D97E7}"/>
              </a:ext>
            </a:extLst>
          </p:cNvPr>
          <p:cNvSpPr/>
          <p:nvPr/>
        </p:nvSpPr>
        <p:spPr>
          <a:xfrm>
            <a:off x="3696131" y="4972469"/>
            <a:ext cx="2545846" cy="1075532"/>
          </a:xfrm>
          <a:prstGeom prst="roundRect">
            <a:avLst>
              <a:gd name="adj" fmla="val 7214"/>
            </a:avLst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871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7C6323D-7AFD-4CD5-93B3-F890C629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Benefits of using spreadsheet templates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91F1DD1-3C3C-4467-9BAA-23CF09135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Reduce users’ efforts</a:t>
            </a:r>
          </a:p>
          <a:p>
            <a:pPr lvl="1"/>
            <a:r>
              <a:rPr lang="en-US" altLang="zh-CN" dirty="0"/>
              <a:t>Reuse data layout</a:t>
            </a:r>
          </a:p>
          <a:p>
            <a:pPr lvl="1"/>
            <a:r>
              <a:rPr lang="en-US" altLang="zh-CN" dirty="0"/>
              <a:t>Reuse computational logic</a:t>
            </a:r>
          </a:p>
          <a:p>
            <a:r>
              <a:rPr lang="en-US" altLang="zh-CN" dirty="0"/>
              <a:t>Avoid errors in writing formulas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E76EF79-7AE1-4730-BDE8-5A9773D54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975" y="3920004"/>
            <a:ext cx="5642735" cy="1773226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E696D2E6-2586-49D4-9A87-A7C476EAD476}"/>
              </a:ext>
            </a:extLst>
          </p:cNvPr>
          <p:cNvGrpSpPr/>
          <p:nvPr/>
        </p:nvGrpSpPr>
        <p:grpSpPr>
          <a:xfrm>
            <a:off x="3666838" y="3312160"/>
            <a:ext cx="5518546" cy="2183969"/>
            <a:chOff x="3653190" y="1764920"/>
            <a:chExt cx="5518546" cy="2183969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EF4F5F54-5512-4EAF-906D-88F07D307E7E}"/>
                </a:ext>
              </a:extLst>
            </p:cNvPr>
            <p:cNvSpPr/>
            <p:nvPr/>
          </p:nvSpPr>
          <p:spPr>
            <a:xfrm>
              <a:off x="3653190" y="2779101"/>
              <a:ext cx="2375470" cy="1169788"/>
            </a:xfrm>
            <a:prstGeom prst="roundRect">
              <a:avLst>
                <a:gd name="adj" fmla="val 7214"/>
              </a:avLst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对话气泡: 圆角矩形 13">
              <a:extLst>
                <a:ext uri="{FF2B5EF4-FFF2-40B4-BE49-F238E27FC236}">
                  <a16:creationId xmlns:a16="http://schemas.microsoft.com/office/drawing/2014/main" id="{A9E4109C-5213-4599-9BDC-E9D6C3383CC7}"/>
                </a:ext>
              </a:extLst>
            </p:cNvPr>
            <p:cNvSpPr/>
            <p:nvPr/>
          </p:nvSpPr>
          <p:spPr>
            <a:xfrm>
              <a:off x="6422409" y="1764920"/>
              <a:ext cx="2749327" cy="621583"/>
            </a:xfrm>
            <a:prstGeom prst="wedgeRoundRectCallout">
              <a:avLst>
                <a:gd name="adj1" fmla="val -93389"/>
                <a:gd name="adj2" fmla="val 171515"/>
                <a:gd name="adj3" fmla="val 16667"/>
              </a:avLst>
            </a:prstGeom>
            <a:solidFill>
              <a:srgbClr val="92D05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effectLst>
                    <a:outerShdw blurRad="50800" dist="50800" dir="5400000" algn="ctr" rotWithShape="0">
                      <a:schemeClr val="bg1"/>
                    </a:outerShdw>
                  </a:effectLst>
                  <a:latin typeface="+mj-lt"/>
                </a:rPr>
                <a:t>Users can focus on entering necessary data</a:t>
              </a:r>
              <a:endParaRPr lang="zh-CN" altLang="en-US" sz="2000" dirty="0">
                <a:solidFill>
                  <a:schemeClr val="tx1"/>
                </a:solidFill>
                <a:effectLst>
                  <a:outerShdw blurRad="50800" dist="50800" dir="5400000" algn="ctr" rotWithShape="0">
                    <a:schemeClr val="bg1"/>
                  </a:outerShdw>
                </a:effectLst>
                <a:latin typeface="+mj-lt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58FA7AC-8DAA-449A-984F-32CECC74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69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E308050F-D9F5-4CF6-A89E-3E8299A491EF}"/>
              </a:ext>
            </a:extLst>
          </p:cNvPr>
          <p:cNvSpPr txBox="1"/>
          <p:nvPr/>
        </p:nvSpPr>
        <p:spPr>
          <a:xfrm>
            <a:off x="480381" y="5129548"/>
            <a:ext cx="1463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Instance</a:t>
            </a:r>
            <a:endParaRPr lang="zh-CN" altLang="en-US" dirty="0">
              <a:latin typeface="+mj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6D810B5-B3AF-4979-9C18-5D68C5809813}"/>
              </a:ext>
            </a:extLst>
          </p:cNvPr>
          <p:cNvSpPr txBox="1"/>
          <p:nvPr/>
        </p:nvSpPr>
        <p:spPr>
          <a:xfrm>
            <a:off x="480381" y="3106695"/>
            <a:ext cx="1463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Template</a:t>
            </a:r>
            <a:endParaRPr lang="zh-CN" altLang="en-US" dirty="0">
              <a:latin typeface="+mj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59929E5-4F71-4D7F-9016-848B7D2D4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367" y="2268327"/>
            <a:ext cx="6807266" cy="1924814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6982826E-AE93-4DF6-B15F-FD0CC2D4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usage of spreadsheet templates can cause issues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C421AB2-9C9E-4A03-8440-F0F438C8F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99" y="1284514"/>
            <a:ext cx="9161979" cy="4408715"/>
          </a:xfrm>
        </p:spPr>
        <p:txBody>
          <a:bodyPr/>
          <a:lstStyle/>
          <a:p>
            <a:r>
              <a:rPr lang="en-US" altLang="zh-CN" dirty="0"/>
              <a:t>Errors in templates can be propagated to their instances without users’ noticing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DFE7851-64BF-46BF-BB47-F50392AB4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449" y="4341391"/>
            <a:ext cx="6807266" cy="1940462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C52A9797-E7A0-4878-A75B-F9E6910FF564}"/>
              </a:ext>
            </a:extLst>
          </p:cNvPr>
          <p:cNvSpPr/>
          <p:nvPr/>
        </p:nvSpPr>
        <p:spPr>
          <a:xfrm>
            <a:off x="6071804" y="3992907"/>
            <a:ext cx="2269911" cy="2002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D43D296-99BE-4A61-9E15-8E2272403E3F}"/>
              </a:ext>
            </a:extLst>
          </p:cNvPr>
          <p:cNvSpPr/>
          <p:nvPr/>
        </p:nvSpPr>
        <p:spPr>
          <a:xfrm>
            <a:off x="6071804" y="6041713"/>
            <a:ext cx="2269911" cy="2401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箭头: 右弧形 8">
            <a:extLst>
              <a:ext uri="{FF2B5EF4-FFF2-40B4-BE49-F238E27FC236}">
                <a16:creationId xmlns:a16="http://schemas.microsoft.com/office/drawing/2014/main" id="{D58C242C-4075-494A-AF09-DA91E3955F72}"/>
              </a:ext>
            </a:extLst>
          </p:cNvPr>
          <p:cNvSpPr/>
          <p:nvPr/>
        </p:nvSpPr>
        <p:spPr>
          <a:xfrm>
            <a:off x="8371552" y="3965447"/>
            <a:ext cx="1285728" cy="2423016"/>
          </a:xfrm>
          <a:prstGeom prst="curved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propagate</a:t>
            </a:r>
            <a:endParaRPr lang="zh-CN" altLang="en-US" dirty="0">
              <a:solidFill>
                <a:srgbClr val="FF0000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思想气泡: 云 5">
            <a:extLst>
              <a:ext uri="{FF2B5EF4-FFF2-40B4-BE49-F238E27FC236}">
                <a16:creationId xmlns:a16="http://schemas.microsoft.com/office/drawing/2014/main" id="{07DD84C6-726D-459B-AE29-C1887D9B3B7F}"/>
              </a:ext>
            </a:extLst>
          </p:cNvPr>
          <p:cNvSpPr/>
          <p:nvPr/>
        </p:nvSpPr>
        <p:spPr>
          <a:xfrm>
            <a:off x="2027684" y="2760406"/>
            <a:ext cx="3494675" cy="786965"/>
          </a:xfrm>
          <a:prstGeom prst="cloudCallout">
            <a:avLst>
              <a:gd name="adj1" fmla="val 75912"/>
              <a:gd name="adj2" fmla="val 1189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+mj-lt"/>
              </a:rPr>
              <a:t>Formula error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EF814C6-68CD-4D26-9C6C-0BCCA5C4AB37}"/>
              </a:ext>
            </a:extLst>
          </p:cNvPr>
          <p:cNvGrpSpPr/>
          <p:nvPr/>
        </p:nvGrpSpPr>
        <p:grpSpPr>
          <a:xfrm>
            <a:off x="6086722" y="2699208"/>
            <a:ext cx="2269911" cy="1293700"/>
            <a:chOff x="6086722" y="2699208"/>
            <a:chExt cx="2269911" cy="1293700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43927B74-EA2E-4F07-B195-CE0BE63198BB}"/>
                </a:ext>
              </a:extLst>
            </p:cNvPr>
            <p:cNvSpPr/>
            <p:nvPr/>
          </p:nvSpPr>
          <p:spPr>
            <a:xfrm>
              <a:off x="6086722" y="2699208"/>
              <a:ext cx="2269911" cy="1053559"/>
            </a:xfrm>
            <a:prstGeom prst="roundRect">
              <a:avLst>
                <a:gd name="adj" fmla="val 0"/>
              </a:avLst>
            </a:prstGeom>
            <a:solidFill>
              <a:srgbClr val="7030A0">
                <a:alpha val="9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E64C329F-A11D-47C5-A840-461F1462B2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1400" y="3752767"/>
              <a:ext cx="0" cy="24014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4FFF81C9-4EB7-48A8-B781-C78CFC49D10C}"/>
                </a:ext>
              </a:extLst>
            </p:cNvPr>
            <p:cNvCxnSpPr/>
            <p:nvPr/>
          </p:nvCxnSpPr>
          <p:spPr>
            <a:xfrm flipV="1">
              <a:off x="7674429" y="2760406"/>
              <a:ext cx="0" cy="12325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对话气泡: 圆角矩形 18">
            <a:extLst>
              <a:ext uri="{FF2B5EF4-FFF2-40B4-BE49-F238E27FC236}">
                <a16:creationId xmlns:a16="http://schemas.microsoft.com/office/drawing/2014/main" id="{62731D44-316D-47BD-B5D8-42E7DDFA4F0A}"/>
              </a:ext>
            </a:extLst>
          </p:cNvPr>
          <p:cNvSpPr/>
          <p:nvPr/>
        </p:nvSpPr>
        <p:spPr>
          <a:xfrm>
            <a:off x="3091539" y="4378971"/>
            <a:ext cx="2683773" cy="629823"/>
          </a:xfrm>
          <a:prstGeom prst="wedgeRoundRectCallout">
            <a:avLst>
              <a:gd name="adj1" fmla="val 77395"/>
              <a:gd name="adj2" fmla="val -137377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sx="1000" sy="1000" algn="ctr" rotWithShape="0">
                    <a:schemeClr val="bg1"/>
                  </a:outerShdw>
                </a:effectLst>
                <a:latin typeface="+mj-lt"/>
              </a:rPr>
              <a:t>This cell is omitted</a:t>
            </a:r>
            <a:endParaRPr lang="zh-CN" altLang="en-US" sz="2400" dirty="0">
              <a:solidFill>
                <a:schemeClr val="bg1"/>
              </a:solidFill>
              <a:effectLst>
                <a:outerShdw sx="1000" sy="1000" algn="ctr" rotWithShape="0">
                  <a:schemeClr val="bg1"/>
                </a:outerShdw>
              </a:effectLst>
              <a:latin typeface="+mj-lt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D1BFFC-6BED-4568-9283-6279FBE7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6E8026A-3959-4C07-89CA-1498857E93A7}"/>
              </a:ext>
            </a:extLst>
          </p:cNvPr>
          <p:cNvGrpSpPr/>
          <p:nvPr/>
        </p:nvGrpSpPr>
        <p:grpSpPr>
          <a:xfrm>
            <a:off x="392340" y="1129775"/>
            <a:ext cx="9260033" cy="5203595"/>
            <a:chOff x="-4983177" y="1027197"/>
            <a:chExt cx="9292113" cy="5203595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FCAC173E-F012-4867-A25E-2204DBBE3CBA}"/>
                </a:ext>
              </a:extLst>
            </p:cNvPr>
            <p:cNvSpPr/>
            <p:nvPr/>
          </p:nvSpPr>
          <p:spPr>
            <a:xfrm>
              <a:off x="-4983177" y="1027197"/>
              <a:ext cx="9292113" cy="5203595"/>
            </a:xfrm>
            <a:prstGeom prst="roundRect">
              <a:avLst>
                <a:gd name="adj" fmla="val 5014"/>
              </a:avLst>
            </a:prstGeom>
            <a:solidFill>
              <a:schemeClr val="accent3">
                <a:lumMod val="20000"/>
                <a:lumOff val="80000"/>
                <a:alpha val="8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7601F30-5B1F-4068-82D7-258BB08BCC56}"/>
                </a:ext>
              </a:extLst>
            </p:cNvPr>
            <p:cNvSpPr txBox="1"/>
            <p:nvPr/>
          </p:nvSpPr>
          <p:spPr>
            <a:xfrm>
              <a:off x="-4983176" y="2410595"/>
              <a:ext cx="9292112" cy="110799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2400" dirty="0">
                <a:latin typeface="+mj-lt"/>
              </a:endParaRPr>
            </a:p>
            <a:p>
              <a:pPr algn="ctr"/>
              <a:r>
                <a:rPr lang="en-US" altLang="zh-CN" sz="2400" dirty="0">
                  <a:latin typeface="+mj-lt"/>
                </a:rPr>
                <a:t>Lack of understanding how templates are used in practice</a:t>
              </a:r>
            </a:p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2662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1" grpId="0"/>
      <p:bldP spid="2" grpId="0" animBg="1"/>
      <p:bldP spid="8" grpId="0" animBg="1"/>
      <p:bldP spid="9" grpId="0" animBg="1"/>
      <p:bldP spid="6" grpId="0" animBg="1"/>
      <p:bldP spid="19" grpId="0" animBg="1"/>
      <p:bldP spid="1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B08956-695C-458C-8FE3-EF1CE215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20" y="266194"/>
            <a:ext cx="9497164" cy="517578"/>
          </a:xfrm>
        </p:spPr>
        <p:txBody>
          <a:bodyPr/>
          <a:lstStyle/>
          <a:p>
            <a:r>
              <a:rPr lang="en-US" altLang="zh-CN" dirty="0"/>
              <a:t>Research questions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04AD2D0-8A97-48CE-91DF-BE0CE28D8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284515"/>
            <a:ext cx="9410700" cy="4408715"/>
          </a:xfrm>
        </p:spPr>
        <p:txBody>
          <a:bodyPr/>
          <a:lstStyle/>
          <a:p>
            <a:r>
              <a:rPr lang="en-US" altLang="zh-CN" dirty="0"/>
              <a:t>RQ1: Are the predesigned templates well-designed?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RQ2: How are errors introduced during template usage?</a:t>
            </a:r>
          </a:p>
          <a:p>
            <a:endParaRPr lang="en-US" altLang="zh-CN" dirty="0"/>
          </a:p>
          <a:p>
            <a:r>
              <a:rPr lang="it-IT" altLang="zh-CN" dirty="0"/>
              <a:t>RQ3: What is </a:t>
            </a:r>
            <a:r>
              <a:rPr lang="en-US" altLang="zh-CN" dirty="0"/>
              <a:t>the</a:t>
            </a:r>
            <a:r>
              <a:rPr lang="it-IT" altLang="zh-CN" dirty="0"/>
              <a:t> difference between usages of two kinds of templates?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B30B49D-1C60-44DE-9803-9BBB7870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68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202FBEA-52ED-4F0C-8A94-925C257CE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585" y="3421833"/>
            <a:ext cx="2030818" cy="201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B4FDF247-DF87-446D-9F27-E5AE7978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 overview</a:t>
            </a:r>
            <a:endParaRPr lang="zh-CN" altLang="en-US" dirty="0"/>
          </a:p>
        </p:txBody>
      </p:sp>
      <p:sp>
        <p:nvSpPr>
          <p:cNvPr id="22" name="内容占位符 21">
            <a:extLst>
              <a:ext uri="{FF2B5EF4-FFF2-40B4-BE49-F238E27FC236}">
                <a16:creationId xmlns:a16="http://schemas.microsoft.com/office/drawing/2014/main" id="{5344F3FC-C7C0-458B-BD00-333C0E80D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2212622"/>
            <a:ext cx="8915400" cy="3480608"/>
          </a:xfrm>
        </p:spPr>
        <p:txBody>
          <a:bodyPr/>
          <a:lstStyle/>
          <a:p>
            <a:r>
              <a:rPr lang="en-US" altLang="zh-CN" dirty="0"/>
              <a:t>Study subject: Enron corpus [1] </a:t>
            </a:r>
          </a:p>
          <a:p>
            <a:pPr lvl="1"/>
            <a:r>
              <a:rPr lang="en-US" altLang="zh-CN" dirty="0"/>
              <a:t>Real-life spreadsheets used in Enron Corporation</a:t>
            </a:r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31B3758F-2A8C-4AD5-BC06-15960E2F65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5300" y="5693229"/>
            <a:ext cx="9265388" cy="663122"/>
          </a:xfrm>
        </p:spPr>
        <p:txBody>
          <a:bodyPr/>
          <a:lstStyle/>
          <a:p>
            <a:r>
              <a:rPr lang="en-US" altLang="zh-CN" sz="1600" dirty="0"/>
              <a:t>[1] F. </a:t>
            </a:r>
            <a:r>
              <a:rPr lang="en-US" altLang="zh-CN" sz="1600" dirty="0" err="1"/>
              <a:t>Hermans</a:t>
            </a:r>
            <a:r>
              <a:rPr lang="en-US" altLang="zh-CN" sz="1600" dirty="0"/>
              <a:t> and E. Murphy-Hill, “Enron’s Spreadsheets and Related Emails: A Dataset and Analysis,” in Proceedings of the 37th IEEE International Conference on Software Engineering (ICSE), 2015, pp. 7–16.</a:t>
            </a:r>
            <a:endParaRPr lang="zh-CN" altLang="en-US" sz="16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ACB1204-36A2-4EFA-B84A-C7D8DB390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846" y="1848627"/>
            <a:ext cx="8210550" cy="147638"/>
          </a:xfrm>
          <a:prstGeom prst="rect">
            <a:avLst/>
          </a:prstGeom>
          <a:gradFill rotWithShape="1">
            <a:gsLst>
              <a:gs pos="0">
                <a:srgbClr val="111111"/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微软雅黑"/>
            </a:endParaRP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53EEAE35-63E4-44F0-B6DB-497CB32F1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720" y="1340627"/>
            <a:ext cx="9408560" cy="707886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C0C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微软雅黑"/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7F4CFCC0-6677-45F5-8B0C-733015C43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720" y="1340627"/>
            <a:ext cx="890468" cy="694613"/>
          </a:xfrm>
          <a:prstGeom prst="roundRect">
            <a:avLst>
              <a:gd name="adj" fmla="val 50000"/>
            </a:avLst>
          </a:prstGeom>
          <a:gradFill rotWithShape="1">
            <a:gsLst>
              <a:gs pos="51000">
                <a:srgbClr val="00B050"/>
              </a:gs>
              <a:gs pos="100000">
                <a:srgbClr val="047BCC"/>
              </a:gs>
            </a:gsLst>
            <a:lin ang="5400000" scaled="1"/>
          </a:gradFill>
          <a:ln w="9525" algn="ctr">
            <a:solidFill>
              <a:srgbClr val="00589A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微软雅黑"/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29EBE3A0-4003-4E45-B943-A1C910B97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208" y="1340627"/>
            <a:ext cx="8864353" cy="7302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FFFFF">
                  <a:alpha val="39999"/>
                </a:srgbClr>
              </a:gs>
              <a:gs pos="100000">
                <a:srgbClr val="FFFFFF">
                  <a:gamma/>
                  <a:shade val="46275"/>
                  <a:invGamma/>
                  <a:alpha val="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 sz="3200">
              <a:latin typeface="+mj-lt"/>
              <a:ea typeface="微软雅黑"/>
            </a:endParaRPr>
          </a:p>
        </p:txBody>
      </p:sp>
      <p:sp>
        <p:nvSpPr>
          <p:cNvPr id="14" name="Rectangle 19">
            <a:extLst>
              <a:ext uri="{FF2B5EF4-FFF2-40B4-BE49-F238E27FC236}">
                <a16:creationId xmlns:a16="http://schemas.microsoft.com/office/drawing/2014/main" id="{128F25EC-46AD-4840-A29E-30EFAD535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017" y="1327354"/>
            <a:ext cx="246458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latin typeface="+mj-lt"/>
                <a:ea typeface="微软雅黑"/>
              </a:rPr>
              <a:t>Predesigned template identification</a:t>
            </a:r>
            <a:endParaRPr lang="zh-CN" altLang="en-US" sz="2000" dirty="0">
              <a:latin typeface="+mj-lt"/>
              <a:ea typeface="微软雅黑"/>
            </a:endParaRPr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6D192321-7307-408C-9569-9930CDD31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7435" y="1357896"/>
            <a:ext cx="23608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latin typeface="+mj-lt"/>
                <a:ea typeface="微软雅黑"/>
              </a:rPr>
              <a:t>Instance template identification</a:t>
            </a:r>
            <a:endParaRPr lang="zh-CN" altLang="en-US" sz="2000" dirty="0">
              <a:latin typeface="+mj-lt"/>
              <a:ea typeface="微软雅黑"/>
            </a:endParaRP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655F4633-98B3-4BF3-AFD8-7614A636C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688" y="1340627"/>
            <a:ext cx="24997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latin typeface="+mj-lt"/>
                <a:ea typeface="微软雅黑"/>
              </a:rPr>
              <a:t>Template and instance comparison</a:t>
            </a:r>
            <a:endParaRPr lang="zh-CN" altLang="en-US" sz="2000" dirty="0">
              <a:latin typeface="+mj-lt"/>
              <a:ea typeface="微软雅黑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E9CD87C-1BE9-43D6-824A-68D803E324F8}"/>
              </a:ext>
            </a:extLst>
          </p:cNvPr>
          <p:cNvSpPr txBox="1"/>
          <p:nvPr/>
        </p:nvSpPr>
        <p:spPr>
          <a:xfrm>
            <a:off x="1083884" y="1377139"/>
            <a:ext cx="528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ym typeface="Wingdings 2" panose="05020102010507070707" pitchFamily="18" charset="2"/>
              </a:rPr>
              <a:t></a:t>
            </a:r>
            <a:endParaRPr lang="zh-CN" altLang="en-US" sz="3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86AF032-67E7-426B-BEFC-3AB2EFF391EF}"/>
              </a:ext>
            </a:extLst>
          </p:cNvPr>
          <p:cNvSpPr txBox="1"/>
          <p:nvPr/>
        </p:nvSpPr>
        <p:spPr>
          <a:xfrm>
            <a:off x="3987711" y="1406511"/>
            <a:ext cx="528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ym typeface="Wingdings 2" panose="05020102010507070707" pitchFamily="18" charset="2"/>
              </a:rPr>
              <a:t></a:t>
            </a:r>
            <a:endParaRPr lang="zh-CN" altLang="en-US" sz="32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9A29F32-BADC-4DC4-A9DE-BD941FBC266C}"/>
              </a:ext>
            </a:extLst>
          </p:cNvPr>
          <p:cNvSpPr txBox="1"/>
          <p:nvPr/>
        </p:nvSpPr>
        <p:spPr>
          <a:xfrm>
            <a:off x="6446849" y="1402915"/>
            <a:ext cx="4804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ym typeface="Wingdings 2" panose="05020102010507070707" pitchFamily="18" charset="2"/>
              </a:rPr>
              <a:t></a:t>
            </a:r>
            <a:endParaRPr lang="zh-CN" altLang="en-US" sz="32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677DE7A-7BF6-4FA6-9738-064150F8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9838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0.9"/>
</p:tagLst>
</file>

<file path=ppt/theme/theme1.xml><?xml version="1.0" encoding="utf-8"?>
<a:theme xmlns:a="http://schemas.openxmlformats.org/drawingml/2006/main" name="1_Office 主题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rgbClr val="FF0000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55379</TotalTime>
  <Words>845</Words>
  <Application>Microsoft Office PowerPoint</Application>
  <PresentationFormat>A4 纸张(210x297 毫米)</PresentationFormat>
  <Paragraphs>229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等线</vt:lpstr>
      <vt:lpstr>等线 Light</vt:lpstr>
      <vt:lpstr>黑体</vt:lpstr>
      <vt:lpstr>宋体</vt:lpstr>
      <vt:lpstr>微软雅黑</vt:lpstr>
      <vt:lpstr>新宋体</vt:lpstr>
      <vt:lpstr>Arial</vt:lpstr>
      <vt:lpstr>Calibri</vt:lpstr>
      <vt:lpstr>Times New Roman</vt:lpstr>
      <vt:lpstr>Wingdings</vt:lpstr>
      <vt:lpstr>Wingdings 2</vt:lpstr>
      <vt:lpstr>1_Office 主题</vt:lpstr>
      <vt:lpstr>1_自定义设计方案</vt:lpstr>
      <vt:lpstr>How Are Spreadsheet Templates Used in Practice: A Case Study on Enron</vt:lpstr>
      <vt:lpstr>Motivating example</vt:lpstr>
      <vt:lpstr>Motivating example </vt:lpstr>
      <vt:lpstr>Predesigned template</vt:lpstr>
      <vt:lpstr>Instance template</vt:lpstr>
      <vt:lpstr>Benefits of using spreadsheet templates</vt:lpstr>
      <vt:lpstr>The usage of spreadsheet templates can cause issues</vt:lpstr>
      <vt:lpstr>Research questions</vt:lpstr>
      <vt:lpstr>Methodology overview</vt:lpstr>
      <vt:lpstr>Methodology overview</vt:lpstr>
      <vt:lpstr>Methodology overview</vt:lpstr>
      <vt:lpstr>Methodology overview</vt:lpstr>
      <vt:lpstr>Methodology overview</vt:lpstr>
      <vt:lpstr>RQ1: Are the predesigned templates well-designed?</vt:lpstr>
      <vt:lpstr>RQ1: Are the predesigned templates well-designed?</vt:lpstr>
      <vt:lpstr>RQ1: Are the predesigned templates well-designed?</vt:lpstr>
      <vt:lpstr>RQ1: Are the predesigned templates well-designed?</vt:lpstr>
      <vt:lpstr>RQ2: How are errors introduced?</vt:lpstr>
      <vt:lpstr>RQ2: How are errors introduced?</vt:lpstr>
      <vt:lpstr>RQ3: What is difference between two kinds of template usage?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Dou Wensheng</cp:lastModifiedBy>
  <cp:revision>3361</cp:revision>
  <cp:lastPrinted>2018-11-01T07:32:03Z</cp:lastPrinted>
  <dcterms:created xsi:type="dcterms:W3CDTF">2015-04-19T07:39:12Z</dcterms:created>
  <dcterms:modified xsi:type="dcterms:W3CDTF">2018-11-12T04:01:58Z</dcterms:modified>
</cp:coreProperties>
</file>