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410" r:id="rId2"/>
    <p:sldId id="411" r:id="rId3"/>
    <p:sldId id="468" r:id="rId4"/>
    <p:sldId id="550" r:id="rId5"/>
    <p:sldId id="544" r:id="rId6"/>
    <p:sldId id="545" r:id="rId7"/>
    <p:sldId id="564" r:id="rId8"/>
    <p:sldId id="553" r:id="rId9"/>
    <p:sldId id="417" r:id="rId10"/>
    <p:sldId id="476" r:id="rId11"/>
    <p:sldId id="477" r:id="rId12"/>
    <p:sldId id="419" r:id="rId13"/>
    <p:sldId id="422" r:id="rId14"/>
    <p:sldId id="570" r:id="rId15"/>
    <p:sldId id="492" r:id="rId16"/>
    <p:sldId id="486" r:id="rId17"/>
    <p:sldId id="509" r:id="rId18"/>
    <p:sldId id="510" r:id="rId19"/>
    <p:sldId id="538" r:id="rId20"/>
    <p:sldId id="539" r:id="rId21"/>
    <p:sldId id="542" r:id="rId22"/>
    <p:sldId id="454" r:id="rId23"/>
    <p:sldId id="456" r:id="rId24"/>
    <p:sldId id="459" r:id="rId25"/>
    <p:sldId id="563" r:id="rId26"/>
    <p:sldId id="515" r:id="rId27"/>
    <p:sldId id="516" r:id="rId28"/>
    <p:sldId id="458" r:id="rId29"/>
    <p:sldId id="557" r:id="rId30"/>
    <p:sldId id="37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D0D0"/>
    <a:srgbClr val="AD0101"/>
    <a:srgbClr val="FFFFFF"/>
    <a:srgbClr val="E5CECE"/>
    <a:srgbClr val="6B6B6B"/>
    <a:srgbClr val="F4BF1A"/>
    <a:srgbClr val="B7ECFF"/>
    <a:srgbClr val="CC6600"/>
    <a:srgbClr val="D5F4FF"/>
    <a:srgbClr val="85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48" autoAdjust="0"/>
    <p:restoredTop sz="92750" autoAdjust="0"/>
  </p:normalViewPr>
  <p:slideViewPr>
    <p:cSldViewPr snapToGrid="0">
      <p:cViewPr varScale="1">
        <p:scale>
          <a:sx n="83" d="100"/>
          <a:sy n="83" d="100"/>
        </p:scale>
        <p:origin x="634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Monthly Active Users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</c:v>
                </c:pt>
                <c:pt idx="1">
                  <c:v>C++</c:v>
                </c:pt>
                <c:pt idx="2">
                  <c:v>Java</c:v>
                </c:pt>
                <c:pt idx="3">
                  <c:v>Python</c:v>
                </c:pt>
                <c:pt idx="4">
                  <c:v>JavaScript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6.0299999999999999E-2</c:v>
                </c:pt>
                <c:pt idx="1">
                  <c:v>8.4500000000000006E-2</c:v>
                </c:pt>
                <c:pt idx="2">
                  <c:v>0.1401</c:v>
                </c:pt>
                <c:pt idx="3">
                  <c:v>0.14749999999999999</c:v>
                </c:pt>
                <c:pt idx="4">
                  <c:v>0.2263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12-48D6-9195-B3AC609160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4"/>
        <c:axId val="-2078825488"/>
        <c:axId val="-2116905840"/>
      </c:barChart>
      <c:catAx>
        <c:axId val="-2078825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16905840"/>
        <c:crosses val="autoZero"/>
        <c:auto val="1"/>
        <c:lblAlgn val="ctr"/>
        <c:lblOffset val="100"/>
        <c:noMultiLvlLbl val="0"/>
      </c:catAx>
      <c:valAx>
        <c:axId val="-211690584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-207882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67305745570866105"/>
          <c:y val="0.80257100131822101"/>
          <c:w val="0.29330868602362198"/>
          <c:h val="5.0352236075772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468923-CBE7-4D65-90E7-3C51214CDA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2E2AE9A-E387-4D1B-B354-8D333265B097}">
      <dgm:prSet phldrT="[文本]" custT="1"/>
      <dgm:spPr/>
      <dgm:t>
        <a:bodyPr/>
        <a:lstStyle/>
        <a:p>
          <a:pPr algn="l"/>
          <a:r>
            <a:rPr lang="en-US" altLang="zh-CN" sz="1600" b="1" dirty="0"/>
            <a:t>Event trace collection</a:t>
          </a:r>
          <a:endParaRPr lang="zh-CN" altLang="en-US" sz="1600" b="1" dirty="0"/>
        </a:p>
      </dgm:t>
    </dgm:pt>
    <dgm:pt modelId="{03E32B19-77FD-4E22-ACA3-974F63556B63}" type="par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C60BD5C0-F62E-404C-B993-63D680BECF1B}" type="sib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A82FEFC0-9EAA-46CB-97EF-473412438439}">
      <dgm:prSet phldrT="[文本]" custT="1"/>
      <dgm:spPr>
        <a:solidFill>
          <a:srgbClr val="E6D0D0"/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en-US" altLang="zh-CN" sz="1600" b="1" dirty="0"/>
            <a:t>Happens-before inference</a:t>
          </a:r>
          <a:endParaRPr lang="zh-CN" altLang="en-US" sz="1600" b="1" dirty="0"/>
        </a:p>
      </dgm:t>
    </dgm:pt>
    <dgm:pt modelId="{5C17D502-0EDE-41F8-A760-9F770DA67FD0}" type="par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29707C30-5003-4902-86C3-FD03D3379127}" type="sib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69EE2999-FD98-40CC-B200-F69618D23D46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Atomic event pair inference</a:t>
          </a:r>
          <a:endParaRPr lang="zh-CN" altLang="en-US" sz="1600" b="1" dirty="0"/>
        </a:p>
      </dgm:t>
    </dgm:pt>
    <dgm:pt modelId="{847912BE-43B2-446F-889A-282D9BD61009}" type="par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5E50A078-E8EA-4003-A631-8D38A804775C}" type="sib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B050AC0B-60CA-4D50-AB14-8286D8F16F8B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Atomicity violation detection</a:t>
          </a:r>
          <a:endParaRPr lang="zh-CN" altLang="en-US" sz="1600" b="1" dirty="0"/>
        </a:p>
      </dgm:t>
    </dgm:pt>
    <dgm:pt modelId="{A98C9DEA-47C5-4483-B881-48A5F68885E9}" type="par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78853CE8-55DB-4FC6-B669-E0EB64F0856C}" type="sib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F30EF944-54AE-4FCA-A407-87CF2D8145F5}" type="pres">
      <dgm:prSet presAssocID="{E4468923-CBE7-4D65-90E7-3C51214CDA57}" presName="Name0" presStyleCnt="0">
        <dgm:presLayoutVars>
          <dgm:dir/>
          <dgm:resizeHandles val="exact"/>
        </dgm:presLayoutVars>
      </dgm:prSet>
      <dgm:spPr/>
    </dgm:pt>
    <dgm:pt modelId="{363F1C6A-5E52-4912-87DF-CF61A09061F3}" type="pres">
      <dgm:prSet presAssocID="{E2E2AE9A-E387-4D1B-B354-8D333265B097}" presName="parTxOnly" presStyleLbl="node1" presStyleIdx="0" presStyleCnt="4" custScaleX="60713" custScaleY="37126">
        <dgm:presLayoutVars>
          <dgm:bulletEnabled val="1"/>
        </dgm:presLayoutVars>
      </dgm:prSet>
      <dgm:spPr/>
    </dgm:pt>
    <dgm:pt modelId="{F0BCA0BA-AD6F-4C47-9551-343C0008D799}" type="pres">
      <dgm:prSet presAssocID="{C60BD5C0-F62E-404C-B993-63D680BECF1B}" presName="parSpace" presStyleCnt="0"/>
      <dgm:spPr/>
    </dgm:pt>
    <dgm:pt modelId="{9A6F58C6-D2BC-4CB4-984A-9AF2314B08CB}" type="pres">
      <dgm:prSet presAssocID="{A82FEFC0-9EAA-46CB-97EF-473412438439}" presName="parTxOnly" presStyleLbl="node1" presStyleIdx="1" presStyleCnt="4" custScaleX="67626">
        <dgm:presLayoutVars>
          <dgm:bulletEnabled val="1"/>
        </dgm:presLayoutVars>
      </dgm:prSet>
      <dgm:spPr/>
    </dgm:pt>
    <dgm:pt modelId="{FD60AC2E-B0CB-4C70-8667-C831BFAFBA00}" type="pres">
      <dgm:prSet presAssocID="{29707C30-5003-4902-86C3-FD03D3379127}" presName="parSpace" presStyleCnt="0"/>
      <dgm:spPr/>
    </dgm:pt>
    <dgm:pt modelId="{7D8AF972-7F54-4C7F-A6C6-DC7965DE5A2F}" type="pres">
      <dgm:prSet presAssocID="{69EE2999-FD98-40CC-B200-F69618D23D46}" presName="parTxOnly" presStyleLbl="node1" presStyleIdx="2" presStyleCnt="4" custScaleX="70724" custScaleY="21982">
        <dgm:presLayoutVars>
          <dgm:bulletEnabled val="1"/>
        </dgm:presLayoutVars>
      </dgm:prSet>
      <dgm:spPr/>
    </dgm:pt>
    <dgm:pt modelId="{7C734F67-16F6-48D2-9AD1-5E972627ECBC}" type="pres">
      <dgm:prSet presAssocID="{5E50A078-E8EA-4003-A631-8D38A804775C}" presName="parSpace" presStyleCnt="0"/>
      <dgm:spPr/>
    </dgm:pt>
    <dgm:pt modelId="{60B19F27-DBC1-4F8E-A7AE-FDE3C468704D}" type="pres">
      <dgm:prSet presAssocID="{B050AC0B-60CA-4D50-AB14-8286D8F16F8B}" presName="parTxOnly" presStyleLbl="node1" presStyleIdx="3" presStyleCnt="4" custScaleX="61872">
        <dgm:presLayoutVars>
          <dgm:bulletEnabled val="1"/>
        </dgm:presLayoutVars>
      </dgm:prSet>
      <dgm:spPr/>
    </dgm:pt>
  </dgm:ptLst>
  <dgm:cxnLst>
    <dgm:cxn modelId="{DA4A1603-91F6-49FC-A958-C73FEF3BFB6D}" type="presOf" srcId="{E4468923-CBE7-4D65-90E7-3C51214CDA57}" destId="{F30EF944-54AE-4FCA-A407-87CF2D8145F5}" srcOrd="0" destOrd="0" presId="urn:microsoft.com/office/officeart/2005/8/layout/hChevron3"/>
    <dgm:cxn modelId="{7EA8970B-7952-46BC-862A-26B464E3FC8F}" type="presOf" srcId="{69EE2999-FD98-40CC-B200-F69618D23D46}" destId="{7D8AF972-7F54-4C7F-A6C6-DC7965DE5A2F}" srcOrd="0" destOrd="0" presId="urn:microsoft.com/office/officeart/2005/8/layout/hChevron3"/>
    <dgm:cxn modelId="{45F89210-3989-4ADB-9B22-FBD29B28FFC9}" srcId="{E4468923-CBE7-4D65-90E7-3C51214CDA57}" destId="{E2E2AE9A-E387-4D1B-B354-8D333265B097}" srcOrd="0" destOrd="0" parTransId="{03E32B19-77FD-4E22-ACA3-974F63556B63}" sibTransId="{C60BD5C0-F62E-404C-B993-63D680BECF1B}"/>
    <dgm:cxn modelId="{7CC65715-4C39-4556-A432-CB0BA79AEF93}" srcId="{E4468923-CBE7-4D65-90E7-3C51214CDA57}" destId="{B050AC0B-60CA-4D50-AB14-8286D8F16F8B}" srcOrd="3" destOrd="0" parTransId="{A98C9DEA-47C5-4483-B881-48A5F68885E9}" sibTransId="{78853CE8-55DB-4FC6-B669-E0EB64F0856C}"/>
    <dgm:cxn modelId="{4D7FED1B-F00F-4665-BF54-170D52FEA4C6}" type="presOf" srcId="{E2E2AE9A-E387-4D1B-B354-8D333265B097}" destId="{363F1C6A-5E52-4912-87DF-CF61A09061F3}" srcOrd="0" destOrd="0" presId="urn:microsoft.com/office/officeart/2005/8/layout/hChevron3"/>
    <dgm:cxn modelId="{25650C24-64B5-4AD6-98AB-5D15423E0674}" type="presOf" srcId="{A82FEFC0-9EAA-46CB-97EF-473412438439}" destId="{9A6F58C6-D2BC-4CB4-984A-9AF2314B08CB}" srcOrd="0" destOrd="0" presId="urn:microsoft.com/office/officeart/2005/8/layout/hChevron3"/>
    <dgm:cxn modelId="{4E3C1D5C-EC34-4E20-8190-835C81AF1DC7}" type="presOf" srcId="{B050AC0B-60CA-4D50-AB14-8286D8F16F8B}" destId="{60B19F27-DBC1-4F8E-A7AE-FDE3C468704D}" srcOrd="0" destOrd="0" presId="urn:microsoft.com/office/officeart/2005/8/layout/hChevron3"/>
    <dgm:cxn modelId="{C015104C-D796-449C-A9E0-565EB0BAA7BF}" srcId="{E4468923-CBE7-4D65-90E7-3C51214CDA57}" destId="{A82FEFC0-9EAA-46CB-97EF-473412438439}" srcOrd="1" destOrd="0" parTransId="{5C17D502-0EDE-41F8-A760-9F770DA67FD0}" sibTransId="{29707C30-5003-4902-86C3-FD03D3379127}"/>
    <dgm:cxn modelId="{5A330AF3-83A2-4947-92BF-E0C500ABD422}" srcId="{E4468923-CBE7-4D65-90E7-3C51214CDA57}" destId="{69EE2999-FD98-40CC-B200-F69618D23D46}" srcOrd="2" destOrd="0" parTransId="{847912BE-43B2-446F-889A-282D9BD61009}" sibTransId="{5E50A078-E8EA-4003-A631-8D38A804775C}"/>
    <dgm:cxn modelId="{833E68EF-15C2-488A-BB2F-44886985BB5E}" type="presParOf" srcId="{F30EF944-54AE-4FCA-A407-87CF2D8145F5}" destId="{363F1C6A-5E52-4912-87DF-CF61A09061F3}" srcOrd="0" destOrd="0" presId="urn:microsoft.com/office/officeart/2005/8/layout/hChevron3"/>
    <dgm:cxn modelId="{511F886C-19DA-4BAD-92B8-EC5DD5CAF4DB}" type="presParOf" srcId="{F30EF944-54AE-4FCA-A407-87CF2D8145F5}" destId="{F0BCA0BA-AD6F-4C47-9551-343C0008D799}" srcOrd="1" destOrd="0" presId="urn:microsoft.com/office/officeart/2005/8/layout/hChevron3"/>
    <dgm:cxn modelId="{F883A0D4-166E-441D-BBE7-798D46403714}" type="presParOf" srcId="{F30EF944-54AE-4FCA-A407-87CF2D8145F5}" destId="{9A6F58C6-D2BC-4CB4-984A-9AF2314B08CB}" srcOrd="2" destOrd="0" presId="urn:microsoft.com/office/officeart/2005/8/layout/hChevron3"/>
    <dgm:cxn modelId="{A4A36A9B-53E8-42D6-B2F0-462761E44B30}" type="presParOf" srcId="{F30EF944-54AE-4FCA-A407-87CF2D8145F5}" destId="{FD60AC2E-B0CB-4C70-8667-C831BFAFBA00}" srcOrd="3" destOrd="0" presId="urn:microsoft.com/office/officeart/2005/8/layout/hChevron3"/>
    <dgm:cxn modelId="{F162C792-46D2-4753-8D25-D775D10E19FF}" type="presParOf" srcId="{F30EF944-54AE-4FCA-A407-87CF2D8145F5}" destId="{7D8AF972-7F54-4C7F-A6C6-DC7965DE5A2F}" srcOrd="4" destOrd="0" presId="urn:microsoft.com/office/officeart/2005/8/layout/hChevron3"/>
    <dgm:cxn modelId="{CE14B555-94F8-4082-9B4B-A75687690C5B}" type="presParOf" srcId="{F30EF944-54AE-4FCA-A407-87CF2D8145F5}" destId="{7C734F67-16F6-48D2-9AD1-5E972627ECBC}" srcOrd="5" destOrd="0" presId="urn:microsoft.com/office/officeart/2005/8/layout/hChevron3"/>
    <dgm:cxn modelId="{54C1C1C3-3D20-49DC-B532-5FF09314CA82}" type="presParOf" srcId="{F30EF944-54AE-4FCA-A407-87CF2D8145F5}" destId="{60B19F27-DBC1-4F8E-A7AE-FDE3C46870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4468923-CBE7-4D65-90E7-3C51214CDA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2E2AE9A-E387-4D1B-B354-8D333265B097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Event trace collection</a:t>
          </a:r>
          <a:endParaRPr lang="zh-CN" altLang="en-US" sz="1600" b="1" dirty="0"/>
        </a:p>
      </dgm:t>
    </dgm:pt>
    <dgm:pt modelId="{03E32B19-77FD-4E22-ACA3-974F63556B63}" type="par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C60BD5C0-F62E-404C-B993-63D680BECF1B}" type="sib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A82FEFC0-9EAA-46CB-97EF-473412438439}">
      <dgm:prSet phldrT="[文本]" custT="1"/>
      <dgm:spPr>
        <a:solidFill>
          <a:srgbClr val="E6D0D0"/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en-US" altLang="zh-CN" sz="1600" b="1" dirty="0"/>
            <a:t>Happens-before inference</a:t>
          </a:r>
          <a:endParaRPr lang="zh-CN" altLang="en-US" sz="1600" b="1" dirty="0"/>
        </a:p>
      </dgm:t>
    </dgm:pt>
    <dgm:pt modelId="{5C17D502-0EDE-41F8-A760-9F770DA67FD0}" type="par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29707C30-5003-4902-86C3-FD03D3379127}" type="sib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69EE2999-FD98-40CC-B200-F69618D23D46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Atomic event pair inference</a:t>
          </a:r>
          <a:endParaRPr lang="zh-CN" altLang="en-US" sz="1600" b="1" dirty="0"/>
        </a:p>
      </dgm:t>
    </dgm:pt>
    <dgm:pt modelId="{847912BE-43B2-446F-889A-282D9BD61009}" type="par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5E50A078-E8EA-4003-A631-8D38A804775C}" type="sib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B050AC0B-60CA-4D50-AB14-8286D8F16F8B}">
      <dgm:prSet phldrT="[文本]" custT="1"/>
      <dgm:spPr>
        <a:solidFill>
          <a:srgbClr val="AD0101"/>
        </a:solidFill>
      </dgm:spPr>
      <dgm:t>
        <a:bodyPr/>
        <a:lstStyle/>
        <a:p>
          <a:pPr algn="l"/>
          <a:r>
            <a:rPr lang="en-US" altLang="zh-CN" sz="1600" b="1" dirty="0"/>
            <a:t>Atomicity violation detection</a:t>
          </a:r>
          <a:endParaRPr lang="zh-CN" altLang="en-US" sz="1600" b="1" dirty="0"/>
        </a:p>
      </dgm:t>
    </dgm:pt>
    <dgm:pt modelId="{A98C9DEA-47C5-4483-B881-48A5F68885E9}" type="par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78853CE8-55DB-4FC6-B669-E0EB64F0856C}" type="sib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F30EF944-54AE-4FCA-A407-87CF2D8145F5}" type="pres">
      <dgm:prSet presAssocID="{E4468923-CBE7-4D65-90E7-3C51214CDA57}" presName="Name0" presStyleCnt="0">
        <dgm:presLayoutVars>
          <dgm:dir/>
          <dgm:resizeHandles val="exact"/>
        </dgm:presLayoutVars>
      </dgm:prSet>
      <dgm:spPr/>
    </dgm:pt>
    <dgm:pt modelId="{363F1C6A-5E52-4912-87DF-CF61A09061F3}" type="pres">
      <dgm:prSet presAssocID="{E2E2AE9A-E387-4D1B-B354-8D333265B097}" presName="parTxOnly" presStyleLbl="node1" presStyleIdx="0" presStyleCnt="4" custScaleX="60713" custScaleY="37126">
        <dgm:presLayoutVars>
          <dgm:bulletEnabled val="1"/>
        </dgm:presLayoutVars>
      </dgm:prSet>
      <dgm:spPr/>
    </dgm:pt>
    <dgm:pt modelId="{F0BCA0BA-AD6F-4C47-9551-343C0008D799}" type="pres">
      <dgm:prSet presAssocID="{C60BD5C0-F62E-404C-B993-63D680BECF1B}" presName="parSpace" presStyleCnt="0"/>
      <dgm:spPr/>
    </dgm:pt>
    <dgm:pt modelId="{9A6F58C6-D2BC-4CB4-984A-9AF2314B08CB}" type="pres">
      <dgm:prSet presAssocID="{A82FEFC0-9EAA-46CB-97EF-473412438439}" presName="parTxOnly" presStyleLbl="node1" presStyleIdx="1" presStyleCnt="4" custScaleX="67626">
        <dgm:presLayoutVars>
          <dgm:bulletEnabled val="1"/>
        </dgm:presLayoutVars>
      </dgm:prSet>
      <dgm:spPr/>
    </dgm:pt>
    <dgm:pt modelId="{FD60AC2E-B0CB-4C70-8667-C831BFAFBA00}" type="pres">
      <dgm:prSet presAssocID="{29707C30-5003-4902-86C3-FD03D3379127}" presName="parSpace" presStyleCnt="0"/>
      <dgm:spPr/>
    </dgm:pt>
    <dgm:pt modelId="{7D8AF972-7F54-4C7F-A6C6-DC7965DE5A2F}" type="pres">
      <dgm:prSet presAssocID="{69EE2999-FD98-40CC-B200-F69618D23D46}" presName="parTxOnly" presStyleLbl="node1" presStyleIdx="2" presStyleCnt="4" custScaleX="70724" custScaleY="21982">
        <dgm:presLayoutVars>
          <dgm:bulletEnabled val="1"/>
        </dgm:presLayoutVars>
      </dgm:prSet>
      <dgm:spPr/>
    </dgm:pt>
    <dgm:pt modelId="{7C734F67-16F6-48D2-9AD1-5E972627ECBC}" type="pres">
      <dgm:prSet presAssocID="{5E50A078-E8EA-4003-A631-8D38A804775C}" presName="parSpace" presStyleCnt="0"/>
      <dgm:spPr/>
    </dgm:pt>
    <dgm:pt modelId="{60B19F27-DBC1-4F8E-A7AE-FDE3C468704D}" type="pres">
      <dgm:prSet presAssocID="{B050AC0B-60CA-4D50-AB14-8286D8F16F8B}" presName="parTxOnly" presStyleLbl="node1" presStyleIdx="3" presStyleCnt="4" custScaleX="61872">
        <dgm:presLayoutVars>
          <dgm:bulletEnabled val="1"/>
        </dgm:presLayoutVars>
      </dgm:prSet>
      <dgm:spPr/>
    </dgm:pt>
  </dgm:ptLst>
  <dgm:cxnLst>
    <dgm:cxn modelId="{45F89210-3989-4ADB-9B22-FBD29B28FFC9}" srcId="{E4468923-CBE7-4D65-90E7-3C51214CDA57}" destId="{E2E2AE9A-E387-4D1B-B354-8D333265B097}" srcOrd="0" destOrd="0" parTransId="{03E32B19-77FD-4E22-ACA3-974F63556B63}" sibTransId="{C60BD5C0-F62E-404C-B993-63D680BECF1B}"/>
    <dgm:cxn modelId="{7CC65715-4C39-4556-A432-CB0BA79AEF93}" srcId="{E4468923-CBE7-4D65-90E7-3C51214CDA57}" destId="{B050AC0B-60CA-4D50-AB14-8286D8F16F8B}" srcOrd="3" destOrd="0" parTransId="{A98C9DEA-47C5-4483-B881-48A5F68885E9}" sibTransId="{78853CE8-55DB-4FC6-B669-E0EB64F0856C}"/>
    <dgm:cxn modelId="{3862E664-87B7-AC42-B064-82ECA63FC304}" type="presOf" srcId="{A82FEFC0-9EAA-46CB-97EF-473412438439}" destId="{9A6F58C6-D2BC-4CB4-984A-9AF2314B08CB}" srcOrd="0" destOrd="0" presId="urn:microsoft.com/office/officeart/2005/8/layout/hChevron3"/>
    <dgm:cxn modelId="{85055166-C652-AA42-923E-A71AFD32007B}" type="presOf" srcId="{B050AC0B-60CA-4D50-AB14-8286D8F16F8B}" destId="{60B19F27-DBC1-4F8E-A7AE-FDE3C468704D}" srcOrd="0" destOrd="0" presId="urn:microsoft.com/office/officeart/2005/8/layout/hChevron3"/>
    <dgm:cxn modelId="{C015104C-D796-449C-A9E0-565EB0BAA7BF}" srcId="{E4468923-CBE7-4D65-90E7-3C51214CDA57}" destId="{A82FEFC0-9EAA-46CB-97EF-473412438439}" srcOrd="1" destOrd="0" parTransId="{5C17D502-0EDE-41F8-A760-9F770DA67FD0}" sibTransId="{29707C30-5003-4902-86C3-FD03D3379127}"/>
    <dgm:cxn modelId="{C14A576F-C6AF-A44F-B255-8026239C9661}" type="presOf" srcId="{69EE2999-FD98-40CC-B200-F69618D23D46}" destId="{7D8AF972-7F54-4C7F-A6C6-DC7965DE5A2F}" srcOrd="0" destOrd="0" presId="urn:microsoft.com/office/officeart/2005/8/layout/hChevron3"/>
    <dgm:cxn modelId="{5A377A75-1B1D-6F45-A3AA-F23EAEF83D5E}" type="presOf" srcId="{E4468923-CBE7-4D65-90E7-3C51214CDA57}" destId="{F30EF944-54AE-4FCA-A407-87CF2D8145F5}" srcOrd="0" destOrd="0" presId="urn:microsoft.com/office/officeart/2005/8/layout/hChevron3"/>
    <dgm:cxn modelId="{D767ABC2-B6BB-D04C-A359-C94280B0FF3C}" type="presOf" srcId="{E2E2AE9A-E387-4D1B-B354-8D333265B097}" destId="{363F1C6A-5E52-4912-87DF-CF61A09061F3}" srcOrd="0" destOrd="0" presId="urn:microsoft.com/office/officeart/2005/8/layout/hChevron3"/>
    <dgm:cxn modelId="{5A330AF3-83A2-4947-92BF-E0C500ABD422}" srcId="{E4468923-CBE7-4D65-90E7-3C51214CDA57}" destId="{69EE2999-FD98-40CC-B200-F69618D23D46}" srcOrd="2" destOrd="0" parTransId="{847912BE-43B2-446F-889A-282D9BD61009}" sibTransId="{5E50A078-E8EA-4003-A631-8D38A804775C}"/>
    <dgm:cxn modelId="{91BB8D05-CE13-2844-9753-78B541A2290D}" type="presParOf" srcId="{F30EF944-54AE-4FCA-A407-87CF2D8145F5}" destId="{363F1C6A-5E52-4912-87DF-CF61A09061F3}" srcOrd="0" destOrd="0" presId="urn:microsoft.com/office/officeart/2005/8/layout/hChevron3"/>
    <dgm:cxn modelId="{23094123-B011-1D4C-81A5-C2289A41E249}" type="presParOf" srcId="{F30EF944-54AE-4FCA-A407-87CF2D8145F5}" destId="{F0BCA0BA-AD6F-4C47-9551-343C0008D799}" srcOrd="1" destOrd="0" presId="urn:microsoft.com/office/officeart/2005/8/layout/hChevron3"/>
    <dgm:cxn modelId="{0B67474C-42A0-B04A-BC60-CBDFD36A796F}" type="presParOf" srcId="{F30EF944-54AE-4FCA-A407-87CF2D8145F5}" destId="{9A6F58C6-D2BC-4CB4-984A-9AF2314B08CB}" srcOrd="2" destOrd="0" presId="urn:microsoft.com/office/officeart/2005/8/layout/hChevron3"/>
    <dgm:cxn modelId="{44C9F33C-74F8-3040-8C40-845C31D29DDC}" type="presParOf" srcId="{F30EF944-54AE-4FCA-A407-87CF2D8145F5}" destId="{FD60AC2E-B0CB-4C70-8667-C831BFAFBA00}" srcOrd="3" destOrd="0" presId="urn:microsoft.com/office/officeart/2005/8/layout/hChevron3"/>
    <dgm:cxn modelId="{1EDB77CD-CAFF-DE40-9183-C2287A5CD13F}" type="presParOf" srcId="{F30EF944-54AE-4FCA-A407-87CF2D8145F5}" destId="{7D8AF972-7F54-4C7F-A6C6-DC7965DE5A2F}" srcOrd="4" destOrd="0" presId="urn:microsoft.com/office/officeart/2005/8/layout/hChevron3"/>
    <dgm:cxn modelId="{84953F68-B011-D041-8EA3-F3E696009B50}" type="presParOf" srcId="{F30EF944-54AE-4FCA-A407-87CF2D8145F5}" destId="{7C734F67-16F6-48D2-9AD1-5E972627ECBC}" srcOrd="5" destOrd="0" presId="urn:microsoft.com/office/officeart/2005/8/layout/hChevron3"/>
    <dgm:cxn modelId="{CA263DB0-53CD-2645-ADBB-2F12D34AC1A0}" type="presParOf" srcId="{F30EF944-54AE-4FCA-A407-87CF2D8145F5}" destId="{60B19F27-DBC1-4F8E-A7AE-FDE3C46870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4468923-CBE7-4D65-90E7-3C51214CDA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2E2AE9A-E387-4D1B-B354-8D333265B097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Event trace collection</a:t>
          </a:r>
          <a:endParaRPr lang="zh-CN" altLang="en-US" sz="1600" b="1" dirty="0"/>
        </a:p>
      </dgm:t>
    </dgm:pt>
    <dgm:pt modelId="{03E32B19-77FD-4E22-ACA3-974F63556B63}" type="par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C60BD5C0-F62E-404C-B993-63D680BECF1B}" type="sib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A82FEFC0-9EAA-46CB-97EF-473412438439}">
      <dgm:prSet phldrT="[文本]" custT="1"/>
      <dgm:spPr>
        <a:solidFill>
          <a:srgbClr val="E6D0D0"/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en-US" altLang="zh-CN" sz="1600" b="1" dirty="0"/>
            <a:t>Happens-before inference</a:t>
          </a:r>
          <a:endParaRPr lang="zh-CN" altLang="en-US" sz="1600" b="1" dirty="0"/>
        </a:p>
      </dgm:t>
    </dgm:pt>
    <dgm:pt modelId="{5C17D502-0EDE-41F8-A760-9F770DA67FD0}" type="par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29707C30-5003-4902-86C3-FD03D3379127}" type="sib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69EE2999-FD98-40CC-B200-F69618D23D46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Atomic event pair inference</a:t>
          </a:r>
          <a:endParaRPr lang="zh-CN" altLang="en-US" sz="1600" b="1" dirty="0"/>
        </a:p>
      </dgm:t>
    </dgm:pt>
    <dgm:pt modelId="{847912BE-43B2-446F-889A-282D9BD61009}" type="par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5E50A078-E8EA-4003-A631-8D38A804775C}" type="sib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B050AC0B-60CA-4D50-AB14-8286D8F16F8B}">
      <dgm:prSet phldrT="[文本]" custT="1"/>
      <dgm:spPr>
        <a:solidFill>
          <a:srgbClr val="AD0101"/>
        </a:solidFill>
      </dgm:spPr>
      <dgm:t>
        <a:bodyPr/>
        <a:lstStyle/>
        <a:p>
          <a:pPr algn="l"/>
          <a:r>
            <a:rPr lang="en-US" altLang="zh-CN" sz="1600" b="1" dirty="0"/>
            <a:t>Atomicity violation detection</a:t>
          </a:r>
          <a:endParaRPr lang="zh-CN" altLang="en-US" sz="1600" b="1" dirty="0"/>
        </a:p>
      </dgm:t>
    </dgm:pt>
    <dgm:pt modelId="{A98C9DEA-47C5-4483-B881-48A5F68885E9}" type="par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78853CE8-55DB-4FC6-B669-E0EB64F0856C}" type="sib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F30EF944-54AE-4FCA-A407-87CF2D8145F5}" type="pres">
      <dgm:prSet presAssocID="{E4468923-CBE7-4D65-90E7-3C51214CDA57}" presName="Name0" presStyleCnt="0">
        <dgm:presLayoutVars>
          <dgm:dir/>
          <dgm:resizeHandles val="exact"/>
        </dgm:presLayoutVars>
      </dgm:prSet>
      <dgm:spPr/>
    </dgm:pt>
    <dgm:pt modelId="{363F1C6A-5E52-4912-87DF-CF61A09061F3}" type="pres">
      <dgm:prSet presAssocID="{E2E2AE9A-E387-4D1B-B354-8D333265B097}" presName="parTxOnly" presStyleLbl="node1" presStyleIdx="0" presStyleCnt="4" custScaleX="60713" custScaleY="37126">
        <dgm:presLayoutVars>
          <dgm:bulletEnabled val="1"/>
        </dgm:presLayoutVars>
      </dgm:prSet>
      <dgm:spPr/>
    </dgm:pt>
    <dgm:pt modelId="{F0BCA0BA-AD6F-4C47-9551-343C0008D799}" type="pres">
      <dgm:prSet presAssocID="{C60BD5C0-F62E-404C-B993-63D680BECF1B}" presName="parSpace" presStyleCnt="0"/>
      <dgm:spPr/>
    </dgm:pt>
    <dgm:pt modelId="{9A6F58C6-D2BC-4CB4-984A-9AF2314B08CB}" type="pres">
      <dgm:prSet presAssocID="{A82FEFC0-9EAA-46CB-97EF-473412438439}" presName="parTxOnly" presStyleLbl="node1" presStyleIdx="1" presStyleCnt="4" custScaleX="67626">
        <dgm:presLayoutVars>
          <dgm:bulletEnabled val="1"/>
        </dgm:presLayoutVars>
      </dgm:prSet>
      <dgm:spPr/>
    </dgm:pt>
    <dgm:pt modelId="{FD60AC2E-B0CB-4C70-8667-C831BFAFBA00}" type="pres">
      <dgm:prSet presAssocID="{29707C30-5003-4902-86C3-FD03D3379127}" presName="parSpace" presStyleCnt="0"/>
      <dgm:spPr/>
    </dgm:pt>
    <dgm:pt modelId="{7D8AF972-7F54-4C7F-A6C6-DC7965DE5A2F}" type="pres">
      <dgm:prSet presAssocID="{69EE2999-FD98-40CC-B200-F69618D23D46}" presName="parTxOnly" presStyleLbl="node1" presStyleIdx="2" presStyleCnt="4" custScaleX="70724" custScaleY="21982">
        <dgm:presLayoutVars>
          <dgm:bulletEnabled val="1"/>
        </dgm:presLayoutVars>
      </dgm:prSet>
      <dgm:spPr/>
    </dgm:pt>
    <dgm:pt modelId="{7C734F67-16F6-48D2-9AD1-5E972627ECBC}" type="pres">
      <dgm:prSet presAssocID="{5E50A078-E8EA-4003-A631-8D38A804775C}" presName="parSpace" presStyleCnt="0"/>
      <dgm:spPr/>
    </dgm:pt>
    <dgm:pt modelId="{60B19F27-DBC1-4F8E-A7AE-FDE3C468704D}" type="pres">
      <dgm:prSet presAssocID="{B050AC0B-60CA-4D50-AB14-8286D8F16F8B}" presName="parTxOnly" presStyleLbl="node1" presStyleIdx="3" presStyleCnt="4" custScaleX="61872">
        <dgm:presLayoutVars>
          <dgm:bulletEnabled val="1"/>
        </dgm:presLayoutVars>
      </dgm:prSet>
      <dgm:spPr/>
    </dgm:pt>
  </dgm:ptLst>
  <dgm:cxnLst>
    <dgm:cxn modelId="{45F89210-3989-4ADB-9B22-FBD29B28FFC9}" srcId="{E4468923-CBE7-4D65-90E7-3C51214CDA57}" destId="{E2E2AE9A-E387-4D1B-B354-8D333265B097}" srcOrd="0" destOrd="0" parTransId="{03E32B19-77FD-4E22-ACA3-974F63556B63}" sibTransId="{C60BD5C0-F62E-404C-B993-63D680BECF1B}"/>
    <dgm:cxn modelId="{7CC65715-4C39-4556-A432-CB0BA79AEF93}" srcId="{E4468923-CBE7-4D65-90E7-3C51214CDA57}" destId="{B050AC0B-60CA-4D50-AB14-8286D8F16F8B}" srcOrd="3" destOrd="0" parTransId="{A98C9DEA-47C5-4483-B881-48A5F68885E9}" sibTransId="{78853CE8-55DB-4FC6-B669-E0EB64F0856C}"/>
    <dgm:cxn modelId="{89F02E1C-E58D-0D40-A7EE-B48B73BF9EA4}" type="presOf" srcId="{69EE2999-FD98-40CC-B200-F69618D23D46}" destId="{7D8AF972-7F54-4C7F-A6C6-DC7965DE5A2F}" srcOrd="0" destOrd="0" presId="urn:microsoft.com/office/officeart/2005/8/layout/hChevron3"/>
    <dgm:cxn modelId="{C015104C-D796-449C-A9E0-565EB0BAA7BF}" srcId="{E4468923-CBE7-4D65-90E7-3C51214CDA57}" destId="{A82FEFC0-9EAA-46CB-97EF-473412438439}" srcOrd="1" destOrd="0" parTransId="{5C17D502-0EDE-41F8-A760-9F770DA67FD0}" sibTransId="{29707C30-5003-4902-86C3-FD03D3379127}"/>
    <dgm:cxn modelId="{A1A0D076-6EA6-884E-95F3-4C894BE1ADFF}" type="presOf" srcId="{B050AC0B-60CA-4D50-AB14-8286D8F16F8B}" destId="{60B19F27-DBC1-4F8E-A7AE-FDE3C468704D}" srcOrd="0" destOrd="0" presId="urn:microsoft.com/office/officeart/2005/8/layout/hChevron3"/>
    <dgm:cxn modelId="{24480086-3311-4A4C-AE7A-7866560DFC4D}" type="presOf" srcId="{E4468923-CBE7-4D65-90E7-3C51214CDA57}" destId="{F30EF944-54AE-4FCA-A407-87CF2D8145F5}" srcOrd="0" destOrd="0" presId="urn:microsoft.com/office/officeart/2005/8/layout/hChevron3"/>
    <dgm:cxn modelId="{6683E5F1-4184-CF4E-B486-BBC246E0C7CA}" type="presOf" srcId="{E2E2AE9A-E387-4D1B-B354-8D333265B097}" destId="{363F1C6A-5E52-4912-87DF-CF61A09061F3}" srcOrd="0" destOrd="0" presId="urn:microsoft.com/office/officeart/2005/8/layout/hChevron3"/>
    <dgm:cxn modelId="{5A330AF3-83A2-4947-92BF-E0C500ABD422}" srcId="{E4468923-CBE7-4D65-90E7-3C51214CDA57}" destId="{69EE2999-FD98-40CC-B200-F69618D23D46}" srcOrd="2" destOrd="0" parTransId="{847912BE-43B2-446F-889A-282D9BD61009}" sibTransId="{5E50A078-E8EA-4003-A631-8D38A804775C}"/>
    <dgm:cxn modelId="{77B61EFF-5E31-B14B-8A34-19E95FCFD787}" type="presOf" srcId="{A82FEFC0-9EAA-46CB-97EF-473412438439}" destId="{9A6F58C6-D2BC-4CB4-984A-9AF2314B08CB}" srcOrd="0" destOrd="0" presId="urn:microsoft.com/office/officeart/2005/8/layout/hChevron3"/>
    <dgm:cxn modelId="{43FC996A-878D-B54C-9F8C-52A2C6574F38}" type="presParOf" srcId="{F30EF944-54AE-4FCA-A407-87CF2D8145F5}" destId="{363F1C6A-5E52-4912-87DF-CF61A09061F3}" srcOrd="0" destOrd="0" presId="urn:microsoft.com/office/officeart/2005/8/layout/hChevron3"/>
    <dgm:cxn modelId="{E62F0CB1-08ED-F24E-A5D8-1C6F699636BF}" type="presParOf" srcId="{F30EF944-54AE-4FCA-A407-87CF2D8145F5}" destId="{F0BCA0BA-AD6F-4C47-9551-343C0008D799}" srcOrd="1" destOrd="0" presId="urn:microsoft.com/office/officeart/2005/8/layout/hChevron3"/>
    <dgm:cxn modelId="{34677B0E-6E71-F44E-A9F4-E33F1E59161F}" type="presParOf" srcId="{F30EF944-54AE-4FCA-A407-87CF2D8145F5}" destId="{9A6F58C6-D2BC-4CB4-984A-9AF2314B08CB}" srcOrd="2" destOrd="0" presId="urn:microsoft.com/office/officeart/2005/8/layout/hChevron3"/>
    <dgm:cxn modelId="{CE2DC874-EF8E-BA4F-939D-FAE8203958FD}" type="presParOf" srcId="{F30EF944-54AE-4FCA-A407-87CF2D8145F5}" destId="{FD60AC2E-B0CB-4C70-8667-C831BFAFBA00}" srcOrd="3" destOrd="0" presId="urn:microsoft.com/office/officeart/2005/8/layout/hChevron3"/>
    <dgm:cxn modelId="{1366DB60-D6D0-EE43-B54A-80D1E33D4539}" type="presParOf" srcId="{F30EF944-54AE-4FCA-A407-87CF2D8145F5}" destId="{7D8AF972-7F54-4C7F-A6C6-DC7965DE5A2F}" srcOrd="4" destOrd="0" presId="urn:microsoft.com/office/officeart/2005/8/layout/hChevron3"/>
    <dgm:cxn modelId="{506A9A2B-EC44-034D-AEC0-0F800BAD5F6B}" type="presParOf" srcId="{F30EF944-54AE-4FCA-A407-87CF2D8145F5}" destId="{7C734F67-16F6-48D2-9AD1-5E972627ECBC}" srcOrd="5" destOrd="0" presId="urn:microsoft.com/office/officeart/2005/8/layout/hChevron3"/>
    <dgm:cxn modelId="{11D190AA-13BB-4446-BA0A-CE1BD00264C1}" type="presParOf" srcId="{F30EF944-54AE-4FCA-A407-87CF2D8145F5}" destId="{60B19F27-DBC1-4F8E-A7AE-FDE3C46870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468923-CBE7-4D65-90E7-3C51214CDA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2E2AE9A-E387-4D1B-B354-8D333265B097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Event trace collection</a:t>
          </a:r>
          <a:endParaRPr lang="zh-CN" altLang="en-US" sz="1600" b="1" dirty="0"/>
        </a:p>
      </dgm:t>
    </dgm:pt>
    <dgm:pt modelId="{03E32B19-77FD-4E22-ACA3-974F63556B63}" type="par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C60BD5C0-F62E-404C-B993-63D680BECF1B}" type="sib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A82FEFC0-9EAA-46CB-97EF-473412438439}">
      <dgm:prSet phldrT="[文本]" custT="1"/>
      <dgm:spPr>
        <a:solidFill>
          <a:srgbClr val="AD0101"/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en-US" altLang="zh-CN" sz="1600" b="1" dirty="0"/>
            <a:t>Happens-before inference</a:t>
          </a:r>
          <a:endParaRPr lang="zh-CN" altLang="en-US" sz="1600" b="1" dirty="0"/>
        </a:p>
      </dgm:t>
    </dgm:pt>
    <dgm:pt modelId="{5C17D502-0EDE-41F8-A760-9F770DA67FD0}" type="par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29707C30-5003-4902-86C3-FD03D3379127}" type="sib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69EE2999-FD98-40CC-B200-F69618D23D46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Atomic event pair inference</a:t>
          </a:r>
          <a:endParaRPr lang="zh-CN" altLang="en-US" sz="1600" b="1" dirty="0"/>
        </a:p>
      </dgm:t>
    </dgm:pt>
    <dgm:pt modelId="{847912BE-43B2-446F-889A-282D9BD61009}" type="par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5E50A078-E8EA-4003-A631-8D38A804775C}" type="sib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B050AC0B-60CA-4D50-AB14-8286D8F16F8B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Atomicity violation detection</a:t>
          </a:r>
          <a:endParaRPr lang="zh-CN" altLang="en-US" sz="1600" b="1" dirty="0"/>
        </a:p>
      </dgm:t>
    </dgm:pt>
    <dgm:pt modelId="{A98C9DEA-47C5-4483-B881-48A5F68885E9}" type="par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78853CE8-55DB-4FC6-B669-E0EB64F0856C}" type="sib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F30EF944-54AE-4FCA-A407-87CF2D8145F5}" type="pres">
      <dgm:prSet presAssocID="{E4468923-CBE7-4D65-90E7-3C51214CDA57}" presName="Name0" presStyleCnt="0">
        <dgm:presLayoutVars>
          <dgm:dir/>
          <dgm:resizeHandles val="exact"/>
        </dgm:presLayoutVars>
      </dgm:prSet>
      <dgm:spPr/>
    </dgm:pt>
    <dgm:pt modelId="{363F1C6A-5E52-4912-87DF-CF61A09061F3}" type="pres">
      <dgm:prSet presAssocID="{E2E2AE9A-E387-4D1B-B354-8D333265B097}" presName="parTxOnly" presStyleLbl="node1" presStyleIdx="0" presStyleCnt="4" custScaleX="60713" custScaleY="37126">
        <dgm:presLayoutVars>
          <dgm:bulletEnabled val="1"/>
        </dgm:presLayoutVars>
      </dgm:prSet>
      <dgm:spPr/>
    </dgm:pt>
    <dgm:pt modelId="{F0BCA0BA-AD6F-4C47-9551-343C0008D799}" type="pres">
      <dgm:prSet presAssocID="{C60BD5C0-F62E-404C-B993-63D680BECF1B}" presName="parSpace" presStyleCnt="0"/>
      <dgm:spPr/>
    </dgm:pt>
    <dgm:pt modelId="{9A6F58C6-D2BC-4CB4-984A-9AF2314B08CB}" type="pres">
      <dgm:prSet presAssocID="{A82FEFC0-9EAA-46CB-97EF-473412438439}" presName="parTxOnly" presStyleLbl="node1" presStyleIdx="1" presStyleCnt="4" custScaleX="67626">
        <dgm:presLayoutVars>
          <dgm:bulletEnabled val="1"/>
        </dgm:presLayoutVars>
      </dgm:prSet>
      <dgm:spPr/>
    </dgm:pt>
    <dgm:pt modelId="{FD60AC2E-B0CB-4C70-8667-C831BFAFBA00}" type="pres">
      <dgm:prSet presAssocID="{29707C30-5003-4902-86C3-FD03D3379127}" presName="parSpace" presStyleCnt="0"/>
      <dgm:spPr/>
    </dgm:pt>
    <dgm:pt modelId="{7D8AF972-7F54-4C7F-A6C6-DC7965DE5A2F}" type="pres">
      <dgm:prSet presAssocID="{69EE2999-FD98-40CC-B200-F69618D23D46}" presName="parTxOnly" presStyleLbl="node1" presStyleIdx="2" presStyleCnt="4" custScaleX="70724" custScaleY="21982">
        <dgm:presLayoutVars>
          <dgm:bulletEnabled val="1"/>
        </dgm:presLayoutVars>
      </dgm:prSet>
      <dgm:spPr/>
    </dgm:pt>
    <dgm:pt modelId="{7C734F67-16F6-48D2-9AD1-5E972627ECBC}" type="pres">
      <dgm:prSet presAssocID="{5E50A078-E8EA-4003-A631-8D38A804775C}" presName="parSpace" presStyleCnt="0"/>
      <dgm:spPr/>
    </dgm:pt>
    <dgm:pt modelId="{60B19F27-DBC1-4F8E-A7AE-FDE3C468704D}" type="pres">
      <dgm:prSet presAssocID="{B050AC0B-60CA-4D50-AB14-8286D8F16F8B}" presName="parTxOnly" presStyleLbl="node1" presStyleIdx="3" presStyleCnt="4" custScaleX="61872">
        <dgm:presLayoutVars>
          <dgm:bulletEnabled val="1"/>
        </dgm:presLayoutVars>
      </dgm:prSet>
      <dgm:spPr/>
    </dgm:pt>
  </dgm:ptLst>
  <dgm:cxnLst>
    <dgm:cxn modelId="{B4EEDB07-02F0-9A46-A5B4-FFA48DB49CFF}" type="presOf" srcId="{A82FEFC0-9EAA-46CB-97EF-473412438439}" destId="{9A6F58C6-D2BC-4CB4-984A-9AF2314B08CB}" srcOrd="0" destOrd="0" presId="urn:microsoft.com/office/officeart/2005/8/layout/hChevron3"/>
    <dgm:cxn modelId="{45F89210-3989-4ADB-9B22-FBD29B28FFC9}" srcId="{E4468923-CBE7-4D65-90E7-3C51214CDA57}" destId="{E2E2AE9A-E387-4D1B-B354-8D333265B097}" srcOrd="0" destOrd="0" parTransId="{03E32B19-77FD-4E22-ACA3-974F63556B63}" sibTransId="{C60BD5C0-F62E-404C-B993-63D680BECF1B}"/>
    <dgm:cxn modelId="{7CC65715-4C39-4556-A432-CB0BA79AEF93}" srcId="{E4468923-CBE7-4D65-90E7-3C51214CDA57}" destId="{B050AC0B-60CA-4D50-AB14-8286D8F16F8B}" srcOrd="3" destOrd="0" parTransId="{A98C9DEA-47C5-4483-B881-48A5F68885E9}" sibTransId="{78853CE8-55DB-4FC6-B669-E0EB64F0856C}"/>
    <dgm:cxn modelId="{F89A4323-5322-B948-92C1-D6AFE614171E}" type="presOf" srcId="{E2E2AE9A-E387-4D1B-B354-8D333265B097}" destId="{363F1C6A-5E52-4912-87DF-CF61A09061F3}" srcOrd="0" destOrd="0" presId="urn:microsoft.com/office/officeart/2005/8/layout/hChevron3"/>
    <dgm:cxn modelId="{C015104C-D796-449C-A9E0-565EB0BAA7BF}" srcId="{E4468923-CBE7-4D65-90E7-3C51214CDA57}" destId="{A82FEFC0-9EAA-46CB-97EF-473412438439}" srcOrd="1" destOrd="0" parTransId="{5C17D502-0EDE-41F8-A760-9F770DA67FD0}" sibTransId="{29707C30-5003-4902-86C3-FD03D3379127}"/>
    <dgm:cxn modelId="{5577D783-6E6B-9541-8754-593A2C22FA43}" type="presOf" srcId="{B050AC0B-60CA-4D50-AB14-8286D8F16F8B}" destId="{60B19F27-DBC1-4F8E-A7AE-FDE3C468704D}" srcOrd="0" destOrd="0" presId="urn:microsoft.com/office/officeart/2005/8/layout/hChevron3"/>
    <dgm:cxn modelId="{3A08DC87-12B2-8D40-8516-DC4398B77932}" type="presOf" srcId="{69EE2999-FD98-40CC-B200-F69618D23D46}" destId="{7D8AF972-7F54-4C7F-A6C6-DC7965DE5A2F}" srcOrd="0" destOrd="0" presId="urn:microsoft.com/office/officeart/2005/8/layout/hChevron3"/>
    <dgm:cxn modelId="{1FA61BDE-11F0-9C40-A7CF-77B926066315}" type="presOf" srcId="{E4468923-CBE7-4D65-90E7-3C51214CDA57}" destId="{F30EF944-54AE-4FCA-A407-87CF2D8145F5}" srcOrd="0" destOrd="0" presId="urn:microsoft.com/office/officeart/2005/8/layout/hChevron3"/>
    <dgm:cxn modelId="{5A330AF3-83A2-4947-92BF-E0C500ABD422}" srcId="{E4468923-CBE7-4D65-90E7-3C51214CDA57}" destId="{69EE2999-FD98-40CC-B200-F69618D23D46}" srcOrd="2" destOrd="0" parTransId="{847912BE-43B2-446F-889A-282D9BD61009}" sibTransId="{5E50A078-E8EA-4003-A631-8D38A804775C}"/>
    <dgm:cxn modelId="{7D07A50A-904D-A246-979C-9D2AD8B46219}" type="presParOf" srcId="{F30EF944-54AE-4FCA-A407-87CF2D8145F5}" destId="{363F1C6A-5E52-4912-87DF-CF61A09061F3}" srcOrd="0" destOrd="0" presId="urn:microsoft.com/office/officeart/2005/8/layout/hChevron3"/>
    <dgm:cxn modelId="{FDDE133D-7F2B-9845-8004-4FC308B9386E}" type="presParOf" srcId="{F30EF944-54AE-4FCA-A407-87CF2D8145F5}" destId="{F0BCA0BA-AD6F-4C47-9551-343C0008D799}" srcOrd="1" destOrd="0" presId="urn:microsoft.com/office/officeart/2005/8/layout/hChevron3"/>
    <dgm:cxn modelId="{CBD0206E-B54A-8541-88FB-BF813314E88A}" type="presParOf" srcId="{F30EF944-54AE-4FCA-A407-87CF2D8145F5}" destId="{9A6F58C6-D2BC-4CB4-984A-9AF2314B08CB}" srcOrd="2" destOrd="0" presId="urn:microsoft.com/office/officeart/2005/8/layout/hChevron3"/>
    <dgm:cxn modelId="{3F392D8B-8AB6-694B-86D8-88AE97045593}" type="presParOf" srcId="{F30EF944-54AE-4FCA-A407-87CF2D8145F5}" destId="{FD60AC2E-B0CB-4C70-8667-C831BFAFBA00}" srcOrd="3" destOrd="0" presId="urn:microsoft.com/office/officeart/2005/8/layout/hChevron3"/>
    <dgm:cxn modelId="{25CDBDFE-50FC-2549-B72B-CE58784ADB98}" type="presParOf" srcId="{F30EF944-54AE-4FCA-A407-87CF2D8145F5}" destId="{7D8AF972-7F54-4C7F-A6C6-DC7965DE5A2F}" srcOrd="4" destOrd="0" presId="urn:microsoft.com/office/officeart/2005/8/layout/hChevron3"/>
    <dgm:cxn modelId="{1B96EEA5-738D-244A-8084-10D0151EA978}" type="presParOf" srcId="{F30EF944-54AE-4FCA-A407-87CF2D8145F5}" destId="{7C734F67-16F6-48D2-9AD1-5E972627ECBC}" srcOrd="5" destOrd="0" presId="urn:microsoft.com/office/officeart/2005/8/layout/hChevron3"/>
    <dgm:cxn modelId="{80A3A324-DDA6-D04B-A87E-C052367345B4}" type="presParOf" srcId="{F30EF944-54AE-4FCA-A407-87CF2D8145F5}" destId="{60B19F27-DBC1-4F8E-A7AE-FDE3C46870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468923-CBE7-4D65-90E7-3C51214CDA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2E2AE9A-E387-4D1B-B354-8D333265B097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Event trace collection</a:t>
          </a:r>
          <a:endParaRPr lang="zh-CN" altLang="en-US" sz="1600" b="1" dirty="0"/>
        </a:p>
      </dgm:t>
    </dgm:pt>
    <dgm:pt modelId="{03E32B19-77FD-4E22-ACA3-974F63556B63}" type="par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C60BD5C0-F62E-404C-B993-63D680BECF1B}" type="sib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A82FEFC0-9EAA-46CB-97EF-473412438439}">
      <dgm:prSet phldrT="[文本]" custT="1"/>
      <dgm:spPr>
        <a:solidFill>
          <a:srgbClr val="AD0101"/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en-US" altLang="zh-CN" sz="1600" b="1" dirty="0"/>
            <a:t>Happens-before inference</a:t>
          </a:r>
          <a:endParaRPr lang="zh-CN" altLang="en-US" sz="1600" b="1" dirty="0"/>
        </a:p>
      </dgm:t>
    </dgm:pt>
    <dgm:pt modelId="{5C17D502-0EDE-41F8-A760-9F770DA67FD0}" type="par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29707C30-5003-4902-86C3-FD03D3379127}" type="sib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69EE2999-FD98-40CC-B200-F69618D23D46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Atomic event pair inference</a:t>
          </a:r>
          <a:endParaRPr lang="zh-CN" altLang="en-US" sz="1600" b="1" dirty="0"/>
        </a:p>
      </dgm:t>
    </dgm:pt>
    <dgm:pt modelId="{847912BE-43B2-446F-889A-282D9BD61009}" type="par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5E50A078-E8EA-4003-A631-8D38A804775C}" type="sib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B050AC0B-60CA-4D50-AB14-8286D8F16F8B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Atomicity violation detection</a:t>
          </a:r>
          <a:endParaRPr lang="zh-CN" altLang="en-US" sz="1600" b="1" dirty="0"/>
        </a:p>
      </dgm:t>
    </dgm:pt>
    <dgm:pt modelId="{A98C9DEA-47C5-4483-B881-48A5F68885E9}" type="par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78853CE8-55DB-4FC6-B669-E0EB64F0856C}" type="sib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F30EF944-54AE-4FCA-A407-87CF2D8145F5}" type="pres">
      <dgm:prSet presAssocID="{E4468923-CBE7-4D65-90E7-3C51214CDA57}" presName="Name0" presStyleCnt="0">
        <dgm:presLayoutVars>
          <dgm:dir/>
          <dgm:resizeHandles val="exact"/>
        </dgm:presLayoutVars>
      </dgm:prSet>
      <dgm:spPr/>
    </dgm:pt>
    <dgm:pt modelId="{363F1C6A-5E52-4912-87DF-CF61A09061F3}" type="pres">
      <dgm:prSet presAssocID="{E2E2AE9A-E387-4D1B-B354-8D333265B097}" presName="parTxOnly" presStyleLbl="node1" presStyleIdx="0" presStyleCnt="4" custScaleX="60713" custScaleY="37126">
        <dgm:presLayoutVars>
          <dgm:bulletEnabled val="1"/>
        </dgm:presLayoutVars>
      </dgm:prSet>
      <dgm:spPr/>
    </dgm:pt>
    <dgm:pt modelId="{F0BCA0BA-AD6F-4C47-9551-343C0008D799}" type="pres">
      <dgm:prSet presAssocID="{C60BD5C0-F62E-404C-B993-63D680BECF1B}" presName="parSpace" presStyleCnt="0"/>
      <dgm:spPr/>
    </dgm:pt>
    <dgm:pt modelId="{9A6F58C6-D2BC-4CB4-984A-9AF2314B08CB}" type="pres">
      <dgm:prSet presAssocID="{A82FEFC0-9EAA-46CB-97EF-473412438439}" presName="parTxOnly" presStyleLbl="node1" presStyleIdx="1" presStyleCnt="4" custScaleX="67626">
        <dgm:presLayoutVars>
          <dgm:bulletEnabled val="1"/>
        </dgm:presLayoutVars>
      </dgm:prSet>
      <dgm:spPr/>
    </dgm:pt>
    <dgm:pt modelId="{FD60AC2E-B0CB-4C70-8667-C831BFAFBA00}" type="pres">
      <dgm:prSet presAssocID="{29707C30-5003-4902-86C3-FD03D3379127}" presName="parSpace" presStyleCnt="0"/>
      <dgm:spPr/>
    </dgm:pt>
    <dgm:pt modelId="{7D8AF972-7F54-4C7F-A6C6-DC7965DE5A2F}" type="pres">
      <dgm:prSet presAssocID="{69EE2999-FD98-40CC-B200-F69618D23D46}" presName="parTxOnly" presStyleLbl="node1" presStyleIdx="2" presStyleCnt="4" custScaleX="70724" custScaleY="21982">
        <dgm:presLayoutVars>
          <dgm:bulletEnabled val="1"/>
        </dgm:presLayoutVars>
      </dgm:prSet>
      <dgm:spPr/>
    </dgm:pt>
    <dgm:pt modelId="{7C734F67-16F6-48D2-9AD1-5E972627ECBC}" type="pres">
      <dgm:prSet presAssocID="{5E50A078-E8EA-4003-A631-8D38A804775C}" presName="parSpace" presStyleCnt="0"/>
      <dgm:spPr/>
    </dgm:pt>
    <dgm:pt modelId="{60B19F27-DBC1-4F8E-A7AE-FDE3C468704D}" type="pres">
      <dgm:prSet presAssocID="{B050AC0B-60CA-4D50-AB14-8286D8F16F8B}" presName="parTxOnly" presStyleLbl="node1" presStyleIdx="3" presStyleCnt="4" custScaleX="61872">
        <dgm:presLayoutVars>
          <dgm:bulletEnabled val="1"/>
        </dgm:presLayoutVars>
      </dgm:prSet>
      <dgm:spPr/>
    </dgm:pt>
  </dgm:ptLst>
  <dgm:cxnLst>
    <dgm:cxn modelId="{45F89210-3989-4ADB-9B22-FBD29B28FFC9}" srcId="{E4468923-CBE7-4D65-90E7-3C51214CDA57}" destId="{E2E2AE9A-E387-4D1B-B354-8D333265B097}" srcOrd="0" destOrd="0" parTransId="{03E32B19-77FD-4E22-ACA3-974F63556B63}" sibTransId="{C60BD5C0-F62E-404C-B993-63D680BECF1B}"/>
    <dgm:cxn modelId="{7CC65715-4C39-4556-A432-CB0BA79AEF93}" srcId="{E4468923-CBE7-4D65-90E7-3C51214CDA57}" destId="{B050AC0B-60CA-4D50-AB14-8286D8F16F8B}" srcOrd="3" destOrd="0" parTransId="{A98C9DEA-47C5-4483-B881-48A5F68885E9}" sibTransId="{78853CE8-55DB-4FC6-B669-E0EB64F0856C}"/>
    <dgm:cxn modelId="{1BFF4F23-9DA8-CA48-9AF5-866930AC3E47}" type="presOf" srcId="{E2E2AE9A-E387-4D1B-B354-8D333265B097}" destId="{363F1C6A-5E52-4912-87DF-CF61A09061F3}" srcOrd="0" destOrd="0" presId="urn:microsoft.com/office/officeart/2005/8/layout/hChevron3"/>
    <dgm:cxn modelId="{5154A12D-BF81-454E-9F5D-7AEB848E9F0E}" type="presOf" srcId="{E4468923-CBE7-4D65-90E7-3C51214CDA57}" destId="{F30EF944-54AE-4FCA-A407-87CF2D8145F5}" srcOrd="0" destOrd="0" presId="urn:microsoft.com/office/officeart/2005/8/layout/hChevron3"/>
    <dgm:cxn modelId="{C015104C-D796-449C-A9E0-565EB0BAA7BF}" srcId="{E4468923-CBE7-4D65-90E7-3C51214CDA57}" destId="{A82FEFC0-9EAA-46CB-97EF-473412438439}" srcOrd="1" destOrd="0" parTransId="{5C17D502-0EDE-41F8-A760-9F770DA67FD0}" sibTransId="{29707C30-5003-4902-86C3-FD03D3379127}"/>
    <dgm:cxn modelId="{C69705C6-847D-B840-A44A-2595FF92495B}" type="presOf" srcId="{69EE2999-FD98-40CC-B200-F69618D23D46}" destId="{7D8AF972-7F54-4C7F-A6C6-DC7965DE5A2F}" srcOrd="0" destOrd="0" presId="urn:microsoft.com/office/officeart/2005/8/layout/hChevron3"/>
    <dgm:cxn modelId="{32C9A4CC-7E31-0D4E-A640-C28D721D582E}" type="presOf" srcId="{A82FEFC0-9EAA-46CB-97EF-473412438439}" destId="{9A6F58C6-D2BC-4CB4-984A-9AF2314B08CB}" srcOrd="0" destOrd="0" presId="urn:microsoft.com/office/officeart/2005/8/layout/hChevron3"/>
    <dgm:cxn modelId="{594E0EE9-62DB-F140-AD09-D23DE04AC1D1}" type="presOf" srcId="{B050AC0B-60CA-4D50-AB14-8286D8F16F8B}" destId="{60B19F27-DBC1-4F8E-A7AE-FDE3C468704D}" srcOrd="0" destOrd="0" presId="urn:microsoft.com/office/officeart/2005/8/layout/hChevron3"/>
    <dgm:cxn modelId="{5A330AF3-83A2-4947-92BF-E0C500ABD422}" srcId="{E4468923-CBE7-4D65-90E7-3C51214CDA57}" destId="{69EE2999-FD98-40CC-B200-F69618D23D46}" srcOrd="2" destOrd="0" parTransId="{847912BE-43B2-446F-889A-282D9BD61009}" sibTransId="{5E50A078-E8EA-4003-A631-8D38A804775C}"/>
    <dgm:cxn modelId="{D321B9E3-C7BF-C144-9054-0AA78649F146}" type="presParOf" srcId="{F30EF944-54AE-4FCA-A407-87CF2D8145F5}" destId="{363F1C6A-5E52-4912-87DF-CF61A09061F3}" srcOrd="0" destOrd="0" presId="urn:microsoft.com/office/officeart/2005/8/layout/hChevron3"/>
    <dgm:cxn modelId="{130576FA-F7D0-CE4C-945F-18D66F8D7D68}" type="presParOf" srcId="{F30EF944-54AE-4FCA-A407-87CF2D8145F5}" destId="{F0BCA0BA-AD6F-4C47-9551-343C0008D799}" srcOrd="1" destOrd="0" presId="urn:microsoft.com/office/officeart/2005/8/layout/hChevron3"/>
    <dgm:cxn modelId="{85D859C9-81EC-8945-80ED-A708CCB58C26}" type="presParOf" srcId="{F30EF944-54AE-4FCA-A407-87CF2D8145F5}" destId="{9A6F58C6-D2BC-4CB4-984A-9AF2314B08CB}" srcOrd="2" destOrd="0" presId="urn:microsoft.com/office/officeart/2005/8/layout/hChevron3"/>
    <dgm:cxn modelId="{7F08A3FE-DFE2-D445-BC68-04BED3ED85FF}" type="presParOf" srcId="{F30EF944-54AE-4FCA-A407-87CF2D8145F5}" destId="{FD60AC2E-B0CB-4C70-8667-C831BFAFBA00}" srcOrd="3" destOrd="0" presId="urn:microsoft.com/office/officeart/2005/8/layout/hChevron3"/>
    <dgm:cxn modelId="{DBB26954-0372-3242-BD98-0B070F5A8E32}" type="presParOf" srcId="{F30EF944-54AE-4FCA-A407-87CF2D8145F5}" destId="{7D8AF972-7F54-4C7F-A6C6-DC7965DE5A2F}" srcOrd="4" destOrd="0" presId="urn:microsoft.com/office/officeart/2005/8/layout/hChevron3"/>
    <dgm:cxn modelId="{3EC2D936-3B01-6A43-8C0A-8A70C8422B42}" type="presParOf" srcId="{F30EF944-54AE-4FCA-A407-87CF2D8145F5}" destId="{7C734F67-16F6-48D2-9AD1-5E972627ECBC}" srcOrd="5" destOrd="0" presId="urn:microsoft.com/office/officeart/2005/8/layout/hChevron3"/>
    <dgm:cxn modelId="{88DD0D4F-4030-7C46-9E15-4F167E3437B5}" type="presParOf" srcId="{F30EF944-54AE-4FCA-A407-87CF2D8145F5}" destId="{60B19F27-DBC1-4F8E-A7AE-FDE3C46870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468923-CBE7-4D65-90E7-3C51214CDA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2E2AE9A-E387-4D1B-B354-8D333265B097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Event trace collection</a:t>
          </a:r>
          <a:endParaRPr lang="zh-CN" altLang="en-US" sz="1600" b="1" dirty="0"/>
        </a:p>
      </dgm:t>
    </dgm:pt>
    <dgm:pt modelId="{03E32B19-77FD-4E22-ACA3-974F63556B63}" type="par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C60BD5C0-F62E-404C-B993-63D680BECF1B}" type="sib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A82FEFC0-9EAA-46CB-97EF-473412438439}">
      <dgm:prSet phldrT="[文本]" custT="1"/>
      <dgm:spPr>
        <a:solidFill>
          <a:srgbClr val="AD0101"/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en-US" altLang="zh-CN" sz="1600" b="1" dirty="0"/>
            <a:t>Happens-before inference</a:t>
          </a:r>
          <a:endParaRPr lang="zh-CN" altLang="en-US" sz="1600" b="1" dirty="0"/>
        </a:p>
      </dgm:t>
    </dgm:pt>
    <dgm:pt modelId="{5C17D502-0EDE-41F8-A760-9F770DA67FD0}" type="par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29707C30-5003-4902-86C3-FD03D3379127}" type="sib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69EE2999-FD98-40CC-B200-F69618D23D46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Atomic event pair inference</a:t>
          </a:r>
          <a:endParaRPr lang="zh-CN" altLang="en-US" sz="1600" b="1" dirty="0"/>
        </a:p>
      </dgm:t>
    </dgm:pt>
    <dgm:pt modelId="{847912BE-43B2-446F-889A-282D9BD61009}" type="par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5E50A078-E8EA-4003-A631-8D38A804775C}" type="sib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B050AC0B-60CA-4D50-AB14-8286D8F16F8B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Atomicity violation detection</a:t>
          </a:r>
          <a:endParaRPr lang="zh-CN" altLang="en-US" sz="1600" b="1" dirty="0"/>
        </a:p>
      </dgm:t>
    </dgm:pt>
    <dgm:pt modelId="{A98C9DEA-47C5-4483-B881-48A5F68885E9}" type="par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78853CE8-55DB-4FC6-B669-E0EB64F0856C}" type="sib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F30EF944-54AE-4FCA-A407-87CF2D8145F5}" type="pres">
      <dgm:prSet presAssocID="{E4468923-CBE7-4D65-90E7-3C51214CDA57}" presName="Name0" presStyleCnt="0">
        <dgm:presLayoutVars>
          <dgm:dir/>
          <dgm:resizeHandles val="exact"/>
        </dgm:presLayoutVars>
      </dgm:prSet>
      <dgm:spPr/>
    </dgm:pt>
    <dgm:pt modelId="{363F1C6A-5E52-4912-87DF-CF61A09061F3}" type="pres">
      <dgm:prSet presAssocID="{E2E2AE9A-E387-4D1B-B354-8D333265B097}" presName="parTxOnly" presStyleLbl="node1" presStyleIdx="0" presStyleCnt="4" custScaleX="60713" custScaleY="37126">
        <dgm:presLayoutVars>
          <dgm:bulletEnabled val="1"/>
        </dgm:presLayoutVars>
      </dgm:prSet>
      <dgm:spPr/>
    </dgm:pt>
    <dgm:pt modelId="{F0BCA0BA-AD6F-4C47-9551-343C0008D799}" type="pres">
      <dgm:prSet presAssocID="{C60BD5C0-F62E-404C-B993-63D680BECF1B}" presName="parSpace" presStyleCnt="0"/>
      <dgm:spPr/>
    </dgm:pt>
    <dgm:pt modelId="{9A6F58C6-D2BC-4CB4-984A-9AF2314B08CB}" type="pres">
      <dgm:prSet presAssocID="{A82FEFC0-9EAA-46CB-97EF-473412438439}" presName="parTxOnly" presStyleLbl="node1" presStyleIdx="1" presStyleCnt="4" custScaleX="67626">
        <dgm:presLayoutVars>
          <dgm:bulletEnabled val="1"/>
        </dgm:presLayoutVars>
      </dgm:prSet>
      <dgm:spPr/>
    </dgm:pt>
    <dgm:pt modelId="{FD60AC2E-B0CB-4C70-8667-C831BFAFBA00}" type="pres">
      <dgm:prSet presAssocID="{29707C30-5003-4902-86C3-FD03D3379127}" presName="parSpace" presStyleCnt="0"/>
      <dgm:spPr/>
    </dgm:pt>
    <dgm:pt modelId="{7D8AF972-7F54-4C7F-A6C6-DC7965DE5A2F}" type="pres">
      <dgm:prSet presAssocID="{69EE2999-FD98-40CC-B200-F69618D23D46}" presName="parTxOnly" presStyleLbl="node1" presStyleIdx="2" presStyleCnt="4" custScaleX="70724" custScaleY="21982">
        <dgm:presLayoutVars>
          <dgm:bulletEnabled val="1"/>
        </dgm:presLayoutVars>
      </dgm:prSet>
      <dgm:spPr/>
    </dgm:pt>
    <dgm:pt modelId="{7C734F67-16F6-48D2-9AD1-5E972627ECBC}" type="pres">
      <dgm:prSet presAssocID="{5E50A078-E8EA-4003-A631-8D38A804775C}" presName="parSpace" presStyleCnt="0"/>
      <dgm:spPr/>
    </dgm:pt>
    <dgm:pt modelId="{60B19F27-DBC1-4F8E-A7AE-FDE3C468704D}" type="pres">
      <dgm:prSet presAssocID="{B050AC0B-60CA-4D50-AB14-8286D8F16F8B}" presName="parTxOnly" presStyleLbl="node1" presStyleIdx="3" presStyleCnt="4" custScaleX="61872">
        <dgm:presLayoutVars>
          <dgm:bulletEnabled val="1"/>
        </dgm:presLayoutVars>
      </dgm:prSet>
      <dgm:spPr/>
    </dgm:pt>
  </dgm:ptLst>
  <dgm:cxnLst>
    <dgm:cxn modelId="{C2AE4D06-5E7A-C947-9E6E-8975A002EF28}" type="presOf" srcId="{B050AC0B-60CA-4D50-AB14-8286D8F16F8B}" destId="{60B19F27-DBC1-4F8E-A7AE-FDE3C468704D}" srcOrd="0" destOrd="0" presId="urn:microsoft.com/office/officeart/2005/8/layout/hChevron3"/>
    <dgm:cxn modelId="{D7A5F10A-CF72-244E-BA0A-4B694B496CA1}" type="presOf" srcId="{A82FEFC0-9EAA-46CB-97EF-473412438439}" destId="{9A6F58C6-D2BC-4CB4-984A-9AF2314B08CB}" srcOrd="0" destOrd="0" presId="urn:microsoft.com/office/officeart/2005/8/layout/hChevron3"/>
    <dgm:cxn modelId="{45F89210-3989-4ADB-9B22-FBD29B28FFC9}" srcId="{E4468923-CBE7-4D65-90E7-3C51214CDA57}" destId="{E2E2AE9A-E387-4D1B-B354-8D333265B097}" srcOrd="0" destOrd="0" parTransId="{03E32B19-77FD-4E22-ACA3-974F63556B63}" sibTransId="{C60BD5C0-F62E-404C-B993-63D680BECF1B}"/>
    <dgm:cxn modelId="{7CC65715-4C39-4556-A432-CB0BA79AEF93}" srcId="{E4468923-CBE7-4D65-90E7-3C51214CDA57}" destId="{B050AC0B-60CA-4D50-AB14-8286D8F16F8B}" srcOrd="3" destOrd="0" parTransId="{A98C9DEA-47C5-4483-B881-48A5F68885E9}" sibTransId="{78853CE8-55DB-4FC6-B669-E0EB64F0856C}"/>
    <dgm:cxn modelId="{5F25AA5B-79FE-5946-AACE-C07ECF1099F2}" type="presOf" srcId="{E2E2AE9A-E387-4D1B-B354-8D333265B097}" destId="{363F1C6A-5E52-4912-87DF-CF61A09061F3}" srcOrd="0" destOrd="0" presId="urn:microsoft.com/office/officeart/2005/8/layout/hChevron3"/>
    <dgm:cxn modelId="{C015104C-D796-449C-A9E0-565EB0BAA7BF}" srcId="{E4468923-CBE7-4D65-90E7-3C51214CDA57}" destId="{A82FEFC0-9EAA-46CB-97EF-473412438439}" srcOrd="1" destOrd="0" parTransId="{5C17D502-0EDE-41F8-A760-9F770DA67FD0}" sibTransId="{29707C30-5003-4902-86C3-FD03D3379127}"/>
    <dgm:cxn modelId="{BC0FD29E-0E8B-A345-8928-B57D5419579C}" type="presOf" srcId="{E4468923-CBE7-4D65-90E7-3C51214CDA57}" destId="{F30EF944-54AE-4FCA-A407-87CF2D8145F5}" srcOrd="0" destOrd="0" presId="urn:microsoft.com/office/officeart/2005/8/layout/hChevron3"/>
    <dgm:cxn modelId="{A8E6FACB-AF7C-2F47-AC1B-82165E15A31D}" type="presOf" srcId="{69EE2999-FD98-40CC-B200-F69618D23D46}" destId="{7D8AF972-7F54-4C7F-A6C6-DC7965DE5A2F}" srcOrd="0" destOrd="0" presId="urn:microsoft.com/office/officeart/2005/8/layout/hChevron3"/>
    <dgm:cxn modelId="{5A330AF3-83A2-4947-92BF-E0C500ABD422}" srcId="{E4468923-CBE7-4D65-90E7-3C51214CDA57}" destId="{69EE2999-FD98-40CC-B200-F69618D23D46}" srcOrd="2" destOrd="0" parTransId="{847912BE-43B2-446F-889A-282D9BD61009}" sibTransId="{5E50A078-E8EA-4003-A631-8D38A804775C}"/>
    <dgm:cxn modelId="{12ED86B6-0838-E148-ABC3-36228C01C2AF}" type="presParOf" srcId="{F30EF944-54AE-4FCA-A407-87CF2D8145F5}" destId="{363F1C6A-5E52-4912-87DF-CF61A09061F3}" srcOrd="0" destOrd="0" presId="urn:microsoft.com/office/officeart/2005/8/layout/hChevron3"/>
    <dgm:cxn modelId="{5A39A4A1-5740-6545-B62F-B03A2F420627}" type="presParOf" srcId="{F30EF944-54AE-4FCA-A407-87CF2D8145F5}" destId="{F0BCA0BA-AD6F-4C47-9551-343C0008D799}" srcOrd="1" destOrd="0" presId="urn:microsoft.com/office/officeart/2005/8/layout/hChevron3"/>
    <dgm:cxn modelId="{2F878773-CB90-AA4A-81C7-A5E42D01CEA4}" type="presParOf" srcId="{F30EF944-54AE-4FCA-A407-87CF2D8145F5}" destId="{9A6F58C6-D2BC-4CB4-984A-9AF2314B08CB}" srcOrd="2" destOrd="0" presId="urn:microsoft.com/office/officeart/2005/8/layout/hChevron3"/>
    <dgm:cxn modelId="{B81EBA67-016A-704C-B0D3-11833C9439E0}" type="presParOf" srcId="{F30EF944-54AE-4FCA-A407-87CF2D8145F5}" destId="{FD60AC2E-B0CB-4C70-8667-C831BFAFBA00}" srcOrd="3" destOrd="0" presId="urn:microsoft.com/office/officeart/2005/8/layout/hChevron3"/>
    <dgm:cxn modelId="{3F513FFD-4B1A-1147-B27C-6327C012C096}" type="presParOf" srcId="{F30EF944-54AE-4FCA-A407-87CF2D8145F5}" destId="{7D8AF972-7F54-4C7F-A6C6-DC7965DE5A2F}" srcOrd="4" destOrd="0" presId="urn:microsoft.com/office/officeart/2005/8/layout/hChevron3"/>
    <dgm:cxn modelId="{B786714A-9749-6745-B324-22C768C4DB5D}" type="presParOf" srcId="{F30EF944-54AE-4FCA-A407-87CF2D8145F5}" destId="{7C734F67-16F6-48D2-9AD1-5E972627ECBC}" srcOrd="5" destOrd="0" presId="urn:microsoft.com/office/officeart/2005/8/layout/hChevron3"/>
    <dgm:cxn modelId="{AD3C8E86-97A5-194A-A9BC-8DADFED3FA33}" type="presParOf" srcId="{F30EF944-54AE-4FCA-A407-87CF2D8145F5}" destId="{60B19F27-DBC1-4F8E-A7AE-FDE3C46870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468923-CBE7-4D65-90E7-3C51214CDA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2E2AE9A-E387-4D1B-B354-8D333265B097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Event trace collection</a:t>
          </a:r>
          <a:endParaRPr lang="zh-CN" altLang="en-US" sz="1600" b="1" dirty="0"/>
        </a:p>
      </dgm:t>
    </dgm:pt>
    <dgm:pt modelId="{03E32B19-77FD-4E22-ACA3-974F63556B63}" type="par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C60BD5C0-F62E-404C-B993-63D680BECF1B}" type="sib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A82FEFC0-9EAA-46CB-97EF-473412438439}">
      <dgm:prSet phldrT="[文本]" custT="1"/>
      <dgm:spPr>
        <a:solidFill>
          <a:srgbClr val="AD0101"/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en-US" altLang="zh-CN" sz="1600" b="1" dirty="0"/>
            <a:t>Happens-before inference</a:t>
          </a:r>
          <a:endParaRPr lang="zh-CN" altLang="en-US" sz="1600" b="1" dirty="0"/>
        </a:p>
      </dgm:t>
    </dgm:pt>
    <dgm:pt modelId="{5C17D502-0EDE-41F8-A760-9F770DA67FD0}" type="par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29707C30-5003-4902-86C3-FD03D3379127}" type="sib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69EE2999-FD98-40CC-B200-F69618D23D46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Atomic event pair inference</a:t>
          </a:r>
          <a:endParaRPr lang="zh-CN" altLang="en-US" sz="1600" b="1" dirty="0"/>
        </a:p>
      </dgm:t>
    </dgm:pt>
    <dgm:pt modelId="{847912BE-43B2-446F-889A-282D9BD61009}" type="par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5E50A078-E8EA-4003-A631-8D38A804775C}" type="sib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B050AC0B-60CA-4D50-AB14-8286D8F16F8B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Atomicity violation detection</a:t>
          </a:r>
          <a:endParaRPr lang="zh-CN" altLang="en-US" sz="1600" b="1" dirty="0"/>
        </a:p>
      </dgm:t>
    </dgm:pt>
    <dgm:pt modelId="{A98C9DEA-47C5-4483-B881-48A5F68885E9}" type="par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78853CE8-55DB-4FC6-B669-E0EB64F0856C}" type="sib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F30EF944-54AE-4FCA-A407-87CF2D8145F5}" type="pres">
      <dgm:prSet presAssocID="{E4468923-CBE7-4D65-90E7-3C51214CDA57}" presName="Name0" presStyleCnt="0">
        <dgm:presLayoutVars>
          <dgm:dir/>
          <dgm:resizeHandles val="exact"/>
        </dgm:presLayoutVars>
      </dgm:prSet>
      <dgm:spPr/>
    </dgm:pt>
    <dgm:pt modelId="{363F1C6A-5E52-4912-87DF-CF61A09061F3}" type="pres">
      <dgm:prSet presAssocID="{E2E2AE9A-E387-4D1B-B354-8D333265B097}" presName="parTxOnly" presStyleLbl="node1" presStyleIdx="0" presStyleCnt="4" custScaleX="60713" custScaleY="37126">
        <dgm:presLayoutVars>
          <dgm:bulletEnabled val="1"/>
        </dgm:presLayoutVars>
      </dgm:prSet>
      <dgm:spPr/>
    </dgm:pt>
    <dgm:pt modelId="{F0BCA0BA-AD6F-4C47-9551-343C0008D799}" type="pres">
      <dgm:prSet presAssocID="{C60BD5C0-F62E-404C-B993-63D680BECF1B}" presName="parSpace" presStyleCnt="0"/>
      <dgm:spPr/>
    </dgm:pt>
    <dgm:pt modelId="{9A6F58C6-D2BC-4CB4-984A-9AF2314B08CB}" type="pres">
      <dgm:prSet presAssocID="{A82FEFC0-9EAA-46CB-97EF-473412438439}" presName="parTxOnly" presStyleLbl="node1" presStyleIdx="1" presStyleCnt="4" custScaleX="67626">
        <dgm:presLayoutVars>
          <dgm:bulletEnabled val="1"/>
        </dgm:presLayoutVars>
      </dgm:prSet>
      <dgm:spPr/>
    </dgm:pt>
    <dgm:pt modelId="{FD60AC2E-B0CB-4C70-8667-C831BFAFBA00}" type="pres">
      <dgm:prSet presAssocID="{29707C30-5003-4902-86C3-FD03D3379127}" presName="parSpace" presStyleCnt="0"/>
      <dgm:spPr/>
    </dgm:pt>
    <dgm:pt modelId="{7D8AF972-7F54-4C7F-A6C6-DC7965DE5A2F}" type="pres">
      <dgm:prSet presAssocID="{69EE2999-FD98-40CC-B200-F69618D23D46}" presName="parTxOnly" presStyleLbl="node1" presStyleIdx="2" presStyleCnt="4" custScaleX="70724" custScaleY="21982">
        <dgm:presLayoutVars>
          <dgm:bulletEnabled val="1"/>
        </dgm:presLayoutVars>
      </dgm:prSet>
      <dgm:spPr/>
    </dgm:pt>
    <dgm:pt modelId="{7C734F67-16F6-48D2-9AD1-5E972627ECBC}" type="pres">
      <dgm:prSet presAssocID="{5E50A078-E8EA-4003-A631-8D38A804775C}" presName="parSpace" presStyleCnt="0"/>
      <dgm:spPr/>
    </dgm:pt>
    <dgm:pt modelId="{60B19F27-DBC1-4F8E-A7AE-FDE3C468704D}" type="pres">
      <dgm:prSet presAssocID="{B050AC0B-60CA-4D50-AB14-8286D8F16F8B}" presName="parTxOnly" presStyleLbl="node1" presStyleIdx="3" presStyleCnt="4" custScaleX="61872">
        <dgm:presLayoutVars>
          <dgm:bulletEnabled val="1"/>
        </dgm:presLayoutVars>
      </dgm:prSet>
      <dgm:spPr/>
    </dgm:pt>
  </dgm:ptLst>
  <dgm:cxnLst>
    <dgm:cxn modelId="{45F89210-3989-4ADB-9B22-FBD29B28FFC9}" srcId="{E4468923-CBE7-4D65-90E7-3C51214CDA57}" destId="{E2E2AE9A-E387-4D1B-B354-8D333265B097}" srcOrd="0" destOrd="0" parTransId="{03E32B19-77FD-4E22-ACA3-974F63556B63}" sibTransId="{C60BD5C0-F62E-404C-B993-63D680BECF1B}"/>
    <dgm:cxn modelId="{7CC65715-4C39-4556-A432-CB0BA79AEF93}" srcId="{E4468923-CBE7-4D65-90E7-3C51214CDA57}" destId="{B050AC0B-60CA-4D50-AB14-8286D8F16F8B}" srcOrd="3" destOrd="0" parTransId="{A98C9DEA-47C5-4483-B881-48A5F68885E9}" sibTransId="{78853CE8-55DB-4FC6-B669-E0EB64F0856C}"/>
    <dgm:cxn modelId="{60CEFD2D-EF45-C349-947F-7D8E7196580B}" type="presOf" srcId="{A82FEFC0-9EAA-46CB-97EF-473412438439}" destId="{9A6F58C6-D2BC-4CB4-984A-9AF2314B08CB}" srcOrd="0" destOrd="0" presId="urn:microsoft.com/office/officeart/2005/8/layout/hChevron3"/>
    <dgm:cxn modelId="{080A6062-7ED3-8A47-BB2D-3DF3C2896274}" type="presOf" srcId="{E2E2AE9A-E387-4D1B-B354-8D333265B097}" destId="{363F1C6A-5E52-4912-87DF-CF61A09061F3}" srcOrd="0" destOrd="0" presId="urn:microsoft.com/office/officeart/2005/8/layout/hChevron3"/>
    <dgm:cxn modelId="{C015104C-D796-449C-A9E0-565EB0BAA7BF}" srcId="{E4468923-CBE7-4D65-90E7-3C51214CDA57}" destId="{A82FEFC0-9EAA-46CB-97EF-473412438439}" srcOrd="1" destOrd="0" parTransId="{5C17D502-0EDE-41F8-A760-9F770DA67FD0}" sibTransId="{29707C30-5003-4902-86C3-FD03D3379127}"/>
    <dgm:cxn modelId="{3C6CD59D-44E5-8745-B80E-92E16406806F}" type="presOf" srcId="{B050AC0B-60CA-4D50-AB14-8286D8F16F8B}" destId="{60B19F27-DBC1-4F8E-A7AE-FDE3C468704D}" srcOrd="0" destOrd="0" presId="urn:microsoft.com/office/officeart/2005/8/layout/hChevron3"/>
    <dgm:cxn modelId="{3B8B90AE-B8DD-F24F-B858-938F02C3252E}" type="presOf" srcId="{69EE2999-FD98-40CC-B200-F69618D23D46}" destId="{7D8AF972-7F54-4C7F-A6C6-DC7965DE5A2F}" srcOrd="0" destOrd="0" presId="urn:microsoft.com/office/officeart/2005/8/layout/hChevron3"/>
    <dgm:cxn modelId="{32627BED-8493-9F46-9250-EE94753C5DCE}" type="presOf" srcId="{E4468923-CBE7-4D65-90E7-3C51214CDA57}" destId="{F30EF944-54AE-4FCA-A407-87CF2D8145F5}" srcOrd="0" destOrd="0" presId="urn:microsoft.com/office/officeart/2005/8/layout/hChevron3"/>
    <dgm:cxn modelId="{5A330AF3-83A2-4947-92BF-E0C500ABD422}" srcId="{E4468923-CBE7-4D65-90E7-3C51214CDA57}" destId="{69EE2999-FD98-40CC-B200-F69618D23D46}" srcOrd="2" destOrd="0" parTransId="{847912BE-43B2-446F-889A-282D9BD61009}" sibTransId="{5E50A078-E8EA-4003-A631-8D38A804775C}"/>
    <dgm:cxn modelId="{1CACCA81-ED5C-E640-A8D4-DC12E83368A3}" type="presParOf" srcId="{F30EF944-54AE-4FCA-A407-87CF2D8145F5}" destId="{363F1C6A-5E52-4912-87DF-CF61A09061F3}" srcOrd="0" destOrd="0" presId="urn:microsoft.com/office/officeart/2005/8/layout/hChevron3"/>
    <dgm:cxn modelId="{D763DC5A-FAD2-7140-ABBC-60F02F8FFD3E}" type="presParOf" srcId="{F30EF944-54AE-4FCA-A407-87CF2D8145F5}" destId="{F0BCA0BA-AD6F-4C47-9551-343C0008D799}" srcOrd="1" destOrd="0" presId="urn:microsoft.com/office/officeart/2005/8/layout/hChevron3"/>
    <dgm:cxn modelId="{4A24C09D-C5EE-A949-894C-564FBE26B6C0}" type="presParOf" srcId="{F30EF944-54AE-4FCA-A407-87CF2D8145F5}" destId="{9A6F58C6-D2BC-4CB4-984A-9AF2314B08CB}" srcOrd="2" destOrd="0" presId="urn:microsoft.com/office/officeart/2005/8/layout/hChevron3"/>
    <dgm:cxn modelId="{44AC4741-D3A7-DB45-A83F-EA810FE65A1E}" type="presParOf" srcId="{F30EF944-54AE-4FCA-A407-87CF2D8145F5}" destId="{FD60AC2E-B0CB-4C70-8667-C831BFAFBA00}" srcOrd="3" destOrd="0" presId="urn:microsoft.com/office/officeart/2005/8/layout/hChevron3"/>
    <dgm:cxn modelId="{F2777A4C-5F59-B942-840C-4ADE9AB44F82}" type="presParOf" srcId="{F30EF944-54AE-4FCA-A407-87CF2D8145F5}" destId="{7D8AF972-7F54-4C7F-A6C6-DC7965DE5A2F}" srcOrd="4" destOrd="0" presId="urn:microsoft.com/office/officeart/2005/8/layout/hChevron3"/>
    <dgm:cxn modelId="{07A56403-D30B-3A42-82CA-CB179B7D3956}" type="presParOf" srcId="{F30EF944-54AE-4FCA-A407-87CF2D8145F5}" destId="{7C734F67-16F6-48D2-9AD1-5E972627ECBC}" srcOrd="5" destOrd="0" presId="urn:microsoft.com/office/officeart/2005/8/layout/hChevron3"/>
    <dgm:cxn modelId="{6CE25C29-3B60-AA4E-82B8-DF09DD4275A8}" type="presParOf" srcId="{F30EF944-54AE-4FCA-A407-87CF2D8145F5}" destId="{60B19F27-DBC1-4F8E-A7AE-FDE3C46870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468923-CBE7-4D65-90E7-3C51214CDA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2E2AE9A-E387-4D1B-B354-8D333265B097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Event trace collection</a:t>
          </a:r>
          <a:endParaRPr lang="zh-CN" altLang="en-US" sz="1600" b="1" dirty="0"/>
        </a:p>
      </dgm:t>
    </dgm:pt>
    <dgm:pt modelId="{03E32B19-77FD-4E22-ACA3-974F63556B63}" type="par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C60BD5C0-F62E-404C-B993-63D680BECF1B}" type="sib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A82FEFC0-9EAA-46CB-97EF-473412438439}">
      <dgm:prSet phldrT="[文本]" custT="1"/>
      <dgm:spPr>
        <a:solidFill>
          <a:srgbClr val="AD0101"/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en-US" altLang="zh-CN" sz="1600" b="1" dirty="0"/>
            <a:t>Happens-before inference</a:t>
          </a:r>
          <a:endParaRPr lang="zh-CN" altLang="en-US" sz="1600" b="1" dirty="0"/>
        </a:p>
      </dgm:t>
    </dgm:pt>
    <dgm:pt modelId="{5C17D502-0EDE-41F8-A760-9F770DA67FD0}" type="par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29707C30-5003-4902-86C3-FD03D3379127}" type="sib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69EE2999-FD98-40CC-B200-F69618D23D46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Atomic event pair inference</a:t>
          </a:r>
          <a:endParaRPr lang="zh-CN" altLang="en-US" sz="1600" b="1" dirty="0"/>
        </a:p>
      </dgm:t>
    </dgm:pt>
    <dgm:pt modelId="{847912BE-43B2-446F-889A-282D9BD61009}" type="par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5E50A078-E8EA-4003-A631-8D38A804775C}" type="sib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B050AC0B-60CA-4D50-AB14-8286D8F16F8B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Atomicity violation detection</a:t>
          </a:r>
          <a:endParaRPr lang="zh-CN" altLang="en-US" sz="1600" b="1" dirty="0"/>
        </a:p>
      </dgm:t>
    </dgm:pt>
    <dgm:pt modelId="{A98C9DEA-47C5-4483-B881-48A5F68885E9}" type="par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78853CE8-55DB-4FC6-B669-E0EB64F0856C}" type="sib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F30EF944-54AE-4FCA-A407-87CF2D8145F5}" type="pres">
      <dgm:prSet presAssocID="{E4468923-CBE7-4D65-90E7-3C51214CDA57}" presName="Name0" presStyleCnt="0">
        <dgm:presLayoutVars>
          <dgm:dir/>
          <dgm:resizeHandles val="exact"/>
        </dgm:presLayoutVars>
      </dgm:prSet>
      <dgm:spPr/>
    </dgm:pt>
    <dgm:pt modelId="{363F1C6A-5E52-4912-87DF-CF61A09061F3}" type="pres">
      <dgm:prSet presAssocID="{E2E2AE9A-E387-4D1B-B354-8D333265B097}" presName="parTxOnly" presStyleLbl="node1" presStyleIdx="0" presStyleCnt="4" custScaleX="60713" custScaleY="37126">
        <dgm:presLayoutVars>
          <dgm:bulletEnabled val="1"/>
        </dgm:presLayoutVars>
      </dgm:prSet>
      <dgm:spPr/>
    </dgm:pt>
    <dgm:pt modelId="{F0BCA0BA-AD6F-4C47-9551-343C0008D799}" type="pres">
      <dgm:prSet presAssocID="{C60BD5C0-F62E-404C-B993-63D680BECF1B}" presName="parSpace" presStyleCnt="0"/>
      <dgm:spPr/>
    </dgm:pt>
    <dgm:pt modelId="{9A6F58C6-D2BC-4CB4-984A-9AF2314B08CB}" type="pres">
      <dgm:prSet presAssocID="{A82FEFC0-9EAA-46CB-97EF-473412438439}" presName="parTxOnly" presStyleLbl="node1" presStyleIdx="1" presStyleCnt="4" custScaleX="67626">
        <dgm:presLayoutVars>
          <dgm:bulletEnabled val="1"/>
        </dgm:presLayoutVars>
      </dgm:prSet>
      <dgm:spPr/>
    </dgm:pt>
    <dgm:pt modelId="{FD60AC2E-B0CB-4C70-8667-C831BFAFBA00}" type="pres">
      <dgm:prSet presAssocID="{29707C30-5003-4902-86C3-FD03D3379127}" presName="parSpace" presStyleCnt="0"/>
      <dgm:spPr/>
    </dgm:pt>
    <dgm:pt modelId="{7D8AF972-7F54-4C7F-A6C6-DC7965DE5A2F}" type="pres">
      <dgm:prSet presAssocID="{69EE2999-FD98-40CC-B200-F69618D23D46}" presName="parTxOnly" presStyleLbl="node1" presStyleIdx="2" presStyleCnt="4" custScaleX="70724" custScaleY="21982">
        <dgm:presLayoutVars>
          <dgm:bulletEnabled val="1"/>
        </dgm:presLayoutVars>
      </dgm:prSet>
      <dgm:spPr/>
    </dgm:pt>
    <dgm:pt modelId="{7C734F67-16F6-48D2-9AD1-5E972627ECBC}" type="pres">
      <dgm:prSet presAssocID="{5E50A078-E8EA-4003-A631-8D38A804775C}" presName="parSpace" presStyleCnt="0"/>
      <dgm:spPr/>
    </dgm:pt>
    <dgm:pt modelId="{60B19F27-DBC1-4F8E-A7AE-FDE3C468704D}" type="pres">
      <dgm:prSet presAssocID="{B050AC0B-60CA-4D50-AB14-8286D8F16F8B}" presName="parTxOnly" presStyleLbl="node1" presStyleIdx="3" presStyleCnt="4" custScaleX="61872">
        <dgm:presLayoutVars>
          <dgm:bulletEnabled val="1"/>
        </dgm:presLayoutVars>
      </dgm:prSet>
      <dgm:spPr/>
    </dgm:pt>
  </dgm:ptLst>
  <dgm:cxnLst>
    <dgm:cxn modelId="{45F89210-3989-4ADB-9B22-FBD29B28FFC9}" srcId="{E4468923-CBE7-4D65-90E7-3C51214CDA57}" destId="{E2E2AE9A-E387-4D1B-B354-8D333265B097}" srcOrd="0" destOrd="0" parTransId="{03E32B19-77FD-4E22-ACA3-974F63556B63}" sibTransId="{C60BD5C0-F62E-404C-B993-63D680BECF1B}"/>
    <dgm:cxn modelId="{7CC65715-4C39-4556-A432-CB0BA79AEF93}" srcId="{E4468923-CBE7-4D65-90E7-3C51214CDA57}" destId="{B050AC0B-60CA-4D50-AB14-8286D8F16F8B}" srcOrd="3" destOrd="0" parTransId="{A98C9DEA-47C5-4483-B881-48A5F68885E9}" sibTransId="{78853CE8-55DB-4FC6-B669-E0EB64F0856C}"/>
    <dgm:cxn modelId="{8E42076B-70ED-FD42-A070-0B0E7794B65E}" type="presOf" srcId="{69EE2999-FD98-40CC-B200-F69618D23D46}" destId="{7D8AF972-7F54-4C7F-A6C6-DC7965DE5A2F}" srcOrd="0" destOrd="0" presId="urn:microsoft.com/office/officeart/2005/8/layout/hChevron3"/>
    <dgm:cxn modelId="{C015104C-D796-449C-A9E0-565EB0BAA7BF}" srcId="{E4468923-CBE7-4D65-90E7-3C51214CDA57}" destId="{A82FEFC0-9EAA-46CB-97EF-473412438439}" srcOrd="1" destOrd="0" parTransId="{5C17D502-0EDE-41F8-A760-9F770DA67FD0}" sibTransId="{29707C30-5003-4902-86C3-FD03D3379127}"/>
    <dgm:cxn modelId="{E89FD772-1A54-A840-8139-94D6FCBC4CE1}" type="presOf" srcId="{E4468923-CBE7-4D65-90E7-3C51214CDA57}" destId="{F30EF944-54AE-4FCA-A407-87CF2D8145F5}" srcOrd="0" destOrd="0" presId="urn:microsoft.com/office/officeart/2005/8/layout/hChevron3"/>
    <dgm:cxn modelId="{393EDD8B-CEEB-4342-87FE-D9AC841C2475}" type="presOf" srcId="{E2E2AE9A-E387-4D1B-B354-8D333265B097}" destId="{363F1C6A-5E52-4912-87DF-CF61A09061F3}" srcOrd="0" destOrd="0" presId="urn:microsoft.com/office/officeart/2005/8/layout/hChevron3"/>
    <dgm:cxn modelId="{E5CFC8BA-7D13-E144-8B89-DCAF44074F40}" type="presOf" srcId="{B050AC0B-60CA-4D50-AB14-8286D8F16F8B}" destId="{60B19F27-DBC1-4F8E-A7AE-FDE3C468704D}" srcOrd="0" destOrd="0" presId="urn:microsoft.com/office/officeart/2005/8/layout/hChevron3"/>
    <dgm:cxn modelId="{1F1EADF1-4C50-4F4E-808B-DD73F36A89D7}" type="presOf" srcId="{A82FEFC0-9EAA-46CB-97EF-473412438439}" destId="{9A6F58C6-D2BC-4CB4-984A-9AF2314B08CB}" srcOrd="0" destOrd="0" presId="urn:microsoft.com/office/officeart/2005/8/layout/hChevron3"/>
    <dgm:cxn modelId="{5A330AF3-83A2-4947-92BF-E0C500ABD422}" srcId="{E4468923-CBE7-4D65-90E7-3C51214CDA57}" destId="{69EE2999-FD98-40CC-B200-F69618D23D46}" srcOrd="2" destOrd="0" parTransId="{847912BE-43B2-446F-889A-282D9BD61009}" sibTransId="{5E50A078-E8EA-4003-A631-8D38A804775C}"/>
    <dgm:cxn modelId="{EF94CA41-D717-7E47-B36C-6674D76FD796}" type="presParOf" srcId="{F30EF944-54AE-4FCA-A407-87CF2D8145F5}" destId="{363F1C6A-5E52-4912-87DF-CF61A09061F3}" srcOrd="0" destOrd="0" presId="urn:microsoft.com/office/officeart/2005/8/layout/hChevron3"/>
    <dgm:cxn modelId="{C0D3CBCC-983C-CA44-A52E-A99BE1B0FC24}" type="presParOf" srcId="{F30EF944-54AE-4FCA-A407-87CF2D8145F5}" destId="{F0BCA0BA-AD6F-4C47-9551-343C0008D799}" srcOrd="1" destOrd="0" presId="urn:microsoft.com/office/officeart/2005/8/layout/hChevron3"/>
    <dgm:cxn modelId="{31124109-F5AF-D94D-8BDD-8312A195B1D9}" type="presParOf" srcId="{F30EF944-54AE-4FCA-A407-87CF2D8145F5}" destId="{9A6F58C6-D2BC-4CB4-984A-9AF2314B08CB}" srcOrd="2" destOrd="0" presId="urn:microsoft.com/office/officeart/2005/8/layout/hChevron3"/>
    <dgm:cxn modelId="{C4D2D02F-BFEB-5049-8A50-2EC23F9989BE}" type="presParOf" srcId="{F30EF944-54AE-4FCA-A407-87CF2D8145F5}" destId="{FD60AC2E-B0CB-4C70-8667-C831BFAFBA00}" srcOrd="3" destOrd="0" presId="urn:microsoft.com/office/officeart/2005/8/layout/hChevron3"/>
    <dgm:cxn modelId="{EE171E23-6C04-9F4E-9CB6-9A8F4DB32ADE}" type="presParOf" srcId="{F30EF944-54AE-4FCA-A407-87CF2D8145F5}" destId="{7D8AF972-7F54-4C7F-A6C6-DC7965DE5A2F}" srcOrd="4" destOrd="0" presId="urn:microsoft.com/office/officeart/2005/8/layout/hChevron3"/>
    <dgm:cxn modelId="{6EAD21EC-6D13-394D-9E01-CA284A044F7B}" type="presParOf" srcId="{F30EF944-54AE-4FCA-A407-87CF2D8145F5}" destId="{7C734F67-16F6-48D2-9AD1-5E972627ECBC}" srcOrd="5" destOrd="0" presId="urn:microsoft.com/office/officeart/2005/8/layout/hChevron3"/>
    <dgm:cxn modelId="{3DA966F5-EC87-024B-916A-01BFC148F3C0}" type="presParOf" srcId="{F30EF944-54AE-4FCA-A407-87CF2D8145F5}" destId="{60B19F27-DBC1-4F8E-A7AE-FDE3C46870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468923-CBE7-4D65-90E7-3C51214CDA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2E2AE9A-E387-4D1B-B354-8D333265B097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Event trace collection</a:t>
          </a:r>
          <a:endParaRPr lang="zh-CN" altLang="en-US" sz="1600" b="1" dirty="0"/>
        </a:p>
      </dgm:t>
    </dgm:pt>
    <dgm:pt modelId="{03E32B19-77FD-4E22-ACA3-974F63556B63}" type="par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C60BD5C0-F62E-404C-B993-63D680BECF1B}" type="sib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A82FEFC0-9EAA-46CB-97EF-473412438439}">
      <dgm:prSet phldrT="[文本]" custT="1"/>
      <dgm:spPr>
        <a:solidFill>
          <a:srgbClr val="E6D0D0"/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en-US" altLang="zh-CN" sz="1600" b="1" dirty="0"/>
            <a:t>Happens-before inference</a:t>
          </a:r>
          <a:endParaRPr lang="zh-CN" altLang="en-US" sz="1600" b="1" dirty="0"/>
        </a:p>
      </dgm:t>
    </dgm:pt>
    <dgm:pt modelId="{5C17D502-0EDE-41F8-A760-9F770DA67FD0}" type="par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29707C30-5003-4902-86C3-FD03D3379127}" type="sib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69EE2999-FD98-40CC-B200-F69618D23D46}">
      <dgm:prSet phldrT="[文本]" custT="1"/>
      <dgm:spPr>
        <a:solidFill>
          <a:srgbClr val="AD0101"/>
        </a:solidFill>
      </dgm:spPr>
      <dgm:t>
        <a:bodyPr/>
        <a:lstStyle/>
        <a:p>
          <a:pPr algn="l"/>
          <a:r>
            <a:rPr lang="en-US" altLang="zh-CN" sz="1600" b="1" dirty="0"/>
            <a:t>Atomic event pair inference</a:t>
          </a:r>
          <a:endParaRPr lang="zh-CN" altLang="en-US" sz="1600" b="1" dirty="0"/>
        </a:p>
      </dgm:t>
    </dgm:pt>
    <dgm:pt modelId="{847912BE-43B2-446F-889A-282D9BD61009}" type="par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5E50A078-E8EA-4003-A631-8D38A804775C}" type="sib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B050AC0B-60CA-4D50-AB14-8286D8F16F8B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Atomicity violation detection</a:t>
          </a:r>
          <a:endParaRPr lang="zh-CN" altLang="en-US" sz="1600" b="1" dirty="0"/>
        </a:p>
      </dgm:t>
    </dgm:pt>
    <dgm:pt modelId="{A98C9DEA-47C5-4483-B881-48A5F68885E9}" type="par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78853CE8-55DB-4FC6-B669-E0EB64F0856C}" type="sib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F30EF944-54AE-4FCA-A407-87CF2D8145F5}" type="pres">
      <dgm:prSet presAssocID="{E4468923-CBE7-4D65-90E7-3C51214CDA57}" presName="Name0" presStyleCnt="0">
        <dgm:presLayoutVars>
          <dgm:dir/>
          <dgm:resizeHandles val="exact"/>
        </dgm:presLayoutVars>
      </dgm:prSet>
      <dgm:spPr/>
    </dgm:pt>
    <dgm:pt modelId="{363F1C6A-5E52-4912-87DF-CF61A09061F3}" type="pres">
      <dgm:prSet presAssocID="{E2E2AE9A-E387-4D1B-B354-8D333265B097}" presName="parTxOnly" presStyleLbl="node1" presStyleIdx="0" presStyleCnt="4" custScaleX="60713" custScaleY="37126">
        <dgm:presLayoutVars>
          <dgm:bulletEnabled val="1"/>
        </dgm:presLayoutVars>
      </dgm:prSet>
      <dgm:spPr/>
    </dgm:pt>
    <dgm:pt modelId="{F0BCA0BA-AD6F-4C47-9551-343C0008D799}" type="pres">
      <dgm:prSet presAssocID="{C60BD5C0-F62E-404C-B993-63D680BECF1B}" presName="parSpace" presStyleCnt="0"/>
      <dgm:spPr/>
    </dgm:pt>
    <dgm:pt modelId="{9A6F58C6-D2BC-4CB4-984A-9AF2314B08CB}" type="pres">
      <dgm:prSet presAssocID="{A82FEFC0-9EAA-46CB-97EF-473412438439}" presName="parTxOnly" presStyleLbl="node1" presStyleIdx="1" presStyleCnt="4" custScaleX="67626">
        <dgm:presLayoutVars>
          <dgm:bulletEnabled val="1"/>
        </dgm:presLayoutVars>
      </dgm:prSet>
      <dgm:spPr/>
    </dgm:pt>
    <dgm:pt modelId="{FD60AC2E-B0CB-4C70-8667-C831BFAFBA00}" type="pres">
      <dgm:prSet presAssocID="{29707C30-5003-4902-86C3-FD03D3379127}" presName="parSpace" presStyleCnt="0"/>
      <dgm:spPr/>
    </dgm:pt>
    <dgm:pt modelId="{7D8AF972-7F54-4C7F-A6C6-DC7965DE5A2F}" type="pres">
      <dgm:prSet presAssocID="{69EE2999-FD98-40CC-B200-F69618D23D46}" presName="parTxOnly" presStyleLbl="node1" presStyleIdx="2" presStyleCnt="4" custScaleX="70724" custScaleY="21982">
        <dgm:presLayoutVars>
          <dgm:bulletEnabled val="1"/>
        </dgm:presLayoutVars>
      </dgm:prSet>
      <dgm:spPr/>
    </dgm:pt>
    <dgm:pt modelId="{7C734F67-16F6-48D2-9AD1-5E972627ECBC}" type="pres">
      <dgm:prSet presAssocID="{5E50A078-E8EA-4003-A631-8D38A804775C}" presName="parSpace" presStyleCnt="0"/>
      <dgm:spPr/>
    </dgm:pt>
    <dgm:pt modelId="{60B19F27-DBC1-4F8E-A7AE-FDE3C468704D}" type="pres">
      <dgm:prSet presAssocID="{B050AC0B-60CA-4D50-AB14-8286D8F16F8B}" presName="parTxOnly" presStyleLbl="node1" presStyleIdx="3" presStyleCnt="4" custScaleX="61872">
        <dgm:presLayoutVars>
          <dgm:bulletEnabled val="1"/>
        </dgm:presLayoutVars>
      </dgm:prSet>
      <dgm:spPr/>
    </dgm:pt>
  </dgm:ptLst>
  <dgm:cxnLst>
    <dgm:cxn modelId="{45F89210-3989-4ADB-9B22-FBD29B28FFC9}" srcId="{E4468923-CBE7-4D65-90E7-3C51214CDA57}" destId="{E2E2AE9A-E387-4D1B-B354-8D333265B097}" srcOrd="0" destOrd="0" parTransId="{03E32B19-77FD-4E22-ACA3-974F63556B63}" sibTransId="{C60BD5C0-F62E-404C-B993-63D680BECF1B}"/>
    <dgm:cxn modelId="{7CC65715-4C39-4556-A432-CB0BA79AEF93}" srcId="{E4468923-CBE7-4D65-90E7-3C51214CDA57}" destId="{B050AC0B-60CA-4D50-AB14-8286D8F16F8B}" srcOrd="3" destOrd="0" parTransId="{A98C9DEA-47C5-4483-B881-48A5F68885E9}" sibTransId="{78853CE8-55DB-4FC6-B669-E0EB64F0856C}"/>
    <dgm:cxn modelId="{C015104C-D796-449C-A9E0-565EB0BAA7BF}" srcId="{E4468923-CBE7-4D65-90E7-3C51214CDA57}" destId="{A82FEFC0-9EAA-46CB-97EF-473412438439}" srcOrd="1" destOrd="0" parTransId="{5C17D502-0EDE-41F8-A760-9F770DA67FD0}" sibTransId="{29707C30-5003-4902-86C3-FD03D3379127}"/>
    <dgm:cxn modelId="{2155E677-9BB7-8448-8B4E-A1A17BEE1638}" type="presOf" srcId="{B050AC0B-60CA-4D50-AB14-8286D8F16F8B}" destId="{60B19F27-DBC1-4F8E-A7AE-FDE3C468704D}" srcOrd="0" destOrd="0" presId="urn:microsoft.com/office/officeart/2005/8/layout/hChevron3"/>
    <dgm:cxn modelId="{CF158E59-D963-A741-B3DB-329042051B8C}" type="presOf" srcId="{E4468923-CBE7-4D65-90E7-3C51214CDA57}" destId="{F30EF944-54AE-4FCA-A407-87CF2D8145F5}" srcOrd="0" destOrd="0" presId="urn:microsoft.com/office/officeart/2005/8/layout/hChevron3"/>
    <dgm:cxn modelId="{38E3DBC8-5769-724E-92E3-29C57394434A}" type="presOf" srcId="{69EE2999-FD98-40CC-B200-F69618D23D46}" destId="{7D8AF972-7F54-4C7F-A6C6-DC7965DE5A2F}" srcOrd="0" destOrd="0" presId="urn:microsoft.com/office/officeart/2005/8/layout/hChevron3"/>
    <dgm:cxn modelId="{1C09B3ED-CA58-484D-9F14-002DFE515045}" type="presOf" srcId="{A82FEFC0-9EAA-46CB-97EF-473412438439}" destId="{9A6F58C6-D2BC-4CB4-984A-9AF2314B08CB}" srcOrd="0" destOrd="0" presId="urn:microsoft.com/office/officeart/2005/8/layout/hChevron3"/>
    <dgm:cxn modelId="{5A330AF3-83A2-4947-92BF-E0C500ABD422}" srcId="{E4468923-CBE7-4D65-90E7-3C51214CDA57}" destId="{69EE2999-FD98-40CC-B200-F69618D23D46}" srcOrd="2" destOrd="0" parTransId="{847912BE-43B2-446F-889A-282D9BD61009}" sibTransId="{5E50A078-E8EA-4003-A631-8D38A804775C}"/>
    <dgm:cxn modelId="{D87821F4-326D-1F45-9374-93E6F762B568}" type="presOf" srcId="{E2E2AE9A-E387-4D1B-B354-8D333265B097}" destId="{363F1C6A-5E52-4912-87DF-CF61A09061F3}" srcOrd="0" destOrd="0" presId="urn:microsoft.com/office/officeart/2005/8/layout/hChevron3"/>
    <dgm:cxn modelId="{1B2A0177-4E00-B246-9F67-E71B9E70EB08}" type="presParOf" srcId="{F30EF944-54AE-4FCA-A407-87CF2D8145F5}" destId="{363F1C6A-5E52-4912-87DF-CF61A09061F3}" srcOrd="0" destOrd="0" presId="urn:microsoft.com/office/officeart/2005/8/layout/hChevron3"/>
    <dgm:cxn modelId="{CA1EBDAC-7C64-7D4F-96E5-992DA4108778}" type="presParOf" srcId="{F30EF944-54AE-4FCA-A407-87CF2D8145F5}" destId="{F0BCA0BA-AD6F-4C47-9551-343C0008D799}" srcOrd="1" destOrd="0" presId="urn:microsoft.com/office/officeart/2005/8/layout/hChevron3"/>
    <dgm:cxn modelId="{99532279-AD1D-6B45-91D0-5DC39CC1144C}" type="presParOf" srcId="{F30EF944-54AE-4FCA-A407-87CF2D8145F5}" destId="{9A6F58C6-D2BC-4CB4-984A-9AF2314B08CB}" srcOrd="2" destOrd="0" presId="urn:microsoft.com/office/officeart/2005/8/layout/hChevron3"/>
    <dgm:cxn modelId="{41D4AF88-4D12-094A-997B-E6CCD9682162}" type="presParOf" srcId="{F30EF944-54AE-4FCA-A407-87CF2D8145F5}" destId="{FD60AC2E-B0CB-4C70-8667-C831BFAFBA00}" srcOrd="3" destOrd="0" presId="urn:microsoft.com/office/officeart/2005/8/layout/hChevron3"/>
    <dgm:cxn modelId="{629787E4-F08D-F547-A29A-62B9DFC7F5C7}" type="presParOf" srcId="{F30EF944-54AE-4FCA-A407-87CF2D8145F5}" destId="{7D8AF972-7F54-4C7F-A6C6-DC7965DE5A2F}" srcOrd="4" destOrd="0" presId="urn:microsoft.com/office/officeart/2005/8/layout/hChevron3"/>
    <dgm:cxn modelId="{DE50BB51-291C-184C-880D-D1ECA0D725EA}" type="presParOf" srcId="{F30EF944-54AE-4FCA-A407-87CF2D8145F5}" destId="{7C734F67-16F6-48D2-9AD1-5E972627ECBC}" srcOrd="5" destOrd="0" presId="urn:microsoft.com/office/officeart/2005/8/layout/hChevron3"/>
    <dgm:cxn modelId="{F8AAE967-9394-F344-9A64-67D2C96D84E7}" type="presParOf" srcId="{F30EF944-54AE-4FCA-A407-87CF2D8145F5}" destId="{60B19F27-DBC1-4F8E-A7AE-FDE3C46870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4468923-CBE7-4D65-90E7-3C51214CDA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2E2AE9A-E387-4D1B-B354-8D333265B097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Event trace collection</a:t>
          </a:r>
          <a:endParaRPr lang="zh-CN" altLang="en-US" sz="1600" b="1" dirty="0"/>
        </a:p>
      </dgm:t>
    </dgm:pt>
    <dgm:pt modelId="{03E32B19-77FD-4E22-ACA3-974F63556B63}" type="par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C60BD5C0-F62E-404C-B993-63D680BECF1B}" type="sib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A82FEFC0-9EAA-46CB-97EF-473412438439}">
      <dgm:prSet phldrT="[文本]" custT="1"/>
      <dgm:spPr>
        <a:solidFill>
          <a:srgbClr val="E6D0D0"/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en-US" altLang="zh-CN" sz="1600" b="1" dirty="0"/>
            <a:t>Happens-before inference</a:t>
          </a:r>
          <a:endParaRPr lang="zh-CN" altLang="en-US" sz="1600" b="1" dirty="0"/>
        </a:p>
      </dgm:t>
    </dgm:pt>
    <dgm:pt modelId="{5C17D502-0EDE-41F8-A760-9F770DA67FD0}" type="par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29707C30-5003-4902-86C3-FD03D3379127}" type="sib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69EE2999-FD98-40CC-B200-F69618D23D46}">
      <dgm:prSet phldrT="[文本]" custT="1"/>
      <dgm:spPr>
        <a:solidFill>
          <a:srgbClr val="AD0101"/>
        </a:solidFill>
      </dgm:spPr>
      <dgm:t>
        <a:bodyPr/>
        <a:lstStyle/>
        <a:p>
          <a:pPr algn="l"/>
          <a:r>
            <a:rPr lang="en-US" altLang="zh-CN" sz="1600" b="1" dirty="0"/>
            <a:t>Atomic event pair inference</a:t>
          </a:r>
          <a:endParaRPr lang="zh-CN" altLang="en-US" sz="1600" b="1" dirty="0"/>
        </a:p>
      </dgm:t>
    </dgm:pt>
    <dgm:pt modelId="{847912BE-43B2-446F-889A-282D9BD61009}" type="par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5E50A078-E8EA-4003-A631-8D38A804775C}" type="sib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B050AC0B-60CA-4D50-AB14-8286D8F16F8B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Atomicity violation detection</a:t>
          </a:r>
          <a:endParaRPr lang="zh-CN" altLang="en-US" sz="1600" b="1" dirty="0"/>
        </a:p>
      </dgm:t>
    </dgm:pt>
    <dgm:pt modelId="{A98C9DEA-47C5-4483-B881-48A5F68885E9}" type="par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78853CE8-55DB-4FC6-B669-E0EB64F0856C}" type="sib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F30EF944-54AE-4FCA-A407-87CF2D8145F5}" type="pres">
      <dgm:prSet presAssocID="{E4468923-CBE7-4D65-90E7-3C51214CDA57}" presName="Name0" presStyleCnt="0">
        <dgm:presLayoutVars>
          <dgm:dir/>
          <dgm:resizeHandles val="exact"/>
        </dgm:presLayoutVars>
      </dgm:prSet>
      <dgm:spPr/>
    </dgm:pt>
    <dgm:pt modelId="{363F1C6A-5E52-4912-87DF-CF61A09061F3}" type="pres">
      <dgm:prSet presAssocID="{E2E2AE9A-E387-4D1B-B354-8D333265B097}" presName="parTxOnly" presStyleLbl="node1" presStyleIdx="0" presStyleCnt="4" custScaleX="60713" custScaleY="37126">
        <dgm:presLayoutVars>
          <dgm:bulletEnabled val="1"/>
        </dgm:presLayoutVars>
      </dgm:prSet>
      <dgm:spPr/>
    </dgm:pt>
    <dgm:pt modelId="{F0BCA0BA-AD6F-4C47-9551-343C0008D799}" type="pres">
      <dgm:prSet presAssocID="{C60BD5C0-F62E-404C-B993-63D680BECF1B}" presName="parSpace" presStyleCnt="0"/>
      <dgm:spPr/>
    </dgm:pt>
    <dgm:pt modelId="{9A6F58C6-D2BC-4CB4-984A-9AF2314B08CB}" type="pres">
      <dgm:prSet presAssocID="{A82FEFC0-9EAA-46CB-97EF-473412438439}" presName="parTxOnly" presStyleLbl="node1" presStyleIdx="1" presStyleCnt="4" custScaleX="67626">
        <dgm:presLayoutVars>
          <dgm:bulletEnabled val="1"/>
        </dgm:presLayoutVars>
      </dgm:prSet>
      <dgm:spPr/>
    </dgm:pt>
    <dgm:pt modelId="{FD60AC2E-B0CB-4C70-8667-C831BFAFBA00}" type="pres">
      <dgm:prSet presAssocID="{29707C30-5003-4902-86C3-FD03D3379127}" presName="parSpace" presStyleCnt="0"/>
      <dgm:spPr/>
    </dgm:pt>
    <dgm:pt modelId="{7D8AF972-7F54-4C7F-A6C6-DC7965DE5A2F}" type="pres">
      <dgm:prSet presAssocID="{69EE2999-FD98-40CC-B200-F69618D23D46}" presName="parTxOnly" presStyleLbl="node1" presStyleIdx="2" presStyleCnt="4" custScaleX="70724" custScaleY="21982">
        <dgm:presLayoutVars>
          <dgm:bulletEnabled val="1"/>
        </dgm:presLayoutVars>
      </dgm:prSet>
      <dgm:spPr/>
    </dgm:pt>
    <dgm:pt modelId="{7C734F67-16F6-48D2-9AD1-5E972627ECBC}" type="pres">
      <dgm:prSet presAssocID="{5E50A078-E8EA-4003-A631-8D38A804775C}" presName="parSpace" presStyleCnt="0"/>
      <dgm:spPr/>
    </dgm:pt>
    <dgm:pt modelId="{60B19F27-DBC1-4F8E-A7AE-FDE3C468704D}" type="pres">
      <dgm:prSet presAssocID="{B050AC0B-60CA-4D50-AB14-8286D8F16F8B}" presName="parTxOnly" presStyleLbl="node1" presStyleIdx="3" presStyleCnt="4" custScaleX="61872">
        <dgm:presLayoutVars>
          <dgm:bulletEnabled val="1"/>
        </dgm:presLayoutVars>
      </dgm:prSet>
      <dgm:spPr/>
    </dgm:pt>
  </dgm:ptLst>
  <dgm:cxnLst>
    <dgm:cxn modelId="{45F89210-3989-4ADB-9B22-FBD29B28FFC9}" srcId="{E4468923-CBE7-4D65-90E7-3C51214CDA57}" destId="{E2E2AE9A-E387-4D1B-B354-8D333265B097}" srcOrd="0" destOrd="0" parTransId="{03E32B19-77FD-4E22-ACA3-974F63556B63}" sibTransId="{C60BD5C0-F62E-404C-B993-63D680BECF1B}"/>
    <dgm:cxn modelId="{7CC65715-4C39-4556-A432-CB0BA79AEF93}" srcId="{E4468923-CBE7-4D65-90E7-3C51214CDA57}" destId="{B050AC0B-60CA-4D50-AB14-8286D8F16F8B}" srcOrd="3" destOrd="0" parTransId="{A98C9DEA-47C5-4483-B881-48A5F68885E9}" sibTransId="{78853CE8-55DB-4FC6-B669-E0EB64F0856C}"/>
    <dgm:cxn modelId="{C015104C-D796-449C-A9E0-565EB0BAA7BF}" srcId="{E4468923-CBE7-4D65-90E7-3C51214CDA57}" destId="{A82FEFC0-9EAA-46CB-97EF-473412438439}" srcOrd="1" destOrd="0" parTransId="{5C17D502-0EDE-41F8-A760-9F770DA67FD0}" sibTransId="{29707C30-5003-4902-86C3-FD03D3379127}"/>
    <dgm:cxn modelId="{DA5F4795-7925-2047-BAF6-36BF28211DD1}" type="presOf" srcId="{E4468923-CBE7-4D65-90E7-3C51214CDA57}" destId="{F30EF944-54AE-4FCA-A407-87CF2D8145F5}" srcOrd="0" destOrd="0" presId="urn:microsoft.com/office/officeart/2005/8/layout/hChevron3"/>
    <dgm:cxn modelId="{199E45A7-960C-DE42-805E-EA7786AEEE88}" type="presOf" srcId="{A82FEFC0-9EAA-46CB-97EF-473412438439}" destId="{9A6F58C6-D2BC-4CB4-984A-9AF2314B08CB}" srcOrd="0" destOrd="0" presId="urn:microsoft.com/office/officeart/2005/8/layout/hChevron3"/>
    <dgm:cxn modelId="{49E9F3BD-6C7D-5F49-9018-D02FD2E4DAC5}" type="presOf" srcId="{E2E2AE9A-E387-4D1B-B354-8D333265B097}" destId="{363F1C6A-5E52-4912-87DF-CF61A09061F3}" srcOrd="0" destOrd="0" presId="urn:microsoft.com/office/officeart/2005/8/layout/hChevron3"/>
    <dgm:cxn modelId="{B64E7FC4-B343-4640-88F4-25C97D679F90}" type="presOf" srcId="{69EE2999-FD98-40CC-B200-F69618D23D46}" destId="{7D8AF972-7F54-4C7F-A6C6-DC7965DE5A2F}" srcOrd="0" destOrd="0" presId="urn:microsoft.com/office/officeart/2005/8/layout/hChevron3"/>
    <dgm:cxn modelId="{16F5BEF0-F620-F245-B18E-6F17F64BF682}" type="presOf" srcId="{B050AC0B-60CA-4D50-AB14-8286D8F16F8B}" destId="{60B19F27-DBC1-4F8E-A7AE-FDE3C468704D}" srcOrd="0" destOrd="0" presId="urn:microsoft.com/office/officeart/2005/8/layout/hChevron3"/>
    <dgm:cxn modelId="{5A330AF3-83A2-4947-92BF-E0C500ABD422}" srcId="{E4468923-CBE7-4D65-90E7-3C51214CDA57}" destId="{69EE2999-FD98-40CC-B200-F69618D23D46}" srcOrd="2" destOrd="0" parTransId="{847912BE-43B2-446F-889A-282D9BD61009}" sibTransId="{5E50A078-E8EA-4003-A631-8D38A804775C}"/>
    <dgm:cxn modelId="{5EA85948-0242-084B-B34D-725F81285929}" type="presParOf" srcId="{F30EF944-54AE-4FCA-A407-87CF2D8145F5}" destId="{363F1C6A-5E52-4912-87DF-CF61A09061F3}" srcOrd="0" destOrd="0" presId="urn:microsoft.com/office/officeart/2005/8/layout/hChevron3"/>
    <dgm:cxn modelId="{D955DC09-F865-704B-BF1A-FD03B669EB72}" type="presParOf" srcId="{F30EF944-54AE-4FCA-A407-87CF2D8145F5}" destId="{F0BCA0BA-AD6F-4C47-9551-343C0008D799}" srcOrd="1" destOrd="0" presId="urn:microsoft.com/office/officeart/2005/8/layout/hChevron3"/>
    <dgm:cxn modelId="{5F220EF6-82CD-3C43-8CA4-64A6EA1C0013}" type="presParOf" srcId="{F30EF944-54AE-4FCA-A407-87CF2D8145F5}" destId="{9A6F58C6-D2BC-4CB4-984A-9AF2314B08CB}" srcOrd="2" destOrd="0" presId="urn:microsoft.com/office/officeart/2005/8/layout/hChevron3"/>
    <dgm:cxn modelId="{4E5C7FBF-D9AC-C34F-8B4D-6C4FDDD75EFD}" type="presParOf" srcId="{F30EF944-54AE-4FCA-A407-87CF2D8145F5}" destId="{FD60AC2E-B0CB-4C70-8667-C831BFAFBA00}" srcOrd="3" destOrd="0" presId="urn:microsoft.com/office/officeart/2005/8/layout/hChevron3"/>
    <dgm:cxn modelId="{391A9CF6-FB08-4549-BB52-B4551F21EE63}" type="presParOf" srcId="{F30EF944-54AE-4FCA-A407-87CF2D8145F5}" destId="{7D8AF972-7F54-4C7F-A6C6-DC7965DE5A2F}" srcOrd="4" destOrd="0" presId="urn:microsoft.com/office/officeart/2005/8/layout/hChevron3"/>
    <dgm:cxn modelId="{71271FD1-4128-614C-8350-C5D39C7ADFC3}" type="presParOf" srcId="{F30EF944-54AE-4FCA-A407-87CF2D8145F5}" destId="{7C734F67-16F6-48D2-9AD1-5E972627ECBC}" srcOrd="5" destOrd="0" presId="urn:microsoft.com/office/officeart/2005/8/layout/hChevron3"/>
    <dgm:cxn modelId="{AAAD8A33-522A-7A40-BB13-A335060777F7}" type="presParOf" srcId="{F30EF944-54AE-4FCA-A407-87CF2D8145F5}" destId="{60B19F27-DBC1-4F8E-A7AE-FDE3C46870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4468923-CBE7-4D65-90E7-3C51214CDA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2E2AE9A-E387-4D1B-B354-8D333265B097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Event trace collection</a:t>
          </a:r>
          <a:endParaRPr lang="zh-CN" altLang="en-US" sz="1600" b="1" dirty="0"/>
        </a:p>
      </dgm:t>
    </dgm:pt>
    <dgm:pt modelId="{03E32B19-77FD-4E22-ACA3-974F63556B63}" type="par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C60BD5C0-F62E-404C-B993-63D680BECF1B}" type="sibTrans" cxnId="{45F89210-3989-4ADB-9B22-FBD29B28FFC9}">
      <dgm:prSet/>
      <dgm:spPr/>
      <dgm:t>
        <a:bodyPr/>
        <a:lstStyle/>
        <a:p>
          <a:endParaRPr lang="zh-CN" altLang="en-US"/>
        </a:p>
      </dgm:t>
    </dgm:pt>
    <dgm:pt modelId="{A82FEFC0-9EAA-46CB-97EF-473412438439}">
      <dgm:prSet phldrT="[文本]" custT="1"/>
      <dgm:spPr>
        <a:solidFill>
          <a:srgbClr val="E6D0D0"/>
        </a:solidFill>
        <a:ln>
          <a:solidFill>
            <a:schemeClr val="bg1"/>
          </a:solidFill>
        </a:ln>
      </dgm:spPr>
      <dgm:t>
        <a:bodyPr/>
        <a:lstStyle/>
        <a:p>
          <a:pPr algn="l"/>
          <a:r>
            <a:rPr lang="en-US" altLang="zh-CN" sz="1600" b="1" dirty="0"/>
            <a:t>Happens-before inference</a:t>
          </a:r>
          <a:endParaRPr lang="zh-CN" altLang="en-US" sz="1600" b="1" dirty="0"/>
        </a:p>
      </dgm:t>
    </dgm:pt>
    <dgm:pt modelId="{5C17D502-0EDE-41F8-A760-9F770DA67FD0}" type="par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29707C30-5003-4902-86C3-FD03D3379127}" type="sibTrans" cxnId="{C015104C-D796-449C-A9E0-565EB0BAA7BF}">
      <dgm:prSet/>
      <dgm:spPr/>
      <dgm:t>
        <a:bodyPr/>
        <a:lstStyle/>
        <a:p>
          <a:endParaRPr lang="zh-CN" altLang="en-US"/>
        </a:p>
      </dgm:t>
    </dgm:pt>
    <dgm:pt modelId="{69EE2999-FD98-40CC-B200-F69618D23D46}">
      <dgm:prSet phldrT="[文本]" custT="1"/>
      <dgm:spPr>
        <a:solidFill>
          <a:srgbClr val="AD0101"/>
        </a:solidFill>
      </dgm:spPr>
      <dgm:t>
        <a:bodyPr/>
        <a:lstStyle/>
        <a:p>
          <a:pPr algn="l"/>
          <a:r>
            <a:rPr lang="en-US" altLang="zh-CN" sz="1600" b="1" dirty="0"/>
            <a:t>Atomic event pair inference</a:t>
          </a:r>
          <a:endParaRPr lang="zh-CN" altLang="en-US" sz="1600" b="1" dirty="0"/>
        </a:p>
      </dgm:t>
    </dgm:pt>
    <dgm:pt modelId="{847912BE-43B2-446F-889A-282D9BD61009}" type="par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5E50A078-E8EA-4003-A631-8D38A804775C}" type="sibTrans" cxnId="{5A330AF3-83A2-4947-92BF-E0C500ABD422}">
      <dgm:prSet/>
      <dgm:spPr/>
      <dgm:t>
        <a:bodyPr/>
        <a:lstStyle/>
        <a:p>
          <a:endParaRPr lang="zh-CN" altLang="en-US"/>
        </a:p>
      </dgm:t>
    </dgm:pt>
    <dgm:pt modelId="{B050AC0B-60CA-4D50-AB14-8286D8F16F8B}">
      <dgm:prSet phldrT="[文本]" custT="1"/>
      <dgm:spPr>
        <a:solidFill>
          <a:srgbClr val="E6D0D0"/>
        </a:solidFill>
      </dgm:spPr>
      <dgm:t>
        <a:bodyPr/>
        <a:lstStyle/>
        <a:p>
          <a:pPr algn="l"/>
          <a:r>
            <a:rPr lang="en-US" altLang="zh-CN" sz="1600" b="1" dirty="0"/>
            <a:t>Atomicity violation detection</a:t>
          </a:r>
          <a:endParaRPr lang="zh-CN" altLang="en-US" sz="1600" b="1" dirty="0"/>
        </a:p>
      </dgm:t>
    </dgm:pt>
    <dgm:pt modelId="{A98C9DEA-47C5-4483-B881-48A5F68885E9}" type="par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78853CE8-55DB-4FC6-B669-E0EB64F0856C}" type="sibTrans" cxnId="{7CC65715-4C39-4556-A432-CB0BA79AEF93}">
      <dgm:prSet/>
      <dgm:spPr/>
      <dgm:t>
        <a:bodyPr/>
        <a:lstStyle/>
        <a:p>
          <a:endParaRPr lang="zh-CN" altLang="en-US"/>
        </a:p>
      </dgm:t>
    </dgm:pt>
    <dgm:pt modelId="{F30EF944-54AE-4FCA-A407-87CF2D8145F5}" type="pres">
      <dgm:prSet presAssocID="{E4468923-CBE7-4D65-90E7-3C51214CDA57}" presName="Name0" presStyleCnt="0">
        <dgm:presLayoutVars>
          <dgm:dir/>
          <dgm:resizeHandles val="exact"/>
        </dgm:presLayoutVars>
      </dgm:prSet>
      <dgm:spPr/>
    </dgm:pt>
    <dgm:pt modelId="{363F1C6A-5E52-4912-87DF-CF61A09061F3}" type="pres">
      <dgm:prSet presAssocID="{E2E2AE9A-E387-4D1B-B354-8D333265B097}" presName="parTxOnly" presStyleLbl="node1" presStyleIdx="0" presStyleCnt="4" custScaleX="60713" custScaleY="37126">
        <dgm:presLayoutVars>
          <dgm:bulletEnabled val="1"/>
        </dgm:presLayoutVars>
      </dgm:prSet>
      <dgm:spPr/>
    </dgm:pt>
    <dgm:pt modelId="{F0BCA0BA-AD6F-4C47-9551-343C0008D799}" type="pres">
      <dgm:prSet presAssocID="{C60BD5C0-F62E-404C-B993-63D680BECF1B}" presName="parSpace" presStyleCnt="0"/>
      <dgm:spPr/>
    </dgm:pt>
    <dgm:pt modelId="{9A6F58C6-D2BC-4CB4-984A-9AF2314B08CB}" type="pres">
      <dgm:prSet presAssocID="{A82FEFC0-9EAA-46CB-97EF-473412438439}" presName="parTxOnly" presStyleLbl="node1" presStyleIdx="1" presStyleCnt="4" custScaleX="67626">
        <dgm:presLayoutVars>
          <dgm:bulletEnabled val="1"/>
        </dgm:presLayoutVars>
      </dgm:prSet>
      <dgm:spPr/>
    </dgm:pt>
    <dgm:pt modelId="{FD60AC2E-B0CB-4C70-8667-C831BFAFBA00}" type="pres">
      <dgm:prSet presAssocID="{29707C30-5003-4902-86C3-FD03D3379127}" presName="parSpace" presStyleCnt="0"/>
      <dgm:spPr/>
    </dgm:pt>
    <dgm:pt modelId="{7D8AF972-7F54-4C7F-A6C6-DC7965DE5A2F}" type="pres">
      <dgm:prSet presAssocID="{69EE2999-FD98-40CC-B200-F69618D23D46}" presName="parTxOnly" presStyleLbl="node1" presStyleIdx="2" presStyleCnt="4" custScaleX="70724" custScaleY="21982">
        <dgm:presLayoutVars>
          <dgm:bulletEnabled val="1"/>
        </dgm:presLayoutVars>
      </dgm:prSet>
      <dgm:spPr/>
    </dgm:pt>
    <dgm:pt modelId="{7C734F67-16F6-48D2-9AD1-5E972627ECBC}" type="pres">
      <dgm:prSet presAssocID="{5E50A078-E8EA-4003-A631-8D38A804775C}" presName="parSpace" presStyleCnt="0"/>
      <dgm:spPr/>
    </dgm:pt>
    <dgm:pt modelId="{60B19F27-DBC1-4F8E-A7AE-FDE3C468704D}" type="pres">
      <dgm:prSet presAssocID="{B050AC0B-60CA-4D50-AB14-8286D8F16F8B}" presName="parTxOnly" presStyleLbl="node1" presStyleIdx="3" presStyleCnt="4" custScaleX="61872">
        <dgm:presLayoutVars>
          <dgm:bulletEnabled val="1"/>
        </dgm:presLayoutVars>
      </dgm:prSet>
      <dgm:spPr/>
    </dgm:pt>
  </dgm:ptLst>
  <dgm:cxnLst>
    <dgm:cxn modelId="{45F89210-3989-4ADB-9B22-FBD29B28FFC9}" srcId="{E4468923-CBE7-4D65-90E7-3C51214CDA57}" destId="{E2E2AE9A-E387-4D1B-B354-8D333265B097}" srcOrd="0" destOrd="0" parTransId="{03E32B19-77FD-4E22-ACA3-974F63556B63}" sibTransId="{C60BD5C0-F62E-404C-B993-63D680BECF1B}"/>
    <dgm:cxn modelId="{48062314-8908-924F-91DD-93D799AF83A9}" type="presOf" srcId="{E2E2AE9A-E387-4D1B-B354-8D333265B097}" destId="{363F1C6A-5E52-4912-87DF-CF61A09061F3}" srcOrd="0" destOrd="0" presId="urn:microsoft.com/office/officeart/2005/8/layout/hChevron3"/>
    <dgm:cxn modelId="{7CC65715-4C39-4556-A432-CB0BA79AEF93}" srcId="{E4468923-CBE7-4D65-90E7-3C51214CDA57}" destId="{B050AC0B-60CA-4D50-AB14-8286D8F16F8B}" srcOrd="3" destOrd="0" parTransId="{A98C9DEA-47C5-4483-B881-48A5F68885E9}" sibTransId="{78853CE8-55DB-4FC6-B669-E0EB64F0856C}"/>
    <dgm:cxn modelId="{B87D4663-B3D6-254C-876E-F9C47A433756}" type="presOf" srcId="{A82FEFC0-9EAA-46CB-97EF-473412438439}" destId="{9A6F58C6-D2BC-4CB4-984A-9AF2314B08CB}" srcOrd="0" destOrd="0" presId="urn:microsoft.com/office/officeart/2005/8/layout/hChevron3"/>
    <dgm:cxn modelId="{C015104C-D796-449C-A9E0-565EB0BAA7BF}" srcId="{E4468923-CBE7-4D65-90E7-3C51214CDA57}" destId="{A82FEFC0-9EAA-46CB-97EF-473412438439}" srcOrd="1" destOrd="0" parTransId="{5C17D502-0EDE-41F8-A760-9F770DA67FD0}" sibTransId="{29707C30-5003-4902-86C3-FD03D3379127}"/>
    <dgm:cxn modelId="{BC656F98-E0E0-E54C-A271-2CBDB87976B2}" type="presOf" srcId="{69EE2999-FD98-40CC-B200-F69618D23D46}" destId="{7D8AF972-7F54-4C7F-A6C6-DC7965DE5A2F}" srcOrd="0" destOrd="0" presId="urn:microsoft.com/office/officeart/2005/8/layout/hChevron3"/>
    <dgm:cxn modelId="{51C882B6-DBFA-7F44-8FC9-59B2C6168C8A}" type="presOf" srcId="{B050AC0B-60CA-4D50-AB14-8286D8F16F8B}" destId="{60B19F27-DBC1-4F8E-A7AE-FDE3C468704D}" srcOrd="0" destOrd="0" presId="urn:microsoft.com/office/officeart/2005/8/layout/hChevron3"/>
    <dgm:cxn modelId="{D01256EE-0083-7B4E-B054-6820462FAF39}" type="presOf" srcId="{E4468923-CBE7-4D65-90E7-3C51214CDA57}" destId="{F30EF944-54AE-4FCA-A407-87CF2D8145F5}" srcOrd="0" destOrd="0" presId="urn:microsoft.com/office/officeart/2005/8/layout/hChevron3"/>
    <dgm:cxn modelId="{5A330AF3-83A2-4947-92BF-E0C500ABD422}" srcId="{E4468923-CBE7-4D65-90E7-3C51214CDA57}" destId="{69EE2999-FD98-40CC-B200-F69618D23D46}" srcOrd="2" destOrd="0" parTransId="{847912BE-43B2-446F-889A-282D9BD61009}" sibTransId="{5E50A078-E8EA-4003-A631-8D38A804775C}"/>
    <dgm:cxn modelId="{BB0E3281-0938-724B-AA17-678A2ABE9EE9}" type="presParOf" srcId="{F30EF944-54AE-4FCA-A407-87CF2D8145F5}" destId="{363F1C6A-5E52-4912-87DF-CF61A09061F3}" srcOrd="0" destOrd="0" presId="urn:microsoft.com/office/officeart/2005/8/layout/hChevron3"/>
    <dgm:cxn modelId="{94A82A14-3469-4648-8E42-CF2380F7EC65}" type="presParOf" srcId="{F30EF944-54AE-4FCA-A407-87CF2D8145F5}" destId="{F0BCA0BA-AD6F-4C47-9551-343C0008D799}" srcOrd="1" destOrd="0" presId="urn:microsoft.com/office/officeart/2005/8/layout/hChevron3"/>
    <dgm:cxn modelId="{6669C431-7337-904F-8BE8-83C6332D909C}" type="presParOf" srcId="{F30EF944-54AE-4FCA-A407-87CF2D8145F5}" destId="{9A6F58C6-D2BC-4CB4-984A-9AF2314B08CB}" srcOrd="2" destOrd="0" presId="urn:microsoft.com/office/officeart/2005/8/layout/hChevron3"/>
    <dgm:cxn modelId="{B4324A67-24B1-8541-9A11-93A8C9282A22}" type="presParOf" srcId="{F30EF944-54AE-4FCA-A407-87CF2D8145F5}" destId="{FD60AC2E-B0CB-4C70-8667-C831BFAFBA00}" srcOrd="3" destOrd="0" presId="urn:microsoft.com/office/officeart/2005/8/layout/hChevron3"/>
    <dgm:cxn modelId="{2E541709-7A5F-E74C-AF56-5D527CD0C21F}" type="presParOf" srcId="{F30EF944-54AE-4FCA-A407-87CF2D8145F5}" destId="{7D8AF972-7F54-4C7F-A6C6-DC7965DE5A2F}" srcOrd="4" destOrd="0" presId="urn:microsoft.com/office/officeart/2005/8/layout/hChevron3"/>
    <dgm:cxn modelId="{57577049-AAC4-C044-9AE3-1BD1CC2C99ED}" type="presParOf" srcId="{F30EF944-54AE-4FCA-A407-87CF2D8145F5}" destId="{7C734F67-16F6-48D2-9AD1-5E972627ECBC}" srcOrd="5" destOrd="0" presId="urn:microsoft.com/office/officeart/2005/8/layout/hChevron3"/>
    <dgm:cxn modelId="{BA64DD7A-45DD-D54C-8C3B-2E0A2B3018D2}" type="presParOf" srcId="{F30EF944-54AE-4FCA-A407-87CF2D8145F5}" destId="{60B19F27-DBC1-4F8E-A7AE-FDE3C468704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1C6A-5E52-4912-87DF-CF61A09061F3}">
      <dsp:nvSpPr>
        <dsp:cNvPr id="0" name=""/>
        <dsp:cNvSpPr/>
      </dsp:nvSpPr>
      <dsp:spPr>
        <a:xfrm>
          <a:off x="1333" y="0"/>
          <a:ext cx="3491971" cy="4903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Event trace collection</a:t>
          </a:r>
          <a:endParaRPr lang="zh-CN" altLang="en-US" sz="1600" b="1" kern="1200" dirty="0"/>
        </a:p>
      </dsp:txBody>
      <dsp:txXfrm>
        <a:off x="1333" y="0"/>
        <a:ext cx="3369383" cy="490352"/>
      </dsp:txXfrm>
    </dsp:sp>
    <dsp:sp modelId="{9A6F58C6-D2BC-4CB4-984A-9AF2314B08CB}">
      <dsp:nvSpPr>
        <dsp:cNvPr id="0" name=""/>
        <dsp:cNvSpPr/>
      </dsp:nvSpPr>
      <dsp:spPr>
        <a:xfrm>
          <a:off x="2342983" y="0"/>
          <a:ext cx="3889580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Happens-before inference</a:t>
          </a:r>
          <a:endParaRPr lang="zh-CN" altLang="en-US" sz="1600" b="1" kern="1200" dirty="0"/>
        </a:p>
      </dsp:txBody>
      <dsp:txXfrm>
        <a:off x="2588159" y="0"/>
        <a:ext cx="3399228" cy="490352"/>
      </dsp:txXfrm>
    </dsp:sp>
    <dsp:sp modelId="{7D8AF972-7F54-4C7F-A6C6-DC7965DE5A2F}">
      <dsp:nvSpPr>
        <dsp:cNvPr id="0" name=""/>
        <dsp:cNvSpPr/>
      </dsp:nvSpPr>
      <dsp:spPr>
        <a:xfrm>
          <a:off x="5082243" y="0"/>
          <a:ext cx="4067764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Atomic event pair inference</a:t>
          </a:r>
          <a:endParaRPr lang="zh-CN" altLang="en-US" sz="1600" b="1" kern="1200" dirty="0"/>
        </a:p>
      </dsp:txBody>
      <dsp:txXfrm>
        <a:off x="5327419" y="0"/>
        <a:ext cx="3577412" cy="490352"/>
      </dsp:txXfrm>
    </dsp:sp>
    <dsp:sp modelId="{60B19F27-DBC1-4F8E-A7AE-FDE3C468704D}">
      <dsp:nvSpPr>
        <dsp:cNvPr id="0" name=""/>
        <dsp:cNvSpPr/>
      </dsp:nvSpPr>
      <dsp:spPr>
        <a:xfrm>
          <a:off x="7999687" y="0"/>
          <a:ext cx="3558632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Atomicity violation detection</a:t>
          </a:r>
          <a:endParaRPr lang="zh-CN" altLang="en-US" sz="1600" b="1" kern="1200" dirty="0"/>
        </a:p>
      </dsp:txBody>
      <dsp:txXfrm>
        <a:off x="8244863" y="0"/>
        <a:ext cx="3068280" cy="4903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1C6A-5E52-4912-87DF-CF61A09061F3}">
      <dsp:nvSpPr>
        <dsp:cNvPr id="0" name=""/>
        <dsp:cNvSpPr/>
      </dsp:nvSpPr>
      <dsp:spPr>
        <a:xfrm>
          <a:off x="1333" y="0"/>
          <a:ext cx="3491971" cy="490352"/>
        </a:xfrm>
        <a:prstGeom prst="homePlate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Event trace collection</a:t>
          </a:r>
          <a:endParaRPr lang="zh-CN" altLang="en-US" sz="1600" b="1" kern="1200" dirty="0"/>
        </a:p>
      </dsp:txBody>
      <dsp:txXfrm>
        <a:off x="1333" y="0"/>
        <a:ext cx="3369383" cy="490352"/>
      </dsp:txXfrm>
    </dsp:sp>
    <dsp:sp modelId="{9A6F58C6-D2BC-4CB4-984A-9AF2314B08CB}">
      <dsp:nvSpPr>
        <dsp:cNvPr id="0" name=""/>
        <dsp:cNvSpPr/>
      </dsp:nvSpPr>
      <dsp:spPr>
        <a:xfrm>
          <a:off x="2342983" y="0"/>
          <a:ext cx="3889580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Happens-before inference</a:t>
          </a:r>
          <a:endParaRPr lang="zh-CN" altLang="en-US" sz="1600" b="1" kern="1200" dirty="0"/>
        </a:p>
      </dsp:txBody>
      <dsp:txXfrm>
        <a:off x="2588159" y="0"/>
        <a:ext cx="3399228" cy="490352"/>
      </dsp:txXfrm>
    </dsp:sp>
    <dsp:sp modelId="{7D8AF972-7F54-4C7F-A6C6-DC7965DE5A2F}">
      <dsp:nvSpPr>
        <dsp:cNvPr id="0" name=""/>
        <dsp:cNvSpPr/>
      </dsp:nvSpPr>
      <dsp:spPr>
        <a:xfrm>
          <a:off x="5082243" y="0"/>
          <a:ext cx="4067764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Atomic event pair inference</a:t>
          </a:r>
          <a:endParaRPr lang="zh-CN" altLang="en-US" sz="1600" b="1" kern="1200" dirty="0"/>
        </a:p>
      </dsp:txBody>
      <dsp:txXfrm>
        <a:off x="5327419" y="0"/>
        <a:ext cx="3577412" cy="490352"/>
      </dsp:txXfrm>
    </dsp:sp>
    <dsp:sp modelId="{60B19F27-DBC1-4F8E-A7AE-FDE3C468704D}">
      <dsp:nvSpPr>
        <dsp:cNvPr id="0" name=""/>
        <dsp:cNvSpPr/>
      </dsp:nvSpPr>
      <dsp:spPr>
        <a:xfrm>
          <a:off x="7999687" y="0"/>
          <a:ext cx="3558632" cy="490352"/>
        </a:xfrm>
        <a:prstGeom prst="chevron">
          <a:avLst/>
        </a:prstGeom>
        <a:solidFill>
          <a:srgbClr val="AD01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Atomicity violation detection</a:t>
          </a:r>
          <a:endParaRPr lang="zh-CN" altLang="en-US" sz="1600" b="1" kern="1200" dirty="0"/>
        </a:p>
      </dsp:txBody>
      <dsp:txXfrm>
        <a:off x="8244863" y="0"/>
        <a:ext cx="3068280" cy="49035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1C6A-5E52-4912-87DF-CF61A09061F3}">
      <dsp:nvSpPr>
        <dsp:cNvPr id="0" name=""/>
        <dsp:cNvSpPr/>
      </dsp:nvSpPr>
      <dsp:spPr>
        <a:xfrm>
          <a:off x="1333" y="0"/>
          <a:ext cx="3491971" cy="490352"/>
        </a:xfrm>
        <a:prstGeom prst="homePlate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Event trace collection</a:t>
          </a:r>
          <a:endParaRPr lang="zh-CN" altLang="en-US" sz="1600" b="1" kern="1200" dirty="0"/>
        </a:p>
      </dsp:txBody>
      <dsp:txXfrm>
        <a:off x="1333" y="0"/>
        <a:ext cx="3369383" cy="490352"/>
      </dsp:txXfrm>
    </dsp:sp>
    <dsp:sp modelId="{9A6F58C6-D2BC-4CB4-984A-9AF2314B08CB}">
      <dsp:nvSpPr>
        <dsp:cNvPr id="0" name=""/>
        <dsp:cNvSpPr/>
      </dsp:nvSpPr>
      <dsp:spPr>
        <a:xfrm>
          <a:off x="2342983" y="0"/>
          <a:ext cx="3889580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Happens-before inference</a:t>
          </a:r>
          <a:endParaRPr lang="zh-CN" altLang="en-US" sz="1600" b="1" kern="1200" dirty="0"/>
        </a:p>
      </dsp:txBody>
      <dsp:txXfrm>
        <a:off x="2588159" y="0"/>
        <a:ext cx="3399228" cy="490352"/>
      </dsp:txXfrm>
    </dsp:sp>
    <dsp:sp modelId="{7D8AF972-7F54-4C7F-A6C6-DC7965DE5A2F}">
      <dsp:nvSpPr>
        <dsp:cNvPr id="0" name=""/>
        <dsp:cNvSpPr/>
      </dsp:nvSpPr>
      <dsp:spPr>
        <a:xfrm>
          <a:off x="5082243" y="0"/>
          <a:ext cx="4067764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Atomic event pair inference</a:t>
          </a:r>
          <a:endParaRPr lang="zh-CN" altLang="en-US" sz="1600" b="1" kern="1200" dirty="0"/>
        </a:p>
      </dsp:txBody>
      <dsp:txXfrm>
        <a:off x="5327419" y="0"/>
        <a:ext cx="3577412" cy="490352"/>
      </dsp:txXfrm>
    </dsp:sp>
    <dsp:sp modelId="{60B19F27-DBC1-4F8E-A7AE-FDE3C468704D}">
      <dsp:nvSpPr>
        <dsp:cNvPr id="0" name=""/>
        <dsp:cNvSpPr/>
      </dsp:nvSpPr>
      <dsp:spPr>
        <a:xfrm>
          <a:off x="7999687" y="0"/>
          <a:ext cx="3558632" cy="490352"/>
        </a:xfrm>
        <a:prstGeom prst="chevron">
          <a:avLst/>
        </a:prstGeom>
        <a:solidFill>
          <a:srgbClr val="AD01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Atomicity violation detection</a:t>
          </a:r>
          <a:endParaRPr lang="zh-CN" altLang="en-US" sz="1600" b="1" kern="1200" dirty="0"/>
        </a:p>
      </dsp:txBody>
      <dsp:txXfrm>
        <a:off x="8244863" y="0"/>
        <a:ext cx="3068280" cy="4903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1C6A-5E52-4912-87DF-CF61A09061F3}">
      <dsp:nvSpPr>
        <dsp:cNvPr id="0" name=""/>
        <dsp:cNvSpPr/>
      </dsp:nvSpPr>
      <dsp:spPr>
        <a:xfrm>
          <a:off x="1333" y="0"/>
          <a:ext cx="3491971" cy="490352"/>
        </a:xfrm>
        <a:prstGeom prst="homePlate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Event trace collection</a:t>
          </a:r>
          <a:endParaRPr lang="zh-CN" altLang="en-US" sz="1600" b="1" kern="1200" dirty="0"/>
        </a:p>
      </dsp:txBody>
      <dsp:txXfrm>
        <a:off x="1333" y="0"/>
        <a:ext cx="3369383" cy="490352"/>
      </dsp:txXfrm>
    </dsp:sp>
    <dsp:sp modelId="{9A6F58C6-D2BC-4CB4-984A-9AF2314B08CB}">
      <dsp:nvSpPr>
        <dsp:cNvPr id="0" name=""/>
        <dsp:cNvSpPr/>
      </dsp:nvSpPr>
      <dsp:spPr>
        <a:xfrm>
          <a:off x="2342983" y="0"/>
          <a:ext cx="3889580" cy="490352"/>
        </a:xfrm>
        <a:prstGeom prst="chevron">
          <a:avLst/>
        </a:prstGeom>
        <a:solidFill>
          <a:srgbClr val="AD010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Happens-before inference</a:t>
          </a:r>
          <a:endParaRPr lang="zh-CN" altLang="en-US" sz="1600" b="1" kern="1200" dirty="0"/>
        </a:p>
      </dsp:txBody>
      <dsp:txXfrm>
        <a:off x="2588159" y="0"/>
        <a:ext cx="3399228" cy="490352"/>
      </dsp:txXfrm>
    </dsp:sp>
    <dsp:sp modelId="{7D8AF972-7F54-4C7F-A6C6-DC7965DE5A2F}">
      <dsp:nvSpPr>
        <dsp:cNvPr id="0" name=""/>
        <dsp:cNvSpPr/>
      </dsp:nvSpPr>
      <dsp:spPr>
        <a:xfrm>
          <a:off x="5082243" y="0"/>
          <a:ext cx="4067764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Atomic event pair inference</a:t>
          </a:r>
          <a:endParaRPr lang="zh-CN" altLang="en-US" sz="1600" b="1" kern="1200" dirty="0"/>
        </a:p>
      </dsp:txBody>
      <dsp:txXfrm>
        <a:off x="5327419" y="0"/>
        <a:ext cx="3577412" cy="490352"/>
      </dsp:txXfrm>
    </dsp:sp>
    <dsp:sp modelId="{60B19F27-DBC1-4F8E-A7AE-FDE3C468704D}">
      <dsp:nvSpPr>
        <dsp:cNvPr id="0" name=""/>
        <dsp:cNvSpPr/>
      </dsp:nvSpPr>
      <dsp:spPr>
        <a:xfrm>
          <a:off x="7999687" y="0"/>
          <a:ext cx="3558632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Atomicity violation detection</a:t>
          </a:r>
          <a:endParaRPr lang="zh-CN" altLang="en-US" sz="1600" b="1" kern="1200" dirty="0"/>
        </a:p>
      </dsp:txBody>
      <dsp:txXfrm>
        <a:off x="8244863" y="0"/>
        <a:ext cx="3068280" cy="4903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1C6A-5E52-4912-87DF-CF61A09061F3}">
      <dsp:nvSpPr>
        <dsp:cNvPr id="0" name=""/>
        <dsp:cNvSpPr/>
      </dsp:nvSpPr>
      <dsp:spPr>
        <a:xfrm>
          <a:off x="1333" y="0"/>
          <a:ext cx="3491971" cy="490352"/>
        </a:xfrm>
        <a:prstGeom prst="homePlate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Event trace collection</a:t>
          </a:r>
          <a:endParaRPr lang="zh-CN" altLang="en-US" sz="1600" b="1" kern="1200" dirty="0"/>
        </a:p>
      </dsp:txBody>
      <dsp:txXfrm>
        <a:off x="1333" y="0"/>
        <a:ext cx="3369383" cy="490352"/>
      </dsp:txXfrm>
    </dsp:sp>
    <dsp:sp modelId="{9A6F58C6-D2BC-4CB4-984A-9AF2314B08CB}">
      <dsp:nvSpPr>
        <dsp:cNvPr id="0" name=""/>
        <dsp:cNvSpPr/>
      </dsp:nvSpPr>
      <dsp:spPr>
        <a:xfrm>
          <a:off x="2342983" y="0"/>
          <a:ext cx="3889580" cy="490352"/>
        </a:xfrm>
        <a:prstGeom prst="chevron">
          <a:avLst/>
        </a:prstGeom>
        <a:solidFill>
          <a:srgbClr val="AD010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Happens-before inference</a:t>
          </a:r>
          <a:endParaRPr lang="zh-CN" altLang="en-US" sz="1600" b="1" kern="1200" dirty="0"/>
        </a:p>
      </dsp:txBody>
      <dsp:txXfrm>
        <a:off x="2588159" y="0"/>
        <a:ext cx="3399228" cy="490352"/>
      </dsp:txXfrm>
    </dsp:sp>
    <dsp:sp modelId="{7D8AF972-7F54-4C7F-A6C6-DC7965DE5A2F}">
      <dsp:nvSpPr>
        <dsp:cNvPr id="0" name=""/>
        <dsp:cNvSpPr/>
      </dsp:nvSpPr>
      <dsp:spPr>
        <a:xfrm>
          <a:off x="5082243" y="0"/>
          <a:ext cx="4067764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Atomic event pair inference</a:t>
          </a:r>
          <a:endParaRPr lang="zh-CN" altLang="en-US" sz="1600" b="1" kern="1200" dirty="0"/>
        </a:p>
      </dsp:txBody>
      <dsp:txXfrm>
        <a:off x="5327419" y="0"/>
        <a:ext cx="3577412" cy="490352"/>
      </dsp:txXfrm>
    </dsp:sp>
    <dsp:sp modelId="{60B19F27-DBC1-4F8E-A7AE-FDE3C468704D}">
      <dsp:nvSpPr>
        <dsp:cNvPr id="0" name=""/>
        <dsp:cNvSpPr/>
      </dsp:nvSpPr>
      <dsp:spPr>
        <a:xfrm>
          <a:off x="7999687" y="0"/>
          <a:ext cx="3558632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Atomicity violation detection</a:t>
          </a:r>
          <a:endParaRPr lang="zh-CN" altLang="en-US" sz="1600" b="1" kern="1200" dirty="0"/>
        </a:p>
      </dsp:txBody>
      <dsp:txXfrm>
        <a:off x="8244863" y="0"/>
        <a:ext cx="3068280" cy="4903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1C6A-5E52-4912-87DF-CF61A09061F3}">
      <dsp:nvSpPr>
        <dsp:cNvPr id="0" name=""/>
        <dsp:cNvSpPr/>
      </dsp:nvSpPr>
      <dsp:spPr>
        <a:xfrm>
          <a:off x="1333" y="0"/>
          <a:ext cx="3491971" cy="490352"/>
        </a:xfrm>
        <a:prstGeom prst="homePlate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Event trace collection</a:t>
          </a:r>
          <a:endParaRPr lang="zh-CN" altLang="en-US" sz="1600" b="1" kern="1200" dirty="0"/>
        </a:p>
      </dsp:txBody>
      <dsp:txXfrm>
        <a:off x="1333" y="0"/>
        <a:ext cx="3369383" cy="490352"/>
      </dsp:txXfrm>
    </dsp:sp>
    <dsp:sp modelId="{9A6F58C6-D2BC-4CB4-984A-9AF2314B08CB}">
      <dsp:nvSpPr>
        <dsp:cNvPr id="0" name=""/>
        <dsp:cNvSpPr/>
      </dsp:nvSpPr>
      <dsp:spPr>
        <a:xfrm>
          <a:off x="2342983" y="0"/>
          <a:ext cx="3889580" cy="490352"/>
        </a:xfrm>
        <a:prstGeom prst="chevron">
          <a:avLst/>
        </a:prstGeom>
        <a:solidFill>
          <a:srgbClr val="AD010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Happens-before inference</a:t>
          </a:r>
          <a:endParaRPr lang="zh-CN" altLang="en-US" sz="1600" b="1" kern="1200" dirty="0"/>
        </a:p>
      </dsp:txBody>
      <dsp:txXfrm>
        <a:off x="2588159" y="0"/>
        <a:ext cx="3399228" cy="490352"/>
      </dsp:txXfrm>
    </dsp:sp>
    <dsp:sp modelId="{7D8AF972-7F54-4C7F-A6C6-DC7965DE5A2F}">
      <dsp:nvSpPr>
        <dsp:cNvPr id="0" name=""/>
        <dsp:cNvSpPr/>
      </dsp:nvSpPr>
      <dsp:spPr>
        <a:xfrm>
          <a:off x="5082243" y="0"/>
          <a:ext cx="4067764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Atomic event pair inference</a:t>
          </a:r>
          <a:endParaRPr lang="zh-CN" altLang="en-US" sz="1600" b="1" kern="1200" dirty="0"/>
        </a:p>
      </dsp:txBody>
      <dsp:txXfrm>
        <a:off x="5327419" y="0"/>
        <a:ext cx="3577412" cy="490352"/>
      </dsp:txXfrm>
    </dsp:sp>
    <dsp:sp modelId="{60B19F27-DBC1-4F8E-A7AE-FDE3C468704D}">
      <dsp:nvSpPr>
        <dsp:cNvPr id="0" name=""/>
        <dsp:cNvSpPr/>
      </dsp:nvSpPr>
      <dsp:spPr>
        <a:xfrm>
          <a:off x="7999687" y="0"/>
          <a:ext cx="3558632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Atomicity violation detection</a:t>
          </a:r>
          <a:endParaRPr lang="zh-CN" altLang="en-US" sz="1600" b="1" kern="1200" dirty="0"/>
        </a:p>
      </dsp:txBody>
      <dsp:txXfrm>
        <a:off x="8244863" y="0"/>
        <a:ext cx="3068280" cy="4903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1C6A-5E52-4912-87DF-CF61A09061F3}">
      <dsp:nvSpPr>
        <dsp:cNvPr id="0" name=""/>
        <dsp:cNvSpPr/>
      </dsp:nvSpPr>
      <dsp:spPr>
        <a:xfrm>
          <a:off x="1333" y="0"/>
          <a:ext cx="3491971" cy="490352"/>
        </a:xfrm>
        <a:prstGeom prst="homePlate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Event trace collection</a:t>
          </a:r>
          <a:endParaRPr lang="zh-CN" altLang="en-US" sz="1600" b="1" kern="1200" dirty="0"/>
        </a:p>
      </dsp:txBody>
      <dsp:txXfrm>
        <a:off x="1333" y="0"/>
        <a:ext cx="3369383" cy="490352"/>
      </dsp:txXfrm>
    </dsp:sp>
    <dsp:sp modelId="{9A6F58C6-D2BC-4CB4-984A-9AF2314B08CB}">
      <dsp:nvSpPr>
        <dsp:cNvPr id="0" name=""/>
        <dsp:cNvSpPr/>
      </dsp:nvSpPr>
      <dsp:spPr>
        <a:xfrm>
          <a:off x="2342983" y="0"/>
          <a:ext cx="3889580" cy="490352"/>
        </a:xfrm>
        <a:prstGeom prst="chevron">
          <a:avLst/>
        </a:prstGeom>
        <a:solidFill>
          <a:srgbClr val="AD010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Happens-before inference</a:t>
          </a:r>
          <a:endParaRPr lang="zh-CN" altLang="en-US" sz="1600" b="1" kern="1200" dirty="0"/>
        </a:p>
      </dsp:txBody>
      <dsp:txXfrm>
        <a:off x="2588159" y="0"/>
        <a:ext cx="3399228" cy="490352"/>
      </dsp:txXfrm>
    </dsp:sp>
    <dsp:sp modelId="{7D8AF972-7F54-4C7F-A6C6-DC7965DE5A2F}">
      <dsp:nvSpPr>
        <dsp:cNvPr id="0" name=""/>
        <dsp:cNvSpPr/>
      </dsp:nvSpPr>
      <dsp:spPr>
        <a:xfrm>
          <a:off x="5082243" y="0"/>
          <a:ext cx="4067764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Atomic event pair inference</a:t>
          </a:r>
          <a:endParaRPr lang="zh-CN" altLang="en-US" sz="1600" b="1" kern="1200" dirty="0"/>
        </a:p>
      </dsp:txBody>
      <dsp:txXfrm>
        <a:off x="5327419" y="0"/>
        <a:ext cx="3577412" cy="490352"/>
      </dsp:txXfrm>
    </dsp:sp>
    <dsp:sp modelId="{60B19F27-DBC1-4F8E-A7AE-FDE3C468704D}">
      <dsp:nvSpPr>
        <dsp:cNvPr id="0" name=""/>
        <dsp:cNvSpPr/>
      </dsp:nvSpPr>
      <dsp:spPr>
        <a:xfrm>
          <a:off x="7999687" y="0"/>
          <a:ext cx="3558632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Atomicity violation detection</a:t>
          </a:r>
          <a:endParaRPr lang="zh-CN" altLang="en-US" sz="1600" b="1" kern="1200" dirty="0"/>
        </a:p>
      </dsp:txBody>
      <dsp:txXfrm>
        <a:off x="8244863" y="0"/>
        <a:ext cx="3068280" cy="4903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1C6A-5E52-4912-87DF-CF61A09061F3}">
      <dsp:nvSpPr>
        <dsp:cNvPr id="0" name=""/>
        <dsp:cNvSpPr/>
      </dsp:nvSpPr>
      <dsp:spPr>
        <a:xfrm>
          <a:off x="1333" y="0"/>
          <a:ext cx="3491971" cy="490352"/>
        </a:xfrm>
        <a:prstGeom prst="homePlate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Event trace collection</a:t>
          </a:r>
          <a:endParaRPr lang="zh-CN" altLang="en-US" sz="1600" b="1" kern="1200" dirty="0"/>
        </a:p>
      </dsp:txBody>
      <dsp:txXfrm>
        <a:off x="1333" y="0"/>
        <a:ext cx="3369383" cy="490352"/>
      </dsp:txXfrm>
    </dsp:sp>
    <dsp:sp modelId="{9A6F58C6-D2BC-4CB4-984A-9AF2314B08CB}">
      <dsp:nvSpPr>
        <dsp:cNvPr id="0" name=""/>
        <dsp:cNvSpPr/>
      </dsp:nvSpPr>
      <dsp:spPr>
        <a:xfrm>
          <a:off x="2342983" y="0"/>
          <a:ext cx="3889580" cy="490352"/>
        </a:xfrm>
        <a:prstGeom prst="chevron">
          <a:avLst/>
        </a:prstGeom>
        <a:solidFill>
          <a:srgbClr val="AD0101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Happens-before inference</a:t>
          </a:r>
          <a:endParaRPr lang="zh-CN" altLang="en-US" sz="1600" b="1" kern="1200" dirty="0"/>
        </a:p>
      </dsp:txBody>
      <dsp:txXfrm>
        <a:off x="2588159" y="0"/>
        <a:ext cx="3399228" cy="490352"/>
      </dsp:txXfrm>
    </dsp:sp>
    <dsp:sp modelId="{7D8AF972-7F54-4C7F-A6C6-DC7965DE5A2F}">
      <dsp:nvSpPr>
        <dsp:cNvPr id="0" name=""/>
        <dsp:cNvSpPr/>
      </dsp:nvSpPr>
      <dsp:spPr>
        <a:xfrm>
          <a:off x="5082243" y="0"/>
          <a:ext cx="4067764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Atomic event pair inference</a:t>
          </a:r>
          <a:endParaRPr lang="zh-CN" altLang="en-US" sz="1600" b="1" kern="1200" dirty="0"/>
        </a:p>
      </dsp:txBody>
      <dsp:txXfrm>
        <a:off x="5327419" y="0"/>
        <a:ext cx="3577412" cy="490352"/>
      </dsp:txXfrm>
    </dsp:sp>
    <dsp:sp modelId="{60B19F27-DBC1-4F8E-A7AE-FDE3C468704D}">
      <dsp:nvSpPr>
        <dsp:cNvPr id="0" name=""/>
        <dsp:cNvSpPr/>
      </dsp:nvSpPr>
      <dsp:spPr>
        <a:xfrm>
          <a:off x="7999687" y="0"/>
          <a:ext cx="3558632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Atomicity violation detection</a:t>
          </a:r>
          <a:endParaRPr lang="zh-CN" altLang="en-US" sz="1600" b="1" kern="1200" dirty="0"/>
        </a:p>
      </dsp:txBody>
      <dsp:txXfrm>
        <a:off x="8244863" y="0"/>
        <a:ext cx="3068280" cy="4903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1C6A-5E52-4912-87DF-CF61A09061F3}">
      <dsp:nvSpPr>
        <dsp:cNvPr id="0" name=""/>
        <dsp:cNvSpPr/>
      </dsp:nvSpPr>
      <dsp:spPr>
        <a:xfrm>
          <a:off x="1333" y="0"/>
          <a:ext cx="3491971" cy="490352"/>
        </a:xfrm>
        <a:prstGeom prst="homePlate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Event trace collection</a:t>
          </a:r>
          <a:endParaRPr lang="zh-CN" altLang="en-US" sz="1600" b="1" kern="1200" dirty="0"/>
        </a:p>
      </dsp:txBody>
      <dsp:txXfrm>
        <a:off x="1333" y="0"/>
        <a:ext cx="3369383" cy="490352"/>
      </dsp:txXfrm>
    </dsp:sp>
    <dsp:sp modelId="{9A6F58C6-D2BC-4CB4-984A-9AF2314B08CB}">
      <dsp:nvSpPr>
        <dsp:cNvPr id="0" name=""/>
        <dsp:cNvSpPr/>
      </dsp:nvSpPr>
      <dsp:spPr>
        <a:xfrm>
          <a:off x="2342983" y="0"/>
          <a:ext cx="3889580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Happens-before inference</a:t>
          </a:r>
          <a:endParaRPr lang="zh-CN" altLang="en-US" sz="1600" b="1" kern="1200" dirty="0"/>
        </a:p>
      </dsp:txBody>
      <dsp:txXfrm>
        <a:off x="2588159" y="0"/>
        <a:ext cx="3399228" cy="490352"/>
      </dsp:txXfrm>
    </dsp:sp>
    <dsp:sp modelId="{7D8AF972-7F54-4C7F-A6C6-DC7965DE5A2F}">
      <dsp:nvSpPr>
        <dsp:cNvPr id="0" name=""/>
        <dsp:cNvSpPr/>
      </dsp:nvSpPr>
      <dsp:spPr>
        <a:xfrm>
          <a:off x="5082243" y="0"/>
          <a:ext cx="4067764" cy="490352"/>
        </a:xfrm>
        <a:prstGeom prst="chevron">
          <a:avLst/>
        </a:prstGeom>
        <a:solidFill>
          <a:srgbClr val="AD01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Atomic event pair inference</a:t>
          </a:r>
          <a:endParaRPr lang="zh-CN" altLang="en-US" sz="1600" b="1" kern="1200" dirty="0"/>
        </a:p>
      </dsp:txBody>
      <dsp:txXfrm>
        <a:off x="5327419" y="0"/>
        <a:ext cx="3577412" cy="490352"/>
      </dsp:txXfrm>
    </dsp:sp>
    <dsp:sp modelId="{60B19F27-DBC1-4F8E-A7AE-FDE3C468704D}">
      <dsp:nvSpPr>
        <dsp:cNvPr id="0" name=""/>
        <dsp:cNvSpPr/>
      </dsp:nvSpPr>
      <dsp:spPr>
        <a:xfrm>
          <a:off x="7999687" y="0"/>
          <a:ext cx="3558632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Atomicity violation detection</a:t>
          </a:r>
          <a:endParaRPr lang="zh-CN" altLang="en-US" sz="1600" b="1" kern="1200" dirty="0"/>
        </a:p>
      </dsp:txBody>
      <dsp:txXfrm>
        <a:off x="8244863" y="0"/>
        <a:ext cx="3068280" cy="4903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1C6A-5E52-4912-87DF-CF61A09061F3}">
      <dsp:nvSpPr>
        <dsp:cNvPr id="0" name=""/>
        <dsp:cNvSpPr/>
      </dsp:nvSpPr>
      <dsp:spPr>
        <a:xfrm>
          <a:off x="1333" y="0"/>
          <a:ext cx="3491971" cy="490352"/>
        </a:xfrm>
        <a:prstGeom prst="homePlate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Event trace collection</a:t>
          </a:r>
          <a:endParaRPr lang="zh-CN" altLang="en-US" sz="1600" b="1" kern="1200" dirty="0"/>
        </a:p>
      </dsp:txBody>
      <dsp:txXfrm>
        <a:off x="1333" y="0"/>
        <a:ext cx="3369383" cy="490352"/>
      </dsp:txXfrm>
    </dsp:sp>
    <dsp:sp modelId="{9A6F58C6-D2BC-4CB4-984A-9AF2314B08CB}">
      <dsp:nvSpPr>
        <dsp:cNvPr id="0" name=""/>
        <dsp:cNvSpPr/>
      </dsp:nvSpPr>
      <dsp:spPr>
        <a:xfrm>
          <a:off x="2342983" y="0"/>
          <a:ext cx="3889580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Happens-before inference</a:t>
          </a:r>
          <a:endParaRPr lang="zh-CN" altLang="en-US" sz="1600" b="1" kern="1200" dirty="0"/>
        </a:p>
      </dsp:txBody>
      <dsp:txXfrm>
        <a:off x="2588159" y="0"/>
        <a:ext cx="3399228" cy="490352"/>
      </dsp:txXfrm>
    </dsp:sp>
    <dsp:sp modelId="{7D8AF972-7F54-4C7F-A6C6-DC7965DE5A2F}">
      <dsp:nvSpPr>
        <dsp:cNvPr id="0" name=""/>
        <dsp:cNvSpPr/>
      </dsp:nvSpPr>
      <dsp:spPr>
        <a:xfrm>
          <a:off x="5082243" y="0"/>
          <a:ext cx="4067764" cy="490352"/>
        </a:xfrm>
        <a:prstGeom prst="chevron">
          <a:avLst/>
        </a:prstGeom>
        <a:solidFill>
          <a:srgbClr val="AD01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Atomic event pair inference</a:t>
          </a:r>
          <a:endParaRPr lang="zh-CN" altLang="en-US" sz="1600" b="1" kern="1200" dirty="0"/>
        </a:p>
      </dsp:txBody>
      <dsp:txXfrm>
        <a:off x="5327419" y="0"/>
        <a:ext cx="3577412" cy="490352"/>
      </dsp:txXfrm>
    </dsp:sp>
    <dsp:sp modelId="{60B19F27-DBC1-4F8E-A7AE-FDE3C468704D}">
      <dsp:nvSpPr>
        <dsp:cNvPr id="0" name=""/>
        <dsp:cNvSpPr/>
      </dsp:nvSpPr>
      <dsp:spPr>
        <a:xfrm>
          <a:off x="7999687" y="0"/>
          <a:ext cx="3558632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Atomicity violation detection</a:t>
          </a:r>
          <a:endParaRPr lang="zh-CN" altLang="en-US" sz="1600" b="1" kern="1200" dirty="0"/>
        </a:p>
      </dsp:txBody>
      <dsp:txXfrm>
        <a:off x="8244863" y="0"/>
        <a:ext cx="3068280" cy="4903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1C6A-5E52-4912-87DF-CF61A09061F3}">
      <dsp:nvSpPr>
        <dsp:cNvPr id="0" name=""/>
        <dsp:cNvSpPr/>
      </dsp:nvSpPr>
      <dsp:spPr>
        <a:xfrm>
          <a:off x="1333" y="0"/>
          <a:ext cx="3491971" cy="490352"/>
        </a:xfrm>
        <a:prstGeom prst="homePlate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Event trace collection</a:t>
          </a:r>
          <a:endParaRPr lang="zh-CN" altLang="en-US" sz="1600" b="1" kern="1200" dirty="0"/>
        </a:p>
      </dsp:txBody>
      <dsp:txXfrm>
        <a:off x="1333" y="0"/>
        <a:ext cx="3369383" cy="490352"/>
      </dsp:txXfrm>
    </dsp:sp>
    <dsp:sp modelId="{9A6F58C6-D2BC-4CB4-984A-9AF2314B08CB}">
      <dsp:nvSpPr>
        <dsp:cNvPr id="0" name=""/>
        <dsp:cNvSpPr/>
      </dsp:nvSpPr>
      <dsp:spPr>
        <a:xfrm>
          <a:off x="2342983" y="0"/>
          <a:ext cx="3889580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Happens-before inference</a:t>
          </a:r>
          <a:endParaRPr lang="zh-CN" altLang="en-US" sz="1600" b="1" kern="1200" dirty="0"/>
        </a:p>
      </dsp:txBody>
      <dsp:txXfrm>
        <a:off x="2588159" y="0"/>
        <a:ext cx="3399228" cy="490352"/>
      </dsp:txXfrm>
    </dsp:sp>
    <dsp:sp modelId="{7D8AF972-7F54-4C7F-A6C6-DC7965DE5A2F}">
      <dsp:nvSpPr>
        <dsp:cNvPr id="0" name=""/>
        <dsp:cNvSpPr/>
      </dsp:nvSpPr>
      <dsp:spPr>
        <a:xfrm>
          <a:off x="5082243" y="0"/>
          <a:ext cx="4067764" cy="490352"/>
        </a:xfrm>
        <a:prstGeom prst="chevron">
          <a:avLst/>
        </a:prstGeom>
        <a:solidFill>
          <a:srgbClr val="AD01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Atomic event pair inference</a:t>
          </a:r>
          <a:endParaRPr lang="zh-CN" altLang="en-US" sz="1600" b="1" kern="1200" dirty="0"/>
        </a:p>
      </dsp:txBody>
      <dsp:txXfrm>
        <a:off x="5327419" y="0"/>
        <a:ext cx="3577412" cy="490352"/>
      </dsp:txXfrm>
    </dsp:sp>
    <dsp:sp modelId="{60B19F27-DBC1-4F8E-A7AE-FDE3C468704D}">
      <dsp:nvSpPr>
        <dsp:cNvPr id="0" name=""/>
        <dsp:cNvSpPr/>
      </dsp:nvSpPr>
      <dsp:spPr>
        <a:xfrm>
          <a:off x="7999687" y="0"/>
          <a:ext cx="3558632" cy="490352"/>
        </a:xfrm>
        <a:prstGeom prst="chevron">
          <a:avLst/>
        </a:prstGeom>
        <a:solidFill>
          <a:srgbClr val="E6D0D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Atomicity violation detection</a:t>
          </a:r>
          <a:endParaRPr lang="zh-CN" altLang="en-US" sz="1600" b="1" kern="1200" dirty="0"/>
        </a:p>
      </dsp:txBody>
      <dsp:txXfrm>
        <a:off x="8244863" y="0"/>
        <a:ext cx="3068280" cy="490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6E3EB-0D65-435C-9087-97BA37BFBC23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C15C7-6650-47BF-ACB5-45A5D0E93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48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082581-CE1F-4D78-8250-872ACA0AAC2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80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372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118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725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591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41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99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722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071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112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034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580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62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851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579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2252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719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694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4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5282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2668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430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3834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176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63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987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625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881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830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98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208314"/>
            <a:ext cx="11364686" cy="1390124"/>
          </a:xfrm>
        </p:spPr>
        <p:txBody>
          <a:bodyPr/>
          <a:lstStyle>
            <a:lvl1pPr marL="432000" indent="-432000">
              <a:spcBef>
                <a:spcPts val="800"/>
              </a:spcBef>
              <a:defRPr sz="2800">
                <a:latin typeface="+mn-lt"/>
              </a:defRPr>
            </a:lvl1pPr>
            <a:lvl2pPr marL="756000" indent="-396000">
              <a:spcBef>
                <a:spcPts val="600"/>
              </a:spcBef>
              <a:buFont typeface="Wingdings" panose="05000000000000000000" pitchFamily="2" charset="2"/>
              <a:buChar char="n"/>
              <a:defRPr sz="2800" b="0">
                <a:latin typeface="+mn-lt"/>
              </a:defRPr>
            </a:lvl2pPr>
            <a:lvl3pPr marL="1080000" indent="-360000">
              <a:spcBef>
                <a:spcPts val="400"/>
              </a:spcBef>
              <a:buFont typeface="Wingdings" panose="05000000000000000000" pitchFamily="2" charset="2"/>
              <a:buChar char="Ø"/>
              <a:defRPr sz="2000" b="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11085"/>
            <a:ext cx="11364686" cy="849639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lang="en-US" sz="4000" b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0905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3755"/>
            <a:ext cx="11430000" cy="1328569"/>
          </a:xfrm>
        </p:spPr>
        <p:txBody>
          <a:bodyPr/>
          <a:lstStyle>
            <a:lvl1pPr>
              <a:spcBef>
                <a:spcPts val="800"/>
              </a:spcBef>
              <a:defRPr sz="2800">
                <a:latin typeface="+mn-lt"/>
              </a:defRPr>
            </a:lvl1pPr>
            <a:lvl2pPr marL="756000" indent="-396000">
              <a:spcBef>
                <a:spcPts val="600"/>
              </a:spcBef>
              <a:buFont typeface="Wingdings" panose="05000000000000000000" pitchFamily="2" charset="2"/>
              <a:buChar char="n"/>
              <a:defRPr sz="2400" b="0">
                <a:latin typeface="+mn-lt"/>
              </a:defRPr>
            </a:lvl2pPr>
            <a:lvl3pPr>
              <a:defRPr sz="2000" b="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</a:t>
            </a:r>
            <a:r>
              <a:rPr lang="en-US" dirty="0" err="1"/>
              <a:t>tro</a:t>
            </a:r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94116"/>
            <a:ext cx="11430000" cy="849639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lang="en-US" sz="4000" b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874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B820D-4F9D-4B92-9278-4E7B5C810779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2019/6/11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2841B4-2564-4690-ACAD-DCE84E43C3AB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946436"/>
      </p:ext>
    </p:extLst>
  </p:cSld>
  <p:clrMapOvr>
    <a:masterClrMapping/>
  </p:clrMapOvr>
  <p:transition spd="slow" advTm="100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74E6E1-55BD-418C-8A7B-9C107B272B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600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2752" y="4571999"/>
            <a:ext cx="10826496" cy="54367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None/>
              <a:defRPr lang="en-US" sz="2933" b="1" i="1" baseline="0" smtClean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Clicdk</a:t>
            </a:r>
            <a:r>
              <a:rPr lang="en-US" dirty="0"/>
              <a:t> to edit Master subtitle style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1BA42F-0FD3-4886-B30D-1B7BA67401E1}"/>
              </a:ext>
            </a:extLst>
          </p:cNvPr>
          <p:cNvSpPr/>
          <p:nvPr userDrawn="1"/>
        </p:nvSpPr>
        <p:spPr bwMode="gray">
          <a:xfrm>
            <a:off x="0" y="2856320"/>
            <a:ext cx="12192000" cy="1036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293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0"/>
            <a:ext cx="12192000" cy="3485072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2356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9229" y="329938"/>
            <a:ext cx="11397342" cy="9170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229" y="1336964"/>
            <a:ext cx="11397342" cy="1405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7050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6" r:id="rId2"/>
    <p:sldLayoutId id="2147483675" r:id="rId3"/>
    <p:sldLayoutId id="2147483661" r:id="rId4"/>
    <p:sldLayoutId id="2147483674" r:id="rId5"/>
  </p:sldLayoutIdLst>
  <p:transition>
    <p:fade/>
  </p:transition>
  <p:txStyles>
    <p:titleStyle>
      <a:lvl1pPr algn="ctr" defTabSz="1219170" rtl="0" eaLnBrk="1" latinLnBrk="0" hangingPunct="1">
        <a:lnSpc>
          <a:spcPts val="4667"/>
        </a:lnSpc>
        <a:spcBef>
          <a:spcPct val="0"/>
        </a:spcBef>
        <a:buNone/>
        <a:defRPr lang="en-US" sz="4000" b="1" kern="1200" smtClean="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432000" indent="-432000" algn="l" defTabSz="1219170" rtl="0" eaLnBrk="1" fontAlgn="base" latinLnBrk="0" hangingPunct="1">
        <a:lnSpc>
          <a:spcPct val="100000"/>
        </a:lnSpc>
        <a:spcBef>
          <a:spcPts val="1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p"/>
        <a:defRPr lang="en-US" sz="2800" b="1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56000" indent="-396000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p"/>
        <a:defRPr lang="en-US" sz="2400" b="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360000" algn="l" defTabSz="1219170" rtl="0" eaLnBrk="1" fontAlgn="base" latinLnBrk="0" hangingPunct="1">
        <a:lnSpc>
          <a:spcPct val="100000"/>
        </a:lnSpc>
        <a:spcBef>
          <a:spcPts val="4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lang="en-US" sz="2000" b="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463003" indent="-365751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lang="en-US" sz="2400" b="1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-365751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lang="en-US" sz="2133" b="1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25.jp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26.png"/><Relationship Id="rId9" Type="http://schemas.microsoft.com/office/2007/relationships/diagramDrawing" Target="../diagrams/drawing7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5.jp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jp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3846666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2249950"/>
            <a:ext cx="12192000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4400" b="1" dirty="0">
                <a:solidFill>
                  <a:srgbClr val="FFFFFF"/>
                </a:solidFill>
                <a:latin typeface="+mj-lt"/>
                <a:ea typeface="方正大黑_GBK" panose="03000509000000000000" pitchFamily="65" charset="-122"/>
              </a:rPr>
              <a:t>Detecting Atomicity Violations for Event-Driven Node.js Applications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方正大黑_GBK" panose="03000509000000000000" pitchFamily="65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4081149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Xiaoning</a:t>
            </a:r>
            <a:r>
              <a:rPr kumimoji="0" lang="en-US" altLang="zh-CN" sz="2000" b="1" i="0" u="sng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 Chang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kumimoji="0" lang="en-US" altLang="zh-CN" sz="20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Wensheng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 Dou, Yu Gao, </a:t>
            </a:r>
            <a:r>
              <a:rPr kumimoji="0" lang="en-US" altLang="zh-CN" sz="2000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Jie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 Wang, Jun Wei, Tao Huang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60166EB-97EA-44B0-A282-7353D2904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16" y="5167468"/>
            <a:ext cx="2856679" cy="102024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08F88A7-FFFF-4676-845A-BB57EA2E8722}"/>
              </a:ext>
            </a:extLst>
          </p:cNvPr>
          <p:cNvSpPr txBox="1"/>
          <p:nvPr/>
        </p:nvSpPr>
        <p:spPr>
          <a:xfrm>
            <a:off x="1763669" y="6029840"/>
            <a:ext cx="3279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Institute of Software, </a:t>
            </a:r>
          </a:p>
          <a:p>
            <a:pPr algn="ctr"/>
            <a:r>
              <a:rPr lang="en-US" altLang="zh-CN" sz="1600" b="1" dirty="0"/>
              <a:t>Chinese Academy of Sciences</a:t>
            </a:r>
            <a:endParaRPr lang="zh-CN" altLang="en-US" sz="16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BECC029-DCA3-405D-9A99-14ED49062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18" y="4939348"/>
            <a:ext cx="1098691" cy="109049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081BF5A-3C1D-47AA-9C3F-00FBF0279CB7}"/>
              </a:ext>
            </a:extLst>
          </p:cNvPr>
          <p:cNvSpPr txBox="1"/>
          <p:nvPr/>
        </p:nvSpPr>
        <p:spPr>
          <a:xfrm>
            <a:off x="7459638" y="6029840"/>
            <a:ext cx="2786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zh-CN" sz="1600" dirty="0"/>
              <a:t>University of Chinese Academy of Sciences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024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NodeAV</a:t>
            </a:r>
            <a:r>
              <a:rPr lang="en-US" altLang="zh-CN" dirty="0"/>
              <a:t> overview</a:t>
            </a:r>
            <a:endParaRPr lang="zh-CN" altLang="en-US" dirty="0"/>
          </a:p>
        </p:txBody>
      </p:sp>
      <p:sp>
        <p:nvSpPr>
          <p:cNvPr id="20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863051" y="1549466"/>
            <a:ext cx="1318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dirty="0">
                <a:latin typeface="+mj-lt"/>
                <a:sym typeface="Arial"/>
              </a:rPr>
              <a:t>Application</a:t>
            </a:r>
            <a:endParaRPr sz="1600" dirty="0">
              <a:latin typeface="+mj-lt"/>
              <a:sym typeface="Arial"/>
            </a:endParaRPr>
          </a:p>
        </p:txBody>
      </p:sp>
      <p:pic>
        <p:nvPicPr>
          <p:cNvPr id="1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343" y="1387728"/>
            <a:ext cx="1120807" cy="68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366" y="2292227"/>
            <a:ext cx="7048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1001597" y="2547988"/>
            <a:ext cx="1318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1600" dirty="0">
                <a:latin typeface="+mj-lt"/>
                <a:sym typeface="Arial"/>
              </a:rPr>
              <a:t>Test case</a:t>
            </a:r>
            <a:endParaRPr sz="1600" dirty="0">
              <a:latin typeface="+mj-lt"/>
              <a:sym typeface="Arial"/>
            </a:endParaRPr>
          </a:p>
        </p:txBody>
      </p:sp>
      <p:pic>
        <p:nvPicPr>
          <p:cNvPr id="26" name="图形 249" descr="文档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80" y="1714407"/>
            <a:ext cx="836716" cy="83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5215212" y="2534324"/>
            <a:ext cx="1318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1600" dirty="0">
                <a:latin typeface="+mj-lt"/>
                <a:sym typeface="Arial"/>
              </a:rPr>
              <a:t>Event trace collection</a:t>
            </a:r>
            <a:endParaRPr sz="1600" dirty="0">
              <a:latin typeface="+mj-lt"/>
              <a:sym typeface="Arial"/>
            </a:endParaRPr>
          </a:p>
        </p:txBody>
      </p:sp>
      <p:sp>
        <p:nvSpPr>
          <p:cNvPr id="38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8371762" y="2564706"/>
            <a:ext cx="2080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1600" dirty="0">
                <a:latin typeface="+mj-lt"/>
                <a:sym typeface="Arial"/>
              </a:rPr>
              <a:t>Happens-before</a:t>
            </a:r>
          </a:p>
          <a:p>
            <a:pPr algn="ctr"/>
            <a:r>
              <a:rPr lang="en-US" altLang="zh-CN" sz="1600" dirty="0">
                <a:latin typeface="+mj-lt"/>
                <a:sym typeface="Arial"/>
              </a:rPr>
              <a:t>inference</a:t>
            </a:r>
            <a:endParaRPr lang="en-US" sz="1600" dirty="0">
              <a:latin typeface="+mj-lt"/>
              <a:sym typeface="Arial"/>
            </a:endParaRPr>
          </a:p>
        </p:txBody>
      </p:sp>
      <p:sp>
        <p:nvSpPr>
          <p:cNvPr id="64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1796729" y="6252921"/>
            <a:ext cx="1318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1600" dirty="0">
                <a:latin typeface="+mj-lt"/>
                <a:sym typeface="Arial"/>
              </a:rPr>
              <a:t>Bug report</a:t>
            </a:r>
            <a:endParaRPr sz="1600" dirty="0">
              <a:latin typeface="+mj-lt"/>
              <a:sym typeface="Arial"/>
            </a:endParaRPr>
          </a:p>
        </p:txBody>
      </p:sp>
      <p:sp>
        <p:nvSpPr>
          <p:cNvPr id="62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4866818" y="6095019"/>
            <a:ext cx="2174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1600" dirty="0">
                <a:latin typeface="+mj-lt"/>
                <a:sym typeface="Arial"/>
              </a:rPr>
              <a:t>Atomicity violation</a:t>
            </a:r>
          </a:p>
          <a:p>
            <a:pPr algn="ctr"/>
            <a:r>
              <a:rPr lang="en-US" sz="1600" dirty="0">
                <a:latin typeface="+mj-lt"/>
                <a:sym typeface="Arial"/>
              </a:rPr>
              <a:t>detection</a:t>
            </a:r>
            <a:endParaRPr sz="1600" dirty="0">
              <a:latin typeface="+mj-lt"/>
              <a:sym typeface="Arial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54" y="4851958"/>
            <a:ext cx="1350169" cy="1350169"/>
          </a:xfrm>
          <a:prstGeom prst="rect">
            <a:avLst/>
          </a:prstGeom>
        </p:spPr>
      </p:pic>
      <p:sp>
        <p:nvSpPr>
          <p:cNvPr id="42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8420451" y="6095019"/>
            <a:ext cx="2080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sz="1600" dirty="0">
                <a:latin typeface="+mj-lt"/>
                <a:sym typeface="Arial"/>
              </a:rPr>
              <a:t>A</a:t>
            </a:r>
            <a:r>
              <a:rPr lang="en-US" altLang="zh-CN" sz="1600" dirty="0">
                <a:latin typeface="+mj-lt"/>
                <a:sym typeface="Arial"/>
              </a:rPr>
              <a:t>tomic event pair</a:t>
            </a:r>
          </a:p>
          <a:p>
            <a:pPr algn="ctr"/>
            <a:r>
              <a:rPr lang="en-US" sz="1600" dirty="0">
                <a:latin typeface="+mj-lt"/>
                <a:sym typeface="Arial"/>
              </a:rPr>
              <a:t>inference</a:t>
            </a:r>
            <a:endParaRPr sz="1600" dirty="0">
              <a:latin typeface="+mj-lt"/>
              <a:sym typeface="Arial"/>
            </a:endParaRPr>
          </a:p>
        </p:txBody>
      </p:sp>
      <p:sp>
        <p:nvSpPr>
          <p:cNvPr id="12" name="右箭头 11"/>
          <p:cNvSpPr/>
          <p:nvPr/>
        </p:nvSpPr>
        <p:spPr bwMode="gray">
          <a:xfrm>
            <a:off x="7041461" y="1807023"/>
            <a:ext cx="1165546" cy="664291"/>
          </a:xfrm>
          <a:prstGeom prst="rightArrow">
            <a:avLst/>
          </a:prstGeom>
          <a:solidFill>
            <a:schemeClr val="bg1"/>
          </a:solidFill>
          <a:ln w="31750" algn="ctr">
            <a:solidFill>
              <a:srgbClr val="000000">
                <a:lumMod val="65000"/>
                <a:lumOff val="35000"/>
              </a:srgbClr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0" name="右箭头 49"/>
          <p:cNvSpPr/>
          <p:nvPr/>
        </p:nvSpPr>
        <p:spPr bwMode="gray">
          <a:xfrm rot="5400000">
            <a:off x="8829174" y="3719229"/>
            <a:ext cx="1165546" cy="664291"/>
          </a:xfrm>
          <a:prstGeom prst="rightArrow">
            <a:avLst/>
          </a:prstGeom>
          <a:solidFill>
            <a:schemeClr val="bg1"/>
          </a:solidFill>
          <a:ln w="31750" algn="ctr">
            <a:solidFill>
              <a:srgbClr val="000000">
                <a:lumMod val="65000"/>
                <a:lumOff val="35000"/>
              </a:srgbClr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1" name="右箭头 50"/>
          <p:cNvSpPr/>
          <p:nvPr/>
        </p:nvSpPr>
        <p:spPr bwMode="gray">
          <a:xfrm rot="10800000">
            <a:off x="7041461" y="5566489"/>
            <a:ext cx="1165546" cy="664291"/>
          </a:xfrm>
          <a:prstGeom prst="rightArrow">
            <a:avLst/>
          </a:prstGeom>
          <a:solidFill>
            <a:schemeClr val="bg1"/>
          </a:solidFill>
          <a:ln w="31750" algn="ctr">
            <a:solidFill>
              <a:srgbClr val="000000">
                <a:lumMod val="65000"/>
                <a:lumOff val="35000"/>
              </a:srgbClr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2" name="右箭头 51"/>
          <p:cNvSpPr/>
          <p:nvPr/>
        </p:nvSpPr>
        <p:spPr bwMode="gray">
          <a:xfrm rot="10800000">
            <a:off x="3594550" y="5430728"/>
            <a:ext cx="1165546" cy="664291"/>
          </a:xfrm>
          <a:prstGeom prst="rightArrow">
            <a:avLst/>
          </a:prstGeom>
          <a:solidFill>
            <a:schemeClr val="bg1"/>
          </a:solidFill>
          <a:ln w="31750" algn="ctr">
            <a:solidFill>
              <a:srgbClr val="000000">
                <a:lumMod val="65000"/>
                <a:lumOff val="35000"/>
              </a:srgbClr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3" name="右箭头 52"/>
          <p:cNvSpPr/>
          <p:nvPr/>
        </p:nvSpPr>
        <p:spPr bwMode="gray">
          <a:xfrm>
            <a:off x="3734122" y="1787854"/>
            <a:ext cx="1165546" cy="664291"/>
          </a:xfrm>
          <a:prstGeom prst="rightArrow">
            <a:avLst/>
          </a:prstGeom>
          <a:solidFill>
            <a:schemeClr val="bg1"/>
          </a:solidFill>
          <a:ln w="31750" algn="ctr">
            <a:solidFill>
              <a:srgbClr val="000000">
                <a:lumMod val="65000"/>
                <a:lumOff val="35000"/>
              </a:srgbClr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2" name="图片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78" y="5317809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89ACADFC-85D7-4FF1-8441-1268B82DC1AC}"/>
              </a:ext>
            </a:extLst>
          </p:cNvPr>
          <p:cNvGrpSpPr/>
          <p:nvPr/>
        </p:nvGrpSpPr>
        <p:grpSpPr>
          <a:xfrm>
            <a:off x="8704073" y="1348218"/>
            <a:ext cx="1443198" cy="1317427"/>
            <a:chOff x="6209613" y="2324100"/>
            <a:chExt cx="1443198" cy="1317427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B902158-45DB-4DF7-9182-408F3E004EFF}"/>
                </a:ext>
              </a:extLst>
            </p:cNvPr>
            <p:cNvSpPr/>
            <p:nvPr/>
          </p:nvSpPr>
          <p:spPr bwMode="gray">
            <a:xfrm>
              <a:off x="6267449" y="260032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B05FBE8-CA93-4147-9E1B-C80E8066B554}"/>
                </a:ext>
              </a:extLst>
            </p:cNvPr>
            <p:cNvSpPr/>
            <p:nvPr/>
          </p:nvSpPr>
          <p:spPr bwMode="gray">
            <a:xfrm>
              <a:off x="6857998" y="260032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593D8748-A07B-4685-AE6B-1A0A80F3427C}"/>
                </a:ext>
              </a:extLst>
            </p:cNvPr>
            <p:cNvSpPr/>
            <p:nvPr/>
          </p:nvSpPr>
          <p:spPr bwMode="gray">
            <a:xfrm>
              <a:off x="6267449" y="321944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8B097E5-4C7F-4C36-98A7-CEB22FF2F580}"/>
                </a:ext>
              </a:extLst>
            </p:cNvPr>
            <p:cNvSpPr/>
            <p:nvPr/>
          </p:nvSpPr>
          <p:spPr bwMode="gray">
            <a:xfrm>
              <a:off x="6857998" y="321944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E87FF10-7F06-4E8F-A5A0-F2245FAAB4CB}"/>
                </a:ext>
              </a:extLst>
            </p:cNvPr>
            <p:cNvSpPr txBox="1"/>
            <p:nvPr/>
          </p:nvSpPr>
          <p:spPr>
            <a:xfrm>
              <a:off x="6209613" y="23241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dirty="0"/>
                <a:t>e</a:t>
              </a:r>
              <a:r>
                <a:rPr lang="en-US" altLang="zh-CN" sz="1400" b="1" baseline="-25000" dirty="0"/>
                <a:t>1</a:t>
              </a:r>
              <a:endParaRPr lang="zh-CN" altLang="en-US" sz="1400" b="1" baseline="-250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92077E4-50A2-421C-8F87-85951FED3E7F}"/>
                </a:ext>
              </a:extLst>
            </p:cNvPr>
            <p:cNvSpPr txBox="1"/>
            <p:nvPr/>
          </p:nvSpPr>
          <p:spPr>
            <a:xfrm>
              <a:off x="6800163" y="232410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dirty="0"/>
                <a:t>e</a:t>
              </a:r>
              <a:r>
                <a:rPr lang="en-US" altLang="zh-CN" sz="1400" b="1" baseline="-25000" dirty="0"/>
                <a:t>2</a:t>
              </a:r>
              <a:endParaRPr lang="zh-CN" altLang="en-US" sz="1400" b="1" baseline="-250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9F18BE0-C45E-418E-BD61-7BA9C2C1B1A6}"/>
                </a:ext>
              </a:extLst>
            </p:cNvPr>
            <p:cNvSpPr txBox="1"/>
            <p:nvPr/>
          </p:nvSpPr>
          <p:spPr>
            <a:xfrm>
              <a:off x="6233652" y="333375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dirty="0"/>
                <a:t>e</a:t>
              </a:r>
              <a:r>
                <a:rPr lang="en-US" altLang="zh-CN" sz="1400" b="1" baseline="-25000" dirty="0"/>
                <a:t>4</a:t>
              </a:r>
              <a:endParaRPr lang="zh-CN" altLang="en-US" sz="1400" b="1" baseline="-250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657156B-7BA5-4A74-8A89-35359D662382}"/>
                </a:ext>
              </a:extLst>
            </p:cNvPr>
            <p:cNvSpPr txBox="1"/>
            <p:nvPr/>
          </p:nvSpPr>
          <p:spPr>
            <a:xfrm>
              <a:off x="6819213" y="333375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dirty="0"/>
                <a:t>e</a:t>
              </a:r>
              <a:r>
                <a:rPr lang="en-US" altLang="zh-CN" sz="1400" b="1" baseline="-25000" dirty="0"/>
                <a:t>5</a:t>
              </a:r>
              <a:endParaRPr lang="zh-CN" altLang="en-US" sz="1400" b="1" baseline="-25000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672B1728-7E2B-4EF7-94EF-EA9781F3C63A}"/>
                </a:ext>
              </a:extLst>
            </p:cNvPr>
            <p:cNvSpPr/>
            <p:nvPr/>
          </p:nvSpPr>
          <p:spPr bwMode="gray">
            <a:xfrm>
              <a:off x="7369639" y="286702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A7C946A-1B2D-4D02-B637-7B5B1F52D270}"/>
                </a:ext>
              </a:extLst>
            </p:cNvPr>
            <p:cNvSpPr txBox="1"/>
            <p:nvPr/>
          </p:nvSpPr>
          <p:spPr>
            <a:xfrm>
              <a:off x="7301433" y="2601812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 dirty="0"/>
                <a:t>e</a:t>
              </a:r>
              <a:r>
                <a:rPr lang="en-US" altLang="zh-CN" sz="1400" b="1" baseline="-25000" dirty="0"/>
                <a:t>3</a:t>
              </a:r>
              <a:endParaRPr lang="zh-CN" altLang="en-US" sz="1400" b="1" baseline="-25000" dirty="0"/>
            </a:p>
          </p:txBody>
        </p:sp>
        <p:sp>
          <p:nvSpPr>
            <p:cNvPr id="36" name="箭头: 下 35">
              <a:extLst>
                <a:ext uri="{FF2B5EF4-FFF2-40B4-BE49-F238E27FC236}">
                  <a16:creationId xmlns:a16="http://schemas.microsoft.com/office/drawing/2014/main" id="{9CCCFD0D-F5C1-45FA-B399-A1F57D627361}"/>
                </a:ext>
              </a:extLst>
            </p:cNvPr>
            <p:cNvSpPr/>
            <p:nvPr/>
          </p:nvSpPr>
          <p:spPr bwMode="gray">
            <a:xfrm rot="16200000">
              <a:off x="6604558" y="2516088"/>
              <a:ext cx="104775" cy="340505"/>
            </a:xfrm>
            <a:prstGeom prst="downArrow">
              <a:avLst/>
            </a:prstGeom>
            <a:solidFill>
              <a:schemeClr val="bg1"/>
            </a:solidFill>
            <a:ln w="28575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箭头: 下 36">
              <a:extLst>
                <a:ext uri="{FF2B5EF4-FFF2-40B4-BE49-F238E27FC236}">
                  <a16:creationId xmlns:a16="http://schemas.microsoft.com/office/drawing/2014/main" id="{51AB147F-1AC6-4149-83B3-182269AF2BC1}"/>
                </a:ext>
              </a:extLst>
            </p:cNvPr>
            <p:cNvSpPr/>
            <p:nvPr/>
          </p:nvSpPr>
          <p:spPr bwMode="gray">
            <a:xfrm rot="16200000">
              <a:off x="6614083" y="3144738"/>
              <a:ext cx="104775" cy="340505"/>
            </a:xfrm>
            <a:prstGeom prst="downArrow">
              <a:avLst/>
            </a:prstGeom>
            <a:solidFill>
              <a:schemeClr val="bg1"/>
            </a:solidFill>
            <a:ln w="28575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052A77F0-C14D-4CC4-9EDC-C2056A0ABAB3}"/>
                </a:ext>
              </a:extLst>
            </p:cNvPr>
            <p:cNvSpPr/>
            <p:nvPr/>
          </p:nvSpPr>
          <p:spPr bwMode="gray">
            <a:xfrm rot="18513457">
              <a:off x="7166533" y="2639913"/>
              <a:ext cx="104775" cy="340505"/>
            </a:xfrm>
            <a:prstGeom prst="downArrow">
              <a:avLst/>
            </a:prstGeom>
            <a:solidFill>
              <a:schemeClr val="bg1"/>
            </a:solidFill>
            <a:ln w="28575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7D415064-CFFC-4E76-B5AC-F8BD0D1835CE}"/>
                </a:ext>
              </a:extLst>
            </p:cNvPr>
            <p:cNvSpPr/>
            <p:nvPr/>
          </p:nvSpPr>
          <p:spPr bwMode="gray">
            <a:xfrm rot="18465401">
              <a:off x="6630323" y="2732920"/>
              <a:ext cx="104775" cy="540000"/>
            </a:xfrm>
            <a:prstGeom prst="downArrow">
              <a:avLst/>
            </a:prstGeom>
            <a:solidFill>
              <a:schemeClr val="bg1"/>
            </a:solidFill>
            <a:ln w="28575" algn="ctr">
              <a:solidFill>
                <a:srgbClr val="000000">
                  <a:lumMod val="65000"/>
                  <a:lumOff val="35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92C54C61-D493-4AE0-8666-FC617251F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731" y="4958878"/>
            <a:ext cx="1178591" cy="117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0187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7" grpId="0"/>
      <p:bldP spid="38" grpId="0"/>
      <p:bldP spid="64" grpId="0"/>
      <p:bldP spid="62" grpId="0"/>
      <p:bldP spid="42" grpId="0"/>
      <p:bldP spid="12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 trace collection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AE3F75D-0F8C-4887-AAAA-54DBC341D500}"/>
              </a:ext>
            </a:extLst>
          </p:cNvPr>
          <p:cNvSpPr/>
          <p:nvPr/>
        </p:nvSpPr>
        <p:spPr>
          <a:xfrm>
            <a:off x="349416" y="2738723"/>
            <a:ext cx="4202626" cy="2280499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</a:ln>
          <a:effectLst/>
        </p:spPr>
        <p:txBody>
          <a:bodyPr tIns="0" rtlCol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dirty="0" err="1">
                <a:solidFill>
                  <a:prstClr val="black"/>
                </a:solidFill>
                <a:ea typeface="黑体" panose="02010609060101010101" pitchFamily="49" charset="-122"/>
                <a:cs typeface="Calibri" panose="020F0502020204030204" pitchFamily="34" charset="0"/>
              </a:rPr>
              <a:t>process.nextTick</a:t>
            </a:r>
            <a:r>
              <a:rPr lang="en-US" altLang="zh-CN" sz="2000" b="1" kern="0" dirty="0">
                <a:solidFill>
                  <a:prstClr val="black"/>
                </a:solidFill>
                <a:ea typeface="黑体" panose="02010609060101010101" pitchFamily="49" charset="-122"/>
                <a:cs typeface="Calibri" panose="020F0502020204030204" pitchFamily="34" charset="0"/>
              </a:rPr>
              <a:t> (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() =&gt;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noProof="0" dirty="0">
                <a:solidFill>
                  <a:prstClr val="black"/>
                </a:solidFill>
                <a:ea typeface="黑体" panose="02010609060101010101" pitchFamily="49" charset="-122"/>
                <a:cs typeface="Calibri" panose="020F0502020204030204" pitchFamily="34" charset="0"/>
              </a:rPr>
              <a:t>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dirty="0">
                <a:solidFill>
                  <a:prstClr val="black"/>
                </a:solidFill>
                <a:ea typeface="黑体" panose="02010609060101010101" pitchFamily="49" charset="-122"/>
                <a:cs typeface="Calibri" panose="020F0502020204030204" pitchFamily="34" charset="0"/>
              </a:rPr>
              <a:t>    </a:t>
            </a:r>
            <a:r>
              <a:rPr lang="en-US" altLang="zh-CN" sz="2000" b="1" kern="0" noProof="0" dirty="0">
                <a:solidFill>
                  <a:prstClr val="black"/>
                </a:solidFill>
                <a:ea typeface="黑体" panose="02010609060101010101" pitchFamily="49" charset="-122"/>
                <a:cs typeface="Calibri" panose="020F0502020204030204" pitchFamily="34" charset="0"/>
              </a:rPr>
              <a:t>x = </a:t>
            </a:r>
            <a:r>
              <a:rPr lang="en-US" altLang="zh-CN" sz="2000" b="1" kern="0" dirty="0">
                <a:solidFill>
                  <a:prstClr val="black"/>
                </a:solidFill>
                <a:ea typeface="黑体" panose="02010609060101010101" pitchFamily="49" charset="-122"/>
                <a:cs typeface="Calibri" panose="020F0502020204030204" pitchFamily="34" charset="0"/>
              </a:rPr>
              <a:t>compute(x);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fs.readFile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(‘bar’,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cb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dirty="0">
                <a:solidFill>
                  <a:prstClr val="black"/>
                </a:solidFill>
                <a:ea typeface="黑体" panose="02010609060101010101" pitchFamily="49" charset="-122"/>
                <a:cs typeface="Calibri" panose="020F0502020204030204" pitchFamily="34" charset="0"/>
              </a:rPr>
              <a:t>});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3EEAF4-86B9-4EE1-BFB6-51D74647EA89}"/>
              </a:ext>
            </a:extLst>
          </p:cNvPr>
          <p:cNvSpPr txBox="1"/>
          <p:nvPr/>
        </p:nvSpPr>
        <p:spPr>
          <a:xfrm>
            <a:off x="5947163" y="2505562"/>
            <a:ext cx="2147399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pPr algn="l"/>
            <a:r>
              <a:rPr lang="en-US" altLang="zh-CN" i="1" dirty="0">
                <a:solidFill>
                  <a:srgbClr val="0070C0"/>
                </a:solidFill>
              </a:rPr>
              <a:t>Start event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3EEAF4-86B9-4EE1-BFB6-51D74647EA89}"/>
              </a:ext>
            </a:extLst>
          </p:cNvPr>
          <p:cNvSpPr txBox="1"/>
          <p:nvPr/>
        </p:nvSpPr>
        <p:spPr>
          <a:xfrm>
            <a:off x="5947163" y="2975114"/>
            <a:ext cx="2147399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00B050"/>
                </a:solidFill>
              </a:rPr>
              <a:t>Read x</a:t>
            </a:r>
            <a:endParaRPr lang="zh-CN" altLang="en-US" sz="2000" b="1" i="1" dirty="0">
              <a:solidFill>
                <a:srgbClr val="00B05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3EEAF4-86B9-4EE1-BFB6-51D74647EA89}"/>
              </a:ext>
            </a:extLst>
          </p:cNvPr>
          <p:cNvSpPr txBox="1"/>
          <p:nvPr/>
        </p:nvSpPr>
        <p:spPr>
          <a:xfrm>
            <a:off x="5947163" y="4378180"/>
            <a:ext cx="2147399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pPr algn="l"/>
            <a:r>
              <a:rPr lang="en-US" altLang="zh-CN" i="1" dirty="0">
                <a:solidFill>
                  <a:srgbClr val="00B050"/>
                </a:solidFill>
              </a:rPr>
              <a:t>Read file bar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13EEAF4-86B9-4EE1-BFB6-51D74647EA89}"/>
              </a:ext>
            </a:extLst>
          </p:cNvPr>
          <p:cNvSpPr txBox="1"/>
          <p:nvPr/>
        </p:nvSpPr>
        <p:spPr>
          <a:xfrm>
            <a:off x="5947163" y="3892809"/>
            <a:ext cx="2147399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0070C0"/>
                </a:solidFill>
              </a:rPr>
              <a:t>Register </a:t>
            </a:r>
            <a:r>
              <a:rPr lang="en-US" altLang="zh-CN" sz="2000" b="1" i="1" dirty="0" err="1">
                <a:solidFill>
                  <a:srgbClr val="0070C0"/>
                </a:solidFill>
              </a:rPr>
              <a:t>cb</a:t>
            </a:r>
            <a:endParaRPr lang="en-US" altLang="zh-CN" sz="2000" b="1" i="1" dirty="0">
              <a:solidFill>
                <a:srgbClr val="0070C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13EEAF4-86B9-4EE1-BFB6-51D74647EA89}"/>
              </a:ext>
            </a:extLst>
          </p:cNvPr>
          <p:cNvSpPr txBox="1"/>
          <p:nvPr/>
        </p:nvSpPr>
        <p:spPr>
          <a:xfrm>
            <a:off x="5947163" y="4846218"/>
            <a:ext cx="2147399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0070C0"/>
                </a:solidFill>
              </a:rPr>
              <a:t>End event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3EEAF4-86B9-4EE1-BFB6-51D74647EA89}"/>
              </a:ext>
            </a:extLst>
          </p:cNvPr>
          <p:cNvSpPr txBox="1"/>
          <p:nvPr/>
        </p:nvSpPr>
        <p:spPr>
          <a:xfrm>
            <a:off x="5947163" y="3443152"/>
            <a:ext cx="2147399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pPr algn="l"/>
            <a:r>
              <a:rPr lang="en-US" altLang="zh-CN" i="1" dirty="0">
                <a:solidFill>
                  <a:srgbClr val="00B050"/>
                </a:solidFill>
              </a:rPr>
              <a:t>Write x</a:t>
            </a:r>
            <a:endParaRPr lang="zh-CN" altLang="en-US" i="1" dirty="0">
              <a:solidFill>
                <a:srgbClr val="00B05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13EEAF4-86B9-4EE1-BFB6-51D74647EA89}"/>
              </a:ext>
            </a:extLst>
          </p:cNvPr>
          <p:cNvSpPr txBox="1"/>
          <p:nvPr/>
        </p:nvSpPr>
        <p:spPr>
          <a:xfrm>
            <a:off x="5947163" y="2090314"/>
            <a:ext cx="2147399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pPr algn="l"/>
            <a:r>
              <a:rPr lang="en-US" altLang="zh-CN" i="1" dirty="0">
                <a:solidFill>
                  <a:srgbClr val="0070C0"/>
                </a:solidFill>
              </a:rPr>
              <a:t>Trigger event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  <p:sp>
        <p:nvSpPr>
          <p:cNvPr id="8" name="任意多边形 7"/>
          <p:cNvSpPr/>
          <p:nvPr/>
        </p:nvSpPr>
        <p:spPr bwMode="gray">
          <a:xfrm>
            <a:off x="2278742" y="2301422"/>
            <a:ext cx="3771900" cy="685800"/>
          </a:xfrm>
          <a:custGeom>
            <a:avLst/>
            <a:gdLst>
              <a:gd name="connsiteX0" fmla="*/ 0 w 3771900"/>
              <a:gd name="connsiteY0" fmla="*/ 685800 h 685800"/>
              <a:gd name="connsiteX1" fmla="*/ 1435100 w 3771900"/>
              <a:gd name="connsiteY1" fmla="*/ 203200 h 685800"/>
              <a:gd name="connsiteX2" fmla="*/ 3771900 w 3771900"/>
              <a:gd name="connsiteY2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1900" h="685800">
                <a:moveTo>
                  <a:pt x="0" y="685800"/>
                </a:moveTo>
                <a:cubicBezTo>
                  <a:pt x="403225" y="501650"/>
                  <a:pt x="806450" y="317500"/>
                  <a:pt x="1435100" y="203200"/>
                </a:cubicBezTo>
                <a:cubicBezTo>
                  <a:pt x="2063750" y="88900"/>
                  <a:pt x="2917825" y="44450"/>
                  <a:pt x="3771900" y="0"/>
                </a:cubicBezTo>
              </a:path>
            </a:pathLst>
          </a:custGeom>
          <a:noFill/>
          <a:ln w="41275" cap="rnd" cmpd="sng" algn="ctr">
            <a:solidFill>
              <a:srgbClr val="6B6B6B"/>
            </a:solidFill>
            <a:prstDash val="dash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9" name="任意多边形 8"/>
          <p:cNvSpPr/>
          <p:nvPr/>
        </p:nvSpPr>
        <p:spPr bwMode="gray">
          <a:xfrm>
            <a:off x="3930318" y="2773774"/>
            <a:ext cx="2050473" cy="281376"/>
          </a:xfrm>
          <a:custGeom>
            <a:avLst/>
            <a:gdLst>
              <a:gd name="connsiteX0" fmla="*/ 0 w 2374900"/>
              <a:gd name="connsiteY0" fmla="*/ 330200 h 330200"/>
              <a:gd name="connsiteX1" fmla="*/ 508000 w 2374900"/>
              <a:gd name="connsiteY1" fmla="*/ 63500 h 330200"/>
              <a:gd name="connsiteX2" fmla="*/ 2374900 w 2374900"/>
              <a:gd name="connsiteY2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4900" h="330200">
                <a:moveTo>
                  <a:pt x="0" y="330200"/>
                </a:moveTo>
                <a:cubicBezTo>
                  <a:pt x="56091" y="224366"/>
                  <a:pt x="112183" y="118533"/>
                  <a:pt x="508000" y="63500"/>
                </a:cubicBezTo>
                <a:cubicBezTo>
                  <a:pt x="903817" y="8467"/>
                  <a:pt x="1639358" y="4233"/>
                  <a:pt x="2374900" y="0"/>
                </a:cubicBezTo>
              </a:path>
            </a:pathLst>
          </a:custGeom>
          <a:noFill/>
          <a:ln w="41275" cap="rnd" cmpd="sng" algn="ctr">
            <a:solidFill>
              <a:srgbClr val="6B6B6B"/>
            </a:solidFill>
            <a:prstDash val="dash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10" name="任意多边形 9"/>
          <p:cNvSpPr/>
          <p:nvPr/>
        </p:nvSpPr>
        <p:spPr bwMode="gray">
          <a:xfrm>
            <a:off x="3036124" y="3152322"/>
            <a:ext cx="2976418" cy="457200"/>
          </a:xfrm>
          <a:custGeom>
            <a:avLst/>
            <a:gdLst>
              <a:gd name="connsiteX0" fmla="*/ 0 w 3149600"/>
              <a:gd name="connsiteY0" fmla="*/ 457200 h 457200"/>
              <a:gd name="connsiteX1" fmla="*/ 1625600 w 3149600"/>
              <a:gd name="connsiteY1" fmla="*/ 152400 h 457200"/>
              <a:gd name="connsiteX2" fmla="*/ 3149600 w 3149600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9600" h="457200">
                <a:moveTo>
                  <a:pt x="0" y="457200"/>
                </a:moveTo>
                <a:cubicBezTo>
                  <a:pt x="550333" y="342900"/>
                  <a:pt x="1100667" y="228600"/>
                  <a:pt x="1625600" y="152400"/>
                </a:cubicBezTo>
                <a:cubicBezTo>
                  <a:pt x="2150533" y="76200"/>
                  <a:pt x="2650066" y="38100"/>
                  <a:pt x="3149600" y="0"/>
                </a:cubicBezTo>
              </a:path>
            </a:pathLst>
          </a:custGeom>
          <a:noFill/>
          <a:ln w="41275" cap="rnd" cmpd="sng" algn="ctr">
            <a:solidFill>
              <a:srgbClr val="6B6B6B"/>
            </a:solidFill>
            <a:prstDash val="dash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18" name="任意多边形 17"/>
          <p:cNvSpPr/>
          <p:nvPr/>
        </p:nvSpPr>
        <p:spPr bwMode="gray">
          <a:xfrm>
            <a:off x="3036124" y="3493380"/>
            <a:ext cx="2976418" cy="148542"/>
          </a:xfrm>
          <a:custGeom>
            <a:avLst/>
            <a:gdLst>
              <a:gd name="connsiteX0" fmla="*/ 0 w 4673600"/>
              <a:gd name="connsiteY0" fmla="*/ 292507 h 292507"/>
              <a:gd name="connsiteX1" fmla="*/ 2489200 w 4673600"/>
              <a:gd name="connsiteY1" fmla="*/ 407 h 292507"/>
              <a:gd name="connsiteX2" fmla="*/ 4673600 w 4673600"/>
              <a:gd name="connsiteY2" fmla="*/ 241707 h 29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73600" h="292507">
                <a:moveTo>
                  <a:pt x="0" y="292507"/>
                </a:moveTo>
                <a:cubicBezTo>
                  <a:pt x="855133" y="150690"/>
                  <a:pt x="1710267" y="8874"/>
                  <a:pt x="2489200" y="407"/>
                </a:cubicBezTo>
                <a:cubicBezTo>
                  <a:pt x="3268133" y="-8060"/>
                  <a:pt x="3970866" y="116823"/>
                  <a:pt x="4673600" y="241707"/>
                </a:cubicBezTo>
              </a:path>
            </a:pathLst>
          </a:custGeom>
          <a:noFill/>
          <a:ln w="41275" cap="rnd" cmpd="sng" algn="ctr">
            <a:solidFill>
              <a:srgbClr val="6B6B6B"/>
            </a:solidFill>
            <a:prstDash val="dash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20" name="任意多边形 19"/>
          <p:cNvSpPr/>
          <p:nvPr/>
        </p:nvSpPr>
        <p:spPr bwMode="gray">
          <a:xfrm flipV="1">
            <a:off x="3898568" y="4378180"/>
            <a:ext cx="2063174" cy="147090"/>
          </a:xfrm>
          <a:custGeom>
            <a:avLst/>
            <a:gdLst>
              <a:gd name="connsiteX0" fmla="*/ 0 w 2336800"/>
              <a:gd name="connsiteY0" fmla="*/ 105266 h 105266"/>
              <a:gd name="connsiteX1" fmla="*/ 622300 w 2336800"/>
              <a:gd name="connsiteY1" fmla="*/ 41766 h 105266"/>
              <a:gd name="connsiteX2" fmla="*/ 1727200 w 2336800"/>
              <a:gd name="connsiteY2" fmla="*/ 3666 h 105266"/>
              <a:gd name="connsiteX3" fmla="*/ 2336800 w 2336800"/>
              <a:gd name="connsiteY3" fmla="*/ 3666 h 10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00" h="105266">
                <a:moveTo>
                  <a:pt x="0" y="105266"/>
                </a:moveTo>
                <a:cubicBezTo>
                  <a:pt x="167216" y="81982"/>
                  <a:pt x="334433" y="58699"/>
                  <a:pt x="622300" y="41766"/>
                </a:cubicBezTo>
                <a:cubicBezTo>
                  <a:pt x="910167" y="24833"/>
                  <a:pt x="1441450" y="10016"/>
                  <a:pt x="1727200" y="3666"/>
                </a:cubicBezTo>
                <a:cubicBezTo>
                  <a:pt x="2012950" y="-2684"/>
                  <a:pt x="2174875" y="491"/>
                  <a:pt x="2336800" y="3666"/>
                </a:cubicBezTo>
              </a:path>
            </a:pathLst>
          </a:custGeom>
          <a:noFill/>
          <a:ln w="41275" cap="rnd" cmpd="sng" algn="ctr">
            <a:solidFill>
              <a:srgbClr val="6B6B6B"/>
            </a:solidFill>
            <a:prstDash val="dash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21" name="任意多边形 20"/>
          <p:cNvSpPr/>
          <p:nvPr/>
        </p:nvSpPr>
        <p:spPr bwMode="gray">
          <a:xfrm flipV="1">
            <a:off x="3898568" y="4094150"/>
            <a:ext cx="2113974" cy="315124"/>
          </a:xfrm>
          <a:custGeom>
            <a:avLst/>
            <a:gdLst>
              <a:gd name="connsiteX0" fmla="*/ 0 w 3835400"/>
              <a:gd name="connsiteY0" fmla="*/ 0 h 223317"/>
              <a:gd name="connsiteX1" fmla="*/ 1968500 w 3835400"/>
              <a:gd name="connsiteY1" fmla="*/ 215900 h 223317"/>
              <a:gd name="connsiteX2" fmla="*/ 3835400 w 3835400"/>
              <a:gd name="connsiteY2" fmla="*/ 152400 h 223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5400" h="223317">
                <a:moveTo>
                  <a:pt x="0" y="0"/>
                </a:moveTo>
                <a:cubicBezTo>
                  <a:pt x="664633" y="95250"/>
                  <a:pt x="1329267" y="190500"/>
                  <a:pt x="1968500" y="215900"/>
                </a:cubicBezTo>
                <a:cubicBezTo>
                  <a:pt x="2607733" y="241300"/>
                  <a:pt x="3221566" y="196850"/>
                  <a:pt x="3835400" y="152400"/>
                </a:cubicBezTo>
              </a:path>
            </a:pathLst>
          </a:custGeom>
          <a:noFill/>
          <a:ln w="41275" cap="rnd" cmpd="sng" algn="ctr">
            <a:solidFill>
              <a:srgbClr val="6B6B6B"/>
            </a:solidFill>
            <a:prstDash val="dash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23" name="任意多边形 22"/>
          <p:cNvSpPr/>
          <p:nvPr/>
        </p:nvSpPr>
        <p:spPr bwMode="gray">
          <a:xfrm>
            <a:off x="1173842" y="4676322"/>
            <a:ext cx="4787900" cy="418954"/>
          </a:xfrm>
          <a:custGeom>
            <a:avLst/>
            <a:gdLst>
              <a:gd name="connsiteX0" fmla="*/ 0 w 4787900"/>
              <a:gd name="connsiteY0" fmla="*/ 0 h 418954"/>
              <a:gd name="connsiteX1" fmla="*/ 2387600 w 4787900"/>
              <a:gd name="connsiteY1" fmla="*/ 368300 h 418954"/>
              <a:gd name="connsiteX2" fmla="*/ 4787900 w 4787900"/>
              <a:gd name="connsiteY2" fmla="*/ 406400 h 418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7900" h="418954">
                <a:moveTo>
                  <a:pt x="0" y="0"/>
                </a:moveTo>
                <a:cubicBezTo>
                  <a:pt x="794808" y="150283"/>
                  <a:pt x="1589617" y="300567"/>
                  <a:pt x="2387600" y="368300"/>
                </a:cubicBezTo>
                <a:cubicBezTo>
                  <a:pt x="3185583" y="436033"/>
                  <a:pt x="3986741" y="421216"/>
                  <a:pt x="4787900" y="406400"/>
                </a:cubicBezTo>
              </a:path>
            </a:pathLst>
          </a:custGeom>
          <a:noFill/>
          <a:ln w="41275" cap="rnd" cmpd="sng" algn="ctr">
            <a:solidFill>
              <a:srgbClr val="6B6B6B"/>
            </a:solidFill>
            <a:prstDash val="dash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graphicFrame>
        <p:nvGraphicFramePr>
          <p:cNvPr id="35" name="图示 34"/>
          <p:cNvGraphicFramePr/>
          <p:nvPr>
            <p:extLst>
              <p:ext uri="{D42A27DB-BD31-4B8C-83A1-F6EECF244321}">
                <p14:modId xmlns:p14="http://schemas.microsoft.com/office/powerpoint/2010/main" val="390797388"/>
              </p:ext>
            </p:extLst>
          </p:nvPr>
        </p:nvGraphicFramePr>
        <p:xfrm>
          <a:off x="361666" y="111600"/>
          <a:ext cx="11559653" cy="49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1BB0F19-D061-418E-BFD6-A4260B027B63}"/>
              </a:ext>
            </a:extLst>
          </p:cNvPr>
          <p:cNvCxnSpPr>
            <a:cxnSpLocks/>
          </p:cNvCxnSpPr>
          <p:nvPr/>
        </p:nvCxnSpPr>
        <p:spPr>
          <a:xfrm>
            <a:off x="7836724" y="2301422"/>
            <a:ext cx="1402773" cy="673692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3111B80-41F1-4269-B83C-748CC7209F12}"/>
              </a:ext>
            </a:extLst>
          </p:cNvPr>
          <p:cNvCxnSpPr>
            <a:cxnSpLocks/>
          </p:cNvCxnSpPr>
          <p:nvPr/>
        </p:nvCxnSpPr>
        <p:spPr>
          <a:xfrm>
            <a:off x="7452260" y="2738723"/>
            <a:ext cx="1787237" cy="316427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45EF5E0-4941-40AA-A863-8A4FBF34644B}"/>
              </a:ext>
            </a:extLst>
          </p:cNvPr>
          <p:cNvCxnSpPr>
            <a:cxnSpLocks/>
          </p:cNvCxnSpPr>
          <p:nvPr/>
        </p:nvCxnSpPr>
        <p:spPr>
          <a:xfrm flipV="1">
            <a:off x="7452260" y="3152322"/>
            <a:ext cx="1787237" cy="941828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D572E7D-8C40-4168-84D6-70323A39125B}"/>
              </a:ext>
            </a:extLst>
          </p:cNvPr>
          <p:cNvCxnSpPr>
            <a:cxnSpLocks/>
          </p:cNvCxnSpPr>
          <p:nvPr/>
        </p:nvCxnSpPr>
        <p:spPr>
          <a:xfrm flipV="1">
            <a:off x="7296397" y="3254830"/>
            <a:ext cx="1943100" cy="1840447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9965AE6-5EFC-4A94-8696-803BC222A5F6}"/>
              </a:ext>
            </a:extLst>
          </p:cNvPr>
          <p:cNvSpPr txBox="1"/>
          <p:nvPr/>
        </p:nvSpPr>
        <p:spPr>
          <a:xfrm>
            <a:off x="9211887" y="2932713"/>
            <a:ext cx="1796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 lifecycle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B60229F-3545-4F6E-A6AB-805E7E4E1AFF}"/>
              </a:ext>
            </a:extLst>
          </p:cNvPr>
          <p:cNvCxnSpPr>
            <a:cxnSpLocks/>
          </p:cNvCxnSpPr>
          <p:nvPr/>
        </p:nvCxnSpPr>
        <p:spPr>
          <a:xfrm>
            <a:off x="7098969" y="3152322"/>
            <a:ext cx="2140528" cy="517982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70039ED-5BF2-4DA7-BA7A-C7E3765EBF3E}"/>
              </a:ext>
            </a:extLst>
          </p:cNvPr>
          <p:cNvCxnSpPr>
            <a:cxnSpLocks/>
          </p:cNvCxnSpPr>
          <p:nvPr/>
        </p:nvCxnSpPr>
        <p:spPr>
          <a:xfrm>
            <a:off x="7020862" y="3694040"/>
            <a:ext cx="2218635" cy="44192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50B7329-438E-4AA9-A6A9-B14F04A4B18B}"/>
              </a:ext>
            </a:extLst>
          </p:cNvPr>
          <p:cNvCxnSpPr>
            <a:cxnSpLocks/>
          </p:cNvCxnSpPr>
          <p:nvPr/>
        </p:nvCxnSpPr>
        <p:spPr>
          <a:xfrm flipV="1">
            <a:off x="7557712" y="3791563"/>
            <a:ext cx="1681785" cy="855295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F02BB164-4C5C-4141-A1D0-953EF7DAAB6D}"/>
              </a:ext>
            </a:extLst>
          </p:cNvPr>
          <p:cNvSpPr txBox="1"/>
          <p:nvPr/>
        </p:nvSpPr>
        <p:spPr>
          <a:xfrm>
            <a:off x="9211887" y="3563441"/>
            <a:ext cx="1941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Resource access</a:t>
            </a:r>
          </a:p>
        </p:txBody>
      </p:sp>
    </p:spTree>
    <p:extLst>
      <p:ext uri="{BB962C8B-B14F-4D97-AF65-F5344CB8AC3E}">
        <p14:creationId xmlns:p14="http://schemas.microsoft.com/office/powerpoint/2010/main" val="557119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9" grpId="0" animBg="1"/>
      <p:bldP spid="22" grpId="0" animBg="1"/>
      <p:bldP spid="11" grpId="0" animBg="1"/>
      <p:bldP spid="16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3" grpId="0" animBg="1"/>
      <p:bldP spid="23" grpId="1" animBg="1"/>
      <p:bldP spid="36" grpId="0"/>
      <p:bldP spid="36" grpId="1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7AE3F75D-0F8C-4887-AAAA-54DBC341D500}"/>
              </a:ext>
            </a:extLst>
          </p:cNvPr>
          <p:cNvSpPr/>
          <p:nvPr/>
        </p:nvSpPr>
        <p:spPr>
          <a:xfrm>
            <a:off x="1999770" y="3084075"/>
            <a:ext cx="3847653" cy="1542085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</a:ln>
          <a:effectLst/>
        </p:spPr>
        <p:txBody>
          <a:bodyPr tIns="0" rtlCol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function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foo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 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fs.readFile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(‘</a:t>
            </a:r>
            <a:r>
              <a:rPr lang="en-US" altLang="zh-CN" sz="2000" b="1" kern="0" dirty="0">
                <a:solidFill>
                  <a:prstClr val="black"/>
                </a:solidFill>
                <a:ea typeface="黑体" panose="02010609060101010101" pitchFamily="49" charset="-122"/>
                <a:cs typeface="Calibri" panose="020F0502020204030204" pitchFamily="34" charset="0"/>
              </a:rPr>
              <a:t>bar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’,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cb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};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7" name="圆角矩形 16"/>
          <p:cNvSpPr/>
          <p:nvPr/>
        </p:nvSpPr>
        <p:spPr bwMode="gray">
          <a:xfrm>
            <a:off x="7626869" y="2922964"/>
            <a:ext cx="753035" cy="441064"/>
          </a:xfrm>
          <a:prstGeom prst="roundRect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foo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8" name="圆角矩形 17"/>
          <p:cNvSpPr/>
          <p:nvPr/>
        </p:nvSpPr>
        <p:spPr bwMode="gray">
          <a:xfrm>
            <a:off x="7626869" y="4065068"/>
            <a:ext cx="753035" cy="441064"/>
          </a:xfrm>
          <a:prstGeom prst="roundRect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b="1" dirty="0" err="1">
                <a:solidFill>
                  <a:srgbClr val="0070C0"/>
                </a:solidFill>
              </a:rPr>
              <a:t>cb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2BB5AA8-B4E9-4DB4-91CC-28D6609A5F31}"/>
              </a:ext>
            </a:extLst>
          </p:cNvPr>
          <p:cNvSpPr/>
          <p:nvPr/>
        </p:nvSpPr>
        <p:spPr>
          <a:xfrm>
            <a:off x="4486725" y="3398652"/>
            <a:ext cx="11561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i="1" dirty="0">
                <a:solidFill>
                  <a:srgbClr val="C00000"/>
                </a:solidFill>
                <a:latin typeface="+mj-ea"/>
                <a:ea typeface="+mj-ea"/>
              </a:rPr>
              <a:t>register</a:t>
            </a:r>
            <a:endParaRPr lang="zh-CN" altLang="en-US" sz="1600" i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" name="任意多边形 2"/>
          <p:cNvSpPr/>
          <p:nvPr/>
        </p:nvSpPr>
        <p:spPr bwMode="gray">
          <a:xfrm>
            <a:off x="3745024" y="3341593"/>
            <a:ext cx="1319752" cy="723475"/>
          </a:xfrm>
          <a:custGeom>
            <a:avLst/>
            <a:gdLst>
              <a:gd name="connsiteX0" fmla="*/ 0 w 1319752"/>
              <a:gd name="connsiteY0" fmla="*/ 0 h 377073"/>
              <a:gd name="connsiteX1" fmla="*/ 895546 w 1319752"/>
              <a:gd name="connsiteY1" fmla="*/ 188536 h 377073"/>
              <a:gd name="connsiteX2" fmla="*/ 1319752 w 1319752"/>
              <a:gd name="connsiteY2" fmla="*/ 377073 h 37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752" h="377073">
                <a:moveTo>
                  <a:pt x="0" y="0"/>
                </a:moveTo>
                <a:cubicBezTo>
                  <a:pt x="337793" y="62845"/>
                  <a:pt x="675587" y="125691"/>
                  <a:pt x="895546" y="188536"/>
                </a:cubicBezTo>
                <a:cubicBezTo>
                  <a:pt x="1115505" y="251381"/>
                  <a:pt x="1217628" y="314227"/>
                  <a:pt x="1319752" y="377073"/>
                </a:cubicBezTo>
              </a:path>
            </a:pathLst>
          </a:custGeom>
          <a:ln w="28575">
            <a:solidFill>
              <a:srgbClr val="C00000"/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2">
            <a:extLst>
              <a:ext uri="{FF2B5EF4-FFF2-40B4-BE49-F238E27FC236}">
                <a16:creationId xmlns:a16="http://schemas.microsoft.com/office/drawing/2014/main" id="{6359B2F1-0E6B-4A39-AAB2-48EDDC0A8880}"/>
              </a:ext>
            </a:extLst>
          </p:cNvPr>
          <p:cNvSpPr/>
          <p:nvPr/>
        </p:nvSpPr>
        <p:spPr bwMode="gray">
          <a:xfrm flipH="1">
            <a:off x="7945155" y="3449087"/>
            <a:ext cx="159487" cy="538121"/>
          </a:xfrm>
          <a:prstGeom prst="downArrow">
            <a:avLst/>
          </a:prstGeom>
          <a:noFill/>
          <a:ln w="31750" algn="ctr">
            <a:solidFill>
              <a:srgbClr val="C00000"/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62A2CFAF-17AB-4350-BBF1-0182986F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Event registration (Rule 1)</a:t>
            </a:r>
            <a:endParaRPr lang="zh-CN" altLang="en-US" sz="3600" dirty="0"/>
          </a:p>
        </p:txBody>
      </p:sp>
      <p:graphicFrame>
        <p:nvGraphicFramePr>
          <p:cNvPr id="10" name="图示 34"/>
          <p:cNvGraphicFramePr/>
          <p:nvPr>
            <p:extLst>
              <p:ext uri="{D42A27DB-BD31-4B8C-83A1-F6EECF244321}">
                <p14:modId xmlns:p14="http://schemas.microsoft.com/office/powerpoint/2010/main" val="300985218"/>
              </p:ext>
            </p:extLst>
          </p:nvPr>
        </p:nvGraphicFramePr>
        <p:xfrm>
          <a:off x="361666" y="111600"/>
          <a:ext cx="11559653" cy="49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123092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 triggering (Rule 2)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E3F75D-0F8C-4887-AAAA-54DBC341D500}"/>
              </a:ext>
            </a:extLst>
          </p:cNvPr>
          <p:cNvSpPr/>
          <p:nvPr/>
        </p:nvSpPr>
        <p:spPr>
          <a:xfrm>
            <a:off x="2250142" y="3057785"/>
            <a:ext cx="3471135" cy="1703196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</a:ln>
          <a:effectLst/>
        </p:spPr>
        <p:txBody>
          <a:bodyPr tIns="0" rtlCol="0"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function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foo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 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    </a:t>
            </a:r>
            <a:r>
              <a:rPr lang="en-US" altLang="zh-CN" sz="2000" b="1" kern="0" dirty="0" err="1">
                <a:solidFill>
                  <a:srgbClr val="C00000"/>
                </a:solidFill>
                <a:ea typeface="黑体" panose="02010609060101010101" pitchFamily="49" charset="-122"/>
                <a:cs typeface="Calibri" panose="020F0502020204030204" pitchFamily="34" charset="0"/>
              </a:rPr>
              <a:t>process.nextTick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cb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黑体" panose="02010609060101010101" pitchFamily="49" charset="-122"/>
                <a:cs typeface="Calibri" panose="020F0502020204030204" pitchFamily="34" charset="0"/>
              </a:rPr>
              <a:t>};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2BB5AA8-B4E9-4DB4-91CC-28D6609A5F31}"/>
              </a:ext>
            </a:extLst>
          </p:cNvPr>
          <p:cNvSpPr/>
          <p:nvPr/>
        </p:nvSpPr>
        <p:spPr>
          <a:xfrm>
            <a:off x="4565175" y="3446931"/>
            <a:ext cx="11561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C00000"/>
                </a:solidFill>
                <a:latin typeface="+mj-ea"/>
                <a:ea typeface="+mj-ea"/>
              </a:rPr>
              <a:t>trigger</a:t>
            </a:r>
            <a:endParaRPr lang="zh-CN" altLang="en-US" sz="16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5" name="任意多边形 4"/>
          <p:cNvSpPr/>
          <p:nvPr/>
        </p:nvSpPr>
        <p:spPr bwMode="gray">
          <a:xfrm>
            <a:off x="3856076" y="3448943"/>
            <a:ext cx="1156102" cy="673085"/>
          </a:xfrm>
          <a:custGeom>
            <a:avLst/>
            <a:gdLst>
              <a:gd name="connsiteX0" fmla="*/ 0 w 782424"/>
              <a:gd name="connsiteY0" fmla="*/ 0 h 424206"/>
              <a:gd name="connsiteX1" fmla="*/ 622169 w 782424"/>
              <a:gd name="connsiteY1" fmla="*/ 150829 h 424206"/>
              <a:gd name="connsiteX2" fmla="*/ 782424 w 782424"/>
              <a:gd name="connsiteY2" fmla="*/ 424206 h 424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424" h="424206">
                <a:moveTo>
                  <a:pt x="0" y="0"/>
                </a:moveTo>
                <a:cubicBezTo>
                  <a:pt x="245882" y="40064"/>
                  <a:pt x="491765" y="80128"/>
                  <a:pt x="622169" y="150829"/>
                </a:cubicBezTo>
                <a:cubicBezTo>
                  <a:pt x="752573" y="221530"/>
                  <a:pt x="767498" y="322868"/>
                  <a:pt x="782424" y="424206"/>
                </a:cubicBezTo>
              </a:path>
            </a:pathLst>
          </a:custGeom>
          <a:ln w="28575">
            <a:solidFill>
              <a:srgbClr val="C00000"/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6">
            <a:extLst>
              <a:ext uri="{FF2B5EF4-FFF2-40B4-BE49-F238E27FC236}">
                <a16:creationId xmlns:a16="http://schemas.microsoft.com/office/drawing/2014/main" id="{FA6E1FCC-4627-4A9B-9AC4-C4AB75466098}"/>
              </a:ext>
            </a:extLst>
          </p:cNvPr>
          <p:cNvSpPr/>
          <p:nvPr/>
        </p:nvSpPr>
        <p:spPr bwMode="gray">
          <a:xfrm>
            <a:off x="7626869" y="2949380"/>
            <a:ext cx="753035" cy="441064"/>
          </a:xfrm>
          <a:prstGeom prst="roundRect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foo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3" name="圆角矩形 17">
            <a:extLst>
              <a:ext uri="{FF2B5EF4-FFF2-40B4-BE49-F238E27FC236}">
                <a16:creationId xmlns:a16="http://schemas.microsoft.com/office/drawing/2014/main" id="{30F4BC97-7F11-4736-834D-25F0781A3F48}"/>
              </a:ext>
            </a:extLst>
          </p:cNvPr>
          <p:cNvSpPr/>
          <p:nvPr/>
        </p:nvSpPr>
        <p:spPr bwMode="gray">
          <a:xfrm>
            <a:off x="7626869" y="4091484"/>
            <a:ext cx="753035" cy="441064"/>
          </a:xfrm>
          <a:prstGeom prst="roundRect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b="1" dirty="0" err="1">
                <a:solidFill>
                  <a:srgbClr val="0070C0"/>
                </a:solidFill>
              </a:rPr>
              <a:t>cb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5" name="箭头: 下 2">
            <a:extLst>
              <a:ext uri="{FF2B5EF4-FFF2-40B4-BE49-F238E27FC236}">
                <a16:creationId xmlns:a16="http://schemas.microsoft.com/office/drawing/2014/main" id="{9199EA54-8E53-48E8-A762-87D2E631ABEA}"/>
              </a:ext>
            </a:extLst>
          </p:cNvPr>
          <p:cNvSpPr/>
          <p:nvPr/>
        </p:nvSpPr>
        <p:spPr bwMode="gray">
          <a:xfrm flipH="1">
            <a:off x="7945155" y="3475503"/>
            <a:ext cx="159487" cy="538121"/>
          </a:xfrm>
          <a:prstGeom prst="downArrow">
            <a:avLst/>
          </a:prstGeom>
          <a:noFill/>
          <a:ln w="31750" algn="ctr">
            <a:solidFill>
              <a:srgbClr val="C00000"/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图示 34"/>
          <p:cNvGraphicFramePr/>
          <p:nvPr>
            <p:extLst>
              <p:ext uri="{D42A27DB-BD31-4B8C-83A1-F6EECF244321}">
                <p14:modId xmlns:p14="http://schemas.microsoft.com/office/powerpoint/2010/main" val="480667138"/>
              </p:ext>
            </p:extLst>
          </p:nvPr>
        </p:nvGraphicFramePr>
        <p:xfrm>
          <a:off x="361666" y="111600"/>
          <a:ext cx="11559653" cy="49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000578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1459D56-BA05-461D-9C33-23418C50C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3755"/>
            <a:ext cx="11430000" cy="523220"/>
          </a:xfrm>
        </p:spPr>
        <p:txBody>
          <a:bodyPr/>
          <a:lstStyle/>
          <a:p>
            <a:r>
              <a:rPr lang="en-US" altLang="zh-CN" dirty="0"/>
              <a:t>Five types of events [1]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 types in Node.js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980CEB0-735D-407D-8A06-2B07324BBD16}"/>
              </a:ext>
            </a:extLst>
          </p:cNvPr>
          <p:cNvGrpSpPr/>
          <p:nvPr/>
        </p:nvGrpSpPr>
        <p:grpSpPr>
          <a:xfrm>
            <a:off x="6036256" y="4785712"/>
            <a:ext cx="1386124" cy="652590"/>
            <a:chOff x="7093963" y="2116281"/>
            <a:chExt cx="1386124" cy="65259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4142EFA-4ADE-45B4-8383-070EAFDEE6C9}"/>
                </a:ext>
              </a:extLst>
            </p:cNvPr>
            <p:cNvSpPr/>
            <p:nvPr/>
          </p:nvSpPr>
          <p:spPr bwMode="gray">
            <a:xfrm>
              <a:off x="7228225" y="2454835"/>
              <a:ext cx="1117600" cy="31403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B108938-FE44-46CD-BD23-6760EBBCC007}"/>
                </a:ext>
              </a:extLst>
            </p:cNvPr>
            <p:cNvSpPr txBox="1"/>
            <p:nvPr/>
          </p:nvSpPr>
          <p:spPr>
            <a:xfrm>
              <a:off x="7093963" y="2116281"/>
              <a:ext cx="1386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prstClr val="black"/>
                  </a:solidFill>
                  <a:ea typeface="宋体" panose="02010600030101010101" pitchFamily="2" charset="-122"/>
                </a:rPr>
                <a:t>timeout</a:t>
              </a:r>
              <a:endParaRPr lang="zh-CN" altLang="en-US" sz="1600" b="1" dirty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51E6691-1288-443D-98B8-7A28819F7EC2}"/>
                </a:ext>
              </a:extLst>
            </p:cNvPr>
            <p:cNvSpPr/>
            <p:nvPr/>
          </p:nvSpPr>
          <p:spPr bwMode="gray">
            <a:xfrm>
              <a:off x="7220911" y="2449568"/>
              <a:ext cx="300682" cy="314036"/>
            </a:xfrm>
            <a:prstGeom prst="rect">
              <a:avLst/>
            </a:prstGeom>
            <a:solidFill>
              <a:srgbClr val="00B0F0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731F7F3-C687-412C-8F46-69F875EE5664}"/>
              </a:ext>
            </a:extLst>
          </p:cNvPr>
          <p:cNvGrpSpPr/>
          <p:nvPr/>
        </p:nvGrpSpPr>
        <p:grpSpPr>
          <a:xfrm>
            <a:off x="6036256" y="4037270"/>
            <a:ext cx="1386124" cy="652590"/>
            <a:chOff x="7104847" y="2976253"/>
            <a:chExt cx="1386124" cy="65259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DB8FADD-6AF7-4670-B624-162D590947E1}"/>
                </a:ext>
              </a:extLst>
            </p:cNvPr>
            <p:cNvSpPr/>
            <p:nvPr/>
          </p:nvSpPr>
          <p:spPr bwMode="gray">
            <a:xfrm>
              <a:off x="7239109" y="3314807"/>
              <a:ext cx="1117600" cy="31403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5BDD350-CDC7-47A4-98B8-E4E0F9BD2E6D}"/>
                </a:ext>
              </a:extLst>
            </p:cNvPr>
            <p:cNvSpPr txBox="1"/>
            <p:nvPr/>
          </p:nvSpPr>
          <p:spPr>
            <a:xfrm>
              <a:off x="7104847" y="2976253"/>
              <a:ext cx="1386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prstClr val="black"/>
                  </a:solidFill>
                  <a:ea typeface="宋体" panose="02010600030101010101" pitchFamily="2" charset="-122"/>
                </a:rPr>
                <a:t>immediate</a:t>
              </a:r>
              <a:endParaRPr lang="zh-CN" altLang="en-US" sz="1600" b="1" dirty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DDE51DA-AD14-4E97-AA8A-669AA0397535}"/>
                </a:ext>
              </a:extLst>
            </p:cNvPr>
            <p:cNvSpPr/>
            <p:nvPr/>
          </p:nvSpPr>
          <p:spPr bwMode="gray">
            <a:xfrm>
              <a:off x="7231795" y="3309540"/>
              <a:ext cx="300682" cy="3140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33189CD-70E6-4EA2-A0AB-535A131DDDAC}"/>
              </a:ext>
            </a:extLst>
          </p:cNvPr>
          <p:cNvGrpSpPr/>
          <p:nvPr/>
        </p:nvGrpSpPr>
        <p:grpSpPr>
          <a:xfrm>
            <a:off x="6036256" y="2540386"/>
            <a:ext cx="1386124" cy="652590"/>
            <a:chOff x="7115734" y="3934193"/>
            <a:chExt cx="1386124" cy="65259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0CE5352-A6DE-405B-9417-D1E8337765E3}"/>
                </a:ext>
              </a:extLst>
            </p:cNvPr>
            <p:cNvSpPr/>
            <p:nvPr/>
          </p:nvSpPr>
          <p:spPr bwMode="gray">
            <a:xfrm>
              <a:off x="7249996" y="4272747"/>
              <a:ext cx="1117600" cy="31403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365FFF7-8022-46DA-AB98-8E88A2606F98}"/>
                </a:ext>
              </a:extLst>
            </p:cNvPr>
            <p:cNvSpPr txBox="1"/>
            <p:nvPr/>
          </p:nvSpPr>
          <p:spPr>
            <a:xfrm>
              <a:off x="7115734" y="3934193"/>
              <a:ext cx="1386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prstClr val="black"/>
                  </a:solidFill>
                  <a:ea typeface="宋体" panose="02010600030101010101" pitchFamily="2" charset="-122"/>
                </a:rPr>
                <a:t>nextTick</a:t>
              </a:r>
              <a:endParaRPr lang="zh-CN" altLang="en-US" sz="1600" b="1" dirty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23C5D6B-975B-4898-AC75-B22EFEB95E2A}"/>
                </a:ext>
              </a:extLst>
            </p:cNvPr>
            <p:cNvSpPr/>
            <p:nvPr/>
          </p:nvSpPr>
          <p:spPr bwMode="gray">
            <a:xfrm>
              <a:off x="7242682" y="4267480"/>
              <a:ext cx="300682" cy="3140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6004913-4C2F-4C3C-9A11-64D3A989E231}"/>
              </a:ext>
            </a:extLst>
          </p:cNvPr>
          <p:cNvGrpSpPr/>
          <p:nvPr/>
        </p:nvGrpSpPr>
        <p:grpSpPr>
          <a:xfrm>
            <a:off x="6036256" y="3288828"/>
            <a:ext cx="1386124" cy="652590"/>
            <a:chOff x="7104845" y="4761506"/>
            <a:chExt cx="1386124" cy="65259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BF4CBC6-CF08-4261-9CCC-49EE7B746653}"/>
                </a:ext>
              </a:extLst>
            </p:cNvPr>
            <p:cNvSpPr/>
            <p:nvPr/>
          </p:nvSpPr>
          <p:spPr bwMode="gray">
            <a:xfrm>
              <a:off x="7239107" y="5100060"/>
              <a:ext cx="1117600" cy="31403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3DD9B78-C345-498A-8734-E15A89B1A311}"/>
                </a:ext>
              </a:extLst>
            </p:cNvPr>
            <p:cNvSpPr txBox="1"/>
            <p:nvPr/>
          </p:nvSpPr>
          <p:spPr>
            <a:xfrm>
              <a:off x="7104845" y="4761506"/>
              <a:ext cx="1386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prstClr val="black"/>
                  </a:solidFill>
                  <a:ea typeface="宋体" panose="02010600030101010101" pitchFamily="2" charset="-122"/>
                </a:rPr>
                <a:t>promise</a:t>
              </a:r>
              <a:endParaRPr lang="zh-CN" altLang="en-US" sz="1600" b="1" dirty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DC8B9B-2613-441B-8AAF-8E082D821514}"/>
                </a:ext>
              </a:extLst>
            </p:cNvPr>
            <p:cNvSpPr/>
            <p:nvPr/>
          </p:nvSpPr>
          <p:spPr bwMode="gray">
            <a:xfrm>
              <a:off x="7231793" y="5094793"/>
              <a:ext cx="300682" cy="3140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6923CC7-D84B-4787-8A59-D2ACDA4F61A9}"/>
              </a:ext>
            </a:extLst>
          </p:cNvPr>
          <p:cNvGrpSpPr/>
          <p:nvPr/>
        </p:nvGrpSpPr>
        <p:grpSpPr>
          <a:xfrm>
            <a:off x="6036256" y="5534154"/>
            <a:ext cx="1386124" cy="652590"/>
            <a:chOff x="7104849" y="5458196"/>
            <a:chExt cx="1386124" cy="65259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56033B6-BFF7-4036-943F-40BB0973FCDA}"/>
                </a:ext>
              </a:extLst>
            </p:cNvPr>
            <p:cNvSpPr/>
            <p:nvPr/>
          </p:nvSpPr>
          <p:spPr bwMode="gray">
            <a:xfrm>
              <a:off x="7239111" y="5796750"/>
              <a:ext cx="1117600" cy="31403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822EEB7-D1DE-4CE7-9C2E-92D44D8831D2}"/>
                </a:ext>
              </a:extLst>
            </p:cNvPr>
            <p:cNvSpPr txBox="1"/>
            <p:nvPr/>
          </p:nvSpPr>
          <p:spPr>
            <a:xfrm>
              <a:off x="7104849" y="5458196"/>
              <a:ext cx="13861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prstClr val="black"/>
                  </a:solidFill>
                  <a:ea typeface="宋体" panose="02010600030101010101" pitchFamily="2" charset="-122"/>
                </a:rPr>
                <a:t>IO</a:t>
              </a:r>
              <a:endParaRPr lang="zh-CN" altLang="en-US" sz="1600" b="1" dirty="0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01C4ECB-EC26-48A9-81ED-859439C6960F}"/>
                </a:ext>
              </a:extLst>
            </p:cNvPr>
            <p:cNvSpPr/>
            <p:nvPr/>
          </p:nvSpPr>
          <p:spPr bwMode="gray">
            <a:xfrm>
              <a:off x="7231797" y="5791483"/>
              <a:ext cx="300682" cy="314036"/>
            </a:xfrm>
            <a:prstGeom prst="rect">
              <a:avLst/>
            </a:prstGeom>
            <a:solidFill>
              <a:srgbClr val="0070C0"/>
            </a:solidFill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CCC3D73-B8B3-4348-B9E5-1B672D81C79C}"/>
              </a:ext>
            </a:extLst>
          </p:cNvPr>
          <p:cNvSpPr/>
          <p:nvPr/>
        </p:nvSpPr>
        <p:spPr>
          <a:xfrm>
            <a:off x="1805631" y="2762757"/>
            <a:ext cx="2200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process.nextTick()</a:t>
            </a:r>
            <a:endParaRPr lang="en-US" altLang="zh-C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FCE32E2-2F8D-4355-847A-3487F04440E5}"/>
              </a:ext>
            </a:extLst>
          </p:cNvPr>
          <p:cNvSpPr/>
          <p:nvPr/>
        </p:nvSpPr>
        <p:spPr>
          <a:xfrm>
            <a:off x="1805631" y="3533889"/>
            <a:ext cx="2200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romis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728FC1F-5C3A-4A57-8108-A3AB8FFC199E}"/>
              </a:ext>
            </a:extLst>
          </p:cNvPr>
          <p:cNvSpPr/>
          <p:nvPr/>
        </p:nvSpPr>
        <p:spPr>
          <a:xfrm>
            <a:off x="1805631" y="4305021"/>
            <a:ext cx="2200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setImmediate()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AAD086B-27DD-4293-A6D4-8E458029F460}"/>
              </a:ext>
            </a:extLst>
          </p:cNvPr>
          <p:cNvSpPr/>
          <p:nvPr/>
        </p:nvSpPr>
        <p:spPr>
          <a:xfrm>
            <a:off x="1805631" y="5076153"/>
            <a:ext cx="2200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rgbClr val="00B0F0"/>
                </a:solidFill>
              </a:rPr>
              <a:t>setTimeout()</a:t>
            </a:r>
            <a:endParaRPr lang="en-US" altLang="zh-CN" dirty="0">
              <a:solidFill>
                <a:srgbClr val="00B0F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9C3B00D-3889-4584-9343-57BABAEB9A28}"/>
              </a:ext>
            </a:extLst>
          </p:cNvPr>
          <p:cNvSpPr/>
          <p:nvPr/>
        </p:nvSpPr>
        <p:spPr>
          <a:xfrm>
            <a:off x="1855849" y="5847285"/>
            <a:ext cx="2200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rgbClr val="0070C0"/>
                </a:solidFill>
              </a:rPr>
              <a:t>asynchronous I/O</a:t>
            </a:r>
          </a:p>
        </p:txBody>
      </p:sp>
      <p:sp>
        <p:nvSpPr>
          <p:cNvPr id="49" name="任意多边形 9">
            <a:extLst>
              <a:ext uri="{FF2B5EF4-FFF2-40B4-BE49-F238E27FC236}">
                <a16:creationId xmlns:a16="http://schemas.microsoft.com/office/drawing/2014/main" id="{622F789B-B0CB-4C2A-90C6-5258C8563B2F}"/>
              </a:ext>
            </a:extLst>
          </p:cNvPr>
          <p:cNvSpPr/>
          <p:nvPr/>
        </p:nvSpPr>
        <p:spPr bwMode="gray">
          <a:xfrm>
            <a:off x="3962607" y="2959269"/>
            <a:ext cx="2200598" cy="45719"/>
          </a:xfrm>
          <a:custGeom>
            <a:avLst/>
            <a:gdLst>
              <a:gd name="connsiteX0" fmla="*/ 0 w 1344706"/>
              <a:gd name="connsiteY0" fmla="*/ 0 h 1183341"/>
              <a:gd name="connsiteX1" fmla="*/ 1021977 w 1344706"/>
              <a:gd name="connsiteY1" fmla="*/ 570155 h 1183341"/>
              <a:gd name="connsiteX2" fmla="*/ 1344706 w 1344706"/>
              <a:gd name="connsiteY2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4706" h="1183341">
                <a:moveTo>
                  <a:pt x="0" y="0"/>
                </a:moveTo>
                <a:cubicBezTo>
                  <a:pt x="398929" y="186466"/>
                  <a:pt x="797859" y="372932"/>
                  <a:pt x="1021977" y="570155"/>
                </a:cubicBezTo>
                <a:cubicBezTo>
                  <a:pt x="1246095" y="767379"/>
                  <a:pt x="1295400" y="975360"/>
                  <a:pt x="1344706" y="1183341"/>
                </a:cubicBezTo>
              </a:path>
            </a:pathLst>
          </a:cu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B7177CA-2A09-40FD-B6BA-985B91B1DE3A}"/>
              </a:ext>
            </a:extLst>
          </p:cNvPr>
          <p:cNvSpPr/>
          <p:nvPr/>
        </p:nvSpPr>
        <p:spPr>
          <a:xfrm>
            <a:off x="2671455" y="211621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u="sng" dirty="0"/>
              <a:t>API</a:t>
            </a:r>
            <a:endParaRPr lang="zh-CN" altLang="en-US" i="1" u="sng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F3D68DF-B0B6-429F-B92D-9899ADEB6645}"/>
              </a:ext>
            </a:extLst>
          </p:cNvPr>
          <p:cNvSpPr/>
          <p:nvPr/>
        </p:nvSpPr>
        <p:spPr>
          <a:xfrm>
            <a:off x="5936466" y="2116216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u="sng" dirty="0"/>
              <a:t>Event type</a:t>
            </a:r>
            <a:endParaRPr lang="zh-CN" altLang="en-US" i="1" u="sng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153866C-0C10-454A-B245-274165F0B0CE}"/>
              </a:ext>
            </a:extLst>
          </p:cNvPr>
          <p:cNvSpPr/>
          <p:nvPr/>
        </p:nvSpPr>
        <p:spPr>
          <a:xfrm>
            <a:off x="8124494" y="2116216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u="sng" dirty="0"/>
              <a:t>Priority</a:t>
            </a:r>
            <a:endParaRPr lang="zh-CN" altLang="en-US" i="1" u="sng" dirty="0"/>
          </a:p>
        </p:txBody>
      </p:sp>
      <p:sp>
        <p:nvSpPr>
          <p:cNvPr id="57" name="任意多边形 9">
            <a:extLst>
              <a:ext uri="{FF2B5EF4-FFF2-40B4-BE49-F238E27FC236}">
                <a16:creationId xmlns:a16="http://schemas.microsoft.com/office/drawing/2014/main" id="{BAF4B5E5-B104-49C7-A806-D96555044276}"/>
              </a:ext>
            </a:extLst>
          </p:cNvPr>
          <p:cNvSpPr/>
          <p:nvPr/>
        </p:nvSpPr>
        <p:spPr bwMode="gray">
          <a:xfrm>
            <a:off x="3995263" y="3743037"/>
            <a:ext cx="2200598" cy="45719"/>
          </a:xfrm>
          <a:custGeom>
            <a:avLst/>
            <a:gdLst>
              <a:gd name="connsiteX0" fmla="*/ 0 w 1344706"/>
              <a:gd name="connsiteY0" fmla="*/ 0 h 1183341"/>
              <a:gd name="connsiteX1" fmla="*/ 1021977 w 1344706"/>
              <a:gd name="connsiteY1" fmla="*/ 570155 h 1183341"/>
              <a:gd name="connsiteX2" fmla="*/ 1344706 w 1344706"/>
              <a:gd name="connsiteY2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4706" h="1183341">
                <a:moveTo>
                  <a:pt x="0" y="0"/>
                </a:moveTo>
                <a:cubicBezTo>
                  <a:pt x="398929" y="186466"/>
                  <a:pt x="797859" y="372932"/>
                  <a:pt x="1021977" y="570155"/>
                </a:cubicBezTo>
                <a:cubicBezTo>
                  <a:pt x="1246095" y="767379"/>
                  <a:pt x="1295400" y="975360"/>
                  <a:pt x="1344706" y="1183341"/>
                </a:cubicBezTo>
              </a:path>
            </a:pathLst>
          </a:cu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58" name="任意多边形 9">
            <a:extLst>
              <a:ext uri="{FF2B5EF4-FFF2-40B4-BE49-F238E27FC236}">
                <a16:creationId xmlns:a16="http://schemas.microsoft.com/office/drawing/2014/main" id="{05AE75CF-7A00-4BAF-94B4-685BAFF741C3}"/>
              </a:ext>
            </a:extLst>
          </p:cNvPr>
          <p:cNvSpPr/>
          <p:nvPr/>
        </p:nvSpPr>
        <p:spPr bwMode="gray">
          <a:xfrm>
            <a:off x="4006148" y="4505037"/>
            <a:ext cx="2200598" cy="45719"/>
          </a:xfrm>
          <a:custGeom>
            <a:avLst/>
            <a:gdLst>
              <a:gd name="connsiteX0" fmla="*/ 0 w 1344706"/>
              <a:gd name="connsiteY0" fmla="*/ 0 h 1183341"/>
              <a:gd name="connsiteX1" fmla="*/ 1021977 w 1344706"/>
              <a:gd name="connsiteY1" fmla="*/ 570155 h 1183341"/>
              <a:gd name="connsiteX2" fmla="*/ 1344706 w 1344706"/>
              <a:gd name="connsiteY2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4706" h="1183341">
                <a:moveTo>
                  <a:pt x="0" y="0"/>
                </a:moveTo>
                <a:cubicBezTo>
                  <a:pt x="398929" y="186466"/>
                  <a:pt x="797859" y="372932"/>
                  <a:pt x="1021977" y="570155"/>
                </a:cubicBezTo>
                <a:cubicBezTo>
                  <a:pt x="1246095" y="767379"/>
                  <a:pt x="1295400" y="975360"/>
                  <a:pt x="1344706" y="1183341"/>
                </a:cubicBezTo>
              </a:path>
            </a:pathLst>
          </a:cu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59" name="任意多边形 9">
            <a:extLst>
              <a:ext uri="{FF2B5EF4-FFF2-40B4-BE49-F238E27FC236}">
                <a16:creationId xmlns:a16="http://schemas.microsoft.com/office/drawing/2014/main" id="{82A83057-CE95-41DE-B90B-94A9384B8A98}"/>
              </a:ext>
            </a:extLst>
          </p:cNvPr>
          <p:cNvSpPr/>
          <p:nvPr/>
        </p:nvSpPr>
        <p:spPr bwMode="gray">
          <a:xfrm>
            <a:off x="3995262" y="5256147"/>
            <a:ext cx="2200598" cy="45719"/>
          </a:xfrm>
          <a:custGeom>
            <a:avLst/>
            <a:gdLst>
              <a:gd name="connsiteX0" fmla="*/ 0 w 1344706"/>
              <a:gd name="connsiteY0" fmla="*/ 0 h 1183341"/>
              <a:gd name="connsiteX1" fmla="*/ 1021977 w 1344706"/>
              <a:gd name="connsiteY1" fmla="*/ 570155 h 1183341"/>
              <a:gd name="connsiteX2" fmla="*/ 1344706 w 1344706"/>
              <a:gd name="connsiteY2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4706" h="1183341">
                <a:moveTo>
                  <a:pt x="0" y="0"/>
                </a:moveTo>
                <a:cubicBezTo>
                  <a:pt x="398929" y="186466"/>
                  <a:pt x="797859" y="372932"/>
                  <a:pt x="1021977" y="570155"/>
                </a:cubicBezTo>
                <a:cubicBezTo>
                  <a:pt x="1246095" y="767379"/>
                  <a:pt x="1295400" y="975360"/>
                  <a:pt x="1344706" y="1183341"/>
                </a:cubicBezTo>
              </a:path>
            </a:pathLst>
          </a:cu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60" name="任意多边形 9">
            <a:extLst>
              <a:ext uri="{FF2B5EF4-FFF2-40B4-BE49-F238E27FC236}">
                <a16:creationId xmlns:a16="http://schemas.microsoft.com/office/drawing/2014/main" id="{E737E013-057F-4C5C-BDBB-9D4AC2BE6808}"/>
              </a:ext>
            </a:extLst>
          </p:cNvPr>
          <p:cNvSpPr/>
          <p:nvPr/>
        </p:nvSpPr>
        <p:spPr bwMode="gray">
          <a:xfrm>
            <a:off x="3995261" y="5985489"/>
            <a:ext cx="2200598" cy="45719"/>
          </a:xfrm>
          <a:custGeom>
            <a:avLst/>
            <a:gdLst>
              <a:gd name="connsiteX0" fmla="*/ 0 w 1344706"/>
              <a:gd name="connsiteY0" fmla="*/ 0 h 1183341"/>
              <a:gd name="connsiteX1" fmla="*/ 1021977 w 1344706"/>
              <a:gd name="connsiteY1" fmla="*/ 570155 h 1183341"/>
              <a:gd name="connsiteX2" fmla="*/ 1344706 w 1344706"/>
              <a:gd name="connsiteY2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4706" h="1183341">
                <a:moveTo>
                  <a:pt x="0" y="0"/>
                </a:moveTo>
                <a:cubicBezTo>
                  <a:pt x="398929" y="186466"/>
                  <a:pt x="797859" y="372932"/>
                  <a:pt x="1021977" y="570155"/>
                </a:cubicBezTo>
                <a:cubicBezTo>
                  <a:pt x="1246095" y="767379"/>
                  <a:pt x="1295400" y="975360"/>
                  <a:pt x="1344706" y="1183341"/>
                </a:cubicBezTo>
              </a:path>
            </a:pathLst>
          </a:cu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61" name="Text Box 6">
            <a:extLst>
              <a:ext uri="{FF2B5EF4-FFF2-40B4-BE49-F238E27FC236}">
                <a16:creationId xmlns:a16="http://schemas.microsoft.com/office/drawing/2014/main" id="{AF0C4E8F-3FA3-432D-BE4A-8FCBB64D1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6469666"/>
            <a:ext cx="6395489" cy="37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[1] M. C. Loring, etc. Semantics of Asynchronous JavaScript, DLS 2017. </a:t>
            </a:r>
          </a:p>
        </p:txBody>
      </p:sp>
      <p:sp>
        <p:nvSpPr>
          <p:cNvPr id="62" name="右大括号 61">
            <a:extLst>
              <a:ext uri="{FF2B5EF4-FFF2-40B4-BE49-F238E27FC236}">
                <a16:creationId xmlns:a16="http://schemas.microsoft.com/office/drawing/2014/main" id="{F6442BD3-BD6C-4C8E-A6B2-AFACAD27866B}"/>
              </a:ext>
            </a:extLst>
          </p:cNvPr>
          <p:cNvSpPr/>
          <p:nvPr/>
        </p:nvSpPr>
        <p:spPr>
          <a:xfrm>
            <a:off x="7414765" y="2994221"/>
            <a:ext cx="839460" cy="783768"/>
          </a:xfrm>
          <a:prstGeom prst="rightBrac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A054286-5D82-4EBA-8394-A8D90F95ADEE}"/>
              </a:ext>
            </a:extLst>
          </p:cNvPr>
          <p:cNvSpPr txBox="1"/>
          <p:nvPr/>
        </p:nvSpPr>
        <p:spPr>
          <a:xfrm>
            <a:off x="8367301" y="3188002"/>
            <a:ext cx="329760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pPr algn="l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4" name="右大括号 63">
            <a:extLst>
              <a:ext uri="{FF2B5EF4-FFF2-40B4-BE49-F238E27FC236}">
                <a16:creationId xmlns:a16="http://schemas.microsoft.com/office/drawing/2014/main" id="{470BEF78-EDB1-4A45-B273-4E22A3B18AC4}"/>
              </a:ext>
            </a:extLst>
          </p:cNvPr>
          <p:cNvSpPr/>
          <p:nvPr/>
        </p:nvSpPr>
        <p:spPr>
          <a:xfrm>
            <a:off x="7414765" y="4373831"/>
            <a:ext cx="839460" cy="328459"/>
          </a:xfrm>
          <a:prstGeom prst="rightBrac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B96682B-35E7-4750-BDF6-2ADD59AC73AC}"/>
              </a:ext>
            </a:extLst>
          </p:cNvPr>
          <p:cNvSpPr txBox="1"/>
          <p:nvPr/>
        </p:nvSpPr>
        <p:spPr>
          <a:xfrm>
            <a:off x="8367301" y="4309231"/>
            <a:ext cx="329760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pPr algn="l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6" name="右大括号 65">
            <a:extLst>
              <a:ext uri="{FF2B5EF4-FFF2-40B4-BE49-F238E27FC236}">
                <a16:creationId xmlns:a16="http://schemas.microsoft.com/office/drawing/2014/main" id="{CBA3C177-4C7E-4AD8-87FD-D5614823F66C}"/>
              </a:ext>
            </a:extLst>
          </p:cNvPr>
          <p:cNvSpPr/>
          <p:nvPr/>
        </p:nvSpPr>
        <p:spPr>
          <a:xfrm>
            <a:off x="7414765" y="5092289"/>
            <a:ext cx="839460" cy="328459"/>
          </a:xfrm>
          <a:prstGeom prst="rightBrac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FD62468-10BB-4496-9FA2-B8F828993B50}"/>
              </a:ext>
            </a:extLst>
          </p:cNvPr>
          <p:cNvSpPr txBox="1"/>
          <p:nvPr/>
        </p:nvSpPr>
        <p:spPr>
          <a:xfrm>
            <a:off x="8367301" y="5027689"/>
            <a:ext cx="329760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pPr algn="l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8" name="右大括号 67">
            <a:extLst>
              <a:ext uri="{FF2B5EF4-FFF2-40B4-BE49-F238E27FC236}">
                <a16:creationId xmlns:a16="http://schemas.microsoft.com/office/drawing/2014/main" id="{2A9A03E0-74FB-4E9A-B11E-77A7E1C735CB}"/>
              </a:ext>
            </a:extLst>
          </p:cNvPr>
          <p:cNvSpPr/>
          <p:nvPr/>
        </p:nvSpPr>
        <p:spPr>
          <a:xfrm>
            <a:off x="7414765" y="5832518"/>
            <a:ext cx="839460" cy="328459"/>
          </a:xfrm>
          <a:prstGeom prst="rightBrac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E4E411C-4231-4493-B83D-B5C910174E55}"/>
              </a:ext>
            </a:extLst>
          </p:cNvPr>
          <p:cNvSpPr txBox="1"/>
          <p:nvPr/>
        </p:nvSpPr>
        <p:spPr>
          <a:xfrm>
            <a:off x="8367301" y="5767918"/>
            <a:ext cx="329760" cy="400110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pPr algn="l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0" name="箭头: 下 69">
            <a:extLst>
              <a:ext uri="{FF2B5EF4-FFF2-40B4-BE49-F238E27FC236}">
                <a16:creationId xmlns:a16="http://schemas.microsoft.com/office/drawing/2014/main" id="{61E2CA45-8FF1-4005-864E-6294D048A87F}"/>
              </a:ext>
            </a:extLst>
          </p:cNvPr>
          <p:cNvSpPr/>
          <p:nvPr/>
        </p:nvSpPr>
        <p:spPr bwMode="gray">
          <a:xfrm>
            <a:off x="8915401" y="2969996"/>
            <a:ext cx="300682" cy="3194869"/>
          </a:xfrm>
          <a:prstGeom prst="downArrow">
            <a:avLst/>
          </a:prstGeom>
          <a:solidFill>
            <a:schemeClr val="bg1"/>
          </a:solidFill>
          <a:ln w="31750" algn="ctr">
            <a:solidFill>
              <a:srgbClr val="000000">
                <a:lumMod val="65000"/>
                <a:lumOff val="35000"/>
              </a:srgbClr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D43BF8B-D8DA-40A8-A8C6-A5B285946DB2}"/>
              </a:ext>
            </a:extLst>
          </p:cNvPr>
          <p:cNvSpPr/>
          <p:nvPr/>
        </p:nvSpPr>
        <p:spPr>
          <a:xfrm>
            <a:off x="9205104" y="2825714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high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BF99793-7AA3-44C0-A7A2-1B0E3340C7FB}"/>
              </a:ext>
            </a:extLst>
          </p:cNvPr>
          <p:cNvSpPr/>
          <p:nvPr/>
        </p:nvSpPr>
        <p:spPr>
          <a:xfrm>
            <a:off x="9205104" y="567590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low</a:t>
            </a:r>
            <a:endParaRPr lang="zh-CN" altLang="en-US" dirty="0"/>
          </a:p>
        </p:txBody>
      </p:sp>
      <p:graphicFrame>
        <p:nvGraphicFramePr>
          <p:cNvPr id="51" name="图示 34"/>
          <p:cNvGraphicFramePr/>
          <p:nvPr>
            <p:extLst>
              <p:ext uri="{D42A27DB-BD31-4B8C-83A1-F6EECF244321}">
                <p14:modId xmlns:p14="http://schemas.microsoft.com/office/powerpoint/2010/main" val="480667138"/>
              </p:ext>
            </p:extLst>
          </p:nvPr>
        </p:nvGraphicFramePr>
        <p:xfrm>
          <a:off x="361666" y="111600"/>
          <a:ext cx="11559653" cy="49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27827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5" grpId="0"/>
      <p:bldP spid="46" grpId="0"/>
      <p:bldP spid="47" grpId="0"/>
      <p:bldP spid="48" grpId="0"/>
      <p:bldP spid="49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1459D56-BA05-461D-9C33-23418C50C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443755"/>
            <a:ext cx="11723483" cy="954107"/>
          </a:xfrm>
        </p:spPr>
        <p:txBody>
          <a:bodyPr/>
          <a:lstStyle/>
          <a:p>
            <a:r>
              <a:rPr lang="en-US" altLang="zh-CN" dirty="0"/>
              <a:t>Events with the same type are processed in their triggering order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Events with the same type (Rule 3)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E3F75D-0F8C-4887-AAAA-54DBC341D500}"/>
              </a:ext>
            </a:extLst>
          </p:cNvPr>
          <p:cNvSpPr/>
          <p:nvPr/>
        </p:nvSpPr>
        <p:spPr>
          <a:xfrm>
            <a:off x="1758628" y="3582520"/>
            <a:ext cx="3412877" cy="1915501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function 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cs typeface="Calibri" panose="020F0502020204030204" pitchFamily="34" charset="0"/>
              </a:rPr>
              <a:t>foo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() {</a:t>
            </a:r>
          </a:p>
          <a:p>
            <a:endParaRPr lang="en-US" altLang="zh-CN" b="1" dirty="0">
              <a:solidFill>
                <a:schemeClr val="tx1"/>
              </a:solidFill>
              <a:latin typeface="+mn-ea"/>
              <a:cs typeface="Calibri" panose="020F0502020204030204" pitchFamily="34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</a:t>
            </a:r>
            <a:r>
              <a:rPr lang="en-US" altLang="zh-CN" b="1" dirty="0" err="1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process.nextTick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(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cs typeface="Calibri" panose="020F0502020204030204" pitchFamily="34" charset="0"/>
              </a:rPr>
              <a:t>cb1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);</a:t>
            </a:r>
          </a:p>
          <a:p>
            <a:endParaRPr lang="en-US" altLang="zh-CN" b="1" dirty="0">
              <a:solidFill>
                <a:schemeClr val="tx1"/>
              </a:solidFill>
              <a:latin typeface="+mn-ea"/>
              <a:cs typeface="Calibri" panose="020F0502020204030204" pitchFamily="34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</a:t>
            </a:r>
            <a:r>
              <a:rPr lang="en-US" altLang="zh-CN" b="1" dirty="0" err="1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process.nextTick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(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cs typeface="Calibri" panose="020F0502020204030204" pitchFamily="34" charset="0"/>
              </a:rPr>
              <a:t>cb2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);</a:t>
            </a:r>
          </a:p>
          <a:p>
            <a:endParaRPr lang="en-US" altLang="zh-CN" b="1" dirty="0">
              <a:solidFill>
                <a:schemeClr val="tx1"/>
              </a:solidFill>
              <a:latin typeface="+mn-ea"/>
              <a:cs typeface="Calibri" panose="020F0502020204030204" pitchFamily="34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};</a:t>
            </a:r>
            <a:endParaRPr lang="zh-CN" altLang="en-US" b="1" dirty="0">
              <a:solidFill>
                <a:schemeClr val="tx1"/>
              </a:solidFill>
              <a:latin typeface="+mn-ea"/>
              <a:cs typeface="Calibri" panose="020F050202020403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FE48F81-BC6C-44EE-9CC1-0C6789732FB8}"/>
              </a:ext>
            </a:extLst>
          </p:cNvPr>
          <p:cNvCxnSpPr>
            <a:cxnSpLocks/>
          </p:cNvCxnSpPr>
          <p:nvPr/>
        </p:nvCxnSpPr>
        <p:spPr>
          <a:xfrm>
            <a:off x="6924421" y="2969935"/>
            <a:ext cx="0" cy="3636000"/>
          </a:xfrm>
          <a:prstGeom prst="straightConnector1">
            <a:avLst/>
          </a:prstGeom>
          <a:noFill/>
          <a:ln w="635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tailEnd type="none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  <p:sp>
        <p:nvSpPr>
          <p:cNvPr id="19" name="圆角矩形 18"/>
          <p:cNvSpPr/>
          <p:nvPr/>
        </p:nvSpPr>
        <p:spPr bwMode="auto">
          <a:xfrm>
            <a:off x="6546420" y="3475123"/>
            <a:ext cx="756000" cy="408623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foo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/>
              <a:ea typeface="楷体_GB2312" pitchFamily="49" charset="-122"/>
              <a:cs typeface="+mn-cs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6546420" y="4672355"/>
            <a:ext cx="756000" cy="408623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lang="en-US" altLang="zh-CN" b="1" kern="0" dirty="0">
                <a:solidFill>
                  <a:srgbClr val="C00000"/>
                </a:solidFill>
                <a:latin typeface="Times New Roman" panose="02020603050405020304"/>
                <a:ea typeface="楷体_GB2312" pitchFamily="49" charset="-122"/>
              </a:rPr>
              <a:t>cb1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6546420" y="5673867"/>
            <a:ext cx="756000" cy="408623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lang="en-US" altLang="zh-CN" b="1" kern="0" dirty="0">
                <a:solidFill>
                  <a:srgbClr val="C00000"/>
                </a:solidFill>
                <a:latin typeface="Times New Roman" panose="02020603050405020304"/>
                <a:ea typeface="楷体_GB2312" pitchFamily="49" charset="-122"/>
              </a:rPr>
              <a:t>cb2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31" name="任意多边形 30"/>
          <p:cNvSpPr/>
          <p:nvPr/>
        </p:nvSpPr>
        <p:spPr bwMode="gray">
          <a:xfrm>
            <a:off x="7341653" y="4784786"/>
            <a:ext cx="2007063" cy="1126157"/>
          </a:xfrm>
          <a:custGeom>
            <a:avLst/>
            <a:gdLst>
              <a:gd name="connsiteX0" fmla="*/ 1433015 w 1433015"/>
              <a:gd name="connsiteY0" fmla="*/ 0 h 464024"/>
              <a:gd name="connsiteX1" fmla="*/ 682388 w 1433015"/>
              <a:gd name="connsiteY1" fmla="*/ 368489 h 464024"/>
              <a:gd name="connsiteX2" fmla="*/ 0 w 1433015"/>
              <a:gd name="connsiteY2" fmla="*/ 464024 h 46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015" h="464024">
                <a:moveTo>
                  <a:pt x="1433015" y="0"/>
                </a:moveTo>
                <a:cubicBezTo>
                  <a:pt x="1177119" y="145576"/>
                  <a:pt x="921224" y="291152"/>
                  <a:pt x="682388" y="368489"/>
                </a:cubicBezTo>
                <a:cubicBezTo>
                  <a:pt x="443552" y="445826"/>
                  <a:pt x="221776" y="454925"/>
                  <a:pt x="0" y="464024"/>
                </a:cubicBezTo>
              </a:path>
            </a:pathLst>
          </a:custGeom>
          <a:noFill/>
          <a:ln w="28575" algn="ctr">
            <a:solidFill>
              <a:srgbClr val="000000"/>
            </a:solidFill>
            <a:prstDash val="dash"/>
            <a:miter lim="800000"/>
            <a:headEnd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 bwMode="gray">
          <a:xfrm>
            <a:off x="7351348" y="4828859"/>
            <a:ext cx="1518946" cy="186803"/>
          </a:xfrm>
          <a:custGeom>
            <a:avLst/>
            <a:gdLst>
              <a:gd name="connsiteX0" fmla="*/ 1351128 w 1351128"/>
              <a:gd name="connsiteY0" fmla="*/ 0 h 137092"/>
              <a:gd name="connsiteX1" fmla="*/ 777922 w 1351128"/>
              <a:gd name="connsiteY1" fmla="*/ 136478 h 137092"/>
              <a:gd name="connsiteX2" fmla="*/ 0 w 1351128"/>
              <a:gd name="connsiteY2" fmla="*/ 40943 h 137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1128" h="137092">
                <a:moveTo>
                  <a:pt x="1351128" y="0"/>
                </a:moveTo>
                <a:cubicBezTo>
                  <a:pt x="1177119" y="64827"/>
                  <a:pt x="1003110" y="129654"/>
                  <a:pt x="777922" y="136478"/>
                </a:cubicBezTo>
                <a:cubicBezTo>
                  <a:pt x="552734" y="143302"/>
                  <a:pt x="276367" y="92122"/>
                  <a:pt x="0" y="40943"/>
                </a:cubicBezTo>
              </a:path>
            </a:pathLst>
          </a:custGeom>
          <a:noFill/>
          <a:ln w="28575" algn="ctr">
            <a:solidFill>
              <a:srgbClr val="000000"/>
            </a:solidFill>
            <a:prstDash val="dash"/>
            <a:miter lim="800000"/>
            <a:headEnd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 bwMode="gray">
          <a:xfrm>
            <a:off x="7301551" y="3672716"/>
            <a:ext cx="1579629" cy="661594"/>
          </a:xfrm>
          <a:custGeom>
            <a:avLst/>
            <a:gdLst>
              <a:gd name="connsiteX0" fmla="*/ 0 w 1501254"/>
              <a:gd name="connsiteY0" fmla="*/ 0 h 846161"/>
              <a:gd name="connsiteX1" fmla="*/ 1173708 w 1501254"/>
              <a:gd name="connsiteY1" fmla="*/ 327546 h 846161"/>
              <a:gd name="connsiteX2" fmla="*/ 1501254 w 1501254"/>
              <a:gd name="connsiteY2" fmla="*/ 846161 h 846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1254" h="846161">
                <a:moveTo>
                  <a:pt x="0" y="0"/>
                </a:moveTo>
                <a:cubicBezTo>
                  <a:pt x="461749" y="93259"/>
                  <a:pt x="923499" y="186519"/>
                  <a:pt x="1173708" y="327546"/>
                </a:cubicBezTo>
                <a:cubicBezTo>
                  <a:pt x="1423917" y="468573"/>
                  <a:pt x="1462585" y="657367"/>
                  <a:pt x="1501254" y="846161"/>
                </a:cubicBezTo>
              </a:path>
            </a:pathLst>
          </a:custGeom>
          <a:noFill/>
          <a:ln w="28575" algn="ctr">
            <a:solidFill>
              <a:srgbClr val="000000"/>
            </a:solidFill>
            <a:prstDash val="dash"/>
            <a:miter lim="800000"/>
            <a:headEnd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 bwMode="gray">
          <a:xfrm>
            <a:off x="7315200" y="3634425"/>
            <a:ext cx="1956765" cy="699885"/>
          </a:xfrm>
          <a:custGeom>
            <a:avLst/>
            <a:gdLst>
              <a:gd name="connsiteX0" fmla="*/ 0 w 2108200"/>
              <a:gd name="connsiteY0" fmla="*/ 0 h 914400"/>
              <a:gd name="connsiteX1" fmla="*/ 1676400 w 2108200"/>
              <a:gd name="connsiteY1" fmla="*/ 317500 h 914400"/>
              <a:gd name="connsiteX2" fmla="*/ 2108200 w 2108200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8200" h="914400">
                <a:moveTo>
                  <a:pt x="0" y="0"/>
                </a:moveTo>
                <a:cubicBezTo>
                  <a:pt x="662516" y="82550"/>
                  <a:pt x="1325033" y="165100"/>
                  <a:pt x="1676400" y="317500"/>
                </a:cubicBezTo>
                <a:cubicBezTo>
                  <a:pt x="2027767" y="469900"/>
                  <a:pt x="2067983" y="692150"/>
                  <a:pt x="2108200" y="914400"/>
                </a:cubicBezTo>
              </a:path>
            </a:pathLst>
          </a:custGeom>
          <a:noFill/>
          <a:ln w="28575" algn="ctr">
            <a:solidFill>
              <a:srgbClr val="000000"/>
            </a:solidFill>
            <a:prstDash val="dash"/>
            <a:miter lim="800000"/>
            <a:headEnd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 bwMode="gray">
          <a:xfrm>
            <a:off x="2006600" y="4036148"/>
            <a:ext cx="2641600" cy="450564"/>
          </a:xfrm>
          <a:prstGeom prst="rect">
            <a:avLst/>
          </a:prstGeom>
          <a:noFill/>
          <a:ln w="31750" algn="ctr">
            <a:solidFill>
              <a:srgbClr val="0070C0"/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 bwMode="gray">
          <a:xfrm>
            <a:off x="2003226" y="4631020"/>
            <a:ext cx="2644973" cy="376199"/>
          </a:xfrm>
          <a:prstGeom prst="rect">
            <a:avLst/>
          </a:prstGeom>
          <a:noFill/>
          <a:ln w="31750" algn="ctr">
            <a:solidFill>
              <a:srgbClr val="0070C0"/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89040CA-91FC-4BC1-9971-02101603E390}"/>
              </a:ext>
            </a:extLst>
          </p:cNvPr>
          <p:cNvSpPr txBox="1"/>
          <p:nvPr/>
        </p:nvSpPr>
        <p:spPr>
          <a:xfrm>
            <a:off x="6065438" y="2331951"/>
            <a:ext cx="171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Looper thread</a:t>
            </a: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(Single thread)</a:t>
            </a:r>
            <a:endParaRPr lang="zh-CN" altLang="en-US" sz="1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5" name="箭头: 环形 4">
            <a:extLst>
              <a:ext uri="{FF2B5EF4-FFF2-40B4-BE49-F238E27FC236}">
                <a16:creationId xmlns:a16="http://schemas.microsoft.com/office/drawing/2014/main" id="{BD30C628-4984-46A5-BF46-2D3FB6640A64}"/>
              </a:ext>
            </a:extLst>
          </p:cNvPr>
          <p:cNvSpPr/>
          <p:nvPr/>
        </p:nvSpPr>
        <p:spPr bwMode="gray">
          <a:xfrm rot="5400000" flipV="1">
            <a:off x="5818582" y="4916839"/>
            <a:ext cx="1352894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653303"/>
              <a:gd name="adj5" fmla="val 12500"/>
            </a:avLst>
          </a:prstGeom>
          <a:noFill/>
          <a:ln w="31750" algn="ctr">
            <a:solidFill>
              <a:srgbClr val="C00000"/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5570DD4-3D3A-4CA1-AFC2-0EBC48EB0D5A}"/>
              </a:ext>
            </a:extLst>
          </p:cNvPr>
          <p:cNvSpPr/>
          <p:nvPr/>
        </p:nvSpPr>
        <p:spPr bwMode="gray">
          <a:xfrm>
            <a:off x="8753341" y="4367663"/>
            <a:ext cx="1386099" cy="4193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4C4CA5F-E532-4415-8F27-03C811B6700B}"/>
              </a:ext>
            </a:extLst>
          </p:cNvPr>
          <p:cNvSpPr txBox="1"/>
          <p:nvPr/>
        </p:nvSpPr>
        <p:spPr>
          <a:xfrm>
            <a:off x="9271965" y="4030489"/>
            <a:ext cx="117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nextTick</a:t>
            </a:r>
            <a:endParaRPr lang="zh-CN" altLang="en-US" sz="16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E8A05D5-73F7-43AB-8CA1-D33EB8B03E6B}"/>
              </a:ext>
            </a:extLst>
          </p:cNvPr>
          <p:cNvSpPr/>
          <p:nvPr/>
        </p:nvSpPr>
        <p:spPr bwMode="gray">
          <a:xfrm>
            <a:off x="8746028" y="4362396"/>
            <a:ext cx="372920" cy="419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cb1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DC664AD-4331-40F2-89D6-6DADD0496B27}"/>
              </a:ext>
            </a:extLst>
          </p:cNvPr>
          <p:cNvSpPr/>
          <p:nvPr/>
        </p:nvSpPr>
        <p:spPr bwMode="gray">
          <a:xfrm>
            <a:off x="9170573" y="4362396"/>
            <a:ext cx="372920" cy="419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cb2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图示 34"/>
          <p:cNvGraphicFramePr/>
          <p:nvPr>
            <p:extLst>
              <p:ext uri="{D42A27DB-BD31-4B8C-83A1-F6EECF244321}">
                <p14:modId xmlns:p14="http://schemas.microsoft.com/office/powerpoint/2010/main" val="480667138"/>
              </p:ext>
            </p:extLst>
          </p:nvPr>
        </p:nvGraphicFramePr>
        <p:xfrm>
          <a:off x="361666" y="111600"/>
          <a:ext cx="11559653" cy="49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37626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31" grpId="0" animBg="1"/>
      <p:bldP spid="31" grpId="1" animBg="1"/>
      <p:bldP spid="15" grpId="0" animBg="1"/>
      <p:bldP spid="15" grpId="1" animBg="1"/>
      <p:bldP spid="18" grpId="0" animBg="1"/>
      <p:bldP spid="18" grpId="1" animBg="1"/>
      <p:bldP spid="6" grpId="0" animBg="1"/>
      <p:bldP spid="6" grpId="1" animBg="1"/>
      <p:bldP spid="3" grpId="0" animBg="1"/>
      <p:bldP spid="3" grpId="1" animBg="1"/>
      <p:bldP spid="26" grpId="0" animBg="1"/>
      <p:bldP spid="26" grpId="1" animBg="1"/>
      <p:bldP spid="5" grpId="0" animBg="1"/>
      <p:bldP spid="29" grpId="0" animBg="1"/>
      <p:bldP spid="29" grpId="1" animBg="1"/>
      <p:bldP spid="34" grpId="0" animBg="1"/>
      <p:bldP spid="3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Events with different types (Rule 4)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E3F75D-0F8C-4887-AAAA-54DBC341D500}"/>
              </a:ext>
            </a:extLst>
          </p:cNvPr>
          <p:cNvSpPr/>
          <p:nvPr/>
        </p:nvSpPr>
        <p:spPr>
          <a:xfrm>
            <a:off x="1739114" y="3209088"/>
            <a:ext cx="3412877" cy="1789860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function 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  <a:cs typeface="Calibri" panose="020F0502020204030204" pitchFamily="34" charset="0"/>
              </a:rPr>
              <a:t>foo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() {</a:t>
            </a:r>
          </a:p>
          <a:p>
            <a:endParaRPr lang="en-US" altLang="zh-CN" sz="1600" b="1" dirty="0">
              <a:solidFill>
                <a:schemeClr val="tx1"/>
              </a:solidFill>
              <a:latin typeface="+mn-ea"/>
              <a:cs typeface="Calibri" panose="020F0502020204030204" pitchFamily="34" charset="0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</a:t>
            </a:r>
            <a:r>
              <a:rPr lang="en-US" altLang="zh-CN" sz="1600" b="1" dirty="0" err="1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fs.readFile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(‘bar’, 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  <a:cs typeface="Calibri" panose="020F0502020204030204" pitchFamily="34" charset="0"/>
              </a:rPr>
              <a:t>cb1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);</a:t>
            </a:r>
          </a:p>
          <a:p>
            <a:endParaRPr lang="en-US" altLang="zh-CN" sz="1600" b="1" dirty="0">
              <a:solidFill>
                <a:schemeClr val="tx1"/>
              </a:solidFill>
              <a:latin typeface="+mn-ea"/>
              <a:cs typeface="Calibri" panose="020F0502020204030204" pitchFamily="34" charset="0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</a:t>
            </a:r>
            <a:r>
              <a:rPr lang="en-US" altLang="zh-CN" sz="1600" b="1" dirty="0" err="1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process.nextTick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(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  <a:cs typeface="Calibri" panose="020F0502020204030204" pitchFamily="34" charset="0"/>
              </a:rPr>
              <a:t>cb2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);</a:t>
            </a:r>
          </a:p>
          <a:p>
            <a:endParaRPr lang="en-US" altLang="zh-CN" sz="1600" b="1" dirty="0">
              <a:solidFill>
                <a:schemeClr val="tx1"/>
              </a:solidFill>
              <a:latin typeface="+mn-ea"/>
              <a:cs typeface="Calibri" panose="020F0502020204030204" pitchFamily="34" charset="0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};</a:t>
            </a:r>
            <a:endParaRPr lang="zh-CN" altLang="en-US" sz="1600" b="1" dirty="0">
              <a:solidFill>
                <a:schemeClr val="tx1"/>
              </a:solidFill>
              <a:latin typeface="+mn-ea"/>
              <a:cs typeface="Calibri" panose="020F0502020204030204" pitchFamily="34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FE48F81-BC6C-44EE-9CC1-0C6789732FB8}"/>
              </a:ext>
            </a:extLst>
          </p:cNvPr>
          <p:cNvCxnSpPr>
            <a:cxnSpLocks/>
          </p:cNvCxnSpPr>
          <p:nvPr/>
        </p:nvCxnSpPr>
        <p:spPr>
          <a:xfrm>
            <a:off x="6924421" y="2545390"/>
            <a:ext cx="0" cy="3636000"/>
          </a:xfrm>
          <a:prstGeom prst="straightConnector1">
            <a:avLst/>
          </a:prstGeom>
          <a:noFill/>
          <a:ln w="635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tailEnd type="none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  <p:sp>
        <p:nvSpPr>
          <p:cNvPr id="20" name="圆角矩形 19"/>
          <p:cNvSpPr/>
          <p:nvPr/>
        </p:nvSpPr>
        <p:spPr bwMode="auto">
          <a:xfrm>
            <a:off x="6546420" y="3050578"/>
            <a:ext cx="756000" cy="408623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foo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/>
              <a:ea typeface="楷体_GB2312" pitchFamily="49" charset="-122"/>
              <a:cs typeface="+mn-cs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6546420" y="3997436"/>
            <a:ext cx="756000" cy="408623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lang="en-US" altLang="zh-CN" b="1" kern="0" dirty="0">
                <a:solidFill>
                  <a:srgbClr val="C00000"/>
                </a:solidFill>
                <a:latin typeface="Times New Roman" panose="02020603050405020304"/>
                <a:ea typeface="楷体_GB2312" pitchFamily="49" charset="-122"/>
              </a:rPr>
              <a:t>cb2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21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10371849" y="3615741"/>
            <a:ext cx="943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600" dirty="0">
                <a:sym typeface="Arial"/>
              </a:rPr>
              <a:t>high</a:t>
            </a:r>
            <a:endParaRPr sz="1600" dirty="0">
              <a:sym typeface="Arial"/>
            </a:endParaRPr>
          </a:p>
        </p:txBody>
      </p:sp>
      <p:sp>
        <p:nvSpPr>
          <p:cNvPr id="25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10371849" y="4518385"/>
            <a:ext cx="846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600" dirty="0">
                <a:sym typeface="Arial"/>
              </a:rPr>
              <a:t>low</a:t>
            </a:r>
            <a:endParaRPr sz="1600" dirty="0">
              <a:sym typeface="Arial"/>
            </a:endParaRPr>
          </a:p>
        </p:txBody>
      </p:sp>
      <p:sp>
        <p:nvSpPr>
          <p:cNvPr id="2" name="任意多边形 1"/>
          <p:cNvSpPr/>
          <p:nvPr/>
        </p:nvSpPr>
        <p:spPr bwMode="gray">
          <a:xfrm rot="20385904">
            <a:off x="7330709" y="4016219"/>
            <a:ext cx="1234466" cy="45719"/>
          </a:xfrm>
          <a:custGeom>
            <a:avLst/>
            <a:gdLst>
              <a:gd name="connsiteX0" fmla="*/ 1323833 w 1323833"/>
              <a:gd name="connsiteY0" fmla="*/ 42267 h 246984"/>
              <a:gd name="connsiteX1" fmla="*/ 641445 w 1323833"/>
              <a:gd name="connsiteY1" fmla="*/ 14972 h 246984"/>
              <a:gd name="connsiteX2" fmla="*/ 0 w 1323833"/>
              <a:gd name="connsiteY2" fmla="*/ 246984 h 24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833" h="246984">
                <a:moveTo>
                  <a:pt x="1323833" y="42267"/>
                </a:moveTo>
                <a:cubicBezTo>
                  <a:pt x="1092958" y="11560"/>
                  <a:pt x="862084" y="-19147"/>
                  <a:pt x="641445" y="14972"/>
                </a:cubicBezTo>
                <a:cubicBezTo>
                  <a:pt x="420806" y="49091"/>
                  <a:pt x="210403" y="148037"/>
                  <a:pt x="0" y="246984"/>
                </a:cubicBezTo>
              </a:path>
            </a:pathLst>
          </a:custGeom>
          <a:noFill/>
          <a:ln w="28575" algn="ctr">
            <a:solidFill>
              <a:srgbClr val="000000"/>
            </a:solidFill>
            <a:prstDash val="dash"/>
            <a:miter lim="800000"/>
            <a:headEnd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 bwMode="auto">
          <a:xfrm>
            <a:off x="6546420" y="4998948"/>
            <a:ext cx="756000" cy="408623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lang="en-US" altLang="zh-CN" b="1" kern="0" dirty="0">
                <a:solidFill>
                  <a:srgbClr val="C00000"/>
                </a:solidFill>
                <a:latin typeface="Times New Roman" panose="02020603050405020304"/>
                <a:ea typeface="楷体_GB2312" pitchFamily="49" charset="-122"/>
              </a:rPr>
              <a:t>cb1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17" name="任意多边形 16"/>
          <p:cNvSpPr/>
          <p:nvPr/>
        </p:nvSpPr>
        <p:spPr bwMode="gray">
          <a:xfrm>
            <a:off x="7301552" y="4944294"/>
            <a:ext cx="1455111" cy="296448"/>
          </a:xfrm>
          <a:custGeom>
            <a:avLst/>
            <a:gdLst>
              <a:gd name="connsiteX0" fmla="*/ 1433015 w 1433015"/>
              <a:gd name="connsiteY0" fmla="*/ 0 h 464024"/>
              <a:gd name="connsiteX1" fmla="*/ 682388 w 1433015"/>
              <a:gd name="connsiteY1" fmla="*/ 368489 h 464024"/>
              <a:gd name="connsiteX2" fmla="*/ 0 w 1433015"/>
              <a:gd name="connsiteY2" fmla="*/ 464024 h 464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015" h="464024">
                <a:moveTo>
                  <a:pt x="1433015" y="0"/>
                </a:moveTo>
                <a:cubicBezTo>
                  <a:pt x="1177119" y="145576"/>
                  <a:pt x="921224" y="291152"/>
                  <a:pt x="682388" y="368489"/>
                </a:cubicBezTo>
                <a:cubicBezTo>
                  <a:pt x="443552" y="445826"/>
                  <a:pt x="221776" y="454925"/>
                  <a:pt x="0" y="464024"/>
                </a:cubicBezTo>
              </a:path>
            </a:pathLst>
          </a:custGeom>
          <a:noFill/>
          <a:ln w="28575" algn="ctr">
            <a:solidFill>
              <a:srgbClr val="000000"/>
            </a:solidFill>
            <a:prstDash val="dash"/>
            <a:miter lim="800000"/>
            <a:headEnd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 bwMode="gray">
          <a:xfrm>
            <a:off x="7315199" y="3275465"/>
            <a:ext cx="1424151" cy="1229140"/>
          </a:xfrm>
          <a:custGeom>
            <a:avLst/>
            <a:gdLst>
              <a:gd name="connsiteX0" fmla="*/ 0 w 1392072"/>
              <a:gd name="connsiteY0" fmla="*/ 0 h 1282890"/>
              <a:gd name="connsiteX1" fmla="*/ 1064525 w 1392072"/>
              <a:gd name="connsiteY1" fmla="*/ 914400 h 1282890"/>
              <a:gd name="connsiteX2" fmla="*/ 1310185 w 1392072"/>
              <a:gd name="connsiteY2" fmla="*/ 1146412 h 1282890"/>
              <a:gd name="connsiteX3" fmla="*/ 1392072 w 1392072"/>
              <a:gd name="connsiteY3" fmla="*/ 1282890 h 128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2072" h="1282890">
                <a:moveTo>
                  <a:pt x="0" y="0"/>
                </a:moveTo>
                <a:lnTo>
                  <a:pt x="1064525" y="914400"/>
                </a:lnTo>
                <a:cubicBezTo>
                  <a:pt x="1282889" y="1105469"/>
                  <a:pt x="1255594" y="1084997"/>
                  <a:pt x="1310185" y="1146412"/>
                </a:cubicBezTo>
                <a:cubicBezTo>
                  <a:pt x="1364776" y="1207827"/>
                  <a:pt x="1378424" y="1245358"/>
                  <a:pt x="1392072" y="1282890"/>
                </a:cubicBezTo>
              </a:path>
            </a:pathLst>
          </a:custGeom>
          <a:noFill/>
          <a:ln w="28575" algn="ctr">
            <a:solidFill>
              <a:srgbClr val="000000"/>
            </a:solidFill>
            <a:prstDash val="dash"/>
            <a:miter lim="800000"/>
            <a:headEnd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 bwMode="gray">
          <a:xfrm>
            <a:off x="7301553" y="3261817"/>
            <a:ext cx="1414096" cy="331090"/>
          </a:xfrm>
          <a:custGeom>
            <a:avLst/>
            <a:gdLst>
              <a:gd name="connsiteX0" fmla="*/ 0 w 1514902"/>
              <a:gd name="connsiteY0" fmla="*/ 0 h 559559"/>
              <a:gd name="connsiteX1" fmla="*/ 777923 w 1514902"/>
              <a:gd name="connsiteY1" fmla="*/ 150126 h 559559"/>
              <a:gd name="connsiteX2" fmla="*/ 1514902 w 1514902"/>
              <a:gd name="connsiteY2" fmla="*/ 559559 h 55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4902" h="559559">
                <a:moveTo>
                  <a:pt x="0" y="0"/>
                </a:moveTo>
                <a:cubicBezTo>
                  <a:pt x="262719" y="28433"/>
                  <a:pt x="525439" y="56866"/>
                  <a:pt x="777923" y="150126"/>
                </a:cubicBezTo>
                <a:cubicBezTo>
                  <a:pt x="1030407" y="243386"/>
                  <a:pt x="1272654" y="401472"/>
                  <a:pt x="1514902" y="559559"/>
                </a:cubicBezTo>
              </a:path>
            </a:pathLst>
          </a:custGeom>
          <a:noFill/>
          <a:ln w="28575" algn="ctr">
            <a:solidFill>
              <a:srgbClr val="000000"/>
            </a:solidFill>
            <a:prstDash val="dash"/>
            <a:miter lim="800000"/>
            <a:headEnd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 bwMode="gray">
          <a:xfrm>
            <a:off x="1998620" y="3677842"/>
            <a:ext cx="2362200" cy="376199"/>
          </a:xfrm>
          <a:prstGeom prst="rect">
            <a:avLst/>
          </a:prstGeom>
          <a:noFill/>
          <a:ln w="31750" algn="ctr">
            <a:solidFill>
              <a:srgbClr val="0070C0"/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 bwMode="gray">
          <a:xfrm>
            <a:off x="1998620" y="4128406"/>
            <a:ext cx="2362200" cy="376199"/>
          </a:xfrm>
          <a:prstGeom prst="rect">
            <a:avLst/>
          </a:prstGeom>
          <a:noFill/>
          <a:ln w="31750" algn="ctr">
            <a:solidFill>
              <a:srgbClr val="0070C0"/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89040CA-91FC-4BC1-9971-02101603E390}"/>
              </a:ext>
            </a:extLst>
          </p:cNvPr>
          <p:cNvSpPr txBox="1"/>
          <p:nvPr/>
        </p:nvSpPr>
        <p:spPr>
          <a:xfrm>
            <a:off x="6065438" y="1977944"/>
            <a:ext cx="171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Looper thread</a:t>
            </a: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(Single thread)</a:t>
            </a:r>
            <a:endParaRPr lang="zh-CN" altLang="en-US" sz="1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31" name="箭头: 环形 4">
            <a:extLst>
              <a:ext uri="{FF2B5EF4-FFF2-40B4-BE49-F238E27FC236}">
                <a16:creationId xmlns:a16="http://schemas.microsoft.com/office/drawing/2014/main" id="{BD30C628-4984-46A5-BF46-2D3FB6640A64}"/>
              </a:ext>
            </a:extLst>
          </p:cNvPr>
          <p:cNvSpPr/>
          <p:nvPr/>
        </p:nvSpPr>
        <p:spPr bwMode="gray">
          <a:xfrm rot="5400000" flipV="1">
            <a:off x="5818582" y="4241920"/>
            <a:ext cx="1352894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653303"/>
              <a:gd name="adj5" fmla="val 12500"/>
            </a:avLst>
          </a:prstGeom>
          <a:noFill/>
          <a:ln w="31750" algn="ctr">
            <a:solidFill>
              <a:srgbClr val="C00000"/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664052F-DFF5-403B-B2F3-88D373782A76}"/>
              </a:ext>
            </a:extLst>
          </p:cNvPr>
          <p:cNvSpPr/>
          <p:nvPr/>
        </p:nvSpPr>
        <p:spPr bwMode="gray">
          <a:xfrm>
            <a:off x="8580686" y="3608471"/>
            <a:ext cx="1386099" cy="4193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A9D5D6A-897B-452D-BF9C-E2EDE872B4A4}"/>
              </a:ext>
            </a:extLst>
          </p:cNvPr>
          <p:cNvSpPr txBox="1"/>
          <p:nvPr/>
        </p:nvSpPr>
        <p:spPr>
          <a:xfrm>
            <a:off x="8970000" y="3271297"/>
            <a:ext cx="117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nextTick</a:t>
            </a:r>
            <a:endParaRPr lang="zh-CN" altLang="en-US" sz="16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B25E4B4-8239-4C1C-89DA-321FA0747608}"/>
              </a:ext>
            </a:extLst>
          </p:cNvPr>
          <p:cNvSpPr/>
          <p:nvPr/>
        </p:nvSpPr>
        <p:spPr bwMode="gray">
          <a:xfrm>
            <a:off x="8573373" y="3603204"/>
            <a:ext cx="372920" cy="4193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cb2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9FD2A10-50B6-466F-A3CB-C1261F735821}"/>
              </a:ext>
            </a:extLst>
          </p:cNvPr>
          <p:cNvSpPr/>
          <p:nvPr/>
        </p:nvSpPr>
        <p:spPr bwMode="gray">
          <a:xfrm>
            <a:off x="8577374" y="4518472"/>
            <a:ext cx="1386099" cy="40990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7723CE8-CF94-42C4-BF3C-0E342ACFB0D8}"/>
              </a:ext>
            </a:extLst>
          </p:cNvPr>
          <p:cNvSpPr txBox="1"/>
          <p:nvPr/>
        </p:nvSpPr>
        <p:spPr>
          <a:xfrm>
            <a:off x="8883563" y="4171860"/>
            <a:ext cx="1178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IO</a:t>
            </a:r>
            <a:endParaRPr lang="zh-CN" altLang="en-US" sz="16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4F5FDA9-D768-4C53-AF54-A4DB32833C77}"/>
              </a:ext>
            </a:extLst>
          </p:cNvPr>
          <p:cNvSpPr/>
          <p:nvPr/>
        </p:nvSpPr>
        <p:spPr bwMode="gray">
          <a:xfrm>
            <a:off x="8570061" y="4513205"/>
            <a:ext cx="372920" cy="409909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cb1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A06B73F-CCC0-4E2F-A072-62147B51A805}"/>
              </a:ext>
            </a:extLst>
          </p:cNvPr>
          <p:cNvSpPr/>
          <p:nvPr/>
        </p:nvSpPr>
        <p:spPr>
          <a:xfrm>
            <a:off x="10221136" y="323671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u="sng" dirty="0"/>
              <a:t>Priority</a:t>
            </a:r>
            <a:endParaRPr lang="zh-CN" altLang="en-US" i="1" u="sng" dirty="0"/>
          </a:p>
        </p:txBody>
      </p:sp>
      <p:graphicFrame>
        <p:nvGraphicFramePr>
          <p:cNvPr id="26" name="图示 34"/>
          <p:cNvGraphicFramePr/>
          <p:nvPr>
            <p:extLst>
              <p:ext uri="{D42A27DB-BD31-4B8C-83A1-F6EECF244321}">
                <p14:modId xmlns:p14="http://schemas.microsoft.com/office/powerpoint/2010/main" val="480667138"/>
              </p:ext>
            </p:extLst>
          </p:nvPr>
        </p:nvGraphicFramePr>
        <p:xfrm>
          <a:off x="361666" y="111600"/>
          <a:ext cx="11559653" cy="49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48250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" grpId="0" animBg="1"/>
      <p:bldP spid="2" grpId="1" animBg="1"/>
      <p:bldP spid="16" grpId="0" animBg="1"/>
      <p:bldP spid="17" grpId="0" animBg="1"/>
      <p:bldP spid="17" grpId="1" animBg="1"/>
      <p:bldP spid="24" grpId="0" animBg="1"/>
      <p:bldP spid="24" grpId="1" animBg="1"/>
      <p:bldP spid="27" grpId="0" animBg="1"/>
      <p:bldP spid="27" grpId="1" animBg="1"/>
      <p:bldP spid="32" grpId="0" animBg="1"/>
      <p:bldP spid="32" grpId="1" animBg="1"/>
      <p:bldP spid="34" grpId="0" animBg="1"/>
      <p:bldP spid="34" grpId="1" animBg="1"/>
      <p:bldP spid="31" grpId="0" animBg="1"/>
      <p:bldP spid="30" grpId="0" animBg="1"/>
      <p:bldP spid="30" grpId="1" animBg="1"/>
      <p:bldP spid="39" grpId="0" animBg="1"/>
      <p:bldP spid="3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B58722-06BA-4254-89FA-F61394AC9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3755"/>
            <a:ext cx="11430000" cy="523220"/>
          </a:xfrm>
        </p:spPr>
        <p:txBody>
          <a:bodyPr/>
          <a:lstStyle/>
          <a:p>
            <a:r>
              <a:rPr lang="en-US" altLang="zh-CN" dirty="0"/>
              <a:t>Callback chain reflects the</a:t>
            </a:r>
            <a:r>
              <a:rPr lang="zh-CN" altLang="en-US" dirty="0"/>
              <a:t> </a:t>
            </a:r>
            <a:r>
              <a:rPr lang="en-US" altLang="zh-CN" dirty="0"/>
              <a:t>atomicity among</a:t>
            </a:r>
            <a:r>
              <a:rPr lang="zh-CN" altLang="en-US" dirty="0"/>
              <a:t> </a:t>
            </a:r>
            <a:r>
              <a:rPr lang="en-US" altLang="zh-CN" dirty="0"/>
              <a:t>events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observation</a:t>
            </a:r>
            <a:endParaRPr lang="zh-CN" altLang="en-US" dirty="0"/>
          </a:p>
        </p:txBody>
      </p:sp>
      <p:sp>
        <p:nvSpPr>
          <p:cNvPr id="3" name="云形标注 2"/>
          <p:cNvSpPr/>
          <p:nvPr/>
        </p:nvSpPr>
        <p:spPr bwMode="gray">
          <a:xfrm>
            <a:off x="5853634" y="5585963"/>
            <a:ext cx="3218478" cy="846739"/>
          </a:xfrm>
          <a:prstGeom prst="cloudCallout">
            <a:avLst>
              <a:gd name="adj1" fmla="val -54635"/>
              <a:gd name="adj2" fmla="val -58785"/>
            </a:avLst>
          </a:prstGeom>
          <a:solidFill>
            <a:schemeClr val="bg1"/>
          </a:solidFill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600" b="1" dirty="0">
                <a:solidFill>
                  <a:schemeClr val="tx1"/>
                </a:solidFill>
              </a:rPr>
              <a:t>I want to read a file then write back to it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10509" y="4604538"/>
            <a:ext cx="2143125" cy="2143125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AE3F75D-0F8C-4887-AAAA-54DBC341D500}"/>
              </a:ext>
            </a:extLst>
          </p:cNvPr>
          <p:cNvSpPr/>
          <p:nvPr/>
        </p:nvSpPr>
        <p:spPr>
          <a:xfrm>
            <a:off x="934096" y="2161172"/>
            <a:ext cx="5576690" cy="2415062"/>
          </a:xfrm>
          <a:prstGeom prst="rect">
            <a:avLst/>
          </a:prstGeom>
          <a:noFill/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r>
              <a:rPr lang="en-US" altLang="zh-CN" b="1" dirty="0" err="1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setImmediate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( function 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cs typeface="Calibri" panose="020F0502020204030204" pitchFamily="34" charset="0"/>
              </a:rPr>
              <a:t>cb1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() {</a:t>
            </a:r>
          </a:p>
          <a:p>
            <a:endParaRPr lang="en-US" altLang="zh-CN" b="1" dirty="0">
              <a:solidFill>
                <a:schemeClr val="tx1"/>
              </a:solidFill>
              <a:latin typeface="+mn-ea"/>
              <a:cs typeface="Calibri" panose="020F0502020204030204" pitchFamily="34" charset="0"/>
            </a:endParaRPr>
          </a:p>
          <a:p>
            <a:endParaRPr lang="en-US" altLang="zh-CN" b="1" dirty="0">
              <a:solidFill>
                <a:schemeClr val="tx1"/>
              </a:solidFill>
              <a:latin typeface="+mn-ea"/>
              <a:cs typeface="Calibri" panose="020F0502020204030204" pitchFamily="34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</a:t>
            </a:r>
            <a:r>
              <a:rPr lang="en-US" altLang="zh-CN" b="1" dirty="0" err="1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fs.readFile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(‘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cs typeface="Calibri" panose="020F0502020204030204" pitchFamily="34" charset="0"/>
              </a:rPr>
              <a:t>bar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’, function 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cs typeface="Calibri" panose="020F0502020204030204" pitchFamily="34" charset="0"/>
              </a:rPr>
              <a:t>cb2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(data) {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    data = compute(data);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    </a:t>
            </a:r>
            <a:r>
              <a:rPr lang="en-US" altLang="zh-CN" b="1" dirty="0" err="1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fs.writeFile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(‘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cs typeface="Calibri" panose="020F0502020204030204" pitchFamily="34" charset="0"/>
              </a:rPr>
              <a:t>bar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’, data, …);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});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};</a:t>
            </a:r>
            <a:endParaRPr lang="zh-CN" altLang="en-US" b="1" dirty="0">
              <a:solidFill>
                <a:schemeClr val="tx1"/>
              </a:solidFill>
              <a:latin typeface="+mn-ea"/>
              <a:cs typeface="Calibri" panose="020F0502020204030204" pitchFamily="34" charset="0"/>
            </a:endParaRPr>
          </a:p>
        </p:txBody>
      </p:sp>
      <p:sp>
        <p:nvSpPr>
          <p:cNvPr id="15" name="圆角矩形 45">
            <a:extLst>
              <a:ext uri="{FF2B5EF4-FFF2-40B4-BE49-F238E27FC236}">
                <a16:creationId xmlns:a16="http://schemas.microsoft.com/office/drawing/2014/main" id="{A0E3D670-D3B8-4742-AC56-BF3D6E6C4BE7}"/>
              </a:ext>
            </a:extLst>
          </p:cNvPr>
          <p:cNvSpPr/>
          <p:nvPr/>
        </p:nvSpPr>
        <p:spPr bwMode="auto">
          <a:xfrm>
            <a:off x="6494907" y="2859088"/>
            <a:ext cx="1944000" cy="408623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readFile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(‘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bar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’);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 pitchFamily="49" charset="-122"/>
              <a:cs typeface="+mn-cs"/>
            </a:endParaRPr>
          </a:p>
        </p:txBody>
      </p:sp>
      <p:sp>
        <p:nvSpPr>
          <p:cNvPr id="16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6481321" y="249037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800" dirty="0">
                <a:solidFill>
                  <a:srgbClr val="C00000"/>
                </a:solidFill>
                <a:latin typeface="+mj-lt"/>
                <a:sym typeface="Arial"/>
              </a:rPr>
              <a:t>cb1</a:t>
            </a:r>
            <a:endParaRPr sz="1800" dirty="0">
              <a:solidFill>
                <a:srgbClr val="C00000"/>
              </a:solidFill>
              <a:latin typeface="+mj-lt"/>
              <a:sym typeface="Arial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1B84D3C-44F1-4EC4-AC35-E1CBB54C1F6B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8438907" y="3063400"/>
            <a:ext cx="1085626" cy="464298"/>
          </a:xfrm>
          <a:prstGeom prst="straightConnector1">
            <a:avLst/>
          </a:prstGeom>
          <a:ln w="28575"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9530870" y="3870671"/>
            <a:ext cx="72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800" dirty="0">
                <a:solidFill>
                  <a:srgbClr val="C00000"/>
                </a:solidFill>
                <a:latin typeface="+mj-lt"/>
                <a:sym typeface="Arial"/>
              </a:rPr>
              <a:t>bar</a:t>
            </a:r>
            <a:endParaRPr sz="1800" dirty="0">
              <a:solidFill>
                <a:srgbClr val="C00000"/>
              </a:solidFill>
              <a:latin typeface="+mj-lt"/>
              <a:sym typeface="Arial"/>
            </a:endParaRPr>
          </a:p>
        </p:txBody>
      </p:sp>
      <p:cxnSp>
        <p:nvCxnSpPr>
          <p:cNvPr id="11" name="直接箭头连接符 10"/>
          <p:cNvCxnSpPr>
            <a:cxnSpLocks/>
            <a:stCxn id="15" idx="2"/>
            <a:endCxn id="26" idx="0"/>
          </p:cNvCxnSpPr>
          <p:nvPr/>
        </p:nvCxnSpPr>
        <p:spPr>
          <a:xfrm flipH="1">
            <a:off x="7453321" y="3267711"/>
            <a:ext cx="13586" cy="885729"/>
          </a:xfrm>
          <a:prstGeom prst="straightConnector1">
            <a:avLst/>
          </a:prstGeom>
          <a:ln w="28575" cap="rnd">
            <a:solidFill>
              <a:schemeClr val="tx1"/>
            </a:solidFill>
            <a:prstDash val="lgDash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45">
            <a:extLst>
              <a:ext uri="{FF2B5EF4-FFF2-40B4-BE49-F238E27FC236}">
                <a16:creationId xmlns:a16="http://schemas.microsoft.com/office/drawing/2014/main" id="{A0E3D670-D3B8-4742-AC56-BF3D6E6C4BE7}"/>
              </a:ext>
            </a:extLst>
          </p:cNvPr>
          <p:cNvSpPr/>
          <p:nvPr/>
        </p:nvSpPr>
        <p:spPr bwMode="auto">
          <a:xfrm>
            <a:off x="6481321" y="4153440"/>
            <a:ext cx="1944000" cy="408623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lang="en-US" altLang="zh-CN" b="1" kern="0" dirty="0">
                <a:latin typeface="Times New Roman" panose="02020603050405020304"/>
                <a:ea typeface="楷体_GB2312" pitchFamily="49" charset="-122"/>
              </a:rPr>
              <a:t>write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File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(‘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bar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’);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 pitchFamily="49" charset="-122"/>
              <a:cs typeface="+mn-cs"/>
            </a:endParaRPr>
          </a:p>
        </p:txBody>
      </p:sp>
      <p:sp>
        <p:nvSpPr>
          <p:cNvPr id="28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6498908" y="3784726"/>
            <a:ext cx="66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800" dirty="0">
                <a:solidFill>
                  <a:srgbClr val="C00000"/>
                </a:solidFill>
                <a:latin typeface="+mj-lt"/>
                <a:sym typeface="Arial"/>
              </a:rPr>
              <a:t>cb2</a:t>
            </a:r>
            <a:endParaRPr sz="1800" dirty="0">
              <a:solidFill>
                <a:srgbClr val="C00000"/>
              </a:solidFill>
              <a:latin typeface="+mj-lt"/>
              <a:sym typeface="Arial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1B84D3C-44F1-4EC4-AC35-E1CBB54C1F6B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8425321" y="3784726"/>
            <a:ext cx="1099212" cy="573026"/>
          </a:xfrm>
          <a:prstGeom prst="straightConnector1">
            <a:avLst/>
          </a:prstGeom>
          <a:ln w="28575"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 bwMode="gray">
          <a:xfrm>
            <a:off x="3810000" y="2524080"/>
            <a:ext cx="635000" cy="558800"/>
          </a:xfrm>
          <a:custGeom>
            <a:avLst/>
            <a:gdLst>
              <a:gd name="connsiteX0" fmla="*/ 0 w 635000"/>
              <a:gd name="connsiteY0" fmla="*/ 0 h 558800"/>
              <a:gd name="connsiteX1" fmla="*/ 419100 w 635000"/>
              <a:gd name="connsiteY1" fmla="*/ 203200 h 558800"/>
              <a:gd name="connsiteX2" fmla="*/ 635000 w 635000"/>
              <a:gd name="connsiteY2" fmla="*/ 55880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558800">
                <a:moveTo>
                  <a:pt x="0" y="0"/>
                </a:moveTo>
                <a:cubicBezTo>
                  <a:pt x="156633" y="55033"/>
                  <a:pt x="313267" y="110067"/>
                  <a:pt x="419100" y="203200"/>
                </a:cubicBezTo>
                <a:cubicBezTo>
                  <a:pt x="524933" y="296333"/>
                  <a:pt x="579966" y="427566"/>
                  <a:pt x="635000" y="558800"/>
                </a:cubicBezTo>
              </a:path>
            </a:pathLst>
          </a:custGeom>
          <a:ln w="28575" cap="rnd">
            <a:solidFill>
              <a:schemeClr val="tx1"/>
            </a:solidFill>
            <a:prstDash val="lgDash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269" y="3299171"/>
            <a:ext cx="571500" cy="571500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83A7C7D0-EA7B-4ACF-808E-3C7F92754E84}"/>
              </a:ext>
            </a:extLst>
          </p:cNvPr>
          <p:cNvGrpSpPr/>
          <p:nvPr/>
        </p:nvGrpSpPr>
        <p:grpSpPr>
          <a:xfrm>
            <a:off x="6372537" y="2438396"/>
            <a:ext cx="2232000" cy="2412000"/>
            <a:chOff x="3134045" y="2929247"/>
            <a:chExt cx="2232000" cy="2412000"/>
          </a:xfrm>
        </p:grpSpPr>
        <p:sp>
          <p:nvSpPr>
            <p:cNvPr id="37" name="流程图: 可选过程 36">
              <a:extLst>
                <a:ext uri="{FF2B5EF4-FFF2-40B4-BE49-F238E27FC236}">
                  <a16:creationId xmlns:a16="http://schemas.microsoft.com/office/drawing/2014/main" id="{7933E6B8-0855-4E02-8447-B44A80B7CBA2}"/>
                </a:ext>
              </a:extLst>
            </p:cNvPr>
            <p:cNvSpPr/>
            <p:nvPr/>
          </p:nvSpPr>
          <p:spPr bwMode="gray">
            <a:xfrm>
              <a:off x="3168502" y="2962222"/>
              <a:ext cx="2160000" cy="2340000"/>
            </a:xfrm>
            <a:prstGeom prst="flowChartAlternateProcess">
              <a:avLst/>
            </a:prstGeom>
            <a:noFill/>
            <a:ln w="19050" algn="ctr">
              <a:solidFill>
                <a:srgbClr val="0070C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流程图: 可选过程 37">
              <a:extLst>
                <a:ext uri="{FF2B5EF4-FFF2-40B4-BE49-F238E27FC236}">
                  <a16:creationId xmlns:a16="http://schemas.microsoft.com/office/drawing/2014/main" id="{73967F76-A3B2-4FD2-949B-58E874C3A687}"/>
                </a:ext>
              </a:extLst>
            </p:cNvPr>
            <p:cNvSpPr/>
            <p:nvPr/>
          </p:nvSpPr>
          <p:spPr bwMode="gray">
            <a:xfrm>
              <a:off x="3134045" y="2929247"/>
              <a:ext cx="2232000" cy="2412000"/>
            </a:xfrm>
            <a:prstGeom prst="flowChartAlternateProcess">
              <a:avLst/>
            </a:prstGeom>
            <a:noFill/>
            <a:ln w="19050" algn="ctr">
              <a:solidFill>
                <a:srgbClr val="0070C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Shape 126">
            <a:extLst>
              <a:ext uri="{FF2B5EF4-FFF2-40B4-BE49-F238E27FC236}">
                <a16:creationId xmlns:a16="http://schemas.microsoft.com/office/drawing/2014/main" id="{2589A88B-BECB-48A1-8F27-7372943A365B}"/>
              </a:ext>
            </a:extLst>
          </p:cNvPr>
          <p:cNvSpPr txBox="1"/>
          <p:nvPr/>
        </p:nvSpPr>
        <p:spPr>
          <a:xfrm>
            <a:off x="6545930" y="2024112"/>
            <a:ext cx="196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  <a:sym typeface="Arial"/>
              </a:rPr>
              <a:t>A</a:t>
            </a:r>
            <a:r>
              <a:rPr lang="en-US" altLang="zh-CN" dirty="0">
                <a:solidFill>
                  <a:srgbClr val="0070C0"/>
                </a:solidFill>
                <a:sym typeface="Arial"/>
              </a:rPr>
              <a:t>tomic event pair</a:t>
            </a:r>
            <a:endParaRPr dirty="0">
              <a:solidFill>
                <a:srgbClr val="0070C0"/>
              </a:solidFill>
              <a:sym typeface="Arial"/>
            </a:endParaRPr>
          </a:p>
        </p:txBody>
      </p:sp>
      <p:graphicFrame>
        <p:nvGraphicFramePr>
          <p:cNvPr id="23" name="图示 34"/>
          <p:cNvGraphicFramePr/>
          <p:nvPr>
            <p:extLst>
              <p:ext uri="{D42A27DB-BD31-4B8C-83A1-F6EECF244321}">
                <p14:modId xmlns:p14="http://schemas.microsoft.com/office/powerpoint/2010/main" val="24855857"/>
              </p:ext>
            </p:extLst>
          </p:nvPr>
        </p:nvGraphicFramePr>
        <p:xfrm>
          <a:off x="361666" y="111600"/>
          <a:ext cx="11559653" cy="49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519505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/>
      <p:bldP spid="22" grpId="0"/>
      <p:bldP spid="26" grpId="0" animBg="1"/>
      <p:bldP spid="28" grpId="0"/>
      <p:bldP spid="12" grpId="0" animBg="1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E0B41F5-D6A7-4DEA-89E9-16ADF4B5F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3755"/>
            <a:ext cx="11430000" cy="523220"/>
          </a:xfrm>
        </p:spPr>
        <p:txBody>
          <a:bodyPr/>
          <a:lstStyle/>
          <a:p>
            <a:r>
              <a:rPr lang="en-US" altLang="zh-CN" dirty="0">
                <a:latin typeface="+mn-ea"/>
              </a:rPr>
              <a:t>Predesigned event order reflects the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atomicity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among events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observation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AE3F75D-0F8C-4887-AAAA-54DBC341D500}"/>
              </a:ext>
            </a:extLst>
          </p:cNvPr>
          <p:cNvSpPr/>
          <p:nvPr/>
        </p:nvSpPr>
        <p:spPr>
          <a:xfrm>
            <a:off x="1508399" y="2320129"/>
            <a:ext cx="4653589" cy="2862550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US" altLang="zh-CN" sz="2000" b="1" dirty="0" err="1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var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x;</a:t>
            </a:r>
          </a:p>
          <a:p>
            <a:endParaRPr lang="en-US" altLang="zh-CN" sz="2000" b="1" dirty="0">
              <a:solidFill>
                <a:schemeClr val="tx1"/>
              </a:solidFill>
              <a:latin typeface="+mn-ea"/>
              <a:cs typeface="Calibri" panose="020F0502020204030204" pitchFamily="34" charset="0"/>
            </a:endParaRPr>
          </a:p>
          <a:p>
            <a:r>
              <a:rPr lang="en-US" altLang="zh-CN" sz="2000" b="1" dirty="0" err="1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process.nextTick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(function 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cs typeface="Calibri" panose="020F0502020204030204" pitchFamily="34" charset="0"/>
              </a:rPr>
              <a:t>cb1</a:t>
            </a:r>
            <a:r>
              <a:rPr lang="en-US" altLang="zh-CN" sz="2000" b="1" dirty="0">
                <a:solidFill>
                  <a:srgbClr val="0070C0"/>
                </a:solidFill>
                <a:latin typeface="+mn-ea"/>
                <a:cs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() {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cs typeface="Calibri" panose="020F0502020204030204" pitchFamily="34" charset="0"/>
              </a:rPr>
              <a:t>x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= 1;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});</a:t>
            </a:r>
          </a:p>
          <a:p>
            <a:endParaRPr lang="en-US" altLang="zh-CN" sz="2000" b="1" dirty="0">
              <a:solidFill>
                <a:schemeClr val="tx1"/>
              </a:solidFill>
              <a:latin typeface="+mn-ea"/>
              <a:cs typeface="Calibri" panose="020F0502020204030204" pitchFamily="34" charset="0"/>
            </a:endParaRPr>
          </a:p>
          <a:p>
            <a:r>
              <a:rPr lang="en-US" altLang="zh-CN" sz="2000" b="1" dirty="0" err="1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process.nextTick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(function 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cs typeface="Calibri" panose="020F0502020204030204" pitchFamily="34" charset="0"/>
              </a:rPr>
              <a:t>cb2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() {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if (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cs typeface="Calibri" panose="020F0502020204030204" pitchFamily="34" charset="0"/>
              </a:rPr>
              <a:t>x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== 1) …</a:t>
            </a:r>
          </a:p>
          <a:p>
            <a:r>
              <a:rPr lang="en-US" altLang="zh-CN" sz="20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});</a:t>
            </a:r>
          </a:p>
        </p:txBody>
      </p:sp>
      <p:sp>
        <p:nvSpPr>
          <p:cNvPr id="45" name="云形标注 44"/>
          <p:cNvSpPr/>
          <p:nvPr/>
        </p:nvSpPr>
        <p:spPr bwMode="gray">
          <a:xfrm>
            <a:off x="5856414" y="5707005"/>
            <a:ext cx="2997105" cy="924217"/>
          </a:xfrm>
          <a:prstGeom prst="cloudCallout">
            <a:avLst>
              <a:gd name="adj1" fmla="val -59126"/>
              <a:gd name="adj2" fmla="val -57219"/>
            </a:avLst>
          </a:prstGeom>
          <a:solidFill>
            <a:schemeClr val="bg1"/>
          </a:solidFill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600" b="1" dirty="0">
                <a:solidFill>
                  <a:schemeClr val="tx1"/>
                </a:solidFill>
              </a:rPr>
              <a:t>I want to write x, and then read it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35429" y="4832471"/>
            <a:ext cx="2143125" cy="2143125"/>
          </a:xfrm>
          <a:prstGeom prst="rect">
            <a:avLst/>
          </a:prstGeom>
        </p:spPr>
      </p:pic>
      <p:sp>
        <p:nvSpPr>
          <p:cNvPr id="11" name="圆角矩形 45">
            <a:extLst>
              <a:ext uri="{FF2B5EF4-FFF2-40B4-BE49-F238E27FC236}">
                <a16:creationId xmlns:a16="http://schemas.microsoft.com/office/drawing/2014/main" id="{A0E3D670-D3B8-4742-AC56-BF3D6E6C4BE7}"/>
              </a:ext>
            </a:extLst>
          </p:cNvPr>
          <p:cNvSpPr/>
          <p:nvPr/>
        </p:nvSpPr>
        <p:spPr bwMode="auto">
          <a:xfrm>
            <a:off x="7421405" y="3082765"/>
            <a:ext cx="1318098" cy="408623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lang="en-US" altLang="zh-CN" b="1" kern="0" noProof="0" dirty="0">
                <a:solidFill>
                  <a:srgbClr val="C00000"/>
                </a:solidFill>
                <a:latin typeface="Times New Roman" panose="02020603050405020304"/>
                <a:ea typeface="楷体_GB2312" pitchFamily="49" charset="-122"/>
              </a:rPr>
              <a:t>x</a:t>
            </a:r>
            <a:r>
              <a:rPr lang="en-US" altLang="zh-CN" b="1" kern="0" noProof="0" dirty="0">
                <a:latin typeface="Times New Roman" panose="02020603050405020304"/>
                <a:ea typeface="楷体_GB2312" pitchFamily="49" charset="-122"/>
              </a:rPr>
              <a:t> = 1;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楷体_GB2312" pitchFamily="49" charset="-122"/>
              <a:cs typeface="+mn-cs"/>
            </a:endParaRPr>
          </a:p>
        </p:txBody>
      </p:sp>
      <p:sp>
        <p:nvSpPr>
          <p:cNvPr id="15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7368565" y="2714051"/>
            <a:ext cx="67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800" dirty="0">
                <a:solidFill>
                  <a:srgbClr val="C00000"/>
                </a:solidFill>
                <a:latin typeface="+mj-lt"/>
                <a:sym typeface="Arial"/>
              </a:rPr>
              <a:t>cb1</a:t>
            </a:r>
            <a:endParaRPr sz="1800" dirty="0">
              <a:solidFill>
                <a:srgbClr val="C00000"/>
              </a:solidFill>
              <a:latin typeface="+mj-lt"/>
              <a:sym typeface="Arial"/>
            </a:endParaRPr>
          </a:p>
        </p:txBody>
      </p:sp>
      <p:sp>
        <p:nvSpPr>
          <p:cNvPr id="18" name="圆角矩形 45">
            <a:extLst>
              <a:ext uri="{FF2B5EF4-FFF2-40B4-BE49-F238E27FC236}">
                <a16:creationId xmlns:a16="http://schemas.microsoft.com/office/drawing/2014/main" id="{A0E3D670-D3B8-4742-AC56-BF3D6E6C4BE7}"/>
              </a:ext>
            </a:extLst>
          </p:cNvPr>
          <p:cNvSpPr/>
          <p:nvPr/>
        </p:nvSpPr>
        <p:spPr bwMode="auto">
          <a:xfrm>
            <a:off x="7421405" y="4288560"/>
            <a:ext cx="1318098" cy="408623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if</a:t>
            </a:r>
            <a:r>
              <a:rPr kumimoji="0" lang="en-US" altLang="zh-CN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 (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x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 == 1)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楷体_GB2312" pitchFamily="49" charset="-122"/>
              <a:cs typeface="+mn-cs"/>
            </a:endParaRPr>
          </a:p>
        </p:txBody>
      </p:sp>
      <p:sp>
        <p:nvSpPr>
          <p:cNvPr id="19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7368565" y="3919846"/>
            <a:ext cx="66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800" dirty="0">
                <a:solidFill>
                  <a:srgbClr val="C00000"/>
                </a:solidFill>
                <a:latin typeface="+mj-lt"/>
                <a:sym typeface="Arial"/>
              </a:rPr>
              <a:t>cb2</a:t>
            </a:r>
            <a:endParaRPr sz="1800" dirty="0">
              <a:solidFill>
                <a:srgbClr val="C00000"/>
              </a:solidFill>
              <a:latin typeface="+mj-lt"/>
              <a:sym typeface="Arial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504524" y="2883724"/>
            <a:ext cx="4351890" cy="1036122"/>
          </a:xfrm>
          <a:prstGeom prst="rect">
            <a:avLst/>
          </a:prstGeom>
          <a:noFill/>
          <a:ln w="31750" algn="ctr">
            <a:solidFill>
              <a:srgbClr val="0070C0"/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 bwMode="gray">
          <a:xfrm>
            <a:off x="1433984" y="4150461"/>
            <a:ext cx="4382616" cy="1036122"/>
          </a:xfrm>
          <a:prstGeom prst="rect">
            <a:avLst/>
          </a:prstGeom>
          <a:noFill/>
          <a:ln w="31750" algn="ctr">
            <a:solidFill>
              <a:srgbClr val="0070C0"/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504524" y="2249710"/>
            <a:ext cx="933876" cy="464341"/>
          </a:xfrm>
          <a:prstGeom prst="rect">
            <a:avLst/>
          </a:prstGeom>
          <a:noFill/>
          <a:ln w="31750" algn="ctr">
            <a:solidFill>
              <a:srgbClr val="0070C0"/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0" name="箭头: 下 2">
            <a:extLst>
              <a:ext uri="{FF2B5EF4-FFF2-40B4-BE49-F238E27FC236}">
                <a16:creationId xmlns:a16="http://schemas.microsoft.com/office/drawing/2014/main" id="{6359B2F1-0E6B-4A39-AAB2-48EDDC0A8880}"/>
              </a:ext>
            </a:extLst>
          </p:cNvPr>
          <p:cNvSpPr/>
          <p:nvPr/>
        </p:nvSpPr>
        <p:spPr bwMode="gray">
          <a:xfrm flipH="1">
            <a:off x="8000710" y="3650083"/>
            <a:ext cx="159487" cy="538121"/>
          </a:xfrm>
          <a:prstGeom prst="downArrow">
            <a:avLst/>
          </a:prstGeom>
          <a:noFill/>
          <a:ln w="31750" algn="ctr">
            <a:solidFill>
              <a:srgbClr val="C00000"/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1" name="箭头: 下 2">
            <a:extLst>
              <a:ext uri="{FF2B5EF4-FFF2-40B4-BE49-F238E27FC236}">
                <a16:creationId xmlns:a16="http://schemas.microsoft.com/office/drawing/2014/main" id="{6359B2F1-0E6B-4A39-AAB2-48EDDC0A8880}"/>
              </a:ext>
            </a:extLst>
          </p:cNvPr>
          <p:cNvSpPr/>
          <p:nvPr/>
        </p:nvSpPr>
        <p:spPr bwMode="gray">
          <a:xfrm flipH="1">
            <a:off x="5079710" y="3308069"/>
            <a:ext cx="159487" cy="828000"/>
          </a:xfrm>
          <a:prstGeom prst="downArrow">
            <a:avLst/>
          </a:prstGeom>
          <a:noFill/>
          <a:ln w="31750" algn="ctr">
            <a:solidFill>
              <a:srgbClr val="C00000"/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5D86FAA-2133-4CF5-88ED-BF2ECBB8524C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8739503" y="3287077"/>
            <a:ext cx="950453" cy="507156"/>
          </a:xfrm>
          <a:prstGeom prst="straightConnector1">
            <a:avLst/>
          </a:prstGeom>
          <a:ln w="28575"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hape 126">
            <a:extLst>
              <a:ext uri="{FF2B5EF4-FFF2-40B4-BE49-F238E27FC236}">
                <a16:creationId xmlns:a16="http://schemas.microsoft.com/office/drawing/2014/main" id="{526726B6-ECE4-494C-A4F2-27858E7A3E4F}"/>
              </a:ext>
            </a:extLst>
          </p:cNvPr>
          <p:cNvSpPr txBox="1"/>
          <p:nvPr/>
        </p:nvSpPr>
        <p:spPr>
          <a:xfrm>
            <a:off x="9568654" y="3751404"/>
            <a:ext cx="53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800" dirty="0">
                <a:solidFill>
                  <a:srgbClr val="C00000"/>
                </a:solidFill>
                <a:latin typeface="+mj-lt"/>
                <a:sym typeface="Arial"/>
              </a:rPr>
              <a:t>x</a:t>
            </a:r>
            <a:endParaRPr sz="1800" dirty="0">
              <a:solidFill>
                <a:srgbClr val="C00000"/>
              </a:solidFill>
              <a:latin typeface="+mj-lt"/>
              <a:sym typeface="Arial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F18068C-3317-4457-A1B4-552B721ED189}"/>
              </a:ext>
            </a:extLst>
          </p:cNvPr>
          <p:cNvCxnSpPr>
            <a:cxnSpLocks/>
          </p:cNvCxnSpPr>
          <p:nvPr/>
        </p:nvCxnSpPr>
        <p:spPr>
          <a:xfrm flipH="1">
            <a:off x="8810510" y="4120736"/>
            <a:ext cx="879446" cy="458996"/>
          </a:xfrm>
          <a:prstGeom prst="straightConnector1">
            <a:avLst/>
          </a:prstGeom>
          <a:ln w="28575"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A77B7AE-B16A-44F2-BCDB-16C02A61320B}"/>
              </a:ext>
            </a:extLst>
          </p:cNvPr>
          <p:cNvGrpSpPr/>
          <p:nvPr/>
        </p:nvGrpSpPr>
        <p:grpSpPr>
          <a:xfrm>
            <a:off x="7255770" y="2646216"/>
            <a:ext cx="1692000" cy="2412000"/>
            <a:chOff x="3134045" y="2929247"/>
            <a:chExt cx="1692000" cy="2412000"/>
          </a:xfrm>
        </p:grpSpPr>
        <p:sp>
          <p:nvSpPr>
            <p:cNvPr id="35" name="流程图: 可选过程 34">
              <a:extLst>
                <a:ext uri="{FF2B5EF4-FFF2-40B4-BE49-F238E27FC236}">
                  <a16:creationId xmlns:a16="http://schemas.microsoft.com/office/drawing/2014/main" id="{3AF70453-9676-44FF-8DEE-3C76AA2E32B4}"/>
                </a:ext>
              </a:extLst>
            </p:cNvPr>
            <p:cNvSpPr/>
            <p:nvPr/>
          </p:nvSpPr>
          <p:spPr bwMode="gray">
            <a:xfrm>
              <a:off x="3168502" y="2962222"/>
              <a:ext cx="1620000" cy="2340000"/>
            </a:xfrm>
            <a:prstGeom prst="flowChartAlternateProcess">
              <a:avLst/>
            </a:prstGeom>
            <a:noFill/>
            <a:ln w="19050" algn="ctr">
              <a:solidFill>
                <a:srgbClr val="0070C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流程图: 可选过程 35">
              <a:extLst>
                <a:ext uri="{FF2B5EF4-FFF2-40B4-BE49-F238E27FC236}">
                  <a16:creationId xmlns:a16="http://schemas.microsoft.com/office/drawing/2014/main" id="{1AA0D755-2BAC-49B0-A44F-ECA49E56F7F8}"/>
                </a:ext>
              </a:extLst>
            </p:cNvPr>
            <p:cNvSpPr/>
            <p:nvPr/>
          </p:nvSpPr>
          <p:spPr bwMode="gray">
            <a:xfrm>
              <a:off x="3134045" y="2929247"/>
              <a:ext cx="1692000" cy="2412000"/>
            </a:xfrm>
            <a:prstGeom prst="flowChartAlternateProcess">
              <a:avLst/>
            </a:prstGeom>
            <a:noFill/>
            <a:ln w="19050" algn="ctr">
              <a:solidFill>
                <a:srgbClr val="0070C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Shape 126">
            <a:extLst>
              <a:ext uri="{FF2B5EF4-FFF2-40B4-BE49-F238E27FC236}">
                <a16:creationId xmlns:a16="http://schemas.microsoft.com/office/drawing/2014/main" id="{55FDA92A-ADC2-4A30-9863-4E98DB3E99B9}"/>
              </a:ext>
            </a:extLst>
          </p:cNvPr>
          <p:cNvSpPr txBox="1"/>
          <p:nvPr/>
        </p:nvSpPr>
        <p:spPr>
          <a:xfrm>
            <a:off x="7158997" y="2231932"/>
            <a:ext cx="196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  <a:sym typeface="Arial"/>
              </a:rPr>
              <a:t>A</a:t>
            </a:r>
            <a:r>
              <a:rPr lang="en-US" altLang="zh-CN" dirty="0">
                <a:solidFill>
                  <a:srgbClr val="0070C0"/>
                </a:solidFill>
                <a:sym typeface="Arial"/>
              </a:rPr>
              <a:t>tomic event pair</a:t>
            </a:r>
            <a:endParaRPr dirty="0">
              <a:solidFill>
                <a:srgbClr val="0070C0"/>
              </a:solidFill>
              <a:sym typeface="Arial"/>
            </a:endParaRPr>
          </a:p>
        </p:txBody>
      </p:sp>
      <p:graphicFrame>
        <p:nvGraphicFramePr>
          <p:cNvPr id="25" name="图示 34"/>
          <p:cNvGraphicFramePr/>
          <p:nvPr>
            <p:extLst>
              <p:ext uri="{D42A27DB-BD31-4B8C-83A1-F6EECF244321}">
                <p14:modId xmlns:p14="http://schemas.microsoft.com/office/powerpoint/2010/main" val="543844110"/>
              </p:ext>
            </p:extLst>
          </p:nvPr>
        </p:nvGraphicFramePr>
        <p:xfrm>
          <a:off x="361666" y="111600"/>
          <a:ext cx="11559653" cy="49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95292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1" grpId="0" animBg="1"/>
      <p:bldP spid="15" grpId="0"/>
      <p:bldP spid="18" grpId="0" animBg="1"/>
      <p:bldP spid="19" grpId="0"/>
      <p:bldP spid="20" grpId="0" animBg="1"/>
      <p:bldP spid="20" grpId="1" animBg="1"/>
      <p:bldP spid="22" grpId="0" animBg="1"/>
      <p:bldP spid="22" grpId="1" animBg="1"/>
      <p:bldP spid="24" grpId="0" animBg="1"/>
      <p:bldP spid="24" grpId="1" animBg="1"/>
      <p:bldP spid="30" grpId="0" animBg="1"/>
      <p:bldP spid="31" grpId="0" animBg="1"/>
      <p:bldP spid="23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75D6C69-BBD7-4A7B-A0B5-768239DA8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3755"/>
            <a:ext cx="11430000" cy="1415772"/>
          </a:xfrm>
        </p:spPr>
        <p:txBody>
          <a:bodyPr/>
          <a:lstStyle/>
          <a:p>
            <a:r>
              <a:rPr lang="en-US" altLang="zh-CN" dirty="0"/>
              <a:t>Two assumptions for atomic event pair</a:t>
            </a:r>
          </a:p>
          <a:p>
            <a:pPr lvl="1"/>
            <a:r>
              <a:rPr lang="en-US" altLang="zh-CN" dirty="0"/>
              <a:t>Event </a:t>
            </a:r>
            <a:r>
              <a:rPr lang="en-US" altLang="zh-CN" i="1" dirty="0">
                <a:solidFill>
                  <a:srgbClr val="C00000"/>
                </a:solidFill>
              </a:rPr>
              <a:t>u</a:t>
            </a:r>
            <a:r>
              <a:rPr lang="en-US" altLang="zh-CN" dirty="0"/>
              <a:t> and </a:t>
            </a:r>
            <a:r>
              <a:rPr lang="en-US" altLang="zh-CN" i="1" dirty="0">
                <a:solidFill>
                  <a:srgbClr val="C00000"/>
                </a:solidFill>
              </a:rPr>
              <a:t>v</a:t>
            </a:r>
            <a:r>
              <a:rPr lang="en-US" altLang="zh-CN" dirty="0"/>
              <a:t> have </a:t>
            </a:r>
            <a:r>
              <a:rPr lang="en-US" altLang="zh-CN" dirty="0">
                <a:solidFill>
                  <a:srgbClr val="C00000"/>
                </a:solidFill>
              </a:rPr>
              <a:t>happens-before relation</a:t>
            </a:r>
          </a:p>
          <a:p>
            <a:pPr lvl="1"/>
            <a:r>
              <a:rPr lang="en-US" altLang="zh-CN" dirty="0"/>
              <a:t>Event </a:t>
            </a:r>
            <a:r>
              <a:rPr lang="en-US" altLang="zh-CN" i="1" dirty="0">
                <a:solidFill>
                  <a:srgbClr val="C00000"/>
                </a:solidFill>
              </a:rPr>
              <a:t>u</a:t>
            </a:r>
            <a:r>
              <a:rPr lang="en-US" altLang="zh-CN" dirty="0"/>
              <a:t> and </a:t>
            </a:r>
            <a:r>
              <a:rPr lang="en-US" altLang="zh-CN" i="1" dirty="0">
                <a:solidFill>
                  <a:srgbClr val="C00000"/>
                </a:solidFill>
              </a:rPr>
              <a:t>v</a:t>
            </a:r>
            <a:r>
              <a:rPr lang="en-US" altLang="zh-CN" dirty="0"/>
              <a:t> access </a:t>
            </a:r>
            <a:r>
              <a:rPr lang="en-US" altLang="zh-CN" dirty="0">
                <a:solidFill>
                  <a:srgbClr val="C00000"/>
                </a:solidFill>
              </a:rPr>
              <a:t>the same resource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Atomic event pair inference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 bwMode="auto">
          <a:xfrm>
            <a:off x="3456750" y="3560565"/>
            <a:ext cx="1137696" cy="408623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11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3354586" y="3212596"/>
            <a:ext cx="34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2000" i="1" dirty="0">
                <a:solidFill>
                  <a:srgbClr val="C00000"/>
                </a:solidFill>
                <a:latin typeface="+mj-lt"/>
                <a:sym typeface="Arial"/>
              </a:rPr>
              <a:t>u</a:t>
            </a:r>
            <a:endParaRPr sz="2000" i="1" dirty="0">
              <a:solidFill>
                <a:srgbClr val="C00000"/>
              </a:solidFill>
              <a:latin typeface="+mj-lt"/>
              <a:sym typeface="Arial"/>
            </a:endParaRPr>
          </a:p>
        </p:txBody>
      </p:sp>
      <p:sp>
        <p:nvSpPr>
          <p:cNvPr id="17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3354586" y="4585243"/>
            <a:ext cx="398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2000" i="1" dirty="0">
                <a:solidFill>
                  <a:srgbClr val="C00000"/>
                </a:solidFill>
                <a:latin typeface="+mj-lt"/>
                <a:sym typeface="Arial"/>
              </a:rPr>
              <a:t>v</a:t>
            </a:r>
            <a:endParaRPr sz="2000" i="1" dirty="0">
              <a:solidFill>
                <a:srgbClr val="C00000"/>
              </a:solidFill>
              <a:latin typeface="+mj-lt"/>
              <a:sym typeface="Arial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3456750" y="4903894"/>
            <a:ext cx="1137696" cy="408623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 bwMode="gray">
          <a:xfrm>
            <a:off x="3595124" y="3621028"/>
            <a:ext cx="860948" cy="287695"/>
          </a:xfrm>
          <a:prstGeom prst="rect">
            <a:avLst/>
          </a:prstGeom>
          <a:solidFill>
            <a:schemeClr val="bg1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b="1" dirty="0"/>
              <a:t>Write </a:t>
            </a:r>
            <a:r>
              <a:rPr lang="en-US" altLang="zh-CN" b="1" dirty="0">
                <a:solidFill>
                  <a:srgbClr val="C00000"/>
                </a:solidFill>
              </a:rPr>
              <a:t>x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3" name="矩形 22"/>
          <p:cNvSpPr/>
          <p:nvPr/>
        </p:nvSpPr>
        <p:spPr bwMode="gray">
          <a:xfrm>
            <a:off x="3595124" y="5004939"/>
            <a:ext cx="838200" cy="221524"/>
          </a:xfrm>
          <a:prstGeom prst="rect">
            <a:avLst/>
          </a:prstGeom>
          <a:solidFill>
            <a:schemeClr val="bg1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b="1" dirty="0"/>
              <a:t>Write </a:t>
            </a:r>
            <a:r>
              <a:rPr lang="en-US" altLang="zh-CN" b="1" dirty="0">
                <a:solidFill>
                  <a:srgbClr val="C00000"/>
                </a:solidFill>
              </a:rPr>
              <a:t>x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8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4924951" y="4123199"/>
            <a:ext cx="2315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ym typeface="Arial"/>
              </a:rPr>
              <a:t>A</a:t>
            </a:r>
            <a:r>
              <a:rPr lang="en-US" altLang="zh-CN" sz="2000" dirty="0">
                <a:sym typeface="Arial"/>
              </a:rPr>
              <a:t>tomic event pair</a:t>
            </a:r>
            <a:endParaRPr sz="2000" dirty="0">
              <a:sym typeface="Arial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FBFF3F6-74EC-4EE8-A48C-86277A5B721A}"/>
              </a:ext>
            </a:extLst>
          </p:cNvPr>
          <p:cNvGrpSpPr/>
          <p:nvPr/>
        </p:nvGrpSpPr>
        <p:grpSpPr>
          <a:xfrm>
            <a:off x="3134045" y="3179620"/>
            <a:ext cx="1692000" cy="2412000"/>
            <a:chOff x="3134045" y="2929247"/>
            <a:chExt cx="1692000" cy="2412000"/>
          </a:xfrm>
        </p:grpSpPr>
        <p:sp>
          <p:nvSpPr>
            <p:cNvPr id="3" name="流程图: 可选过程 2">
              <a:extLst>
                <a:ext uri="{FF2B5EF4-FFF2-40B4-BE49-F238E27FC236}">
                  <a16:creationId xmlns:a16="http://schemas.microsoft.com/office/drawing/2014/main" id="{0534B2EB-9AD9-451E-AE0D-9490FF410689}"/>
                </a:ext>
              </a:extLst>
            </p:cNvPr>
            <p:cNvSpPr/>
            <p:nvPr/>
          </p:nvSpPr>
          <p:spPr bwMode="gray">
            <a:xfrm>
              <a:off x="3168502" y="2962222"/>
              <a:ext cx="1620000" cy="2340000"/>
            </a:xfrm>
            <a:prstGeom prst="flowChartAlternateProcess">
              <a:avLst/>
            </a:prstGeom>
            <a:noFill/>
            <a:ln w="19050" algn="ctr">
              <a:solidFill>
                <a:srgbClr val="0070C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流程图: 可选过程 23">
              <a:extLst>
                <a:ext uri="{FF2B5EF4-FFF2-40B4-BE49-F238E27FC236}">
                  <a16:creationId xmlns:a16="http://schemas.microsoft.com/office/drawing/2014/main" id="{E056173A-2A49-4261-A1A2-E8BFE0011662}"/>
                </a:ext>
              </a:extLst>
            </p:cNvPr>
            <p:cNvSpPr/>
            <p:nvPr/>
          </p:nvSpPr>
          <p:spPr bwMode="gray">
            <a:xfrm>
              <a:off x="3134045" y="2929247"/>
              <a:ext cx="1692000" cy="2412000"/>
            </a:xfrm>
            <a:prstGeom prst="flowChartAlternateProcess">
              <a:avLst/>
            </a:prstGeom>
            <a:noFill/>
            <a:ln w="19050" algn="ctr">
              <a:solidFill>
                <a:srgbClr val="0070C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箭头: 下 2">
            <a:extLst>
              <a:ext uri="{FF2B5EF4-FFF2-40B4-BE49-F238E27FC236}">
                <a16:creationId xmlns:a16="http://schemas.microsoft.com/office/drawing/2014/main" id="{6359B2F1-0E6B-4A39-AAB2-48EDDC0A8880}"/>
              </a:ext>
            </a:extLst>
          </p:cNvPr>
          <p:cNvSpPr/>
          <p:nvPr/>
        </p:nvSpPr>
        <p:spPr bwMode="gray">
          <a:xfrm flipH="1">
            <a:off x="3945855" y="4069558"/>
            <a:ext cx="159487" cy="684000"/>
          </a:xfrm>
          <a:prstGeom prst="downArrow">
            <a:avLst/>
          </a:prstGeom>
          <a:noFill/>
          <a:ln w="31750" algn="ctr">
            <a:solidFill>
              <a:srgbClr val="C00000"/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图示 34"/>
          <p:cNvGraphicFramePr/>
          <p:nvPr>
            <p:extLst>
              <p:ext uri="{D42A27DB-BD31-4B8C-83A1-F6EECF244321}">
                <p14:modId xmlns:p14="http://schemas.microsoft.com/office/powerpoint/2010/main" val="543844110"/>
              </p:ext>
            </p:extLst>
          </p:nvPr>
        </p:nvGraphicFramePr>
        <p:xfrm>
          <a:off x="361666" y="111600"/>
          <a:ext cx="11559653" cy="49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40441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18" grpId="0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JavaScript is the</a:t>
            </a:r>
            <a:r>
              <a:rPr lang="zh-CN" altLang="en-US" sz="4000" dirty="0"/>
              <a:t> </a:t>
            </a:r>
            <a:r>
              <a:rPr lang="en-US" altLang="zh-CN" sz="4000" dirty="0"/>
              <a:t>most</a:t>
            </a:r>
            <a:r>
              <a:rPr lang="zh-CN" altLang="en-US" sz="4000" dirty="0"/>
              <a:t> </a:t>
            </a:r>
            <a:r>
              <a:rPr lang="en-US" altLang="zh-CN" sz="4000" dirty="0"/>
              <a:t>popular</a:t>
            </a:r>
            <a:r>
              <a:rPr lang="zh-CN" altLang="en-US" sz="4000" dirty="0"/>
              <a:t> </a:t>
            </a:r>
            <a:r>
              <a:rPr lang="en-US" altLang="zh-CN" sz="4000" dirty="0"/>
              <a:t>language</a:t>
            </a:r>
            <a:endParaRPr lang="zh-CN" altLang="en-US" sz="4000" dirty="0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C2FB5177-729B-44D0-A0BE-3F64A03E4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51863"/>
            <a:ext cx="10306450" cy="37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[1] https://www.benfrederickson.com/ranking-programming-languages-by-github-users/</a:t>
            </a:r>
          </a:p>
        </p:txBody>
      </p:sp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3649168210"/>
              </p:ext>
            </p:extLst>
          </p:nvPr>
        </p:nvGraphicFramePr>
        <p:xfrm>
          <a:off x="2097988" y="132156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圆角矩形 1"/>
          <p:cNvSpPr/>
          <p:nvPr/>
        </p:nvSpPr>
        <p:spPr bwMode="gray">
          <a:xfrm>
            <a:off x="2097988" y="1484770"/>
            <a:ext cx="8208462" cy="849639"/>
          </a:xfrm>
          <a:prstGeom prst="roundRect">
            <a:avLst/>
          </a:prstGeom>
          <a:noFill/>
          <a:ln w="34925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90128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Atomicity violation pattern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 bwMode="auto">
          <a:xfrm>
            <a:off x="4119911" y="3579516"/>
            <a:ext cx="1137696" cy="408623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24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4827916" y="3183557"/>
            <a:ext cx="421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2000" i="1" dirty="0">
                <a:solidFill>
                  <a:srgbClr val="C00000"/>
                </a:solidFill>
                <a:latin typeface="+mj-lt"/>
                <a:sym typeface="Arial"/>
              </a:rPr>
              <a:t>t</a:t>
            </a:r>
            <a:endParaRPr sz="2000" i="1" dirty="0">
              <a:solidFill>
                <a:srgbClr val="C00000"/>
              </a:solidFill>
              <a:latin typeface="+mj-lt"/>
              <a:sym typeface="Arial"/>
            </a:endParaRPr>
          </a:p>
        </p:txBody>
      </p:sp>
      <p:sp>
        <p:nvSpPr>
          <p:cNvPr id="5" name="任意多边形 4"/>
          <p:cNvSpPr/>
          <p:nvPr/>
        </p:nvSpPr>
        <p:spPr bwMode="gray">
          <a:xfrm>
            <a:off x="2980949" y="2932547"/>
            <a:ext cx="1663700" cy="622300"/>
          </a:xfrm>
          <a:custGeom>
            <a:avLst/>
            <a:gdLst>
              <a:gd name="connsiteX0" fmla="*/ 0 w 1663700"/>
              <a:gd name="connsiteY0" fmla="*/ 0 h 622300"/>
              <a:gd name="connsiteX1" fmla="*/ 1054100 w 1663700"/>
              <a:gd name="connsiteY1" fmla="*/ 203200 h 622300"/>
              <a:gd name="connsiteX2" fmla="*/ 1663700 w 1663700"/>
              <a:gd name="connsiteY2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3700" h="622300">
                <a:moveTo>
                  <a:pt x="0" y="0"/>
                </a:moveTo>
                <a:cubicBezTo>
                  <a:pt x="388408" y="49741"/>
                  <a:pt x="776817" y="99483"/>
                  <a:pt x="1054100" y="203200"/>
                </a:cubicBezTo>
                <a:cubicBezTo>
                  <a:pt x="1331383" y="306917"/>
                  <a:pt x="1497541" y="464608"/>
                  <a:pt x="1663700" y="622300"/>
                </a:cubicBezTo>
              </a:path>
            </a:pathLst>
          </a:custGeom>
          <a:ln w="28575" cap="rnd">
            <a:solidFill>
              <a:schemeClr val="tx1"/>
            </a:solidFill>
            <a:prstDash val="dash"/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 bwMode="gray">
          <a:xfrm>
            <a:off x="2980949" y="3999347"/>
            <a:ext cx="1689100" cy="673438"/>
          </a:xfrm>
          <a:custGeom>
            <a:avLst/>
            <a:gdLst>
              <a:gd name="connsiteX0" fmla="*/ 1689100 w 1689100"/>
              <a:gd name="connsiteY0" fmla="*/ 0 h 686138"/>
              <a:gd name="connsiteX1" fmla="*/ 1295400 w 1689100"/>
              <a:gd name="connsiteY1" fmla="*/ 444500 h 686138"/>
              <a:gd name="connsiteX2" fmla="*/ 546100 w 1689100"/>
              <a:gd name="connsiteY2" fmla="*/ 647700 h 686138"/>
              <a:gd name="connsiteX3" fmla="*/ 0 w 1689100"/>
              <a:gd name="connsiteY3" fmla="*/ 685800 h 68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9100" h="686138">
                <a:moveTo>
                  <a:pt x="1689100" y="0"/>
                </a:moveTo>
                <a:cubicBezTo>
                  <a:pt x="1587500" y="168275"/>
                  <a:pt x="1485900" y="336550"/>
                  <a:pt x="1295400" y="444500"/>
                </a:cubicBezTo>
                <a:cubicBezTo>
                  <a:pt x="1104900" y="552450"/>
                  <a:pt x="762000" y="607483"/>
                  <a:pt x="546100" y="647700"/>
                </a:cubicBezTo>
                <a:cubicBezTo>
                  <a:pt x="330200" y="687917"/>
                  <a:pt x="165100" y="686858"/>
                  <a:pt x="0" y="685800"/>
                </a:cubicBezTo>
              </a:path>
            </a:pathLst>
          </a:custGeom>
          <a:ln w="28575" cap="rnd">
            <a:solidFill>
              <a:schemeClr val="tx1"/>
            </a:solidFill>
            <a:prstDash val="dash"/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571378" y="3293765"/>
            <a:ext cx="5954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zh-CN" sz="2400" dirty="0"/>
              <a:t>Event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i="1" dirty="0">
                <a:solidFill>
                  <a:srgbClr val="C00000"/>
                </a:solidFill>
              </a:rPr>
              <a:t>t</a:t>
            </a:r>
            <a:r>
              <a:rPr lang="en-US" altLang="zh-CN" sz="2400" dirty="0">
                <a:solidFill>
                  <a:prstClr val="black"/>
                </a:solidFill>
              </a:rPr>
              <a:t> occurs between atomic pair &lt;</a:t>
            </a:r>
            <a:r>
              <a:rPr lang="en-US" altLang="zh-CN" sz="2400" i="1" dirty="0">
                <a:solidFill>
                  <a:srgbClr val="C00000"/>
                </a:solidFill>
              </a:rPr>
              <a:t>u</a:t>
            </a:r>
            <a:r>
              <a:rPr lang="en-US" altLang="zh-CN" sz="2400" dirty="0">
                <a:solidFill>
                  <a:prstClr val="black"/>
                </a:solidFill>
              </a:rPr>
              <a:t>, </a:t>
            </a:r>
            <a:r>
              <a:rPr lang="en-US" altLang="zh-CN" sz="2400" i="1" dirty="0">
                <a:solidFill>
                  <a:srgbClr val="C00000"/>
                </a:solidFill>
              </a:rPr>
              <a:t>v</a:t>
            </a:r>
            <a:r>
              <a:rPr lang="en-US" altLang="zh-CN" sz="2400" dirty="0">
                <a:solidFill>
                  <a:prstClr val="black"/>
                </a:solidFill>
              </a:rPr>
              <a:t>&gt;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571378" y="3826974"/>
            <a:ext cx="6122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/>
              <a:t>Event </a:t>
            </a:r>
            <a:r>
              <a:rPr lang="en-US" altLang="zh-CN" sz="2400" i="1" dirty="0">
                <a:solidFill>
                  <a:srgbClr val="C00000"/>
                </a:solidFill>
              </a:rPr>
              <a:t>u</a:t>
            </a:r>
            <a:r>
              <a:rPr lang="en-US" altLang="zh-CN" sz="2400" dirty="0"/>
              <a:t>, </a:t>
            </a:r>
            <a:r>
              <a:rPr lang="en-US" altLang="zh-CN" sz="2400" i="1" dirty="0">
                <a:solidFill>
                  <a:srgbClr val="C00000"/>
                </a:solidFill>
              </a:rPr>
              <a:t>v</a:t>
            </a:r>
            <a:r>
              <a:rPr lang="en-US" altLang="zh-CN" sz="2400" dirty="0"/>
              <a:t>, and </a:t>
            </a:r>
            <a:r>
              <a:rPr lang="en-US" altLang="zh-CN" sz="2400" i="1" dirty="0">
                <a:solidFill>
                  <a:srgbClr val="C00000"/>
                </a:solidFill>
              </a:rPr>
              <a:t>t</a:t>
            </a:r>
            <a:r>
              <a:rPr lang="en-US" altLang="zh-CN" sz="2400" dirty="0"/>
              <a:t> access </a:t>
            </a:r>
            <a:r>
              <a:rPr lang="en-US" altLang="zh-CN" sz="2400" i="1" dirty="0"/>
              <a:t>x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13EEAF4-86B9-4EE1-BFB6-51D74647EA89}"/>
              </a:ext>
            </a:extLst>
          </p:cNvPr>
          <p:cNvSpPr txBox="1"/>
          <p:nvPr/>
        </p:nvSpPr>
        <p:spPr>
          <a:xfrm>
            <a:off x="1826626" y="5180278"/>
            <a:ext cx="2664000" cy="400110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Read dirty data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26" name="圆角矩形 12">
            <a:extLst>
              <a:ext uri="{FF2B5EF4-FFF2-40B4-BE49-F238E27FC236}">
                <a16:creationId xmlns:a16="http://schemas.microsoft.com/office/drawing/2014/main" id="{46D0C676-FD81-4308-898C-1F79D84999E4}"/>
              </a:ext>
            </a:extLst>
          </p:cNvPr>
          <p:cNvSpPr/>
          <p:nvPr/>
        </p:nvSpPr>
        <p:spPr bwMode="auto">
          <a:xfrm>
            <a:off x="1722365" y="2896177"/>
            <a:ext cx="1137696" cy="408623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27" name="Shape 126">
            <a:extLst>
              <a:ext uri="{FF2B5EF4-FFF2-40B4-BE49-F238E27FC236}">
                <a16:creationId xmlns:a16="http://schemas.microsoft.com/office/drawing/2014/main" id="{D1A13D2B-7717-4C31-8EF4-2F4C4C92A389}"/>
              </a:ext>
            </a:extLst>
          </p:cNvPr>
          <p:cNvSpPr txBox="1"/>
          <p:nvPr/>
        </p:nvSpPr>
        <p:spPr>
          <a:xfrm>
            <a:off x="1620201" y="2548208"/>
            <a:ext cx="34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2000" i="1" dirty="0">
                <a:solidFill>
                  <a:srgbClr val="C00000"/>
                </a:solidFill>
                <a:latin typeface="+mj-lt"/>
                <a:sym typeface="Arial"/>
              </a:rPr>
              <a:t>u</a:t>
            </a:r>
            <a:endParaRPr sz="2000" i="1" dirty="0">
              <a:solidFill>
                <a:srgbClr val="C00000"/>
              </a:solidFill>
              <a:latin typeface="+mj-lt"/>
              <a:sym typeface="Arial"/>
            </a:endParaRPr>
          </a:p>
        </p:txBody>
      </p:sp>
      <p:sp>
        <p:nvSpPr>
          <p:cNvPr id="28" name="Shape 126">
            <a:extLst>
              <a:ext uri="{FF2B5EF4-FFF2-40B4-BE49-F238E27FC236}">
                <a16:creationId xmlns:a16="http://schemas.microsoft.com/office/drawing/2014/main" id="{25F53ECE-E3B7-4FCF-824A-5BD91EC2B729}"/>
              </a:ext>
            </a:extLst>
          </p:cNvPr>
          <p:cNvSpPr txBox="1"/>
          <p:nvPr/>
        </p:nvSpPr>
        <p:spPr>
          <a:xfrm>
            <a:off x="1620201" y="3920855"/>
            <a:ext cx="398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2000" i="1" dirty="0">
                <a:solidFill>
                  <a:srgbClr val="C00000"/>
                </a:solidFill>
                <a:latin typeface="+mj-lt"/>
                <a:sym typeface="Arial"/>
              </a:rPr>
              <a:t>v</a:t>
            </a:r>
            <a:endParaRPr sz="2000" i="1" dirty="0">
              <a:solidFill>
                <a:srgbClr val="C00000"/>
              </a:solidFill>
              <a:latin typeface="+mj-lt"/>
              <a:sym typeface="Arial"/>
            </a:endParaRPr>
          </a:p>
        </p:txBody>
      </p:sp>
      <p:sp>
        <p:nvSpPr>
          <p:cNvPr id="30" name="圆角矩形 18">
            <a:extLst>
              <a:ext uri="{FF2B5EF4-FFF2-40B4-BE49-F238E27FC236}">
                <a16:creationId xmlns:a16="http://schemas.microsoft.com/office/drawing/2014/main" id="{A03BDD54-3C66-44A0-A93E-A75E96B43569}"/>
              </a:ext>
            </a:extLst>
          </p:cNvPr>
          <p:cNvSpPr/>
          <p:nvPr/>
        </p:nvSpPr>
        <p:spPr bwMode="auto">
          <a:xfrm>
            <a:off x="1722365" y="4239506"/>
            <a:ext cx="1137696" cy="408623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5063BCE-302B-4E6D-920F-FC711CFA1B9D}"/>
              </a:ext>
            </a:extLst>
          </p:cNvPr>
          <p:cNvSpPr/>
          <p:nvPr/>
        </p:nvSpPr>
        <p:spPr bwMode="gray">
          <a:xfrm>
            <a:off x="1860739" y="2956640"/>
            <a:ext cx="860948" cy="287695"/>
          </a:xfrm>
          <a:prstGeom prst="rect">
            <a:avLst/>
          </a:prstGeom>
          <a:solidFill>
            <a:schemeClr val="bg1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b="1" dirty="0"/>
              <a:t>Write </a:t>
            </a:r>
            <a:r>
              <a:rPr lang="en-US" altLang="zh-CN" b="1" dirty="0">
                <a:solidFill>
                  <a:srgbClr val="C00000"/>
                </a:solidFill>
              </a:rPr>
              <a:t>x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EE6F12D-199C-4BDC-AC44-534ED2EC886D}"/>
              </a:ext>
            </a:extLst>
          </p:cNvPr>
          <p:cNvSpPr/>
          <p:nvPr/>
        </p:nvSpPr>
        <p:spPr bwMode="gray">
          <a:xfrm>
            <a:off x="1860739" y="4340551"/>
            <a:ext cx="838200" cy="221524"/>
          </a:xfrm>
          <a:prstGeom prst="rect">
            <a:avLst/>
          </a:prstGeom>
          <a:solidFill>
            <a:schemeClr val="bg1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b="1" dirty="0"/>
              <a:t>Write </a:t>
            </a:r>
            <a:r>
              <a:rPr lang="en-US" altLang="zh-CN" b="1" dirty="0">
                <a:solidFill>
                  <a:srgbClr val="C00000"/>
                </a:solidFill>
              </a:rPr>
              <a:t>x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2" name="箭头: 下 2">
            <a:extLst>
              <a:ext uri="{FF2B5EF4-FFF2-40B4-BE49-F238E27FC236}">
                <a16:creationId xmlns:a16="http://schemas.microsoft.com/office/drawing/2014/main" id="{6359B2F1-0E6B-4A39-AAB2-48EDDC0A8880}"/>
              </a:ext>
            </a:extLst>
          </p:cNvPr>
          <p:cNvSpPr/>
          <p:nvPr/>
        </p:nvSpPr>
        <p:spPr bwMode="gray">
          <a:xfrm flipH="1">
            <a:off x="2211470" y="3426708"/>
            <a:ext cx="159487" cy="684000"/>
          </a:xfrm>
          <a:prstGeom prst="downArrow">
            <a:avLst/>
          </a:prstGeom>
          <a:noFill/>
          <a:ln w="31750" algn="ctr">
            <a:solidFill>
              <a:srgbClr val="C00000"/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28BF68A-8E7F-460D-96EC-F5BD7454ADAE}"/>
              </a:ext>
            </a:extLst>
          </p:cNvPr>
          <p:cNvGrpSpPr/>
          <p:nvPr/>
        </p:nvGrpSpPr>
        <p:grpSpPr>
          <a:xfrm>
            <a:off x="1445213" y="2514532"/>
            <a:ext cx="1692000" cy="2412000"/>
            <a:chOff x="3134045" y="2929247"/>
            <a:chExt cx="1692000" cy="2412000"/>
          </a:xfrm>
        </p:grpSpPr>
        <p:sp>
          <p:nvSpPr>
            <p:cNvPr id="32" name="流程图: 可选过程 31">
              <a:extLst>
                <a:ext uri="{FF2B5EF4-FFF2-40B4-BE49-F238E27FC236}">
                  <a16:creationId xmlns:a16="http://schemas.microsoft.com/office/drawing/2014/main" id="{C555F035-D1C4-4217-A824-8A1FFF65027A}"/>
                </a:ext>
              </a:extLst>
            </p:cNvPr>
            <p:cNvSpPr/>
            <p:nvPr/>
          </p:nvSpPr>
          <p:spPr bwMode="gray">
            <a:xfrm>
              <a:off x="3168502" y="2962222"/>
              <a:ext cx="1620000" cy="2340000"/>
            </a:xfrm>
            <a:prstGeom prst="flowChartAlternateProcess">
              <a:avLst/>
            </a:prstGeom>
            <a:noFill/>
            <a:ln w="19050" algn="ctr">
              <a:solidFill>
                <a:srgbClr val="0070C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流程图: 可选过程 32">
              <a:extLst>
                <a:ext uri="{FF2B5EF4-FFF2-40B4-BE49-F238E27FC236}">
                  <a16:creationId xmlns:a16="http://schemas.microsoft.com/office/drawing/2014/main" id="{3F302B77-A72D-4772-A0C8-A82C33699D25}"/>
                </a:ext>
              </a:extLst>
            </p:cNvPr>
            <p:cNvSpPr/>
            <p:nvPr/>
          </p:nvSpPr>
          <p:spPr bwMode="gray">
            <a:xfrm>
              <a:off x="3134045" y="2929247"/>
              <a:ext cx="1692000" cy="2412000"/>
            </a:xfrm>
            <a:prstGeom prst="flowChartAlternateProcess">
              <a:avLst/>
            </a:prstGeom>
            <a:noFill/>
            <a:ln w="19050" algn="ctr">
              <a:solidFill>
                <a:srgbClr val="0070C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50B6347E-A717-487F-9F2D-27AAB68FB04C}"/>
              </a:ext>
            </a:extLst>
          </p:cNvPr>
          <p:cNvSpPr/>
          <p:nvPr/>
        </p:nvSpPr>
        <p:spPr bwMode="gray">
          <a:xfrm>
            <a:off x="4221200" y="3673089"/>
            <a:ext cx="838200" cy="221524"/>
          </a:xfrm>
          <a:prstGeom prst="rect">
            <a:avLst/>
          </a:prstGeom>
          <a:solidFill>
            <a:schemeClr val="bg1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b="1" kern="0" dirty="0">
                <a:latin typeface="Times New Roman" panose="02020603050405020304"/>
                <a:ea typeface="楷体_GB2312" pitchFamily="49" charset="-122"/>
              </a:rPr>
              <a:t>Read </a:t>
            </a:r>
            <a:r>
              <a:rPr lang="en-US" altLang="zh-CN" b="1" kern="0" dirty="0">
                <a:solidFill>
                  <a:srgbClr val="C00000"/>
                </a:solidFill>
                <a:latin typeface="Times New Roman" panose="02020603050405020304"/>
                <a:ea typeface="楷体_GB2312" pitchFamily="49" charset="-122"/>
              </a:rPr>
              <a:t>x</a:t>
            </a:r>
            <a:endParaRPr lang="zh-CN" altLang="en-US" b="1" kern="0" dirty="0">
              <a:solidFill>
                <a:srgbClr val="C00000"/>
              </a:solidFill>
              <a:latin typeface="Times New Roman" panose="02020603050405020304"/>
              <a:ea typeface="楷体_GB2312" pitchFamily="49" charset="-122"/>
            </a:endParaRPr>
          </a:p>
        </p:txBody>
      </p:sp>
      <p:graphicFrame>
        <p:nvGraphicFramePr>
          <p:cNvPr id="38" name="图示 34"/>
          <p:cNvGraphicFramePr/>
          <p:nvPr>
            <p:extLst>
              <p:ext uri="{D42A27DB-BD31-4B8C-83A1-F6EECF244321}">
                <p14:modId xmlns:p14="http://schemas.microsoft.com/office/powerpoint/2010/main" val="1872839883"/>
              </p:ext>
            </p:extLst>
          </p:nvPr>
        </p:nvGraphicFramePr>
        <p:xfrm>
          <a:off x="361666" y="111600"/>
          <a:ext cx="11559653" cy="49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51473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5" grpId="0" animBg="1"/>
      <p:bldP spid="9" grpId="0" animBg="1"/>
      <p:bldP spid="25" grpId="0"/>
      <p:bldP spid="35" grpId="0"/>
      <p:bldP spid="37" grpId="0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atomicity violation patterns</a:t>
            </a:r>
            <a:endParaRPr lang="zh-CN" altLang="en-US" dirty="0"/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C2FB5177-729B-44D0-A0BE-3F64A03E4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04083"/>
            <a:ext cx="12192000" cy="37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[1] S. Lu, etc. </a:t>
            </a:r>
            <a:r>
              <a:rPr lang="en-US" altLang="zh-CN" sz="1600" b="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AVIO</a:t>
            </a: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: Detecting Atomicity Violations via Access-Interleaving Invariants, ASPLOS 2006.</a:t>
            </a:r>
          </a:p>
        </p:txBody>
      </p:sp>
      <p:sp>
        <p:nvSpPr>
          <p:cNvPr id="43" name="圆角矩形 42"/>
          <p:cNvSpPr/>
          <p:nvPr/>
        </p:nvSpPr>
        <p:spPr bwMode="auto">
          <a:xfrm>
            <a:off x="2884811" y="3511690"/>
            <a:ext cx="1137696" cy="442674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lang="en-US" altLang="zh-CN" sz="2000" b="1" kern="0" dirty="0">
                <a:latin typeface="Times New Roman" panose="02020603050405020304"/>
                <a:ea typeface="楷体_GB2312" pitchFamily="49" charset="-122"/>
              </a:rPr>
              <a:t>Write </a:t>
            </a:r>
            <a:r>
              <a:rPr lang="en-US" altLang="zh-CN" sz="2000" b="1" kern="0" dirty="0">
                <a:solidFill>
                  <a:srgbClr val="C00000"/>
                </a:solidFill>
                <a:latin typeface="Times New Roman" panose="02020603050405020304"/>
                <a:ea typeface="楷体_GB2312" pitchFamily="49" charset="-122"/>
              </a:rPr>
              <a:t>x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44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3592816" y="3122366"/>
            <a:ext cx="421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2000" i="1" dirty="0">
                <a:solidFill>
                  <a:srgbClr val="C00000"/>
                </a:solidFill>
                <a:latin typeface="+mj-lt"/>
                <a:sym typeface="Arial"/>
              </a:rPr>
              <a:t>t</a:t>
            </a:r>
            <a:endParaRPr sz="2000" i="1" dirty="0">
              <a:solidFill>
                <a:srgbClr val="C00000"/>
              </a:solidFill>
              <a:latin typeface="+mj-lt"/>
              <a:sym typeface="Arial"/>
            </a:endParaRPr>
          </a:p>
        </p:txBody>
      </p:sp>
      <p:sp>
        <p:nvSpPr>
          <p:cNvPr id="45" name="任意多边形 44"/>
          <p:cNvSpPr/>
          <p:nvPr/>
        </p:nvSpPr>
        <p:spPr bwMode="gray">
          <a:xfrm>
            <a:off x="2132961" y="3011411"/>
            <a:ext cx="1404616" cy="492636"/>
          </a:xfrm>
          <a:custGeom>
            <a:avLst/>
            <a:gdLst>
              <a:gd name="connsiteX0" fmla="*/ 0 w 1663700"/>
              <a:gd name="connsiteY0" fmla="*/ 0 h 622300"/>
              <a:gd name="connsiteX1" fmla="*/ 1054100 w 1663700"/>
              <a:gd name="connsiteY1" fmla="*/ 203200 h 622300"/>
              <a:gd name="connsiteX2" fmla="*/ 1663700 w 1663700"/>
              <a:gd name="connsiteY2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3700" h="622300">
                <a:moveTo>
                  <a:pt x="0" y="0"/>
                </a:moveTo>
                <a:cubicBezTo>
                  <a:pt x="388408" y="49741"/>
                  <a:pt x="776817" y="99483"/>
                  <a:pt x="1054100" y="203200"/>
                </a:cubicBezTo>
                <a:cubicBezTo>
                  <a:pt x="1331383" y="306917"/>
                  <a:pt x="1497541" y="464608"/>
                  <a:pt x="1663700" y="622300"/>
                </a:cubicBezTo>
              </a:path>
            </a:pathLst>
          </a:custGeom>
          <a:ln w="28575" cap="rnd">
            <a:solidFill>
              <a:schemeClr val="tx1"/>
            </a:solidFill>
            <a:prstDash val="dash"/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 bwMode="gray">
          <a:xfrm>
            <a:off x="2131115" y="3948547"/>
            <a:ext cx="1426061" cy="506096"/>
          </a:xfrm>
          <a:custGeom>
            <a:avLst/>
            <a:gdLst>
              <a:gd name="connsiteX0" fmla="*/ 1689100 w 1689100"/>
              <a:gd name="connsiteY0" fmla="*/ 0 h 686138"/>
              <a:gd name="connsiteX1" fmla="*/ 1295400 w 1689100"/>
              <a:gd name="connsiteY1" fmla="*/ 444500 h 686138"/>
              <a:gd name="connsiteX2" fmla="*/ 546100 w 1689100"/>
              <a:gd name="connsiteY2" fmla="*/ 647700 h 686138"/>
              <a:gd name="connsiteX3" fmla="*/ 0 w 1689100"/>
              <a:gd name="connsiteY3" fmla="*/ 685800 h 68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9100" h="686138">
                <a:moveTo>
                  <a:pt x="1689100" y="0"/>
                </a:moveTo>
                <a:cubicBezTo>
                  <a:pt x="1587500" y="168275"/>
                  <a:pt x="1485900" y="336550"/>
                  <a:pt x="1295400" y="444500"/>
                </a:cubicBezTo>
                <a:cubicBezTo>
                  <a:pt x="1104900" y="552450"/>
                  <a:pt x="762000" y="607483"/>
                  <a:pt x="546100" y="647700"/>
                </a:cubicBezTo>
                <a:cubicBezTo>
                  <a:pt x="330200" y="687917"/>
                  <a:pt x="165100" y="686858"/>
                  <a:pt x="0" y="685800"/>
                </a:cubicBezTo>
              </a:path>
            </a:pathLst>
          </a:custGeom>
          <a:ln w="28575" cap="rnd">
            <a:solidFill>
              <a:schemeClr val="tx1"/>
            </a:solidFill>
            <a:prstDash val="dash"/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12">
            <a:extLst>
              <a:ext uri="{FF2B5EF4-FFF2-40B4-BE49-F238E27FC236}">
                <a16:creationId xmlns:a16="http://schemas.microsoft.com/office/drawing/2014/main" id="{46D0C676-FD81-4308-898C-1F79D84999E4}"/>
              </a:ext>
            </a:extLst>
          </p:cNvPr>
          <p:cNvSpPr/>
          <p:nvPr/>
        </p:nvSpPr>
        <p:spPr bwMode="auto">
          <a:xfrm>
            <a:off x="995265" y="2845377"/>
            <a:ext cx="1137696" cy="408623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48" name="Shape 126">
            <a:extLst>
              <a:ext uri="{FF2B5EF4-FFF2-40B4-BE49-F238E27FC236}">
                <a16:creationId xmlns:a16="http://schemas.microsoft.com/office/drawing/2014/main" id="{D1A13D2B-7717-4C31-8EF4-2F4C4C92A389}"/>
              </a:ext>
            </a:extLst>
          </p:cNvPr>
          <p:cNvSpPr txBox="1"/>
          <p:nvPr/>
        </p:nvSpPr>
        <p:spPr>
          <a:xfrm>
            <a:off x="893101" y="2497408"/>
            <a:ext cx="34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2000" i="1" dirty="0">
                <a:solidFill>
                  <a:srgbClr val="C00000"/>
                </a:solidFill>
                <a:latin typeface="+mj-lt"/>
                <a:sym typeface="Arial"/>
              </a:rPr>
              <a:t>u</a:t>
            </a:r>
            <a:endParaRPr sz="2000" i="1" dirty="0">
              <a:solidFill>
                <a:srgbClr val="C00000"/>
              </a:solidFill>
              <a:latin typeface="+mj-lt"/>
              <a:sym typeface="Arial"/>
            </a:endParaRPr>
          </a:p>
        </p:txBody>
      </p:sp>
      <p:sp>
        <p:nvSpPr>
          <p:cNvPr id="49" name="Shape 126">
            <a:extLst>
              <a:ext uri="{FF2B5EF4-FFF2-40B4-BE49-F238E27FC236}">
                <a16:creationId xmlns:a16="http://schemas.microsoft.com/office/drawing/2014/main" id="{25F53ECE-E3B7-4FCF-824A-5BD91EC2B729}"/>
              </a:ext>
            </a:extLst>
          </p:cNvPr>
          <p:cNvSpPr txBox="1"/>
          <p:nvPr/>
        </p:nvSpPr>
        <p:spPr>
          <a:xfrm>
            <a:off x="893101" y="3870055"/>
            <a:ext cx="398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2000" i="1" dirty="0">
                <a:solidFill>
                  <a:srgbClr val="C00000"/>
                </a:solidFill>
                <a:latin typeface="+mj-lt"/>
                <a:sym typeface="Arial"/>
              </a:rPr>
              <a:t>v</a:t>
            </a:r>
            <a:endParaRPr sz="2000" i="1" dirty="0">
              <a:solidFill>
                <a:srgbClr val="C00000"/>
              </a:solidFill>
              <a:latin typeface="+mj-lt"/>
              <a:sym typeface="Arial"/>
            </a:endParaRPr>
          </a:p>
        </p:txBody>
      </p:sp>
      <p:sp>
        <p:nvSpPr>
          <p:cNvPr id="50" name="圆角矩形 18">
            <a:extLst>
              <a:ext uri="{FF2B5EF4-FFF2-40B4-BE49-F238E27FC236}">
                <a16:creationId xmlns:a16="http://schemas.microsoft.com/office/drawing/2014/main" id="{A03BDD54-3C66-44A0-A93E-A75E96B43569}"/>
              </a:ext>
            </a:extLst>
          </p:cNvPr>
          <p:cNvSpPr/>
          <p:nvPr/>
        </p:nvSpPr>
        <p:spPr bwMode="auto">
          <a:xfrm>
            <a:off x="995265" y="4188706"/>
            <a:ext cx="1137696" cy="408623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5063BCE-302B-4E6D-920F-FC711CFA1B9D}"/>
              </a:ext>
            </a:extLst>
          </p:cNvPr>
          <p:cNvSpPr/>
          <p:nvPr/>
        </p:nvSpPr>
        <p:spPr bwMode="gray">
          <a:xfrm>
            <a:off x="1133639" y="2905840"/>
            <a:ext cx="860948" cy="287695"/>
          </a:xfrm>
          <a:prstGeom prst="rect">
            <a:avLst/>
          </a:prstGeom>
          <a:solidFill>
            <a:schemeClr val="bg1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b="1" dirty="0"/>
              <a:t>Write </a:t>
            </a:r>
            <a:r>
              <a:rPr lang="en-US" altLang="zh-CN" b="1" dirty="0">
                <a:solidFill>
                  <a:srgbClr val="C00000"/>
                </a:solidFill>
              </a:rPr>
              <a:t>x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EE6F12D-199C-4BDC-AC44-534ED2EC886D}"/>
              </a:ext>
            </a:extLst>
          </p:cNvPr>
          <p:cNvSpPr/>
          <p:nvPr/>
        </p:nvSpPr>
        <p:spPr bwMode="gray">
          <a:xfrm>
            <a:off x="1133639" y="4289751"/>
            <a:ext cx="838200" cy="221524"/>
          </a:xfrm>
          <a:prstGeom prst="rect">
            <a:avLst/>
          </a:prstGeom>
          <a:solidFill>
            <a:schemeClr val="bg1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b="1" dirty="0"/>
              <a:t>Read </a:t>
            </a:r>
            <a:r>
              <a:rPr lang="en-US" altLang="zh-CN" b="1" dirty="0">
                <a:solidFill>
                  <a:srgbClr val="C00000"/>
                </a:solidFill>
              </a:rPr>
              <a:t>x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13EEAF4-86B9-4EE1-BFB6-51D74647EA89}"/>
              </a:ext>
            </a:extLst>
          </p:cNvPr>
          <p:cNvSpPr txBox="1"/>
          <p:nvPr/>
        </p:nvSpPr>
        <p:spPr>
          <a:xfrm>
            <a:off x="725337" y="5103385"/>
            <a:ext cx="3288883" cy="400110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Read unexpected data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6702549" y="3511690"/>
            <a:ext cx="1137696" cy="442674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lang="en-US" altLang="zh-CN" sz="2000" b="1" kern="0" dirty="0">
                <a:latin typeface="Times New Roman" panose="02020603050405020304"/>
                <a:ea typeface="楷体_GB2312" pitchFamily="49" charset="-122"/>
              </a:rPr>
              <a:t>Write </a:t>
            </a:r>
            <a:r>
              <a:rPr lang="en-US" altLang="zh-CN" sz="2000" b="1" kern="0" dirty="0">
                <a:solidFill>
                  <a:srgbClr val="C00000"/>
                </a:solidFill>
                <a:latin typeface="Times New Roman" panose="02020603050405020304"/>
                <a:ea typeface="楷体_GB2312" pitchFamily="49" charset="-122"/>
              </a:rPr>
              <a:t>x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59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7410554" y="3122366"/>
            <a:ext cx="421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2000" i="1" dirty="0">
                <a:solidFill>
                  <a:srgbClr val="C00000"/>
                </a:solidFill>
                <a:latin typeface="+mj-lt"/>
                <a:sym typeface="Arial"/>
              </a:rPr>
              <a:t>t</a:t>
            </a:r>
            <a:endParaRPr sz="2000" i="1" dirty="0">
              <a:solidFill>
                <a:srgbClr val="C00000"/>
              </a:solidFill>
              <a:latin typeface="+mj-lt"/>
              <a:sym typeface="Arial"/>
            </a:endParaRPr>
          </a:p>
        </p:txBody>
      </p:sp>
      <p:sp>
        <p:nvSpPr>
          <p:cNvPr id="60" name="任意多边形 59"/>
          <p:cNvSpPr/>
          <p:nvPr/>
        </p:nvSpPr>
        <p:spPr bwMode="gray">
          <a:xfrm>
            <a:off x="5950699" y="3011411"/>
            <a:ext cx="1404616" cy="492636"/>
          </a:xfrm>
          <a:custGeom>
            <a:avLst/>
            <a:gdLst>
              <a:gd name="connsiteX0" fmla="*/ 0 w 1663700"/>
              <a:gd name="connsiteY0" fmla="*/ 0 h 622300"/>
              <a:gd name="connsiteX1" fmla="*/ 1054100 w 1663700"/>
              <a:gd name="connsiteY1" fmla="*/ 203200 h 622300"/>
              <a:gd name="connsiteX2" fmla="*/ 1663700 w 1663700"/>
              <a:gd name="connsiteY2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3700" h="622300">
                <a:moveTo>
                  <a:pt x="0" y="0"/>
                </a:moveTo>
                <a:cubicBezTo>
                  <a:pt x="388408" y="49741"/>
                  <a:pt x="776817" y="99483"/>
                  <a:pt x="1054100" y="203200"/>
                </a:cubicBezTo>
                <a:cubicBezTo>
                  <a:pt x="1331383" y="306917"/>
                  <a:pt x="1497541" y="464608"/>
                  <a:pt x="1663700" y="622300"/>
                </a:cubicBezTo>
              </a:path>
            </a:pathLst>
          </a:custGeom>
          <a:ln w="28575" cap="rnd">
            <a:solidFill>
              <a:schemeClr val="tx1"/>
            </a:solidFill>
            <a:prstDash val="dash"/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 bwMode="gray">
          <a:xfrm>
            <a:off x="5948853" y="3948547"/>
            <a:ext cx="1426061" cy="506096"/>
          </a:xfrm>
          <a:custGeom>
            <a:avLst/>
            <a:gdLst>
              <a:gd name="connsiteX0" fmla="*/ 1689100 w 1689100"/>
              <a:gd name="connsiteY0" fmla="*/ 0 h 686138"/>
              <a:gd name="connsiteX1" fmla="*/ 1295400 w 1689100"/>
              <a:gd name="connsiteY1" fmla="*/ 444500 h 686138"/>
              <a:gd name="connsiteX2" fmla="*/ 546100 w 1689100"/>
              <a:gd name="connsiteY2" fmla="*/ 647700 h 686138"/>
              <a:gd name="connsiteX3" fmla="*/ 0 w 1689100"/>
              <a:gd name="connsiteY3" fmla="*/ 685800 h 68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9100" h="686138">
                <a:moveTo>
                  <a:pt x="1689100" y="0"/>
                </a:moveTo>
                <a:cubicBezTo>
                  <a:pt x="1587500" y="168275"/>
                  <a:pt x="1485900" y="336550"/>
                  <a:pt x="1295400" y="444500"/>
                </a:cubicBezTo>
                <a:cubicBezTo>
                  <a:pt x="1104900" y="552450"/>
                  <a:pt x="762000" y="607483"/>
                  <a:pt x="546100" y="647700"/>
                </a:cubicBezTo>
                <a:cubicBezTo>
                  <a:pt x="330200" y="687917"/>
                  <a:pt x="165100" y="686858"/>
                  <a:pt x="0" y="685800"/>
                </a:cubicBezTo>
              </a:path>
            </a:pathLst>
          </a:custGeom>
          <a:ln w="28575" cap="rnd">
            <a:solidFill>
              <a:schemeClr val="tx1"/>
            </a:solidFill>
            <a:prstDash val="dash"/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12">
            <a:extLst>
              <a:ext uri="{FF2B5EF4-FFF2-40B4-BE49-F238E27FC236}">
                <a16:creationId xmlns:a16="http://schemas.microsoft.com/office/drawing/2014/main" id="{46D0C676-FD81-4308-898C-1F79D84999E4}"/>
              </a:ext>
            </a:extLst>
          </p:cNvPr>
          <p:cNvSpPr/>
          <p:nvPr/>
        </p:nvSpPr>
        <p:spPr bwMode="auto">
          <a:xfrm>
            <a:off x="4813003" y="2845377"/>
            <a:ext cx="1137696" cy="408623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63" name="Shape 126">
            <a:extLst>
              <a:ext uri="{FF2B5EF4-FFF2-40B4-BE49-F238E27FC236}">
                <a16:creationId xmlns:a16="http://schemas.microsoft.com/office/drawing/2014/main" id="{D1A13D2B-7717-4C31-8EF4-2F4C4C92A389}"/>
              </a:ext>
            </a:extLst>
          </p:cNvPr>
          <p:cNvSpPr txBox="1"/>
          <p:nvPr/>
        </p:nvSpPr>
        <p:spPr>
          <a:xfrm>
            <a:off x="4710839" y="2497408"/>
            <a:ext cx="34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2000" i="1" dirty="0">
                <a:solidFill>
                  <a:srgbClr val="C00000"/>
                </a:solidFill>
                <a:latin typeface="+mj-lt"/>
                <a:sym typeface="Arial"/>
              </a:rPr>
              <a:t>u</a:t>
            </a:r>
            <a:endParaRPr sz="2000" i="1" dirty="0">
              <a:solidFill>
                <a:srgbClr val="C00000"/>
              </a:solidFill>
              <a:latin typeface="+mj-lt"/>
              <a:sym typeface="Arial"/>
            </a:endParaRPr>
          </a:p>
        </p:txBody>
      </p:sp>
      <p:sp>
        <p:nvSpPr>
          <p:cNvPr id="64" name="Shape 126">
            <a:extLst>
              <a:ext uri="{FF2B5EF4-FFF2-40B4-BE49-F238E27FC236}">
                <a16:creationId xmlns:a16="http://schemas.microsoft.com/office/drawing/2014/main" id="{25F53ECE-E3B7-4FCF-824A-5BD91EC2B729}"/>
              </a:ext>
            </a:extLst>
          </p:cNvPr>
          <p:cNvSpPr txBox="1"/>
          <p:nvPr/>
        </p:nvSpPr>
        <p:spPr>
          <a:xfrm>
            <a:off x="4710839" y="3870055"/>
            <a:ext cx="398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2000" i="1" dirty="0">
                <a:solidFill>
                  <a:srgbClr val="C00000"/>
                </a:solidFill>
                <a:latin typeface="+mj-lt"/>
                <a:sym typeface="Arial"/>
              </a:rPr>
              <a:t>v</a:t>
            </a:r>
            <a:endParaRPr sz="2000" i="1" dirty="0">
              <a:solidFill>
                <a:srgbClr val="C00000"/>
              </a:solidFill>
              <a:latin typeface="+mj-lt"/>
              <a:sym typeface="Arial"/>
            </a:endParaRPr>
          </a:p>
        </p:txBody>
      </p:sp>
      <p:sp>
        <p:nvSpPr>
          <p:cNvPr id="65" name="圆角矩形 18">
            <a:extLst>
              <a:ext uri="{FF2B5EF4-FFF2-40B4-BE49-F238E27FC236}">
                <a16:creationId xmlns:a16="http://schemas.microsoft.com/office/drawing/2014/main" id="{A03BDD54-3C66-44A0-A93E-A75E96B43569}"/>
              </a:ext>
            </a:extLst>
          </p:cNvPr>
          <p:cNvSpPr/>
          <p:nvPr/>
        </p:nvSpPr>
        <p:spPr bwMode="auto">
          <a:xfrm>
            <a:off x="4813003" y="4188706"/>
            <a:ext cx="1137696" cy="408623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5063BCE-302B-4E6D-920F-FC711CFA1B9D}"/>
              </a:ext>
            </a:extLst>
          </p:cNvPr>
          <p:cNvSpPr/>
          <p:nvPr/>
        </p:nvSpPr>
        <p:spPr bwMode="gray">
          <a:xfrm>
            <a:off x="4951377" y="2905840"/>
            <a:ext cx="860948" cy="287695"/>
          </a:xfrm>
          <a:prstGeom prst="rect">
            <a:avLst/>
          </a:prstGeom>
          <a:solidFill>
            <a:schemeClr val="bg1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b="1" dirty="0"/>
              <a:t>Read </a:t>
            </a:r>
            <a:r>
              <a:rPr lang="en-US" altLang="zh-CN" b="1" dirty="0">
                <a:solidFill>
                  <a:srgbClr val="C00000"/>
                </a:solidFill>
              </a:rPr>
              <a:t>x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EE6F12D-199C-4BDC-AC44-534ED2EC886D}"/>
              </a:ext>
            </a:extLst>
          </p:cNvPr>
          <p:cNvSpPr/>
          <p:nvPr/>
        </p:nvSpPr>
        <p:spPr bwMode="gray">
          <a:xfrm>
            <a:off x="4951377" y="4289751"/>
            <a:ext cx="838200" cy="221524"/>
          </a:xfrm>
          <a:prstGeom prst="rect">
            <a:avLst/>
          </a:prstGeom>
          <a:solidFill>
            <a:schemeClr val="bg1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b="1" dirty="0"/>
              <a:t>Write </a:t>
            </a:r>
            <a:r>
              <a:rPr lang="en-US" altLang="zh-CN" b="1" dirty="0">
                <a:solidFill>
                  <a:srgbClr val="C00000"/>
                </a:solidFill>
              </a:rPr>
              <a:t>x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3EEAF4-86B9-4EE1-BFB6-51D74647EA89}"/>
              </a:ext>
            </a:extLst>
          </p:cNvPr>
          <p:cNvSpPr txBox="1"/>
          <p:nvPr/>
        </p:nvSpPr>
        <p:spPr>
          <a:xfrm>
            <a:off x="4543075" y="5103385"/>
            <a:ext cx="3288883" cy="400110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Rely on overdue data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10630027" y="3511690"/>
            <a:ext cx="1137696" cy="442674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lang="en-US" altLang="zh-CN" sz="2000" b="1" kern="0" dirty="0">
                <a:latin typeface="Times New Roman" panose="02020603050405020304"/>
                <a:ea typeface="楷体_GB2312" pitchFamily="49" charset="-122"/>
              </a:rPr>
              <a:t>Write </a:t>
            </a:r>
            <a:r>
              <a:rPr lang="en-US" altLang="zh-CN" sz="2000" b="1" kern="0" dirty="0">
                <a:solidFill>
                  <a:srgbClr val="C00000"/>
                </a:solidFill>
                <a:latin typeface="Times New Roman" panose="02020603050405020304"/>
                <a:ea typeface="楷体_GB2312" pitchFamily="49" charset="-122"/>
              </a:rPr>
              <a:t>x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74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11338032" y="3122366"/>
            <a:ext cx="421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2000" i="1" dirty="0">
                <a:solidFill>
                  <a:srgbClr val="C00000"/>
                </a:solidFill>
                <a:latin typeface="+mj-lt"/>
                <a:sym typeface="Arial"/>
              </a:rPr>
              <a:t>t</a:t>
            </a:r>
            <a:endParaRPr sz="2000" i="1" dirty="0">
              <a:solidFill>
                <a:srgbClr val="C00000"/>
              </a:solidFill>
              <a:latin typeface="+mj-lt"/>
              <a:sym typeface="Arial"/>
            </a:endParaRPr>
          </a:p>
        </p:txBody>
      </p:sp>
      <p:sp>
        <p:nvSpPr>
          <p:cNvPr id="75" name="任意多边形 74"/>
          <p:cNvSpPr/>
          <p:nvPr/>
        </p:nvSpPr>
        <p:spPr bwMode="gray">
          <a:xfrm>
            <a:off x="9878177" y="3011411"/>
            <a:ext cx="1404616" cy="492636"/>
          </a:xfrm>
          <a:custGeom>
            <a:avLst/>
            <a:gdLst>
              <a:gd name="connsiteX0" fmla="*/ 0 w 1663700"/>
              <a:gd name="connsiteY0" fmla="*/ 0 h 622300"/>
              <a:gd name="connsiteX1" fmla="*/ 1054100 w 1663700"/>
              <a:gd name="connsiteY1" fmla="*/ 203200 h 622300"/>
              <a:gd name="connsiteX2" fmla="*/ 1663700 w 1663700"/>
              <a:gd name="connsiteY2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3700" h="622300">
                <a:moveTo>
                  <a:pt x="0" y="0"/>
                </a:moveTo>
                <a:cubicBezTo>
                  <a:pt x="388408" y="49741"/>
                  <a:pt x="776817" y="99483"/>
                  <a:pt x="1054100" y="203200"/>
                </a:cubicBezTo>
                <a:cubicBezTo>
                  <a:pt x="1331383" y="306917"/>
                  <a:pt x="1497541" y="464608"/>
                  <a:pt x="1663700" y="622300"/>
                </a:cubicBezTo>
              </a:path>
            </a:pathLst>
          </a:custGeom>
          <a:ln w="28575" cap="rnd">
            <a:solidFill>
              <a:schemeClr val="tx1"/>
            </a:solidFill>
            <a:prstDash val="dash"/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 bwMode="gray">
          <a:xfrm>
            <a:off x="9876331" y="3948547"/>
            <a:ext cx="1426061" cy="506096"/>
          </a:xfrm>
          <a:custGeom>
            <a:avLst/>
            <a:gdLst>
              <a:gd name="connsiteX0" fmla="*/ 1689100 w 1689100"/>
              <a:gd name="connsiteY0" fmla="*/ 0 h 686138"/>
              <a:gd name="connsiteX1" fmla="*/ 1295400 w 1689100"/>
              <a:gd name="connsiteY1" fmla="*/ 444500 h 686138"/>
              <a:gd name="connsiteX2" fmla="*/ 546100 w 1689100"/>
              <a:gd name="connsiteY2" fmla="*/ 647700 h 686138"/>
              <a:gd name="connsiteX3" fmla="*/ 0 w 1689100"/>
              <a:gd name="connsiteY3" fmla="*/ 685800 h 68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9100" h="686138">
                <a:moveTo>
                  <a:pt x="1689100" y="0"/>
                </a:moveTo>
                <a:cubicBezTo>
                  <a:pt x="1587500" y="168275"/>
                  <a:pt x="1485900" y="336550"/>
                  <a:pt x="1295400" y="444500"/>
                </a:cubicBezTo>
                <a:cubicBezTo>
                  <a:pt x="1104900" y="552450"/>
                  <a:pt x="762000" y="607483"/>
                  <a:pt x="546100" y="647700"/>
                </a:cubicBezTo>
                <a:cubicBezTo>
                  <a:pt x="330200" y="687917"/>
                  <a:pt x="165100" y="686858"/>
                  <a:pt x="0" y="685800"/>
                </a:cubicBezTo>
              </a:path>
            </a:pathLst>
          </a:custGeom>
          <a:ln w="28575" cap="rnd">
            <a:solidFill>
              <a:schemeClr val="tx1"/>
            </a:solidFill>
            <a:prstDash val="dash"/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圆角矩形 12">
            <a:extLst>
              <a:ext uri="{FF2B5EF4-FFF2-40B4-BE49-F238E27FC236}">
                <a16:creationId xmlns:a16="http://schemas.microsoft.com/office/drawing/2014/main" id="{46D0C676-FD81-4308-898C-1F79D84999E4}"/>
              </a:ext>
            </a:extLst>
          </p:cNvPr>
          <p:cNvSpPr/>
          <p:nvPr/>
        </p:nvSpPr>
        <p:spPr bwMode="auto">
          <a:xfrm>
            <a:off x="8740481" y="2845377"/>
            <a:ext cx="1137696" cy="408623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78" name="Shape 126">
            <a:extLst>
              <a:ext uri="{FF2B5EF4-FFF2-40B4-BE49-F238E27FC236}">
                <a16:creationId xmlns:a16="http://schemas.microsoft.com/office/drawing/2014/main" id="{D1A13D2B-7717-4C31-8EF4-2F4C4C92A389}"/>
              </a:ext>
            </a:extLst>
          </p:cNvPr>
          <p:cNvSpPr txBox="1"/>
          <p:nvPr/>
        </p:nvSpPr>
        <p:spPr>
          <a:xfrm>
            <a:off x="8638317" y="2497408"/>
            <a:ext cx="340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2000" i="1" dirty="0">
                <a:solidFill>
                  <a:srgbClr val="C00000"/>
                </a:solidFill>
                <a:latin typeface="+mj-lt"/>
                <a:sym typeface="Arial"/>
              </a:rPr>
              <a:t>u</a:t>
            </a:r>
            <a:endParaRPr sz="2000" i="1" dirty="0">
              <a:solidFill>
                <a:srgbClr val="C00000"/>
              </a:solidFill>
              <a:latin typeface="+mj-lt"/>
              <a:sym typeface="Arial"/>
            </a:endParaRPr>
          </a:p>
        </p:txBody>
      </p:sp>
      <p:sp>
        <p:nvSpPr>
          <p:cNvPr id="79" name="Shape 126">
            <a:extLst>
              <a:ext uri="{FF2B5EF4-FFF2-40B4-BE49-F238E27FC236}">
                <a16:creationId xmlns:a16="http://schemas.microsoft.com/office/drawing/2014/main" id="{25F53ECE-E3B7-4FCF-824A-5BD91EC2B729}"/>
              </a:ext>
            </a:extLst>
          </p:cNvPr>
          <p:cNvSpPr txBox="1"/>
          <p:nvPr/>
        </p:nvSpPr>
        <p:spPr>
          <a:xfrm>
            <a:off x="8638317" y="3870055"/>
            <a:ext cx="398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2000" i="1" dirty="0">
                <a:solidFill>
                  <a:srgbClr val="C00000"/>
                </a:solidFill>
                <a:latin typeface="+mj-lt"/>
                <a:sym typeface="Arial"/>
              </a:rPr>
              <a:t>v</a:t>
            </a:r>
            <a:endParaRPr sz="2000" i="1" dirty="0">
              <a:solidFill>
                <a:srgbClr val="C00000"/>
              </a:solidFill>
              <a:latin typeface="+mj-lt"/>
              <a:sym typeface="Arial"/>
            </a:endParaRPr>
          </a:p>
        </p:txBody>
      </p:sp>
      <p:sp>
        <p:nvSpPr>
          <p:cNvPr id="80" name="圆角矩形 18">
            <a:extLst>
              <a:ext uri="{FF2B5EF4-FFF2-40B4-BE49-F238E27FC236}">
                <a16:creationId xmlns:a16="http://schemas.microsoft.com/office/drawing/2014/main" id="{A03BDD54-3C66-44A0-A93E-A75E96B43569}"/>
              </a:ext>
            </a:extLst>
          </p:cNvPr>
          <p:cNvSpPr/>
          <p:nvPr/>
        </p:nvSpPr>
        <p:spPr bwMode="auto">
          <a:xfrm>
            <a:off x="8740481" y="4188706"/>
            <a:ext cx="1137696" cy="408623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5063BCE-302B-4E6D-920F-FC711CFA1B9D}"/>
              </a:ext>
            </a:extLst>
          </p:cNvPr>
          <p:cNvSpPr/>
          <p:nvPr/>
        </p:nvSpPr>
        <p:spPr bwMode="gray">
          <a:xfrm>
            <a:off x="8878855" y="2905840"/>
            <a:ext cx="860948" cy="287695"/>
          </a:xfrm>
          <a:prstGeom prst="rect">
            <a:avLst/>
          </a:prstGeom>
          <a:solidFill>
            <a:schemeClr val="bg1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b="1" dirty="0"/>
              <a:t>Read </a:t>
            </a:r>
            <a:r>
              <a:rPr lang="en-US" altLang="zh-CN" b="1" dirty="0">
                <a:solidFill>
                  <a:srgbClr val="C00000"/>
                </a:solidFill>
              </a:rPr>
              <a:t>x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EE6F12D-199C-4BDC-AC44-534ED2EC886D}"/>
              </a:ext>
            </a:extLst>
          </p:cNvPr>
          <p:cNvSpPr/>
          <p:nvPr/>
        </p:nvSpPr>
        <p:spPr bwMode="gray">
          <a:xfrm>
            <a:off x="8878855" y="4289751"/>
            <a:ext cx="838200" cy="221524"/>
          </a:xfrm>
          <a:prstGeom prst="rect">
            <a:avLst/>
          </a:prstGeom>
          <a:solidFill>
            <a:schemeClr val="bg1"/>
          </a:solidFill>
          <a:ln w="31750" algn="ctr">
            <a:noFill/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b="1" dirty="0"/>
              <a:t>Read </a:t>
            </a:r>
            <a:r>
              <a:rPr lang="en-US" altLang="zh-CN" b="1" dirty="0">
                <a:solidFill>
                  <a:srgbClr val="C00000"/>
                </a:solidFill>
              </a:rPr>
              <a:t>x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13EEAF4-86B9-4EE1-BFB6-51D74647EA89}"/>
              </a:ext>
            </a:extLst>
          </p:cNvPr>
          <p:cNvSpPr txBox="1"/>
          <p:nvPr/>
        </p:nvSpPr>
        <p:spPr>
          <a:xfrm>
            <a:off x="8501180" y="5103385"/>
            <a:ext cx="3288883" cy="400110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Read different data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88" name="箭头: 下 2">
            <a:extLst>
              <a:ext uri="{FF2B5EF4-FFF2-40B4-BE49-F238E27FC236}">
                <a16:creationId xmlns:a16="http://schemas.microsoft.com/office/drawing/2014/main" id="{6359B2F1-0E6B-4A39-AAB2-48EDDC0A8880}"/>
              </a:ext>
            </a:extLst>
          </p:cNvPr>
          <p:cNvSpPr/>
          <p:nvPr/>
        </p:nvSpPr>
        <p:spPr bwMode="gray">
          <a:xfrm flipH="1">
            <a:off x="1484370" y="3352882"/>
            <a:ext cx="159487" cy="684000"/>
          </a:xfrm>
          <a:prstGeom prst="downArrow">
            <a:avLst/>
          </a:prstGeom>
          <a:noFill/>
          <a:ln w="31750" algn="ctr">
            <a:solidFill>
              <a:srgbClr val="C00000"/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9" name="箭头: 下 2">
            <a:extLst>
              <a:ext uri="{FF2B5EF4-FFF2-40B4-BE49-F238E27FC236}">
                <a16:creationId xmlns:a16="http://schemas.microsoft.com/office/drawing/2014/main" id="{6359B2F1-0E6B-4A39-AAB2-48EDDC0A8880}"/>
              </a:ext>
            </a:extLst>
          </p:cNvPr>
          <p:cNvSpPr/>
          <p:nvPr/>
        </p:nvSpPr>
        <p:spPr bwMode="gray">
          <a:xfrm flipH="1">
            <a:off x="5302108" y="3352882"/>
            <a:ext cx="159487" cy="684000"/>
          </a:xfrm>
          <a:prstGeom prst="downArrow">
            <a:avLst/>
          </a:prstGeom>
          <a:noFill/>
          <a:ln w="31750" algn="ctr">
            <a:solidFill>
              <a:srgbClr val="C00000"/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0" name="箭头: 下 2">
            <a:extLst>
              <a:ext uri="{FF2B5EF4-FFF2-40B4-BE49-F238E27FC236}">
                <a16:creationId xmlns:a16="http://schemas.microsoft.com/office/drawing/2014/main" id="{6359B2F1-0E6B-4A39-AAB2-48EDDC0A8880}"/>
              </a:ext>
            </a:extLst>
          </p:cNvPr>
          <p:cNvSpPr/>
          <p:nvPr/>
        </p:nvSpPr>
        <p:spPr bwMode="gray">
          <a:xfrm flipH="1">
            <a:off x="9229586" y="3352882"/>
            <a:ext cx="159487" cy="684000"/>
          </a:xfrm>
          <a:prstGeom prst="downArrow">
            <a:avLst/>
          </a:prstGeom>
          <a:noFill/>
          <a:ln w="31750" algn="ctr">
            <a:solidFill>
              <a:srgbClr val="C00000"/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81344692-1843-4A62-815D-EC4DA4F63196}"/>
              </a:ext>
            </a:extLst>
          </p:cNvPr>
          <p:cNvGrpSpPr/>
          <p:nvPr/>
        </p:nvGrpSpPr>
        <p:grpSpPr>
          <a:xfrm>
            <a:off x="717849" y="2431404"/>
            <a:ext cx="1692000" cy="2412000"/>
            <a:chOff x="3134045" y="2929247"/>
            <a:chExt cx="1692000" cy="2412000"/>
          </a:xfrm>
        </p:grpSpPr>
        <p:sp>
          <p:nvSpPr>
            <p:cNvPr id="91" name="流程图: 可选过程 90">
              <a:extLst>
                <a:ext uri="{FF2B5EF4-FFF2-40B4-BE49-F238E27FC236}">
                  <a16:creationId xmlns:a16="http://schemas.microsoft.com/office/drawing/2014/main" id="{3DC02CDC-7C3C-4A8D-A20C-3571D12F5108}"/>
                </a:ext>
              </a:extLst>
            </p:cNvPr>
            <p:cNvSpPr/>
            <p:nvPr/>
          </p:nvSpPr>
          <p:spPr bwMode="gray">
            <a:xfrm>
              <a:off x="3168502" y="2962222"/>
              <a:ext cx="1620000" cy="2340000"/>
            </a:xfrm>
            <a:prstGeom prst="flowChartAlternateProcess">
              <a:avLst/>
            </a:prstGeom>
            <a:noFill/>
            <a:ln w="19050" algn="ctr">
              <a:solidFill>
                <a:srgbClr val="0070C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2" name="流程图: 可选过程 91">
              <a:extLst>
                <a:ext uri="{FF2B5EF4-FFF2-40B4-BE49-F238E27FC236}">
                  <a16:creationId xmlns:a16="http://schemas.microsoft.com/office/drawing/2014/main" id="{EC1F2DC0-5C5C-4CA6-AE57-C3631DB3E33A}"/>
                </a:ext>
              </a:extLst>
            </p:cNvPr>
            <p:cNvSpPr/>
            <p:nvPr/>
          </p:nvSpPr>
          <p:spPr bwMode="gray">
            <a:xfrm>
              <a:off x="3134045" y="2929247"/>
              <a:ext cx="1692000" cy="2412000"/>
            </a:xfrm>
            <a:prstGeom prst="flowChartAlternateProcess">
              <a:avLst/>
            </a:prstGeom>
            <a:noFill/>
            <a:ln w="19050" algn="ctr">
              <a:solidFill>
                <a:srgbClr val="0070C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F7FE0E31-7920-49A5-B9FB-D2F239B94073}"/>
              </a:ext>
            </a:extLst>
          </p:cNvPr>
          <p:cNvGrpSpPr/>
          <p:nvPr/>
        </p:nvGrpSpPr>
        <p:grpSpPr>
          <a:xfrm>
            <a:off x="4479360" y="2431404"/>
            <a:ext cx="1692000" cy="2412000"/>
            <a:chOff x="3134045" y="2929247"/>
            <a:chExt cx="1692000" cy="2412000"/>
          </a:xfrm>
        </p:grpSpPr>
        <p:sp>
          <p:nvSpPr>
            <p:cNvPr id="94" name="流程图: 可选过程 93">
              <a:extLst>
                <a:ext uri="{FF2B5EF4-FFF2-40B4-BE49-F238E27FC236}">
                  <a16:creationId xmlns:a16="http://schemas.microsoft.com/office/drawing/2014/main" id="{A3682B53-DC71-4AAF-B18A-F5B40B3C9AF1}"/>
                </a:ext>
              </a:extLst>
            </p:cNvPr>
            <p:cNvSpPr/>
            <p:nvPr/>
          </p:nvSpPr>
          <p:spPr bwMode="gray">
            <a:xfrm>
              <a:off x="3168502" y="2962222"/>
              <a:ext cx="1620000" cy="2340000"/>
            </a:xfrm>
            <a:prstGeom prst="flowChartAlternateProcess">
              <a:avLst/>
            </a:prstGeom>
            <a:noFill/>
            <a:ln w="19050" algn="ctr">
              <a:solidFill>
                <a:srgbClr val="0070C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5" name="流程图: 可选过程 94">
              <a:extLst>
                <a:ext uri="{FF2B5EF4-FFF2-40B4-BE49-F238E27FC236}">
                  <a16:creationId xmlns:a16="http://schemas.microsoft.com/office/drawing/2014/main" id="{9CFA3267-C436-4FE8-9C5D-86E1302CA6CA}"/>
                </a:ext>
              </a:extLst>
            </p:cNvPr>
            <p:cNvSpPr/>
            <p:nvPr/>
          </p:nvSpPr>
          <p:spPr bwMode="gray">
            <a:xfrm>
              <a:off x="3134045" y="2929247"/>
              <a:ext cx="1692000" cy="2412000"/>
            </a:xfrm>
            <a:prstGeom prst="flowChartAlternateProcess">
              <a:avLst/>
            </a:prstGeom>
            <a:noFill/>
            <a:ln w="19050" algn="ctr">
              <a:solidFill>
                <a:srgbClr val="0070C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6DE85BDD-3FBC-4CB7-A26B-71D8AC75989C}"/>
              </a:ext>
            </a:extLst>
          </p:cNvPr>
          <p:cNvGrpSpPr/>
          <p:nvPr/>
        </p:nvGrpSpPr>
        <p:grpSpPr>
          <a:xfrm>
            <a:off x="8491165" y="2431404"/>
            <a:ext cx="1692000" cy="2412000"/>
            <a:chOff x="3134045" y="2929247"/>
            <a:chExt cx="1692000" cy="2412000"/>
          </a:xfrm>
        </p:grpSpPr>
        <p:sp>
          <p:nvSpPr>
            <p:cNvPr id="97" name="流程图: 可选过程 96">
              <a:extLst>
                <a:ext uri="{FF2B5EF4-FFF2-40B4-BE49-F238E27FC236}">
                  <a16:creationId xmlns:a16="http://schemas.microsoft.com/office/drawing/2014/main" id="{058AB39B-5226-4729-B968-A3515C57E651}"/>
                </a:ext>
              </a:extLst>
            </p:cNvPr>
            <p:cNvSpPr/>
            <p:nvPr/>
          </p:nvSpPr>
          <p:spPr bwMode="gray">
            <a:xfrm>
              <a:off x="3168502" y="2962222"/>
              <a:ext cx="1620000" cy="2340000"/>
            </a:xfrm>
            <a:prstGeom prst="flowChartAlternateProcess">
              <a:avLst/>
            </a:prstGeom>
            <a:noFill/>
            <a:ln w="19050" algn="ctr">
              <a:solidFill>
                <a:srgbClr val="0070C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8" name="流程图: 可选过程 97">
              <a:extLst>
                <a:ext uri="{FF2B5EF4-FFF2-40B4-BE49-F238E27FC236}">
                  <a16:creationId xmlns:a16="http://schemas.microsoft.com/office/drawing/2014/main" id="{5C20B83F-FD16-47E4-827D-49BD5284F5C8}"/>
                </a:ext>
              </a:extLst>
            </p:cNvPr>
            <p:cNvSpPr/>
            <p:nvPr/>
          </p:nvSpPr>
          <p:spPr bwMode="gray">
            <a:xfrm>
              <a:off x="3134045" y="2929247"/>
              <a:ext cx="1692000" cy="2412000"/>
            </a:xfrm>
            <a:prstGeom prst="flowChartAlternateProcess">
              <a:avLst/>
            </a:prstGeom>
            <a:noFill/>
            <a:ln w="19050" algn="ctr">
              <a:solidFill>
                <a:srgbClr val="0070C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51" name="图示 34"/>
          <p:cNvGraphicFramePr/>
          <p:nvPr>
            <p:extLst>
              <p:ext uri="{D42A27DB-BD31-4B8C-83A1-F6EECF244321}">
                <p14:modId xmlns:p14="http://schemas.microsoft.com/office/powerpoint/2010/main" val="1869123877"/>
              </p:ext>
            </p:extLst>
          </p:nvPr>
        </p:nvGraphicFramePr>
        <p:xfrm>
          <a:off x="361666" y="111600"/>
          <a:ext cx="11559653" cy="49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85770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60" grpId="0" animBg="1"/>
      <p:bldP spid="61" grpId="0" animBg="1"/>
      <p:bldP spid="62" grpId="0" animBg="1"/>
      <p:bldP spid="63" grpId="0"/>
      <p:bldP spid="64" grpId="0"/>
      <p:bldP spid="65" grpId="0" animBg="1"/>
      <p:bldP spid="67" grpId="0" animBg="1"/>
      <p:bldP spid="68" grpId="0" animBg="1"/>
      <p:bldP spid="72" grpId="0"/>
      <p:bldP spid="73" grpId="0" animBg="1"/>
      <p:bldP spid="74" grpId="0"/>
      <p:bldP spid="75" grpId="0" animBg="1"/>
      <p:bldP spid="76" grpId="0" animBg="1"/>
      <p:bldP spid="77" grpId="0" animBg="1"/>
      <p:bldP spid="78" grpId="0"/>
      <p:bldP spid="79" grpId="0"/>
      <p:bldP spid="80" grpId="0" animBg="1"/>
      <p:bldP spid="82" grpId="0" animBg="1"/>
      <p:bldP spid="83" grpId="0" animBg="1"/>
      <p:bldP spid="87" grpId="0"/>
      <p:bldP spid="89" grpId="0" animBg="1"/>
      <p:bldP spid="9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88982-B104-439A-80EF-8072CD6EA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208314"/>
            <a:ext cx="8588829" cy="2985433"/>
          </a:xfrm>
        </p:spPr>
        <p:txBody>
          <a:bodyPr/>
          <a:lstStyle/>
          <a:p>
            <a:r>
              <a:rPr lang="en-US" altLang="zh-CN" dirty="0"/>
              <a:t>Can NodeAV detect known atomicity violations in Node.js applications?</a:t>
            </a:r>
          </a:p>
          <a:p>
            <a:endParaRPr lang="en-US" altLang="zh-CN" dirty="0"/>
          </a:p>
          <a:p>
            <a:r>
              <a:rPr lang="en-US" altLang="zh-CN" dirty="0"/>
              <a:t>Can NodeAV detect new atomicity violations in Node.js applications?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0" r="15349"/>
          <a:stretch/>
        </p:blipFill>
        <p:spPr>
          <a:xfrm>
            <a:off x="9350828" y="1208314"/>
            <a:ext cx="246017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245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1000" y="1208314"/>
            <a:ext cx="11364686" cy="1056700"/>
          </a:xfrm>
        </p:spPr>
        <p:txBody>
          <a:bodyPr/>
          <a:lstStyle/>
          <a:p>
            <a:r>
              <a:rPr lang="en-US" altLang="zh-CN" dirty="0">
                <a:latin typeface="+mn-ea"/>
              </a:rPr>
              <a:t>We select 9 atomicity violations from </a:t>
            </a:r>
            <a:r>
              <a:rPr lang="en-US" altLang="zh-CN" dirty="0" err="1">
                <a:latin typeface="+mn-ea"/>
              </a:rPr>
              <a:t>NodeCB</a:t>
            </a:r>
            <a:r>
              <a:rPr lang="en-US" altLang="zh-CN" dirty="0">
                <a:latin typeface="+mn-ea"/>
              </a:rPr>
              <a:t> and </a:t>
            </a:r>
            <a:r>
              <a:rPr lang="en-US" altLang="zh-CN" dirty="0" err="1">
                <a:latin typeface="+mn-ea"/>
              </a:rPr>
              <a:t>Node.fz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NodeAV detects 7 known atomicity violations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Detect known atomicity violations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282808"/>
              </p:ext>
            </p:extLst>
          </p:nvPr>
        </p:nvGraphicFramePr>
        <p:xfrm>
          <a:off x="1957571" y="2619383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080">
                  <a:extLst>
                    <a:ext uri="{9D8B030D-6E8A-4147-A177-3AD203B41FA5}">
                      <a16:colId xmlns:a16="http://schemas.microsoft.com/office/drawing/2014/main" val="1726551963"/>
                    </a:ext>
                  </a:extLst>
                </a:gridCol>
                <a:gridCol w="3694540">
                  <a:extLst>
                    <a:ext uri="{9D8B030D-6E8A-4147-A177-3AD203B41FA5}">
                      <a16:colId xmlns:a16="http://schemas.microsoft.com/office/drawing/2014/main" val="707540351"/>
                    </a:ext>
                  </a:extLst>
                </a:gridCol>
                <a:gridCol w="1882564">
                  <a:extLst>
                    <a:ext uri="{9D8B030D-6E8A-4147-A177-3AD203B41FA5}">
                      <a16:colId xmlns:a16="http://schemas.microsoft.com/office/drawing/2014/main" val="2168089795"/>
                    </a:ext>
                  </a:extLst>
                </a:gridCol>
                <a:gridCol w="1779816">
                  <a:extLst>
                    <a:ext uri="{9D8B030D-6E8A-4147-A177-3AD203B41FA5}">
                      <a16:colId xmlns:a16="http://schemas.microsoft.com/office/drawing/2014/main" val="2824781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ID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Application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Issue</a:t>
                      </a:r>
                      <a:r>
                        <a:rPr lang="en-US" altLang="zh-CN" sz="1800" baseline="0" dirty="0"/>
                        <a:t> ID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Detected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34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michaelwitting</a:t>
                      </a:r>
                      <a:r>
                        <a:rPr lang="en-US" altLang="zh-CN" sz="1600" b="1" dirty="0"/>
                        <a:t>/node-logger-file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Y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85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substack</a:t>
                      </a:r>
                      <a:r>
                        <a:rPr lang="en-US" altLang="zh-CN" sz="1600" b="1" dirty="0"/>
                        <a:t>/node-</a:t>
                      </a:r>
                      <a:r>
                        <a:rPr lang="en-US" altLang="zh-CN" sz="1600" b="1" dirty="0" err="1"/>
                        <a:t>mkdir</a:t>
                      </a:r>
                      <a:r>
                        <a:rPr lang="en-US" altLang="zh-CN" sz="1600" b="1" dirty="0"/>
                        <a:t>-p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Y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6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3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hapijs</a:t>
                      </a:r>
                      <a:r>
                        <a:rPr lang="en-US" altLang="zh-CN" sz="1600" b="1" dirty="0"/>
                        <a:t>/</a:t>
                      </a:r>
                      <a:r>
                        <a:rPr lang="en-US" altLang="zh-CN" sz="1600" b="1" dirty="0" err="1"/>
                        <a:t>nes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Y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8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4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telefonicaid</a:t>
                      </a:r>
                      <a:r>
                        <a:rPr lang="en-US" altLang="zh-CN" sz="1600" b="1" dirty="0"/>
                        <a:t>/</a:t>
                      </a:r>
                      <a:r>
                        <a:rPr lang="en-US" altLang="zh-CN" sz="1600" b="1" dirty="0" err="1"/>
                        <a:t>fiware</a:t>
                      </a:r>
                      <a:r>
                        <a:rPr lang="en-US" altLang="zh-CN" sz="1600" b="1" dirty="0"/>
                        <a:t>-pep-</a:t>
                      </a:r>
                      <a:r>
                        <a:rPr lang="en-US" altLang="zh-CN" sz="1600" b="1" dirty="0" err="1"/>
                        <a:t>steelskin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Y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18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5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telefonicaid</a:t>
                      </a:r>
                      <a:r>
                        <a:rPr lang="en-US" altLang="zh-CN" sz="1600" b="1" dirty="0"/>
                        <a:t>/</a:t>
                      </a:r>
                      <a:r>
                        <a:rPr lang="en-US" altLang="zh-CN" sz="1600" b="1" dirty="0" err="1"/>
                        <a:t>fiware</a:t>
                      </a:r>
                      <a:r>
                        <a:rPr lang="en-US" altLang="zh-CN" sz="1600" b="1" dirty="0"/>
                        <a:t>-pep-</a:t>
                      </a:r>
                      <a:r>
                        <a:rPr lang="en-US" altLang="zh-CN" sz="1600" b="1" dirty="0" err="1"/>
                        <a:t>steelskin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N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04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6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/>
                        <a:t>node-modules/</a:t>
                      </a:r>
                      <a:r>
                        <a:rPr lang="en-US" altLang="zh-CN" sz="1600" b="1" dirty="0" err="1"/>
                        <a:t>agentkeepalive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23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N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8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7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wikimedia</a:t>
                      </a:r>
                      <a:r>
                        <a:rPr lang="en-US" altLang="zh-CN" sz="1600" b="1" dirty="0"/>
                        <a:t>/change-propagation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Y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2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8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/>
                        <a:t>brave/browser-laptop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3,273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Y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79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9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gadicc</a:t>
                      </a:r>
                      <a:r>
                        <a:rPr lang="en-US" altLang="zh-CN" sz="1600" b="1" dirty="0"/>
                        <a:t>/meteor-</a:t>
                      </a:r>
                      <a:r>
                        <a:rPr lang="en-US" altLang="zh-CN" sz="1600" b="1" dirty="0" err="1"/>
                        <a:t>hmr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Y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005274"/>
                  </a:ext>
                </a:extLst>
              </a:tr>
            </a:tbl>
          </a:graphicData>
        </a:graphic>
      </p:graphicFrame>
      <p:sp>
        <p:nvSpPr>
          <p:cNvPr id="5" name="圆角矩形 4"/>
          <p:cNvSpPr/>
          <p:nvPr/>
        </p:nvSpPr>
        <p:spPr bwMode="gray">
          <a:xfrm>
            <a:off x="8457318" y="2547583"/>
            <a:ext cx="1446663" cy="3852000"/>
          </a:xfrm>
          <a:prstGeom prst="round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对话气泡: 矩形 47">
            <a:extLst>
              <a:ext uri="{FF2B5EF4-FFF2-40B4-BE49-F238E27FC236}">
                <a16:creationId xmlns:a16="http://schemas.microsoft.com/office/drawing/2014/main" id="{9E505675-6F46-468E-B8FF-D0A9840BC7C4}"/>
              </a:ext>
            </a:extLst>
          </p:cNvPr>
          <p:cNvSpPr/>
          <p:nvPr/>
        </p:nvSpPr>
        <p:spPr bwMode="gray">
          <a:xfrm>
            <a:off x="7689397" y="3547949"/>
            <a:ext cx="3367519" cy="780225"/>
          </a:xfrm>
          <a:prstGeom prst="wedgeRectCallout">
            <a:avLst>
              <a:gd name="adj1" fmla="val -7285"/>
              <a:gd name="adj2" fmla="val 74782"/>
            </a:avLst>
          </a:prstGeom>
          <a:solidFill>
            <a:schemeClr val="bg1"/>
          </a:solidFill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600" b="1" dirty="0">
                <a:solidFill>
                  <a:schemeClr val="tx1"/>
                </a:solidFill>
              </a:rPr>
              <a:t>Related events are not triggered</a:t>
            </a:r>
          </a:p>
          <a:p>
            <a:pPr algn="just"/>
            <a:r>
              <a:rPr lang="en-US" altLang="zh-CN" sz="1600" b="1" dirty="0">
                <a:solidFill>
                  <a:schemeClr val="tx1"/>
                </a:solidFill>
              </a:rPr>
              <a:t>in the collected trace.</a:t>
            </a:r>
          </a:p>
        </p:txBody>
      </p:sp>
      <p:sp>
        <p:nvSpPr>
          <p:cNvPr id="7" name="对话气泡: 矩形 47">
            <a:extLst>
              <a:ext uri="{FF2B5EF4-FFF2-40B4-BE49-F238E27FC236}">
                <a16:creationId xmlns:a16="http://schemas.microsoft.com/office/drawing/2014/main" id="{9E505675-6F46-468E-B8FF-D0A9840BC7C4}"/>
              </a:ext>
            </a:extLst>
          </p:cNvPr>
          <p:cNvSpPr/>
          <p:nvPr/>
        </p:nvSpPr>
        <p:spPr bwMode="gray">
          <a:xfrm>
            <a:off x="7689398" y="5256739"/>
            <a:ext cx="3367519" cy="780225"/>
          </a:xfrm>
          <a:prstGeom prst="wedgeRectCallout">
            <a:avLst>
              <a:gd name="adj1" fmla="val -8657"/>
              <a:gd name="adj2" fmla="val -75562"/>
            </a:avLst>
          </a:prstGeom>
          <a:solidFill>
            <a:schemeClr val="bg1"/>
          </a:solidFill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600" b="1" dirty="0">
                <a:solidFill>
                  <a:schemeClr val="tx1"/>
                </a:solidFill>
              </a:rPr>
              <a:t>We do not model the Net API, e.g., </a:t>
            </a:r>
            <a:r>
              <a:rPr lang="en-US" altLang="zh-CN" sz="1600" b="1" i="1" dirty="0">
                <a:solidFill>
                  <a:schemeClr val="tx1"/>
                </a:solidFill>
              </a:rPr>
              <a:t>destroy()</a:t>
            </a:r>
            <a:r>
              <a:rPr lang="en-US" altLang="zh-CN" sz="16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43984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F9E1622-A960-46AC-AB5F-E1D74810E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08314"/>
            <a:ext cx="11364686" cy="3154710"/>
          </a:xfrm>
        </p:spPr>
        <p:txBody>
          <a:bodyPr/>
          <a:lstStyle/>
          <a:p>
            <a:r>
              <a:rPr lang="en-US" altLang="zh-CN" dirty="0"/>
              <a:t>10 Node.js applications</a:t>
            </a:r>
          </a:p>
          <a:p>
            <a:pPr lvl="1"/>
            <a:r>
              <a:rPr lang="en-US" altLang="zh-CN" sz="2400" dirty="0"/>
              <a:t>Update projects in previous study to their newest versions </a:t>
            </a:r>
          </a:p>
          <a:p>
            <a:pPr lvl="1"/>
            <a:r>
              <a:rPr lang="en-US" altLang="zh-CN" sz="2400" dirty="0"/>
              <a:t>Randomly select applications in GitHub</a:t>
            </a:r>
          </a:p>
          <a:p>
            <a:pPr lvl="2"/>
            <a:r>
              <a:rPr lang="en-US" altLang="zh-CN" sz="2000" dirty="0"/>
              <a:t>Contain concurrent bug reports</a:t>
            </a:r>
          </a:p>
          <a:p>
            <a:pPr lvl="2"/>
            <a:r>
              <a:rPr lang="en-US" altLang="zh-CN" sz="2000" dirty="0"/>
              <a:t>Have test cases</a:t>
            </a:r>
          </a:p>
          <a:p>
            <a:pPr lvl="1"/>
            <a:endParaRPr lang="en-US" altLang="zh-CN" sz="2400" dirty="0"/>
          </a:p>
          <a:p>
            <a:r>
              <a:rPr lang="en-US" altLang="zh-CN" sz="2400" dirty="0"/>
              <a:t>Run test cases to collect event traces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Detect unknown atomicity violations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28814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1000" y="1208314"/>
            <a:ext cx="11364686" cy="523220"/>
          </a:xfrm>
        </p:spPr>
        <p:txBody>
          <a:bodyPr/>
          <a:lstStyle/>
          <a:p>
            <a:r>
              <a:rPr lang="en-US" altLang="zh-CN" dirty="0">
                <a:latin typeface="+mn-ea"/>
              </a:rPr>
              <a:t>NodeAV detects 12 unknown atomicity violations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Detect unknown atomicity violations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796957"/>
              </p:ext>
            </p:extLst>
          </p:nvPr>
        </p:nvGraphicFramePr>
        <p:xfrm>
          <a:off x="983452" y="2141947"/>
          <a:ext cx="900105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780">
                  <a:extLst>
                    <a:ext uri="{9D8B030D-6E8A-4147-A177-3AD203B41FA5}">
                      <a16:colId xmlns:a16="http://schemas.microsoft.com/office/drawing/2014/main" val="1726551963"/>
                    </a:ext>
                  </a:extLst>
                </a:gridCol>
                <a:gridCol w="3733617">
                  <a:extLst>
                    <a:ext uri="{9D8B030D-6E8A-4147-A177-3AD203B41FA5}">
                      <a16:colId xmlns:a16="http://schemas.microsoft.com/office/drawing/2014/main" val="707540351"/>
                    </a:ext>
                  </a:extLst>
                </a:gridCol>
                <a:gridCol w="1519220">
                  <a:extLst>
                    <a:ext uri="{9D8B030D-6E8A-4147-A177-3AD203B41FA5}">
                      <a16:colId xmlns:a16="http://schemas.microsoft.com/office/drawing/2014/main" val="2168089795"/>
                    </a:ext>
                  </a:extLst>
                </a:gridCol>
                <a:gridCol w="1519220">
                  <a:extLst>
                    <a:ext uri="{9D8B030D-6E8A-4147-A177-3AD203B41FA5}">
                      <a16:colId xmlns:a16="http://schemas.microsoft.com/office/drawing/2014/main" val="2824781545"/>
                    </a:ext>
                  </a:extLst>
                </a:gridCol>
                <a:gridCol w="1519220">
                  <a:extLst>
                    <a:ext uri="{9D8B030D-6E8A-4147-A177-3AD203B41FA5}">
                      <a16:colId xmlns:a16="http://schemas.microsoft.com/office/drawing/2014/main" val="860293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ID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Application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#Star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#Violation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#FP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34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michaelwitting</a:t>
                      </a:r>
                      <a:r>
                        <a:rPr lang="en-US" altLang="zh-CN" sz="1600" b="1" dirty="0"/>
                        <a:t>/node-logger-file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85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substack</a:t>
                      </a:r>
                      <a:r>
                        <a:rPr lang="en-US" altLang="zh-CN" sz="1600" b="1" dirty="0"/>
                        <a:t>/node-</a:t>
                      </a:r>
                      <a:r>
                        <a:rPr lang="en-US" altLang="zh-CN" sz="1600" b="1" dirty="0" err="1"/>
                        <a:t>mkdir</a:t>
                      </a:r>
                      <a:r>
                        <a:rPr lang="en-US" altLang="zh-CN" sz="1600" b="1" dirty="0"/>
                        <a:t>-p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1,218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86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3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hapijs</a:t>
                      </a:r>
                      <a:r>
                        <a:rPr lang="en-US" altLang="zh-CN" sz="1600" b="1" dirty="0"/>
                        <a:t>/</a:t>
                      </a:r>
                      <a:r>
                        <a:rPr lang="en-US" altLang="zh-CN" sz="1600" b="1" dirty="0" err="1"/>
                        <a:t>nes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8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4</a:t>
                      </a:r>
                      <a:endParaRPr lang="zh-CN" altLang="en-US" sz="1600" b="1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telefonicaid</a:t>
                      </a:r>
                      <a:r>
                        <a:rPr lang="en-US" altLang="zh-CN" sz="1600" b="1" dirty="0"/>
                        <a:t>/</a:t>
                      </a:r>
                      <a:r>
                        <a:rPr lang="en-US" altLang="zh-CN" sz="1600" b="1" dirty="0" err="1"/>
                        <a:t>fiware</a:t>
                      </a:r>
                      <a:r>
                        <a:rPr lang="en-US" altLang="zh-CN" sz="1600" b="1" dirty="0"/>
                        <a:t>-pep-</a:t>
                      </a:r>
                      <a:r>
                        <a:rPr lang="en-US" altLang="zh-CN" sz="1600" b="1" dirty="0" err="1"/>
                        <a:t>steelskin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6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18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5</a:t>
                      </a:r>
                      <a:endParaRPr lang="zh-CN" alt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/>
                        <a:t>node-modules/</a:t>
                      </a:r>
                      <a:r>
                        <a:rPr lang="en-US" altLang="zh-CN" sz="1600" b="1" dirty="0" err="1"/>
                        <a:t>agentkeepalive</a:t>
                      </a:r>
                      <a:endParaRPr lang="zh-CN" altLang="en-US" sz="1600" b="1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04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6</a:t>
                      </a:r>
                      <a:endParaRPr lang="zh-CN" altLang="en-US" sz="1600" b="1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nickewing</a:t>
                      </a:r>
                      <a:r>
                        <a:rPr lang="en-US" altLang="zh-CN" sz="1600" b="1" dirty="0"/>
                        <a:t>/line-reader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384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8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7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sitegui</a:t>
                      </a:r>
                      <a:r>
                        <a:rPr lang="en-US" altLang="zh-CN" sz="1600" b="1" dirty="0"/>
                        <a:t>/</a:t>
                      </a:r>
                      <a:r>
                        <a:rPr lang="en-US" altLang="zh-CN" sz="1600" b="1" dirty="0" err="1"/>
                        <a:t>nodejs-websocket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2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8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JoshuaWise</a:t>
                      </a:r>
                      <a:r>
                        <a:rPr lang="en-US" altLang="zh-CN" sz="1600" b="1" dirty="0"/>
                        <a:t>/better-sqlite3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1,050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79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9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derbyjs</a:t>
                      </a:r>
                      <a:r>
                        <a:rPr lang="en-US" altLang="zh-CN" sz="1600" b="1" dirty="0"/>
                        <a:t>/racer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1,098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00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simplecrawler</a:t>
                      </a:r>
                      <a:r>
                        <a:rPr lang="en-US" altLang="zh-CN" sz="1600" b="1" dirty="0"/>
                        <a:t>/</a:t>
                      </a:r>
                      <a:r>
                        <a:rPr lang="en-US" altLang="zh-CN" sz="1600" b="1" dirty="0" err="1"/>
                        <a:t>simplecrawler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1,847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058680"/>
                  </a:ext>
                </a:extLst>
              </a:tr>
            </a:tbl>
          </a:graphicData>
        </a:graphic>
      </p:graphicFrame>
      <p:sp>
        <p:nvSpPr>
          <p:cNvPr id="5" name="圆角矩形 4"/>
          <p:cNvSpPr/>
          <p:nvPr/>
        </p:nvSpPr>
        <p:spPr bwMode="gray">
          <a:xfrm>
            <a:off x="7092017" y="2057567"/>
            <a:ext cx="1206000" cy="4248000"/>
          </a:xfrm>
          <a:prstGeom prst="round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 bwMode="gray">
          <a:xfrm>
            <a:off x="5621482" y="2057567"/>
            <a:ext cx="1205345" cy="4248000"/>
          </a:xfrm>
          <a:prstGeom prst="round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圆角矩形 4">
            <a:extLst>
              <a:ext uri="{FF2B5EF4-FFF2-40B4-BE49-F238E27FC236}">
                <a16:creationId xmlns:a16="http://schemas.microsoft.com/office/drawing/2014/main" id="{906ED462-8872-4E8F-85E4-4162DD808DFF}"/>
              </a:ext>
            </a:extLst>
          </p:cNvPr>
          <p:cNvSpPr/>
          <p:nvPr/>
        </p:nvSpPr>
        <p:spPr bwMode="gray">
          <a:xfrm>
            <a:off x="8657581" y="2057567"/>
            <a:ext cx="1206000" cy="4248000"/>
          </a:xfrm>
          <a:prstGeom prst="round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4459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82FAEFAF-7EC9-4F10-9151-4E74678A647C}"/>
              </a:ext>
            </a:extLst>
          </p:cNvPr>
          <p:cNvGrpSpPr/>
          <p:nvPr/>
        </p:nvGrpSpPr>
        <p:grpSpPr>
          <a:xfrm>
            <a:off x="4185879" y="2426504"/>
            <a:ext cx="2592000" cy="2772000"/>
            <a:chOff x="3134045" y="2929247"/>
            <a:chExt cx="2592000" cy="2772000"/>
          </a:xfrm>
        </p:grpSpPr>
        <p:sp>
          <p:nvSpPr>
            <p:cNvPr id="20" name="流程图: 可选过程 19">
              <a:extLst>
                <a:ext uri="{FF2B5EF4-FFF2-40B4-BE49-F238E27FC236}">
                  <a16:creationId xmlns:a16="http://schemas.microsoft.com/office/drawing/2014/main" id="{CB757B83-5513-43D5-B45D-5044ECD1895F}"/>
                </a:ext>
              </a:extLst>
            </p:cNvPr>
            <p:cNvSpPr/>
            <p:nvPr/>
          </p:nvSpPr>
          <p:spPr bwMode="gray">
            <a:xfrm>
              <a:off x="3168502" y="2962222"/>
              <a:ext cx="2520000" cy="2700000"/>
            </a:xfrm>
            <a:prstGeom prst="flowChartAlternateProcess">
              <a:avLst/>
            </a:prstGeom>
            <a:noFill/>
            <a:ln w="19050" algn="ctr">
              <a:solidFill>
                <a:srgbClr val="0070C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流程图: 可选过程 20">
              <a:extLst>
                <a:ext uri="{FF2B5EF4-FFF2-40B4-BE49-F238E27FC236}">
                  <a16:creationId xmlns:a16="http://schemas.microsoft.com/office/drawing/2014/main" id="{4981B6B7-0571-42B4-84B3-5770D2083091}"/>
                </a:ext>
              </a:extLst>
            </p:cNvPr>
            <p:cNvSpPr/>
            <p:nvPr/>
          </p:nvSpPr>
          <p:spPr bwMode="gray">
            <a:xfrm>
              <a:off x="3134045" y="2929247"/>
              <a:ext cx="2592000" cy="2772000"/>
            </a:xfrm>
            <a:prstGeom prst="flowChartAlternateProcess">
              <a:avLst/>
            </a:prstGeom>
            <a:noFill/>
            <a:ln w="19050" algn="ctr">
              <a:solidFill>
                <a:srgbClr val="0070C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215B51-2754-49A7-9866-0FF3135B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08314"/>
            <a:ext cx="11364686" cy="523220"/>
          </a:xfrm>
        </p:spPr>
        <p:txBody>
          <a:bodyPr/>
          <a:lstStyle/>
          <a:p>
            <a:r>
              <a:rPr lang="en-US" altLang="zh-CN" dirty="0"/>
              <a:t>3 atomicity violations are harmful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Detect unknown atomicity violations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 bwMode="auto">
          <a:xfrm>
            <a:off x="4315865" y="2872561"/>
            <a:ext cx="2288080" cy="442674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lang="en-US" altLang="zh-CN" sz="2000" b="1" kern="0" dirty="0">
                <a:solidFill>
                  <a:srgbClr val="C00000"/>
                </a:solidFill>
                <a:latin typeface="Times New Roman" panose="02020603050405020304"/>
                <a:ea typeface="楷体_GB2312" pitchFamily="49" charset="-122"/>
              </a:rPr>
              <a:t>file</a:t>
            </a:r>
            <a:r>
              <a:rPr lang="en-US" altLang="zh-CN" sz="2000" b="1" kern="0" dirty="0">
                <a:latin typeface="Times New Roman" panose="02020603050405020304"/>
                <a:ea typeface="楷体_GB2312" pitchFamily="49" charset="-122"/>
              </a:rPr>
              <a:t> = new File ();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32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4366088" y="2445137"/>
            <a:ext cx="455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2000" i="1" dirty="0">
                <a:latin typeface="+mj-lt"/>
                <a:sym typeface="Arial"/>
              </a:rPr>
              <a:t>u</a:t>
            </a:r>
            <a:endParaRPr sz="2000" i="1" dirty="0">
              <a:latin typeface="+mj-lt"/>
              <a:sym typeface="Arial"/>
            </a:endParaRPr>
          </a:p>
        </p:txBody>
      </p:sp>
      <p:sp>
        <p:nvSpPr>
          <p:cNvPr id="33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4398312" y="4156169"/>
            <a:ext cx="404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2000" i="1" dirty="0">
                <a:latin typeface="+mj-lt"/>
                <a:sym typeface="Arial"/>
              </a:rPr>
              <a:t>v</a:t>
            </a:r>
            <a:endParaRPr sz="2000" i="1" dirty="0">
              <a:latin typeface="+mj-lt"/>
              <a:sym typeface="Arial"/>
            </a:endParaRPr>
          </a:p>
        </p:txBody>
      </p:sp>
      <p:sp>
        <p:nvSpPr>
          <p:cNvPr id="38" name="任意多边形 37"/>
          <p:cNvSpPr/>
          <p:nvPr/>
        </p:nvSpPr>
        <p:spPr bwMode="gray">
          <a:xfrm>
            <a:off x="6603944" y="3074293"/>
            <a:ext cx="1663700" cy="622300"/>
          </a:xfrm>
          <a:custGeom>
            <a:avLst/>
            <a:gdLst>
              <a:gd name="connsiteX0" fmla="*/ 0 w 1663700"/>
              <a:gd name="connsiteY0" fmla="*/ 0 h 622300"/>
              <a:gd name="connsiteX1" fmla="*/ 1054100 w 1663700"/>
              <a:gd name="connsiteY1" fmla="*/ 203200 h 622300"/>
              <a:gd name="connsiteX2" fmla="*/ 1663700 w 1663700"/>
              <a:gd name="connsiteY2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3700" h="622300">
                <a:moveTo>
                  <a:pt x="0" y="0"/>
                </a:moveTo>
                <a:cubicBezTo>
                  <a:pt x="388408" y="49741"/>
                  <a:pt x="776817" y="99483"/>
                  <a:pt x="1054100" y="203200"/>
                </a:cubicBezTo>
                <a:cubicBezTo>
                  <a:pt x="1331383" y="306917"/>
                  <a:pt x="1497541" y="464608"/>
                  <a:pt x="1663700" y="622300"/>
                </a:cubicBezTo>
              </a:path>
            </a:pathLst>
          </a:custGeom>
          <a:ln w="28575" cap="rnd">
            <a:solidFill>
              <a:schemeClr val="tx1"/>
            </a:solidFill>
            <a:prstDash val="dash"/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 bwMode="gray">
          <a:xfrm>
            <a:off x="6603944" y="4141093"/>
            <a:ext cx="1689100" cy="673438"/>
          </a:xfrm>
          <a:custGeom>
            <a:avLst/>
            <a:gdLst>
              <a:gd name="connsiteX0" fmla="*/ 1689100 w 1689100"/>
              <a:gd name="connsiteY0" fmla="*/ 0 h 686138"/>
              <a:gd name="connsiteX1" fmla="*/ 1295400 w 1689100"/>
              <a:gd name="connsiteY1" fmla="*/ 444500 h 686138"/>
              <a:gd name="connsiteX2" fmla="*/ 546100 w 1689100"/>
              <a:gd name="connsiteY2" fmla="*/ 647700 h 686138"/>
              <a:gd name="connsiteX3" fmla="*/ 0 w 1689100"/>
              <a:gd name="connsiteY3" fmla="*/ 685800 h 68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9100" h="686138">
                <a:moveTo>
                  <a:pt x="1689100" y="0"/>
                </a:moveTo>
                <a:cubicBezTo>
                  <a:pt x="1587500" y="168275"/>
                  <a:pt x="1485900" y="336550"/>
                  <a:pt x="1295400" y="444500"/>
                </a:cubicBezTo>
                <a:cubicBezTo>
                  <a:pt x="1104900" y="552450"/>
                  <a:pt x="762000" y="607483"/>
                  <a:pt x="546100" y="647700"/>
                </a:cubicBezTo>
                <a:cubicBezTo>
                  <a:pt x="330200" y="687917"/>
                  <a:pt x="165100" y="686858"/>
                  <a:pt x="0" y="685800"/>
                </a:cubicBezTo>
              </a:path>
            </a:pathLst>
          </a:custGeom>
          <a:ln w="28575" cap="rnd">
            <a:solidFill>
              <a:schemeClr val="tx1"/>
            </a:solidFill>
            <a:prstDash val="dash"/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 bwMode="auto">
          <a:xfrm>
            <a:off x="4315864" y="4549205"/>
            <a:ext cx="2288080" cy="442674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lang="en-US" altLang="zh-CN" sz="2000" b="1" kern="0" dirty="0" err="1">
                <a:latin typeface="Times New Roman" panose="02020603050405020304"/>
                <a:ea typeface="楷体_GB2312" pitchFamily="49" charset="-122"/>
              </a:rPr>
              <a:t>logFile</a:t>
            </a:r>
            <a:r>
              <a:rPr lang="en-US" altLang="zh-CN" sz="2000" b="1" kern="0" dirty="0">
                <a:latin typeface="Times New Roman" panose="02020603050405020304"/>
                <a:ea typeface="楷体_GB2312" pitchFamily="49" charset="-122"/>
              </a:rPr>
              <a:t>(</a:t>
            </a:r>
            <a:r>
              <a:rPr lang="en-US" altLang="zh-CN" sz="2000" b="1" kern="0" dirty="0">
                <a:solidFill>
                  <a:srgbClr val="C00000"/>
                </a:solidFill>
                <a:latin typeface="Times New Roman" panose="02020603050405020304"/>
                <a:ea typeface="楷体_GB2312" pitchFamily="49" charset="-122"/>
              </a:rPr>
              <a:t>file</a:t>
            </a:r>
            <a:r>
              <a:rPr lang="en-US" altLang="zh-CN" sz="2000" b="1" kern="0" dirty="0">
                <a:latin typeface="Times New Roman" panose="02020603050405020304"/>
                <a:ea typeface="楷体_GB2312" pitchFamily="49" charset="-122"/>
              </a:rPr>
              <a:t>)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7734554" y="3680782"/>
            <a:ext cx="2288080" cy="442674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lang="en-US" altLang="zh-CN" sz="2000" b="1" kern="0" dirty="0" err="1">
                <a:latin typeface="Times New Roman" panose="02020603050405020304"/>
                <a:ea typeface="楷体_GB2312" pitchFamily="49" charset="-122"/>
              </a:rPr>
              <a:t>closeFile</a:t>
            </a:r>
            <a:r>
              <a:rPr lang="en-US" altLang="zh-CN" sz="2000" b="1" kern="0" dirty="0">
                <a:latin typeface="Times New Roman" panose="02020603050405020304"/>
                <a:ea typeface="楷体_GB2312" pitchFamily="49" charset="-122"/>
              </a:rPr>
              <a:t>(</a:t>
            </a:r>
            <a:r>
              <a:rPr lang="en-US" altLang="zh-CN" sz="2000" b="1" kern="0" dirty="0">
                <a:solidFill>
                  <a:srgbClr val="C00000"/>
                </a:solidFill>
                <a:latin typeface="Times New Roman" panose="02020603050405020304"/>
                <a:ea typeface="楷体_GB2312" pitchFamily="49" charset="-122"/>
              </a:rPr>
              <a:t>file</a:t>
            </a:r>
            <a:r>
              <a:rPr lang="en-US" altLang="zh-CN" sz="2000" b="1" kern="0" dirty="0">
                <a:latin typeface="Times New Roman" panose="02020603050405020304"/>
                <a:ea typeface="楷体_GB2312" pitchFamily="49" charset="-122"/>
              </a:rPr>
              <a:t>)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48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9494978" y="3253358"/>
            <a:ext cx="49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2000" i="1" dirty="0">
                <a:latin typeface="+mj-lt"/>
                <a:sym typeface="Arial"/>
              </a:rPr>
              <a:t>t</a:t>
            </a:r>
            <a:endParaRPr sz="2000" i="1" dirty="0">
              <a:latin typeface="+mj-lt"/>
              <a:sym typeface="Arial"/>
            </a:endParaRP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C2FB5177-729B-44D0-A0BE-3F64A03E4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6444718"/>
            <a:ext cx="11259128" cy="37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[1] https://github.com/michaelwittig/node-logger-file</a:t>
            </a:r>
          </a:p>
        </p:txBody>
      </p:sp>
      <p:sp>
        <p:nvSpPr>
          <p:cNvPr id="31" name="对话气泡: 矩形 47">
            <a:extLst>
              <a:ext uri="{FF2B5EF4-FFF2-40B4-BE49-F238E27FC236}">
                <a16:creationId xmlns:a16="http://schemas.microsoft.com/office/drawing/2014/main" id="{9E505675-6F46-468E-B8FF-D0A9840BC7C4}"/>
              </a:ext>
            </a:extLst>
          </p:cNvPr>
          <p:cNvSpPr/>
          <p:nvPr/>
        </p:nvSpPr>
        <p:spPr bwMode="gray">
          <a:xfrm>
            <a:off x="4661234" y="5343917"/>
            <a:ext cx="2067675" cy="442402"/>
          </a:xfrm>
          <a:prstGeom prst="wedgeRectCallout">
            <a:avLst>
              <a:gd name="adj1" fmla="val 5179"/>
              <a:gd name="adj2" fmla="val -128820"/>
            </a:avLst>
          </a:prstGeom>
          <a:solidFill>
            <a:schemeClr val="bg1"/>
          </a:solidFill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Fail to log</a:t>
            </a:r>
          </a:p>
        </p:txBody>
      </p:sp>
      <p:sp>
        <p:nvSpPr>
          <p:cNvPr id="22" name="箭头: 下 2">
            <a:extLst>
              <a:ext uri="{FF2B5EF4-FFF2-40B4-BE49-F238E27FC236}">
                <a16:creationId xmlns:a16="http://schemas.microsoft.com/office/drawing/2014/main" id="{AB0660A2-C230-40C1-A1B3-AEF3F28CC3AB}"/>
              </a:ext>
            </a:extLst>
          </p:cNvPr>
          <p:cNvSpPr/>
          <p:nvPr/>
        </p:nvSpPr>
        <p:spPr bwMode="gray">
          <a:xfrm flipH="1">
            <a:off x="5348288" y="3362118"/>
            <a:ext cx="159487" cy="1080000"/>
          </a:xfrm>
          <a:prstGeom prst="downArrow">
            <a:avLst/>
          </a:prstGeom>
          <a:noFill/>
          <a:ln w="31750" algn="ctr">
            <a:solidFill>
              <a:srgbClr val="C00000"/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4554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2" grpId="0"/>
      <p:bldP spid="33" grpId="0"/>
      <p:bldP spid="38" grpId="0" animBg="1"/>
      <p:bldP spid="40" grpId="0" animBg="1"/>
      <p:bldP spid="46" grpId="0" animBg="1"/>
      <p:bldP spid="47" grpId="0" animBg="1"/>
      <p:bldP spid="48" grpId="0"/>
      <p:bldP spid="3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1000" y="1208314"/>
            <a:ext cx="11364686" cy="523220"/>
          </a:xfrm>
        </p:spPr>
        <p:txBody>
          <a:bodyPr/>
          <a:lstStyle/>
          <a:p>
            <a:r>
              <a:rPr lang="en-US" altLang="zh-CN" dirty="0">
                <a:latin typeface="+mn-ea"/>
              </a:rPr>
              <a:t>8 atomicity violations are benign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Detect unknown atomicity violations</a:t>
            </a:r>
            <a:endParaRPr lang="zh-CN" altLang="en-US" dirty="0"/>
          </a:p>
        </p:txBody>
      </p:sp>
      <p:sp>
        <p:nvSpPr>
          <p:cNvPr id="47" name="对话气泡: 矩形 47">
            <a:extLst>
              <a:ext uri="{FF2B5EF4-FFF2-40B4-BE49-F238E27FC236}">
                <a16:creationId xmlns:a16="http://schemas.microsoft.com/office/drawing/2014/main" id="{9E505675-6F46-468E-B8FF-D0A9840BC7C4}"/>
              </a:ext>
            </a:extLst>
          </p:cNvPr>
          <p:cNvSpPr/>
          <p:nvPr/>
        </p:nvSpPr>
        <p:spPr bwMode="gray">
          <a:xfrm>
            <a:off x="6210300" y="5225448"/>
            <a:ext cx="2067675" cy="576226"/>
          </a:xfrm>
          <a:prstGeom prst="wedgeRectCallout">
            <a:avLst>
              <a:gd name="adj1" fmla="val -38710"/>
              <a:gd name="adj2" fmla="val -99476"/>
            </a:avLst>
          </a:prstGeom>
          <a:solidFill>
            <a:schemeClr val="bg1"/>
          </a:solidFill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Event </a:t>
            </a:r>
            <a:r>
              <a:rPr lang="en-US" altLang="zh-CN" sz="1600" b="1" i="1" dirty="0">
                <a:solidFill>
                  <a:schemeClr val="tx1"/>
                </a:solidFill>
              </a:rPr>
              <a:t>u</a:t>
            </a:r>
            <a:r>
              <a:rPr lang="en-US" altLang="zh-CN" sz="1600" b="1" dirty="0">
                <a:solidFill>
                  <a:schemeClr val="tx1"/>
                </a:solidFill>
              </a:rPr>
              <a:t> and </a:t>
            </a:r>
            <a:r>
              <a:rPr lang="en-US" altLang="zh-CN" sz="1600" b="1" i="1" dirty="0">
                <a:solidFill>
                  <a:schemeClr val="tx1"/>
                </a:solidFill>
              </a:rPr>
              <a:t>v</a:t>
            </a:r>
            <a:r>
              <a:rPr lang="en-US" altLang="zh-CN" sz="1600" b="1" dirty="0">
                <a:solidFill>
                  <a:schemeClr val="tx1"/>
                </a:solidFill>
              </a:rPr>
              <a:t> write the same data to </a:t>
            </a:r>
            <a:r>
              <a:rPr lang="en-US" altLang="zh-CN" sz="1600" b="1" dirty="0">
                <a:solidFill>
                  <a:srgbClr val="C00000"/>
                </a:solidFill>
              </a:rPr>
              <a:t>x</a:t>
            </a:r>
            <a:r>
              <a:rPr lang="en-US" altLang="zh-CN" sz="16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圆角矩形 19"/>
          <p:cNvSpPr/>
          <p:nvPr/>
        </p:nvSpPr>
        <p:spPr bwMode="auto">
          <a:xfrm>
            <a:off x="5072604" y="2815596"/>
            <a:ext cx="1137696" cy="442674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lang="en-US" altLang="zh-CN" sz="2000" b="1" kern="0" dirty="0">
                <a:solidFill>
                  <a:srgbClr val="C00000"/>
                </a:solidFill>
                <a:latin typeface="Times New Roman" panose="02020603050405020304"/>
                <a:ea typeface="楷体_GB2312" pitchFamily="49" charset="-122"/>
              </a:rPr>
              <a:t>x</a:t>
            </a:r>
            <a:r>
              <a:rPr lang="en-US" altLang="zh-CN" sz="2000" b="1" kern="0" dirty="0">
                <a:latin typeface="Times New Roman" panose="02020603050405020304"/>
                <a:ea typeface="楷体_GB2312" pitchFamily="49" charset="-122"/>
              </a:rPr>
              <a:t> = 1;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5072604" y="4499314"/>
            <a:ext cx="1137696" cy="442674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lang="en-US" altLang="zh-CN" sz="2000" b="1" kern="0" dirty="0">
                <a:solidFill>
                  <a:srgbClr val="C00000"/>
                </a:solidFill>
                <a:latin typeface="Times New Roman" panose="02020603050405020304"/>
                <a:ea typeface="楷体_GB2312" pitchFamily="49" charset="-122"/>
              </a:rPr>
              <a:t>x</a:t>
            </a:r>
            <a:r>
              <a:rPr lang="en-US" altLang="zh-CN" sz="2000" b="1" kern="0" dirty="0">
                <a:latin typeface="Times New Roman" panose="02020603050405020304"/>
                <a:ea typeface="楷体_GB2312" pitchFamily="49" charset="-122"/>
              </a:rPr>
              <a:t> = 1;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7349262" y="3647271"/>
            <a:ext cx="1137696" cy="442674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lang="en-US" altLang="zh-CN" sz="2000" b="1" kern="0" dirty="0">
                <a:latin typeface="Times New Roman" panose="02020603050405020304"/>
                <a:ea typeface="楷体_GB2312" pitchFamily="49" charset="-122"/>
              </a:rPr>
              <a:t>Read </a:t>
            </a:r>
            <a:r>
              <a:rPr lang="en-US" altLang="zh-CN" sz="2000" b="1" kern="0" dirty="0">
                <a:solidFill>
                  <a:srgbClr val="C00000"/>
                </a:solidFill>
                <a:latin typeface="Times New Roman" panose="02020603050405020304"/>
                <a:ea typeface="楷体_GB2312" pitchFamily="49" charset="-122"/>
              </a:rPr>
              <a:t>x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27" name="任意多边形 26"/>
          <p:cNvSpPr/>
          <p:nvPr/>
        </p:nvSpPr>
        <p:spPr bwMode="gray">
          <a:xfrm>
            <a:off x="6210300" y="3017328"/>
            <a:ext cx="1663700" cy="622300"/>
          </a:xfrm>
          <a:custGeom>
            <a:avLst/>
            <a:gdLst>
              <a:gd name="connsiteX0" fmla="*/ 0 w 1663700"/>
              <a:gd name="connsiteY0" fmla="*/ 0 h 622300"/>
              <a:gd name="connsiteX1" fmla="*/ 1054100 w 1663700"/>
              <a:gd name="connsiteY1" fmla="*/ 203200 h 622300"/>
              <a:gd name="connsiteX2" fmla="*/ 1663700 w 1663700"/>
              <a:gd name="connsiteY2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3700" h="622300">
                <a:moveTo>
                  <a:pt x="0" y="0"/>
                </a:moveTo>
                <a:cubicBezTo>
                  <a:pt x="388408" y="49741"/>
                  <a:pt x="776817" y="99483"/>
                  <a:pt x="1054100" y="203200"/>
                </a:cubicBezTo>
                <a:cubicBezTo>
                  <a:pt x="1331383" y="306917"/>
                  <a:pt x="1497541" y="464608"/>
                  <a:pt x="1663700" y="622300"/>
                </a:cubicBezTo>
              </a:path>
            </a:pathLst>
          </a:custGeom>
          <a:ln w="28575" cap="rnd">
            <a:solidFill>
              <a:schemeClr val="tx1"/>
            </a:solidFill>
            <a:prstDash val="dash"/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 bwMode="gray">
          <a:xfrm>
            <a:off x="6210300" y="4084128"/>
            <a:ext cx="1689100" cy="673438"/>
          </a:xfrm>
          <a:custGeom>
            <a:avLst/>
            <a:gdLst>
              <a:gd name="connsiteX0" fmla="*/ 1689100 w 1689100"/>
              <a:gd name="connsiteY0" fmla="*/ 0 h 686138"/>
              <a:gd name="connsiteX1" fmla="*/ 1295400 w 1689100"/>
              <a:gd name="connsiteY1" fmla="*/ 444500 h 686138"/>
              <a:gd name="connsiteX2" fmla="*/ 546100 w 1689100"/>
              <a:gd name="connsiteY2" fmla="*/ 647700 h 686138"/>
              <a:gd name="connsiteX3" fmla="*/ 0 w 1689100"/>
              <a:gd name="connsiteY3" fmla="*/ 685800 h 68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9100" h="686138">
                <a:moveTo>
                  <a:pt x="1689100" y="0"/>
                </a:moveTo>
                <a:cubicBezTo>
                  <a:pt x="1587500" y="168275"/>
                  <a:pt x="1485900" y="336550"/>
                  <a:pt x="1295400" y="444500"/>
                </a:cubicBezTo>
                <a:cubicBezTo>
                  <a:pt x="1104900" y="552450"/>
                  <a:pt x="762000" y="607483"/>
                  <a:pt x="546100" y="647700"/>
                </a:cubicBezTo>
                <a:cubicBezTo>
                  <a:pt x="330200" y="687917"/>
                  <a:pt x="165100" y="686858"/>
                  <a:pt x="0" y="685800"/>
                </a:cubicBezTo>
              </a:path>
            </a:pathLst>
          </a:custGeom>
          <a:ln w="28575" cap="rnd">
            <a:solidFill>
              <a:schemeClr val="tx1"/>
            </a:solidFill>
            <a:prstDash val="dash"/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4872157" y="2443033"/>
            <a:ext cx="519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2000" i="1" dirty="0">
                <a:latin typeface="+mj-lt"/>
                <a:sym typeface="Arial"/>
              </a:rPr>
              <a:t>u</a:t>
            </a:r>
            <a:endParaRPr sz="2000" i="1" dirty="0">
              <a:latin typeface="+mj-lt"/>
              <a:sym typeface="Arial"/>
            </a:endParaRPr>
          </a:p>
        </p:txBody>
      </p:sp>
      <p:sp>
        <p:nvSpPr>
          <p:cNvPr id="28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4934019" y="4123345"/>
            <a:ext cx="519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2000" i="1" dirty="0">
                <a:latin typeface="+mj-lt"/>
                <a:sym typeface="Arial"/>
              </a:rPr>
              <a:t>v</a:t>
            </a:r>
            <a:endParaRPr sz="2000" i="1" dirty="0">
              <a:latin typeface="+mj-lt"/>
              <a:sym typeface="Arial"/>
            </a:endParaRPr>
          </a:p>
        </p:txBody>
      </p:sp>
      <p:sp>
        <p:nvSpPr>
          <p:cNvPr id="30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7970768" y="3239518"/>
            <a:ext cx="547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2000" i="1" dirty="0">
                <a:latin typeface="+mj-lt"/>
                <a:sym typeface="Arial"/>
              </a:rPr>
              <a:t>t</a:t>
            </a:r>
            <a:endParaRPr sz="2000" i="1" dirty="0">
              <a:latin typeface="+mj-lt"/>
              <a:sym typeface="Arial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76AE0BA-534C-4E8F-A667-362BED4C2C57}"/>
              </a:ext>
            </a:extLst>
          </p:cNvPr>
          <p:cNvGrpSpPr/>
          <p:nvPr/>
        </p:nvGrpSpPr>
        <p:grpSpPr>
          <a:xfrm>
            <a:off x="4842739" y="2470741"/>
            <a:ext cx="1692000" cy="2592000"/>
            <a:chOff x="3134045" y="2929247"/>
            <a:chExt cx="1692000" cy="2592000"/>
          </a:xfrm>
        </p:grpSpPr>
        <p:sp>
          <p:nvSpPr>
            <p:cNvPr id="21" name="流程图: 可选过程 20">
              <a:extLst>
                <a:ext uri="{FF2B5EF4-FFF2-40B4-BE49-F238E27FC236}">
                  <a16:creationId xmlns:a16="http://schemas.microsoft.com/office/drawing/2014/main" id="{E46A7C36-7A0C-45A4-972D-CB0DC49FF118}"/>
                </a:ext>
              </a:extLst>
            </p:cNvPr>
            <p:cNvSpPr/>
            <p:nvPr/>
          </p:nvSpPr>
          <p:spPr bwMode="gray">
            <a:xfrm>
              <a:off x="3168502" y="2962222"/>
              <a:ext cx="1620000" cy="2520000"/>
            </a:xfrm>
            <a:prstGeom prst="flowChartAlternateProcess">
              <a:avLst/>
            </a:prstGeom>
            <a:noFill/>
            <a:ln w="19050" algn="ctr">
              <a:solidFill>
                <a:srgbClr val="0070C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流程图: 可选过程 21">
              <a:extLst>
                <a:ext uri="{FF2B5EF4-FFF2-40B4-BE49-F238E27FC236}">
                  <a16:creationId xmlns:a16="http://schemas.microsoft.com/office/drawing/2014/main" id="{0A828968-E232-40CD-B157-0250A06564BC}"/>
                </a:ext>
              </a:extLst>
            </p:cNvPr>
            <p:cNvSpPr/>
            <p:nvPr/>
          </p:nvSpPr>
          <p:spPr bwMode="gray">
            <a:xfrm>
              <a:off x="3134045" y="2929247"/>
              <a:ext cx="1692000" cy="2592000"/>
            </a:xfrm>
            <a:prstGeom prst="flowChartAlternateProcess">
              <a:avLst/>
            </a:prstGeom>
            <a:noFill/>
            <a:ln w="19050" algn="ctr">
              <a:solidFill>
                <a:srgbClr val="0070C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箭头: 下 2">
            <a:extLst>
              <a:ext uri="{FF2B5EF4-FFF2-40B4-BE49-F238E27FC236}">
                <a16:creationId xmlns:a16="http://schemas.microsoft.com/office/drawing/2014/main" id="{1ECCD873-55CF-4B9C-9253-DA306F565B39}"/>
              </a:ext>
            </a:extLst>
          </p:cNvPr>
          <p:cNvSpPr/>
          <p:nvPr/>
        </p:nvSpPr>
        <p:spPr bwMode="gray">
          <a:xfrm flipH="1">
            <a:off x="5533014" y="3352882"/>
            <a:ext cx="159487" cy="1080000"/>
          </a:xfrm>
          <a:prstGeom prst="downArrow">
            <a:avLst/>
          </a:prstGeom>
          <a:noFill/>
          <a:ln w="31750" algn="ctr">
            <a:solidFill>
              <a:srgbClr val="C00000"/>
            </a:solidFill>
            <a:prstDash val="solid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1738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6" grpId="0" animBg="1"/>
      <p:bldP spid="27" grpId="0" animBg="1"/>
      <p:bldP spid="29" grpId="0" animBg="1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4EC4D7-F41E-406C-9A2F-3DB897A5D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08314"/>
            <a:ext cx="11364686" cy="523220"/>
          </a:xfrm>
        </p:spPr>
        <p:txBody>
          <a:bodyPr/>
          <a:lstStyle/>
          <a:p>
            <a:r>
              <a:rPr lang="en-US" altLang="zh-CN" dirty="0">
                <a:latin typeface="+mn-ea"/>
              </a:rPr>
              <a:t>Runtime overhead of NodeAV ranges from 1.1X to 5.7X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of </a:t>
            </a:r>
            <a:r>
              <a:rPr lang="en-US" altLang="zh-CN" dirty="0" err="1"/>
              <a:t>NodeAV</a:t>
            </a:r>
            <a:r>
              <a:rPr lang="en-US" altLang="zh-CN" dirty="0"/>
              <a:t>?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5945"/>
              </p:ext>
            </p:extLst>
          </p:nvPr>
        </p:nvGraphicFramePr>
        <p:xfrm>
          <a:off x="1465662" y="1881133"/>
          <a:ext cx="919536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254">
                  <a:extLst>
                    <a:ext uri="{9D8B030D-6E8A-4147-A177-3AD203B41FA5}">
                      <a16:colId xmlns:a16="http://schemas.microsoft.com/office/drawing/2014/main" val="1726551963"/>
                    </a:ext>
                  </a:extLst>
                </a:gridCol>
                <a:gridCol w="3388608">
                  <a:extLst>
                    <a:ext uri="{9D8B030D-6E8A-4147-A177-3AD203B41FA5}">
                      <a16:colId xmlns:a16="http://schemas.microsoft.com/office/drawing/2014/main" val="70754035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168089795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82478154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268976544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79482575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ID</a:t>
                      </a:r>
                      <a:endParaRPr lang="zh-CN" alt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Project</a:t>
                      </a:r>
                      <a:endParaRPr lang="zh-CN" altLang="en-US" sz="18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#Event</a:t>
                      </a:r>
                      <a:endParaRPr lang="zh-CN" altLang="en-US" sz="1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Time (s)</a:t>
                      </a:r>
                      <a:endParaRPr lang="zh-CN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340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Orig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D01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Trace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D010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Overhead (X)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D01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78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michaelwitting</a:t>
                      </a:r>
                      <a:r>
                        <a:rPr lang="en-US" altLang="zh-CN" sz="1600" b="1" dirty="0"/>
                        <a:t>/node-logger-file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1,752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19.4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31.9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1.6</a:t>
                      </a:r>
                      <a:endParaRPr lang="zh-CN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85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substack</a:t>
                      </a:r>
                      <a:r>
                        <a:rPr lang="en-US" altLang="zh-CN" sz="1600" b="1" dirty="0"/>
                        <a:t>/node-</a:t>
                      </a:r>
                      <a:r>
                        <a:rPr lang="en-US" altLang="zh-CN" sz="1600" b="1" dirty="0" err="1"/>
                        <a:t>mkdir</a:t>
                      </a:r>
                      <a:r>
                        <a:rPr lang="en-US" altLang="zh-CN" sz="1600" b="1" dirty="0"/>
                        <a:t>-p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23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4.3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5.5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1.3</a:t>
                      </a:r>
                      <a:endParaRPr lang="zh-CN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6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3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hapijs</a:t>
                      </a:r>
                      <a:r>
                        <a:rPr lang="en-US" altLang="zh-CN" sz="1600" b="1" dirty="0"/>
                        <a:t>/</a:t>
                      </a:r>
                      <a:r>
                        <a:rPr lang="en-US" altLang="zh-CN" sz="1600" b="1" dirty="0" err="1"/>
                        <a:t>nes</a:t>
                      </a:r>
                      <a:endParaRPr lang="en-US" altLang="zh-C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34,211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4.7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7.5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1.6</a:t>
                      </a:r>
                      <a:endParaRPr lang="zh-CN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181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4</a:t>
                      </a:r>
                      <a:endParaRPr lang="zh-CN" altLang="en-US" sz="1600" b="1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telefonicaid</a:t>
                      </a:r>
                      <a:r>
                        <a:rPr lang="en-US" altLang="zh-CN" sz="1600" b="1" dirty="0"/>
                        <a:t>/</a:t>
                      </a:r>
                      <a:r>
                        <a:rPr lang="en-US" altLang="zh-CN" sz="1600" b="1" dirty="0" err="1"/>
                        <a:t>fiware</a:t>
                      </a:r>
                      <a:r>
                        <a:rPr lang="en-US" altLang="zh-CN" sz="1600" b="1" dirty="0"/>
                        <a:t>-pep-</a:t>
                      </a:r>
                      <a:r>
                        <a:rPr lang="en-US" altLang="zh-CN" sz="1600" b="1" dirty="0" err="1"/>
                        <a:t>steelskin</a:t>
                      </a:r>
                      <a:endParaRPr lang="en-US" altLang="zh-C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39,757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7.3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14.4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2.0</a:t>
                      </a:r>
                      <a:endParaRPr lang="zh-CN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18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5</a:t>
                      </a:r>
                      <a:endParaRPr lang="zh-CN" altLang="en-US" sz="1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/>
                        <a:t>node-modules/</a:t>
                      </a:r>
                      <a:r>
                        <a:rPr lang="en-US" altLang="zh-CN" sz="1600" b="1" dirty="0" err="1"/>
                        <a:t>agentkeepalive</a:t>
                      </a:r>
                      <a:endParaRPr lang="zh-CN" altLang="en-US" sz="1600" b="1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10,873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65.7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70.1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1.1</a:t>
                      </a:r>
                      <a:endParaRPr lang="zh-CN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04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6</a:t>
                      </a:r>
                      <a:endParaRPr lang="zh-CN" altLang="en-US" sz="1600" b="1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nickewing</a:t>
                      </a:r>
                      <a:r>
                        <a:rPr lang="en-US" altLang="zh-CN" sz="1600" b="1" dirty="0"/>
                        <a:t>/line-reader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633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0.4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0.7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1.8</a:t>
                      </a:r>
                      <a:endParaRPr lang="zh-CN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48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7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sitegui</a:t>
                      </a:r>
                      <a:r>
                        <a:rPr lang="en-US" altLang="zh-CN" sz="1600" b="1" dirty="0"/>
                        <a:t>/</a:t>
                      </a:r>
                      <a:r>
                        <a:rPr lang="en-US" altLang="zh-CN" sz="1600" b="1" dirty="0" err="1"/>
                        <a:t>nodejs-websocket</a:t>
                      </a:r>
                      <a:endParaRPr lang="en-US" altLang="zh-C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676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0.2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0.9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4.5</a:t>
                      </a:r>
                      <a:endParaRPr lang="zh-CN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92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8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JoshuaWise</a:t>
                      </a:r>
                      <a:r>
                        <a:rPr lang="en-US" altLang="zh-CN" sz="1600" b="1" dirty="0"/>
                        <a:t>/better-sqlite3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9,346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12.1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12.9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1.1</a:t>
                      </a:r>
                      <a:endParaRPr lang="zh-CN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79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9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derbyjs</a:t>
                      </a:r>
                      <a:r>
                        <a:rPr lang="en-US" altLang="zh-CN" sz="1600" b="1" dirty="0"/>
                        <a:t>/racer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2,065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0.2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0.5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2.5</a:t>
                      </a:r>
                      <a:endParaRPr lang="zh-CN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00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10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/>
                        <a:t>simplecrawler</a:t>
                      </a:r>
                      <a:r>
                        <a:rPr lang="en-US" altLang="zh-CN" sz="1600" b="1" dirty="0"/>
                        <a:t>/</a:t>
                      </a:r>
                      <a:r>
                        <a:rPr lang="en-US" altLang="zh-CN" sz="1600" b="1" dirty="0" err="1"/>
                        <a:t>simplecrawler</a:t>
                      </a:r>
                      <a:endParaRPr lang="en-US" altLang="zh-C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466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4.7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26.6</a:t>
                      </a:r>
                      <a:endParaRPr lang="zh-CN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5.7</a:t>
                      </a:r>
                      <a:endParaRPr lang="zh-CN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058680"/>
                  </a:ext>
                </a:extLst>
              </a:tr>
            </a:tbl>
          </a:graphicData>
        </a:graphic>
      </p:graphicFrame>
      <p:sp>
        <p:nvSpPr>
          <p:cNvPr id="5" name="圆角矩形 4"/>
          <p:cNvSpPr/>
          <p:nvPr/>
        </p:nvSpPr>
        <p:spPr bwMode="gray">
          <a:xfrm>
            <a:off x="8929687" y="2243494"/>
            <a:ext cx="1731337" cy="4237318"/>
          </a:xfrm>
          <a:prstGeom prst="round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108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57" y="1161030"/>
            <a:ext cx="4876800" cy="2743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826" y="1160418"/>
            <a:ext cx="4876800" cy="2743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72" y="3921374"/>
            <a:ext cx="4876800" cy="2743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63" y="3923257"/>
            <a:ext cx="4876800" cy="2743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41304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5354374" y="1294080"/>
            <a:ext cx="1873894" cy="1800225"/>
            <a:chOff x="7692514" y="266001"/>
            <a:chExt cx="1873894" cy="1800225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2514" y="266001"/>
              <a:ext cx="1800225" cy="1800225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7692514" y="1727672"/>
              <a:ext cx="18738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Server-side apps</a:t>
              </a:r>
              <a:endParaRPr lang="zh-CN" altLang="en-US" b="1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 is used in various applications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5549671" y="5615111"/>
            <a:ext cx="1852708" cy="1033400"/>
            <a:chOff x="687016" y="5613350"/>
            <a:chExt cx="1852708" cy="103340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16" y="5613350"/>
              <a:ext cx="1852708" cy="691610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870958" y="6308196"/>
              <a:ext cx="1545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 err="1"/>
                <a:t>IoT</a:t>
              </a:r>
              <a:endParaRPr lang="zh-CN" altLang="en-US" sz="1600" b="1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231137" y="3172245"/>
            <a:ext cx="1545987" cy="1625925"/>
            <a:chOff x="709655" y="3288139"/>
            <a:chExt cx="1545987" cy="1625925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629" y="3288139"/>
              <a:ext cx="1381587" cy="1381587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709655" y="4575510"/>
              <a:ext cx="1545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Mobile apps</a:t>
              </a:r>
              <a:endParaRPr lang="zh-CN" altLang="en-US" sz="1600" b="1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31072" y="3350370"/>
            <a:ext cx="1990725" cy="1805091"/>
            <a:chOff x="4415595" y="5072639"/>
            <a:chExt cx="1990725" cy="1805091"/>
          </a:xfrm>
        </p:grpSpPr>
        <p:sp>
          <p:nvSpPr>
            <p:cNvPr id="27" name="文本框 26"/>
            <p:cNvSpPr txBox="1"/>
            <p:nvPr/>
          </p:nvSpPr>
          <p:spPr>
            <a:xfrm>
              <a:off x="4576148" y="6539176"/>
              <a:ext cx="1744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Web apps</a:t>
              </a:r>
              <a:endParaRPr lang="zh-CN" altLang="en-US" sz="1600" b="1" dirty="0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5595" y="5072639"/>
              <a:ext cx="1990725" cy="1447800"/>
            </a:xfrm>
            <a:prstGeom prst="rect">
              <a:avLst/>
            </a:prstGeom>
          </p:spPr>
        </p:pic>
      </p:grpSp>
      <p:pic>
        <p:nvPicPr>
          <p:cNvPr id="1026" name="Picture 2" descr="Image result for JavaScript">
            <a:extLst>
              <a:ext uri="{FF2B5EF4-FFF2-40B4-BE49-F238E27FC236}">
                <a16:creationId xmlns:a16="http://schemas.microsoft.com/office/drawing/2014/main" id="{C9968B9C-843C-4016-A957-988556202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58" y="3703903"/>
            <a:ext cx="1990726" cy="99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60D0E810-6836-47F2-AF73-911DA707404C}"/>
              </a:ext>
            </a:extLst>
          </p:cNvPr>
          <p:cNvSpPr/>
          <p:nvPr/>
        </p:nvSpPr>
        <p:spPr bwMode="gray">
          <a:xfrm rot="10800000">
            <a:off x="4468640" y="3884255"/>
            <a:ext cx="515740" cy="385346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1A5CA57B-3206-473F-AC07-4C80721E12B7}"/>
              </a:ext>
            </a:extLst>
          </p:cNvPr>
          <p:cNvSpPr/>
          <p:nvPr/>
        </p:nvSpPr>
        <p:spPr bwMode="gray">
          <a:xfrm rot="16200000">
            <a:off x="5996616" y="3251742"/>
            <a:ext cx="515740" cy="385346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10B042BF-E634-4F1C-ACC7-230454B6693D}"/>
              </a:ext>
            </a:extLst>
          </p:cNvPr>
          <p:cNvSpPr/>
          <p:nvPr/>
        </p:nvSpPr>
        <p:spPr bwMode="gray">
          <a:xfrm>
            <a:off x="7669621" y="3884255"/>
            <a:ext cx="515740" cy="385346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12EBDFF1-276E-4A78-8D86-D014FA03274A}"/>
              </a:ext>
            </a:extLst>
          </p:cNvPr>
          <p:cNvSpPr/>
          <p:nvPr/>
        </p:nvSpPr>
        <p:spPr bwMode="gray">
          <a:xfrm rot="5400000">
            <a:off x="5996616" y="4906655"/>
            <a:ext cx="515740" cy="385346"/>
          </a:xfrm>
          <a:prstGeom prst="rightArrow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97579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B1AEAF-DC4A-4360-85D2-2DF9D50935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63" y="1661160"/>
            <a:ext cx="2566274" cy="1488439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76024C92-FEBE-4CC2-A6E9-BB1A32B0FFE4}"/>
              </a:ext>
            </a:extLst>
          </p:cNvPr>
          <p:cNvSpPr txBox="1">
            <a:spLocks/>
          </p:cNvSpPr>
          <p:nvPr/>
        </p:nvSpPr>
        <p:spPr>
          <a:xfrm>
            <a:off x="2209800" y="3500120"/>
            <a:ext cx="7772400" cy="1362075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lnSpc>
                <a:spcPts val="4667"/>
              </a:lnSpc>
              <a:spcBef>
                <a:spcPct val="0"/>
              </a:spcBef>
              <a:buNone/>
              <a:defRPr lang="en-US" sz="4267" b="1" kern="120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7200" dirty="0">
                <a:solidFill>
                  <a:srgbClr val="C00000"/>
                </a:solidFill>
                <a:latin typeface="+mj-ea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38931761"/>
      </p:ext>
    </p:extLst>
  </p:cSld>
  <p:clrMapOvr>
    <a:masterClrMapping/>
  </p:clrMapOvr>
  <p:transition advTm="9382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78320-2CAA-40B2-8890-0B0C7C471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08314"/>
            <a:ext cx="11364686" cy="2482731"/>
          </a:xfrm>
        </p:spPr>
        <p:txBody>
          <a:bodyPr/>
          <a:lstStyle/>
          <a:p>
            <a:r>
              <a:rPr lang="en-US" altLang="zh-CN" dirty="0"/>
              <a:t>A server-side JavaScript event-driven framework</a:t>
            </a:r>
          </a:p>
          <a:p>
            <a:pPr lvl="1"/>
            <a:r>
              <a:rPr lang="en-US" altLang="zh-CN" sz="2400" dirty="0"/>
              <a:t>Introduced by Ryan Dahl in 2009</a:t>
            </a:r>
          </a:p>
          <a:p>
            <a:pPr lvl="1"/>
            <a:r>
              <a:rPr lang="en-US" altLang="zh-CN" sz="2400" dirty="0"/>
              <a:t>800,000+ modules in the npm repository [1]</a:t>
            </a:r>
          </a:p>
          <a:p>
            <a:pPr lvl="1"/>
            <a:endParaRPr lang="en-US" altLang="zh-CN" sz="2400" dirty="0"/>
          </a:p>
          <a:p>
            <a:r>
              <a:rPr lang="en-US" altLang="zh-CN" dirty="0"/>
              <a:t>Node.js is widely used in industry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Node.js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B6060BE-EC8C-46E3-AE0B-704D7C093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584" y="4178236"/>
            <a:ext cx="1844763" cy="5041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4CE6A22-291D-496B-8A4A-B37914B47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169" y="3939943"/>
            <a:ext cx="1053378" cy="94393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051DB38-D527-4644-90C1-A82E756E0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6733" y="4001637"/>
            <a:ext cx="1173142" cy="92771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1B4F933-97C6-4582-B39A-8F4E5DC62C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448" y="4167917"/>
            <a:ext cx="727604" cy="72760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360" y="5247677"/>
            <a:ext cx="2560320" cy="6400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6" b="31291"/>
          <a:stretch/>
        </p:blipFill>
        <p:spPr>
          <a:xfrm>
            <a:off x="5046744" y="4230512"/>
            <a:ext cx="2020252" cy="55497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106" y="5138259"/>
            <a:ext cx="2433638" cy="92011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36" y="5186016"/>
            <a:ext cx="1690688" cy="6762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07" b="20366"/>
          <a:stretch/>
        </p:blipFill>
        <p:spPr>
          <a:xfrm>
            <a:off x="8153062" y="5124674"/>
            <a:ext cx="2538413" cy="737617"/>
          </a:xfrm>
          <a:prstGeom prst="rect">
            <a:avLst/>
          </a:prstGeom>
        </p:spPr>
      </p:pic>
      <p:sp>
        <p:nvSpPr>
          <p:cNvPr id="20" name="Text Box 6">
            <a:extLst>
              <a:ext uri="{FF2B5EF4-FFF2-40B4-BE49-F238E27FC236}">
                <a16:creationId xmlns:a16="http://schemas.microsoft.com/office/drawing/2014/main" id="{C2FB5177-729B-44D0-A0BE-3F64A03E4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6414292"/>
            <a:ext cx="12191999" cy="371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[1] https://www.npmjs.com/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69" b="20074"/>
          <a:stretch/>
        </p:blipFill>
        <p:spPr>
          <a:xfrm>
            <a:off x="8459547" y="1676194"/>
            <a:ext cx="1800225" cy="104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989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4E5C713-5561-42EC-8CDA-4D9124864EE0}"/>
              </a:ext>
            </a:extLst>
          </p:cNvPr>
          <p:cNvSpPr/>
          <p:nvPr/>
        </p:nvSpPr>
        <p:spPr bwMode="gray">
          <a:xfrm>
            <a:off x="8137235" y="3475180"/>
            <a:ext cx="923632" cy="178030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Event-driven architecture in Node.js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FE48F81-BC6C-44EE-9CC1-0C6789732FB8}"/>
              </a:ext>
            </a:extLst>
          </p:cNvPr>
          <p:cNvCxnSpPr>
            <a:cxnSpLocks/>
          </p:cNvCxnSpPr>
          <p:nvPr/>
        </p:nvCxnSpPr>
        <p:spPr>
          <a:xfrm>
            <a:off x="3841612" y="1733817"/>
            <a:ext cx="0" cy="4267200"/>
          </a:xfrm>
          <a:prstGeom prst="straightConnector1">
            <a:avLst/>
          </a:prstGeom>
          <a:noFill/>
          <a:ln w="635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tailEnd type="none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  <p:sp>
        <p:nvSpPr>
          <p:cNvPr id="26" name="任意多边形: 形状 39">
            <a:extLst>
              <a:ext uri="{FF2B5EF4-FFF2-40B4-BE49-F238E27FC236}">
                <a16:creationId xmlns:a16="http://schemas.microsoft.com/office/drawing/2014/main" id="{D16124BB-186A-4C2C-8EE1-BFB07A138794}"/>
              </a:ext>
            </a:extLst>
          </p:cNvPr>
          <p:cNvSpPr/>
          <p:nvPr/>
        </p:nvSpPr>
        <p:spPr>
          <a:xfrm>
            <a:off x="8290471" y="3777671"/>
            <a:ext cx="107209" cy="1320800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30" name="任意多边形: 形状 39">
            <a:extLst>
              <a:ext uri="{FF2B5EF4-FFF2-40B4-BE49-F238E27FC236}">
                <a16:creationId xmlns:a16="http://schemas.microsoft.com/office/drawing/2014/main" id="{D16124BB-186A-4C2C-8EE1-BFB07A138794}"/>
              </a:ext>
            </a:extLst>
          </p:cNvPr>
          <p:cNvSpPr/>
          <p:nvPr/>
        </p:nvSpPr>
        <p:spPr>
          <a:xfrm>
            <a:off x="8555601" y="3777671"/>
            <a:ext cx="100417" cy="1320800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31" name="任意多边形: 形状 39">
            <a:extLst>
              <a:ext uri="{FF2B5EF4-FFF2-40B4-BE49-F238E27FC236}">
                <a16:creationId xmlns:a16="http://schemas.microsoft.com/office/drawing/2014/main" id="{D16124BB-186A-4C2C-8EE1-BFB07A138794}"/>
              </a:ext>
            </a:extLst>
          </p:cNvPr>
          <p:cNvSpPr/>
          <p:nvPr/>
        </p:nvSpPr>
        <p:spPr>
          <a:xfrm>
            <a:off x="8812852" y="3777670"/>
            <a:ext cx="107209" cy="1320799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89040CA-91FC-4BC1-9971-02101603E390}"/>
              </a:ext>
            </a:extLst>
          </p:cNvPr>
          <p:cNvSpPr txBox="1"/>
          <p:nvPr/>
        </p:nvSpPr>
        <p:spPr>
          <a:xfrm>
            <a:off x="3029528" y="1221688"/>
            <a:ext cx="171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Looper thread</a:t>
            </a: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(Single thread)</a:t>
            </a:r>
            <a:endParaRPr lang="zh-CN" altLang="en-US" sz="1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6A8F7F8-FF06-4747-B566-7E6EF443ADD6}"/>
              </a:ext>
            </a:extLst>
          </p:cNvPr>
          <p:cNvSpPr txBox="1"/>
          <p:nvPr/>
        </p:nvSpPr>
        <p:spPr>
          <a:xfrm>
            <a:off x="7785350" y="2816104"/>
            <a:ext cx="1796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Worker pool</a:t>
            </a: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600" i="1" dirty="0">
                <a:solidFill>
                  <a:prstClr val="black"/>
                </a:solidFill>
                <a:ea typeface="宋体" panose="02010600030101010101" pitchFamily="2" charset="-122"/>
              </a:rPr>
              <a:t>n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 threads)</a:t>
            </a:r>
            <a:endParaRPr lang="zh-CN" altLang="en-US" sz="1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68A84D-4B4E-482A-B330-AB40CEC68AE4}"/>
              </a:ext>
            </a:extLst>
          </p:cNvPr>
          <p:cNvSpPr/>
          <p:nvPr/>
        </p:nvSpPr>
        <p:spPr bwMode="gray">
          <a:xfrm>
            <a:off x="6956738" y="2256011"/>
            <a:ext cx="1117600" cy="3140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1D1109-1756-4AA5-B91C-F79A26DD1134}"/>
              </a:ext>
            </a:extLst>
          </p:cNvPr>
          <p:cNvSpPr txBox="1"/>
          <p:nvPr/>
        </p:nvSpPr>
        <p:spPr>
          <a:xfrm>
            <a:off x="6822476" y="1917457"/>
            <a:ext cx="138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task queue</a:t>
            </a:r>
            <a:endParaRPr lang="zh-CN" altLang="en-US" sz="16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14" name="圆角矩形 45">
            <a:extLst>
              <a:ext uri="{FF2B5EF4-FFF2-40B4-BE49-F238E27FC236}">
                <a16:creationId xmlns:a16="http://schemas.microsoft.com/office/drawing/2014/main" id="{A0E3D670-D3B8-4742-AC56-BF3D6E6C4BE7}"/>
              </a:ext>
            </a:extLst>
          </p:cNvPr>
          <p:cNvSpPr/>
          <p:nvPr/>
        </p:nvSpPr>
        <p:spPr bwMode="auto">
          <a:xfrm>
            <a:off x="2801364" y="2292663"/>
            <a:ext cx="1944000" cy="374571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readFile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(‘</a:t>
            </a:r>
            <a:r>
              <a:rPr lang="en-US" altLang="zh-CN" sz="1600" b="1" kern="0" dirty="0">
                <a:solidFill>
                  <a:srgbClr val="000000"/>
                </a:solidFill>
                <a:latin typeface="Times New Roman" panose="02020603050405020304"/>
                <a:ea typeface="楷体_GB2312" pitchFamily="49" charset="-122"/>
              </a:rPr>
              <a:t>bar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’,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cb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);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 pitchFamily="49" charset="-122"/>
              <a:cs typeface="+mn-cs"/>
            </a:endParaRPr>
          </a:p>
        </p:txBody>
      </p:sp>
      <p:sp>
        <p:nvSpPr>
          <p:cNvPr id="15" name="任意多边形 28">
            <a:extLst>
              <a:ext uri="{FF2B5EF4-FFF2-40B4-BE49-F238E27FC236}">
                <a16:creationId xmlns:a16="http://schemas.microsoft.com/office/drawing/2014/main" id="{DF30720C-A179-4EF7-B4B0-0A57F4ED03B2}"/>
              </a:ext>
            </a:extLst>
          </p:cNvPr>
          <p:cNvSpPr/>
          <p:nvPr/>
        </p:nvSpPr>
        <p:spPr>
          <a:xfrm>
            <a:off x="4763271" y="2339222"/>
            <a:ext cx="2186151" cy="65374"/>
          </a:xfrm>
          <a:custGeom>
            <a:avLst/>
            <a:gdLst>
              <a:gd name="connsiteX0" fmla="*/ 0 w 1451113"/>
              <a:gd name="connsiteY0" fmla="*/ 69855 h 69855"/>
              <a:gd name="connsiteX1" fmla="*/ 646043 w 1451113"/>
              <a:gd name="connsiteY1" fmla="*/ 281 h 69855"/>
              <a:gd name="connsiteX2" fmla="*/ 1451113 w 1451113"/>
              <a:gd name="connsiteY2" fmla="*/ 49977 h 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1113" h="69855">
                <a:moveTo>
                  <a:pt x="0" y="69855"/>
                </a:moveTo>
                <a:cubicBezTo>
                  <a:pt x="202095" y="36724"/>
                  <a:pt x="404191" y="3594"/>
                  <a:pt x="646043" y="281"/>
                </a:cubicBezTo>
                <a:cubicBezTo>
                  <a:pt x="887895" y="-3032"/>
                  <a:pt x="1169504" y="23472"/>
                  <a:pt x="1451113" y="49977"/>
                </a:cubicBezTo>
              </a:path>
            </a:pathLst>
          </a:cu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670D1A3-0DE2-4D07-B8FE-FBA308DBCD99}"/>
              </a:ext>
            </a:extLst>
          </p:cNvPr>
          <p:cNvSpPr txBox="1"/>
          <p:nvPr/>
        </p:nvSpPr>
        <p:spPr>
          <a:xfrm>
            <a:off x="4939791" y="1914291"/>
            <a:ext cx="1645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1. offload </a:t>
            </a:r>
            <a:r>
              <a:rPr lang="en-US" altLang="zh-CN" sz="1600" b="1" dirty="0">
                <a:solidFill>
                  <a:srgbClr val="0070C0"/>
                </a:solidFill>
                <a:ea typeface="宋体" panose="02010600030101010101" pitchFamily="2" charset="-122"/>
              </a:rPr>
              <a:t>read</a:t>
            </a:r>
            <a:endParaRPr lang="zh-CN" altLang="en-US" sz="1600" b="1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0D0C36D-6E06-498B-B8A4-8383788E1C2A}"/>
              </a:ext>
            </a:extLst>
          </p:cNvPr>
          <p:cNvSpPr/>
          <p:nvPr/>
        </p:nvSpPr>
        <p:spPr bwMode="gray">
          <a:xfrm>
            <a:off x="6949424" y="2250744"/>
            <a:ext cx="300682" cy="314036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E3B767F-5218-442F-B396-689660008581}"/>
              </a:ext>
            </a:extLst>
          </p:cNvPr>
          <p:cNvSpPr/>
          <p:nvPr/>
        </p:nvSpPr>
        <p:spPr bwMode="gray">
          <a:xfrm>
            <a:off x="8193734" y="3977370"/>
            <a:ext cx="300682" cy="314036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AC1D886-2EAF-4BF0-B220-756606364438}"/>
              </a:ext>
            </a:extLst>
          </p:cNvPr>
          <p:cNvSpPr/>
          <p:nvPr/>
        </p:nvSpPr>
        <p:spPr bwMode="gray">
          <a:xfrm>
            <a:off x="5192598" y="5336540"/>
            <a:ext cx="1117600" cy="3140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444D240-EB5C-42E6-8ABB-B579CFEC8B20}"/>
              </a:ext>
            </a:extLst>
          </p:cNvPr>
          <p:cNvSpPr txBox="1"/>
          <p:nvPr/>
        </p:nvSpPr>
        <p:spPr>
          <a:xfrm>
            <a:off x="5058336" y="4997986"/>
            <a:ext cx="1386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event queue</a:t>
            </a:r>
            <a:endParaRPr lang="zh-CN" altLang="en-US" sz="16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6DC9446-A191-4436-AA7B-99D8BCC1586D}"/>
              </a:ext>
            </a:extLst>
          </p:cNvPr>
          <p:cNvSpPr/>
          <p:nvPr/>
        </p:nvSpPr>
        <p:spPr bwMode="gray">
          <a:xfrm>
            <a:off x="5185284" y="5331273"/>
            <a:ext cx="300682" cy="314036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6" name="圆角矩形 47">
            <a:extLst>
              <a:ext uri="{FF2B5EF4-FFF2-40B4-BE49-F238E27FC236}">
                <a16:creationId xmlns:a16="http://schemas.microsoft.com/office/drawing/2014/main" id="{CACDAB5F-9501-417D-BE58-2488866D6C46}"/>
              </a:ext>
            </a:extLst>
          </p:cNvPr>
          <p:cNvSpPr/>
          <p:nvPr/>
        </p:nvSpPr>
        <p:spPr bwMode="auto">
          <a:xfrm>
            <a:off x="3432273" y="5318095"/>
            <a:ext cx="818678" cy="374571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cb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();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 pitchFamily="49" charset="-122"/>
              <a:cs typeface="+mn-cs"/>
            </a:endParaRPr>
          </a:p>
        </p:txBody>
      </p:sp>
      <p:sp>
        <p:nvSpPr>
          <p:cNvPr id="39" name="任意多边形 1">
            <a:extLst>
              <a:ext uri="{FF2B5EF4-FFF2-40B4-BE49-F238E27FC236}">
                <a16:creationId xmlns:a16="http://schemas.microsoft.com/office/drawing/2014/main" id="{50D5E6E9-2399-49C3-BA28-08A97D885B2C}"/>
              </a:ext>
            </a:extLst>
          </p:cNvPr>
          <p:cNvSpPr/>
          <p:nvPr/>
        </p:nvSpPr>
        <p:spPr bwMode="gray">
          <a:xfrm>
            <a:off x="7122064" y="2610528"/>
            <a:ext cx="1086535" cy="1453471"/>
          </a:xfrm>
          <a:custGeom>
            <a:avLst/>
            <a:gdLst>
              <a:gd name="connsiteX0" fmla="*/ 0 w 406400"/>
              <a:gd name="connsiteY0" fmla="*/ 0 h 1308100"/>
              <a:gd name="connsiteX1" fmla="*/ 279400 w 406400"/>
              <a:gd name="connsiteY1" fmla="*/ 584200 h 1308100"/>
              <a:gd name="connsiteX2" fmla="*/ 406400 w 406400"/>
              <a:gd name="connsiteY2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400" h="1308100">
                <a:moveTo>
                  <a:pt x="0" y="0"/>
                </a:moveTo>
                <a:cubicBezTo>
                  <a:pt x="105833" y="183091"/>
                  <a:pt x="211667" y="366183"/>
                  <a:pt x="279400" y="584200"/>
                </a:cubicBezTo>
                <a:cubicBezTo>
                  <a:pt x="347133" y="802217"/>
                  <a:pt x="376766" y="1055158"/>
                  <a:pt x="406400" y="1308100"/>
                </a:cubicBezTo>
              </a:path>
            </a:pathLst>
          </a:cu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FBD9995-4A03-49B6-A9CD-2AA154A08924}"/>
              </a:ext>
            </a:extLst>
          </p:cNvPr>
          <p:cNvSpPr txBox="1"/>
          <p:nvPr/>
        </p:nvSpPr>
        <p:spPr>
          <a:xfrm>
            <a:off x="8750036" y="4022976"/>
            <a:ext cx="2067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3. execute task</a:t>
            </a:r>
            <a:endParaRPr lang="zh-CN" altLang="en-US" sz="16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41" name="任意多边形 37">
            <a:extLst>
              <a:ext uri="{FF2B5EF4-FFF2-40B4-BE49-F238E27FC236}">
                <a16:creationId xmlns:a16="http://schemas.microsoft.com/office/drawing/2014/main" id="{95D08052-42CF-4558-A7AF-8BA4EBB6E2AB}"/>
              </a:ext>
            </a:extLst>
          </p:cNvPr>
          <p:cNvSpPr/>
          <p:nvPr/>
        </p:nvSpPr>
        <p:spPr>
          <a:xfrm>
            <a:off x="6317512" y="4291406"/>
            <a:ext cx="1911774" cy="1209600"/>
          </a:xfrm>
          <a:custGeom>
            <a:avLst/>
            <a:gdLst>
              <a:gd name="connsiteX0" fmla="*/ 1499191 w 1499191"/>
              <a:gd name="connsiteY0" fmla="*/ 0 h 648586"/>
              <a:gd name="connsiteX1" fmla="*/ 914400 w 1499191"/>
              <a:gd name="connsiteY1" fmla="*/ 446568 h 648586"/>
              <a:gd name="connsiteX2" fmla="*/ 0 w 1499191"/>
              <a:gd name="connsiteY2" fmla="*/ 648586 h 64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191" h="648586">
                <a:moveTo>
                  <a:pt x="1499191" y="0"/>
                </a:moveTo>
                <a:cubicBezTo>
                  <a:pt x="1331728" y="169235"/>
                  <a:pt x="1164265" y="338470"/>
                  <a:pt x="914400" y="446568"/>
                </a:cubicBezTo>
                <a:cubicBezTo>
                  <a:pt x="664535" y="554666"/>
                  <a:pt x="332267" y="601626"/>
                  <a:pt x="0" y="648586"/>
                </a:cubicBezTo>
              </a:path>
            </a:pathLst>
          </a:cu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2" name="任意多边形 37">
            <a:extLst>
              <a:ext uri="{FF2B5EF4-FFF2-40B4-BE49-F238E27FC236}">
                <a16:creationId xmlns:a16="http://schemas.microsoft.com/office/drawing/2014/main" id="{BA684C2B-736C-485D-9138-C5D0B33B0D23}"/>
              </a:ext>
            </a:extLst>
          </p:cNvPr>
          <p:cNvSpPr/>
          <p:nvPr/>
        </p:nvSpPr>
        <p:spPr>
          <a:xfrm>
            <a:off x="4233315" y="5501006"/>
            <a:ext cx="951969" cy="45719"/>
          </a:xfrm>
          <a:custGeom>
            <a:avLst/>
            <a:gdLst>
              <a:gd name="connsiteX0" fmla="*/ 1499191 w 1499191"/>
              <a:gd name="connsiteY0" fmla="*/ 0 h 648586"/>
              <a:gd name="connsiteX1" fmla="*/ 914400 w 1499191"/>
              <a:gd name="connsiteY1" fmla="*/ 446568 h 648586"/>
              <a:gd name="connsiteX2" fmla="*/ 0 w 1499191"/>
              <a:gd name="connsiteY2" fmla="*/ 648586 h 64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191" h="648586">
                <a:moveTo>
                  <a:pt x="1499191" y="0"/>
                </a:moveTo>
                <a:cubicBezTo>
                  <a:pt x="1331728" y="169235"/>
                  <a:pt x="1164265" y="338470"/>
                  <a:pt x="914400" y="446568"/>
                </a:cubicBezTo>
                <a:cubicBezTo>
                  <a:pt x="664535" y="554666"/>
                  <a:pt x="332267" y="601626"/>
                  <a:pt x="0" y="648586"/>
                </a:cubicBezTo>
              </a:path>
            </a:pathLst>
          </a:cu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3" name="任意多边形 33">
            <a:extLst>
              <a:ext uri="{FF2B5EF4-FFF2-40B4-BE49-F238E27FC236}">
                <a16:creationId xmlns:a16="http://schemas.microsoft.com/office/drawing/2014/main" id="{30CFAF82-BEC1-498C-8A9F-6DD81D177A78}"/>
              </a:ext>
            </a:extLst>
          </p:cNvPr>
          <p:cNvSpPr/>
          <p:nvPr/>
        </p:nvSpPr>
        <p:spPr>
          <a:xfrm>
            <a:off x="4755957" y="2510628"/>
            <a:ext cx="2177681" cy="54152"/>
          </a:xfrm>
          <a:custGeom>
            <a:avLst/>
            <a:gdLst>
              <a:gd name="connsiteX0" fmla="*/ 2030818 w 2030818"/>
              <a:gd name="connsiteY0" fmla="*/ 0 h 116556"/>
              <a:gd name="connsiteX1" fmla="*/ 1158948 w 2030818"/>
              <a:gd name="connsiteY1" fmla="*/ 106325 h 116556"/>
              <a:gd name="connsiteX2" fmla="*/ 0 w 2030818"/>
              <a:gd name="connsiteY2" fmla="*/ 106325 h 11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0818" h="116556">
                <a:moveTo>
                  <a:pt x="2030818" y="0"/>
                </a:moveTo>
                <a:cubicBezTo>
                  <a:pt x="1764117" y="44302"/>
                  <a:pt x="1497417" y="88604"/>
                  <a:pt x="1158948" y="106325"/>
                </a:cubicBezTo>
                <a:cubicBezTo>
                  <a:pt x="820479" y="124046"/>
                  <a:pt x="410239" y="115185"/>
                  <a:pt x="0" y="106325"/>
                </a:cubicBezTo>
              </a:path>
            </a:pathLst>
          </a:cu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0E9F4D3-5D8E-4D25-931A-29D352E822C5}"/>
              </a:ext>
            </a:extLst>
          </p:cNvPr>
          <p:cNvSpPr txBox="1"/>
          <p:nvPr/>
        </p:nvSpPr>
        <p:spPr>
          <a:xfrm>
            <a:off x="5152982" y="2667858"/>
            <a:ext cx="1291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2. return</a:t>
            </a:r>
            <a:endParaRPr lang="zh-CN" altLang="en-US" sz="16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E934258-1C5D-40F0-95D1-5C1C911A5056}"/>
              </a:ext>
            </a:extLst>
          </p:cNvPr>
          <p:cNvSpPr txBox="1"/>
          <p:nvPr/>
        </p:nvSpPr>
        <p:spPr>
          <a:xfrm>
            <a:off x="6597991" y="5354588"/>
            <a:ext cx="1610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4. done event</a:t>
            </a:r>
            <a:endParaRPr lang="zh-CN" altLang="en-US" sz="16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8" name="任意多边形 5">
            <a:extLst>
              <a:ext uri="{FF2B5EF4-FFF2-40B4-BE49-F238E27FC236}">
                <a16:creationId xmlns:a16="http://schemas.microsoft.com/office/drawing/2014/main" id="{E93B536E-4A0E-46F1-934E-44F2B3F5D8B3}"/>
              </a:ext>
            </a:extLst>
          </p:cNvPr>
          <p:cNvSpPr/>
          <p:nvPr/>
        </p:nvSpPr>
        <p:spPr bwMode="gray">
          <a:xfrm flipH="1">
            <a:off x="3923483" y="2560029"/>
            <a:ext cx="405265" cy="2940977"/>
          </a:xfrm>
          <a:custGeom>
            <a:avLst/>
            <a:gdLst>
              <a:gd name="connsiteX0" fmla="*/ 0 w 3759200"/>
              <a:gd name="connsiteY0" fmla="*/ 0 h 1295400"/>
              <a:gd name="connsiteX1" fmla="*/ 1536700 w 3759200"/>
              <a:gd name="connsiteY1" fmla="*/ 647700 h 1295400"/>
              <a:gd name="connsiteX2" fmla="*/ 3759200 w 3759200"/>
              <a:gd name="connsiteY2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9200" h="1295400">
                <a:moveTo>
                  <a:pt x="0" y="0"/>
                </a:moveTo>
                <a:cubicBezTo>
                  <a:pt x="455083" y="215900"/>
                  <a:pt x="910167" y="431800"/>
                  <a:pt x="1536700" y="647700"/>
                </a:cubicBezTo>
                <a:cubicBezTo>
                  <a:pt x="2163233" y="863600"/>
                  <a:pt x="2961216" y="1079500"/>
                  <a:pt x="3759200" y="1295400"/>
                </a:cubicBezTo>
              </a:path>
            </a:pathLst>
          </a:custGeom>
          <a:noFill/>
          <a:ln w="41275" cap="rnd" cmpd="sng" algn="ctr">
            <a:solidFill>
              <a:srgbClr val="6B6B6B"/>
            </a:solidFill>
            <a:prstDash val="dash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94810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 animBg="1"/>
      <p:bldP spid="23" grpId="0" animBg="1"/>
      <p:bldP spid="27" grpId="0" animBg="1"/>
      <p:bldP spid="36" grpId="0" animBg="1"/>
      <p:bldP spid="39" grpId="0" animBg="1"/>
      <p:bldP spid="40" grpId="0"/>
      <p:bldP spid="41" grpId="0" animBg="1"/>
      <p:bldP spid="42" grpId="0" animBg="1"/>
      <p:bldP spid="43" grpId="0" animBg="1"/>
      <p:bldP spid="44" grpId="0"/>
      <p:bldP spid="46" grpId="0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4E5C713-5561-42EC-8CDA-4D9124864EE0}"/>
              </a:ext>
            </a:extLst>
          </p:cNvPr>
          <p:cNvSpPr/>
          <p:nvPr/>
        </p:nvSpPr>
        <p:spPr bwMode="gray">
          <a:xfrm>
            <a:off x="9236468" y="3489435"/>
            <a:ext cx="923632" cy="178030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Event-driven architecture in Node.js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FE48F81-BC6C-44EE-9CC1-0C6789732FB8}"/>
              </a:ext>
            </a:extLst>
          </p:cNvPr>
          <p:cNvCxnSpPr>
            <a:cxnSpLocks/>
          </p:cNvCxnSpPr>
          <p:nvPr/>
        </p:nvCxnSpPr>
        <p:spPr>
          <a:xfrm>
            <a:off x="6651311" y="1963227"/>
            <a:ext cx="0" cy="4267200"/>
          </a:xfrm>
          <a:prstGeom prst="straightConnector1">
            <a:avLst/>
          </a:prstGeom>
          <a:noFill/>
          <a:ln w="635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tailEnd type="none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  <p:sp>
        <p:nvSpPr>
          <p:cNvPr id="26" name="任意多边形: 形状 39">
            <a:extLst>
              <a:ext uri="{FF2B5EF4-FFF2-40B4-BE49-F238E27FC236}">
                <a16:creationId xmlns:a16="http://schemas.microsoft.com/office/drawing/2014/main" id="{D16124BB-186A-4C2C-8EE1-BFB07A138794}"/>
              </a:ext>
            </a:extLst>
          </p:cNvPr>
          <p:cNvSpPr/>
          <p:nvPr/>
        </p:nvSpPr>
        <p:spPr>
          <a:xfrm>
            <a:off x="9389704" y="3791926"/>
            <a:ext cx="107209" cy="1320800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30" name="任意多边形: 形状 39">
            <a:extLst>
              <a:ext uri="{FF2B5EF4-FFF2-40B4-BE49-F238E27FC236}">
                <a16:creationId xmlns:a16="http://schemas.microsoft.com/office/drawing/2014/main" id="{D16124BB-186A-4C2C-8EE1-BFB07A138794}"/>
              </a:ext>
            </a:extLst>
          </p:cNvPr>
          <p:cNvSpPr/>
          <p:nvPr/>
        </p:nvSpPr>
        <p:spPr>
          <a:xfrm>
            <a:off x="9654834" y="3791926"/>
            <a:ext cx="100417" cy="1320800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31" name="任意多边形: 形状 39">
            <a:extLst>
              <a:ext uri="{FF2B5EF4-FFF2-40B4-BE49-F238E27FC236}">
                <a16:creationId xmlns:a16="http://schemas.microsoft.com/office/drawing/2014/main" id="{D16124BB-186A-4C2C-8EE1-BFB07A138794}"/>
              </a:ext>
            </a:extLst>
          </p:cNvPr>
          <p:cNvSpPr/>
          <p:nvPr/>
        </p:nvSpPr>
        <p:spPr>
          <a:xfrm>
            <a:off x="9912085" y="3791925"/>
            <a:ext cx="107209" cy="1320799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89040CA-91FC-4BC1-9971-02101603E390}"/>
              </a:ext>
            </a:extLst>
          </p:cNvPr>
          <p:cNvSpPr txBox="1"/>
          <p:nvPr/>
        </p:nvSpPr>
        <p:spPr>
          <a:xfrm>
            <a:off x="5839227" y="1451098"/>
            <a:ext cx="171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Looper thread</a:t>
            </a: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(Single thread)</a:t>
            </a:r>
            <a:endParaRPr lang="zh-CN" altLang="en-US" sz="1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6A8F7F8-FF06-4747-B566-7E6EF443ADD6}"/>
              </a:ext>
            </a:extLst>
          </p:cNvPr>
          <p:cNvSpPr txBox="1"/>
          <p:nvPr/>
        </p:nvSpPr>
        <p:spPr>
          <a:xfrm>
            <a:off x="8884583" y="2830359"/>
            <a:ext cx="1796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Worker pool</a:t>
            </a: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600" i="1" dirty="0">
                <a:solidFill>
                  <a:prstClr val="black"/>
                </a:solidFill>
                <a:ea typeface="宋体" panose="02010600030101010101" pitchFamily="2" charset="-122"/>
              </a:rPr>
              <a:t>n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 threads)</a:t>
            </a:r>
            <a:endParaRPr lang="zh-CN" altLang="en-US" sz="1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14" name="圆角矩形 45">
            <a:extLst>
              <a:ext uri="{FF2B5EF4-FFF2-40B4-BE49-F238E27FC236}">
                <a16:creationId xmlns:a16="http://schemas.microsoft.com/office/drawing/2014/main" id="{A0E3D670-D3B8-4742-AC56-BF3D6E6C4BE7}"/>
              </a:ext>
            </a:extLst>
          </p:cNvPr>
          <p:cNvSpPr/>
          <p:nvPr/>
        </p:nvSpPr>
        <p:spPr bwMode="auto">
          <a:xfrm>
            <a:off x="5611063" y="2522073"/>
            <a:ext cx="1944000" cy="374571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readFile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(‘bar’,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…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);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 pitchFamily="49" charset="-122"/>
              <a:cs typeface="+mn-cs"/>
            </a:endParaRPr>
          </a:p>
        </p:txBody>
      </p:sp>
      <p:sp>
        <p:nvSpPr>
          <p:cNvPr id="33" name="圆角矩形 45">
            <a:extLst>
              <a:ext uri="{FF2B5EF4-FFF2-40B4-BE49-F238E27FC236}">
                <a16:creationId xmlns:a16="http://schemas.microsoft.com/office/drawing/2014/main" id="{A0E3D670-D3B8-4742-AC56-BF3D6E6C4BE7}"/>
              </a:ext>
            </a:extLst>
          </p:cNvPr>
          <p:cNvSpPr/>
          <p:nvPr/>
        </p:nvSpPr>
        <p:spPr bwMode="auto">
          <a:xfrm>
            <a:off x="5508824" y="4956303"/>
            <a:ext cx="2196000" cy="701469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lang="en-US" altLang="zh-CN" sz="1600" b="1" kern="0" dirty="0">
                <a:latin typeface="Times New Roman" panose="02020603050405020304"/>
                <a:ea typeface="楷体_GB2312" pitchFamily="49" charset="-122"/>
              </a:rPr>
              <a:t>data = compute(data);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writeFile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(‘bar’,</a:t>
            </a:r>
            <a:r>
              <a:rPr kumimoji="0" lang="en-US" altLang="zh-CN" sz="16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 data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);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楷体_GB2312" pitchFamily="49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AE3F75D-0F8C-4887-AAAA-54DBC341D500}"/>
              </a:ext>
            </a:extLst>
          </p:cNvPr>
          <p:cNvSpPr/>
          <p:nvPr/>
        </p:nvSpPr>
        <p:spPr>
          <a:xfrm>
            <a:off x="445143" y="2522073"/>
            <a:ext cx="3877968" cy="2415062"/>
          </a:xfrm>
          <a:prstGeom prst="rect">
            <a:avLst/>
          </a:prstGeom>
          <a:solidFill>
            <a:schemeClr val="bg1"/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</a:t>
            </a: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</a:t>
            </a:r>
            <a:r>
              <a:rPr lang="en-US" altLang="zh-CN" sz="1600" b="1" dirty="0" err="1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fs.</a:t>
            </a:r>
            <a:r>
              <a:rPr lang="en-US" altLang="zh-CN" sz="1600" b="1" dirty="0" err="1">
                <a:solidFill>
                  <a:srgbClr val="0070C0"/>
                </a:solidFill>
                <a:latin typeface="+mn-ea"/>
                <a:cs typeface="Calibri" panose="020F0502020204030204" pitchFamily="34" charset="0"/>
              </a:rPr>
              <a:t>readFile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(‘bar’, (data) =&gt; {</a:t>
            </a: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    </a:t>
            </a: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    data = compute(data);</a:t>
            </a: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    </a:t>
            </a:r>
            <a:r>
              <a:rPr lang="en-US" altLang="zh-CN" sz="1600" b="1" dirty="0" err="1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fs.</a:t>
            </a:r>
            <a:r>
              <a:rPr lang="en-US" altLang="zh-CN" sz="1600" b="1" dirty="0" err="1">
                <a:solidFill>
                  <a:srgbClr val="0070C0"/>
                </a:solidFill>
                <a:latin typeface="+mn-ea"/>
                <a:cs typeface="Calibri" panose="020F0502020204030204" pitchFamily="34" charset="0"/>
              </a:rPr>
              <a:t>writeFile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(‘bar’, data, …);</a:t>
            </a:r>
          </a:p>
          <a:p>
            <a:endParaRPr lang="en-US" altLang="zh-CN" sz="1600" b="1" dirty="0">
              <a:solidFill>
                <a:schemeClr val="tx1"/>
              </a:solidFill>
              <a:latin typeface="+mn-ea"/>
              <a:cs typeface="Calibri" panose="020F0502020204030204" pitchFamily="34" charset="0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});</a:t>
            </a:r>
          </a:p>
        </p:txBody>
      </p:sp>
      <p:sp>
        <p:nvSpPr>
          <p:cNvPr id="29" name="矩形 28"/>
          <p:cNvSpPr/>
          <p:nvPr/>
        </p:nvSpPr>
        <p:spPr bwMode="gray">
          <a:xfrm>
            <a:off x="915825" y="3489435"/>
            <a:ext cx="2876857" cy="692737"/>
          </a:xfrm>
          <a:prstGeom prst="rect">
            <a:avLst/>
          </a:prstGeom>
          <a:noFill/>
          <a:ln w="317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endParaRPr lang="zh-CN" altLang="en-US" b="1" dirty="0">
              <a:latin typeface="+mn-ea"/>
              <a:cs typeface="Calibri" panose="020F050202020403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E3B767F-5218-442F-B396-689660008581}"/>
              </a:ext>
            </a:extLst>
          </p:cNvPr>
          <p:cNvSpPr/>
          <p:nvPr/>
        </p:nvSpPr>
        <p:spPr bwMode="gray">
          <a:xfrm>
            <a:off x="9350107" y="4012172"/>
            <a:ext cx="300682" cy="31403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任意多边形 9"/>
          <p:cNvSpPr/>
          <p:nvPr/>
        </p:nvSpPr>
        <p:spPr bwMode="gray">
          <a:xfrm>
            <a:off x="7594660" y="2715806"/>
            <a:ext cx="1798722" cy="1214234"/>
          </a:xfrm>
          <a:custGeom>
            <a:avLst/>
            <a:gdLst>
              <a:gd name="connsiteX0" fmla="*/ 0 w 1344706"/>
              <a:gd name="connsiteY0" fmla="*/ 0 h 1183341"/>
              <a:gd name="connsiteX1" fmla="*/ 1021977 w 1344706"/>
              <a:gd name="connsiteY1" fmla="*/ 570155 h 1183341"/>
              <a:gd name="connsiteX2" fmla="*/ 1344706 w 1344706"/>
              <a:gd name="connsiteY2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4706" h="1183341">
                <a:moveTo>
                  <a:pt x="0" y="0"/>
                </a:moveTo>
                <a:cubicBezTo>
                  <a:pt x="398929" y="186466"/>
                  <a:pt x="797859" y="372932"/>
                  <a:pt x="1021977" y="570155"/>
                </a:cubicBezTo>
                <a:cubicBezTo>
                  <a:pt x="1246095" y="767379"/>
                  <a:pt x="1295400" y="975360"/>
                  <a:pt x="1344706" y="1183341"/>
                </a:cubicBezTo>
              </a:path>
            </a:pathLst>
          </a:cu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11" name="任意多边形 10"/>
          <p:cNvSpPr/>
          <p:nvPr/>
        </p:nvSpPr>
        <p:spPr bwMode="gray">
          <a:xfrm>
            <a:off x="7701924" y="4360345"/>
            <a:ext cx="1680451" cy="991531"/>
          </a:xfrm>
          <a:custGeom>
            <a:avLst/>
            <a:gdLst>
              <a:gd name="connsiteX0" fmla="*/ 1635162 w 1635162"/>
              <a:gd name="connsiteY0" fmla="*/ 0 h 957431"/>
              <a:gd name="connsiteX1" fmla="*/ 989703 w 1635162"/>
              <a:gd name="connsiteY1" fmla="*/ 753035 h 957431"/>
              <a:gd name="connsiteX2" fmla="*/ 0 w 1635162"/>
              <a:gd name="connsiteY2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5162" h="957431">
                <a:moveTo>
                  <a:pt x="1635162" y="0"/>
                </a:moveTo>
                <a:cubicBezTo>
                  <a:pt x="1448696" y="296731"/>
                  <a:pt x="1262230" y="593463"/>
                  <a:pt x="989703" y="753035"/>
                </a:cubicBezTo>
                <a:cubicBezTo>
                  <a:pt x="717176" y="912607"/>
                  <a:pt x="358588" y="935019"/>
                  <a:pt x="0" y="957431"/>
                </a:cubicBezTo>
              </a:path>
            </a:pathLst>
          </a:cu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444D240-EB5C-42E6-8ABB-B579CFEC8B20}"/>
              </a:ext>
            </a:extLst>
          </p:cNvPr>
          <p:cNvSpPr txBox="1"/>
          <p:nvPr/>
        </p:nvSpPr>
        <p:spPr>
          <a:xfrm>
            <a:off x="8165982" y="4795284"/>
            <a:ext cx="744962" cy="35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data</a:t>
            </a:r>
            <a:endParaRPr lang="zh-CN" altLang="en-US" sz="16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 bwMode="gray">
          <a:xfrm>
            <a:off x="3158836" y="2715806"/>
            <a:ext cx="2441863" cy="269968"/>
          </a:xfrm>
          <a:custGeom>
            <a:avLst/>
            <a:gdLst>
              <a:gd name="connsiteX0" fmla="*/ 0 w 4229100"/>
              <a:gd name="connsiteY0" fmla="*/ 433795 h 433795"/>
              <a:gd name="connsiteX1" fmla="*/ 1689100 w 4229100"/>
              <a:gd name="connsiteY1" fmla="*/ 65495 h 433795"/>
              <a:gd name="connsiteX2" fmla="*/ 4229100 w 4229100"/>
              <a:gd name="connsiteY2" fmla="*/ 1995 h 433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9100" h="433795">
                <a:moveTo>
                  <a:pt x="0" y="433795"/>
                </a:moveTo>
                <a:cubicBezTo>
                  <a:pt x="492125" y="285628"/>
                  <a:pt x="984250" y="137462"/>
                  <a:pt x="1689100" y="65495"/>
                </a:cubicBezTo>
                <a:cubicBezTo>
                  <a:pt x="2393950" y="-6472"/>
                  <a:pt x="3311525" y="-2239"/>
                  <a:pt x="4229100" y="1995"/>
                </a:cubicBezTo>
              </a:path>
            </a:pathLst>
          </a:custGeom>
          <a:noFill/>
          <a:ln w="41275" cap="rnd" cmpd="sng" algn="ctr">
            <a:solidFill>
              <a:srgbClr val="6B6B6B"/>
            </a:solidFill>
            <a:prstDash val="dash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6" name="任意多边形 5"/>
          <p:cNvSpPr/>
          <p:nvPr/>
        </p:nvSpPr>
        <p:spPr bwMode="gray">
          <a:xfrm>
            <a:off x="3491344" y="4326208"/>
            <a:ext cx="2033155" cy="1007792"/>
          </a:xfrm>
          <a:custGeom>
            <a:avLst/>
            <a:gdLst>
              <a:gd name="connsiteX0" fmla="*/ 0 w 3759200"/>
              <a:gd name="connsiteY0" fmla="*/ 0 h 1295400"/>
              <a:gd name="connsiteX1" fmla="*/ 1536700 w 3759200"/>
              <a:gd name="connsiteY1" fmla="*/ 647700 h 1295400"/>
              <a:gd name="connsiteX2" fmla="*/ 3759200 w 3759200"/>
              <a:gd name="connsiteY2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9200" h="1295400">
                <a:moveTo>
                  <a:pt x="0" y="0"/>
                </a:moveTo>
                <a:cubicBezTo>
                  <a:pt x="455083" y="215900"/>
                  <a:pt x="910167" y="431800"/>
                  <a:pt x="1536700" y="647700"/>
                </a:cubicBezTo>
                <a:cubicBezTo>
                  <a:pt x="2163233" y="863600"/>
                  <a:pt x="2961216" y="1079500"/>
                  <a:pt x="3759200" y="1295400"/>
                </a:cubicBezTo>
              </a:path>
            </a:pathLst>
          </a:custGeom>
          <a:noFill/>
          <a:ln w="41275" cap="rnd" cmpd="sng" algn="ctr">
            <a:solidFill>
              <a:srgbClr val="6B6B6B"/>
            </a:solidFill>
            <a:prstDash val="dash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ABB5D0F-5A3D-4674-BAA7-F401DC66DD6D}"/>
              </a:ext>
            </a:extLst>
          </p:cNvPr>
          <p:cNvSpPr/>
          <p:nvPr/>
        </p:nvSpPr>
        <p:spPr bwMode="gray">
          <a:xfrm>
            <a:off x="622300" y="3020707"/>
            <a:ext cx="2869044" cy="433795"/>
          </a:xfrm>
          <a:prstGeom prst="rect">
            <a:avLst/>
          </a:prstGeom>
          <a:noFill/>
          <a:ln w="317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endParaRPr lang="zh-CN" altLang="en-US" b="1" dirty="0">
              <a:latin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53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3" grpId="0" animBg="1"/>
      <p:bldP spid="29" grpId="0" animBg="1"/>
      <p:bldP spid="39" grpId="0" animBg="1"/>
      <p:bldP spid="10" grpId="0" animBg="1"/>
      <p:bldP spid="11" grpId="0" animBg="1"/>
      <p:bldP spid="24" grpId="0"/>
      <p:bldP spid="5" grpId="0" animBg="1"/>
      <p:bldP spid="5" grpId="1" animBg="1"/>
      <p:bldP spid="6" grpId="0" animBg="1"/>
      <p:bldP spid="28" grpId="0" animBg="1"/>
      <p:bldP spid="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4E5C713-5561-42EC-8CDA-4D9124864EE0}"/>
              </a:ext>
            </a:extLst>
          </p:cNvPr>
          <p:cNvSpPr/>
          <p:nvPr/>
        </p:nvSpPr>
        <p:spPr bwMode="gray">
          <a:xfrm>
            <a:off x="9236468" y="3489435"/>
            <a:ext cx="923632" cy="178030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Event-driven architecture in Node.js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FE48F81-BC6C-44EE-9CC1-0C6789732FB8}"/>
              </a:ext>
            </a:extLst>
          </p:cNvPr>
          <p:cNvCxnSpPr>
            <a:cxnSpLocks/>
          </p:cNvCxnSpPr>
          <p:nvPr/>
        </p:nvCxnSpPr>
        <p:spPr>
          <a:xfrm>
            <a:off x="6651311" y="1963227"/>
            <a:ext cx="0" cy="4267200"/>
          </a:xfrm>
          <a:prstGeom prst="straightConnector1">
            <a:avLst/>
          </a:prstGeom>
          <a:noFill/>
          <a:ln w="635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tailEnd type="none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  <p:sp>
        <p:nvSpPr>
          <p:cNvPr id="26" name="任意多边形: 形状 39">
            <a:extLst>
              <a:ext uri="{FF2B5EF4-FFF2-40B4-BE49-F238E27FC236}">
                <a16:creationId xmlns:a16="http://schemas.microsoft.com/office/drawing/2014/main" id="{D16124BB-186A-4C2C-8EE1-BFB07A138794}"/>
              </a:ext>
            </a:extLst>
          </p:cNvPr>
          <p:cNvSpPr/>
          <p:nvPr/>
        </p:nvSpPr>
        <p:spPr>
          <a:xfrm>
            <a:off x="9389704" y="3791926"/>
            <a:ext cx="107209" cy="1320800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30" name="任意多边形: 形状 39">
            <a:extLst>
              <a:ext uri="{FF2B5EF4-FFF2-40B4-BE49-F238E27FC236}">
                <a16:creationId xmlns:a16="http://schemas.microsoft.com/office/drawing/2014/main" id="{D16124BB-186A-4C2C-8EE1-BFB07A138794}"/>
              </a:ext>
            </a:extLst>
          </p:cNvPr>
          <p:cNvSpPr/>
          <p:nvPr/>
        </p:nvSpPr>
        <p:spPr>
          <a:xfrm>
            <a:off x="9654834" y="3791926"/>
            <a:ext cx="100417" cy="1320800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31" name="任意多边形: 形状 39">
            <a:extLst>
              <a:ext uri="{FF2B5EF4-FFF2-40B4-BE49-F238E27FC236}">
                <a16:creationId xmlns:a16="http://schemas.microsoft.com/office/drawing/2014/main" id="{D16124BB-186A-4C2C-8EE1-BFB07A138794}"/>
              </a:ext>
            </a:extLst>
          </p:cNvPr>
          <p:cNvSpPr/>
          <p:nvPr/>
        </p:nvSpPr>
        <p:spPr>
          <a:xfrm>
            <a:off x="9912085" y="3791925"/>
            <a:ext cx="107209" cy="1320799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89040CA-91FC-4BC1-9971-02101603E390}"/>
              </a:ext>
            </a:extLst>
          </p:cNvPr>
          <p:cNvSpPr txBox="1"/>
          <p:nvPr/>
        </p:nvSpPr>
        <p:spPr>
          <a:xfrm>
            <a:off x="5839227" y="1451098"/>
            <a:ext cx="171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Looper thread</a:t>
            </a: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(Single thread)</a:t>
            </a:r>
            <a:endParaRPr lang="zh-CN" altLang="en-US" sz="1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6A8F7F8-FF06-4747-B566-7E6EF443ADD6}"/>
              </a:ext>
            </a:extLst>
          </p:cNvPr>
          <p:cNvSpPr txBox="1"/>
          <p:nvPr/>
        </p:nvSpPr>
        <p:spPr>
          <a:xfrm>
            <a:off x="8884583" y="2830359"/>
            <a:ext cx="1796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Worker pool</a:t>
            </a: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600" i="1" dirty="0">
                <a:solidFill>
                  <a:prstClr val="black"/>
                </a:solidFill>
                <a:ea typeface="宋体" panose="02010600030101010101" pitchFamily="2" charset="-122"/>
              </a:rPr>
              <a:t>n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 threads)</a:t>
            </a:r>
            <a:endParaRPr lang="zh-CN" altLang="en-US" sz="1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14" name="圆角矩形 45">
            <a:extLst>
              <a:ext uri="{FF2B5EF4-FFF2-40B4-BE49-F238E27FC236}">
                <a16:creationId xmlns:a16="http://schemas.microsoft.com/office/drawing/2014/main" id="{A0E3D670-D3B8-4742-AC56-BF3D6E6C4BE7}"/>
              </a:ext>
            </a:extLst>
          </p:cNvPr>
          <p:cNvSpPr/>
          <p:nvPr/>
        </p:nvSpPr>
        <p:spPr bwMode="auto">
          <a:xfrm>
            <a:off x="5611063" y="2522073"/>
            <a:ext cx="1944000" cy="374571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readFile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(‘bar’,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…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);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楷体_GB2312" pitchFamily="49" charset="-122"/>
              <a:cs typeface="+mn-cs"/>
            </a:endParaRPr>
          </a:p>
        </p:txBody>
      </p:sp>
      <p:sp>
        <p:nvSpPr>
          <p:cNvPr id="33" name="圆角矩形 45">
            <a:extLst>
              <a:ext uri="{FF2B5EF4-FFF2-40B4-BE49-F238E27FC236}">
                <a16:creationId xmlns:a16="http://schemas.microsoft.com/office/drawing/2014/main" id="{A0E3D670-D3B8-4742-AC56-BF3D6E6C4BE7}"/>
              </a:ext>
            </a:extLst>
          </p:cNvPr>
          <p:cNvSpPr/>
          <p:nvPr/>
        </p:nvSpPr>
        <p:spPr bwMode="auto">
          <a:xfrm>
            <a:off x="5508824" y="4956303"/>
            <a:ext cx="2196000" cy="701469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lang="en-US" altLang="zh-CN" sz="1600" b="1" kern="0" dirty="0">
                <a:latin typeface="Times New Roman" panose="02020603050405020304"/>
                <a:ea typeface="楷体_GB2312" pitchFamily="49" charset="-122"/>
              </a:rPr>
              <a:t>data = compute(data);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writeFile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(‘bar’,</a:t>
            </a:r>
            <a:r>
              <a:rPr kumimoji="0" lang="en-US" altLang="zh-CN" sz="16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 data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);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楷体_GB2312" pitchFamily="49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AE3F75D-0F8C-4887-AAAA-54DBC341D500}"/>
              </a:ext>
            </a:extLst>
          </p:cNvPr>
          <p:cNvSpPr/>
          <p:nvPr/>
        </p:nvSpPr>
        <p:spPr>
          <a:xfrm>
            <a:off x="445143" y="2522073"/>
            <a:ext cx="3877968" cy="2415062"/>
          </a:xfrm>
          <a:prstGeom prst="rect">
            <a:avLst/>
          </a:prstGeom>
          <a:solidFill>
            <a:schemeClr val="bg1"/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</a:t>
            </a: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</a:t>
            </a:r>
            <a:r>
              <a:rPr lang="en-US" altLang="zh-CN" sz="1600" b="1" dirty="0" err="1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fs.</a:t>
            </a:r>
            <a:r>
              <a:rPr lang="en-US" altLang="zh-CN" sz="1600" b="1" dirty="0" err="1">
                <a:solidFill>
                  <a:srgbClr val="0070C0"/>
                </a:solidFill>
                <a:latin typeface="+mn-ea"/>
                <a:cs typeface="Calibri" panose="020F0502020204030204" pitchFamily="34" charset="0"/>
              </a:rPr>
              <a:t>readFile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(‘bar’, (data) =&gt; {</a:t>
            </a: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    </a:t>
            </a: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    data = compute(data);</a:t>
            </a: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    </a:t>
            </a:r>
            <a:r>
              <a:rPr lang="en-US" altLang="zh-CN" sz="1600" b="1" dirty="0" err="1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fs.</a:t>
            </a:r>
            <a:r>
              <a:rPr lang="en-US" altLang="zh-CN" sz="1600" b="1" dirty="0" err="1">
                <a:solidFill>
                  <a:srgbClr val="0070C0"/>
                </a:solidFill>
                <a:latin typeface="+mn-ea"/>
                <a:cs typeface="Calibri" panose="020F0502020204030204" pitchFamily="34" charset="0"/>
              </a:rPr>
              <a:t>writeFile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(‘bar’, data, …);</a:t>
            </a:r>
          </a:p>
          <a:p>
            <a:endParaRPr lang="en-US" altLang="zh-CN" sz="1600" b="1" dirty="0">
              <a:solidFill>
                <a:schemeClr val="tx1"/>
              </a:solidFill>
              <a:latin typeface="+mn-ea"/>
              <a:cs typeface="Calibri" panose="020F0502020204030204" pitchFamily="34" charset="0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});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E3B767F-5218-442F-B396-689660008581}"/>
              </a:ext>
            </a:extLst>
          </p:cNvPr>
          <p:cNvSpPr/>
          <p:nvPr/>
        </p:nvSpPr>
        <p:spPr bwMode="gray">
          <a:xfrm>
            <a:off x="9350107" y="4012172"/>
            <a:ext cx="300682" cy="31403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任意多边形 9"/>
          <p:cNvSpPr/>
          <p:nvPr/>
        </p:nvSpPr>
        <p:spPr bwMode="gray">
          <a:xfrm>
            <a:off x="7594660" y="2715806"/>
            <a:ext cx="1798722" cy="1214234"/>
          </a:xfrm>
          <a:custGeom>
            <a:avLst/>
            <a:gdLst>
              <a:gd name="connsiteX0" fmla="*/ 0 w 1344706"/>
              <a:gd name="connsiteY0" fmla="*/ 0 h 1183341"/>
              <a:gd name="connsiteX1" fmla="*/ 1021977 w 1344706"/>
              <a:gd name="connsiteY1" fmla="*/ 570155 h 1183341"/>
              <a:gd name="connsiteX2" fmla="*/ 1344706 w 1344706"/>
              <a:gd name="connsiteY2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4706" h="1183341">
                <a:moveTo>
                  <a:pt x="0" y="0"/>
                </a:moveTo>
                <a:cubicBezTo>
                  <a:pt x="398929" y="186466"/>
                  <a:pt x="797859" y="372932"/>
                  <a:pt x="1021977" y="570155"/>
                </a:cubicBezTo>
                <a:cubicBezTo>
                  <a:pt x="1246095" y="767379"/>
                  <a:pt x="1295400" y="975360"/>
                  <a:pt x="1344706" y="1183341"/>
                </a:cubicBezTo>
              </a:path>
            </a:pathLst>
          </a:cu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11" name="任意多边形 10"/>
          <p:cNvSpPr/>
          <p:nvPr/>
        </p:nvSpPr>
        <p:spPr bwMode="gray">
          <a:xfrm>
            <a:off x="7701924" y="4360345"/>
            <a:ext cx="1680451" cy="991531"/>
          </a:xfrm>
          <a:custGeom>
            <a:avLst/>
            <a:gdLst>
              <a:gd name="connsiteX0" fmla="*/ 1635162 w 1635162"/>
              <a:gd name="connsiteY0" fmla="*/ 0 h 957431"/>
              <a:gd name="connsiteX1" fmla="*/ 989703 w 1635162"/>
              <a:gd name="connsiteY1" fmla="*/ 753035 h 957431"/>
              <a:gd name="connsiteX2" fmla="*/ 0 w 1635162"/>
              <a:gd name="connsiteY2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5162" h="957431">
                <a:moveTo>
                  <a:pt x="1635162" y="0"/>
                </a:moveTo>
                <a:cubicBezTo>
                  <a:pt x="1448696" y="296731"/>
                  <a:pt x="1262230" y="593463"/>
                  <a:pt x="989703" y="753035"/>
                </a:cubicBezTo>
                <a:cubicBezTo>
                  <a:pt x="717176" y="912607"/>
                  <a:pt x="358588" y="935019"/>
                  <a:pt x="0" y="957431"/>
                </a:cubicBezTo>
              </a:path>
            </a:pathLst>
          </a:cu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444D240-EB5C-42E6-8ABB-B579CFEC8B20}"/>
              </a:ext>
            </a:extLst>
          </p:cNvPr>
          <p:cNvSpPr txBox="1"/>
          <p:nvPr/>
        </p:nvSpPr>
        <p:spPr>
          <a:xfrm>
            <a:off x="8165982" y="4795284"/>
            <a:ext cx="744962" cy="35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data</a:t>
            </a:r>
            <a:endParaRPr lang="zh-CN" altLang="en-US" sz="16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1" name="圆角矩形 45">
            <a:extLst>
              <a:ext uri="{FF2B5EF4-FFF2-40B4-BE49-F238E27FC236}">
                <a16:creationId xmlns:a16="http://schemas.microsoft.com/office/drawing/2014/main" id="{A0E3D670-D3B8-4742-AC56-BF3D6E6C4BE7}"/>
              </a:ext>
            </a:extLst>
          </p:cNvPr>
          <p:cNvSpPr/>
          <p:nvPr/>
        </p:nvSpPr>
        <p:spPr bwMode="auto">
          <a:xfrm>
            <a:off x="5612214" y="3727938"/>
            <a:ext cx="1944000" cy="374571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C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lang="en-US" altLang="zh-CN" sz="1600" b="1" kern="0" noProof="0" dirty="0">
                <a:latin typeface="Times New Roman" panose="02020603050405020304"/>
                <a:ea typeface="楷体_GB2312" pitchFamily="49" charset="-122"/>
              </a:rPr>
              <a:t>x = x + 1;</a:t>
            </a:r>
            <a:endParaRPr kumimoji="0" lang="zh-CN" altLang="en-US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077DB14-CEB3-419D-A210-B84D7D1F11A2}"/>
              </a:ext>
            </a:extLst>
          </p:cNvPr>
          <p:cNvSpPr/>
          <p:nvPr/>
        </p:nvSpPr>
        <p:spPr>
          <a:xfrm>
            <a:off x="435631" y="5008337"/>
            <a:ext cx="3474150" cy="967050"/>
          </a:xfrm>
          <a:prstGeom prst="rect">
            <a:avLst/>
          </a:prstGeom>
          <a:solidFill>
            <a:schemeClr val="bg1"/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</a:t>
            </a: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setImmediate(()=&gt;{</a:t>
            </a:r>
          </a:p>
          <a:p>
            <a:endParaRPr lang="en-US" altLang="zh-CN" sz="900" b="1" dirty="0">
              <a:solidFill>
                <a:schemeClr val="tx1"/>
              </a:solidFill>
              <a:latin typeface="+mn-ea"/>
              <a:cs typeface="Calibri" panose="020F0502020204030204" pitchFamily="34" charset="0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    x = x + 1;</a:t>
            </a:r>
          </a:p>
          <a:p>
            <a:endParaRPr lang="en-US" altLang="zh-CN" sz="1000" b="1" dirty="0">
              <a:solidFill>
                <a:schemeClr val="tx1"/>
              </a:solidFill>
              <a:latin typeface="+mn-ea"/>
              <a:cs typeface="Calibri" panose="020F0502020204030204" pitchFamily="34" charset="0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});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0305A90-4FC4-40C4-BD02-30F0E120C74F}"/>
              </a:ext>
            </a:extLst>
          </p:cNvPr>
          <p:cNvSpPr/>
          <p:nvPr/>
        </p:nvSpPr>
        <p:spPr bwMode="gray">
          <a:xfrm>
            <a:off x="883227" y="5348949"/>
            <a:ext cx="1298864" cy="428397"/>
          </a:xfrm>
          <a:prstGeom prst="rect">
            <a:avLst/>
          </a:prstGeom>
          <a:noFill/>
          <a:ln w="317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endParaRPr lang="zh-CN" altLang="en-US" b="1" dirty="0">
              <a:latin typeface="+mn-ea"/>
              <a:cs typeface="Calibri" panose="020F0502020204030204" pitchFamily="34" charset="0"/>
            </a:endParaRPr>
          </a:p>
        </p:txBody>
      </p:sp>
      <p:sp>
        <p:nvSpPr>
          <p:cNvPr id="25" name="任意多边形 5">
            <a:extLst>
              <a:ext uri="{FF2B5EF4-FFF2-40B4-BE49-F238E27FC236}">
                <a16:creationId xmlns:a16="http://schemas.microsoft.com/office/drawing/2014/main" id="{6B98CF0E-3219-44FA-840F-A23A750C3570}"/>
              </a:ext>
            </a:extLst>
          </p:cNvPr>
          <p:cNvSpPr/>
          <p:nvPr/>
        </p:nvSpPr>
        <p:spPr bwMode="gray">
          <a:xfrm flipV="1">
            <a:off x="2182091" y="3930040"/>
            <a:ext cx="3401527" cy="1727732"/>
          </a:xfrm>
          <a:custGeom>
            <a:avLst/>
            <a:gdLst>
              <a:gd name="connsiteX0" fmla="*/ 0 w 3759200"/>
              <a:gd name="connsiteY0" fmla="*/ 0 h 1295400"/>
              <a:gd name="connsiteX1" fmla="*/ 1536700 w 3759200"/>
              <a:gd name="connsiteY1" fmla="*/ 647700 h 1295400"/>
              <a:gd name="connsiteX2" fmla="*/ 3759200 w 3759200"/>
              <a:gd name="connsiteY2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9200" h="1295400">
                <a:moveTo>
                  <a:pt x="0" y="0"/>
                </a:moveTo>
                <a:cubicBezTo>
                  <a:pt x="455083" y="215900"/>
                  <a:pt x="910167" y="431800"/>
                  <a:pt x="1536700" y="647700"/>
                </a:cubicBezTo>
                <a:cubicBezTo>
                  <a:pt x="2163233" y="863600"/>
                  <a:pt x="2961216" y="1079500"/>
                  <a:pt x="3759200" y="1295400"/>
                </a:cubicBezTo>
              </a:path>
            </a:pathLst>
          </a:custGeom>
          <a:noFill/>
          <a:ln w="41275" cap="rnd" cmpd="sng" algn="ctr">
            <a:solidFill>
              <a:srgbClr val="6B6B6B"/>
            </a:solidFill>
            <a:prstDash val="dash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pic>
        <p:nvPicPr>
          <p:cNvPr id="32" name="Picture 2" descr="Image result for unhappy happy">
            <a:extLst>
              <a:ext uri="{FF2B5EF4-FFF2-40B4-BE49-F238E27FC236}">
                <a16:creationId xmlns:a16="http://schemas.microsoft.com/office/drawing/2014/main" id="{F97A618F-3A7F-4736-A83A-042D105A6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5241" r="59180" b="24280"/>
          <a:stretch/>
        </p:blipFill>
        <p:spPr bwMode="auto">
          <a:xfrm>
            <a:off x="4811234" y="2989408"/>
            <a:ext cx="741366" cy="73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0698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4E5C713-5561-42EC-8CDA-4D9124864EE0}"/>
              </a:ext>
            </a:extLst>
          </p:cNvPr>
          <p:cNvSpPr/>
          <p:nvPr/>
        </p:nvSpPr>
        <p:spPr bwMode="gray">
          <a:xfrm>
            <a:off x="9236468" y="3489435"/>
            <a:ext cx="923632" cy="178030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Atomicity violation -- example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FE48F81-BC6C-44EE-9CC1-0C6789732FB8}"/>
              </a:ext>
            </a:extLst>
          </p:cNvPr>
          <p:cNvCxnSpPr>
            <a:cxnSpLocks/>
          </p:cNvCxnSpPr>
          <p:nvPr/>
        </p:nvCxnSpPr>
        <p:spPr>
          <a:xfrm>
            <a:off x="6651311" y="1963227"/>
            <a:ext cx="0" cy="4267200"/>
          </a:xfrm>
          <a:prstGeom prst="straightConnector1">
            <a:avLst/>
          </a:prstGeom>
          <a:noFill/>
          <a:ln w="6350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  <a:tailEnd type="none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  <p:sp>
        <p:nvSpPr>
          <p:cNvPr id="26" name="任意多边形: 形状 39">
            <a:extLst>
              <a:ext uri="{FF2B5EF4-FFF2-40B4-BE49-F238E27FC236}">
                <a16:creationId xmlns:a16="http://schemas.microsoft.com/office/drawing/2014/main" id="{D16124BB-186A-4C2C-8EE1-BFB07A138794}"/>
              </a:ext>
            </a:extLst>
          </p:cNvPr>
          <p:cNvSpPr/>
          <p:nvPr/>
        </p:nvSpPr>
        <p:spPr>
          <a:xfrm>
            <a:off x="9389704" y="3791926"/>
            <a:ext cx="107209" cy="1320800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30" name="任意多边形: 形状 39">
            <a:extLst>
              <a:ext uri="{FF2B5EF4-FFF2-40B4-BE49-F238E27FC236}">
                <a16:creationId xmlns:a16="http://schemas.microsoft.com/office/drawing/2014/main" id="{D16124BB-186A-4C2C-8EE1-BFB07A138794}"/>
              </a:ext>
            </a:extLst>
          </p:cNvPr>
          <p:cNvSpPr/>
          <p:nvPr/>
        </p:nvSpPr>
        <p:spPr>
          <a:xfrm>
            <a:off x="9654834" y="3791926"/>
            <a:ext cx="100417" cy="1320800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31" name="任意多边形: 形状 39">
            <a:extLst>
              <a:ext uri="{FF2B5EF4-FFF2-40B4-BE49-F238E27FC236}">
                <a16:creationId xmlns:a16="http://schemas.microsoft.com/office/drawing/2014/main" id="{D16124BB-186A-4C2C-8EE1-BFB07A138794}"/>
              </a:ext>
            </a:extLst>
          </p:cNvPr>
          <p:cNvSpPr/>
          <p:nvPr/>
        </p:nvSpPr>
        <p:spPr>
          <a:xfrm>
            <a:off x="9912085" y="3791925"/>
            <a:ext cx="107209" cy="1320799"/>
          </a:xfrm>
          <a:custGeom>
            <a:avLst/>
            <a:gdLst>
              <a:gd name="connsiteX0" fmla="*/ 0 w 162381"/>
              <a:gd name="connsiteY0" fmla="*/ 0 h 734938"/>
              <a:gd name="connsiteX1" fmla="*/ 153824 w 162381"/>
              <a:gd name="connsiteY1" fmla="*/ 188008 h 734938"/>
              <a:gd name="connsiteX2" fmla="*/ 34183 w 162381"/>
              <a:gd name="connsiteY2" fmla="*/ 376015 h 734938"/>
              <a:gd name="connsiteX3" fmla="*/ 162370 w 162381"/>
              <a:gd name="connsiteY3" fmla="*/ 572568 h 734938"/>
              <a:gd name="connsiteX4" fmla="*/ 25637 w 162381"/>
              <a:gd name="connsiteY4" fmla="*/ 734938 h 73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381" h="734938">
                <a:moveTo>
                  <a:pt x="0" y="0"/>
                </a:moveTo>
                <a:cubicBezTo>
                  <a:pt x="74063" y="62669"/>
                  <a:pt x="148127" y="125339"/>
                  <a:pt x="153824" y="188008"/>
                </a:cubicBezTo>
                <a:cubicBezTo>
                  <a:pt x="159521" y="250677"/>
                  <a:pt x="32759" y="311922"/>
                  <a:pt x="34183" y="376015"/>
                </a:cubicBezTo>
                <a:cubicBezTo>
                  <a:pt x="35607" y="440108"/>
                  <a:pt x="163794" y="512748"/>
                  <a:pt x="162370" y="572568"/>
                </a:cubicBezTo>
                <a:cubicBezTo>
                  <a:pt x="160946" y="632388"/>
                  <a:pt x="93291" y="683663"/>
                  <a:pt x="25637" y="734938"/>
                </a:cubicBezTo>
              </a:path>
            </a:pathLst>
          </a:cu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none" w="lg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89040CA-91FC-4BC1-9971-02101603E390}"/>
              </a:ext>
            </a:extLst>
          </p:cNvPr>
          <p:cNvSpPr txBox="1"/>
          <p:nvPr/>
        </p:nvSpPr>
        <p:spPr>
          <a:xfrm>
            <a:off x="5839227" y="1451098"/>
            <a:ext cx="171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Looper thread</a:t>
            </a: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(Single thread)</a:t>
            </a:r>
            <a:endParaRPr lang="zh-CN" altLang="en-US" sz="1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6A8F7F8-FF06-4747-B566-7E6EF443ADD6}"/>
              </a:ext>
            </a:extLst>
          </p:cNvPr>
          <p:cNvSpPr txBox="1"/>
          <p:nvPr/>
        </p:nvSpPr>
        <p:spPr>
          <a:xfrm>
            <a:off x="8884583" y="2830359"/>
            <a:ext cx="1796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Worker pool</a:t>
            </a:r>
          </a:p>
          <a:p>
            <a:pPr algn="ctr"/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600" i="1" dirty="0">
                <a:solidFill>
                  <a:prstClr val="black"/>
                </a:solidFill>
                <a:ea typeface="宋体" panose="02010600030101010101" pitchFamily="2" charset="-122"/>
              </a:rPr>
              <a:t>n</a:t>
            </a:r>
            <a:r>
              <a:rPr lang="en-US" altLang="zh-CN" sz="1600" dirty="0">
                <a:solidFill>
                  <a:prstClr val="black"/>
                </a:solidFill>
                <a:ea typeface="宋体" panose="02010600030101010101" pitchFamily="2" charset="-122"/>
              </a:rPr>
              <a:t> threads)</a:t>
            </a:r>
            <a:endParaRPr lang="zh-CN" altLang="en-US" sz="16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14" name="圆角矩形 45">
            <a:extLst>
              <a:ext uri="{FF2B5EF4-FFF2-40B4-BE49-F238E27FC236}">
                <a16:creationId xmlns:a16="http://schemas.microsoft.com/office/drawing/2014/main" id="{A0E3D670-D3B8-4742-AC56-BF3D6E6C4BE7}"/>
              </a:ext>
            </a:extLst>
          </p:cNvPr>
          <p:cNvSpPr/>
          <p:nvPr/>
        </p:nvSpPr>
        <p:spPr bwMode="auto">
          <a:xfrm>
            <a:off x="5611063" y="2522073"/>
            <a:ext cx="1944000" cy="374571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readFile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(‘bar’,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…);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楷体_GB2312" pitchFamily="49" charset="-122"/>
              <a:cs typeface="+mn-cs"/>
            </a:endParaRPr>
          </a:p>
        </p:txBody>
      </p:sp>
      <p:sp>
        <p:nvSpPr>
          <p:cNvPr id="33" name="圆角矩形 45">
            <a:extLst>
              <a:ext uri="{FF2B5EF4-FFF2-40B4-BE49-F238E27FC236}">
                <a16:creationId xmlns:a16="http://schemas.microsoft.com/office/drawing/2014/main" id="{A0E3D670-D3B8-4742-AC56-BF3D6E6C4BE7}"/>
              </a:ext>
            </a:extLst>
          </p:cNvPr>
          <p:cNvSpPr/>
          <p:nvPr/>
        </p:nvSpPr>
        <p:spPr bwMode="auto">
          <a:xfrm>
            <a:off x="5508824" y="4956303"/>
            <a:ext cx="2196000" cy="701469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lang="en-US" altLang="zh-CN" sz="1600" b="1" kern="0" dirty="0">
                <a:latin typeface="Times New Roman" panose="02020603050405020304"/>
                <a:ea typeface="楷体_GB2312" pitchFamily="49" charset="-122"/>
              </a:rPr>
              <a:t>data = compute(data);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writeFile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/>
                <a:ea typeface="楷体_GB2312" pitchFamily="49" charset="-122"/>
                <a:cs typeface="+mn-cs"/>
              </a:rPr>
              <a:t>(‘bar’, …);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楷体_GB2312" pitchFamily="49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AE3F75D-0F8C-4887-AAAA-54DBC341D500}"/>
              </a:ext>
            </a:extLst>
          </p:cNvPr>
          <p:cNvSpPr/>
          <p:nvPr/>
        </p:nvSpPr>
        <p:spPr>
          <a:xfrm>
            <a:off x="445143" y="2522073"/>
            <a:ext cx="3552764" cy="2415062"/>
          </a:xfrm>
          <a:prstGeom prst="rect">
            <a:avLst/>
          </a:prstGeom>
          <a:solidFill>
            <a:schemeClr val="bg1"/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</a:t>
            </a: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</a:t>
            </a:r>
            <a:r>
              <a:rPr lang="en-US" altLang="zh-CN" sz="1600" b="1" dirty="0" err="1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fs.</a:t>
            </a:r>
            <a:r>
              <a:rPr lang="en-US" altLang="zh-CN" sz="1600" b="1" dirty="0" err="1">
                <a:solidFill>
                  <a:srgbClr val="0070C0"/>
                </a:solidFill>
                <a:latin typeface="+mn-ea"/>
                <a:cs typeface="Calibri" panose="020F0502020204030204" pitchFamily="34" charset="0"/>
              </a:rPr>
              <a:t>readFile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(‘bar’, (data) =&gt; {</a:t>
            </a: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    </a:t>
            </a: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    data = compute(data);</a:t>
            </a: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    </a:t>
            </a:r>
            <a:r>
              <a:rPr lang="en-US" altLang="zh-CN" sz="1600" b="1" dirty="0" err="1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fs.</a:t>
            </a:r>
            <a:r>
              <a:rPr lang="en-US" altLang="zh-CN" sz="1600" b="1" dirty="0" err="1">
                <a:solidFill>
                  <a:srgbClr val="0070C0"/>
                </a:solidFill>
                <a:latin typeface="+mn-ea"/>
                <a:cs typeface="Calibri" panose="020F0502020204030204" pitchFamily="34" charset="0"/>
              </a:rPr>
              <a:t>writeFile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(‘bar’, data, …);</a:t>
            </a:r>
          </a:p>
          <a:p>
            <a:endParaRPr lang="en-US" altLang="zh-CN" sz="1600" b="1" dirty="0">
              <a:solidFill>
                <a:schemeClr val="tx1"/>
              </a:solidFill>
              <a:latin typeface="+mn-ea"/>
              <a:cs typeface="Calibri" panose="020F0502020204030204" pitchFamily="34" charset="0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});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E3B767F-5218-442F-B396-689660008581}"/>
              </a:ext>
            </a:extLst>
          </p:cNvPr>
          <p:cNvSpPr/>
          <p:nvPr/>
        </p:nvSpPr>
        <p:spPr bwMode="gray">
          <a:xfrm>
            <a:off x="9350107" y="4012172"/>
            <a:ext cx="300682" cy="31403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" name="圆角矩形 45">
            <a:extLst>
              <a:ext uri="{FF2B5EF4-FFF2-40B4-BE49-F238E27FC236}">
                <a16:creationId xmlns:a16="http://schemas.microsoft.com/office/drawing/2014/main" id="{A0E3D670-D3B8-4742-AC56-BF3D6E6C4BE7}"/>
              </a:ext>
            </a:extLst>
          </p:cNvPr>
          <p:cNvSpPr/>
          <p:nvPr/>
        </p:nvSpPr>
        <p:spPr bwMode="auto">
          <a:xfrm>
            <a:off x="5612214" y="3727938"/>
            <a:ext cx="1944000" cy="374571"/>
          </a:xfrm>
          <a:prstGeom prst="roundRect">
            <a:avLst/>
          </a:prstGeom>
          <a:solidFill>
            <a:srgbClr val="FFFFFF"/>
          </a:solidFill>
          <a:ln w="28575" cap="flat" cmpd="sng" algn="ctr">
            <a:solidFill>
              <a:srgbClr val="C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r>
              <a:rPr lang="en-US" altLang="zh-CN" sz="1600" b="1" kern="0" dirty="0" err="1">
                <a:solidFill>
                  <a:srgbClr val="0070C0"/>
                </a:solidFill>
                <a:latin typeface="Times New Roman" panose="02020603050405020304"/>
                <a:ea typeface="楷体_GB2312" pitchFamily="49" charset="-122"/>
              </a:rPr>
              <a:t>deleteFile</a:t>
            </a:r>
            <a:r>
              <a:rPr lang="en-US" altLang="zh-CN" sz="1600" b="1" kern="0" noProof="0" dirty="0">
                <a:latin typeface="Times New Roman" panose="02020603050405020304"/>
                <a:ea typeface="楷体_GB2312" pitchFamily="49" charset="-122"/>
              </a:rPr>
              <a:t>(‘bar’)</a:t>
            </a:r>
            <a:endParaRPr kumimoji="0" lang="zh-CN" altLang="en-US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/>
              <a:ea typeface="楷体_GB2312" pitchFamily="49" charset="-122"/>
            </a:endParaRPr>
          </a:p>
        </p:txBody>
      </p:sp>
      <p:sp>
        <p:nvSpPr>
          <p:cNvPr id="28" name="爆炸形: 8 pt  9">
            <a:extLst>
              <a:ext uri="{FF2B5EF4-FFF2-40B4-BE49-F238E27FC236}">
                <a16:creationId xmlns:a16="http://schemas.microsoft.com/office/drawing/2014/main" id="{1709B06A-7977-4061-B0A1-EFDDCCA77179}"/>
              </a:ext>
            </a:extLst>
          </p:cNvPr>
          <p:cNvSpPr/>
          <p:nvPr/>
        </p:nvSpPr>
        <p:spPr>
          <a:xfrm>
            <a:off x="5146975" y="5528402"/>
            <a:ext cx="2557849" cy="610816"/>
          </a:xfrm>
          <a:prstGeom prst="irregularSeal1">
            <a:avLst/>
          </a:prstGeom>
          <a:solidFill>
            <a:srgbClr val="C00000"/>
          </a:solidFill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File not found!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任意多边形 9">
            <a:extLst>
              <a:ext uri="{FF2B5EF4-FFF2-40B4-BE49-F238E27FC236}">
                <a16:creationId xmlns:a16="http://schemas.microsoft.com/office/drawing/2014/main" id="{32DD00C5-71F9-4527-87C8-9FF9BCEE6CA4}"/>
              </a:ext>
            </a:extLst>
          </p:cNvPr>
          <p:cNvSpPr/>
          <p:nvPr/>
        </p:nvSpPr>
        <p:spPr bwMode="gray">
          <a:xfrm>
            <a:off x="7594660" y="2715806"/>
            <a:ext cx="1798722" cy="1214234"/>
          </a:xfrm>
          <a:custGeom>
            <a:avLst/>
            <a:gdLst>
              <a:gd name="connsiteX0" fmla="*/ 0 w 1344706"/>
              <a:gd name="connsiteY0" fmla="*/ 0 h 1183341"/>
              <a:gd name="connsiteX1" fmla="*/ 1021977 w 1344706"/>
              <a:gd name="connsiteY1" fmla="*/ 570155 h 1183341"/>
              <a:gd name="connsiteX2" fmla="*/ 1344706 w 1344706"/>
              <a:gd name="connsiteY2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4706" h="1183341">
                <a:moveTo>
                  <a:pt x="0" y="0"/>
                </a:moveTo>
                <a:cubicBezTo>
                  <a:pt x="398929" y="186466"/>
                  <a:pt x="797859" y="372932"/>
                  <a:pt x="1021977" y="570155"/>
                </a:cubicBezTo>
                <a:cubicBezTo>
                  <a:pt x="1246095" y="767379"/>
                  <a:pt x="1295400" y="975360"/>
                  <a:pt x="1344706" y="1183341"/>
                </a:cubicBezTo>
              </a:path>
            </a:pathLst>
          </a:cu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8A75DC6-84DA-46BC-8C72-FD782A4BC355}"/>
              </a:ext>
            </a:extLst>
          </p:cNvPr>
          <p:cNvSpPr/>
          <p:nvPr/>
        </p:nvSpPr>
        <p:spPr>
          <a:xfrm>
            <a:off x="435631" y="5008337"/>
            <a:ext cx="3474150" cy="967050"/>
          </a:xfrm>
          <a:prstGeom prst="rect">
            <a:avLst/>
          </a:prstGeom>
          <a:solidFill>
            <a:schemeClr val="bg1"/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</a:t>
            </a: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setImmediate(()=&gt;{</a:t>
            </a:r>
          </a:p>
          <a:p>
            <a:endParaRPr lang="en-US" altLang="zh-CN" sz="900" b="1" dirty="0">
              <a:solidFill>
                <a:schemeClr val="tx1"/>
              </a:solidFill>
              <a:latin typeface="+mn-ea"/>
              <a:cs typeface="Calibri" panose="020F0502020204030204" pitchFamily="34" charset="0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    </a:t>
            </a:r>
            <a:r>
              <a:rPr lang="en-US" altLang="zh-CN" sz="1600" b="1" dirty="0" err="1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fs.</a:t>
            </a:r>
            <a:r>
              <a:rPr lang="en-US" altLang="zh-CN" sz="1600" b="1" dirty="0" err="1">
                <a:solidFill>
                  <a:srgbClr val="0070C0"/>
                </a:solidFill>
                <a:latin typeface="+mn-ea"/>
                <a:cs typeface="Calibri" panose="020F0502020204030204" pitchFamily="34" charset="0"/>
              </a:rPr>
              <a:t>unlink</a:t>
            </a:r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(‘bar’, …);</a:t>
            </a:r>
          </a:p>
          <a:p>
            <a:endParaRPr lang="en-US" altLang="zh-CN" sz="1000" b="1" dirty="0">
              <a:solidFill>
                <a:schemeClr val="tx1"/>
              </a:solidFill>
              <a:latin typeface="+mn-ea"/>
              <a:cs typeface="Calibri" panose="020F0502020204030204" pitchFamily="34" charset="0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rPr>
              <a:t>    });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A984EEC-F2D6-4F2E-8DFA-D189B40798DC}"/>
              </a:ext>
            </a:extLst>
          </p:cNvPr>
          <p:cNvSpPr/>
          <p:nvPr/>
        </p:nvSpPr>
        <p:spPr bwMode="gray">
          <a:xfrm>
            <a:off x="883226" y="5348949"/>
            <a:ext cx="2040441" cy="428397"/>
          </a:xfrm>
          <a:prstGeom prst="rect">
            <a:avLst/>
          </a:prstGeom>
          <a:noFill/>
          <a:ln w="317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 anchorCtr="0"/>
          <a:lstStyle/>
          <a:p>
            <a:endParaRPr lang="zh-CN" altLang="en-US" b="1" dirty="0">
              <a:latin typeface="+mn-ea"/>
              <a:cs typeface="Calibri" panose="020F0502020204030204" pitchFamily="34" charset="0"/>
            </a:endParaRPr>
          </a:p>
        </p:txBody>
      </p:sp>
      <p:sp>
        <p:nvSpPr>
          <p:cNvPr id="35" name="任意多边形 5">
            <a:extLst>
              <a:ext uri="{FF2B5EF4-FFF2-40B4-BE49-F238E27FC236}">
                <a16:creationId xmlns:a16="http://schemas.microsoft.com/office/drawing/2014/main" id="{6725EB6B-00A6-4365-ACFD-C351683C1AD5}"/>
              </a:ext>
            </a:extLst>
          </p:cNvPr>
          <p:cNvSpPr/>
          <p:nvPr/>
        </p:nvSpPr>
        <p:spPr bwMode="gray">
          <a:xfrm flipV="1">
            <a:off x="2695087" y="3930040"/>
            <a:ext cx="2888531" cy="1418909"/>
          </a:xfrm>
          <a:custGeom>
            <a:avLst/>
            <a:gdLst>
              <a:gd name="connsiteX0" fmla="*/ 0 w 3759200"/>
              <a:gd name="connsiteY0" fmla="*/ 0 h 1295400"/>
              <a:gd name="connsiteX1" fmla="*/ 1536700 w 3759200"/>
              <a:gd name="connsiteY1" fmla="*/ 647700 h 1295400"/>
              <a:gd name="connsiteX2" fmla="*/ 3759200 w 3759200"/>
              <a:gd name="connsiteY2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9200" h="1295400">
                <a:moveTo>
                  <a:pt x="0" y="0"/>
                </a:moveTo>
                <a:cubicBezTo>
                  <a:pt x="455083" y="215900"/>
                  <a:pt x="910167" y="431800"/>
                  <a:pt x="1536700" y="647700"/>
                </a:cubicBezTo>
                <a:cubicBezTo>
                  <a:pt x="2163233" y="863600"/>
                  <a:pt x="2961216" y="1079500"/>
                  <a:pt x="3759200" y="1295400"/>
                </a:cubicBezTo>
              </a:path>
            </a:pathLst>
          </a:custGeom>
          <a:noFill/>
          <a:ln w="41275" cap="rnd" cmpd="sng" algn="ctr">
            <a:solidFill>
              <a:srgbClr val="6B6B6B"/>
            </a:solidFill>
            <a:prstDash val="dash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22" name="任意多边形 21"/>
          <p:cNvSpPr/>
          <p:nvPr/>
        </p:nvSpPr>
        <p:spPr bwMode="gray">
          <a:xfrm>
            <a:off x="7701924" y="4360345"/>
            <a:ext cx="1680451" cy="991531"/>
          </a:xfrm>
          <a:custGeom>
            <a:avLst/>
            <a:gdLst>
              <a:gd name="connsiteX0" fmla="*/ 1635162 w 1635162"/>
              <a:gd name="connsiteY0" fmla="*/ 0 h 957431"/>
              <a:gd name="connsiteX1" fmla="*/ 989703 w 1635162"/>
              <a:gd name="connsiteY1" fmla="*/ 753035 h 957431"/>
              <a:gd name="connsiteX2" fmla="*/ 0 w 1635162"/>
              <a:gd name="connsiteY2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5162" h="957431">
                <a:moveTo>
                  <a:pt x="1635162" y="0"/>
                </a:moveTo>
                <a:cubicBezTo>
                  <a:pt x="1448696" y="296731"/>
                  <a:pt x="1262230" y="593463"/>
                  <a:pt x="989703" y="753035"/>
                </a:cubicBezTo>
                <a:cubicBezTo>
                  <a:pt x="717176" y="912607"/>
                  <a:pt x="358588" y="935019"/>
                  <a:pt x="0" y="957431"/>
                </a:cubicBezTo>
              </a:path>
            </a:pathLst>
          </a:custGeom>
          <a:noFill/>
          <a:ln w="41275" cap="rnd" cmpd="sng" algn="ctr">
            <a:solidFill>
              <a:srgbClr val="000000">
                <a:lumMod val="65000"/>
                <a:lumOff val="35000"/>
              </a:srgbClr>
            </a:solidFill>
            <a:prstDash val="solid"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black"/>
              </a:solidFill>
              <a:latin typeface="Times New Roman" panose="02020603050405020304"/>
              <a:ea typeface="黑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44D240-EB5C-42E6-8ABB-B579CFEC8B20}"/>
              </a:ext>
            </a:extLst>
          </p:cNvPr>
          <p:cNvSpPr txBox="1"/>
          <p:nvPr/>
        </p:nvSpPr>
        <p:spPr>
          <a:xfrm>
            <a:off x="8165982" y="4795284"/>
            <a:ext cx="744962" cy="35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prstClr val="black"/>
                </a:solidFill>
                <a:ea typeface="宋体" panose="02010600030101010101" pitchFamily="2" charset="-122"/>
              </a:rPr>
              <a:t>data</a:t>
            </a:r>
            <a:endParaRPr lang="zh-CN" altLang="en-US" sz="16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8069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32" grpId="0" animBg="1"/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Atomicity violations are common</a:t>
            </a:r>
            <a:endParaRPr lang="zh-CN" altLang="en-US" dirty="0"/>
          </a:p>
        </p:txBody>
      </p:sp>
      <p:sp>
        <p:nvSpPr>
          <p:cNvPr id="33" name="标题 4">
            <a:extLst>
              <a:ext uri="{FF2B5EF4-FFF2-40B4-BE49-F238E27FC236}">
                <a16:creationId xmlns:a16="http://schemas.microsoft.com/office/drawing/2014/main" id="{68BD268E-12F0-48AE-96D4-1B15DE6C6373}"/>
              </a:ext>
            </a:extLst>
          </p:cNvPr>
          <p:cNvSpPr txBox="1"/>
          <p:nvPr/>
        </p:nvSpPr>
        <p:spPr bwMode="auto">
          <a:xfrm>
            <a:off x="0" y="2514601"/>
            <a:ext cx="12191999" cy="1612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baseline="0">
                <a:solidFill>
                  <a:srgbClr val="698ECF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9pPr>
          </a:lstStyle>
          <a:p>
            <a:pPr algn="ctr"/>
            <a:r>
              <a:rPr lang="en-US" altLang="zh-CN" kern="0" dirty="0">
                <a:solidFill>
                  <a:srgbClr val="FF0000"/>
                </a:solidFill>
              </a:rPr>
              <a:t>65% </a:t>
            </a:r>
            <a:r>
              <a:rPr lang="en-US" altLang="zh-CN" kern="0" dirty="0">
                <a:solidFill>
                  <a:schemeClr val="tx1"/>
                </a:solidFill>
              </a:rPr>
              <a:t>of concurrency bugs in Node.js</a:t>
            </a:r>
          </a:p>
          <a:p>
            <a:pPr algn="ctr"/>
            <a:r>
              <a:rPr lang="en-US" altLang="zh-CN" kern="0" dirty="0">
                <a:solidFill>
                  <a:schemeClr val="tx1"/>
                </a:solidFill>
              </a:rPr>
              <a:t>are</a:t>
            </a:r>
            <a:r>
              <a:rPr lang="en-US" altLang="zh-CN" kern="0" dirty="0">
                <a:solidFill>
                  <a:srgbClr val="FF0000"/>
                </a:solidFill>
              </a:rPr>
              <a:t> atomicity violations</a:t>
            </a:r>
            <a:r>
              <a:rPr lang="en-US" altLang="zh-CN" kern="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4" name="Text Box 6">
            <a:extLst>
              <a:ext uri="{FF2B5EF4-FFF2-40B4-BE49-F238E27FC236}">
                <a16:creationId xmlns:a16="http://schemas.microsoft.com/office/drawing/2014/main" id="{C2FB5177-729B-44D0-A0BE-3F64A03E4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6123138"/>
            <a:ext cx="12191999" cy="679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[1] J. Wang, etc. A Comprehensive Study on Real World Concurrency Bugs in Node.js, ASE 2017.</a:t>
            </a:r>
          </a:p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[2] J. Davis, etc. </a:t>
            </a:r>
            <a:r>
              <a:rPr lang="en-US" altLang="zh-CN" sz="1600" b="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Node.fz</a:t>
            </a:r>
            <a:r>
              <a:rPr lang="en-US" altLang="zh-CN" sz="16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: Fuzzing the Server-Side Event-Driven Architecture, EuroSys 2017.</a:t>
            </a:r>
          </a:p>
        </p:txBody>
      </p:sp>
    </p:spTree>
    <p:extLst>
      <p:ext uri="{BB962C8B-B14F-4D97-AF65-F5344CB8AC3E}">
        <p14:creationId xmlns:p14="http://schemas.microsoft.com/office/powerpoint/2010/main" val="6220485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主题1">
  <a:themeElements>
    <a:clrScheme name="新闻纸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mgen Corporate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31750" algn="ctr">
          <a:solidFill>
            <a:srgbClr val="000000">
              <a:lumMod val="65000"/>
              <a:lumOff val="35000"/>
            </a:srgbClr>
          </a:solidFill>
          <a:prstDash val="dash"/>
          <a:miter lim="800000"/>
          <a:headEnd/>
          <a:tailEnd/>
        </a:ln>
        <a:effectLst/>
      </a:spPr>
      <a:bodyPr wrap="none" rtlCol="0" anchor="ctr"/>
      <a:lstStyle>
        <a:defPPr algn="ctr">
          <a:defRPr b="1" dirty="0">
            <a:solidFill>
              <a:schemeClr val="bg1"/>
            </a:solidFill>
          </a:defRPr>
        </a:defPPr>
      </a:lstStyle>
    </a:spDef>
    <a:lnDef>
      <a:spPr>
        <a:ln w="28575" cap="rnd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主题1" id="{95C25592-10BA-4666-86A4-05826EDB26C9}" vid="{BF664341-5969-42EB-BC18-F2EE4067AC0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26580</TotalTime>
  <Words>1614</Words>
  <Application>Microsoft Office PowerPoint</Application>
  <PresentationFormat>宽屏</PresentationFormat>
  <Paragraphs>565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Arial</vt:lpstr>
      <vt:lpstr>Calibri</vt:lpstr>
      <vt:lpstr>Times New Roman</vt:lpstr>
      <vt:lpstr>Wingdings</vt:lpstr>
      <vt:lpstr>主题1</vt:lpstr>
      <vt:lpstr>PowerPoint 演示文稿</vt:lpstr>
      <vt:lpstr>JavaScript is the most popular language</vt:lpstr>
      <vt:lpstr>JavaScript is used in various applications</vt:lpstr>
      <vt:lpstr>Node.js</vt:lpstr>
      <vt:lpstr>Event-driven architecture in Node.js</vt:lpstr>
      <vt:lpstr>Event-driven architecture in Node.js</vt:lpstr>
      <vt:lpstr>Event-driven architecture in Node.js</vt:lpstr>
      <vt:lpstr>Atomicity violation -- example</vt:lpstr>
      <vt:lpstr>Atomicity violations are common</vt:lpstr>
      <vt:lpstr>NodeAV overview</vt:lpstr>
      <vt:lpstr>Event trace collection</vt:lpstr>
      <vt:lpstr>Event registration (Rule 1)</vt:lpstr>
      <vt:lpstr>Event triggering (Rule 2)</vt:lpstr>
      <vt:lpstr>Event types in Node.js</vt:lpstr>
      <vt:lpstr>Events with the same type (Rule 3)</vt:lpstr>
      <vt:lpstr>Events with different types (Rule 4)</vt:lpstr>
      <vt:lpstr>Key observation</vt:lpstr>
      <vt:lpstr>Key observation</vt:lpstr>
      <vt:lpstr>Atomic event pair inference</vt:lpstr>
      <vt:lpstr>Atomicity violation pattern</vt:lpstr>
      <vt:lpstr>More atomicity violation patterns</vt:lpstr>
      <vt:lpstr>Evaluation</vt:lpstr>
      <vt:lpstr>Detect known atomicity violations</vt:lpstr>
      <vt:lpstr>Detect unknown atomicity violations</vt:lpstr>
      <vt:lpstr>Detect unknown atomicity violations</vt:lpstr>
      <vt:lpstr>Detect unknown atomicity violations</vt:lpstr>
      <vt:lpstr>Detect unknown atomicity violations</vt:lpstr>
      <vt:lpstr>Performance of NodeAV?</vt:lpstr>
      <vt:lpstr>Summary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xiaoning</dc:creator>
  <cp:lastModifiedBy>Wensheng Dou</cp:lastModifiedBy>
  <cp:revision>3390</cp:revision>
  <dcterms:created xsi:type="dcterms:W3CDTF">2018-10-10T02:25:20Z</dcterms:created>
  <dcterms:modified xsi:type="dcterms:W3CDTF">2019-06-11T01:24:45Z</dcterms:modified>
</cp:coreProperties>
</file>