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0"/>
  </p:notesMasterIdLst>
  <p:handoutMasterIdLst>
    <p:handoutMasterId r:id="rId31"/>
  </p:handoutMasterIdLst>
  <p:sldIdLst>
    <p:sldId id="256" r:id="rId5"/>
    <p:sldId id="652" r:id="rId6"/>
    <p:sldId id="698" r:id="rId7"/>
    <p:sldId id="651" r:id="rId8"/>
    <p:sldId id="677" r:id="rId9"/>
    <p:sldId id="696" r:id="rId10"/>
    <p:sldId id="692" r:id="rId11"/>
    <p:sldId id="695" r:id="rId12"/>
    <p:sldId id="659" r:id="rId13"/>
    <p:sldId id="691" r:id="rId14"/>
    <p:sldId id="660" r:id="rId15"/>
    <p:sldId id="680" r:id="rId16"/>
    <p:sldId id="665" r:id="rId17"/>
    <p:sldId id="666" r:id="rId18"/>
    <p:sldId id="669" r:id="rId19"/>
    <p:sldId id="671" r:id="rId20"/>
    <p:sldId id="673" r:id="rId21"/>
    <p:sldId id="634" r:id="rId22"/>
    <p:sldId id="636" r:id="rId23"/>
    <p:sldId id="638" r:id="rId24"/>
    <p:sldId id="637" r:id="rId25"/>
    <p:sldId id="639" r:id="rId26"/>
    <p:sldId id="705" r:id="rId27"/>
    <p:sldId id="641" r:id="rId28"/>
    <p:sldId id="643" r:id="rId2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 Wensheng" initials="DW" lastIdx="1" clrIdx="0">
    <p:extLst>
      <p:ext uri="{19B8F6BF-5375-455C-9EA6-DF929625EA0E}">
        <p15:presenceInfo xmlns:p15="http://schemas.microsoft.com/office/powerpoint/2012/main" userId="72ea243022e553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424" autoAdjust="0"/>
  </p:normalViewPr>
  <p:slideViewPr>
    <p:cSldViewPr>
      <p:cViewPr varScale="1">
        <p:scale>
          <a:sx n="71" d="100"/>
          <a:sy n="71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988"/>
    </p:cViewPr>
  </p:sorterViewPr>
  <p:notesViewPr>
    <p:cSldViewPr>
      <p:cViewPr varScale="1">
        <p:scale>
          <a:sx n="52" d="100"/>
          <a:sy n="52" d="100"/>
        </p:scale>
        <p:origin x="293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spreadsheets\progress%20report\TableCheck\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dLbl>
              <c:idx val="3"/>
              <c:tx>
                <c:rich>
                  <a:bodyPr/>
                  <a:lstStyle/>
                  <a:p>
                    <a:fld id="{4BC8C955-8757-4FD0-B23D-5F384A674A53}" type="VALUE">
                      <a:rPr lang="en-US" altLang="zh-CN">
                        <a:solidFill>
                          <a:srgbClr val="FF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Sheet1!$B$15:$G$15</c:f>
              <c:strCache>
                <c:ptCount val="6"/>
                <c:pt idx="0">
                  <c:v>TableCheck</c:v>
                </c:pt>
                <c:pt idx="1">
                  <c:v>AmCheck</c:v>
                </c:pt>
                <c:pt idx="2">
                  <c:v>CACheck</c:v>
                </c:pt>
                <c:pt idx="3">
                  <c:v>CUSTODES</c:v>
                </c:pt>
                <c:pt idx="4">
                  <c:v>Excel</c:v>
                </c:pt>
                <c:pt idx="5">
                  <c:v>UCheck</c:v>
                </c:pt>
              </c:strCache>
            </c:strRef>
          </c:cat>
          <c:val>
            <c:numRef>
              <c:f>Sheet1!$B$16:$G$16</c:f>
              <c:numCache>
                <c:formatCode>General</c:formatCode>
                <c:ptCount val="6"/>
                <c:pt idx="0" formatCode="#,##0">
                  <c:v>2892</c:v>
                </c:pt>
                <c:pt idx="1">
                  <c:v>444</c:v>
                </c:pt>
                <c:pt idx="2">
                  <c:v>599</c:v>
                </c:pt>
                <c:pt idx="3" formatCode="#,##0">
                  <c:v>1029</c:v>
                </c:pt>
                <c:pt idx="4">
                  <c:v>12</c:v>
                </c:pt>
                <c:pt idx="5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708624"/>
        <c:axId val="150709184"/>
      </c:barChart>
      <c:catAx>
        <c:axId val="15070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50709184"/>
        <c:crosses val="autoZero"/>
        <c:auto val="1"/>
        <c:lblAlgn val="ctr"/>
        <c:lblOffset val="100"/>
        <c:noMultiLvlLbl val="0"/>
      </c:catAx>
      <c:valAx>
        <c:axId val="15070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5070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6" y="1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1284774-33F1-4E10-BBD7-A96DA6CD1D50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430093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7AC60F29-8738-47E7-A4C0-57BAEC3CC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9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9406EE3E-1C0D-425A-AA1E-ABD38070E8A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2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0093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6" y="9430093"/>
            <a:ext cx="2945659" cy="49641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352944D-3C6C-456E-A3DD-3D2461A4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3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27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36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11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900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62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38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7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79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87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1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78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54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15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13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73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568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1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36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0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79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0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77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9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5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5800" y="3431158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698ECF"/>
          </a:solidFill>
          <a:ln w="9525">
            <a:solidFill>
              <a:srgbClr val="698EC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0808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56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701008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SimSun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084168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a typeface="SimSun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defRPr>
            </a:lvl2pPr>
            <a:lvl3pPr>
              <a:defRPr sz="1800" b="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0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59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24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98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635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077913"/>
            <a:ext cx="8001000" cy="574198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27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08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77913"/>
            <a:ext cx="8001000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69900" y="9683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698ECF"/>
          </a:solidFill>
          <a:ln w="9525">
            <a:solidFill>
              <a:srgbClr val="698EC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SimSun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2" r:id="rId4"/>
    <p:sldLayoutId id="2147483763" r:id="rId5"/>
    <p:sldLayoutId id="2147483768" r:id="rId6"/>
    <p:sldLayoutId id="214748376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698ECF"/>
        </a:buClr>
        <a:buFont typeface="Wingdings" pitchFamily="2" charset="2"/>
        <a:buChar char="o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698ECF"/>
        </a:buClr>
        <a:buFont typeface="Wingdings" pitchFamily="2" charset="2"/>
        <a:buChar char="n"/>
        <a:defRPr sz="2000" b="1">
          <a:solidFill>
            <a:srgbClr val="4D4D4D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698ECF"/>
        </a:buClr>
        <a:buFont typeface="Wingdings" pitchFamily="2" charset="2"/>
        <a:buChar char="o"/>
        <a:defRPr sz="24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698ECF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698ECF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ages&amp;cd=&amp;cad=rja&amp;uact=8&amp;docid=vnQ7uMhwPu9yUM&amp;tbnid=ZpaipVBPvIop9M:&amp;ved=0CAgQjRw&amp;url=http://www.iconarchive.com/show/dragon-soft-icons-by-artua/User-icon.html&amp;ei=oa1oU5KrKsHn8AXgjoLYBw&amp;psig=AFQjCNHtVyZCVgkIM6o6uA73BoFfjSxZAQ&amp;ust=139945552180439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7" y="1484784"/>
            <a:ext cx="8303442" cy="18855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Clones and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Smells</a:t>
            </a:r>
            <a:b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Spreadsheets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15212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Wensheng </a:t>
            </a:r>
            <a:r>
              <a:rPr lang="en-US" altLang="zh-C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Shing-Chi 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Cheung, Chushu Gao, Chang Xu, Liang Xu, Jun 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</a:t>
            </a:r>
            <a:endParaRPr lang="en-US" altLang="zh-CN" sz="2400" b="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encrypted-tbn2.gstatic.com/images?q=tbn:ANd9GcSejExEi0G1vn7289N-e-gVGYEvIvL615d7CLmQFyEY_jd2K_YN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410526"/>
            <a:ext cx="31908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" y="5104382"/>
            <a:ext cx="3171825" cy="1438275"/>
          </a:xfrm>
          <a:prstGeom prst="rect">
            <a:avLst/>
          </a:prstGeom>
        </p:spPr>
      </p:pic>
      <p:pic>
        <p:nvPicPr>
          <p:cNvPr id="4" name="Picture 4" descr="http://g.hiphotos.baidu.com/baike/w%3D268%3Bg%3D0/sign=a47879aeef50352ab161220e6b789ccf/7a899e510fb30f24dc2c9a1ace95d143ad4b037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977680"/>
            <a:ext cx="1691680" cy="16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177" y="44624"/>
            <a:ext cx="914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Foundations of Software Engineering (FSE 2016), Seattle</a:t>
            </a:r>
            <a:endParaRPr lang="en-US" altLang="zh-CN" sz="2800" b="1" kern="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9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71"/>
    </mc:Choice>
    <mc:Fallback xmlns="">
      <p:transition spd="slow" advTm="2097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Goal</a:t>
            </a:r>
            <a:r>
              <a:rPr lang="en-US" altLang="zh-CN" dirty="0"/>
              <a:t> -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en-US" altLang="zh-CN" dirty="0" smtClean="0"/>
              <a:t>tables with the same computational semantics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Detect clone-related smells among table clones</a:t>
            </a:r>
            <a:endParaRPr lang="en-US" altLang="zh-CN" dirty="0"/>
          </a:p>
        </p:txBody>
      </p:sp>
      <p:pic>
        <p:nvPicPr>
          <p:cNvPr id="3074" name="Picture 2" descr="spreadsheet cartoon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05604"/>
            <a:ext cx="144015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032" y="1844824"/>
            <a:ext cx="1488405" cy="713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032" y="2700152"/>
            <a:ext cx="1500185" cy="7107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032" y="3552334"/>
            <a:ext cx="1514751" cy="71768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3074" idx="3"/>
            <a:endCxn id="6" idx="1"/>
          </p:cNvCxnSpPr>
          <p:nvPr/>
        </p:nvCxnSpPr>
        <p:spPr bwMode="auto">
          <a:xfrm flipV="1">
            <a:off x="2339751" y="2201787"/>
            <a:ext cx="375281" cy="8238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074" idx="3"/>
            <a:endCxn id="7" idx="1"/>
          </p:cNvCxnSpPr>
          <p:nvPr/>
        </p:nvCxnSpPr>
        <p:spPr bwMode="auto">
          <a:xfrm>
            <a:off x="2339751" y="3025684"/>
            <a:ext cx="375281" cy="298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074" idx="3"/>
            <a:endCxn id="8" idx="1"/>
          </p:cNvCxnSpPr>
          <p:nvPr/>
        </p:nvCxnSpPr>
        <p:spPr bwMode="auto">
          <a:xfrm>
            <a:off x="2339751" y="3025684"/>
            <a:ext cx="375281" cy="8854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29783" y="2093496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table1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229783" y="2962245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table2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267821" y="3779748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table3</a:t>
            </a:r>
            <a:endParaRPr lang="zh-CN" altLang="en-US" sz="2000" dirty="0"/>
          </a:p>
        </p:txBody>
      </p:sp>
      <p:sp>
        <p:nvSpPr>
          <p:cNvPr id="21" name="TextBox 23"/>
          <p:cNvSpPr txBox="1"/>
          <p:nvPr/>
        </p:nvSpPr>
        <p:spPr>
          <a:xfrm>
            <a:off x="5339890" y="2793122"/>
            <a:ext cx="322784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N</a:t>
            </a:r>
            <a:r>
              <a:rPr lang="en-US" sz="2400" b="1" i="1" dirty="0" smtClean="0">
                <a:solidFill>
                  <a:srgbClr val="FF0000"/>
                </a:solidFill>
              </a:rPr>
              <a:t>o records indicate copy &amp; paste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292080" y="5013176"/>
            <a:ext cx="338437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Not all inconsistencies indicate smells </a:t>
            </a:r>
            <a:endParaRPr lang="en-US" sz="2400" b="1" i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5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Key Insight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Cell headers represent cells’ computational semantics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30" y="2513899"/>
            <a:ext cx="4765426" cy="1779197"/>
          </a:xfrm>
          <a:prstGeom prst="rect">
            <a:avLst/>
          </a:prstGeom>
        </p:spPr>
      </p:pic>
      <p:sp>
        <p:nvSpPr>
          <p:cNvPr id="18" name="TextBox 3"/>
          <p:cNvSpPr txBox="1"/>
          <p:nvPr/>
        </p:nvSpPr>
        <p:spPr>
          <a:xfrm>
            <a:off x="6588224" y="329915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: % Responses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21" name="圆角矩形 20"/>
          <p:cNvSpPr/>
          <p:nvPr/>
        </p:nvSpPr>
        <p:spPr bwMode="gray">
          <a:xfrm>
            <a:off x="3988867" y="3444464"/>
            <a:ext cx="1008112" cy="216024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2" name="左箭头 21"/>
          <p:cNvSpPr/>
          <p:nvPr/>
        </p:nvSpPr>
        <p:spPr bwMode="gray">
          <a:xfrm>
            <a:off x="2416739" y="3459454"/>
            <a:ext cx="1512168" cy="159006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23" name="上箭头 22"/>
          <p:cNvSpPr/>
          <p:nvPr/>
        </p:nvSpPr>
        <p:spPr bwMode="gray">
          <a:xfrm>
            <a:off x="4398348" y="3154526"/>
            <a:ext cx="216024" cy="273042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4" name="任意多边形 13"/>
          <p:cNvSpPr/>
          <p:nvPr/>
        </p:nvSpPr>
        <p:spPr>
          <a:xfrm rot="5222483">
            <a:off x="3257310" y="2142760"/>
            <a:ext cx="1586065" cy="4247177"/>
          </a:xfrm>
          <a:custGeom>
            <a:avLst/>
            <a:gdLst>
              <a:gd name="connsiteX0" fmla="*/ 216569 w 1036853"/>
              <a:gd name="connsiteY0" fmla="*/ 0 h 2069431"/>
              <a:gd name="connsiteX1" fmla="*/ 1034716 w 1036853"/>
              <a:gd name="connsiteY1" fmla="*/ 1155031 h 2069431"/>
              <a:gd name="connsiteX2" fmla="*/ 0 w 1036853"/>
              <a:gd name="connsiteY2" fmla="*/ 2069431 h 206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853" h="2069431">
                <a:moveTo>
                  <a:pt x="216569" y="0"/>
                </a:moveTo>
                <a:cubicBezTo>
                  <a:pt x="643690" y="405063"/>
                  <a:pt x="1070811" y="810126"/>
                  <a:pt x="1034716" y="1155031"/>
                </a:cubicBezTo>
                <a:cubicBezTo>
                  <a:pt x="998621" y="1499936"/>
                  <a:pt x="56147" y="1904999"/>
                  <a:pt x="0" y="206943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3"/>
          <p:cNvSpPr txBox="1"/>
          <p:nvPr/>
        </p:nvSpPr>
        <p:spPr>
          <a:xfrm>
            <a:off x="5415578" y="3299152"/>
            <a:ext cx="1607434" cy="46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Monthly 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5" name="任意多边形 14"/>
          <p:cNvSpPr/>
          <p:nvPr/>
        </p:nvSpPr>
        <p:spPr>
          <a:xfrm rot="6072982" flipH="1">
            <a:off x="5520469" y="805748"/>
            <a:ext cx="1455124" cy="3688895"/>
          </a:xfrm>
          <a:custGeom>
            <a:avLst/>
            <a:gdLst>
              <a:gd name="connsiteX0" fmla="*/ 216569 w 1036853"/>
              <a:gd name="connsiteY0" fmla="*/ 0 h 2069431"/>
              <a:gd name="connsiteX1" fmla="*/ 1034716 w 1036853"/>
              <a:gd name="connsiteY1" fmla="*/ 1155031 h 2069431"/>
              <a:gd name="connsiteX2" fmla="*/ 0 w 1036853"/>
              <a:gd name="connsiteY2" fmla="*/ 2069431 h 206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853" h="2069431">
                <a:moveTo>
                  <a:pt x="216569" y="0"/>
                </a:moveTo>
                <a:cubicBezTo>
                  <a:pt x="643690" y="405063"/>
                  <a:pt x="1070811" y="810126"/>
                  <a:pt x="1034716" y="1155031"/>
                </a:cubicBezTo>
                <a:cubicBezTo>
                  <a:pt x="998621" y="1499936"/>
                  <a:pt x="56147" y="1904999"/>
                  <a:pt x="0" y="206943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9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23" grpId="0" animBg="1"/>
      <p:bldP spid="14" grpId="0" animBg="1"/>
      <p:bldP spid="13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3"/>
          <p:cNvSpPr txBox="1"/>
          <p:nvPr/>
        </p:nvSpPr>
        <p:spPr>
          <a:xfrm>
            <a:off x="6588224" y="4014238"/>
            <a:ext cx="20239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Same Headers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Key Insight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Tables with the same headers would be likely to be clones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33" y="4377152"/>
            <a:ext cx="4288465" cy="2056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582" y="1845054"/>
            <a:ext cx="5399666" cy="201599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4259" y="5364879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Q2</a:t>
            </a:r>
            <a:endParaRPr lang="zh-CN" altLang="en-US" b="1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312131" y="2549986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Q1</a:t>
            </a:r>
            <a:endParaRPr lang="zh-CN" altLang="en-US" b="1" i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870694" y="2703599"/>
            <a:ext cx="1481543" cy="3716335"/>
            <a:chOff x="2809134" y="2793539"/>
            <a:chExt cx="1481543" cy="3716335"/>
          </a:xfrm>
        </p:grpSpPr>
        <p:sp>
          <p:nvSpPr>
            <p:cNvPr id="13" name="圆角矩形 12"/>
            <p:cNvSpPr/>
            <p:nvPr/>
          </p:nvSpPr>
          <p:spPr bwMode="gray">
            <a:xfrm>
              <a:off x="2912077" y="2793539"/>
              <a:ext cx="1378600" cy="118028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 bwMode="gray">
            <a:xfrm>
              <a:off x="2809134" y="5329586"/>
              <a:ext cx="1481543" cy="118028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16" name="上下箭头 15"/>
            <p:cNvSpPr/>
            <p:nvPr/>
          </p:nvSpPr>
          <p:spPr>
            <a:xfrm rot="10800000">
              <a:off x="3411780" y="3903378"/>
              <a:ext cx="418536" cy="143359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83816" y="2353987"/>
            <a:ext cx="2485731" cy="2857281"/>
            <a:chOff x="4322256" y="2443927"/>
            <a:chExt cx="2485731" cy="2857281"/>
          </a:xfrm>
        </p:grpSpPr>
        <p:sp>
          <p:nvSpPr>
            <p:cNvPr id="9" name="圆角矩形 8"/>
            <p:cNvSpPr/>
            <p:nvPr/>
          </p:nvSpPr>
          <p:spPr bwMode="gray">
            <a:xfrm>
              <a:off x="4322256" y="2443927"/>
              <a:ext cx="2452011" cy="34961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 bwMode="gray">
            <a:xfrm>
              <a:off x="4355976" y="4951596"/>
              <a:ext cx="2452011" cy="34961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15" name="上下箭头 14"/>
            <p:cNvSpPr/>
            <p:nvPr/>
          </p:nvSpPr>
          <p:spPr>
            <a:xfrm rot="10800000">
              <a:off x="5616173" y="2793539"/>
              <a:ext cx="418536" cy="219078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 bwMode="gray">
          <a:xfrm>
            <a:off x="4417230" y="2697699"/>
            <a:ext cx="2381247" cy="1167138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gray">
          <a:xfrm>
            <a:off x="4410628" y="5248645"/>
            <a:ext cx="2381247" cy="1167138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76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 bwMode="gray">
          <a:xfrm>
            <a:off x="899593" y="4683116"/>
            <a:ext cx="792088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Diff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7" name="圆角矩形 36"/>
          <p:cNvSpPr/>
          <p:nvPr/>
        </p:nvSpPr>
        <p:spPr bwMode="gray">
          <a:xfrm>
            <a:off x="7577397" y="4563157"/>
            <a:ext cx="992365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Same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10" y="2492896"/>
            <a:ext cx="5399666" cy="20159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 Headers </a:t>
            </a:r>
            <a:r>
              <a:rPr lang="en-US" altLang="zh-CN" dirty="0"/>
              <a:t>c</a:t>
            </a:r>
            <a:r>
              <a:rPr lang="en-US" altLang="zh-CN" dirty="0" smtClean="0"/>
              <a:t>an </a:t>
            </a:r>
            <a:r>
              <a:rPr lang="en-US" altLang="zh-CN" dirty="0"/>
              <a:t>b</a:t>
            </a:r>
            <a:r>
              <a:rPr lang="en-US" altLang="zh-CN" dirty="0" smtClean="0"/>
              <a:t>e </a:t>
            </a:r>
            <a:r>
              <a:rPr lang="en-US" altLang="zh-CN" dirty="0"/>
              <a:t>Used?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4"/>
            <a:ext cx="8001000" cy="1089632"/>
          </a:xfrm>
        </p:spPr>
        <p:txBody>
          <a:bodyPr/>
          <a:lstStyle/>
          <a:p>
            <a:r>
              <a:rPr lang="en-US" altLang="zh-CN" i="1" dirty="0"/>
              <a:t>Not all </a:t>
            </a:r>
            <a:r>
              <a:rPr lang="en-US" altLang="zh-CN" dirty="0" smtClean="0"/>
              <a:t>levels of headers are created equal</a:t>
            </a:r>
            <a:endParaRPr lang="zh-CN" altLang="en-US" dirty="0"/>
          </a:p>
          <a:p>
            <a:r>
              <a:rPr lang="en-US" altLang="zh-CN" i="1" dirty="0" smtClean="0"/>
              <a:t>Only First-level headers</a:t>
            </a:r>
            <a:r>
              <a:rPr lang="en-US" altLang="zh-CN" dirty="0" smtClean="0"/>
              <a:t> are used to detect clones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011" y="4756381"/>
            <a:ext cx="4288465" cy="20569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77575" y="649217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Q2</a:t>
            </a:r>
            <a:endParaRPr lang="zh-CN" altLang="en-US" b="1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1895286" y="2208682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Q1</a:t>
            </a:r>
            <a:endParaRPr lang="zh-CN" altLang="en-US" b="1" i="1" dirty="0"/>
          </a:p>
        </p:txBody>
      </p:sp>
      <p:sp>
        <p:nvSpPr>
          <p:cNvPr id="33" name="上下箭头 32"/>
          <p:cNvSpPr/>
          <p:nvPr/>
        </p:nvSpPr>
        <p:spPr bwMode="gray">
          <a:xfrm>
            <a:off x="8313408" y="4066233"/>
            <a:ext cx="475549" cy="1541949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8" name="上下箭头 47"/>
          <p:cNvSpPr/>
          <p:nvPr/>
        </p:nvSpPr>
        <p:spPr bwMode="gray">
          <a:xfrm>
            <a:off x="616756" y="4357830"/>
            <a:ext cx="475549" cy="1117175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3205306" y="2994229"/>
            <a:ext cx="6118242" cy="1528061"/>
            <a:chOff x="3205306" y="2994229"/>
            <a:chExt cx="6118242" cy="1528061"/>
          </a:xfrm>
        </p:grpSpPr>
        <p:sp>
          <p:nvSpPr>
            <p:cNvPr id="10" name="圆角矩形 9"/>
            <p:cNvSpPr/>
            <p:nvPr/>
          </p:nvSpPr>
          <p:spPr bwMode="gray">
            <a:xfrm>
              <a:off x="4645465" y="2994229"/>
              <a:ext cx="2452010" cy="362533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 bwMode="gray">
            <a:xfrm>
              <a:off x="3205306" y="3342002"/>
              <a:ext cx="1471626" cy="118028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31" name="TextBox 3"/>
            <p:cNvSpPr txBox="1"/>
            <p:nvPr/>
          </p:nvSpPr>
          <p:spPr>
            <a:xfrm>
              <a:off x="7596336" y="3068960"/>
              <a:ext cx="1727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solidFill>
                    <a:srgbClr val="0070C0"/>
                  </a:solidFill>
                  <a:latin typeface="Calibri" panose="020F0502020204030204" pitchFamily="34" charset="0"/>
                </a:rPr>
                <a:t>First-level </a:t>
              </a:r>
            </a:p>
            <a:p>
              <a:pPr algn="ctr"/>
              <a:r>
                <a:rPr lang="en-US" sz="2400" b="1" i="1" dirty="0" smtClean="0">
                  <a:solidFill>
                    <a:srgbClr val="0070C0"/>
                  </a:solidFill>
                  <a:latin typeface="Calibri" panose="020F0502020204030204" pitchFamily="34" charset="0"/>
                </a:rPr>
                <a:t>headers</a:t>
              </a:r>
            </a:p>
          </p:txBody>
        </p:sp>
        <p:cxnSp>
          <p:nvCxnSpPr>
            <p:cNvPr id="38" name="直接箭头连接符 37"/>
            <p:cNvCxnSpPr>
              <a:endCxn id="10" idx="3"/>
            </p:cNvCxnSpPr>
            <p:nvPr/>
          </p:nvCxnSpPr>
          <p:spPr bwMode="auto">
            <a:xfrm flipH="1" flipV="1">
              <a:off x="7097475" y="3175496"/>
              <a:ext cx="786893" cy="209874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>
              <a:off x="4676931" y="3533847"/>
              <a:ext cx="3207438" cy="528487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4" name="组合 63"/>
          <p:cNvGrpSpPr/>
          <p:nvPr/>
        </p:nvGrpSpPr>
        <p:grpSpPr>
          <a:xfrm>
            <a:off x="3102515" y="5334307"/>
            <a:ext cx="6221033" cy="1479069"/>
            <a:chOff x="3102515" y="5334307"/>
            <a:chExt cx="6221033" cy="1479069"/>
          </a:xfrm>
        </p:grpSpPr>
        <p:sp>
          <p:nvSpPr>
            <p:cNvPr id="9" name="圆角矩形 8"/>
            <p:cNvSpPr/>
            <p:nvPr/>
          </p:nvSpPr>
          <p:spPr bwMode="gray">
            <a:xfrm>
              <a:off x="4614468" y="5334307"/>
              <a:ext cx="2452011" cy="298439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gray">
            <a:xfrm>
              <a:off x="3102515" y="5633088"/>
              <a:ext cx="1483284" cy="118028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32" name="TextBox 3"/>
            <p:cNvSpPr txBox="1"/>
            <p:nvPr/>
          </p:nvSpPr>
          <p:spPr>
            <a:xfrm>
              <a:off x="7596336" y="5666825"/>
              <a:ext cx="1727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solidFill>
                    <a:srgbClr val="0070C0"/>
                  </a:solidFill>
                  <a:latin typeface="Calibri" panose="020F0502020204030204" pitchFamily="34" charset="0"/>
                </a:rPr>
                <a:t>First-level </a:t>
              </a:r>
            </a:p>
            <a:p>
              <a:pPr algn="ctr"/>
              <a:r>
                <a:rPr lang="en-US" sz="2400" b="1" i="1" dirty="0" smtClean="0">
                  <a:solidFill>
                    <a:srgbClr val="0070C0"/>
                  </a:solidFill>
                  <a:latin typeface="Calibri" panose="020F0502020204030204" pitchFamily="34" charset="0"/>
                </a:rPr>
                <a:t>headers</a:t>
              </a: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H="1" flipV="1">
              <a:off x="7097476" y="5457348"/>
              <a:ext cx="642876" cy="543194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>
              <a:endCxn id="11" idx="3"/>
            </p:cNvCxnSpPr>
            <p:nvPr/>
          </p:nvCxnSpPr>
          <p:spPr bwMode="auto">
            <a:xfrm flipH="1">
              <a:off x="4585799" y="6082323"/>
              <a:ext cx="3154554" cy="140909"/>
            </a:xfrm>
            <a:prstGeom prst="straightConnector1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>
            <a:off x="-139261" y="2688843"/>
            <a:ext cx="5983105" cy="1744050"/>
            <a:chOff x="-139261" y="2688843"/>
            <a:chExt cx="5983105" cy="1744050"/>
          </a:xfrm>
        </p:grpSpPr>
        <p:sp>
          <p:nvSpPr>
            <p:cNvPr id="34" name="圆角矩形 33"/>
            <p:cNvSpPr/>
            <p:nvPr/>
          </p:nvSpPr>
          <p:spPr bwMode="gray">
            <a:xfrm>
              <a:off x="4718759" y="2688843"/>
              <a:ext cx="1125085" cy="31060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 bwMode="gray">
            <a:xfrm>
              <a:off x="2054463" y="3068959"/>
              <a:ext cx="1125085" cy="128887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42" name="TextBox 3"/>
            <p:cNvSpPr txBox="1"/>
            <p:nvPr/>
          </p:nvSpPr>
          <p:spPr>
            <a:xfrm>
              <a:off x="-139261" y="3601896"/>
              <a:ext cx="18053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Higher-level </a:t>
              </a:r>
            </a:p>
            <a:p>
              <a:pPr algn="ctr"/>
              <a:r>
                <a:rPr lang="en-US" sz="2400" b="1" i="1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headers</a:t>
              </a: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1666094" y="2852937"/>
              <a:ext cx="3010836" cy="936103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>
              <a:stCxn id="42" idx="3"/>
            </p:cNvCxnSpPr>
            <p:nvPr/>
          </p:nvCxnSpPr>
          <p:spPr bwMode="auto">
            <a:xfrm>
              <a:off x="1666094" y="4017395"/>
              <a:ext cx="605505" cy="44939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6" name="组合 65"/>
          <p:cNvGrpSpPr/>
          <p:nvPr/>
        </p:nvGrpSpPr>
        <p:grpSpPr>
          <a:xfrm>
            <a:off x="-113675" y="4993341"/>
            <a:ext cx="5916762" cy="1171963"/>
            <a:chOff x="-113675" y="4993341"/>
            <a:chExt cx="5916762" cy="1171963"/>
          </a:xfrm>
        </p:grpSpPr>
        <p:sp>
          <p:nvSpPr>
            <p:cNvPr id="35" name="圆角矩形 34"/>
            <p:cNvSpPr/>
            <p:nvPr/>
          </p:nvSpPr>
          <p:spPr bwMode="gray">
            <a:xfrm>
              <a:off x="4678002" y="4993341"/>
              <a:ext cx="1125085" cy="31060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-113675" y="5334307"/>
              <a:ext cx="18053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Higher-level </a:t>
              </a:r>
            </a:p>
            <a:p>
              <a:pPr algn="ctr"/>
              <a:r>
                <a:rPr lang="en-US" sz="2400" b="1" i="1" dirty="0" smtClean="0">
                  <a:solidFill>
                    <a:srgbClr val="00B050"/>
                  </a:solidFill>
                  <a:latin typeface="Calibri" panose="020F0502020204030204" pitchFamily="34" charset="0"/>
                </a:rPr>
                <a:t>headers</a:t>
              </a:r>
            </a:p>
          </p:txBody>
        </p:sp>
        <p:cxnSp>
          <p:nvCxnSpPr>
            <p:cNvPr id="60" name="直接箭头连接符 59"/>
            <p:cNvCxnSpPr>
              <a:stCxn id="47" idx="3"/>
            </p:cNvCxnSpPr>
            <p:nvPr/>
          </p:nvCxnSpPr>
          <p:spPr bwMode="auto">
            <a:xfrm flipV="1">
              <a:off x="1691680" y="5157192"/>
              <a:ext cx="2953785" cy="592614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731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7" grpId="0" animBg="1"/>
      <p:bldP spid="37" grpId="1" animBg="1"/>
      <p:bldP spid="37" grpId="2" animBg="1"/>
      <p:bldP spid="33" grpId="0" animBg="1"/>
      <p:bldP spid="33" grpId="1" animBg="1"/>
      <p:bldP spid="33" grpId="2" animBg="1"/>
      <p:bldP spid="48" grpId="0" animBg="1"/>
      <p:bldP spid="4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182" y="3017501"/>
            <a:ext cx="3709306" cy="1779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" y="3023040"/>
            <a:ext cx="4765426" cy="17791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Find Table Clones?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383002" cy="821027"/>
          </a:xfrm>
        </p:spPr>
        <p:txBody>
          <a:bodyPr/>
          <a:lstStyle/>
          <a:p>
            <a:r>
              <a:rPr lang="en-US" altLang="zh-CN" dirty="0" smtClean="0"/>
              <a:t>Two </a:t>
            </a:r>
            <a:r>
              <a:rPr lang="en-US" altLang="zh-CN" dirty="0"/>
              <a:t>tables are likely a table clone if </a:t>
            </a:r>
            <a:r>
              <a:rPr lang="en-US" altLang="zh-CN" dirty="0">
                <a:solidFill>
                  <a:srgbClr val="FF0000"/>
                </a:solidFill>
              </a:rPr>
              <a:t>all their corresponding cells</a:t>
            </a:r>
            <a:r>
              <a:rPr lang="en-US" altLang="zh-CN" dirty="0"/>
              <a:t> have the same </a:t>
            </a:r>
            <a:r>
              <a:rPr lang="en-US" altLang="zh-CN" dirty="0" smtClean="0"/>
              <a:t>headers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2670296" y="3734385"/>
            <a:ext cx="4924869" cy="228288"/>
            <a:chOff x="2670296" y="3734385"/>
            <a:chExt cx="4924869" cy="228288"/>
          </a:xfrm>
        </p:grpSpPr>
        <p:sp>
          <p:nvSpPr>
            <p:cNvPr id="24" name="圆角矩形 23"/>
            <p:cNvSpPr/>
            <p:nvPr/>
          </p:nvSpPr>
          <p:spPr bwMode="gray">
            <a:xfrm>
              <a:off x="2670296" y="3734385"/>
              <a:ext cx="795490" cy="22828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 bwMode="gray">
            <a:xfrm>
              <a:off x="6833744" y="3745043"/>
              <a:ext cx="761421" cy="21763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123728" y="2492896"/>
            <a:ext cx="5090727" cy="1252147"/>
            <a:chOff x="2123728" y="2492896"/>
            <a:chExt cx="5090727" cy="1252147"/>
          </a:xfrm>
        </p:grpSpPr>
        <p:sp>
          <p:nvSpPr>
            <p:cNvPr id="28" name="TextBox 3"/>
            <p:cNvSpPr txBox="1"/>
            <p:nvPr/>
          </p:nvSpPr>
          <p:spPr>
            <a:xfrm>
              <a:off x="2123728" y="2492896"/>
              <a:ext cx="3454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alibri" panose="020F0502020204030204" pitchFamily="34" charset="0"/>
                </a:rPr>
                <a:t>Weekly : Responses</a:t>
              </a:r>
              <a:endParaRPr lang="en-US" sz="2400" b="1" dirty="0">
                <a:latin typeface="Calibri" panose="020F0502020204030204" pitchFamily="34" charset="0"/>
              </a:endParaRPr>
            </a:p>
          </p:txBody>
        </p:sp>
        <p:cxnSp>
          <p:nvCxnSpPr>
            <p:cNvPr id="67" name="直接箭头连接符 66"/>
            <p:cNvCxnSpPr>
              <a:endCxn id="25" idx="0"/>
            </p:cNvCxnSpPr>
            <p:nvPr/>
          </p:nvCxnSpPr>
          <p:spPr bwMode="auto">
            <a:xfrm>
              <a:off x="3457265" y="2954561"/>
              <a:ext cx="3757190" cy="79048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H="1">
              <a:off x="3299083" y="2954561"/>
              <a:ext cx="166703" cy="79048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6" name="组合 25"/>
          <p:cNvGrpSpPr/>
          <p:nvPr/>
        </p:nvGrpSpPr>
        <p:grpSpPr>
          <a:xfrm>
            <a:off x="2653956" y="3701171"/>
            <a:ext cx="6295784" cy="2277726"/>
            <a:chOff x="2653956" y="3701171"/>
            <a:chExt cx="6295784" cy="2277726"/>
          </a:xfrm>
        </p:grpSpPr>
        <p:sp>
          <p:nvSpPr>
            <p:cNvPr id="57" name="圆角矩形 56"/>
            <p:cNvSpPr/>
            <p:nvPr/>
          </p:nvSpPr>
          <p:spPr bwMode="gray">
            <a:xfrm>
              <a:off x="2653956" y="3725486"/>
              <a:ext cx="2103079" cy="104575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 bwMode="gray">
            <a:xfrm>
              <a:off x="6846661" y="3701171"/>
              <a:ext cx="2103079" cy="104575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60" name="TextBox 3"/>
            <p:cNvSpPr txBox="1"/>
            <p:nvPr/>
          </p:nvSpPr>
          <p:spPr>
            <a:xfrm>
              <a:off x="3299083" y="5517232"/>
              <a:ext cx="3939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latin typeface="Calibri" panose="020F0502020204030204" pitchFamily="34" charset="0"/>
                </a:rPr>
                <a:t>Table clone</a:t>
              </a:r>
              <a:endParaRPr lang="en-US" sz="2400" b="1" dirty="0">
                <a:latin typeface="Calibri" panose="020F0502020204030204" pitchFamily="34" charset="0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>
              <a:off x="3563888" y="4797152"/>
              <a:ext cx="1691294" cy="72008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>
              <a:endCxn id="60" idx="0"/>
            </p:cNvCxnSpPr>
            <p:nvPr/>
          </p:nvCxnSpPr>
          <p:spPr bwMode="auto">
            <a:xfrm flipH="1">
              <a:off x="5268708" y="4771241"/>
              <a:ext cx="2543652" cy="745991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" name="组合 17"/>
          <p:cNvGrpSpPr/>
          <p:nvPr/>
        </p:nvGrpSpPr>
        <p:grpSpPr>
          <a:xfrm>
            <a:off x="3478703" y="3822021"/>
            <a:ext cx="4655133" cy="22471"/>
            <a:chOff x="3478703" y="3822021"/>
            <a:chExt cx="4655133" cy="22471"/>
          </a:xfrm>
        </p:grpSpPr>
        <p:cxnSp>
          <p:nvCxnSpPr>
            <p:cNvPr id="72" name="直接箭头连接符 71"/>
            <p:cNvCxnSpPr/>
            <p:nvPr/>
          </p:nvCxnSpPr>
          <p:spPr bwMode="auto">
            <a:xfrm>
              <a:off x="3478703" y="3822021"/>
              <a:ext cx="538671" cy="481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7595165" y="3839676"/>
              <a:ext cx="538671" cy="481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" name="组合 20"/>
          <p:cNvGrpSpPr/>
          <p:nvPr/>
        </p:nvGrpSpPr>
        <p:grpSpPr>
          <a:xfrm>
            <a:off x="3068041" y="3831068"/>
            <a:ext cx="5074379" cy="299025"/>
            <a:chOff x="3068041" y="3831068"/>
            <a:chExt cx="5074379" cy="299025"/>
          </a:xfrm>
        </p:grpSpPr>
        <p:cxnSp>
          <p:nvCxnSpPr>
            <p:cNvPr id="74" name="直接箭头连接符 73"/>
            <p:cNvCxnSpPr/>
            <p:nvPr/>
          </p:nvCxnSpPr>
          <p:spPr bwMode="auto">
            <a:xfrm>
              <a:off x="3068041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 bwMode="auto">
            <a:xfrm>
              <a:off x="3995936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/>
            <p:nvPr/>
          </p:nvCxnSpPr>
          <p:spPr bwMode="auto">
            <a:xfrm>
              <a:off x="7214525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8142420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8" name="组合 77"/>
          <p:cNvGrpSpPr/>
          <p:nvPr/>
        </p:nvGrpSpPr>
        <p:grpSpPr>
          <a:xfrm>
            <a:off x="3074822" y="4051089"/>
            <a:ext cx="5074379" cy="299025"/>
            <a:chOff x="3068041" y="3831068"/>
            <a:chExt cx="5074379" cy="299025"/>
          </a:xfrm>
        </p:grpSpPr>
        <p:cxnSp>
          <p:nvCxnSpPr>
            <p:cNvPr id="79" name="直接箭头连接符 78"/>
            <p:cNvCxnSpPr/>
            <p:nvPr/>
          </p:nvCxnSpPr>
          <p:spPr bwMode="auto">
            <a:xfrm>
              <a:off x="3068041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3995936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7214525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8142420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3" name="组合 82"/>
          <p:cNvGrpSpPr/>
          <p:nvPr/>
        </p:nvGrpSpPr>
        <p:grpSpPr>
          <a:xfrm>
            <a:off x="3074822" y="4237133"/>
            <a:ext cx="5074379" cy="299025"/>
            <a:chOff x="3068041" y="3831068"/>
            <a:chExt cx="5074379" cy="299025"/>
          </a:xfrm>
        </p:grpSpPr>
        <p:cxnSp>
          <p:nvCxnSpPr>
            <p:cNvPr id="84" name="直接箭头连接符 83"/>
            <p:cNvCxnSpPr/>
            <p:nvPr/>
          </p:nvCxnSpPr>
          <p:spPr bwMode="auto">
            <a:xfrm>
              <a:off x="3068041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3995936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7214525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8142420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3083031" y="4419513"/>
            <a:ext cx="5074379" cy="299025"/>
            <a:chOff x="3068041" y="3831068"/>
            <a:chExt cx="5074379" cy="299025"/>
          </a:xfrm>
        </p:grpSpPr>
        <p:cxnSp>
          <p:nvCxnSpPr>
            <p:cNvPr id="89" name="直接箭头连接符 88"/>
            <p:cNvCxnSpPr/>
            <p:nvPr/>
          </p:nvCxnSpPr>
          <p:spPr bwMode="auto">
            <a:xfrm>
              <a:off x="3068041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3995936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7214525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8142420" y="3831068"/>
              <a:ext cx="0" cy="29902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4649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13" y="4365104"/>
            <a:ext cx="4028463" cy="1929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Inconsistency among Table Clones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all inconsistencies indicate </a:t>
            </a:r>
            <a:r>
              <a:rPr lang="en-US" altLang="zh-CN" dirty="0" smtClean="0"/>
              <a:t>smells</a:t>
            </a:r>
            <a:endParaRPr lang="en-US" altLang="zh-CN" dirty="0"/>
          </a:p>
          <a:p>
            <a:r>
              <a:rPr lang="en-US" altLang="zh-CN" dirty="0" smtClean="0"/>
              <a:t>Which cells are smelly?</a:t>
            </a:r>
            <a:endParaRPr lang="zh-CN" altLang="en-US" dirty="0"/>
          </a:p>
        </p:txBody>
      </p:sp>
      <p:sp>
        <p:nvSpPr>
          <p:cNvPr id="13" name="TextBox 3"/>
          <p:cNvSpPr txBox="1"/>
          <p:nvPr/>
        </p:nvSpPr>
        <p:spPr>
          <a:xfrm>
            <a:off x="5161718" y="4089317"/>
            <a:ext cx="391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Monthly responses /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Total</a:t>
            </a:r>
            <a:r>
              <a:rPr lang="en-US" sz="2400" b="1" dirty="0" smtClean="0">
                <a:latin typeface="Calibri" panose="020F0502020204030204" pitchFamily="34" charset="0"/>
              </a:rPr>
              <a:t> (C4/$C$7)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5161718" y="5694347"/>
            <a:ext cx="391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Monthly responses /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30</a:t>
            </a:r>
            <a:r>
              <a:rPr lang="en-US" sz="2400" b="1" dirty="0" smtClean="0">
                <a:latin typeface="Calibri" panose="020F0502020204030204" pitchFamily="34" charset="0"/>
              </a:rPr>
              <a:t> (B4/30)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6" name="上下箭头 15"/>
          <p:cNvSpPr/>
          <p:nvPr/>
        </p:nvSpPr>
        <p:spPr bwMode="gray">
          <a:xfrm>
            <a:off x="6669801" y="4920314"/>
            <a:ext cx="382825" cy="768027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pic>
        <p:nvPicPr>
          <p:cNvPr id="18" name="Picture 4" descr="https://encrypted-tbn2.gstatic.com/images?q=tbn:ANd9GcQrgXL0Z_lC9TgvjMRcrBlkxpD8T-N67cANGBVhmiP697FmgsuOa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298" y="4853477"/>
            <a:ext cx="901702" cy="90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8" y="2096438"/>
            <a:ext cx="4765426" cy="1779197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 bwMode="gray">
          <a:xfrm>
            <a:off x="3693882" y="3038980"/>
            <a:ext cx="1008112" cy="216024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 bwMode="gray">
          <a:xfrm>
            <a:off x="3111777" y="5373216"/>
            <a:ext cx="1008112" cy="216024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355976" y="3255004"/>
            <a:ext cx="2760780" cy="8343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/>
          <p:cNvCxnSpPr>
            <a:stCxn id="22" idx="3"/>
          </p:cNvCxnSpPr>
          <p:nvPr/>
        </p:nvCxnSpPr>
        <p:spPr bwMode="auto">
          <a:xfrm>
            <a:off x="4119889" y="5481228"/>
            <a:ext cx="1532231" cy="3960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任意多边形 19"/>
          <p:cNvSpPr/>
          <p:nvPr/>
        </p:nvSpPr>
        <p:spPr>
          <a:xfrm rot="1049813" flipH="1">
            <a:off x="3720218" y="3193499"/>
            <a:ext cx="72541" cy="2187283"/>
          </a:xfrm>
          <a:custGeom>
            <a:avLst/>
            <a:gdLst>
              <a:gd name="connsiteX0" fmla="*/ 216569 w 1036853"/>
              <a:gd name="connsiteY0" fmla="*/ 0 h 2069431"/>
              <a:gd name="connsiteX1" fmla="*/ 1034716 w 1036853"/>
              <a:gd name="connsiteY1" fmla="*/ 1155031 h 2069431"/>
              <a:gd name="connsiteX2" fmla="*/ 0 w 1036853"/>
              <a:gd name="connsiteY2" fmla="*/ 2069431 h 206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853" h="2069431">
                <a:moveTo>
                  <a:pt x="216569" y="0"/>
                </a:moveTo>
                <a:cubicBezTo>
                  <a:pt x="643690" y="405063"/>
                  <a:pt x="1070811" y="810126"/>
                  <a:pt x="1034716" y="1155031"/>
                </a:cubicBezTo>
                <a:cubicBezTo>
                  <a:pt x="998621" y="1499936"/>
                  <a:pt x="56147" y="1904999"/>
                  <a:pt x="0" y="206943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21" grpId="0" animBg="1"/>
      <p:bldP spid="22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13" y="4365104"/>
            <a:ext cx="4028463" cy="1929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Detect Smells as Outliers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 smelly </a:t>
            </a:r>
            <a:r>
              <a:rPr lang="en-US" altLang="zh-CN" dirty="0"/>
              <a:t>cells </a:t>
            </a:r>
            <a:r>
              <a:rPr lang="en-US" altLang="zh-CN" dirty="0" smtClean="0"/>
              <a:t>normally </a:t>
            </a:r>
            <a:r>
              <a:rPr lang="en-US" altLang="zh-CN" dirty="0"/>
              <a:t>occur </a:t>
            </a:r>
            <a:r>
              <a:rPr lang="en-US" altLang="zh-CN" dirty="0">
                <a:solidFill>
                  <a:srgbClr val="FF0000"/>
                </a:solidFill>
              </a:rPr>
              <a:t>in </a:t>
            </a:r>
            <a:r>
              <a:rPr lang="en-US" altLang="zh-CN" dirty="0" smtClean="0">
                <a:solidFill>
                  <a:srgbClr val="FF0000"/>
                </a:solidFill>
              </a:rPr>
              <a:t>minority</a:t>
            </a:r>
            <a:r>
              <a:rPr lang="en-US" altLang="zh-CN" dirty="0" smtClean="0"/>
              <a:t>, they can </a:t>
            </a:r>
            <a:r>
              <a:rPr lang="en-US" altLang="zh-CN" dirty="0"/>
              <a:t>be detected as </a:t>
            </a:r>
            <a:r>
              <a:rPr lang="en-US" altLang="zh-CN" dirty="0" smtClean="0">
                <a:solidFill>
                  <a:srgbClr val="FF0000"/>
                </a:solidFill>
              </a:rPr>
              <a:t>outliers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8" y="2096438"/>
            <a:ext cx="4765426" cy="1779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694" y="1988840"/>
            <a:ext cx="3709306" cy="177919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gray">
          <a:xfrm>
            <a:off x="3693882" y="3038980"/>
            <a:ext cx="1008112" cy="216024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gray">
          <a:xfrm>
            <a:off x="8063682" y="2896510"/>
            <a:ext cx="1008112" cy="216024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gray">
          <a:xfrm>
            <a:off x="3130438" y="5371099"/>
            <a:ext cx="1008112" cy="216024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5161718" y="4089317"/>
            <a:ext cx="391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Monthly responses /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Total</a:t>
            </a:r>
            <a:r>
              <a:rPr lang="en-US" sz="2400" b="1" dirty="0" smtClean="0">
                <a:latin typeface="Calibri" panose="020F0502020204030204" pitchFamily="34" charset="0"/>
              </a:rPr>
              <a:t> (C4/$C$7 or B4/$B$7)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5161718" y="5694347"/>
            <a:ext cx="391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Monthly responses / </a:t>
            </a:r>
            <a:r>
              <a:rPr lang="en-US" sz="24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30</a:t>
            </a:r>
            <a:r>
              <a:rPr lang="en-US" sz="2400" b="1" dirty="0" smtClean="0">
                <a:latin typeface="Calibri" panose="020F0502020204030204" pitchFamily="34" charset="0"/>
              </a:rPr>
              <a:t> (B4/30)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6" name="上下箭头 15"/>
          <p:cNvSpPr/>
          <p:nvPr/>
        </p:nvSpPr>
        <p:spPr bwMode="gray">
          <a:xfrm>
            <a:off x="6669801" y="4920314"/>
            <a:ext cx="382825" cy="768027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7" name="爆炸形 1 16"/>
          <p:cNvSpPr/>
          <p:nvPr/>
        </p:nvSpPr>
        <p:spPr>
          <a:xfrm>
            <a:off x="3812834" y="5303087"/>
            <a:ext cx="944043" cy="568072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pic>
        <p:nvPicPr>
          <p:cNvPr id="18" name="Picture 4" descr="https://encrypted-tbn2.gstatic.com/images?q=tbn:ANd9GcQrgXL0Z_lC9TgvjMRcrBlkxpD8T-N67cANGBVhmiP697FmgsuOa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298" y="4853477"/>
            <a:ext cx="901702" cy="90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008" y="3917808"/>
            <a:ext cx="767019" cy="84333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4008" y="5877272"/>
            <a:ext cx="788030" cy="81002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cxnSp>
        <p:nvCxnSpPr>
          <p:cNvPr id="21" name="直接箭头连接符 20"/>
          <p:cNvCxnSpPr>
            <a:endCxn id="13" idx="0"/>
          </p:cNvCxnSpPr>
          <p:nvPr/>
        </p:nvCxnSpPr>
        <p:spPr bwMode="auto">
          <a:xfrm>
            <a:off x="4355976" y="3255004"/>
            <a:ext cx="2760780" cy="8343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>
            <a:stCxn id="9" idx="2"/>
            <a:endCxn id="13" idx="0"/>
          </p:cNvCxnSpPr>
          <p:nvPr/>
        </p:nvCxnSpPr>
        <p:spPr bwMode="auto">
          <a:xfrm flipH="1">
            <a:off x="7116756" y="3112534"/>
            <a:ext cx="1450982" cy="97678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4138550" y="5587124"/>
            <a:ext cx="1441562" cy="28403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0149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51" y="4725144"/>
            <a:ext cx="4949474" cy="2163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TableCheck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color for each </a:t>
            </a:r>
            <a:r>
              <a:rPr lang="en-US" altLang="zh-CN" dirty="0" smtClean="0"/>
              <a:t>clone group</a:t>
            </a:r>
          </a:p>
          <a:p>
            <a:r>
              <a:rPr lang="en-US" altLang="zh-CN" dirty="0"/>
              <a:t>Mark smells </a:t>
            </a:r>
            <a:r>
              <a:rPr lang="en-US" altLang="zh-CN" dirty="0" smtClean="0"/>
              <a:t>with </a:t>
            </a:r>
            <a:r>
              <a:rPr lang="en-US" altLang="zh-CN" dirty="0"/>
              <a:t>comments </a:t>
            </a:r>
            <a:r>
              <a:rPr lang="en-US" altLang="zh-CN" dirty="0" smtClean="0"/>
              <a:t>of referenced cells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130921"/>
            <a:ext cx="4457700" cy="21145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 bwMode="gray">
          <a:xfrm>
            <a:off x="2915816" y="2935211"/>
            <a:ext cx="2585492" cy="1310260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gray">
          <a:xfrm>
            <a:off x="2878368" y="5575124"/>
            <a:ext cx="2585492" cy="1310260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0" name="上下箭头 9"/>
          <p:cNvSpPr/>
          <p:nvPr/>
        </p:nvSpPr>
        <p:spPr bwMode="gray">
          <a:xfrm>
            <a:off x="3707904" y="4222511"/>
            <a:ext cx="382825" cy="1287129"/>
          </a:xfrm>
          <a:prstGeom prst="upDown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1" name="TextBox 3"/>
          <p:cNvSpPr txBox="1"/>
          <p:nvPr/>
        </p:nvSpPr>
        <p:spPr>
          <a:xfrm>
            <a:off x="4090729" y="4492376"/>
            <a:ext cx="98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 panose="020F0502020204030204" pitchFamily="34" charset="0"/>
              </a:rPr>
              <a:t>Clone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gray">
          <a:xfrm>
            <a:off x="4457480" y="6152288"/>
            <a:ext cx="662820" cy="258536"/>
          </a:xfrm>
          <a:prstGeom prst="roundRect">
            <a:avLst/>
          </a:prstGeom>
          <a:noFill/>
          <a:ln w="381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rot="21306865">
            <a:off x="4937267" y="3055156"/>
            <a:ext cx="1586065" cy="3164609"/>
          </a:xfrm>
          <a:custGeom>
            <a:avLst/>
            <a:gdLst>
              <a:gd name="connsiteX0" fmla="*/ 216569 w 1036853"/>
              <a:gd name="connsiteY0" fmla="*/ 0 h 2069431"/>
              <a:gd name="connsiteX1" fmla="*/ 1034716 w 1036853"/>
              <a:gd name="connsiteY1" fmla="*/ 1155031 h 2069431"/>
              <a:gd name="connsiteX2" fmla="*/ 0 w 1036853"/>
              <a:gd name="connsiteY2" fmla="*/ 2069431 h 206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853" h="2069431">
                <a:moveTo>
                  <a:pt x="216569" y="0"/>
                </a:moveTo>
                <a:cubicBezTo>
                  <a:pt x="643690" y="405063"/>
                  <a:pt x="1070811" y="810126"/>
                  <a:pt x="1034716" y="1155031"/>
                </a:cubicBezTo>
                <a:cubicBezTo>
                  <a:pt x="998621" y="1499936"/>
                  <a:pt x="56147" y="1904999"/>
                  <a:pt x="0" y="206943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23"/>
          <p:cNvSpPr txBox="1"/>
          <p:nvPr/>
        </p:nvSpPr>
        <p:spPr>
          <a:xfrm>
            <a:off x="6588899" y="4479503"/>
            <a:ext cx="25196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Referenced Cells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846" y="565195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Q3</a:t>
            </a:r>
            <a:endParaRPr lang="zh-CN" altLang="en-US" b="1" i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5496" y="2996952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Q1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368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Subject</a:t>
            </a:r>
            <a:endParaRPr lang="en-US" altLang="zh-CN" sz="2800" dirty="0"/>
          </a:p>
          <a:p>
            <a:pPr lvl="1"/>
            <a:r>
              <a:rPr lang="en-US" altLang="zh-CN" dirty="0"/>
              <a:t>All EUSES </a:t>
            </a:r>
            <a:r>
              <a:rPr lang="en-US" altLang="zh-CN" dirty="0" smtClean="0"/>
              <a:t>spreadsheets with formulas [1], 1617 spreadsheets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Manually validate all detected table clones and smells</a:t>
            </a:r>
          </a:p>
          <a:p>
            <a:pPr lvl="1"/>
            <a:r>
              <a:rPr lang="en-US" altLang="zh-CN" dirty="0" smtClean="0"/>
              <a:t>Do they have the same headers?</a:t>
            </a:r>
          </a:p>
          <a:p>
            <a:pPr lvl="1"/>
            <a:r>
              <a:rPr lang="en-US" altLang="zh-CN" dirty="0" smtClean="0"/>
              <a:t>Do they have the same computational semantics?</a:t>
            </a:r>
          </a:p>
          <a:p>
            <a:pPr lvl="1"/>
            <a:r>
              <a:rPr lang="en-US" altLang="zh-CN" dirty="0" smtClean="0"/>
              <a:t>Can smells be fixed by inspecting their referenced cells?</a:t>
            </a:r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6182434"/>
            <a:ext cx="9144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M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 Fisher </a:t>
            </a: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et al., 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“The EUSES spreadsheet corpus: a shared resource for supporting experimentation with spreadsheet dependability mechanisms,” SIGSOFT </a:t>
            </a:r>
            <a:r>
              <a:rPr lang="en-US" altLang="zh-CN" sz="14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Softw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Eng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Notes, </a:t>
            </a: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2005.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7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How Common are Table </a:t>
            </a:r>
            <a:r>
              <a:rPr lang="en-US" altLang="zh-CN" sz="3200" dirty="0"/>
              <a:t>C</a:t>
            </a:r>
            <a:r>
              <a:rPr lang="en-US" altLang="zh-CN" sz="3200" dirty="0" smtClean="0"/>
              <a:t>lones? (RQ1)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078097"/>
              </p:ext>
            </p:extLst>
          </p:nvPr>
        </p:nvGraphicFramePr>
        <p:xfrm>
          <a:off x="611560" y="2132856"/>
          <a:ext cx="7920880" cy="409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346">
                  <a:extLst>
                    <a:ext uri="{9D8B030D-6E8A-4147-A177-3AD203B41FA5}">
                      <a16:colId xmlns="" xmlns:a16="http://schemas.microsoft.com/office/drawing/2014/main" val="2415611317"/>
                    </a:ext>
                  </a:extLst>
                </a:gridCol>
                <a:gridCol w="1617917">
                  <a:extLst>
                    <a:ext uri="{9D8B030D-6E8A-4147-A177-3AD203B41FA5}">
                      <a16:colId xmlns="" xmlns:a16="http://schemas.microsoft.com/office/drawing/2014/main" val="503937474"/>
                    </a:ext>
                  </a:extLst>
                </a:gridCol>
                <a:gridCol w="1057174"/>
                <a:gridCol w="1296144">
                  <a:extLst>
                    <a:ext uri="{9D8B030D-6E8A-4147-A177-3AD203B41FA5}">
                      <a16:colId xmlns="" xmlns:a16="http://schemas.microsoft.com/office/drawing/2014/main" val="1473840472"/>
                    </a:ext>
                  </a:extLst>
                </a:gridCol>
                <a:gridCol w="2618299">
                  <a:extLst>
                    <a:ext uri="{9D8B030D-6E8A-4147-A177-3AD203B41FA5}">
                      <a16:colId xmlns="" xmlns:a16="http://schemas.microsoft.com/office/drawing/2014/main" val="362120351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Category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Spreadsheets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 Clone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Confirmed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Confirmed/Spreadsheets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38189587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cs101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25.0%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database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54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27.0%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87210647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filby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57234003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financial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358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26.8%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83558686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forms3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16.7%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2185518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grades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18.4%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8107053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homework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53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19.1%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24292761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inventory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68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24.5%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213495075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jackson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n.a.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83070022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modeling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11.1%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9800716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personal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60.0%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130498777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Total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1,617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377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21.8%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3459811095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5986149" y="2492896"/>
            <a:ext cx="2304256" cy="37444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077913"/>
            <a:ext cx="8001000" cy="766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lang="zh-CN" altLang="en-US" sz="2000" b="1" dirty="0" smtClean="0">
                <a:solidFill>
                  <a:srgbClr val="0000FF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21.8%</a:t>
            </a:r>
            <a:r>
              <a:rPr lang="en-US" altLang="zh-CN" dirty="0" smtClean="0"/>
              <a:t> spreadsheets contain confirmed table clones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58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91"/>
    </mc:Choice>
    <mc:Fallback xmlns="">
      <p:transition spd="slow" advTm="6449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Cloning in Spreadsheet Development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://t2.gstatic.com/images?q=tbn:ANd9GcSOGDtb7Ywg5kR7kx0Ao5S59OmDuGcXosvhYf2egt-DNhK6pPLW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2" y="1403484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634948" y="5075892"/>
            <a:ext cx="1376659" cy="1552238"/>
            <a:chOff x="5186620" y="5075892"/>
            <a:chExt cx="1376659" cy="1552238"/>
          </a:xfrm>
        </p:grpSpPr>
        <p:pic>
          <p:nvPicPr>
            <p:cNvPr id="7" name="Picture 2" descr="spreadsheet report cartoon 的图像结果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6620" y="5075892"/>
              <a:ext cx="1224136" cy="1221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5186620" y="6228020"/>
              <a:ext cx="1376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/>
                <a:t>New report</a:t>
              </a:r>
              <a:endParaRPr lang="zh-CN" altLang="en-US" sz="2000" b="1" dirty="0"/>
            </a:p>
          </p:txBody>
        </p:sp>
      </p:grpSp>
      <p:sp>
        <p:nvSpPr>
          <p:cNvPr id="9" name="云形标注 8"/>
          <p:cNvSpPr/>
          <p:nvPr/>
        </p:nvSpPr>
        <p:spPr bwMode="gray">
          <a:xfrm>
            <a:off x="3042660" y="1098952"/>
            <a:ext cx="1385324" cy="609064"/>
          </a:xfrm>
          <a:prstGeom prst="cloudCallout">
            <a:avLst>
              <a:gd name="adj1" fmla="val -110508"/>
              <a:gd name="adj2" fmla="val 11441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 smtClean="0"/>
              <a:t>How?</a:t>
            </a:r>
            <a:endParaRPr lang="zh-CN" altLang="en-US" sz="2000" b="1" dirty="0"/>
          </a:p>
        </p:txBody>
      </p:sp>
      <p:sp>
        <p:nvSpPr>
          <p:cNvPr id="10" name="右箭头 9"/>
          <p:cNvSpPr/>
          <p:nvPr/>
        </p:nvSpPr>
        <p:spPr bwMode="gray">
          <a:xfrm>
            <a:off x="2898644" y="2411596"/>
            <a:ext cx="1944216" cy="324036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330705" y="2042264"/>
            <a:ext cx="938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Search</a:t>
            </a:r>
            <a:endParaRPr lang="zh-CN" altLang="en-US" sz="20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8897" y="1950595"/>
            <a:ext cx="2469500" cy="92200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64853" y="1562740"/>
            <a:ext cx="1746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report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箭头 13"/>
          <p:cNvSpPr/>
          <p:nvPr/>
        </p:nvSpPr>
        <p:spPr bwMode="gray">
          <a:xfrm rot="5400000">
            <a:off x="5760011" y="3186652"/>
            <a:ext cx="858702" cy="308907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6343816" y="3213514"/>
            <a:ext cx="1611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Copy &amp; Paste</a:t>
            </a:r>
            <a:endParaRPr lang="zh-CN" altLang="en-US" sz="20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343816" y="4089266"/>
            <a:ext cx="1498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New data</a:t>
            </a:r>
          </a:p>
          <a:p>
            <a:r>
              <a:rPr lang="en-US" altLang="zh-CN" sz="2000" b="1" dirty="0" smtClean="0"/>
              <a:t>Fix formulas</a:t>
            </a:r>
            <a:endParaRPr lang="zh-CN" altLang="en-US" sz="2000" b="1" dirty="0"/>
          </a:p>
        </p:txBody>
      </p:sp>
      <p:sp>
        <p:nvSpPr>
          <p:cNvPr id="17" name="右箭头 16"/>
          <p:cNvSpPr/>
          <p:nvPr/>
        </p:nvSpPr>
        <p:spPr bwMode="gray">
          <a:xfrm rot="5400000">
            <a:off x="5760011" y="4276063"/>
            <a:ext cx="858702" cy="308907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9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14" grpId="0" animBg="1"/>
      <p:bldP spid="15" grpId="0"/>
      <p:bldP spid="16" grpId="0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Common are Smells? (RQ2)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66738" y="1077913"/>
            <a:ext cx="8001000" cy="127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lang="zh-CN" altLang="en-US" sz="2000" b="1" dirty="0" smtClean="0">
                <a:solidFill>
                  <a:srgbClr val="0000FF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>
                <a:solidFill>
                  <a:srgbClr val="FF0000"/>
                </a:solidFill>
              </a:rPr>
              <a:t>5.6% spreadsheets </a:t>
            </a:r>
            <a:r>
              <a:rPr lang="en-US" altLang="zh-CN" dirty="0" smtClean="0"/>
              <a:t>contain clone-related smells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14.6% table clones </a:t>
            </a:r>
            <a:r>
              <a:rPr lang="en-US" altLang="zh-CN" dirty="0" smtClean="0"/>
              <a:t>contain smells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33.6% smelly cells </a:t>
            </a:r>
            <a:r>
              <a:rPr lang="en-US" altLang="zh-CN" dirty="0" smtClean="0"/>
              <a:t>contain wrong values (harmful)</a:t>
            </a:r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191549"/>
              </p:ext>
            </p:extLst>
          </p:nvPr>
        </p:nvGraphicFramePr>
        <p:xfrm>
          <a:off x="216024" y="2469616"/>
          <a:ext cx="8748466" cy="437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570">
                  <a:extLst>
                    <a:ext uri="{9D8B030D-6E8A-4147-A177-3AD203B41FA5}">
                      <a16:colId xmlns="" xmlns:a16="http://schemas.microsoft.com/office/drawing/2014/main" val="2415611317"/>
                    </a:ext>
                  </a:extLst>
                </a:gridCol>
                <a:gridCol w="1285316">
                  <a:extLst>
                    <a:ext uri="{9D8B030D-6E8A-4147-A177-3AD203B41FA5}">
                      <a16:colId xmlns="" xmlns:a16="http://schemas.microsoft.com/office/drawing/2014/main" val="503937474"/>
                    </a:ext>
                  </a:extLst>
                </a:gridCol>
                <a:gridCol w="1285316"/>
                <a:gridCol w="1285316">
                  <a:extLst>
                    <a:ext uri="{9D8B030D-6E8A-4147-A177-3AD203B41FA5}">
                      <a16:colId xmlns="" xmlns:a16="http://schemas.microsoft.com/office/drawing/2014/main" val="1473840472"/>
                    </a:ext>
                  </a:extLst>
                </a:gridCol>
                <a:gridCol w="1285316">
                  <a:extLst>
                    <a:ext uri="{9D8B030D-6E8A-4147-A177-3AD203B41FA5}">
                      <a16:colId xmlns="" xmlns:a16="http://schemas.microsoft.com/office/drawing/2014/main" val="3621203511"/>
                    </a:ext>
                  </a:extLst>
                </a:gridCol>
                <a:gridCol w="1285316"/>
                <a:gridCol w="1285316"/>
              </a:tblGrid>
              <a:tr h="30600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Category</a:t>
                      </a:r>
                      <a:endParaRPr lang="zh-CN" altLang="en-US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Spreadsheets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Table Clones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Smells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306000">
                <a:tc vMerge="1">
                  <a:txBody>
                    <a:bodyPr/>
                    <a:lstStyle/>
                    <a:p>
                      <a:pPr algn="l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Smelly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Smelly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All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Error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38189587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cs101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database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1,441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7210647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filby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7234003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financial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3558686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forms3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185518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grades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107053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homework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292761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inventory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67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3495075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jackson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3070022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modeling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800716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personal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0498777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Total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1,617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 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1,214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177 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14.6%)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2,892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971 </a:t>
                      </a:r>
                      <a:r>
                        <a:rPr lang="en-US" altLang="zh-CN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33.6%)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459811095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2555776" y="2847037"/>
            <a:ext cx="1224136" cy="39430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148064" y="2842429"/>
            <a:ext cx="1224136" cy="39476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668344" y="2839487"/>
            <a:ext cx="1224136" cy="39506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457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003"/>
    </mc:Choice>
    <mc:Fallback xmlns="">
      <p:transition spd="slow" advTm="144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 TableCheck Precise? (RQ3)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66738" y="1077913"/>
            <a:ext cx="8001000" cy="112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lang="zh-CN" altLang="en-US" sz="2000" b="1" dirty="0" smtClean="0">
                <a:solidFill>
                  <a:srgbClr val="0000FF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The precision for table clone detection is </a:t>
            </a:r>
            <a:r>
              <a:rPr lang="en-US" altLang="zh-CN" dirty="0">
                <a:solidFill>
                  <a:srgbClr val="FF0000"/>
                </a:solidFill>
              </a:rPr>
              <a:t>92.2</a:t>
            </a:r>
            <a:r>
              <a:rPr lang="en-US" altLang="zh-CN" dirty="0" smtClean="0">
                <a:solidFill>
                  <a:srgbClr val="FF0000"/>
                </a:solidFill>
              </a:rPr>
              <a:t>%</a:t>
            </a:r>
            <a:endParaRPr lang="en-US" altLang="zh-CN" dirty="0" smtClean="0"/>
          </a:p>
          <a:p>
            <a:r>
              <a:rPr lang="en-US" altLang="zh-CN" dirty="0"/>
              <a:t>The precision for </a:t>
            </a:r>
            <a:r>
              <a:rPr lang="en-US" altLang="zh-CN" dirty="0" smtClean="0"/>
              <a:t>smell detection is </a:t>
            </a:r>
            <a:r>
              <a:rPr lang="en-US" altLang="zh-CN" dirty="0" smtClean="0">
                <a:solidFill>
                  <a:srgbClr val="FF0000"/>
                </a:solidFill>
              </a:rPr>
              <a:t>85.5%</a:t>
            </a:r>
            <a:endParaRPr lang="en-US" altLang="zh-CN" dirty="0" smtClean="0"/>
          </a:p>
        </p:txBody>
      </p:sp>
      <p:graphicFrame>
        <p:nvGraphicFramePr>
          <p:cNvPr id="12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370058"/>
              </p:ext>
            </p:extLst>
          </p:nvPr>
        </p:nvGraphicFramePr>
        <p:xfrm>
          <a:off x="33250" y="2344556"/>
          <a:ext cx="9036496" cy="43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624">
                  <a:extLst>
                    <a:ext uri="{9D8B030D-6E8A-4147-A177-3AD203B41FA5}">
                      <a16:colId xmlns="" xmlns:a16="http://schemas.microsoft.com/office/drawing/2014/main" val="2415611317"/>
                    </a:ext>
                  </a:extLst>
                </a:gridCol>
                <a:gridCol w="1210707">
                  <a:extLst>
                    <a:ext uri="{9D8B030D-6E8A-4147-A177-3AD203B41FA5}">
                      <a16:colId xmlns="" xmlns:a16="http://schemas.microsoft.com/office/drawing/2014/main" val="503937474"/>
                    </a:ext>
                  </a:extLst>
                </a:gridCol>
                <a:gridCol w="1327633"/>
                <a:gridCol w="1327633"/>
                <a:gridCol w="1327633">
                  <a:extLst>
                    <a:ext uri="{9D8B030D-6E8A-4147-A177-3AD203B41FA5}">
                      <a16:colId xmlns="" xmlns:a16="http://schemas.microsoft.com/office/drawing/2014/main" val="1473840472"/>
                    </a:ext>
                  </a:extLst>
                </a:gridCol>
                <a:gridCol w="1327633">
                  <a:extLst>
                    <a:ext uri="{9D8B030D-6E8A-4147-A177-3AD203B41FA5}">
                      <a16:colId xmlns="" xmlns:a16="http://schemas.microsoft.com/office/drawing/2014/main" val="3621203511"/>
                    </a:ext>
                  </a:extLst>
                </a:gridCol>
                <a:gridCol w="1327633"/>
              </a:tblGrid>
              <a:tr h="30600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Category</a:t>
                      </a:r>
                      <a:endParaRPr lang="zh-CN" altLang="en-US" sz="1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clones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Smells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</a:tr>
              <a:tr h="306000">
                <a:tc vMerge="1">
                  <a:txBody>
                    <a:bodyPr/>
                    <a:lstStyle/>
                    <a:p>
                      <a:pPr algn="l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Detected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Detected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="" xmlns:a16="http://schemas.microsoft.com/office/drawing/2014/main" val="381895879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cs101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database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217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205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94.5%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1,524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1,441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94.6%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7210647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filby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7234003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financial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396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383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821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780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95.0%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3558686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forms3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185518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grades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183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289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267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92.4%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107053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homework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124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56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80.4%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429276159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inventory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253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231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91.3%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637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305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3495075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jackson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3070022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modeling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92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77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98007161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personal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 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0498777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Total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1,317 </a:t>
                      </a:r>
                      <a:endParaRPr lang="zh-CN" sz="2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1,214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92.2%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3,382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2,892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85.5%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459811095"/>
                  </a:ext>
                </a:extLst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3915150" y="2736967"/>
            <a:ext cx="1224136" cy="40099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845610" y="2736967"/>
            <a:ext cx="1224136" cy="40099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990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003"/>
    </mc:Choice>
    <mc:Fallback xmlns="">
      <p:transition spd="slow" advTm="144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Compare with Others (RQ4)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66738" y="1077913"/>
            <a:ext cx="8001000" cy="112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lang="zh-CN" altLang="en-US" sz="2000" b="1" dirty="0" smtClean="0">
                <a:solidFill>
                  <a:srgbClr val="0000FF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Existing </a:t>
            </a:r>
            <a:r>
              <a:rPr lang="en-US" altLang="zh-CN" dirty="0" smtClean="0"/>
              <a:t>approaches can </a:t>
            </a:r>
            <a:r>
              <a:rPr lang="en-US" altLang="zh-CN" dirty="0"/>
              <a:t>only detect </a:t>
            </a:r>
            <a:r>
              <a:rPr lang="en-US" altLang="zh-CN" dirty="0">
                <a:solidFill>
                  <a:srgbClr val="FF0000"/>
                </a:solidFill>
              </a:rPr>
              <a:t>at most </a:t>
            </a:r>
            <a:r>
              <a:rPr lang="en-US" altLang="zh-CN" dirty="0" smtClean="0">
                <a:solidFill>
                  <a:srgbClr val="FF0000"/>
                </a:solidFill>
              </a:rPr>
              <a:t>35.6%</a:t>
            </a:r>
            <a:r>
              <a:rPr lang="en-US" altLang="zh-CN" dirty="0" smtClean="0"/>
              <a:t> </a:t>
            </a:r>
            <a:r>
              <a:rPr lang="en-US" altLang="zh-CN" dirty="0"/>
              <a:t>smells that TableCheck can </a:t>
            </a:r>
            <a:r>
              <a:rPr lang="en-US" altLang="zh-CN" dirty="0" smtClean="0"/>
              <a:t>detect</a:t>
            </a:r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583134"/>
              </p:ext>
            </p:extLst>
          </p:nvPr>
        </p:nvGraphicFramePr>
        <p:xfrm>
          <a:off x="816926" y="2055192"/>
          <a:ext cx="7776864" cy="428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矩形 3"/>
          <p:cNvSpPr/>
          <p:nvPr/>
        </p:nvSpPr>
        <p:spPr bwMode="gray">
          <a:xfrm>
            <a:off x="2771800" y="4797152"/>
            <a:ext cx="5616624" cy="1512168"/>
          </a:xfrm>
          <a:prstGeom prst="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748969" y="445210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(35.6%)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94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003"/>
    </mc:Choice>
    <mc:Fallback xmlns="">
      <p:transition spd="slow" advTm="144003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 clones in spreadsheets are common</a:t>
            </a:r>
          </a:p>
          <a:p>
            <a:pPr lvl="1"/>
            <a:r>
              <a:rPr lang="en-US" altLang="zh-CN" dirty="0"/>
              <a:t>21.8% spreadsheets contain </a:t>
            </a:r>
            <a:r>
              <a:rPr lang="en-US" altLang="zh-CN" dirty="0" smtClean="0"/>
              <a:t>table </a:t>
            </a:r>
            <a:r>
              <a:rPr lang="en-US" altLang="zh-CN" dirty="0"/>
              <a:t>clones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Clone-related smells are common and harmful</a:t>
            </a:r>
          </a:p>
          <a:p>
            <a:pPr lvl="1"/>
            <a:r>
              <a:rPr lang="en-US" altLang="zh-CN" dirty="0"/>
              <a:t>14.6% table clones contain smells</a:t>
            </a:r>
          </a:p>
          <a:p>
            <a:pPr lvl="1"/>
            <a:r>
              <a:rPr lang="en-US" altLang="zh-CN" dirty="0"/>
              <a:t>33.6% smelly cells contain wrong </a:t>
            </a:r>
            <a:r>
              <a:rPr lang="en-US" altLang="zh-CN" dirty="0" smtClean="0"/>
              <a:t>values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TableCheck detects table clones and smells precisely</a:t>
            </a:r>
          </a:p>
          <a:p>
            <a:pPr lvl="1"/>
            <a:r>
              <a:rPr lang="en-US" altLang="zh-CN" dirty="0" smtClean="0"/>
              <a:t>92.2% </a:t>
            </a:r>
            <a:r>
              <a:rPr lang="en-US" altLang="zh-CN" dirty="0"/>
              <a:t>and 85.5</a:t>
            </a:r>
            <a:r>
              <a:rPr lang="en-US" altLang="zh-CN" dirty="0" smtClean="0"/>
              <a:t>%, respectively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TableCheck can detect smells that existing approaches fail to detect</a:t>
            </a:r>
          </a:p>
          <a:p>
            <a:pPr lvl="1"/>
            <a:r>
              <a:rPr lang="en-US" altLang="zh-CN" dirty="0" smtClean="0"/>
              <a:t>Only </a:t>
            </a:r>
            <a:r>
              <a:rPr lang="en-US" altLang="zh-CN" dirty="0"/>
              <a:t>35.6% smells </a:t>
            </a:r>
            <a:r>
              <a:rPr lang="en-US" altLang="zh-CN" dirty="0" smtClean="0"/>
              <a:t>can be detected by existing approaches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8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Table clones are common in spreadsheets. User may not consistently modify table clones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TableCheck: </a:t>
            </a:r>
            <a:r>
              <a:rPr lang="en-US" altLang="zh-CN" dirty="0"/>
              <a:t>automatically</a:t>
            </a:r>
            <a:r>
              <a:rPr lang="en-US" altLang="zh-CN" dirty="0" smtClean="0"/>
              <a:t> detects table </a:t>
            </a:r>
            <a:r>
              <a:rPr lang="en-US" altLang="zh-CN" dirty="0"/>
              <a:t>clones </a:t>
            </a:r>
            <a:r>
              <a:rPr lang="en-US" altLang="zh-CN" dirty="0" smtClean="0"/>
              <a:t>and inconsistent smells </a:t>
            </a:r>
            <a:r>
              <a:rPr lang="en-US" altLang="zh-CN" dirty="0"/>
              <a:t>among table </a:t>
            </a:r>
            <a:r>
              <a:rPr lang="en-US" altLang="zh-CN" dirty="0" smtClean="0"/>
              <a:t>clones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Result</a:t>
            </a:r>
          </a:p>
          <a:p>
            <a:pPr lvl="1"/>
            <a:r>
              <a:rPr lang="en-US" altLang="zh-CN" dirty="0" smtClean="0"/>
              <a:t>TableCheck is precise</a:t>
            </a:r>
          </a:p>
          <a:p>
            <a:pPr lvl="1"/>
            <a:r>
              <a:rPr lang="en-US" altLang="zh-CN" dirty="0" smtClean="0"/>
              <a:t>Smells among table clones are harmfu</a:t>
            </a:r>
            <a:r>
              <a:rPr lang="en-US" altLang="zh-CN" dirty="0"/>
              <a:t>l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5446965"/>
            <a:ext cx="826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/>
              <a:t>http://www.tcse.cn/~wsdou/project/clone/</a:t>
            </a:r>
            <a:endParaRPr lang="zh-CN" altLang="en-US" sz="36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8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07816"/>
            <a:ext cx="7772400" cy="1362075"/>
          </a:xfrm>
        </p:spPr>
        <p:txBody>
          <a:bodyPr/>
          <a:lstStyle/>
          <a:p>
            <a:pPr algn="ctr"/>
            <a:r>
              <a:rPr lang="en-US" altLang="zh-CN" sz="5400" dirty="0" smtClean="0"/>
              <a:t>Thank you!</a:t>
            </a:r>
            <a:endParaRPr lang="zh-CN" altLang="en-US" sz="5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16832"/>
            <a:ext cx="2327926" cy="135019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9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6"/>
    </mc:Choice>
    <mc:Fallback xmlns="">
      <p:transition spd="slow" advTm="308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19" y="2045838"/>
            <a:ext cx="5399666" cy="20159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Table</a:t>
            </a:r>
            <a:r>
              <a:rPr lang="en-US" altLang="zh-CN" i="1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a rectangular block of numerical </a:t>
            </a:r>
            <a:r>
              <a:rPr lang="en-US" altLang="zh-CN" dirty="0" smtClean="0"/>
              <a:t>cells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3360" y="275077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Q1</a:t>
            </a:r>
            <a:endParaRPr lang="zh-CN" altLang="en-US" b="1" i="1" dirty="0"/>
          </a:p>
        </p:txBody>
      </p:sp>
      <p:sp>
        <p:nvSpPr>
          <p:cNvPr id="17" name="圆角矩形 16"/>
          <p:cNvSpPr/>
          <p:nvPr/>
        </p:nvSpPr>
        <p:spPr bwMode="gray">
          <a:xfrm>
            <a:off x="4484111" y="2860059"/>
            <a:ext cx="2381247" cy="1167138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1" name="圆角矩形标注 20"/>
          <p:cNvSpPr/>
          <p:nvPr/>
        </p:nvSpPr>
        <p:spPr bwMode="gray">
          <a:xfrm>
            <a:off x="7259518" y="2680047"/>
            <a:ext cx="943313" cy="510778"/>
          </a:xfrm>
          <a:prstGeom prst="wedgeRoundRectCallout">
            <a:avLst>
              <a:gd name="adj1" fmla="val -91445"/>
              <a:gd name="adj2" fmla="val 64456"/>
              <a:gd name="adj3" fmla="val 16667"/>
            </a:avLst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Table</a:t>
            </a:r>
            <a:endParaRPr lang="en-US" altLang="zh-CN" sz="2400" i="1" dirty="0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 bwMode="gray">
          <a:xfrm>
            <a:off x="4499992" y="2879459"/>
            <a:ext cx="1119412" cy="1167138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 bwMode="gray">
          <a:xfrm>
            <a:off x="5707503" y="2854551"/>
            <a:ext cx="1152128" cy="1167138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6" name="圆角矩形 25"/>
          <p:cNvSpPr/>
          <p:nvPr/>
        </p:nvSpPr>
        <p:spPr bwMode="gray">
          <a:xfrm>
            <a:off x="1781181" y="2312690"/>
            <a:ext cx="5078450" cy="519066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7" name="圆角矩形 26"/>
          <p:cNvSpPr/>
          <p:nvPr/>
        </p:nvSpPr>
        <p:spPr bwMode="gray">
          <a:xfrm flipV="1">
            <a:off x="1781181" y="2854550"/>
            <a:ext cx="2686303" cy="116713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>
            <a:solidFill>
              <a:schemeClr val="accent1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8" name="圆角矩形标注 27"/>
          <p:cNvSpPr/>
          <p:nvPr/>
        </p:nvSpPr>
        <p:spPr bwMode="gray">
          <a:xfrm>
            <a:off x="2478816" y="4217169"/>
            <a:ext cx="1733144" cy="919401"/>
          </a:xfrm>
          <a:prstGeom prst="wedgeRoundRectCallout">
            <a:avLst>
              <a:gd name="adj1" fmla="val -15705"/>
              <a:gd name="adj2" fmla="val -100822"/>
              <a:gd name="adj3" fmla="val 16667"/>
            </a:avLst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Not parts of a table</a:t>
            </a:r>
            <a:endParaRPr lang="en-US" altLang="zh-CN" sz="2400" i="1" dirty="0">
              <a:solidFill>
                <a:srgbClr val="FF0000"/>
              </a:solidFill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164397" y="6469160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real example extracted from EUSES spreadsheet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8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3" grpId="0" animBg="1"/>
      <p:bldP spid="23" grpId="1" animBg="1"/>
      <p:bldP spid="24" grpId="0" animBg="1"/>
      <p:bldP spid="24" grpId="1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192" y="4468349"/>
            <a:ext cx="4288465" cy="2056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319" y="2045838"/>
            <a:ext cx="5399666" cy="20159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 Clone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Table Clone: </a:t>
            </a:r>
            <a:r>
              <a:rPr lang="en-US" altLang="zh-CN" dirty="0"/>
              <a:t>t</a:t>
            </a:r>
            <a:r>
              <a:rPr lang="en-US" altLang="zh-CN" dirty="0" smtClean="0"/>
              <a:t>wo tables have the same computational semantics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77496" y="549684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Q2</a:t>
            </a:r>
            <a:endParaRPr lang="zh-CN" altLang="en-US" b="1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353360" y="275077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Q1</a:t>
            </a:r>
            <a:endParaRPr lang="zh-CN" altLang="en-US" b="1" i="1" dirty="0"/>
          </a:p>
        </p:txBody>
      </p:sp>
      <p:sp>
        <p:nvSpPr>
          <p:cNvPr id="16" name="圆角矩形 15"/>
          <p:cNvSpPr/>
          <p:nvPr/>
        </p:nvSpPr>
        <p:spPr bwMode="gray">
          <a:xfrm>
            <a:off x="4517362" y="5289210"/>
            <a:ext cx="2438420" cy="1236134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gray">
          <a:xfrm>
            <a:off x="4484111" y="2860059"/>
            <a:ext cx="2381247" cy="1167138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8" name="上下箭头 17"/>
          <p:cNvSpPr/>
          <p:nvPr/>
        </p:nvSpPr>
        <p:spPr>
          <a:xfrm rot="10800000">
            <a:off x="4567238" y="4077874"/>
            <a:ext cx="418536" cy="9072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下箭头 18"/>
          <p:cNvSpPr/>
          <p:nvPr/>
        </p:nvSpPr>
        <p:spPr>
          <a:xfrm rot="10800000">
            <a:off x="5953664" y="4093114"/>
            <a:ext cx="418536" cy="9072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 bwMode="gray">
          <a:xfrm>
            <a:off x="6497862" y="4070350"/>
            <a:ext cx="2466626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Same semantics!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0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75" y="4121684"/>
            <a:ext cx="4329095" cy="2073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374" y="1916832"/>
            <a:ext cx="4440208" cy="21301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Clone-Related Smell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001000" cy="937225"/>
          </a:xfrm>
        </p:spPr>
        <p:txBody>
          <a:bodyPr/>
          <a:lstStyle/>
          <a:p>
            <a:r>
              <a:rPr lang="en-US" altLang="zh-CN" dirty="0"/>
              <a:t>Inconsistencies among </a:t>
            </a:r>
            <a:r>
              <a:rPr lang="en-US" altLang="zh-CN" dirty="0" smtClean="0"/>
              <a:t>table clones </a:t>
            </a:r>
            <a:r>
              <a:rPr lang="en-US" altLang="zh-CN" dirty="0"/>
              <a:t>can be indications of potential </a:t>
            </a:r>
            <a:r>
              <a:rPr lang="en-US" altLang="zh-CN" dirty="0" smtClean="0"/>
              <a:t>smells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7341" y="2753436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Q2</a:t>
            </a:r>
            <a:endParaRPr lang="zh-CN" altLang="en-US" b="1" i="1" dirty="0"/>
          </a:p>
        </p:txBody>
      </p:sp>
      <p:sp>
        <p:nvSpPr>
          <p:cNvPr id="8" name="文本框 7"/>
          <p:cNvSpPr txBox="1"/>
          <p:nvPr/>
        </p:nvSpPr>
        <p:spPr>
          <a:xfrm>
            <a:off x="72008" y="4724654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Q3</a:t>
            </a:r>
            <a:endParaRPr lang="zh-CN" altLang="en-US" b="1" i="1" dirty="0"/>
          </a:p>
        </p:txBody>
      </p:sp>
      <p:grpSp>
        <p:nvGrpSpPr>
          <p:cNvPr id="41" name="组合 40"/>
          <p:cNvGrpSpPr/>
          <p:nvPr/>
        </p:nvGrpSpPr>
        <p:grpSpPr>
          <a:xfrm>
            <a:off x="3095047" y="2478401"/>
            <a:ext cx="5757214" cy="1539812"/>
            <a:chOff x="3130543" y="2622417"/>
            <a:chExt cx="5757214" cy="1539812"/>
          </a:xfrm>
        </p:grpSpPr>
        <p:sp>
          <p:nvSpPr>
            <p:cNvPr id="13" name="圆角矩形 12"/>
            <p:cNvSpPr/>
            <p:nvPr/>
          </p:nvSpPr>
          <p:spPr>
            <a:xfrm>
              <a:off x="4788023" y="2829636"/>
              <a:ext cx="576065" cy="110342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flipH="1">
              <a:off x="4198267" y="3933056"/>
              <a:ext cx="733774" cy="21468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3130543" y="4149080"/>
              <a:ext cx="1138435" cy="13149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圆角矩形标注 31"/>
            <p:cNvSpPr/>
            <p:nvPr/>
          </p:nvSpPr>
          <p:spPr bwMode="gray">
            <a:xfrm>
              <a:off x="5708423" y="2622417"/>
              <a:ext cx="3179334" cy="919401"/>
            </a:xfrm>
            <a:prstGeom prst="wedgeRoundRectCallout">
              <a:avLst>
                <a:gd name="adj1" fmla="val -59488"/>
                <a:gd name="adj2" fmla="val 31542"/>
                <a:gd name="adj3" fmla="val 16667"/>
              </a:avLst>
            </a:prstGeom>
            <a:ln w="381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Total responses</a:t>
              </a:r>
              <a:r>
                <a:rPr lang="en-US" altLang="zh-CN" sz="2400" b="1" dirty="0">
                  <a:solidFill>
                    <a:schemeClr val="accent5">
                      <a:lumMod val="50000"/>
                    </a:schemeClr>
                  </a:solidFill>
                </a:rPr>
                <a:t> are $</a:t>
              </a:r>
              <a:r>
                <a:rPr lang="en-US" altLang="zh-CN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B$7</a:t>
              </a:r>
              <a:endParaRPr lang="zh-CN" altLang="en-US" sz="2400" b="1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24336" y="4741846"/>
            <a:ext cx="6084168" cy="1421617"/>
            <a:chOff x="3059832" y="4885862"/>
            <a:chExt cx="6084168" cy="1421617"/>
          </a:xfrm>
        </p:grpSpPr>
        <p:sp>
          <p:nvSpPr>
            <p:cNvPr id="16" name="圆角矩形 15"/>
            <p:cNvSpPr/>
            <p:nvPr/>
          </p:nvSpPr>
          <p:spPr>
            <a:xfrm>
              <a:off x="4644008" y="5085184"/>
              <a:ext cx="576065" cy="1008112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 flipH="1">
              <a:off x="3959424" y="6006298"/>
              <a:ext cx="717487" cy="21468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3059832" y="6294330"/>
              <a:ext cx="1138435" cy="13149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圆角矩形标注 32"/>
            <p:cNvSpPr/>
            <p:nvPr/>
          </p:nvSpPr>
          <p:spPr bwMode="gray">
            <a:xfrm>
              <a:off x="5666328" y="4885862"/>
              <a:ext cx="3477672" cy="919401"/>
            </a:xfrm>
            <a:prstGeom prst="wedgeRoundRectCallout">
              <a:avLst>
                <a:gd name="adj1" fmla="val -62138"/>
                <a:gd name="adj2" fmla="val 22136"/>
                <a:gd name="adj3" fmla="val 16667"/>
              </a:avLst>
            </a:prstGeom>
            <a:ln w="38100">
              <a:solidFill>
                <a:srgbClr val="FF0000"/>
              </a:solidFill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</a:rPr>
                <a:t>Total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responses</a:t>
              </a:r>
              <a:r>
                <a:rPr lang="en-US" altLang="zh-CN" sz="2400" b="1" dirty="0">
                  <a:solidFill>
                    <a:schemeClr val="accent5">
                      <a:lumMod val="50000"/>
                    </a:schemeClr>
                  </a:solidFill>
                </a:rPr>
                <a:t> must be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30</a:t>
              </a:r>
              <a:r>
                <a:rPr lang="en-US" altLang="zh-CN" sz="2400" b="1" dirty="0">
                  <a:solidFill>
                    <a:schemeClr val="accent5">
                      <a:lumMod val="50000"/>
                    </a:schemeClr>
                  </a:solidFill>
                </a:rPr>
                <a:t>, and 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never</a:t>
              </a:r>
              <a:r>
                <a:rPr lang="en-US" altLang="zh-CN" sz="2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zh-CN" sz="2400" b="1" dirty="0" smtClean="0">
                  <a:solidFill>
                    <a:schemeClr val="accent5">
                      <a:lumMod val="50000"/>
                    </a:schemeClr>
                  </a:solidFill>
                </a:rPr>
                <a:t>change!</a:t>
              </a:r>
              <a:endParaRPr lang="en-US" altLang="zh-CN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34" name="爆炸形 1 33"/>
          <p:cNvSpPr/>
          <p:nvPr/>
        </p:nvSpPr>
        <p:spPr bwMode="gray">
          <a:xfrm>
            <a:off x="4788136" y="5559817"/>
            <a:ext cx="983647" cy="778926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/>
          </a:p>
        </p:txBody>
      </p:sp>
      <p:grpSp>
        <p:nvGrpSpPr>
          <p:cNvPr id="43" name="组合 42"/>
          <p:cNvGrpSpPr/>
          <p:nvPr/>
        </p:nvGrpSpPr>
        <p:grpSpPr>
          <a:xfrm>
            <a:off x="6139238" y="3584383"/>
            <a:ext cx="2681135" cy="1016540"/>
            <a:chOff x="6174734" y="3728399"/>
            <a:chExt cx="2681135" cy="1016540"/>
          </a:xfrm>
        </p:grpSpPr>
        <p:sp>
          <p:nvSpPr>
            <p:cNvPr id="36" name="TextBox 23"/>
            <p:cNvSpPr txBox="1"/>
            <p:nvPr/>
          </p:nvSpPr>
          <p:spPr>
            <a:xfrm>
              <a:off x="6588998" y="4005836"/>
              <a:ext cx="226687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FF0000"/>
                  </a:solidFill>
                </a:rPr>
                <a:t>Inconsistency </a:t>
              </a:r>
            </a:p>
          </p:txBody>
        </p:sp>
        <p:sp>
          <p:nvSpPr>
            <p:cNvPr id="40" name="上下箭头 39"/>
            <p:cNvSpPr/>
            <p:nvPr/>
          </p:nvSpPr>
          <p:spPr>
            <a:xfrm rot="10800000">
              <a:off x="6174734" y="3728399"/>
              <a:ext cx="418536" cy="101654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1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127" y="2420888"/>
            <a:ext cx="4329095" cy="2073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Semantic Smell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001000" cy="937225"/>
          </a:xfrm>
        </p:spPr>
        <p:txBody>
          <a:bodyPr/>
          <a:lstStyle/>
          <a:p>
            <a:r>
              <a:rPr lang="en-US" altLang="zh-CN" dirty="0" smtClean="0"/>
              <a:t>Clone-related smells can </a:t>
            </a:r>
            <a:r>
              <a:rPr lang="en-US" altLang="zh-CN" dirty="0"/>
              <a:t>introduce errors when their input values </a:t>
            </a:r>
            <a:r>
              <a:rPr lang="en-US" altLang="zh-CN" dirty="0" smtClean="0"/>
              <a:t>change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60040" y="341970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Q3</a:t>
            </a:r>
            <a:endParaRPr lang="zh-CN" altLang="en-US" b="1" i="1" dirty="0"/>
          </a:p>
        </p:txBody>
      </p:sp>
      <p:sp>
        <p:nvSpPr>
          <p:cNvPr id="65" name="圆角矩形标注 64"/>
          <p:cNvSpPr/>
          <p:nvPr/>
        </p:nvSpPr>
        <p:spPr bwMode="gray">
          <a:xfrm>
            <a:off x="5918864" y="3014108"/>
            <a:ext cx="2109520" cy="919401"/>
          </a:xfrm>
          <a:prstGeom prst="wedgeRoundRectCallout">
            <a:avLst>
              <a:gd name="adj1" fmla="val -68533"/>
              <a:gd name="adj2" fmla="val 25397"/>
              <a:gd name="adj3" fmla="val 16667"/>
            </a:avLst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All cells give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wrong values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!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70" name="圆角矩形标注 69"/>
          <p:cNvSpPr/>
          <p:nvPr/>
        </p:nvSpPr>
        <p:spPr bwMode="gray">
          <a:xfrm>
            <a:off x="2913065" y="4739145"/>
            <a:ext cx="2574535" cy="919401"/>
          </a:xfrm>
          <a:prstGeom prst="wedgeRoundRectCallout">
            <a:avLst>
              <a:gd name="adj1" fmla="val -10063"/>
              <a:gd name="adj2" fmla="val -78950"/>
              <a:gd name="adj3" fmla="val 16667"/>
            </a:avLst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If total responses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change to 31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12368" y="3213430"/>
            <a:ext cx="2175232" cy="1222295"/>
            <a:chOff x="3024336" y="3024444"/>
            <a:chExt cx="2175232" cy="1222295"/>
          </a:xfrm>
        </p:grpSpPr>
        <p:sp>
          <p:nvSpPr>
            <p:cNvPr id="62" name="圆角矩形 61"/>
            <p:cNvSpPr/>
            <p:nvPr/>
          </p:nvSpPr>
          <p:spPr>
            <a:xfrm>
              <a:off x="4177762" y="3024444"/>
              <a:ext cx="1021806" cy="1008112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 flipV="1">
              <a:off x="3024336" y="4233590"/>
              <a:ext cx="1138435" cy="13149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H="1">
              <a:off x="3477064" y="3765006"/>
              <a:ext cx="724796" cy="33237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矩形 16"/>
          <p:cNvSpPr/>
          <p:nvPr/>
        </p:nvSpPr>
        <p:spPr bwMode="gray">
          <a:xfrm>
            <a:off x="3305763" y="4221542"/>
            <a:ext cx="432048" cy="2141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ea typeface="微软雅黑" pitchFamily="34" charset="-122"/>
              </a:rPr>
              <a:t>31</a:t>
            </a:r>
            <a:endParaRPr lang="zh-CN" altLang="en-US" sz="20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gray">
          <a:xfrm>
            <a:off x="3312368" y="3477543"/>
            <a:ext cx="432048" cy="2141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</a:rPr>
              <a:t>3</a:t>
            </a:r>
            <a:endParaRPr lang="zh-CN" altLang="en-US" sz="20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31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0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29" y="3155600"/>
            <a:ext cx="4329095" cy="2073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Existing Smell Detectors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001000" cy="1847031"/>
          </a:xfrm>
        </p:spPr>
        <p:txBody>
          <a:bodyPr/>
          <a:lstStyle/>
          <a:p>
            <a:r>
              <a:rPr lang="en-US" altLang="zh-CN" dirty="0"/>
              <a:t>No warnings are issued by </a:t>
            </a:r>
            <a:r>
              <a:rPr lang="en-US" altLang="zh-CN" dirty="0">
                <a:solidFill>
                  <a:srgbClr val="FF0000"/>
                </a:solidFill>
              </a:rPr>
              <a:t>Excel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Syntactic smell detectors </a:t>
            </a:r>
            <a:r>
              <a:rPr lang="en-US" altLang="zh-CN" dirty="0" smtClean="0"/>
              <a:t>[1][2] (e.g., multiple operations</a:t>
            </a:r>
            <a:r>
              <a:rPr lang="en-US" altLang="zh-CN" dirty="0"/>
              <a:t>) </a:t>
            </a:r>
            <a:r>
              <a:rPr lang="en-US" altLang="zh-CN" dirty="0" smtClean="0"/>
              <a:t>cannot detect clone-related smells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6237312"/>
            <a:ext cx="9144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F. Hermans, </a:t>
            </a: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et, al., “Detecting 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and Visualizing Inter-worksheet Smells in </a:t>
            </a: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Spreadsheets”, ICSE 2012.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[2] F. Hermans, et, al</a:t>
            </a: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., “Detecting Code Smells 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in </a:t>
            </a: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Spreadsheet 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ormulas”, ICSM 2012.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24742" y="4211796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Q3</a:t>
            </a:r>
            <a:endParaRPr lang="zh-CN" altLang="en-US" b="1" i="1" dirty="0"/>
          </a:p>
        </p:txBody>
      </p:sp>
      <p:sp>
        <p:nvSpPr>
          <p:cNvPr id="16" name="圆角矩形 15"/>
          <p:cNvSpPr/>
          <p:nvPr/>
        </p:nvSpPr>
        <p:spPr bwMode="gray">
          <a:xfrm>
            <a:off x="5832846" y="4100960"/>
            <a:ext cx="2915618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No syntactic smells!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8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62" y="4010940"/>
            <a:ext cx="4135200" cy="19807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Existing Smell Detectors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001000" cy="937225"/>
          </a:xfrm>
        </p:spPr>
        <p:txBody>
          <a:bodyPr/>
          <a:lstStyle/>
          <a:p>
            <a:r>
              <a:rPr lang="en-US" altLang="zh-CN" dirty="0" smtClean="0"/>
              <a:t>CACheck[1] and CUSTODES[2] aggregate cells into clusters according to </a:t>
            </a:r>
            <a:r>
              <a:rPr lang="en-US" altLang="zh-CN" dirty="0" smtClean="0">
                <a:solidFill>
                  <a:srgbClr val="FF0000"/>
                </a:solidFill>
              </a:rPr>
              <a:t>formula similarity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0" y="5985138"/>
            <a:ext cx="9144000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W. Dou, et, al., “CACheck: Detecting and Repairing Cell Arrays”, TSE 2016.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[2] </a:t>
            </a: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S.C. Cheung, 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et, al</a:t>
            </a: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., 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“CUSTODES: Automatic Spreadsheet Cell Clustering and Smell Detection Using Strong and Weak Features”, </a:t>
            </a:r>
            <a:r>
              <a:rPr lang="en-US" altLang="zh-CN" sz="14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ICSE 2016.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168115" y="4519851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Q3</a:t>
            </a:r>
            <a:endParaRPr lang="zh-CN" altLang="en-US" b="1" i="1" dirty="0"/>
          </a:p>
        </p:txBody>
      </p:sp>
      <p:sp>
        <p:nvSpPr>
          <p:cNvPr id="65" name="圆角矩形标注 64"/>
          <p:cNvSpPr/>
          <p:nvPr/>
        </p:nvSpPr>
        <p:spPr bwMode="gray">
          <a:xfrm>
            <a:off x="5558824" y="4708590"/>
            <a:ext cx="3189640" cy="919401"/>
          </a:xfrm>
          <a:prstGeom prst="wedgeRoundRectCallout">
            <a:avLst>
              <a:gd name="adj1" fmla="val -62423"/>
              <a:gd name="adj2" fmla="val 1317"/>
              <a:gd name="adj3" fmla="val 16667"/>
            </a:avLst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ell cluster with the same formula pattern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4097412" y="4778393"/>
            <a:ext cx="1021806" cy="100811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374" y="1844825"/>
            <a:ext cx="4206260" cy="201792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7341" y="2681428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smtClean="0"/>
              <a:t>Sheet Q2</a:t>
            </a:r>
            <a:endParaRPr lang="zh-CN" altLang="en-US" b="1" i="1" dirty="0"/>
          </a:p>
        </p:txBody>
      </p:sp>
      <p:sp>
        <p:nvSpPr>
          <p:cNvPr id="18" name="圆角矩形标注 17"/>
          <p:cNvSpPr/>
          <p:nvPr/>
        </p:nvSpPr>
        <p:spPr bwMode="gray">
          <a:xfrm>
            <a:off x="5677901" y="2493674"/>
            <a:ext cx="3189640" cy="919401"/>
          </a:xfrm>
          <a:prstGeom prst="wedgeRoundRectCallout">
            <a:avLst>
              <a:gd name="adj1" fmla="val -64773"/>
              <a:gd name="adj2" fmla="val 14360"/>
              <a:gd name="adj3" fmla="val 16667"/>
            </a:avLst>
          </a:prstGeom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C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ell cluster with the same formula pattern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4173860" y="2637984"/>
            <a:ext cx="1021806" cy="100811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 bwMode="gray">
          <a:xfrm>
            <a:off x="5587202" y="3587213"/>
            <a:ext cx="3353424" cy="919401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Two correct clusters, no smells!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9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2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</a:t>
            </a:r>
            <a:r>
              <a:rPr lang="en-US" altLang="zh-CN" dirty="0" smtClean="0"/>
              <a:t>tables with the same computational semantics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Detect clone-related smells among table clones</a:t>
            </a:r>
            <a:endParaRPr lang="en-US" altLang="zh-CN" dirty="0"/>
          </a:p>
        </p:txBody>
      </p:sp>
      <p:pic>
        <p:nvPicPr>
          <p:cNvPr id="3074" name="Picture 2" descr="spreadsheet cartoon 的图像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05604"/>
            <a:ext cx="1440159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032" y="1844824"/>
            <a:ext cx="1488405" cy="713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032" y="2700152"/>
            <a:ext cx="1500185" cy="7107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032" y="3552334"/>
            <a:ext cx="1514751" cy="717680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3074" idx="3"/>
            <a:endCxn id="6" idx="1"/>
          </p:cNvCxnSpPr>
          <p:nvPr/>
        </p:nvCxnSpPr>
        <p:spPr bwMode="auto">
          <a:xfrm flipV="1">
            <a:off x="2339751" y="2201787"/>
            <a:ext cx="375281" cy="8238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074" idx="3"/>
            <a:endCxn id="7" idx="1"/>
          </p:cNvCxnSpPr>
          <p:nvPr/>
        </p:nvCxnSpPr>
        <p:spPr bwMode="auto">
          <a:xfrm>
            <a:off x="2339751" y="3025684"/>
            <a:ext cx="375281" cy="298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074" idx="3"/>
            <a:endCxn id="8" idx="1"/>
          </p:cNvCxnSpPr>
          <p:nvPr/>
        </p:nvCxnSpPr>
        <p:spPr bwMode="auto">
          <a:xfrm>
            <a:off x="2339751" y="3025684"/>
            <a:ext cx="375281" cy="88549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29783" y="2093496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table1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229783" y="2962245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table2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267821" y="3779748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table3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9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1.4|1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9|10.9|5.2|18.9|28.5|1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9|10.9|5.2|18.9|28.5|1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9|10.9|5.2|18.9|28.5|12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>
          <a:headEnd/>
          <a:tailEnd/>
        </a:ln>
      </a:spPr>
      <a:bodyPr wrap="none" rtlCol="0" anchor="ctr"/>
      <a:lstStyle>
        <a:defPPr algn="ctr">
          <a:defRPr sz="2400">
            <a:solidFill>
              <a:schemeClr val="bg1"/>
            </a:solidFill>
            <a:effectLst>
              <a:outerShdw blurRad="38100" dist="38100" dir="2700000" algn="tl">
                <a:srgbClr val="000000"/>
              </a:outerShdw>
            </a:effectLst>
            <a:ea typeface="微软雅黑" pitchFamily="34" charset="-12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p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793C88DFFFA4098A96254715DEE3E" ma:contentTypeVersion="1" ma:contentTypeDescription="Create a new document." ma:contentTypeScope="" ma:versionID="c812bb8ad9eeb2fcb4878a269e48aee4">
  <xsd:schema xmlns:xsd="http://www.w3.org/2001/XMLSchema" xmlns:xs="http://www.w3.org/2001/XMLSchema" xmlns:p="http://schemas.microsoft.com/office/2006/metadata/properties" xmlns:ns3="5be063d1-b34f-4c59-b93e-a886ada21d9f" targetNamespace="http://schemas.microsoft.com/office/2006/metadata/properties" ma:root="true" ma:fieldsID="8912bdd7ebde5c46de290f61476ae50a" ns3:_="">
    <xsd:import namespace="5be063d1-b34f-4c59-b93e-a886ada21d9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063d1-b34f-4c59-b93e-a886ada21d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E69752-9A21-4A01-A9FC-AC20BD5713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47F674-F2BD-48A2-9E52-0DBF85EAB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e063d1-b34f-4c59-b93e-a886ada21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A87765-6E05-4ABF-B284-9BF5961B7C53}">
  <ds:schemaRefs>
    <ds:schemaRef ds:uri="5be063d1-b34f-4c59-b93e-a886ada21d9f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23903</TotalTime>
  <Words>1193</Words>
  <Application>Microsoft Office PowerPoint</Application>
  <PresentationFormat>全屏显示(4:3)</PresentationFormat>
  <Paragraphs>468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黑体</vt:lpstr>
      <vt:lpstr>SimSun</vt:lpstr>
      <vt:lpstr>SimSun</vt:lpstr>
      <vt:lpstr>微软雅黑</vt:lpstr>
      <vt:lpstr>Arial</vt:lpstr>
      <vt:lpstr>Calibri</vt:lpstr>
      <vt:lpstr>Franklin Gothic Medium</vt:lpstr>
      <vt:lpstr>Times New Roman</vt:lpstr>
      <vt:lpstr>Verdana</vt:lpstr>
      <vt:lpstr>Wingdings</vt:lpstr>
      <vt:lpstr>主题1</vt:lpstr>
      <vt:lpstr>Detecting Table Clones and Smells in Spreadsheets</vt:lpstr>
      <vt:lpstr>Cloning in Spreadsheet Development</vt:lpstr>
      <vt:lpstr>Table</vt:lpstr>
      <vt:lpstr>Table Clone</vt:lpstr>
      <vt:lpstr>Clone-Related Smell</vt:lpstr>
      <vt:lpstr>Semantic Smell</vt:lpstr>
      <vt:lpstr>Existing Smell Detectors (1)</vt:lpstr>
      <vt:lpstr>Existing Smell Detectors (2)</vt:lpstr>
      <vt:lpstr>Our Goal</vt:lpstr>
      <vt:lpstr>Our Goal - Challenges</vt:lpstr>
      <vt:lpstr>Our Key Insight</vt:lpstr>
      <vt:lpstr>Our Key Insight</vt:lpstr>
      <vt:lpstr>Which Headers can be Used? </vt:lpstr>
      <vt:lpstr>How to Find Table Clones?</vt:lpstr>
      <vt:lpstr>Inconsistency among Table Clones</vt:lpstr>
      <vt:lpstr>Detect Smells as Outliers</vt:lpstr>
      <vt:lpstr>TableCheck Implementation</vt:lpstr>
      <vt:lpstr>Evaluation</vt:lpstr>
      <vt:lpstr>How Common are Table Clones? (RQ1)</vt:lpstr>
      <vt:lpstr>How Common are Smells? (RQ2)</vt:lpstr>
      <vt:lpstr>Is TableCheck Precise? (RQ3)</vt:lpstr>
      <vt:lpstr>Compare with Others (RQ4)</vt:lpstr>
      <vt:lpstr>Experimental Results</vt:lpstr>
      <vt:lpstr>Summary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wsdou</dc:creator>
  <cp:lastModifiedBy>wsdou2</cp:lastModifiedBy>
  <cp:revision>10145</cp:revision>
  <cp:lastPrinted>2016-05-13T08:47:16Z</cp:lastPrinted>
  <dcterms:created xsi:type="dcterms:W3CDTF">2013-04-14T17:04:46Z</dcterms:created>
  <dcterms:modified xsi:type="dcterms:W3CDTF">2017-04-19T08:33:06Z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0x010100D70793C88DFFFA4098A96254715DEE3E</vt:lpwstr>
  </property>
  <property fmtid="{D5CDD505-2E9C-101B-9397-08002B2CF9AE}" pid="3" name="IsMyDocuments">
    <vt:bool>true</vt:bool>
  </property>
</Properties>
</file>