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6.jpg" ContentType="image/gif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4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6"/>
  </p:notesMasterIdLst>
  <p:handoutMasterIdLst>
    <p:handoutMasterId r:id="rId37"/>
  </p:handoutMasterIdLst>
  <p:sldIdLst>
    <p:sldId id="256" r:id="rId5"/>
    <p:sldId id="581" r:id="rId6"/>
    <p:sldId id="582" r:id="rId7"/>
    <p:sldId id="583" r:id="rId8"/>
    <p:sldId id="584" r:id="rId9"/>
    <p:sldId id="585" r:id="rId10"/>
    <p:sldId id="620" r:id="rId11"/>
    <p:sldId id="622" r:id="rId12"/>
    <p:sldId id="621" r:id="rId13"/>
    <p:sldId id="587" r:id="rId14"/>
    <p:sldId id="589" r:id="rId15"/>
    <p:sldId id="591" r:id="rId16"/>
    <p:sldId id="597" r:id="rId17"/>
    <p:sldId id="596" r:id="rId18"/>
    <p:sldId id="599" r:id="rId19"/>
    <p:sldId id="601" r:id="rId20"/>
    <p:sldId id="562" r:id="rId21"/>
    <p:sldId id="606" r:id="rId22"/>
    <p:sldId id="605" r:id="rId23"/>
    <p:sldId id="563" r:id="rId24"/>
    <p:sldId id="608" r:id="rId25"/>
    <p:sldId id="607" r:id="rId26"/>
    <p:sldId id="610" r:id="rId27"/>
    <p:sldId id="611" r:id="rId28"/>
    <p:sldId id="623" r:id="rId29"/>
    <p:sldId id="613" r:id="rId30"/>
    <p:sldId id="564" r:id="rId31"/>
    <p:sldId id="565" r:id="rId32"/>
    <p:sldId id="614" r:id="rId33"/>
    <p:sldId id="604" r:id="rId34"/>
    <p:sldId id="600" r:id="rId3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 Wensheng" initials="DW" lastIdx="1" clrIdx="0">
    <p:extLst>
      <p:ext uri="{19B8F6BF-5375-455C-9EA6-DF929625EA0E}">
        <p15:presenceInfo xmlns:p15="http://schemas.microsoft.com/office/powerpoint/2012/main" userId="72ea243022e55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88129" autoAdjust="0"/>
  </p:normalViewPr>
  <p:slideViewPr>
    <p:cSldViewPr>
      <p:cViewPr varScale="1">
        <p:scale>
          <a:sx n="65" d="100"/>
          <a:sy n="65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>
      <p:cViewPr varScale="1">
        <p:scale>
          <a:sx n="52" d="100"/>
          <a:sy n="52" d="100"/>
        </p:scale>
        <p:origin x="293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6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1284774-33F1-4E10-BBD7-A96DA6CD1D50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AC60F29-8738-47E7-A4C0-57BAEC3CC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9406EE3E-1C0D-425A-AA1E-ABD38070E8AB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352944D-3C6C-456E-A3DD-3D2461A4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9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7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2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31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52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21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31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13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0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885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51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05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86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28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41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64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06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68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88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1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5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26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40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7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8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9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7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4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5800" y="3575174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698ECF"/>
          </a:solidFill>
          <a:ln w="9525">
            <a:solidFill>
              <a:srgbClr val="698EC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44824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45024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08416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>
              <a:defRPr sz="1800" b="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0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9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4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98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635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077913"/>
            <a:ext cx="8001000" cy="5741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77913"/>
            <a:ext cx="800100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9900" y="9683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698ECF"/>
          </a:solidFill>
          <a:ln w="9525">
            <a:solidFill>
              <a:srgbClr val="698EC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2" r:id="rId4"/>
    <p:sldLayoutId id="2147483763" r:id="rId5"/>
    <p:sldLayoutId id="2147483768" r:id="rId6"/>
    <p:sldLayoutId id="214748376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n"/>
        <a:defRPr sz="2000" b="1">
          <a:solidFill>
            <a:srgbClr val="4D4D4D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698ECF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2.xml"/><Relationship Id="rId7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6.jpeg"/><Relationship Id="rId4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9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jpeg"/><Relationship Id="rId4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7" y="1484784"/>
            <a:ext cx="8303442" cy="1885528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latin typeface="Bodoni MT Black" panose="02070A03080606020203" pitchFamily="18" charset="0"/>
              </a:rPr>
              <a:t>VEnron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b="0" dirty="0" smtClean="0"/>
              <a:t>A </a:t>
            </a:r>
            <a:r>
              <a:rPr lang="en-US" altLang="zh-CN" sz="3600" b="0" dirty="0"/>
              <a:t>Versioned Spreadsheet Corpus </a:t>
            </a:r>
            <a:r>
              <a:rPr lang="en-US" altLang="zh-CN" sz="3600" b="0" dirty="0" smtClean="0"/>
              <a:t>and </a:t>
            </a:r>
            <a:r>
              <a:rPr lang="en-US" altLang="zh-CN" sz="3600" b="0" dirty="0"/>
              <a:t>Related Evolution Analysis</a:t>
            </a:r>
            <a:endParaRPr lang="zh-CN" altLang="en-US" sz="24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7776864" cy="11521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Wensheng 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Liang Xu, Shing-Chi Cheung, Chushu Gao, Jun Wei, Tao Huang</a:t>
            </a:r>
            <a:endParaRPr lang="en-US" altLang="zh-CN" sz="2400" b="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encrypted-tbn2.gstatic.com/images?q=tbn:ANd9GcSejExEi0G1vn7289N-e-gVGYEvIvL615d7CLmQFyEY_jd2K_YN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496643"/>
            <a:ext cx="31908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087069"/>
            <a:ext cx="3171825" cy="143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4562" y="159023"/>
            <a:ext cx="625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ICSE 2016</a:t>
            </a:r>
            <a:r>
              <a:rPr lang="zh-CN" altLang="en-US" sz="3600" b="1" kern="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－</a:t>
            </a:r>
            <a:r>
              <a:rPr lang="en-US" altLang="zh-CN" sz="3600" b="1" kern="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Software Engineering in </a:t>
            </a:r>
            <a:r>
              <a:rPr lang="en-US" altLang="zh-CN" sz="3600" b="1" kern="0" baseline="300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</a:t>
            </a:r>
            <a:endParaRPr lang="en-US" altLang="zh-CN" sz="3600" b="1" kern="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71"/>
    </mc:Choice>
    <mc:Fallback xmlns="">
      <p:transition spd="slow" advTm="209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5537" y="1844824"/>
            <a:ext cx="830344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98EC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400" kern="0" dirty="0" smtClean="0">
                <a:latin typeface="Bodoni MT Black" panose="02070A03080606020203" pitchFamily="18" charset="0"/>
              </a:rPr>
              <a:t>VEnron</a:t>
            </a:r>
            <a:endParaRPr lang="zh-CN" altLang="en-US" sz="2400" b="0" kern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95537" y="2780928"/>
            <a:ext cx="8303442" cy="13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98EC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b="0" kern="0" dirty="0" smtClean="0"/>
              <a:t>Build an </a:t>
            </a:r>
            <a:r>
              <a:rPr lang="en-US" altLang="zh-CN" b="0" i="1" kern="0" dirty="0" smtClean="0">
                <a:solidFill>
                  <a:srgbClr val="FF0000"/>
                </a:solidFill>
              </a:rPr>
              <a:t>industrial-scale</a:t>
            </a:r>
            <a:r>
              <a:rPr lang="en-US" altLang="zh-CN" b="0" kern="0" dirty="0" smtClean="0"/>
              <a:t> and </a:t>
            </a:r>
            <a:r>
              <a:rPr lang="en-US" altLang="zh-CN" b="0" i="1" kern="0" dirty="0" smtClean="0">
                <a:solidFill>
                  <a:srgbClr val="FF0000"/>
                </a:solidFill>
              </a:rPr>
              <a:t>publicly available</a:t>
            </a:r>
            <a:r>
              <a:rPr lang="en-US" altLang="zh-CN" b="0" kern="0" dirty="0" smtClean="0"/>
              <a:t> spreadsheet evolution corpus</a:t>
            </a:r>
            <a:endParaRPr lang="zh-CN" altLang="en-US" sz="2400" b="0" kern="0" dirty="0"/>
          </a:p>
        </p:txBody>
      </p:sp>
      <p:sp>
        <p:nvSpPr>
          <p:cNvPr id="8" name="虚尾箭头 7"/>
          <p:cNvSpPr/>
          <p:nvPr/>
        </p:nvSpPr>
        <p:spPr bwMode="gray">
          <a:xfrm rot="5400000">
            <a:off x="4175956" y="3424930"/>
            <a:ext cx="504056" cy="2384405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7200" b="1" dirty="0" smtClean="0"/>
              <a:t> </a:t>
            </a:r>
            <a:endParaRPr lang="zh-CN" altLang="en-US" sz="72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395537" y="4836199"/>
            <a:ext cx="8303442" cy="138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98EC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itchFamily="34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b="0" kern="0" dirty="0" smtClean="0"/>
              <a:t>Facilitate </a:t>
            </a:r>
            <a:r>
              <a:rPr lang="en-US" altLang="zh-CN" b="0" kern="0" dirty="0"/>
              <a:t>future scientific studies on spreadsheet </a:t>
            </a:r>
            <a:r>
              <a:rPr lang="en-US" altLang="zh-CN" b="0" kern="0" dirty="0" smtClean="0"/>
              <a:t>evolution</a:t>
            </a:r>
            <a:endParaRPr lang="zh-CN" altLang="en-US" sz="2400" b="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6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44"/>
    </mc:Choice>
    <mc:Fallback xmlns="">
      <p:transition spd="slow" advTm="2504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VEnron?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5589438" cy="5741987"/>
          </a:xfrm>
        </p:spPr>
        <p:txBody>
          <a:bodyPr/>
          <a:lstStyle/>
          <a:p>
            <a:r>
              <a:rPr lang="en-US" altLang="zh-CN" dirty="0" smtClean="0"/>
              <a:t>Large spreadsheet </a:t>
            </a:r>
            <a:r>
              <a:rPr lang="en-US" altLang="zh-CN" dirty="0"/>
              <a:t>corpora so </a:t>
            </a:r>
            <a:r>
              <a:rPr lang="en-US" altLang="zh-CN" dirty="0" smtClean="0"/>
              <a:t>far</a:t>
            </a:r>
          </a:p>
          <a:p>
            <a:endParaRPr lang="en-US" altLang="zh-CN" sz="1100" dirty="0" smtClean="0"/>
          </a:p>
          <a:p>
            <a:r>
              <a:rPr lang="en-US" altLang="zh-CN" dirty="0" smtClean="0"/>
              <a:t>EUSES</a:t>
            </a:r>
            <a:r>
              <a:rPr lang="en-US" altLang="zh-CN" baseline="30000" dirty="0" smtClean="0"/>
              <a:t>1</a:t>
            </a:r>
          </a:p>
          <a:p>
            <a:pPr lvl="1"/>
            <a:r>
              <a:rPr lang="en-US" altLang="zh-CN" dirty="0" smtClean="0"/>
              <a:t>~4,500 spreadsheets</a:t>
            </a:r>
          </a:p>
          <a:p>
            <a:pPr lvl="1"/>
            <a:r>
              <a:rPr lang="en-US" altLang="zh-CN" dirty="0" smtClean="0"/>
              <a:t>Obtained by searching on </a:t>
            </a:r>
            <a:r>
              <a:rPr lang="en-US" altLang="zh-CN" dirty="0" smtClean="0">
                <a:solidFill>
                  <a:srgbClr val="FF0000"/>
                </a:solidFill>
              </a:rPr>
              <a:t>Google</a:t>
            </a:r>
          </a:p>
          <a:p>
            <a:pPr lvl="1"/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FUSE</a:t>
            </a:r>
            <a:r>
              <a:rPr lang="en-US" altLang="zh-CN" baseline="30000" dirty="0" smtClean="0"/>
              <a:t>2</a:t>
            </a:r>
          </a:p>
          <a:p>
            <a:pPr lvl="1"/>
            <a:r>
              <a:rPr lang="en-US" altLang="zh-CN" dirty="0" smtClean="0"/>
              <a:t>~250,000 spreadsheets</a:t>
            </a:r>
          </a:p>
          <a:p>
            <a:pPr lvl="1"/>
            <a:r>
              <a:rPr lang="en-US" altLang="zh-CN" dirty="0" smtClean="0"/>
              <a:t>Extracted from ~27 billion </a:t>
            </a:r>
            <a:r>
              <a:rPr lang="en-US" altLang="zh-CN" dirty="0" smtClean="0">
                <a:solidFill>
                  <a:srgbClr val="FF0000"/>
                </a:solidFill>
              </a:rPr>
              <a:t>web pages</a:t>
            </a:r>
          </a:p>
          <a:p>
            <a:pPr lvl="1"/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Enron</a:t>
            </a:r>
            <a:r>
              <a:rPr lang="en-US" altLang="zh-CN" baseline="30000" dirty="0" smtClean="0"/>
              <a:t>3</a:t>
            </a:r>
          </a:p>
          <a:p>
            <a:pPr lvl="1"/>
            <a:r>
              <a:rPr lang="en-US" altLang="zh-CN" dirty="0" smtClean="0"/>
              <a:t>~15,000 spreadsheets</a:t>
            </a:r>
          </a:p>
          <a:p>
            <a:pPr lvl="1"/>
            <a:r>
              <a:rPr lang="en-US" altLang="zh-CN" dirty="0" smtClean="0"/>
              <a:t>Extracted from an email archive in </a:t>
            </a:r>
            <a:r>
              <a:rPr lang="en-US" altLang="zh-CN" dirty="0" smtClean="0">
                <a:solidFill>
                  <a:srgbClr val="FF0000"/>
                </a:solidFill>
              </a:rPr>
              <a:t>the Enron corporation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 bwMode="auto">
          <a:xfrm>
            <a:off x="5868144" y="1844824"/>
            <a:ext cx="720080" cy="388843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0232" y="2636912"/>
            <a:ext cx="2627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Independent spreadsheets</a:t>
            </a:r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  <a:p>
            <a:endParaRPr lang="en-US" altLang="zh-CN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 version information!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512" y="6021288"/>
            <a:ext cx="6924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 M</a:t>
            </a:r>
            <a:r>
              <a:rPr lang="en-US" altLang="zh-CN" dirty="0"/>
              <a:t>. Fisher and G. </a:t>
            </a:r>
            <a:r>
              <a:rPr lang="en-US" altLang="zh-CN" dirty="0" err="1" smtClean="0"/>
              <a:t>Rothermel</a:t>
            </a:r>
            <a:r>
              <a:rPr lang="en-US" altLang="zh-CN" dirty="0" smtClean="0"/>
              <a:t>, WEUSE’05</a:t>
            </a:r>
          </a:p>
          <a:p>
            <a:r>
              <a:rPr lang="en-US" altLang="zh-CN" baseline="30000" dirty="0" smtClean="0"/>
              <a:t>2</a:t>
            </a:r>
            <a:r>
              <a:rPr lang="en-US" altLang="zh-CN" dirty="0" smtClean="0"/>
              <a:t> T</a:t>
            </a:r>
            <a:r>
              <a:rPr lang="en-US" altLang="zh-CN" dirty="0"/>
              <a:t>. </a:t>
            </a:r>
            <a:r>
              <a:rPr lang="en-US" altLang="zh-CN" dirty="0" err="1"/>
              <a:t>Barik</a:t>
            </a:r>
            <a:r>
              <a:rPr lang="en-US" altLang="zh-CN" dirty="0"/>
              <a:t>, K. </a:t>
            </a:r>
            <a:r>
              <a:rPr lang="en-US" altLang="zh-CN" dirty="0" err="1"/>
              <a:t>Lubick</a:t>
            </a:r>
            <a:r>
              <a:rPr lang="en-US" altLang="zh-CN" dirty="0"/>
              <a:t>, J. Smith, J. </a:t>
            </a:r>
            <a:r>
              <a:rPr lang="en-US" altLang="zh-CN" dirty="0" err="1"/>
              <a:t>Slankas</a:t>
            </a:r>
            <a:r>
              <a:rPr lang="en-US" altLang="zh-CN" dirty="0"/>
              <a:t>, and E. </a:t>
            </a:r>
            <a:r>
              <a:rPr lang="en-US" altLang="zh-CN" dirty="0" smtClean="0"/>
              <a:t>Murphy-Hill, MSR’15</a:t>
            </a:r>
            <a:endParaRPr lang="nl-NL" altLang="zh-CN" dirty="0" smtClean="0"/>
          </a:p>
          <a:p>
            <a:r>
              <a:rPr lang="nl-NL" altLang="zh-CN" baseline="30000" dirty="0" smtClean="0"/>
              <a:t>3</a:t>
            </a:r>
            <a:r>
              <a:rPr lang="nl-NL" altLang="zh-CN" dirty="0" smtClean="0"/>
              <a:t> F</a:t>
            </a:r>
            <a:r>
              <a:rPr lang="nl-NL" altLang="zh-CN" dirty="0"/>
              <a:t>. Hermans, M. Pinzger, and A. van </a:t>
            </a:r>
            <a:r>
              <a:rPr lang="nl-NL" altLang="zh-CN" dirty="0" smtClean="0"/>
              <a:t>Deursen, ICSE’15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2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37"/>
    </mc:Choice>
    <mc:Fallback xmlns="">
      <p:transition spd="slow" advTm="59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VEnron?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change history of </a:t>
            </a:r>
            <a:r>
              <a:rPr lang="en-US" altLang="zh-CN" dirty="0"/>
              <a:t>spreadsheets is rarely </a:t>
            </a:r>
            <a:r>
              <a:rPr lang="en-US" altLang="zh-CN" dirty="0" smtClean="0"/>
              <a:t>documented</a:t>
            </a:r>
          </a:p>
          <a:p>
            <a:pPr lvl="1"/>
            <a:r>
              <a:rPr lang="en-US" altLang="zh-CN" dirty="0"/>
              <a:t>90+ million </a:t>
            </a:r>
            <a:r>
              <a:rPr lang="en-US" altLang="zh-CN" dirty="0" smtClean="0"/>
              <a:t>end-user </a:t>
            </a:r>
            <a:r>
              <a:rPr lang="en-US" altLang="zh-CN" dirty="0"/>
              <a:t>p</a:t>
            </a:r>
            <a:r>
              <a:rPr lang="en-US" altLang="zh-CN" dirty="0" smtClean="0"/>
              <a:t>rogrammers with no comment tracking </a:t>
            </a:r>
            <a:r>
              <a:rPr lang="en-US" altLang="zh-CN" dirty="0"/>
              <a:t>or </a:t>
            </a:r>
            <a:r>
              <a:rPr lang="en-US" altLang="zh-CN" dirty="0" smtClean="0"/>
              <a:t>version control</a:t>
            </a:r>
            <a:r>
              <a:rPr lang="en-US" altLang="zh-CN" baseline="30000" dirty="0" smtClean="0"/>
              <a:t>1</a:t>
            </a:r>
          </a:p>
          <a:p>
            <a:pPr lvl="1"/>
            <a:endParaRPr lang="en-US" altLang="zh-CN" baseline="30000" dirty="0"/>
          </a:p>
          <a:p>
            <a:r>
              <a:rPr lang="en-US" altLang="zh-CN" dirty="0" smtClean="0"/>
              <a:t>Few companies </a:t>
            </a:r>
            <a:r>
              <a:rPr lang="en-US" altLang="zh-CN" dirty="0"/>
              <a:t>may use </a:t>
            </a:r>
            <a:r>
              <a:rPr lang="en-US" altLang="zh-CN" dirty="0" smtClean="0"/>
              <a:t>version management tools (e.g., SharePoint, SpreadGit, Github) for spreadsheets, they are unwilling to share them due to </a:t>
            </a:r>
            <a:r>
              <a:rPr lang="en-US" altLang="zh-CN" dirty="0"/>
              <a:t>business </a:t>
            </a:r>
            <a:r>
              <a:rPr lang="en-US" altLang="zh-CN" dirty="0" smtClean="0"/>
              <a:t>confidentiality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6453336"/>
            <a:ext cx="570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30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P. </a:t>
            </a:r>
            <a:r>
              <a:rPr lang="en-US" altLang="zh-CN" dirty="0" err="1"/>
              <a:t>Durusau</a:t>
            </a:r>
            <a:r>
              <a:rPr lang="en-US" altLang="zh-CN" dirty="0"/>
              <a:t> and S. </a:t>
            </a:r>
            <a:r>
              <a:rPr lang="en-US" altLang="zh-CN" dirty="0" smtClean="0"/>
              <a:t>Hunting</a:t>
            </a:r>
            <a:r>
              <a:rPr lang="en-US" altLang="zh-CN" dirty="0"/>
              <a:t>, The Markup </a:t>
            </a:r>
            <a:r>
              <a:rPr lang="en-US" altLang="zh-CN" dirty="0" smtClean="0"/>
              <a:t>Conference’15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293096"/>
            <a:ext cx="2482791" cy="18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86"/>
    </mc:Choice>
    <mc:Fallback xmlns="">
      <p:transition spd="slow" advTm="380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/>
          <a:lstStyle/>
          <a:p>
            <a:pPr algn="ctr"/>
            <a:r>
              <a:rPr lang="en-US" altLang="zh-CN" sz="3200" dirty="0" smtClean="0"/>
              <a:t>Version </a:t>
            </a:r>
            <a:r>
              <a:rPr lang="en-US" altLang="zh-CN" sz="3200" dirty="0"/>
              <a:t>information </a:t>
            </a:r>
            <a:r>
              <a:rPr lang="en-US" altLang="zh-CN" sz="3200" dirty="0" smtClean="0"/>
              <a:t>is not available in spreadsheets!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>
                <a:solidFill>
                  <a:srgbClr val="FF0000"/>
                </a:solidFill>
              </a:rPr>
              <a:t>Why can we build VEnron?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7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77" y="3861048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0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are spreadsheets exchanged?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Picture 2" descr="http://t0.gstatic.com/images?q=tbn:ANd9GcRdSP7F2LWzin7srjrzSsttOPkwz6Ffk1ojRlDWWaRfuMIA6fN7i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23" y="208511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 bwMode="gray">
          <a:xfrm>
            <a:off x="1691731" y="2562674"/>
            <a:ext cx="1512117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pic>
        <p:nvPicPr>
          <p:cNvPr id="12" name="Picture 2" descr="http://t2.gstatic.com/images?q=tbn:ANd9GcSOGDtb7Ywg5kR7kx0Ao5S59OmDuGcXosvhYf2egt-DNhK6pPLW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74" y="2043919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 bwMode="gray">
          <a:xfrm>
            <a:off x="5725057" y="2578589"/>
            <a:ext cx="1512117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6" name="TextBox 23"/>
          <p:cNvSpPr txBox="1"/>
          <p:nvPr/>
        </p:nvSpPr>
        <p:spPr>
          <a:xfrm>
            <a:off x="899592" y="4512022"/>
            <a:ext cx="746853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Emails are a common way to exchange spreadsheets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02" y="2043919"/>
            <a:ext cx="2360055" cy="2208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9276" y="391612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975750" y="391612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14" name="TextBox 23"/>
          <p:cNvSpPr txBox="1"/>
          <p:nvPr/>
        </p:nvSpPr>
        <p:spPr>
          <a:xfrm>
            <a:off x="2051720" y="1683879"/>
            <a:ext cx="52565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Spreadsheet development</a:t>
            </a:r>
          </a:p>
        </p:txBody>
      </p:sp>
    </p:spTree>
    <p:extLst>
      <p:ext uri="{BB962C8B-B14F-4D97-AF65-F5344CB8AC3E}">
        <p14:creationId xmlns:p14="http://schemas.microsoft.com/office/powerpoint/2010/main" val="38306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4"/>
    </mc:Choice>
    <mc:Fallback xmlns="">
      <p:transition spd="slow" advTm="2908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566738" y="1077914"/>
            <a:ext cx="8001000" cy="725360"/>
          </a:xfrm>
        </p:spPr>
        <p:txBody>
          <a:bodyPr/>
          <a:lstStyle/>
          <a:p>
            <a:r>
              <a:rPr lang="en-US" altLang="zh-CN" dirty="0" smtClean="0"/>
              <a:t>Emails can (partially) provide the history of spreadsheets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Emails provide version information!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8242" y="6478910"/>
            <a:ext cx="576262" cy="31954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9" y="1818964"/>
            <a:ext cx="9088345" cy="498522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gray">
          <a:xfrm>
            <a:off x="294032" y="3037265"/>
            <a:ext cx="3456383" cy="295830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7" name="圆角矩形标注 6"/>
          <p:cNvSpPr/>
          <p:nvPr/>
        </p:nvSpPr>
        <p:spPr bwMode="gray">
          <a:xfrm>
            <a:off x="1965092" y="2236948"/>
            <a:ext cx="1336783" cy="578882"/>
          </a:xfrm>
          <a:prstGeom prst="wedgeRoundRectCallout">
            <a:avLst>
              <a:gd name="adj1" fmla="val -20833"/>
              <a:gd name="adj2" fmla="val 911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Sender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/>
          <p:nvPr/>
        </p:nvSpPr>
        <p:spPr bwMode="gray">
          <a:xfrm>
            <a:off x="4209005" y="2922126"/>
            <a:ext cx="1708112" cy="578882"/>
          </a:xfrm>
          <a:prstGeom prst="wedgeRoundRectCallout">
            <a:avLst>
              <a:gd name="adj1" fmla="val -63677"/>
              <a:gd name="adj2" fmla="val 7096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Receivers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 bwMode="gray">
          <a:xfrm>
            <a:off x="7484721" y="2510651"/>
            <a:ext cx="1460488" cy="578882"/>
          </a:xfrm>
          <a:prstGeom prst="wedgeRoundRectCallout">
            <a:avLst>
              <a:gd name="adj1" fmla="val 21100"/>
              <a:gd name="adj2" fmla="val 8828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Time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>
            <a:spLocks/>
          </p:cNvSpPr>
          <p:nvPr/>
        </p:nvSpPr>
        <p:spPr bwMode="gray">
          <a:xfrm>
            <a:off x="510056" y="3627461"/>
            <a:ext cx="5328592" cy="557672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2" name="圆角矩形 11"/>
          <p:cNvSpPr>
            <a:spLocks/>
          </p:cNvSpPr>
          <p:nvPr/>
        </p:nvSpPr>
        <p:spPr bwMode="gray">
          <a:xfrm>
            <a:off x="7891222" y="3293009"/>
            <a:ext cx="1139075" cy="334452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3" name="圆角矩形 12"/>
          <p:cNvSpPr>
            <a:spLocks/>
          </p:cNvSpPr>
          <p:nvPr/>
        </p:nvSpPr>
        <p:spPr bwMode="gray">
          <a:xfrm>
            <a:off x="122273" y="4245068"/>
            <a:ext cx="8668703" cy="1330573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4" name="圆角矩形标注 13"/>
          <p:cNvSpPr/>
          <p:nvPr/>
        </p:nvSpPr>
        <p:spPr bwMode="gray">
          <a:xfrm>
            <a:off x="3016025" y="6039365"/>
            <a:ext cx="2420071" cy="578882"/>
          </a:xfrm>
          <a:prstGeom prst="wedgeRoundRectCallout">
            <a:avLst>
              <a:gd name="adj1" fmla="val -67465"/>
              <a:gd name="adj2" fmla="val -1277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Spreadsheet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>
            <a:spLocks/>
          </p:cNvSpPr>
          <p:nvPr/>
        </p:nvSpPr>
        <p:spPr bwMode="gray">
          <a:xfrm>
            <a:off x="150016" y="6063638"/>
            <a:ext cx="2483468" cy="400437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454272" y="4563565"/>
            <a:ext cx="52565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flipV="1">
            <a:off x="222024" y="4779589"/>
            <a:ext cx="2592288" cy="27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圆角矩形标注 27"/>
          <p:cNvSpPr/>
          <p:nvPr/>
        </p:nvSpPr>
        <p:spPr bwMode="gray">
          <a:xfrm>
            <a:off x="5118568" y="4860243"/>
            <a:ext cx="3045059" cy="578882"/>
          </a:xfrm>
          <a:prstGeom prst="wedgeRoundRectCallout">
            <a:avLst>
              <a:gd name="adj1" fmla="val -43694"/>
              <a:gd name="adj2" fmla="val -10356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Previous version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06"/>
    </mc:Choice>
    <mc:Fallback xmlns="">
      <p:transition spd="slow" advTm="53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How can we build VEnron?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77" y="3861048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33"/>
    </mc:Choice>
    <mc:Fallback xmlns="">
      <p:transition spd="slow" advTm="1793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choose the Enron email archive?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choose the Enron email archive as our subject</a:t>
            </a:r>
            <a:r>
              <a:rPr lang="en-US" altLang="zh-CN" baseline="30000" dirty="0" smtClean="0"/>
              <a:t>1</a:t>
            </a:r>
          </a:p>
          <a:p>
            <a:endParaRPr lang="en-US" altLang="zh-CN" baseline="30000" dirty="0"/>
          </a:p>
          <a:p>
            <a:r>
              <a:rPr lang="en-US" altLang="zh-CN" dirty="0" smtClean="0"/>
              <a:t>Publicly available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Real emails and spreadsheets in the Enron corporation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Large</a:t>
            </a:r>
          </a:p>
          <a:p>
            <a:pPr lvl="1"/>
            <a:r>
              <a:rPr lang="en-US" altLang="zh-CN" dirty="0" smtClean="0"/>
              <a:t>~750,000 emails</a:t>
            </a:r>
          </a:p>
          <a:p>
            <a:pPr lvl="1"/>
            <a:r>
              <a:rPr lang="en-US" altLang="zh-CN" dirty="0" smtClean="0"/>
              <a:t>~15,000 unique spreadsheets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9512" y="6453336"/>
            <a:ext cx="344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30000" dirty="0" smtClean="0"/>
              <a:t>1</a:t>
            </a:r>
            <a:r>
              <a:rPr lang="en-US" altLang="zh-CN" dirty="0"/>
              <a:t> http://info.nuix.com/Enron.html</a:t>
            </a:r>
            <a:endParaRPr lang="en-US" altLang="zh-CN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04" y="1628800"/>
            <a:ext cx="1162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70"/>
    </mc:Choice>
    <mc:Fallback xmlns="">
      <p:transition spd="slow" advTm="3207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 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gray">
          <a:xfrm>
            <a:off x="1835696" y="2497918"/>
            <a:ext cx="1944216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Cluster 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spreadsheets</a:t>
            </a:r>
          </a:p>
        </p:txBody>
      </p:sp>
      <p:sp>
        <p:nvSpPr>
          <p:cNvPr id="11" name="圆角矩形 10"/>
          <p:cNvSpPr/>
          <p:nvPr/>
        </p:nvSpPr>
        <p:spPr bwMode="gray">
          <a:xfrm>
            <a:off x="1524449" y="2132856"/>
            <a:ext cx="2615503" cy="3744416"/>
          </a:xfrm>
          <a:prstGeom prst="roundRect">
            <a:avLst/>
          </a:prstGeom>
          <a:noFill/>
          <a:ln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gray">
          <a:xfrm>
            <a:off x="1835696" y="4314800"/>
            <a:ext cx="1944216" cy="127444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Recover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微软雅黑" pitchFamily="34" charset="-122"/>
              </a:rPr>
              <a:t>v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ersion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rders</a:t>
            </a:r>
          </a:p>
        </p:txBody>
      </p:sp>
      <p:sp>
        <p:nvSpPr>
          <p:cNvPr id="19" name="右箭头 18"/>
          <p:cNvSpPr/>
          <p:nvPr/>
        </p:nvSpPr>
        <p:spPr bwMode="gray">
          <a:xfrm rot="5400000">
            <a:off x="2414134" y="3598696"/>
            <a:ext cx="720072" cy="524699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2073719" y="1433186"/>
            <a:ext cx="159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Enron emails</a:t>
            </a:r>
            <a:endParaRPr lang="zh-CN" altLang="en-US" sz="2000" b="1" dirty="0"/>
          </a:p>
        </p:txBody>
      </p:sp>
      <p:sp>
        <p:nvSpPr>
          <p:cNvPr id="22" name="TextBox 13"/>
          <p:cNvSpPr txBox="1"/>
          <p:nvPr/>
        </p:nvSpPr>
        <p:spPr>
          <a:xfrm>
            <a:off x="2319953" y="6176832"/>
            <a:ext cx="95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VEnron</a:t>
            </a:r>
            <a:endParaRPr lang="zh-CN" altLang="en-US" sz="2000" b="1" dirty="0"/>
          </a:p>
        </p:txBody>
      </p:sp>
      <p:sp>
        <p:nvSpPr>
          <p:cNvPr id="23" name="右箭头 22"/>
          <p:cNvSpPr/>
          <p:nvPr/>
        </p:nvSpPr>
        <p:spPr bwMode="gray">
          <a:xfrm rot="5400000">
            <a:off x="2414133" y="1877813"/>
            <a:ext cx="720072" cy="524699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4" name="右箭头 23"/>
          <p:cNvSpPr/>
          <p:nvPr/>
        </p:nvSpPr>
        <p:spPr bwMode="gray">
          <a:xfrm rot="5400000">
            <a:off x="2437867" y="5703614"/>
            <a:ext cx="720072" cy="524699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4860032" y="2765987"/>
            <a:ext cx="45688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evolution </a:t>
            </a:r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group</a:t>
            </a:r>
          </a:p>
        </p:txBody>
      </p:sp>
      <p:sp>
        <p:nvSpPr>
          <p:cNvPr id="27" name="TextBox 23"/>
          <p:cNvSpPr txBox="1"/>
          <p:nvPr/>
        </p:nvSpPr>
        <p:spPr>
          <a:xfrm>
            <a:off x="4575175" y="3412318"/>
            <a:ext cx="456882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 group of spreadsheets </a:t>
            </a:r>
            <a:r>
              <a:rPr lang="en-US" sz="2800" dirty="0">
                <a:latin typeface="Comic Sans MS" panose="030F0702030302020204" pitchFamily="66" charset="0"/>
              </a:rPr>
              <a:t>that </a:t>
            </a:r>
            <a:r>
              <a:rPr lang="en-US" sz="2800" dirty="0" smtClean="0">
                <a:latin typeface="Comic Sans MS" panose="030F0702030302020204" pitchFamily="66" charset="0"/>
              </a:rPr>
              <a:t>are originated </a:t>
            </a:r>
            <a:r>
              <a:rPr lang="en-US" sz="2800" dirty="0">
                <a:latin typeface="Comic Sans MS" panose="030F0702030302020204" pitchFamily="66" charset="0"/>
              </a:rPr>
              <a:t>from the same spreadsheet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8"/>
    </mc:Choice>
    <mc:Fallback xmlns="">
      <p:transition spd="slow" advTm="2400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cluster spreadsheets?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Manually check ~15,000 spreadsheets and their related emails?</a:t>
            </a:r>
          </a:p>
          <a:p>
            <a:pPr lvl="1"/>
            <a:r>
              <a:rPr lang="en-US" altLang="zh-CN" dirty="0" smtClean="0"/>
              <a:t>Unclear semantics in these spreadsheets</a:t>
            </a:r>
          </a:p>
          <a:p>
            <a:pPr lvl="1"/>
            <a:r>
              <a:rPr lang="en-US" altLang="zh-CN" dirty="0" smtClean="0"/>
              <a:t>Unknown social network among users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gray">
          <a:xfrm>
            <a:off x="2267744" y="3381702"/>
            <a:ext cx="4032448" cy="64698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Mission Impossible</a:t>
            </a: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lang="zh-CN" alt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7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17"/>
    </mc:Choice>
    <mc:Fallback xmlns="">
      <p:transition spd="slow" advTm="42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spreadsheet </a:t>
            </a:r>
            <a:r>
              <a:rPr lang="en-US" altLang="zh-CN" dirty="0"/>
              <a:t>usage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Picture 2" descr="http://t0.gstatic.com/images?q=tbn:ANd9GcRdSP7F2LWzin7srjrzSsttOPkwz6Ffk1ojRlDWWaRfuMIA6fN7i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327" y="1659719"/>
            <a:ext cx="3453209" cy="211029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gray">
          <a:xfrm>
            <a:off x="2063008" y="1797788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Enter data</a:t>
            </a:r>
            <a:endParaRPr lang="zh-CN" altLang="en-US" sz="2400" b="1" dirty="0"/>
          </a:p>
        </p:txBody>
      </p:sp>
      <p:sp>
        <p:nvSpPr>
          <p:cNvPr id="9" name="右箭头 8"/>
          <p:cNvSpPr/>
          <p:nvPr/>
        </p:nvSpPr>
        <p:spPr bwMode="gray">
          <a:xfrm>
            <a:off x="2063008" y="2763653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Write formula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076056" y="1196752"/>
            <a:ext cx="322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Service price in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May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http://t2.gstatic.com/images?q=tbn:ANd9GcSOGDtb7Ywg5kR7kx0Ao5S59OmDuGcXosvhYf2egt-DNhK6pPLW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71" y="498579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下箭头 13"/>
          <p:cNvSpPr/>
          <p:nvPr/>
        </p:nvSpPr>
        <p:spPr bwMode="gray">
          <a:xfrm rot="1928062">
            <a:off x="4969258" y="3682844"/>
            <a:ext cx="605554" cy="1656184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652120" y="434594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Share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990294" y="37170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Alice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346339" y="630002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Bob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8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88"/>
    </mc:Choice>
    <mc:Fallback xmlns="">
      <p:transition spd="slow" advTm="43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viable way to cluster spreadsheets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1631007"/>
          </a:xfrm>
        </p:spPr>
        <p:txBody>
          <a:bodyPr/>
          <a:lstStyle/>
          <a:p>
            <a:r>
              <a:rPr lang="en-US" altLang="zh-CN" dirty="0" smtClean="0"/>
              <a:t>Cluster spreadsheets into different groups according to </a:t>
            </a:r>
            <a:r>
              <a:rPr lang="en-US" altLang="zh-CN" i="1" dirty="0" smtClean="0">
                <a:solidFill>
                  <a:srgbClr val="FF0000"/>
                </a:solidFill>
              </a:rPr>
              <a:t>spreadsheet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filename similarity</a:t>
            </a:r>
          </a:p>
          <a:p>
            <a:pPr lvl="1"/>
            <a:r>
              <a:rPr lang="en-US" altLang="zh-CN" dirty="0" smtClean="0"/>
              <a:t>Spreadsheets in an evolution group often have the </a:t>
            </a:r>
            <a:r>
              <a:rPr lang="en-US" altLang="zh-CN" dirty="0" smtClean="0">
                <a:solidFill>
                  <a:srgbClr val="FF0000"/>
                </a:solidFill>
              </a:rPr>
              <a:t>same</a:t>
            </a:r>
            <a:r>
              <a:rPr lang="en-US" altLang="zh-CN" dirty="0" smtClean="0"/>
              <a:t> shortened filename </a:t>
            </a:r>
            <a:r>
              <a:rPr lang="en-US" altLang="zh-CN" dirty="0"/>
              <a:t>by </a:t>
            </a:r>
            <a:r>
              <a:rPr lang="en-US" altLang="zh-CN" dirty="0">
                <a:solidFill>
                  <a:srgbClr val="FF0000"/>
                </a:solidFill>
              </a:rPr>
              <a:t>deleting version-related </a:t>
            </a:r>
            <a:r>
              <a:rPr lang="en-US" altLang="zh-CN" dirty="0" smtClean="0">
                <a:solidFill>
                  <a:srgbClr val="FF0000"/>
                </a:solidFill>
              </a:rPr>
              <a:t>substrings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97396"/>
              </p:ext>
            </p:extLst>
          </p:nvPr>
        </p:nvGraphicFramePr>
        <p:xfrm>
          <a:off x="971600" y="287512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3863752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Version id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Spreadsheet filename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v1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May00_FOM_Req2.xls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v2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Jun00_FOM_Req.xls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</a:rPr>
                        <a:t>v3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July00_FOM_Req.xls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v4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July00_FOM_Req02.xls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v5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Aug00_FOM_Req.xls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 bwMode="gray">
          <a:xfrm>
            <a:off x="3563888" y="3235165"/>
            <a:ext cx="864096" cy="1879088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2" name="圆角矩形标注 11"/>
          <p:cNvSpPr/>
          <p:nvPr/>
        </p:nvSpPr>
        <p:spPr bwMode="gray">
          <a:xfrm>
            <a:off x="251520" y="5151281"/>
            <a:ext cx="2989213" cy="578882"/>
          </a:xfrm>
          <a:prstGeom prst="wedgeRoundRectCallout">
            <a:avLst>
              <a:gd name="adj1" fmla="val 63466"/>
              <a:gd name="adj2" fmla="val -10126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Date for versions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gray">
          <a:xfrm>
            <a:off x="5596592" y="3235165"/>
            <a:ext cx="387804" cy="1879088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4" name="圆角矩形标注 13"/>
          <p:cNvSpPr/>
          <p:nvPr/>
        </p:nvSpPr>
        <p:spPr bwMode="gray">
          <a:xfrm>
            <a:off x="6084168" y="5082366"/>
            <a:ext cx="2664296" cy="578882"/>
          </a:xfrm>
          <a:prstGeom prst="wedgeRoundRectCallout">
            <a:avLst>
              <a:gd name="adj1" fmla="val -55568"/>
              <a:gd name="adj2" fmla="val -8763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ID for versions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gray">
          <a:xfrm>
            <a:off x="4497394" y="3235165"/>
            <a:ext cx="1054954" cy="187908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7" name="圆角矩形标注 16"/>
          <p:cNvSpPr/>
          <p:nvPr/>
        </p:nvSpPr>
        <p:spPr bwMode="gray">
          <a:xfrm>
            <a:off x="3692722" y="5836498"/>
            <a:ext cx="3111526" cy="578882"/>
          </a:xfrm>
          <a:prstGeom prst="wedgeRoundRectCallout">
            <a:avLst>
              <a:gd name="adj1" fmla="val -9473"/>
              <a:gd name="adj2" fmla="val -18697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Shortened names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09"/>
    </mc:Choice>
    <mc:Fallback xmlns="">
      <p:transition spd="slow" advTm="751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viable way to cluster spreadsheets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5231407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clustering </a:t>
            </a:r>
            <a:r>
              <a:rPr lang="en-US" altLang="zh-CN" dirty="0"/>
              <a:t>approach may misjudge situations, and wrongly </a:t>
            </a:r>
            <a:r>
              <a:rPr lang="en-US" altLang="zh-CN" dirty="0" smtClean="0"/>
              <a:t>cluster spreadsheets</a:t>
            </a:r>
            <a:endParaRPr lang="en-US" altLang="zh-CN" dirty="0"/>
          </a:p>
          <a:p>
            <a:r>
              <a:rPr lang="en-US" altLang="zh-CN" dirty="0" smtClean="0"/>
              <a:t>Manually </a:t>
            </a:r>
            <a:r>
              <a:rPr lang="en-US" altLang="zh-CN" dirty="0"/>
              <a:t>validated each group, and adjusted </a:t>
            </a:r>
            <a:r>
              <a:rPr lang="en-US" altLang="zh-CN" dirty="0" smtClean="0"/>
              <a:t>each group accordingly</a:t>
            </a:r>
          </a:p>
          <a:p>
            <a:endParaRPr lang="en-US" altLang="zh-CN" dirty="0"/>
          </a:p>
          <a:p>
            <a:r>
              <a:rPr lang="en-US" altLang="zh-CN" dirty="0" smtClean="0"/>
              <a:t>Key idea: check whether all spreadsheets in a group share similar table structures</a:t>
            </a:r>
          </a:p>
          <a:p>
            <a:pPr lvl="1"/>
            <a:r>
              <a:rPr lang="en-US" altLang="zh-CN" dirty="0" smtClean="0"/>
              <a:t>Similarity on worksheet names?</a:t>
            </a:r>
          </a:p>
          <a:p>
            <a:pPr lvl="1"/>
            <a:r>
              <a:rPr lang="en-US" altLang="zh-CN" dirty="0" smtClean="0"/>
              <a:t>Similarity </a:t>
            </a:r>
            <a:r>
              <a:rPr lang="en-US" altLang="zh-CN" dirty="0"/>
              <a:t>on the structure of corresponding </a:t>
            </a:r>
            <a:r>
              <a:rPr lang="en-US" altLang="zh-CN" dirty="0" smtClean="0"/>
              <a:t>worksheets?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38"/>
    </mc:Choice>
    <mc:Fallback xmlns="">
      <p:transition spd="slow" advTm="500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 version orders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Manually recover </a:t>
            </a:r>
            <a:r>
              <a:rPr lang="en-US" altLang="zh-CN" dirty="0"/>
              <a:t>version </a:t>
            </a:r>
            <a:r>
              <a:rPr lang="en-US" altLang="zh-CN" dirty="0" smtClean="0"/>
              <a:t>orders by using spreadsheet-related version information</a:t>
            </a:r>
          </a:p>
          <a:p>
            <a:pPr lvl="1"/>
            <a:endParaRPr lang="en-US" altLang="zh-CN" sz="1100" dirty="0" smtClean="0"/>
          </a:p>
          <a:p>
            <a:r>
              <a:rPr lang="en-US" altLang="zh-CN" dirty="0" smtClean="0"/>
              <a:t>Timestamps indicate version orders</a:t>
            </a:r>
          </a:p>
          <a:p>
            <a:pPr lvl="1"/>
            <a:r>
              <a:rPr lang="en-US" altLang="zh-CN" dirty="0" smtClean="0"/>
              <a:t>Spreadsheet filenames, worksheet names, spreadsheet tables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16021"/>
              </p:ext>
            </p:extLst>
          </p:nvPr>
        </p:nvGraphicFramePr>
        <p:xfrm>
          <a:off x="566738" y="3322814"/>
          <a:ext cx="80089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18"/>
                <a:gridCol w="3106960"/>
                <a:gridCol w="310696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Version id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Spreadsheet filename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Worksheet names</a:t>
                      </a:r>
                      <a:endParaRPr lang="zh-C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v1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May00_FOM_Req2.xls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FOM May Storage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v2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Jun00_FOM_Req.xls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FOM Jun Storage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+mn-lt"/>
                          <a:ea typeface="+mn-ea"/>
                        </a:rPr>
                        <a:t>v3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July00_FOM_Req.xls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FOM Jul Storage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v4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July00_FOM_Req02.xls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FOM Jul Storage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v5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     Aug00_FOM_Req.xls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FOM Aug Storage</a:t>
                      </a:r>
                      <a:endParaRPr lang="zh-CN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gray">
          <a:xfrm>
            <a:off x="2771800" y="3668766"/>
            <a:ext cx="864096" cy="1879088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 bwMode="gray">
          <a:xfrm>
            <a:off x="6717492" y="3675646"/>
            <a:ext cx="446796" cy="1879088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1" name="下箭头 10"/>
          <p:cNvSpPr/>
          <p:nvPr/>
        </p:nvSpPr>
        <p:spPr bwMode="gray">
          <a:xfrm rot="9975033">
            <a:off x="2562166" y="2817014"/>
            <a:ext cx="419267" cy="847910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2" name="下箭头 11"/>
          <p:cNvSpPr/>
          <p:nvPr/>
        </p:nvSpPr>
        <p:spPr bwMode="gray">
          <a:xfrm rot="7292947">
            <a:off x="5931878" y="2610411"/>
            <a:ext cx="419267" cy="1398115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5" name="虚尾箭头 14"/>
          <p:cNvSpPr/>
          <p:nvPr/>
        </p:nvSpPr>
        <p:spPr bwMode="gray">
          <a:xfrm rot="5400000">
            <a:off x="1267975" y="4461993"/>
            <a:ext cx="1700850" cy="484632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8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29"/>
    </mc:Choice>
    <mc:Fallback xmlns="">
      <p:transition spd="slow" advTm="408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 version orders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2135063"/>
          </a:xfrm>
        </p:spPr>
        <p:txBody>
          <a:bodyPr/>
          <a:lstStyle/>
          <a:p>
            <a:r>
              <a:rPr lang="en-US" altLang="zh-CN" dirty="0" smtClean="0"/>
              <a:t>The email sending history</a:t>
            </a:r>
          </a:p>
          <a:p>
            <a:pPr marL="471487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21" name="Picture 2" descr="http://t0.gstatic.com/images?q=tbn:ANd9GcRdSP7F2LWzin7srjrzSsttOPkwz6Ffk1ojRlDWWaRfuMIA6fN7i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883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846278" y="381208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Alice</a:t>
            </a:r>
            <a:endParaRPr lang="zh-CN" altLang="en-US" b="1" dirty="0"/>
          </a:p>
        </p:txBody>
      </p:sp>
      <p:sp>
        <p:nvSpPr>
          <p:cNvPr id="24" name="右箭头 23"/>
          <p:cNvSpPr/>
          <p:nvPr/>
        </p:nvSpPr>
        <p:spPr bwMode="gray">
          <a:xfrm>
            <a:off x="2267745" y="2959025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S’</a:t>
            </a:r>
            <a:endParaRPr lang="zh-CN" altLang="en-US" sz="2400" b="1" dirty="0"/>
          </a:p>
        </p:txBody>
      </p:sp>
      <p:sp>
        <p:nvSpPr>
          <p:cNvPr id="5" name="左箭头 4"/>
          <p:cNvSpPr/>
          <p:nvPr/>
        </p:nvSpPr>
        <p:spPr bwMode="gray">
          <a:xfrm>
            <a:off x="2051720" y="2074599"/>
            <a:ext cx="2880319" cy="917079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S</a:t>
            </a:r>
            <a:endParaRPr lang="zh-CN" altLang="en-US" sz="2400" b="1" dirty="0"/>
          </a:p>
        </p:txBody>
      </p:sp>
      <p:pic>
        <p:nvPicPr>
          <p:cNvPr id="26" name="Picture 2" descr="http://t2.gstatic.com/images?q=tbn:ANd9GcSOGDtb7Ywg5kR7kx0Ao5S59OmDuGcXosvhYf2egt-DNhK6pPL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/>
          <p:cNvSpPr txBox="1"/>
          <p:nvPr/>
        </p:nvSpPr>
        <p:spPr>
          <a:xfrm>
            <a:off x="5742822" y="392711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Bob</a:t>
            </a:r>
            <a:endParaRPr lang="zh-CN" altLang="en-US" b="1" dirty="0"/>
          </a:p>
        </p:txBody>
      </p:sp>
      <p:sp>
        <p:nvSpPr>
          <p:cNvPr id="28" name="虚尾箭头 27"/>
          <p:cNvSpPr/>
          <p:nvPr/>
        </p:nvSpPr>
        <p:spPr bwMode="gray">
          <a:xfrm rot="5400000">
            <a:off x="3141552" y="2732383"/>
            <a:ext cx="1656184" cy="484632"/>
          </a:xfrm>
          <a:prstGeom prst="stripedRightArrow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23" name="TextBox 23"/>
          <p:cNvSpPr txBox="1"/>
          <p:nvPr/>
        </p:nvSpPr>
        <p:spPr>
          <a:xfrm>
            <a:off x="832972" y="4800054"/>
            <a:ext cx="746853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Spreadsheets S and S’ belong to the same evolution group</a:t>
            </a:r>
            <a:endParaRPr lang="en-US" sz="4000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7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70"/>
    </mc:Choice>
    <mc:Fallback xmlns="">
      <p:transition spd="slow" advTm="78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5" grpId="0" animBg="1"/>
      <p:bldP spid="27" grpId="0"/>
      <p:bldP spid="28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 version orders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2135063"/>
          </a:xfrm>
        </p:spPr>
        <p:txBody>
          <a:bodyPr/>
          <a:lstStyle/>
          <a:p>
            <a:r>
              <a:rPr lang="en-US" altLang="zh-CN" dirty="0" smtClean="0"/>
              <a:t>Email contents may clearly describe where the current spreadsheet come from</a:t>
            </a:r>
          </a:p>
          <a:p>
            <a:pPr marL="471487" lvl="1" indent="0">
              <a:buNone/>
            </a:pPr>
            <a:endParaRPr lang="en-US" altLang="zh-CN" dirty="0" smtClean="0"/>
          </a:p>
          <a:p>
            <a:pPr marL="471487" lvl="1" indent="0">
              <a:buNone/>
            </a:pPr>
            <a:r>
              <a:rPr lang="en-US" altLang="zh-CN" sz="2800" dirty="0"/>
              <a:t>“The attached file is </a:t>
            </a:r>
            <a:r>
              <a:rPr lang="en-US" altLang="zh-CN" sz="2800" dirty="0">
                <a:solidFill>
                  <a:srgbClr val="FF0000"/>
                </a:solidFill>
              </a:rPr>
              <a:t>an update</a:t>
            </a:r>
            <a:r>
              <a:rPr lang="en-US" altLang="zh-CN" sz="2800" dirty="0"/>
              <a:t> of </a:t>
            </a:r>
            <a:r>
              <a:rPr lang="en-US" altLang="zh-CN" sz="2800" dirty="0">
                <a:solidFill>
                  <a:srgbClr val="FF0000"/>
                </a:solidFill>
              </a:rPr>
              <a:t>CEF FOM June'00</a:t>
            </a:r>
            <a:r>
              <a:rPr lang="en-US" altLang="zh-CN" sz="2800" dirty="0"/>
              <a:t> request that was transmitted on </a:t>
            </a:r>
            <a:r>
              <a:rPr lang="en-US" altLang="zh-CN" sz="2800" dirty="0" smtClean="0">
                <a:solidFill>
                  <a:srgbClr val="FF0000"/>
                </a:solidFill>
              </a:rPr>
              <a:t>5/23/00</a:t>
            </a:r>
            <a:r>
              <a:rPr lang="en-US" altLang="zh-CN" sz="2800" dirty="0" smtClean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 bwMode="gray">
          <a:xfrm>
            <a:off x="2491207" y="3684121"/>
            <a:ext cx="2013049" cy="1055608"/>
          </a:xfrm>
          <a:prstGeom prst="wedgeRoundRectCallout">
            <a:avLst>
              <a:gd name="adj1" fmla="val -47934"/>
              <a:gd name="adj2" fmla="val -9988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Previous version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3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01"/>
    </mc:Choice>
    <mc:Fallback xmlns="">
      <p:transition spd="slow" advTm="2010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Recover </a:t>
            </a:r>
            <a:r>
              <a:rPr lang="en-US" altLang="zh-CN" dirty="0"/>
              <a:t>version orders 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gray">
          <a:xfrm>
            <a:off x="247865" y="1890668"/>
            <a:ext cx="3923928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ea typeface="微软雅黑" pitchFamily="34" charset="-122"/>
              </a:rPr>
              <a:t>Timestamps</a:t>
            </a:r>
          </a:p>
        </p:txBody>
      </p:sp>
      <p:sp>
        <p:nvSpPr>
          <p:cNvPr id="6" name="圆角矩形 5"/>
          <p:cNvSpPr/>
          <p:nvPr/>
        </p:nvSpPr>
        <p:spPr bwMode="gray">
          <a:xfrm>
            <a:off x="247865" y="3186812"/>
            <a:ext cx="3923928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ea typeface="微软雅黑" pitchFamily="34" charset="-122"/>
              </a:rPr>
              <a:t>Email sending history</a:t>
            </a:r>
          </a:p>
        </p:txBody>
      </p:sp>
      <p:sp>
        <p:nvSpPr>
          <p:cNvPr id="7" name="圆角矩形 6"/>
          <p:cNvSpPr/>
          <p:nvPr/>
        </p:nvSpPr>
        <p:spPr bwMode="gray">
          <a:xfrm>
            <a:off x="247865" y="4482956"/>
            <a:ext cx="3923928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ea typeface="微软雅黑" pitchFamily="34" charset="-122"/>
              </a:rPr>
              <a:t>Email contents</a:t>
            </a:r>
          </a:p>
        </p:txBody>
      </p:sp>
      <p:sp>
        <p:nvSpPr>
          <p:cNvPr id="8" name="右大括号 7"/>
          <p:cNvSpPr/>
          <p:nvPr/>
        </p:nvSpPr>
        <p:spPr bwMode="auto">
          <a:xfrm>
            <a:off x="4355976" y="1844824"/>
            <a:ext cx="483500" cy="367240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76056" y="2970788"/>
            <a:ext cx="688211" cy="1117848"/>
            <a:chOff x="5220072" y="2996952"/>
            <a:chExt cx="688211" cy="111784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3426589"/>
              <a:ext cx="688211" cy="68821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5292080" y="2996952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v1</a:t>
              </a:r>
              <a:endParaRPr lang="zh-CN" altLang="en-US" sz="28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44029" y="2970788"/>
            <a:ext cx="688211" cy="1117848"/>
            <a:chOff x="5220072" y="2996952"/>
            <a:chExt cx="688211" cy="111784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3426589"/>
              <a:ext cx="688211" cy="688211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292080" y="2996952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v2</a:t>
              </a:r>
              <a:endParaRPr lang="zh-CN" altLang="en-US" sz="28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80133" y="2970788"/>
            <a:ext cx="688211" cy="1117848"/>
            <a:chOff x="5220072" y="2996952"/>
            <a:chExt cx="688211" cy="111784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3426589"/>
              <a:ext cx="688211" cy="68821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292080" y="2996952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v3</a:t>
              </a:r>
              <a:endParaRPr lang="zh-CN" altLang="en-US" sz="28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16237" y="2970788"/>
            <a:ext cx="688211" cy="1117848"/>
            <a:chOff x="5220072" y="2996952"/>
            <a:chExt cx="688211" cy="1117848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3426589"/>
              <a:ext cx="688211" cy="688211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292080" y="2996952"/>
              <a:ext cx="556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/>
                <a:t>v4</a:t>
              </a:r>
              <a:endParaRPr lang="zh-CN" altLang="en-US" sz="2800" b="1" dirty="0"/>
            </a:p>
          </p:txBody>
        </p:sp>
      </p:grpSp>
      <p:cxnSp>
        <p:nvCxnSpPr>
          <p:cNvPr id="23" name="直接箭头连接符 22"/>
          <p:cNvCxnSpPr>
            <a:stCxn id="10" idx="3"/>
            <a:endCxn id="14" idx="1"/>
          </p:cNvCxnSpPr>
          <p:nvPr/>
        </p:nvCxnSpPr>
        <p:spPr bwMode="auto">
          <a:xfrm>
            <a:off x="5764267" y="3744531"/>
            <a:ext cx="27976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6732240" y="3762876"/>
            <a:ext cx="27976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7676614" y="3762876"/>
            <a:ext cx="27976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32648" y="4221088"/>
            <a:ext cx="262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Total order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99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7"/>
    </mc:Choice>
    <mc:Fallback xmlns="">
      <p:transition spd="slow" advTm="20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1827634"/>
          </a:xfrm>
        </p:spPr>
        <p:txBody>
          <a:bodyPr/>
          <a:lstStyle/>
          <a:p>
            <a:pPr algn="ctr"/>
            <a:r>
              <a:rPr lang="en-US" altLang="zh-CN" sz="4000" dirty="0" smtClean="0">
                <a:solidFill>
                  <a:srgbClr val="FF0000"/>
                </a:solidFill>
              </a:rPr>
              <a:t>How about VEnron?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6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2"/>
    </mc:Choice>
    <mc:Fallback xmlns="">
      <p:transition spd="slow" advTm="997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of evolution groups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360 </a:t>
            </a:r>
            <a:r>
              <a:rPr lang="en-US" altLang="zh-CN" b="1" dirty="0"/>
              <a:t>evolution </a:t>
            </a:r>
            <a:r>
              <a:rPr lang="en-US" altLang="zh-CN" b="1" dirty="0" smtClean="0"/>
              <a:t>groups</a:t>
            </a:r>
            <a:endParaRPr lang="en-US" altLang="zh-CN" dirty="0" smtClean="0"/>
          </a:p>
          <a:p>
            <a:r>
              <a:rPr lang="en-US" altLang="zh-CN" b="1" dirty="0" smtClean="0"/>
              <a:t>7,294 spreadsheets and 35,373 worksheets in total</a:t>
            </a:r>
          </a:p>
          <a:p>
            <a:r>
              <a:rPr lang="en-US" altLang="zh-CN" dirty="0" smtClean="0"/>
              <a:t>83% groups have more than 5 versions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58" y="2859108"/>
            <a:ext cx="6612542" cy="39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7380312" y="5997294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#spreadsheet</a:t>
            </a:r>
            <a:endParaRPr lang="zh-CN" altLang="en-US" b="1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370" y="256490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#group</a:t>
            </a:r>
            <a:endParaRPr lang="zh-CN" altLang="en-US" b="1" i="1" dirty="0"/>
          </a:p>
        </p:txBody>
      </p:sp>
      <p:sp>
        <p:nvSpPr>
          <p:cNvPr id="12" name="矩形 11"/>
          <p:cNvSpPr/>
          <p:nvPr/>
        </p:nvSpPr>
        <p:spPr bwMode="gray">
          <a:xfrm>
            <a:off x="2511532" y="3140968"/>
            <a:ext cx="4824536" cy="3600400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9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19"/>
    </mc:Choice>
    <mc:Fallback xmlns="">
      <p:transition spd="slow" advTm="19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-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78% groups are maintained by more than 1 user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0857"/>
            <a:ext cx="6768752" cy="367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380312" y="56519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#user</a:t>
            </a:r>
            <a:endParaRPr lang="zh-CN" altLang="en-US" b="1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74675" y="226758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#group</a:t>
            </a:r>
            <a:endParaRPr lang="zh-CN" altLang="en-US" b="1" i="1" dirty="0"/>
          </a:p>
        </p:txBody>
      </p:sp>
      <p:sp>
        <p:nvSpPr>
          <p:cNvPr id="8" name="矩形 7"/>
          <p:cNvSpPr/>
          <p:nvPr/>
        </p:nvSpPr>
        <p:spPr bwMode="gray">
          <a:xfrm>
            <a:off x="1907704" y="2492896"/>
            <a:ext cx="5472608" cy="3600400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4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3"/>
    </mc:Choice>
    <mc:Fallback xmlns="">
      <p:transition spd="slow" advTm="30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Statistics -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 the number of Excel built-in errors</a:t>
            </a:r>
          </a:p>
          <a:p>
            <a:pPr lvl="1"/>
            <a:r>
              <a:rPr lang="en-US" altLang="zh-CN" dirty="0" smtClean="0"/>
              <a:t>E.g., #</a:t>
            </a:r>
            <a:r>
              <a:rPr lang="en-US" altLang="zh-CN" dirty="0" err="1" smtClean="0"/>
              <a:t>Div</a:t>
            </a:r>
            <a:r>
              <a:rPr lang="en-US" altLang="zh-CN" dirty="0" smtClean="0"/>
              <a:t>/0!, #N/A!, etc.</a:t>
            </a:r>
          </a:p>
          <a:p>
            <a:r>
              <a:rPr lang="en-US" altLang="zh-CN" dirty="0" smtClean="0"/>
              <a:t>16.9% groups introduce new errors during evolution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20272" y="5382508"/>
            <a:ext cx="126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#version id</a:t>
            </a:r>
            <a:endParaRPr lang="zh-CN" altLang="en-US" b="1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1560" y="2708920"/>
            <a:ext cx="87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#error</a:t>
            </a:r>
            <a:endParaRPr lang="zh-CN" altLang="en-US" b="1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98" y="2715888"/>
            <a:ext cx="5729036" cy="310865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gray">
          <a:xfrm rot="20018118">
            <a:off x="2361026" y="4068986"/>
            <a:ext cx="4251447" cy="45595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3" name="TextBox 23"/>
          <p:cNvSpPr txBox="1"/>
          <p:nvPr/>
        </p:nvSpPr>
        <p:spPr>
          <a:xfrm>
            <a:off x="415836" y="6033482"/>
            <a:ext cx="8116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Find more statistics in the paper…</a:t>
            </a:r>
            <a:endParaRPr lang="en-US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3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88"/>
    </mc:Choice>
    <mc:Fallback xmlns="">
      <p:transition spd="slow" advTm="5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 a spreadsheet for June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876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327" y="1659719"/>
            <a:ext cx="3453209" cy="2110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76056" y="1196752"/>
            <a:ext cx="322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Service price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 May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 bwMode="gray">
          <a:xfrm>
            <a:off x="2063008" y="1797788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Update data</a:t>
            </a:r>
            <a:endParaRPr lang="zh-CN" altLang="en-US" sz="2400" b="1" dirty="0"/>
          </a:p>
        </p:txBody>
      </p:sp>
      <p:sp>
        <p:nvSpPr>
          <p:cNvPr id="9" name="右箭头 8"/>
          <p:cNvSpPr/>
          <p:nvPr/>
        </p:nvSpPr>
        <p:spPr bwMode="gray">
          <a:xfrm>
            <a:off x="2063008" y="2763653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Modify formulas</a:t>
            </a:r>
            <a:endParaRPr lang="zh-CN" altLang="en-US" sz="2400" b="1" dirty="0"/>
          </a:p>
        </p:txBody>
      </p:sp>
      <p:sp>
        <p:nvSpPr>
          <p:cNvPr id="10" name="下箭头 9"/>
          <p:cNvSpPr/>
          <p:nvPr/>
        </p:nvSpPr>
        <p:spPr bwMode="gray">
          <a:xfrm>
            <a:off x="6453907" y="3786709"/>
            <a:ext cx="432048" cy="523082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175946" y="4268150"/>
            <a:ext cx="331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Service price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 June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327" y="4697545"/>
            <a:ext cx="3557399" cy="216045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 bwMode="gray">
          <a:xfrm rot="5400000">
            <a:off x="3699053" y="4784796"/>
            <a:ext cx="605554" cy="1656184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63888" y="578610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Share</a:t>
            </a:r>
            <a:endParaRPr lang="zh-CN" altLang="en-US" sz="2800" b="1" dirty="0"/>
          </a:p>
        </p:txBody>
      </p:sp>
      <p:pic>
        <p:nvPicPr>
          <p:cNvPr id="17" name="Picture 2" descr="http://t0.gstatic.com/images?q=tbn:ANd9GcRdSP7F2LWzin7srjrzSsttOPkwz6Ffk1ojRlDWWaRfuMIA6fN7i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4" y="4697545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90294" y="371703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Bob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675533" y="64587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Alice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4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84"/>
    </mc:Choice>
    <mc:Fallback xmlns="">
      <p:transition spd="slow" advTm="41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 animBg="1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Takeaway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VEnron</a:t>
            </a:r>
            <a:r>
              <a:rPr lang="en-US" altLang="zh-CN" dirty="0" smtClean="0"/>
              <a:t>: The first </a:t>
            </a:r>
            <a:r>
              <a:rPr lang="en-US" altLang="zh-CN" i="1" dirty="0" smtClean="0">
                <a:solidFill>
                  <a:srgbClr val="FF0000"/>
                </a:solidFill>
              </a:rPr>
              <a:t>industrial-scale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 smtClean="0">
                <a:solidFill>
                  <a:srgbClr val="FF0000"/>
                </a:solidFill>
              </a:rPr>
              <a:t>publicly available</a:t>
            </a:r>
            <a:r>
              <a:rPr lang="en-US" altLang="zh-CN" dirty="0" smtClean="0"/>
              <a:t> </a:t>
            </a:r>
            <a:r>
              <a:rPr lang="en-US" altLang="zh-CN" dirty="0"/>
              <a:t>spreadsheet evolution </a:t>
            </a:r>
            <a:r>
              <a:rPr lang="en-US" altLang="zh-CN" dirty="0" smtClean="0"/>
              <a:t>corpus</a:t>
            </a:r>
          </a:p>
          <a:p>
            <a:pPr lvl="1"/>
            <a:r>
              <a:rPr lang="en-US" altLang="zh-CN" dirty="0"/>
              <a:t>360 evolution groups, including 7,294 </a:t>
            </a:r>
            <a:r>
              <a:rPr lang="en-US" altLang="zh-CN" dirty="0" smtClean="0"/>
              <a:t>spreadsheets </a:t>
            </a:r>
            <a:r>
              <a:rPr lang="en-US" altLang="zh-CN" dirty="0"/>
              <a:t>and 35,373 worksheets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Initial statistics (evidence) have shown that VEnron contains interesting evolution, and could be a basis for future studies on spreadsheet evolution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4654" y="5086925"/>
            <a:ext cx="6765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http</a:t>
            </a:r>
            <a:r>
              <a:rPr lang="en-US" altLang="zh-CN" sz="3600" b="1" dirty="0">
                <a:solidFill>
                  <a:srgbClr val="FF0000"/>
                </a:solidFill>
              </a:rPr>
              <a:t>://sccpu2.cse.ust.hk/venron/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832" y="4440594"/>
            <a:ext cx="2255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/>
              <a:t>Have a try!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0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53"/>
    </mc:Choice>
    <mc:Fallback xmlns="">
      <p:transition spd="slow" advTm="3485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07816"/>
            <a:ext cx="7772400" cy="1362075"/>
          </a:xfrm>
        </p:spPr>
        <p:txBody>
          <a:bodyPr/>
          <a:lstStyle/>
          <a:p>
            <a:pPr algn="ctr"/>
            <a:r>
              <a:rPr lang="en-US" altLang="zh-CN" sz="5400" dirty="0" smtClean="0"/>
              <a:t>Thank you!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16832"/>
            <a:ext cx="2327926" cy="1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00" y="2179870"/>
            <a:ext cx="4235660" cy="2787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 to software development!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Picture 2" descr="http://t0.gstatic.com/images?q=tbn:ANd9GcRdSP7F2LWzin7srjrzSsttOPkwz6Ffk1ojRlDWWaRfuMIA6fN7i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50" y="1778104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172" y="2112054"/>
            <a:ext cx="4794860" cy="2930194"/>
          </a:xfrm>
          <a:prstGeom prst="rect">
            <a:avLst/>
          </a:prstGeom>
        </p:spPr>
      </p:pic>
      <p:pic>
        <p:nvPicPr>
          <p:cNvPr id="10" name="Picture 2" descr="http://t2.gstatic.com/images?q=tbn:ANd9GcSOGDtb7Ywg5kR7kx0Ao5S59OmDuGcXosvhYf2egt-DNhK6pPLW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3" y="37170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箭头 13"/>
          <p:cNvSpPr/>
          <p:nvPr/>
        </p:nvSpPr>
        <p:spPr bwMode="gray">
          <a:xfrm>
            <a:off x="1691680" y="2184168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Retrieve</a:t>
            </a:r>
            <a:endParaRPr lang="zh-CN" altLang="en-US" sz="2400" b="1" dirty="0"/>
          </a:p>
        </p:txBody>
      </p:sp>
      <p:sp>
        <p:nvSpPr>
          <p:cNvPr id="15" name="右箭头 14"/>
          <p:cNvSpPr/>
          <p:nvPr/>
        </p:nvSpPr>
        <p:spPr bwMode="gray">
          <a:xfrm>
            <a:off x="1691680" y="3150033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Edit</a:t>
            </a:r>
            <a:endParaRPr lang="zh-CN" altLang="en-US" sz="2400" b="1" dirty="0"/>
          </a:p>
        </p:txBody>
      </p:sp>
      <p:sp>
        <p:nvSpPr>
          <p:cNvPr id="16" name="右箭头 15"/>
          <p:cNvSpPr/>
          <p:nvPr/>
        </p:nvSpPr>
        <p:spPr bwMode="gray">
          <a:xfrm>
            <a:off x="1710934" y="4044580"/>
            <a:ext cx="2880319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/>
              <a:t>Share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51520" y="5655960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Developers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91605" y="5670975"/>
            <a:ext cx="73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Users</a:t>
            </a:r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7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91"/>
    </mc:Choice>
    <mc:Fallback xmlns="">
      <p:transition spd="slow" advTm="30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-0.56007 -0.011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3" y="-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Version management is important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2" descr="http://t0.gstatic.com/images?q=tbn:ANd9GcRdSP7F2LWzin7srjrzSsttOPkwz6Ffk1ojRlDWWaRfuMIA6fN7i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23" y="217372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 bwMode="gray">
          <a:xfrm>
            <a:off x="1691731" y="2651290"/>
            <a:ext cx="1512117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32535"/>
            <a:ext cx="2234627" cy="1913399"/>
          </a:xfrm>
          <a:prstGeom prst="rect">
            <a:avLst/>
          </a:prstGeom>
        </p:spPr>
      </p:pic>
      <p:pic>
        <p:nvPicPr>
          <p:cNvPr id="12" name="Picture 2" descr="http://t2.gstatic.com/images?q=tbn:ANd9GcSOGDtb7Ywg5kR7kx0Ao5S59OmDuGcXosvhYf2egt-DNhK6pPL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74" y="2132535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 bwMode="gray">
          <a:xfrm rot="10800000">
            <a:off x="5725057" y="2667205"/>
            <a:ext cx="1512117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6" name="TextBox 23"/>
          <p:cNvSpPr txBox="1"/>
          <p:nvPr/>
        </p:nvSpPr>
        <p:spPr>
          <a:xfrm>
            <a:off x="899592" y="4600638"/>
            <a:ext cx="746853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Software code is well maintained by version control tools.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520" y="4005064"/>
            <a:ext cx="11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Developer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727994" y="4005064"/>
            <a:ext cx="11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Developer</a:t>
            </a:r>
            <a:endParaRPr lang="zh-CN" altLang="en-US" b="1" dirty="0"/>
          </a:p>
        </p:txBody>
      </p:sp>
      <p:sp>
        <p:nvSpPr>
          <p:cNvPr id="17" name="TextBox 23"/>
          <p:cNvSpPr txBox="1"/>
          <p:nvPr/>
        </p:nvSpPr>
        <p:spPr>
          <a:xfrm>
            <a:off x="2195736" y="1404065"/>
            <a:ext cx="475340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02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3"/>
    </mc:Choice>
    <mc:Fallback xmlns="">
      <p:transition spd="slow" advTm="280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Version management is missing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Picture 2" descr="http://t0.gstatic.com/images?q=tbn:ANd9GcRdSP7F2LWzin7srjrzSsttOPkwz6Ffk1ojRlDWWaRfuMIA6fN7i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23" y="217372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 bwMode="gray">
          <a:xfrm>
            <a:off x="1691731" y="2651290"/>
            <a:ext cx="1512117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32535"/>
            <a:ext cx="2234627" cy="1913399"/>
          </a:xfrm>
          <a:prstGeom prst="rect">
            <a:avLst/>
          </a:prstGeom>
        </p:spPr>
      </p:pic>
      <p:pic>
        <p:nvPicPr>
          <p:cNvPr id="12" name="Picture 2" descr="http://t2.gstatic.com/images?q=tbn:ANd9GcSOGDtb7Ywg5kR7kx0Ao5S59OmDuGcXosvhYf2egt-DNhK6pPL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74" y="2132535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/>
          <p:cNvSpPr/>
          <p:nvPr/>
        </p:nvSpPr>
        <p:spPr bwMode="gray">
          <a:xfrm rot="10800000">
            <a:off x="5725057" y="2667205"/>
            <a:ext cx="1512117" cy="917079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6" name="TextBox 23"/>
          <p:cNvSpPr txBox="1"/>
          <p:nvPr/>
        </p:nvSpPr>
        <p:spPr>
          <a:xfrm>
            <a:off x="899592" y="4600638"/>
            <a:ext cx="746853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However, spreadsheets are rarely maintained by version control tools, like SVN and </a:t>
            </a:r>
            <a:r>
              <a:rPr lang="en-US" sz="32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Git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乘号 2"/>
          <p:cNvSpPr/>
          <p:nvPr/>
        </p:nvSpPr>
        <p:spPr bwMode="gray">
          <a:xfrm>
            <a:off x="3146027" y="1194618"/>
            <a:ext cx="1712504" cy="3498658"/>
          </a:xfrm>
          <a:prstGeom prst="mathMultiply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99276" y="40050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975750" y="400506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User</a:t>
            </a:r>
            <a:endParaRPr lang="zh-CN" altLang="en-US" b="1" dirty="0"/>
          </a:p>
        </p:txBody>
      </p:sp>
      <p:sp>
        <p:nvSpPr>
          <p:cNvPr id="15" name="TextBox 23"/>
          <p:cNvSpPr txBox="1"/>
          <p:nvPr/>
        </p:nvSpPr>
        <p:spPr>
          <a:xfrm>
            <a:off x="1763688" y="1404065"/>
            <a:ext cx="54006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Spreadsheet development</a:t>
            </a:r>
          </a:p>
        </p:txBody>
      </p:sp>
    </p:spTree>
    <p:extLst>
      <p:ext uri="{BB962C8B-B14F-4D97-AF65-F5344CB8AC3E}">
        <p14:creationId xmlns:p14="http://schemas.microsoft.com/office/powerpoint/2010/main" val="616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34"/>
    </mc:Choice>
    <mc:Fallback xmlns="">
      <p:transition spd="slow" advTm="20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spreadsheet versions matter?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Average lifetime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Average users on a spreadsheet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6442585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baseline="30000" dirty="0" smtClean="0"/>
              <a:t>1</a:t>
            </a:r>
            <a:r>
              <a:rPr lang="nl-NL" altLang="zh-CN" dirty="0" smtClean="0"/>
              <a:t> F</a:t>
            </a:r>
            <a:r>
              <a:rPr lang="nl-NL" altLang="zh-CN" dirty="0"/>
              <a:t>. Hermans, M. Pinzger, and A. van </a:t>
            </a:r>
            <a:r>
              <a:rPr lang="nl-NL" altLang="zh-CN" dirty="0" smtClean="0"/>
              <a:t>Deursen, ICSE’11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69" y="1595213"/>
            <a:ext cx="2295922" cy="1832932"/>
          </a:xfrm>
          <a:prstGeom prst="rect">
            <a:avLst/>
          </a:prstGeom>
        </p:spPr>
      </p:pic>
      <p:pic>
        <p:nvPicPr>
          <p:cNvPr id="7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7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99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1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55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43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59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03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7" y="522300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1" y="522300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55" y="522300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091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47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t2.gstatic.com/images?q=tbn:ANd9GcSOGDtb7Ywg5kR7kx0Ao5S59OmDuGcXosvhYf2egt-DNhK6pPL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3711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91" y="854110"/>
            <a:ext cx="2192076" cy="16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3"/>
    </mc:Choice>
    <mc:Fallback xmlns="">
      <p:transition spd="slow" advTm="4598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</a:t>
            </a:r>
            <a:r>
              <a:rPr lang="en-US" altLang="zh-CN" dirty="0"/>
              <a:t>spreadsheet </a:t>
            </a:r>
            <a:r>
              <a:rPr lang="en-US" altLang="zh-CN" dirty="0" smtClean="0"/>
              <a:t>versions matter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42" y="1124744"/>
            <a:ext cx="4488845" cy="2743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7" y="3992670"/>
            <a:ext cx="4562661" cy="2770964"/>
          </a:xfrm>
          <a:prstGeom prst="rect">
            <a:avLst/>
          </a:prstGeom>
        </p:spPr>
      </p:pic>
      <p:sp>
        <p:nvSpPr>
          <p:cNvPr id="11" name="TextBox 23"/>
          <p:cNvSpPr txBox="1"/>
          <p:nvPr/>
        </p:nvSpPr>
        <p:spPr>
          <a:xfrm>
            <a:off x="5292080" y="1252280"/>
            <a:ext cx="374441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Find refactoring opportunities</a:t>
            </a:r>
          </a:p>
        </p:txBody>
      </p:sp>
      <p:sp>
        <p:nvSpPr>
          <p:cNvPr id="3" name="矩形 2"/>
          <p:cNvSpPr/>
          <p:nvPr/>
        </p:nvSpPr>
        <p:spPr bwMode="gray">
          <a:xfrm>
            <a:off x="3979456" y="2018336"/>
            <a:ext cx="360040" cy="187908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 bwMode="gray">
          <a:xfrm>
            <a:off x="2915816" y="1628800"/>
            <a:ext cx="360040" cy="504056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 bwMode="gray">
          <a:xfrm>
            <a:off x="4054928" y="4906524"/>
            <a:ext cx="360040" cy="187908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 bwMode="gray">
          <a:xfrm>
            <a:off x="2991288" y="4516988"/>
            <a:ext cx="360040" cy="504056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4" name="圆角矩形标注 13"/>
          <p:cNvSpPr/>
          <p:nvPr/>
        </p:nvSpPr>
        <p:spPr bwMode="gray">
          <a:xfrm>
            <a:off x="5004047" y="2376663"/>
            <a:ext cx="1728193" cy="1055608"/>
          </a:xfrm>
          <a:prstGeom prst="wedgeRoundRectCallout">
            <a:avLst>
              <a:gd name="adj1" fmla="val -89870"/>
              <a:gd name="adj2" fmla="val -4598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ea typeface="微软雅黑" pitchFamily="34" charset="-122"/>
              </a:rPr>
              <a:t>31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days in May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 bwMode="gray">
          <a:xfrm>
            <a:off x="5076056" y="5521136"/>
            <a:ext cx="1656184" cy="1055608"/>
          </a:xfrm>
          <a:prstGeom prst="wedgeRoundRectCallout">
            <a:avLst>
              <a:gd name="adj1" fmla="val -88547"/>
              <a:gd name="adj2" fmla="val -3335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ea typeface="微软雅黑" pitchFamily="34" charset="-122"/>
              </a:rPr>
              <a:t>30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days in June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 bwMode="gray">
          <a:xfrm rot="17834155">
            <a:off x="4722047" y="2825758"/>
            <a:ext cx="419267" cy="1318663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20" name="下箭头 19"/>
          <p:cNvSpPr/>
          <p:nvPr/>
        </p:nvSpPr>
        <p:spPr bwMode="gray">
          <a:xfrm rot="14303261">
            <a:off x="4753041" y="4432207"/>
            <a:ext cx="372835" cy="1309926"/>
          </a:xfrm>
          <a:prstGeom prst="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5580112" y="3655759"/>
            <a:ext cx="3419872" cy="121340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 smtClean="0"/>
              <a:t>31 &amp; 30 can be changed to a cell A1, which has the number of days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5148064" y="6508029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 real spreadsheets from VEnron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1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88"/>
    </mc:Choice>
    <mc:Fallback xmlns="">
      <p:transition spd="slow" advTm="98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 </a:t>
            </a:r>
            <a:r>
              <a:rPr lang="en-US" altLang="zh-CN" dirty="0"/>
              <a:t>spreadsheet </a:t>
            </a:r>
            <a:r>
              <a:rPr lang="en-US" altLang="zh-CN" dirty="0" smtClean="0"/>
              <a:t>versions matter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42" y="1124744"/>
            <a:ext cx="4488845" cy="27431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7" y="3992670"/>
            <a:ext cx="4562661" cy="2770964"/>
          </a:xfrm>
          <a:prstGeom prst="rect">
            <a:avLst/>
          </a:prstGeom>
        </p:spPr>
      </p:pic>
      <p:sp>
        <p:nvSpPr>
          <p:cNvPr id="11" name="TextBox 23"/>
          <p:cNvSpPr txBox="1"/>
          <p:nvPr/>
        </p:nvSpPr>
        <p:spPr>
          <a:xfrm>
            <a:off x="5195728" y="1283276"/>
            <a:ext cx="37687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Find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inconsistency </a:t>
            </a:r>
            <a:endParaRPr lang="en-US" sz="32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06400" y="2455587"/>
            <a:ext cx="1793554" cy="3141525"/>
            <a:chOff x="3606400" y="2438962"/>
            <a:chExt cx="1793554" cy="3141525"/>
          </a:xfrm>
        </p:grpSpPr>
        <p:sp>
          <p:nvSpPr>
            <p:cNvPr id="12" name="圆角矩形 11"/>
            <p:cNvSpPr/>
            <p:nvPr/>
          </p:nvSpPr>
          <p:spPr>
            <a:xfrm>
              <a:off x="3606400" y="5310529"/>
              <a:ext cx="1064491" cy="269958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06400" y="2438962"/>
              <a:ext cx="1064491" cy="269958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21160663">
              <a:off x="4139084" y="2479469"/>
              <a:ext cx="1260870" cy="2907783"/>
            </a:xfrm>
            <a:custGeom>
              <a:avLst/>
              <a:gdLst>
                <a:gd name="connsiteX0" fmla="*/ 216569 w 1036853"/>
                <a:gd name="connsiteY0" fmla="*/ 0 h 2069431"/>
                <a:gd name="connsiteX1" fmla="*/ 1034716 w 1036853"/>
                <a:gd name="connsiteY1" fmla="*/ 1155031 h 2069431"/>
                <a:gd name="connsiteX2" fmla="*/ 0 w 1036853"/>
                <a:gd name="connsiteY2" fmla="*/ 2069431 h 20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853" h="2069431">
                  <a:moveTo>
                    <a:pt x="216569" y="0"/>
                  </a:moveTo>
                  <a:cubicBezTo>
                    <a:pt x="643690" y="405063"/>
                    <a:pt x="1070811" y="810126"/>
                    <a:pt x="1034716" y="1155031"/>
                  </a:cubicBezTo>
                  <a:cubicBezTo>
                    <a:pt x="998621" y="1499936"/>
                    <a:pt x="56147" y="1904999"/>
                    <a:pt x="0" y="206943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23"/>
          <p:cNvSpPr txBox="1"/>
          <p:nvPr/>
        </p:nvSpPr>
        <p:spPr>
          <a:xfrm>
            <a:off x="5627776" y="3852337"/>
            <a:ext cx="30486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Inconsistency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5148064" y="6508029"/>
            <a:ext cx="342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 real spreadsheets from VEnron</a:t>
            </a:r>
            <a:endParaRPr lang="en-US" b="1" dirty="0"/>
          </a:p>
        </p:txBody>
      </p:sp>
      <p:sp>
        <p:nvSpPr>
          <p:cNvPr id="18" name="圆角矩形标注 17"/>
          <p:cNvSpPr/>
          <p:nvPr/>
        </p:nvSpPr>
        <p:spPr bwMode="gray">
          <a:xfrm>
            <a:off x="5147692" y="5057209"/>
            <a:ext cx="2391804" cy="1055608"/>
          </a:xfrm>
          <a:prstGeom prst="wedgeRoundRectCallout">
            <a:avLst>
              <a:gd name="adj1" fmla="val -71097"/>
              <a:gd name="adj2" fmla="val -469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ea typeface="微软雅黑" pitchFamily="34" charset="-122"/>
              </a:rPr>
              <a:t>The formula is missing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3438" y="2122919"/>
            <a:ext cx="3658086" cy="3072971"/>
            <a:chOff x="-54057" y="1711740"/>
            <a:chExt cx="3658086" cy="3072971"/>
          </a:xfrm>
        </p:grpSpPr>
        <p:sp>
          <p:nvSpPr>
            <p:cNvPr id="23" name="圆角矩形 22"/>
            <p:cNvSpPr/>
            <p:nvPr/>
          </p:nvSpPr>
          <p:spPr>
            <a:xfrm>
              <a:off x="2514009" y="4526170"/>
              <a:ext cx="1064491" cy="256369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15969" flipH="1">
              <a:off x="1567551" y="1876928"/>
              <a:ext cx="1114070" cy="2907783"/>
            </a:xfrm>
            <a:custGeom>
              <a:avLst/>
              <a:gdLst>
                <a:gd name="connsiteX0" fmla="*/ 216569 w 1036853"/>
                <a:gd name="connsiteY0" fmla="*/ 0 h 2069431"/>
                <a:gd name="connsiteX1" fmla="*/ 1034716 w 1036853"/>
                <a:gd name="connsiteY1" fmla="*/ 1155031 h 2069431"/>
                <a:gd name="connsiteX2" fmla="*/ 0 w 1036853"/>
                <a:gd name="connsiteY2" fmla="*/ 2069431 h 20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853" h="2069431">
                  <a:moveTo>
                    <a:pt x="216569" y="0"/>
                  </a:moveTo>
                  <a:cubicBezTo>
                    <a:pt x="643690" y="405063"/>
                    <a:pt x="1070811" y="810126"/>
                    <a:pt x="1034716" y="1155031"/>
                  </a:cubicBezTo>
                  <a:cubicBezTo>
                    <a:pt x="998621" y="1499936"/>
                    <a:pt x="56147" y="1904999"/>
                    <a:pt x="0" y="2069431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539538" y="1711740"/>
              <a:ext cx="1064491" cy="255647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3"/>
            <p:cNvSpPr txBox="1"/>
            <p:nvPr/>
          </p:nvSpPr>
          <p:spPr>
            <a:xfrm>
              <a:off x="-54057" y="3200994"/>
              <a:ext cx="156018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anose="030F0702030302020204" pitchFamily="66" charset="0"/>
                </a:rPr>
                <a:t>Similar</a:t>
              </a:r>
              <a:endParaRPr lang="en-US" sz="4000" dirty="0">
                <a:latin typeface="Comic Sans MS" panose="030F0702030302020204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146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9"/>
    </mc:Choice>
    <mc:Fallback xmlns="">
      <p:transition spd="slow" advTm="81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2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6.3|1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|10.4|17.7|5|2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21.8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3.8|8.2|9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headEnd/>
          <a:tailEnd/>
        </a:ln>
      </a:spPr>
      <a:bodyPr wrap="square" rtlCol="0" anchor="ctr">
        <a:spAutoFit/>
      </a:bodyPr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793C88DFFFA4098A96254715DEE3E" ma:contentTypeVersion="1" ma:contentTypeDescription="Create a new document." ma:contentTypeScope="" ma:versionID="c812bb8ad9eeb2fcb4878a269e48aee4">
  <xsd:schema xmlns:xsd="http://www.w3.org/2001/XMLSchema" xmlns:xs="http://www.w3.org/2001/XMLSchema" xmlns:p="http://schemas.microsoft.com/office/2006/metadata/properties" xmlns:ns3="5be063d1-b34f-4c59-b93e-a886ada21d9f" targetNamespace="http://schemas.microsoft.com/office/2006/metadata/properties" ma:root="true" ma:fieldsID="8912bdd7ebde5c46de290f61476ae50a" ns3:_="">
    <xsd:import namespace="5be063d1-b34f-4c59-b93e-a886ada21d9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063d1-b34f-4c59-b93e-a886ada21d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69752-9A21-4A01-A9FC-AC20BD5713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47F674-F2BD-48A2-9E52-0DBF85EAB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e063d1-b34f-4c59-b93e-a886ada21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A87765-6E05-4ABF-B284-9BF5961B7C53}">
  <ds:schemaRefs>
    <ds:schemaRef ds:uri="5be063d1-b34f-4c59-b93e-a886ada21d9f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18927</TotalTime>
  <Words>979</Words>
  <Application>Microsoft Office PowerPoint</Application>
  <PresentationFormat>全屏显示(4:3)</PresentationFormat>
  <Paragraphs>281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MS Mincho</vt:lpstr>
      <vt:lpstr>黑体</vt:lpstr>
      <vt:lpstr>楷体_GB2312</vt:lpstr>
      <vt:lpstr>宋体</vt:lpstr>
      <vt:lpstr>宋体</vt:lpstr>
      <vt:lpstr>微软雅黑</vt:lpstr>
      <vt:lpstr>Bodoni MT Black</vt:lpstr>
      <vt:lpstr>Calibri</vt:lpstr>
      <vt:lpstr>Comic Sans MS</vt:lpstr>
      <vt:lpstr>Franklin Gothic Book</vt:lpstr>
      <vt:lpstr>Franklin Gothic Medium</vt:lpstr>
      <vt:lpstr>Times New Roman</vt:lpstr>
      <vt:lpstr>Verdana</vt:lpstr>
      <vt:lpstr>Wingdings</vt:lpstr>
      <vt:lpstr>主题1</vt:lpstr>
      <vt:lpstr>VEnron A Versioned Spreadsheet Corpus and Related Evolution Analysis</vt:lpstr>
      <vt:lpstr>A spreadsheet usage scenario</vt:lpstr>
      <vt:lpstr>Create a spreadsheet for June</vt:lpstr>
      <vt:lpstr>Similar to software development!</vt:lpstr>
      <vt:lpstr>Version management is important</vt:lpstr>
      <vt:lpstr>Version management is missing</vt:lpstr>
      <vt:lpstr>Do spreadsheet versions matter?</vt:lpstr>
      <vt:lpstr>Do spreadsheet versions matter?</vt:lpstr>
      <vt:lpstr>Do spreadsheet versions matter?</vt:lpstr>
      <vt:lpstr>Our goal</vt:lpstr>
      <vt:lpstr>Why VEnron?</vt:lpstr>
      <vt:lpstr>Why VEnron?</vt:lpstr>
      <vt:lpstr>Version information is not available in spreadsheets! Why can we build VEnron?</vt:lpstr>
      <vt:lpstr>How are spreadsheets exchanged?</vt:lpstr>
      <vt:lpstr>Emails provide version information!</vt:lpstr>
      <vt:lpstr>How can we build VEnron?</vt:lpstr>
      <vt:lpstr>Why choose the Enron email archive?</vt:lpstr>
      <vt:lpstr>Approach overview</vt:lpstr>
      <vt:lpstr>How to cluster spreadsheets?</vt:lpstr>
      <vt:lpstr>A viable way to cluster spreadsheets</vt:lpstr>
      <vt:lpstr>A viable way to cluster spreadsheets</vt:lpstr>
      <vt:lpstr>Recover version orders (1)</vt:lpstr>
      <vt:lpstr>Recover version orders (2)</vt:lpstr>
      <vt:lpstr>Recover version orders (3)</vt:lpstr>
      <vt:lpstr>Recover version orders (4)</vt:lpstr>
      <vt:lpstr>How about VEnron?</vt:lpstr>
      <vt:lpstr>Statistics of evolution groups</vt:lpstr>
      <vt:lpstr>Statistics - More</vt:lpstr>
      <vt:lpstr>Statistics - More</vt:lpstr>
      <vt:lpstr>Takeaway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wsdou</dc:creator>
  <cp:lastModifiedBy>Dou Wensheng</cp:lastModifiedBy>
  <cp:revision>8092</cp:revision>
  <cp:lastPrinted>2016-05-13T08:47:16Z</cp:lastPrinted>
  <dcterms:created xsi:type="dcterms:W3CDTF">2013-04-14T17:04:46Z</dcterms:created>
  <dcterms:modified xsi:type="dcterms:W3CDTF">2016-05-27T06:12:18Z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0x010100D70793C88DFFFA4098A96254715DEE3E</vt:lpwstr>
  </property>
  <property fmtid="{D5CDD505-2E9C-101B-9397-08002B2CF9AE}" pid="3" name="IsMyDocuments">
    <vt:bool>true</vt:bool>
  </property>
</Properties>
</file>