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5.xml" ContentType="application/vnd.openxmlformats-officedocument.presentationml.notesSlide+xml"/>
  <Override PartName="/ppt/tags/tag3.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handoutMasterIdLst>
    <p:handoutMasterId r:id="rId31"/>
  </p:handoutMasterIdLst>
  <p:sldIdLst>
    <p:sldId id="257" r:id="rId2"/>
    <p:sldId id="443" r:id="rId3"/>
    <p:sldId id="843" r:id="rId4"/>
    <p:sldId id="848" r:id="rId5"/>
    <p:sldId id="845" r:id="rId6"/>
    <p:sldId id="846" r:id="rId7"/>
    <p:sldId id="851" r:id="rId8"/>
    <p:sldId id="855" r:id="rId9"/>
    <p:sldId id="856" r:id="rId10"/>
    <p:sldId id="849" r:id="rId11"/>
    <p:sldId id="841" r:id="rId12"/>
    <p:sldId id="847" r:id="rId13"/>
    <p:sldId id="824" r:id="rId14"/>
    <p:sldId id="825" r:id="rId15"/>
    <p:sldId id="859" r:id="rId16"/>
    <p:sldId id="445" r:id="rId17"/>
    <p:sldId id="447" r:id="rId18"/>
    <p:sldId id="446" r:id="rId19"/>
    <p:sldId id="857" r:id="rId20"/>
    <p:sldId id="448" r:id="rId21"/>
    <p:sldId id="449" r:id="rId22"/>
    <p:sldId id="450" r:id="rId23"/>
    <p:sldId id="451" r:id="rId24"/>
    <p:sldId id="860" r:id="rId25"/>
    <p:sldId id="819" r:id="rId26"/>
    <p:sldId id="820" r:id="rId27"/>
    <p:sldId id="821" r:id="rId28"/>
    <p:sldId id="82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743A22A-1C6F-4C2A-978B-9B7EC235EAF1}">
          <p14:sldIdLst>
            <p14:sldId id="257"/>
          </p14:sldIdLst>
        </p14:section>
        <p14:section name="Introduction" id="{A20996D1-1DC6-496E-9FE1-F6084550C3B4}">
          <p14:sldIdLst>
            <p14:sldId id="443"/>
            <p14:sldId id="843"/>
            <p14:sldId id="848"/>
            <p14:sldId id="845"/>
            <p14:sldId id="846"/>
            <p14:sldId id="851"/>
            <p14:sldId id="855"/>
            <p14:sldId id="856"/>
            <p14:sldId id="849"/>
            <p14:sldId id="841"/>
            <p14:sldId id="847"/>
            <p14:sldId id="824"/>
            <p14:sldId id="825"/>
          </p14:sldIdLst>
        </p14:section>
        <p14:section name="Design" id="{4224C3C7-46A3-4D1A-BC50-F9B298AB1FB9}">
          <p14:sldIdLst>
            <p14:sldId id="859"/>
            <p14:sldId id="445"/>
            <p14:sldId id="447"/>
            <p14:sldId id="446"/>
            <p14:sldId id="857"/>
            <p14:sldId id="448"/>
            <p14:sldId id="449"/>
            <p14:sldId id="450"/>
            <p14:sldId id="451"/>
            <p14:sldId id="860"/>
          </p14:sldIdLst>
        </p14:section>
        <p14:section name="Evaluation" id="{3B44099A-BAD4-4C8A-99CE-35F421498B30}">
          <p14:sldIdLst>
            <p14:sldId id="819"/>
            <p14:sldId id="820"/>
            <p14:sldId id="821"/>
          </p14:sldIdLst>
        </p14:section>
        <p14:section name="Conclusion" id="{3BB7EA46-287F-4EDE-AB8A-952F32B1F08F}">
          <p14:sldIdLst>
            <p14:sldId id="82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E59F"/>
    <a:srgbClr val="ADDB7B"/>
    <a:srgbClr val="E2E2E2"/>
    <a:srgbClr val="FF4A00"/>
    <a:srgbClr val="730E00"/>
    <a:srgbClr val="8D0094"/>
    <a:srgbClr val="009E89"/>
    <a:srgbClr val="00966B"/>
    <a:srgbClr val="E5F4D4"/>
    <a:srgbClr val="FBE7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55" autoAdjust="0"/>
    <p:restoredTop sz="96068" autoAdjust="0"/>
  </p:normalViewPr>
  <p:slideViewPr>
    <p:cSldViewPr snapToGrid="0">
      <p:cViewPr varScale="1">
        <p:scale>
          <a:sx n="100" d="100"/>
          <a:sy n="100" d="100"/>
        </p:scale>
        <p:origin x="36" y="141"/>
      </p:cViewPr>
      <p:guideLst/>
    </p:cSldViewPr>
  </p:slideViewPr>
  <p:notesTextViewPr>
    <p:cViewPr>
      <p:scale>
        <a:sx n="1" d="1"/>
        <a:sy n="1" d="1"/>
      </p:scale>
      <p:origin x="0" y="0"/>
    </p:cViewPr>
  </p:notesTextViewPr>
  <p:notesViewPr>
    <p:cSldViewPr snapToGrid="0">
      <p:cViewPr varScale="1">
        <p:scale>
          <a:sx n="86" d="100"/>
          <a:sy n="86" d="100"/>
        </p:scale>
        <p:origin x="307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12B348A-BE78-48B7-B246-8BCF254B25D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E909CC88-DC1D-4995-ADD8-22AD93BDD2D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12CF73-9E04-4CB8-B0D4-3CEF43716897}" type="datetimeFigureOut">
              <a:rPr lang="zh-CN" altLang="en-US" smtClean="0"/>
              <a:t>2023/5/24</a:t>
            </a:fld>
            <a:endParaRPr lang="zh-CN" altLang="en-US"/>
          </a:p>
        </p:txBody>
      </p:sp>
      <p:sp>
        <p:nvSpPr>
          <p:cNvPr id="4" name="页脚占位符 3">
            <a:extLst>
              <a:ext uri="{FF2B5EF4-FFF2-40B4-BE49-F238E27FC236}">
                <a16:creationId xmlns:a16="http://schemas.microsoft.com/office/drawing/2014/main" id="{0723C411-E0E4-4E73-948C-6B91FB5B8C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94B168C8-10CD-461D-9D1F-4D6F485BA60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104AB7-6B7D-49F8-905B-B7D68689180A}" type="slidenum">
              <a:rPr lang="zh-CN" altLang="en-US" smtClean="0"/>
              <a:t>‹#›</a:t>
            </a:fld>
            <a:endParaRPr lang="zh-CN" altLang="en-US"/>
          </a:p>
        </p:txBody>
      </p:sp>
    </p:spTree>
    <p:extLst>
      <p:ext uri="{BB962C8B-B14F-4D97-AF65-F5344CB8AC3E}">
        <p14:creationId xmlns:p14="http://schemas.microsoft.com/office/powerpoint/2010/main" val="13773575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A6E3EB-0D65-435C-9087-97BA37BFBC23}" type="datetimeFigureOut">
              <a:rPr lang="zh-CN" altLang="en-US" smtClean="0"/>
              <a:t>2023/5/24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8C15C7-6650-47BF-ACB5-45A5D0E931A2}" type="slidenum">
              <a:rPr lang="zh-CN" altLang="en-US" smtClean="0"/>
              <a:t>‹#›</a:t>
            </a:fld>
            <a:endParaRPr lang="zh-CN" altLang="en-US"/>
          </a:p>
        </p:txBody>
      </p:sp>
    </p:spTree>
    <p:extLst>
      <p:ext uri="{BB962C8B-B14F-4D97-AF65-F5344CB8AC3E}">
        <p14:creationId xmlns:p14="http://schemas.microsoft.com/office/powerpoint/2010/main" val="33322484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Hello, I’m Yu Gao, from </a:t>
            </a:r>
            <a:r>
              <a:rPr lang="en-US" altLang="zh-CN" sz="1200" b="0" dirty="0"/>
              <a:t>Institute of Software, Chinese Academy of Sciences.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t>I’m pleased to introduce our work: </a:t>
            </a:r>
            <a:r>
              <a:rPr lang="en-US" altLang="zh-CN" sz="1200" b="1" dirty="0">
                <a:solidFill>
                  <a:srgbClr val="730E00"/>
                </a:solidFill>
                <a:latin typeface="+mj-lt"/>
              </a:rPr>
              <a:t>Coverage Guided Fault Injection for Cloud Systems</a:t>
            </a:r>
            <a:endParaRPr lang="zh-CN" altLang="en-US" sz="1200" b="1" dirty="0">
              <a:solidFill>
                <a:srgbClr val="730E00"/>
              </a:solidFill>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1" dirty="0">
              <a:latin typeface="+mj-lt"/>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1</a:t>
            </a:fld>
            <a:endParaRPr lang="zh-CN" altLang="en-US"/>
          </a:p>
        </p:txBody>
      </p:sp>
    </p:spTree>
    <p:extLst>
      <p:ext uri="{BB962C8B-B14F-4D97-AF65-F5344CB8AC3E}">
        <p14:creationId xmlns:p14="http://schemas.microsoft.com/office/powerpoint/2010/main" val="494607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also observe that </a:t>
            </a:r>
            <a:r>
              <a:rPr lang="en-US" altLang="zh-CN" sz="1200" b="0" dirty="0"/>
              <a:t>some crash scenarios may trigger same recovery code and can be tolerated by the cloud system. For example, the three messages shown in the figure are </a:t>
            </a:r>
            <a:r>
              <a:rPr lang="en-US" altLang="zh-CN" dirty="0"/>
              <a:t>all heartbeat messages. Crashes before sending these heartbeat messages will result in the same recovery code, that is, </a:t>
            </a:r>
            <a:r>
              <a:rPr lang="en-US" altLang="zh-CN" sz="1200" i="1" dirty="0"/>
              <a:t>B</a:t>
            </a:r>
            <a:r>
              <a:rPr lang="en-US" altLang="zh-CN" sz="1200" dirty="0"/>
              <a:t> removes </a:t>
            </a:r>
            <a:r>
              <a:rPr lang="en-US" altLang="zh-CN" sz="1200" i="1" dirty="0"/>
              <a:t>A</a:t>
            </a:r>
            <a:r>
              <a:rPr lang="en-US" altLang="zh-CN" sz="1200" dirty="0"/>
              <a:t> from its node list</a:t>
            </a:r>
            <a:r>
              <a:rPr lang="en-US" altLang="zh-CN" sz="1200" b="0" dirty="0"/>
              <a:t>. Such crash scenarios pose challenges for effectively exploring crash scenario space of cloud systems.</a:t>
            </a:r>
            <a:endParaRPr lang="zh-CN" altLang="en-US" sz="1200"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10</a:t>
            </a:fld>
            <a:endParaRPr lang="zh-CN" altLang="en-US"/>
          </a:p>
        </p:txBody>
      </p:sp>
    </p:spTree>
    <p:extLst>
      <p:ext uri="{BB962C8B-B14F-4D97-AF65-F5344CB8AC3E}">
        <p14:creationId xmlns:p14="http://schemas.microsoft.com/office/powerpoint/2010/main" val="3968058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A lot of works have been proposed to test the correctness of cloud systems in dealing with faults. Random fault injection frameworks inject crashes randomly, but they are difficult to hit corner-case crash recovery bugs. Exhaustive fault injection approaches and </a:t>
            </a:r>
            <a:r>
              <a:rPr lang="en-US" altLang="zh-CN" sz="1200" dirty="0"/>
              <a:t>distributed system model checkers are </a:t>
            </a:r>
            <a:r>
              <a:rPr lang="en-US" altLang="zh-CN" sz="1200" b="0" dirty="0"/>
              <a:t>not effective in exploring the huge space of crash scenarios. </a:t>
            </a:r>
            <a:r>
              <a:rPr lang="en-US" altLang="zh-CN" dirty="0"/>
              <a:t>Some fault injection tools rely on developers to decide fault injection strategies, and other approaches focus on limited crash scenarios.</a:t>
            </a:r>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Considering the limitations of existing approaches, we wonder </a:t>
            </a:r>
            <a:r>
              <a:rPr lang="en-US" altLang="zh-CN" sz="1200" b="1" dirty="0"/>
              <a:t>can we </a:t>
            </a:r>
            <a:r>
              <a:rPr lang="en-US" altLang="zh-CN" sz="1200" b="1" dirty="0">
                <a:solidFill>
                  <a:srgbClr val="FF0000"/>
                </a:solidFill>
              </a:rPr>
              <a:t>systematically</a:t>
            </a:r>
            <a:r>
              <a:rPr lang="en-US" altLang="zh-CN" sz="1200" b="1" dirty="0"/>
              <a:t> and </a:t>
            </a:r>
            <a:r>
              <a:rPr lang="en-US" altLang="zh-CN" sz="1200" b="1" dirty="0">
                <a:solidFill>
                  <a:srgbClr val="FF0000"/>
                </a:solidFill>
              </a:rPr>
              <a:t>effectively</a:t>
            </a:r>
            <a:r>
              <a:rPr lang="en-US" altLang="zh-CN" sz="1200" b="1" dirty="0"/>
              <a:t> explore the crash scenario space of cloud systems?</a:t>
            </a:r>
            <a:endParaRPr lang="zh-CN" altLang="en-US" sz="1200" b="1" dirty="0"/>
          </a:p>
          <a:p>
            <a:endParaRPr lang="zh-CN" altLang="en-US" dirty="0"/>
          </a:p>
        </p:txBody>
      </p:sp>
    </p:spTree>
    <p:extLst>
      <p:ext uri="{BB962C8B-B14F-4D97-AF65-F5344CB8AC3E}">
        <p14:creationId xmlns:p14="http://schemas.microsoft.com/office/powerpoint/2010/main" val="485624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our work, we propose a novel approach </a:t>
            </a:r>
            <a:r>
              <a:rPr lang="en-US" altLang="zh-CN" dirty="0" err="1"/>
              <a:t>crashfuzz</a:t>
            </a:r>
            <a:r>
              <a:rPr lang="en-US" altLang="zh-CN" dirty="0"/>
              <a:t> to achieve this goal. Our basic idea is using </a:t>
            </a:r>
            <a:r>
              <a:rPr lang="en-US" altLang="zh-CN" sz="1200" b="0" dirty="0"/>
              <a:t>fault sequences to represent /ˌ</a:t>
            </a:r>
            <a:r>
              <a:rPr lang="en-US" altLang="zh-CN" sz="1200" b="0" dirty="0" err="1"/>
              <a:t>reprɪˈzent</a:t>
            </a:r>
            <a:r>
              <a:rPr lang="en-US" altLang="zh-CN" sz="1200" b="0" dirty="0"/>
              <a:t>/ various crash scenarios. A fault sequence contains </a:t>
            </a:r>
            <a:r>
              <a:rPr lang="en-US" altLang="zh-CN" b="0" dirty="0"/>
              <a:t>all the I/O points executed in a system run and their corresponding events, including node</a:t>
            </a:r>
            <a:r>
              <a:rPr lang="zh-CN" altLang="en-US" b="0" dirty="0"/>
              <a:t> </a:t>
            </a:r>
            <a:r>
              <a:rPr lang="en-US" altLang="zh-CN" b="0" dirty="0"/>
              <a:t>crash</a:t>
            </a:r>
            <a:r>
              <a:rPr lang="zh-CN" altLang="en-US" b="0" dirty="0"/>
              <a:t> </a:t>
            </a:r>
            <a:r>
              <a:rPr lang="en-US" altLang="zh-CN" b="0" dirty="0"/>
              <a:t>event,</a:t>
            </a:r>
            <a:r>
              <a:rPr lang="zh-CN" altLang="en-US" b="0" dirty="0"/>
              <a:t> </a:t>
            </a:r>
            <a:r>
              <a:rPr lang="en-US" altLang="zh-CN" b="0" dirty="0"/>
              <a:t>node</a:t>
            </a:r>
            <a:r>
              <a:rPr lang="zh-CN" altLang="en-US" b="0" dirty="0"/>
              <a:t> </a:t>
            </a:r>
            <a:r>
              <a:rPr lang="en-US" altLang="zh-CN" b="0" dirty="0"/>
              <a:t>reboot</a:t>
            </a:r>
            <a:r>
              <a:rPr lang="zh-CN" altLang="en-US" b="0" dirty="0"/>
              <a:t> </a:t>
            </a:r>
            <a:r>
              <a:rPr lang="en-US" altLang="zh-CN" b="0" dirty="0"/>
              <a:t>event</a:t>
            </a:r>
            <a:r>
              <a:rPr lang="zh-CN" altLang="en-US" b="0" dirty="0"/>
              <a:t> </a:t>
            </a:r>
            <a:r>
              <a:rPr lang="en-US" altLang="zh-CN" b="0" dirty="0"/>
              <a:t>and</a:t>
            </a:r>
            <a:r>
              <a:rPr lang="zh-CN" altLang="en-US" b="0" dirty="0"/>
              <a:t> </a:t>
            </a:r>
            <a:r>
              <a:rPr lang="en-US" altLang="zh-CN" b="0" dirty="0"/>
              <a:t>fault-free</a:t>
            </a:r>
            <a:r>
              <a:rPr lang="zh-CN" altLang="en-US" b="0" dirty="0"/>
              <a:t> </a:t>
            </a:r>
            <a:r>
              <a:rPr lang="en-US" altLang="zh-CN" b="0" dirty="0"/>
              <a:t>event.</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13</a:t>
            </a:fld>
            <a:endParaRPr lang="zh-CN" altLang="en-US"/>
          </a:p>
        </p:txBody>
      </p:sp>
    </p:spTree>
    <p:extLst>
      <p:ext uri="{BB962C8B-B14F-4D97-AF65-F5344CB8AC3E}">
        <p14:creationId xmlns:p14="http://schemas.microsoft.com/office/powerpoint/2010/main" val="13411370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take </a:t>
            </a:r>
            <a:r>
              <a:rPr lang="en-US" altLang="zh-CN" sz="1200" b="0" dirty="0"/>
              <a:t>a fault sequence as a special system input, and adjust fault sequences according to system feedbacks. Based on our fault sequence generation, mutation and selection strategies, we can guide a </a:t>
            </a:r>
            <a:r>
              <a:rPr lang="en-US" altLang="zh-CN" dirty="0"/>
              <a:t>cloud system to cover new crash recovery code and increase the chance of triggering crash recovery bugs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dirty="0"/>
          </a:p>
          <a:p>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14</a:t>
            </a:fld>
            <a:endParaRPr lang="zh-CN" altLang="en-US"/>
          </a:p>
        </p:txBody>
      </p:sp>
    </p:spTree>
    <p:extLst>
      <p:ext uri="{BB962C8B-B14F-4D97-AF65-F5344CB8AC3E}">
        <p14:creationId xmlns:p14="http://schemas.microsoft.com/office/powerpoint/2010/main" val="3520694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So here you see, we first run the target cloud system, and collect runtime information through instrumenting the target system. Based on the collected information, for example, coverage and I/O info., we generate and mutate fault sequences, and add them to a queue. Then we select a fault sequence from the queue to test based on a series of selection strategies. During fault injection testing, we will run the target system again and inject node crashes and reboots to the target system according to the fault sequence under test. During and after the fault injection testing, we use predefined </a:t>
            </a:r>
            <a:r>
              <a:rPr lang="en-US" altLang="zh-CN" dirty="0"/>
              <a:t>checkers to detect failure /ˈ</a:t>
            </a:r>
            <a:r>
              <a:rPr lang="en-US" altLang="zh-CN" dirty="0" err="1"/>
              <a:t>feɪljər</a:t>
            </a:r>
            <a:r>
              <a:rPr lang="en-US" altLang="zh-CN" dirty="0"/>
              <a:t>/ symptoms and find crash recovery bugs. The failure symptoms include …, and so on. In this presentation, I will focus on the fault sequence generation, mutation and selection parts, which are the main contributions of our work.</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15</a:t>
            </a:fld>
            <a:endParaRPr lang="zh-CN" altLang="en-US"/>
          </a:p>
        </p:txBody>
      </p:sp>
    </p:spTree>
    <p:extLst>
      <p:ext uri="{BB962C8B-B14F-4D97-AF65-F5344CB8AC3E}">
        <p14:creationId xmlns:p14="http://schemas.microsoft.com/office/powerpoint/2010/main" val="2537717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After the initial run of the target system, we can obtain all the </a:t>
            </a:r>
            <a:r>
              <a:rPr lang="en-US" altLang="zh-CN" sz="1200" b="0" dirty="0"/>
              <a:t>executed </a:t>
            </a:r>
            <a:r>
              <a:rPr lang="en-US" altLang="zh-CN" dirty="0"/>
              <a:t>I/O points and generate the </a:t>
            </a:r>
            <a:r>
              <a:rPr lang="en-US" altLang="zh-CN" sz="1200" b="0" dirty="0"/>
              <a:t>initial fault sequence that does not contain any faults. As shown in the figure, we get a initial fault sequence which contains four I/O points from three nodes. Then we crash an I/O point in the initial fault sequence to generate a group of new fault sequences. In this example, we can generate four new fault sequences. </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16</a:t>
            </a:fld>
            <a:endParaRPr lang="zh-CN" altLang="en-US"/>
          </a:p>
        </p:txBody>
      </p:sp>
    </p:spTree>
    <p:extLst>
      <p:ext uri="{BB962C8B-B14F-4D97-AF65-F5344CB8AC3E}">
        <p14:creationId xmlns:p14="http://schemas.microsoft.com/office/powerpoint/2010/main" val="707192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the subsequent runs, after a fault injection test, we keep the </a:t>
            </a:r>
            <a:r>
              <a:rPr lang="en-US" altLang="zh-CN" sz="1200" b="0" dirty="0"/>
              <a:t>fault sequences that increase the code coverage</a:t>
            </a:r>
            <a:r>
              <a:rPr lang="en-US" altLang="zh-CN" dirty="0"/>
              <a:t>. For such fault sequences, we first create corresponding new fault sequences based on the collected I/O points and injected faults. The created fault sequences reflect the actual execution behaviors. For example, after a fault injection test, some I/O points in the original fault sequence could disappear due to the injected faults, and some new I/O points could be executed by the recovery procedures.</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17</a:t>
            </a:fld>
            <a:endParaRPr lang="zh-CN" altLang="en-US"/>
          </a:p>
        </p:txBody>
      </p:sp>
    </p:spTree>
    <p:extLst>
      <p:ext uri="{BB962C8B-B14F-4D97-AF65-F5344CB8AC3E}">
        <p14:creationId xmlns:p14="http://schemas.microsoft.com/office/powerpoint/2010/main" val="908055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Based on the created new fault sequence, we can mutate it to generate a group of new fault sequences by adding only a node crash or reboot to the sequence.</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18</a:t>
            </a:fld>
            <a:endParaRPr lang="zh-CN" altLang="en-US"/>
          </a:p>
        </p:txBody>
      </p:sp>
    </p:spTree>
    <p:extLst>
      <p:ext uri="{BB962C8B-B14F-4D97-AF65-F5344CB8AC3E}">
        <p14:creationId xmlns:p14="http://schemas.microsoft.com/office/powerpoint/2010/main" val="18460931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make sure the newly injected fault satisfy some </a:t>
            </a:r>
            <a:r>
              <a:rPr lang="en-US" altLang="zh-CN" sz="1200" b="0" dirty="0"/>
              <a:t>constraints, that is, …. </a:t>
            </a:r>
            <a:r>
              <a:rPr lang="en-US" altLang="zh-CN" dirty="0"/>
              <a:t>Therefore, we can generate valid fault sequences that can be executed by the cloud system. </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19</a:t>
            </a:fld>
            <a:endParaRPr lang="zh-CN" altLang="en-US"/>
          </a:p>
        </p:txBody>
      </p:sp>
    </p:spTree>
    <p:extLst>
      <p:ext uri="{BB962C8B-B14F-4D97-AF65-F5344CB8AC3E}">
        <p14:creationId xmlns:p14="http://schemas.microsoft.com/office/powerpoint/2010/main" val="607135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Large scale cloud systems usually consist of thousands of nodes, and involve complex protocols and implementations</a:t>
            </a:r>
          </a:p>
          <a:p>
            <a:r>
              <a:rPr lang="en-US" altLang="zh-CN" dirty="0"/>
              <a:t>Nodes in cloud systems depend on I/O operations to produce persistent states or store states into other nodes</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2</a:t>
            </a:fld>
            <a:endParaRPr lang="zh-CN" altLang="en-US"/>
          </a:p>
        </p:txBody>
      </p:sp>
    </p:spTree>
    <p:extLst>
      <p:ext uri="{BB962C8B-B14F-4D97-AF65-F5344CB8AC3E}">
        <p14:creationId xmlns:p14="http://schemas.microsoft.com/office/powerpoint/2010/main" val="38136485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Let me show a counterexample. In this fault sequence, node B has already be crashed. Then injecting a new </a:t>
            </a:r>
            <a:r>
              <a:rPr lang="en-US" altLang="zh-CN" b="0" i="0" dirty="0">
                <a:solidFill>
                  <a:srgbClr val="111111"/>
                </a:solidFill>
                <a:effectLst/>
                <a:latin typeface="-apple-system"/>
              </a:rPr>
              <a:t>fault </a:t>
            </a:r>
            <a:r>
              <a:rPr lang="en-US" altLang="zh-CN" dirty="0"/>
              <a:t>to crash node B again </a:t>
            </a:r>
            <a:r>
              <a:rPr lang="en-US" altLang="zh-CN" b="0" i="0" dirty="0">
                <a:solidFill>
                  <a:srgbClr val="111111"/>
                </a:solidFill>
                <a:effectLst/>
                <a:latin typeface="-apple-system"/>
              </a:rPr>
              <a:t>does not satisfy the constraints.</a:t>
            </a:r>
            <a:r>
              <a:rPr lang="en-US" altLang="zh-CN" dirty="0"/>
              <a:t> </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20</a:t>
            </a:fld>
            <a:endParaRPr lang="zh-CN" altLang="en-US"/>
          </a:p>
        </p:txBody>
      </p:sp>
    </p:spTree>
    <p:extLst>
      <p:ext uri="{BB962C8B-B14F-4D97-AF65-F5344CB8AC3E}">
        <p14:creationId xmlns:p14="http://schemas.microsoft.com/office/powerpoint/2010/main" val="37431268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effectively explore fault sequences in the queue, we first apply a series of prioritization strategies to get a group of suspicious fault sequences in the queue as candidates. Then, we compute a priority score for every candidate fault sequence, and randomly pick a fault sequence from the candidates to test based on their priority scores.</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21</a:t>
            </a:fld>
            <a:endParaRPr lang="zh-CN" altLang="en-US"/>
          </a:p>
        </p:txBody>
      </p:sp>
    </p:spTree>
    <p:extLst>
      <p:ext uri="{BB962C8B-B14F-4D97-AF65-F5344CB8AC3E}">
        <p14:creationId xmlns:p14="http://schemas.microsoft.com/office/powerpoint/2010/main" val="7582755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First, we </a:t>
            </a:r>
            <a:r>
              <a:rPr lang="en-US" altLang="zh-CN" sz="1200" b="0" strike="noStrike" dirty="0"/>
              <a:t>prioritize </a:t>
            </a:r>
            <a:r>
              <a:rPr lang="en-US" altLang="zh-CN" sz="1200" b="0" dirty="0"/>
              <a:t>the fault sequences that inject faults on new I/O points.</a:t>
            </a:r>
            <a:r>
              <a:rPr lang="zh-CN" altLang="en-US" sz="1200" b="0" dirty="0"/>
              <a:t> </a:t>
            </a:r>
            <a:r>
              <a:rPr lang="en-US" altLang="zh-CN" sz="1200" b="0" dirty="0"/>
              <a:t>This</a:t>
            </a:r>
            <a:r>
              <a:rPr lang="zh-CN" altLang="en-US" sz="1200" b="0" dirty="0"/>
              <a:t> </a:t>
            </a:r>
            <a:r>
              <a:rPr lang="en-US" altLang="zh-CN" sz="1200" b="0" dirty="0"/>
              <a:t>is</a:t>
            </a:r>
            <a:r>
              <a:rPr lang="zh-CN" altLang="en-US" sz="1200" b="0" dirty="0"/>
              <a:t> </a:t>
            </a:r>
            <a:r>
              <a:rPr lang="en-US" altLang="zh-CN" sz="1200" b="0" dirty="0"/>
              <a:t>because the faults on tested I/O points are prone cover the executed recovery code. While the faults on new I/O points are more likely to trigger new code. </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22</a:t>
            </a:fld>
            <a:endParaRPr lang="zh-CN" altLang="en-US"/>
          </a:p>
        </p:txBody>
      </p:sp>
    </p:spTree>
    <p:extLst>
      <p:ext uri="{BB962C8B-B14F-4D97-AF65-F5344CB8AC3E}">
        <p14:creationId xmlns:p14="http://schemas.microsoft.com/office/powerpoint/2010/main" val="19628481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also </a:t>
            </a:r>
            <a:r>
              <a:rPr lang="en-US" altLang="zh-CN" sz="1200" b="0" dirty="0"/>
              <a:t>prioritize the sequences that inject faults on I/O points occurring during recovery. As shown in the figure, when we crash node A before sending a message x, new I/O points will be executed during the recovery process. We </a:t>
            </a:r>
            <a:r>
              <a:rPr lang="en-US" altLang="zh-CN" sz="1200" b="1" dirty="0"/>
              <a:t>prioritize</a:t>
            </a:r>
            <a:r>
              <a:rPr lang="en-US" altLang="zh-CN" sz="1200" b="0" dirty="0"/>
              <a:t> the faults occurring on the such I/O points</a:t>
            </a:r>
            <a:r>
              <a:rPr lang="en-US" altLang="zh-CN" sz="1200" b="1" dirty="0"/>
              <a:t>. This is because such faults are prone to </a:t>
            </a:r>
            <a:r>
              <a:rPr lang="en-US" altLang="zh-CN" sz="1200" b="0" dirty="0">
                <a:solidFill>
                  <a:srgbClr val="FF0000"/>
                </a:solidFill>
              </a:rPr>
              <a:t>complicate the recovery behaviors and trigger bugs according to our previously empirical study on crash recovery bugs.</a:t>
            </a:r>
            <a:endParaRPr lang="en-US" altLang="zh-CN" sz="1200" b="0" strike="sngStrike"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23</a:t>
            </a:fld>
            <a:endParaRPr lang="zh-CN" altLang="en-US"/>
          </a:p>
        </p:txBody>
      </p:sp>
    </p:spTree>
    <p:extLst>
      <p:ext uri="{BB962C8B-B14F-4D97-AF65-F5344CB8AC3E}">
        <p14:creationId xmlns:p14="http://schemas.microsoft.com/office/powerpoint/2010/main" val="40382237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the selected candidate fault sequences, we compute a priority score for each of them by considering some metrics, such as …. The priority scores are used to accelerate the testing process and test crash scenarios with multiple /ˈ</a:t>
            </a:r>
            <a:r>
              <a:rPr lang="en-US" altLang="zh-CN" dirty="0" err="1"/>
              <a:t>mʌltɪpl</a:t>
            </a:r>
            <a:r>
              <a:rPr lang="en-US" altLang="zh-CN" dirty="0"/>
              <a:t>/ node crashes and reboots faster. </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24</a:t>
            </a:fld>
            <a:endParaRPr lang="zh-CN" altLang="en-US"/>
          </a:p>
        </p:txBody>
      </p:sp>
    </p:spTree>
    <p:extLst>
      <p:ext uri="{BB962C8B-B14F-4D97-AF65-F5344CB8AC3E}">
        <p14:creationId xmlns:p14="http://schemas.microsoft.com/office/powerpoint/2010/main" val="8621261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evaluate our approach on three popular cloud systems, and compare it with three alternative /</a:t>
            </a:r>
            <a:r>
              <a:rPr lang="en-US" altLang="zh-CN" dirty="0" err="1"/>
              <a:t>ɔːlˈtɜːrnətɪv</a:t>
            </a:r>
            <a:r>
              <a:rPr lang="en-US" altLang="zh-CN" dirty="0"/>
              <a:t>/ approaches including random fault injection approach, the brute force fault injection approach and a variant of </a:t>
            </a:r>
            <a:r>
              <a:rPr lang="en-US" altLang="zh-CN" dirty="0" err="1"/>
              <a:t>CrashFuzz</a:t>
            </a:r>
            <a:r>
              <a:rPr lang="en-US" altLang="zh-CN" dirty="0"/>
              <a:t>. We r</a:t>
            </a:r>
            <a:r>
              <a:rPr lang="zh-CN" altLang="en-US" dirty="0"/>
              <a:t>un </a:t>
            </a:r>
            <a:r>
              <a:rPr lang="en-US" altLang="zh-CN" dirty="0"/>
              <a:t>the target systems </a:t>
            </a:r>
            <a:r>
              <a:rPr lang="zh-CN" altLang="en-US" dirty="0"/>
              <a:t>at most 48 hours and set the maximum number of faults in a fault sequence as 10</a:t>
            </a:r>
            <a:endParaRPr lang="zh-CN" altLang="en-US" strike="sngStrike"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25</a:t>
            </a:fld>
            <a:endParaRPr lang="zh-CN" altLang="en-US"/>
          </a:p>
        </p:txBody>
      </p:sp>
    </p:spTree>
    <p:extLst>
      <p:ext uri="{BB962C8B-B14F-4D97-AF65-F5344CB8AC3E}">
        <p14:creationId xmlns:p14="http://schemas.microsoft.com/office/powerpoint/2010/main" val="10277766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total, </a:t>
            </a:r>
            <a:r>
              <a:rPr lang="en-US" altLang="zh-CN" dirty="0" err="1"/>
              <a:t>CrashFuzz</a:t>
            </a:r>
            <a:r>
              <a:rPr lang="en-US" altLang="zh-CN" dirty="0"/>
              <a:t> has detected </a:t>
            </a:r>
            <a:r>
              <a:rPr lang="en-US" altLang="zh-CN" dirty="0">
                <a:solidFill>
                  <a:srgbClr val="FF0000"/>
                </a:solidFill>
              </a:rPr>
              <a:t>4 </a:t>
            </a:r>
            <a:r>
              <a:rPr lang="en-US" altLang="zh-CN" dirty="0"/>
              <a:t>new bugs and </a:t>
            </a:r>
            <a:r>
              <a:rPr lang="en-US" altLang="zh-CN" dirty="0">
                <a:solidFill>
                  <a:srgbClr val="FF0000"/>
                </a:solidFill>
              </a:rPr>
              <a:t>1</a:t>
            </a:r>
            <a:r>
              <a:rPr lang="en-US" altLang="zh-CN" dirty="0"/>
              <a:t> known bug.</a:t>
            </a:r>
            <a:r>
              <a:rPr lang="zh-CN" altLang="en-US" dirty="0"/>
              <a:t> </a:t>
            </a:r>
            <a:r>
              <a:rPr lang="en-US" altLang="zh-CN" dirty="0"/>
              <a:t>Two</a:t>
            </a:r>
            <a:r>
              <a:rPr lang="zh-CN" altLang="en-US" dirty="0"/>
              <a:t> </a:t>
            </a:r>
            <a:r>
              <a:rPr lang="en-US" altLang="zh-CN" dirty="0"/>
              <a:t>of</a:t>
            </a:r>
            <a:r>
              <a:rPr lang="zh-CN" altLang="en-US" dirty="0"/>
              <a:t> </a:t>
            </a:r>
            <a:r>
              <a:rPr lang="en-US" altLang="zh-CN" dirty="0"/>
              <a:t>them</a:t>
            </a:r>
            <a:r>
              <a:rPr lang="zh-CN" altLang="en-US" dirty="0"/>
              <a:t> </a:t>
            </a:r>
            <a:r>
              <a:rPr lang="en-US" altLang="zh-CN" dirty="0"/>
              <a:t>can</a:t>
            </a:r>
            <a:r>
              <a:rPr lang="zh-CN" altLang="en-US" dirty="0"/>
              <a:t> </a:t>
            </a:r>
            <a:r>
              <a:rPr lang="en-US" altLang="zh-CN" dirty="0"/>
              <a:t>be</a:t>
            </a:r>
            <a:r>
              <a:rPr lang="zh-CN" altLang="en-US" dirty="0"/>
              <a:t> </a:t>
            </a:r>
            <a:r>
              <a:rPr lang="en-US" altLang="zh-CN" dirty="0"/>
              <a:t>detected</a:t>
            </a:r>
            <a:r>
              <a:rPr lang="zh-CN" altLang="en-US" dirty="0"/>
              <a:t> </a:t>
            </a:r>
            <a:r>
              <a:rPr lang="en-US" altLang="zh-CN" dirty="0"/>
              <a:t>by</a:t>
            </a:r>
            <a:r>
              <a:rPr lang="zh-CN" altLang="en-US" dirty="0"/>
              <a:t> </a:t>
            </a:r>
            <a:r>
              <a:rPr lang="en-US" altLang="zh-CN" dirty="0"/>
              <a:t>the </a:t>
            </a:r>
            <a:r>
              <a:rPr lang="en-US" altLang="zh-CN" sz="1200" dirty="0"/>
              <a:t>alternative</a:t>
            </a:r>
            <a:r>
              <a:rPr lang="en-US" altLang="zh-CN" dirty="0"/>
              <a:t> approaches. </a:t>
            </a:r>
            <a:endParaRPr lang="zh-CN" altLang="en-US" strike="sngStrike"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26</a:t>
            </a:fld>
            <a:endParaRPr lang="zh-CN" altLang="en-US"/>
          </a:p>
        </p:txBody>
      </p:sp>
    </p:spTree>
    <p:extLst>
      <p:ext uri="{BB962C8B-B14F-4D97-AF65-F5344CB8AC3E}">
        <p14:creationId xmlns:p14="http://schemas.microsoft.com/office/powerpoint/2010/main" val="31638611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also measure </a:t>
            </a:r>
            <a:r>
              <a:rPr lang="en-US" altLang="zh-CN" dirty="0" err="1"/>
              <a:t>CrashFuzz’s</a:t>
            </a:r>
            <a:r>
              <a:rPr lang="en-US" altLang="zh-CN" dirty="0"/>
              <a:t> effectiveness in testing recovery behaviors of cloud systems through the overall code coverage. As shown in the figures, </a:t>
            </a:r>
            <a:r>
              <a:rPr lang="en-US" altLang="zh-CN" dirty="0" err="1"/>
              <a:t>CrashFuzz</a:t>
            </a:r>
            <a:r>
              <a:rPr lang="en-US" altLang="zh-CN" dirty="0"/>
              <a:t> can </a:t>
            </a:r>
            <a:r>
              <a:rPr lang="en-US" altLang="zh-CN" dirty="0">
                <a:solidFill>
                  <a:srgbClr val="FF0000"/>
                </a:solidFill>
              </a:rPr>
              <a:t>cover the most code </a:t>
            </a:r>
            <a:r>
              <a:rPr lang="en-US" altLang="zh-CN" dirty="0"/>
              <a:t>and </a:t>
            </a:r>
            <a:r>
              <a:rPr lang="en-US" altLang="zh-CN" dirty="0">
                <a:solidFill>
                  <a:srgbClr val="FF0000"/>
                </a:solidFill>
              </a:rPr>
              <a:t>achieve higher code coverage faster compared with alternative approaches. </a:t>
            </a:r>
            <a:endParaRPr lang="zh-CN" altLang="en-US" strike="sngStrike"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27</a:t>
            </a:fld>
            <a:endParaRPr lang="zh-CN" altLang="en-US"/>
          </a:p>
        </p:txBody>
      </p:sp>
    </p:spTree>
    <p:extLst>
      <p:ext uri="{BB962C8B-B14F-4D97-AF65-F5344CB8AC3E}">
        <p14:creationId xmlns:p14="http://schemas.microsoft.com/office/powerpoint/2010/main" val="10940722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conclusion, Cloud systems must correctly recovery from node crashes/reboots,</a:t>
            </a:r>
            <a:r>
              <a:rPr lang="zh-CN" altLang="en-US" dirty="0"/>
              <a:t> </a:t>
            </a:r>
            <a:r>
              <a:rPr lang="en-US" altLang="zh-CN" dirty="0"/>
              <a:t>we</a:t>
            </a:r>
            <a:r>
              <a:rPr lang="zh-CN" altLang="en-US" dirty="0"/>
              <a:t> </a:t>
            </a:r>
            <a:r>
              <a:rPr lang="en-US" altLang="zh-CN" dirty="0"/>
              <a:t>propose a novel approach </a:t>
            </a:r>
            <a:r>
              <a:rPr lang="en-US" altLang="zh-CN" dirty="0" err="1"/>
              <a:t>crashfuzz</a:t>
            </a:r>
            <a:r>
              <a:rPr lang="en-US" altLang="zh-CN" dirty="0"/>
              <a:t> to </a:t>
            </a:r>
            <a:r>
              <a:rPr lang="en-US" altLang="zh-CN" dirty="0">
                <a:solidFill>
                  <a:srgbClr val="FF0000"/>
                </a:solidFill>
              </a:rPr>
              <a:t>systematically</a:t>
            </a:r>
            <a:r>
              <a:rPr lang="en-US" altLang="zh-CN" dirty="0"/>
              <a:t> and </a:t>
            </a:r>
            <a:r>
              <a:rPr lang="en-US" altLang="zh-CN" dirty="0">
                <a:solidFill>
                  <a:srgbClr val="FF0000"/>
                </a:solidFill>
              </a:rPr>
              <a:t>effectively</a:t>
            </a:r>
            <a:r>
              <a:rPr lang="en-US" altLang="zh-CN" dirty="0"/>
              <a:t> explore the huge crash scenario space of cloud systems. Our approach is </a:t>
            </a:r>
            <a:r>
              <a:rPr lang="en-US" altLang="zh-CN" dirty="0" err="1"/>
              <a:t>avaliable</a:t>
            </a:r>
            <a:r>
              <a:rPr lang="en-US" altLang="zh-CN" dirty="0"/>
              <a:t> on </a:t>
            </a:r>
            <a:r>
              <a:rPr lang="en-US" altLang="zh-CN" dirty="0" err="1"/>
              <a:t>github</a:t>
            </a:r>
            <a:r>
              <a:rPr lang="en-US" altLang="zh-CN" dirty="0"/>
              <a:t>.</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28</a:t>
            </a:fld>
            <a:endParaRPr lang="zh-CN" altLang="en-US"/>
          </a:p>
        </p:txBody>
      </p:sp>
    </p:spTree>
    <p:extLst>
      <p:ext uri="{BB962C8B-B14F-4D97-AF65-F5344CB8AC3E}">
        <p14:creationId xmlns:p14="http://schemas.microsoft.com/office/powerpoint/2010/main" val="144564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Node crashes and reboots are inevitable /</a:t>
            </a:r>
            <a:r>
              <a:rPr lang="en-US" altLang="zh-CN" dirty="0" err="1"/>
              <a:t>ɪnˈevɪtəbl</a:t>
            </a:r>
            <a:r>
              <a:rPr lang="en-US" altLang="zh-CN" dirty="0"/>
              <a:t>/ in cloud systems. A</a:t>
            </a:r>
            <a:r>
              <a:rPr lang="en-US" altLang="zh-CN" dirty="0">
                <a:solidFill>
                  <a:srgbClr val="FF0000"/>
                </a:solidFill>
              </a:rPr>
              <a:t>ny node </a:t>
            </a:r>
            <a:r>
              <a:rPr lang="en-US" altLang="zh-CN" dirty="0"/>
              <a:t>In cloud systems can </a:t>
            </a:r>
            <a:r>
              <a:rPr lang="en-US" altLang="zh-CN" dirty="0">
                <a:solidFill>
                  <a:srgbClr val="FF0000"/>
                </a:solidFill>
              </a:rPr>
              <a:t>crash or reboot </a:t>
            </a:r>
            <a:r>
              <a:rPr lang="en-US" altLang="zh-CN" dirty="0"/>
              <a:t>at </a:t>
            </a:r>
            <a:r>
              <a:rPr lang="en-US" altLang="zh-CN" dirty="0">
                <a:solidFill>
                  <a:srgbClr val="FF0000"/>
                </a:solidFill>
              </a:rPr>
              <a:t>any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t>These node crashes and reboots can result in specific crash states</a:t>
            </a:r>
            <a:endParaRPr lang="zh-CN" altLang="en-US" strike="sngStrike"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3</a:t>
            </a:fld>
            <a:endParaRPr lang="zh-CN" altLang="en-US"/>
          </a:p>
        </p:txBody>
      </p:sp>
    </p:spTree>
    <p:extLst>
      <p:ext uri="{BB962C8B-B14F-4D97-AF65-F5344CB8AC3E}">
        <p14:creationId xmlns:p14="http://schemas.microsoft.com/office/powerpoint/2010/main" val="766569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 a node crashes or reboots, it will trigger corresponding recovery procedures /</a:t>
            </a:r>
            <a:r>
              <a:rPr lang="en-US" altLang="zh-CN" dirty="0" err="1"/>
              <a:t>prəˈsiːdʒəz</a:t>
            </a:r>
            <a:r>
              <a:rPr lang="en-US" altLang="zh-CN" dirty="0"/>
              <a:t>/, which are responsible for handling the fault and recovering the cloud system to a normal state. As shown in the figure, when node A crashes before sending a heartbeat message to node B, B will remove A from its node list. When node A crashes after submitting a task, B will make another node C take over A’s task. Both of these two crash scenarios can be tolerated by the cloud system.</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4</a:t>
            </a:fld>
            <a:endParaRPr lang="zh-CN" altLang="en-US"/>
          </a:p>
        </p:txBody>
      </p:sp>
    </p:spTree>
    <p:extLst>
      <p:ext uri="{BB962C8B-B14F-4D97-AF65-F5344CB8AC3E}">
        <p14:creationId xmlns:p14="http://schemas.microsoft.com/office/powerpoint/2010/main" val="4076419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However, Node crashes and reboots that occur under special timing can trigger crash recovery bugs hidden in incorrect crash recovery mechanisms and implementations.</a:t>
            </a:r>
          </a:p>
          <a:p>
            <a:r>
              <a:rPr lang="en-US" altLang="zh-CN" dirty="0"/>
              <a:t>For example, the crash scenario shown in the figure can make the cloud system fail to recover the task due to a crash recovery bug.</a:t>
            </a:r>
            <a:r>
              <a:rPr lang="en-US" altLang="zh-CN" dirty="0">
                <a:solidFill>
                  <a:srgbClr val="FF0000"/>
                </a:solidFill>
              </a:rPr>
              <a:t> </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5</a:t>
            </a:fld>
            <a:endParaRPr lang="zh-CN" altLang="en-US"/>
          </a:p>
        </p:txBody>
      </p:sp>
    </p:spTree>
    <p:extLst>
      <p:ext uri="{BB962C8B-B14F-4D97-AF65-F5344CB8AC3E}">
        <p14:creationId xmlns:p14="http://schemas.microsoft.com/office/powerpoint/2010/main" val="3631846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Crash recovery bugs can cause severe /</a:t>
            </a:r>
            <a:r>
              <a:rPr lang="en-US" altLang="zh-CN" dirty="0" err="1"/>
              <a:t>sɪˈvɪr</a:t>
            </a:r>
            <a:r>
              <a:rPr lang="en-US" altLang="zh-CN" dirty="0"/>
              <a:t>/ consequences, and affect the reliability and availability of cloud systems.</a:t>
            </a:r>
          </a:p>
          <a:p>
            <a:r>
              <a:rPr lang="en-US" altLang="zh-CN" dirty="0"/>
              <a:t>To test the correctness of cloud systems in how they deal with node crashes and reboots, an intuitive /</a:t>
            </a:r>
            <a:r>
              <a:rPr lang="en-US" altLang="zh-CN" dirty="0" err="1"/>
              <a:t>ɪnˈtuːɪtɪv</a:t>
            </a:r>
            <a:r>
              <a:rPr lang="en-US" altLang="zh-CN" dirty="0"/>
              <a:t>/ approach is to systematically exercise all possible crash scenarios, and observe whether a cloud system can correctly recover from these crash scenarios. </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6</a:t>
            </a:fld>
            <a:endParaRPr lang="zh-CN" altLang="en-US"/>
          </a:p>
        </p:txBody>
      </p:sp>
    </p:spTree>
    <p:extLst>
      <p:ext uri="{BB962C8B-B14F-4D97-AF65-F5344CB8AC3E}">
        <p14:creationId xmlns:p14="http://schemas.microsoft.com/office/powerpoint/2010/main" val="163749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However, it’s challenging to systematically explore the crash scenario space of cloud systems. </a:t>
            </a:r>
            <a:r>
              <a:rPr lang="en-US" altLang="zh-CN" sz="1200" b="1" dirty="0"/>
              <a:t>In our experiments, a HDFS system with 5 nodes can produce around 400 I/O operations for each node. When</a:t>
            </a:r>
            <a:r>
              <a:rPr lang="en-US" altLang="zh-CN" dirty="0"/>
              <a:t> injecting </a:t>
            </a:r>
            <a:r>
              <a:rPr lang="en-US" altLang="zh-CN" sz="1200" dirty="0"/>
              <a:t>only </a:t>
            </a:r>
            <a:r>
              <a:rPr lang="en-US" altLang="zh-CN" sz="1200" b="1" dirty="0">
                <a:solidFill>
                  <a:srgbClr val="FF0000"/>
                </a:solidFill>
              </a:rPr>
              <a:t>one node crash </a:t>
            </a:r>
            <a:r>
              <a:rPr lang="en-US" altLang="zh-CN" sz="1200" dirty="0"/>
              <a:t>on these I/O points</a:t>
            </a:r>
            <a:r>
              <a:rPr lang="en-US" altLang="zh-CN" sz="1200" b="1" dirty="0"/>
              <a:t>, </a:t>
            </a:r>
            <a:r>
              <a:rPr lang="en-US" altLang="zh-CN" dirty="0"/>
              <a:t>we can produce 2,000 crash scenarios.</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7</a:t>
            </a:fld>
            <a:endParaRPr lang="zh-CN" altLang="en-US"/>
          </a:p>
        </p:txBody>
      </p:sp>
    </p:spTree>
    <p:extLst>
      <p:ext uri="{BB962C8B-B14F-4D97-AF65-F5344CB8AC3E}">
        <p14:creationId xmlns:p14="http://schemas.microsoft.com/office/powerpoint/2010/main" val="1707974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t>When </a:t>
            </a:r>
            <a:r>
              <a:rPr lang="en-US" altLang="zh-CN" dirty="0"/>
              <a:t>injecting </a:t>
            </a:r>
            <a:r>
              <a:rPr lang="en-US" altLang="zh-CN" sz="1200" b="1" dirty="0">
                <a:solidFill>
                  <a:srgbClr val="FF0000"/>
                </a:solidFill>
              </a:rPr>
              <a:t>two crashes </a:t>
            </a:r>
            <a:r>
              <a:rPr lang="en-US" altLang="zh-CN" sz="1200" dirty="0"/>
              <a:t>on the I/O points from two different nodes</a:t>
            </a:r>
            <a:r>
              <a:rPr lang="en-US" altLang="zh-CN" sz="1200" b="1" dirty="0"/>
              <a:t>, </a:t>
            </a:r>
            <a:r>
              <a:rPr lang="en-US" altLang="zh-CN" dirty="0"/>
              <a:t>we can produce  around 1.6 million crash scenarios.</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8</a:t>
            </a:fld>
            <a:endParaRPr lang="zh-CN" altLang="en-US"/>
          </a:p>
        </p:txBody>
      </p:sp>
    </p:spTree>
    <p:extLst>
      <p:ext uri="{BB962C8B-B14F-4D97-AF65-F5344CB8AC3E}">
        <p14:creationId xmlns:p14="http://schemas.microsoft.com/office/powerpoint/2010/main" val="2567890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When we further consider more node crashes and even node reboots, the number of possible crash scenarios could increase quickly. Therefore, testing cloud systems by enumerating all possible crash scenarios is time-consuming, and may be impossible.</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9</a:t>
            </a:fld>
            <a:endParaRPr lang="zh-CN" altLang="en-US"/>
          </a:p>
        </p:txBody>
      </p:sp>
    </p:spTree>
    <p:extLst>
      <p:ext uri="{BB962C8B-B14F-4D97-AF65-F5344CB8AC3E}">
        <p14:creationId xmlns:p14="http://schemas.microsoft.com/office/powerpoint/2010/main" val="708024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82752" y="4571999"/>
            <a:ext cx="10826496" cy="543675"/>
          </a:xfrm>
          <a:noFill/>
          <a:ln w="9525" algn="ctr">
            <a:noFill/>
            <a:miter lim="800000"/>
            <a:headEnd/>
            <a:tailEnd/>
          </a:ln>
        </p:spPr>
        <p:txBody>
          <a:bodyPr vert="horz" wrap="square" lIns="91440" tIns="45720" rIns="91440" bIns="45720" numCol="1" anchor="t" anchorCtr="0" compatLnSpc="1">
            <a:prstTxWarp prst="textNoShape">
              <a:avLst/>
            </a:prstTxWarp>
          </a:bodyPr>
          <a:lstStyle>
            <a:lvl1pPr marL="0" indent="0" algn="l" rtl="0" eaLnBrk="1" fontAlgn="base" hangingPunct="1">
              <a:lnSpc>
                <a:spcPct val="100000"/>
              </a:lnSpc>
              <a:spcBef>
                <a:spcPts val="1600"/>
              </a:spcBef>
              <a:spcAft>
                <a:spcPts val="0"/>
              </a:spcAft>
              <a:buClr>
                <a:schemeClr val="accent6"/>
              </a:buClr>
              <a:buNone/>
              <a:defRPr lang="en-US" sz="2933" b="1" i="1" baseline="0" smtClean="0">
                <a:solidFill>
                  <a:schemeClr val="accent6"/>
                </a:solidFill>
                <a:latin typeface="+mj-lt"/>
                <a:ea typeface="+mn-ea"/>
                <a:cs typeface="+mn-cs"/>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err="1"/>
              <a:t>Clicdk</a:t>
            </a:r>
            <a:r>
              <a:rPr lang="en-US" dirty="0"/>
              <a:t> to edit Master subtitle style</a:t>
            </a:r>
          </a:p>
        </p:txBody>
      </p:sp>
    </p:spTree>
    <p:extLst>
      <p:ext uri="{BB962C8B-B14F-4D97-AF65-F5344CB8AC3E}">
        <p14:creationId xmlns:p14="http://schemas.microsoft.com/office/powerpoint/2010/main" val="365922935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Photo Collage">
    <p:spTree>
      <p:nvGrpSpPr>
        <p:cNvPr id="1" name=""/>
        <p:cNvGrpSpPr/>
        <p:nvPr/>
      </p:nvGrpSpPr>
      <p:grpSpPr>
        <a:xfrm>
          <a:off x="0" y="0"/>
          <a:ext cx="0" cy="0"/>
          <a:chOff x="0" y="0"/>
          <a:chExt cx="0" cy="0"/>
        </a:xfrm>
      </p:grpSpPr>
      <p:sp>
        <p:nvSpPr>
          <p:cNvPr id="2" name="Rectangle 1"/>
          <p:cNvSpPr/>
          <p:nvPr/>
        </p:nvSpPr>
        <p:spPr bwMode="gray">
          <a:xfrm>
            <a:off x="1" y="1"/>
            <a:ext cx="12192001" cy="3013495"/>
          </a:xfrm>
          <a:prstGeom prst="rect">
            <a:avLst/>
          </a:prstGeom>
          <a:solidFill>
            <a:schemeClr val="bg1"/>
          </a:solidFill>
          <a:ln w="6350" algn="ctr">
            <a:noFill/>
            <a:miter lim="800000"/>
            <a:headEnd/>
            <a:tailEnd/>
          </a:ln>
          <a:effectLst/>
        </p:spPr>
        <p:txBody>
          <a:bodyPr wrap="none" rtlCol="0" anchor="ctr"/>
          <a:lstStyle/>
          <a:p>
            <a:pPr algn="ctr"/>
            <a:endParaRPr lang="en-US" sz="2400" b="1" dirty="0">
              <a:solidFill>
                <a:schemeClr val="bg1"/>
              </a:solidFill>
            </a:endParaRPr>
          </a:p>
        </p:txBody>
      </p:sp>
      <p:sp>
        <p:nvSpPr>
          <p:cNvPr id="11" name="Picture Placeholder 10"/>
          <p:cNvSpPr>
            <a:spLocks noGrp="1"/>
          </p:cNvSpPr>
          <p:nvPr>
            <p:ph type="pic" sz="quarter" idx="10"/>
          </p:nvPr>
        </p:nvSpPr>
        <p:spPr>
          <a:xfrm>
            <a:off x="1" y="531813"/>
            <a:ext cx="1982748" cy="2074863"/>
          </a:xfrm>
        </p:spPr>
        <p:txBody>
          <a:bodyPr>
            <a:noAutofit/>
          </a:bodyPr>
          <a:lstStyle/>
          <a:p>
            <a:r>
              <a:rPr lang="zh-CN" altLang="en-US"/>
              <a:t>单击图标添加图片</a:t>
            </a:r>
            <a:endParaRPr lang="en-US"/>
          </a:p>
        </p:txBody>
      </p:sp>
      <p:sp>
        <p:nvSpPr>
          <p:cNvPr id="12" name="Picture Placeholder 10"/>
          <p:cNvSpPr>
            <a:spLocks noGrp="1"/>
          </p:cNvSpPr>
          <p:nvPr>
            <p:ph type="pic" sz="quarter" idx="11"/>
          </p:nvPr>
        </p:nvSpPr>
        <p:spPr>
          <a:xfrm>
            <a:off x="2040255" y="531813"/>
            <a:ext cx="3703313" cy="2074863"/>
          </a:xfrm>
        </p:spPr>
        <p:txBody>
          <a:bodyPr>
            <a:noAutofit/>
          </a:bodyPr>
          <a:lstStyle/>
          <a:p>
            <a:r>
              <a:rPr lang="zh-CN" altLang="en-US"/>
              <a:t>单击图标添加图片</a:t>
            </a:r>
            <a:endParaRPr lang="en-US"/>
          </a:p>
        </p:txBody>
      </p:sp>
      <p:sp>
        <p:nvSpPr>
          <p:cNvPr id="13" name="Picture Placeholder 10"/>
          <p:cNvSpPr>
            <a:spLocks noGrp="1"/>
          </p:cNvSpPr>
          <p:nvPr>
            <p:ph type="pic" sz="quarter" idx="12"/>
          </p:nvPr>
        </p:nvSpPr>
        <p:spPr>
          <a:xfrm>
            <a:off x="8630595" y="531813"/>
            <a:ext cx="3561404" cy="2074863"/>
          </a:xfrm>
        </p:spPr>
        <p:txBody>
          <a:bodyPr>
            <a:noAutofit/>
          </a:bodyPr>
          <a:lstStyle/>
          <a:p>
            <a:r>
              <a:rPr lang="zh-CN" altLang="en-US"/>
              <a:t>单击图标添加图片</a:t>
            </a:r>
            <a:endParaRPr lang="en-US"/>
          </a:p>
        </p:txBody>
      </p:sp>
      <p:sp>
        <p:nvSpPr>
          <p:cNvPr id="14" name="Picture Placeholder 10"/>
          <p:cNvSpPr>
            <a:spLocks noGrp="1"/>
          </p:cNvSpPr>
          <p:nvPr>
            <p:ph type="pic" sz="quarter" idx="13"/>
          </p:nvPr>
        </p:nvSpPr>
        <p:spPr>
          <a:xfrm>
            <a:off x="5801075" y="531813"/>
            <a:ext cx="2772015" cy="2074863"/>
          </a:xfrm>
        </p:spPr>
        <p:txBody>
          <a:bodyPr>
            <a:noAutofit/>
          </a:bodyPr>
          <a:lstStyle/>
          <a:p>
            <a:r>
              <a:rPr lang="zh-CN" altLang="en-US"/>
              <a:t>单击图标添加图片</a:t>
            </a:r>
            <a:endParaRPr lang="en-US"/>
          </a:p>
        </p:txBody>
      </p:sp>
      <p:sp>
        <p:nvSpPr>
          <p:cNvPr id="15" name="Picture Placeholder 10"/>
          <p:cNvSpPr>
            <a:spLocks noGrp="1"/>
          </p:cNvSpPr>
          <p:nvPr>
            <p:ph type="pic" sz="quarter" idx="14"/>
          </p:nvPr>
        </p:nvSpPr>
        <p:spPr>
          <a:xfrm>
            <a:off x="5113080" y="2660017"/>
            <a:ext cx="4482353" cy="2074863"/>
          </a:xfrm>
        </p:spPr>
        <p:txBody>
          <a:bodyPr>
            <a:noAutofit/>
          </a:bodyPr>
          <a:lstStyle/>
          <a:p>
            <a:r>
              <a:rPr lang="zh-CN" altLang="en-US"/>
              <a:t>单击图标添加图片</a:t>
            </a:r>
            <a:endParaRPr lang="en-US"/>
          </a:p>
        </p:txBody>
      </p:sp>
      <p:sp>
        <p:nvSpPr>
          <p:cNvPr id="16" name="Picture Placeholder 10"/>
          <p:cNvSpPr>
            <a:spLocks noGrp="1"/>
          </p:cNvSpPr>
          <p:nvPr>
            <p:ph type="pic" sz="quarter" idx="15"/>
          </p:nvPr>
        </p:nvSpPr>
        <p:spPr>
          <a:xfrm>
            <a:off x="2321004" y="2660017"/>
            <a:ext cx="2734568" cy="2074863"/>
          </a:xfrm>
        </p:spPr>
        <p:txBody>
          <a:bodyPr>
            <a:noAutofit/>
          </a:bodyPr>
          <a:lstStyle/>
          <a:p>
            <a:r>
              <a:rPr lang="zh-CN" altLang="en-US"/>
              <a:t>单击图标添加图片</a:t>
            </a:r>
            <a:endParaRPr lang="en-US"/>
          </a:p>
        </p:txBody>
      </p:sp>
      <p:sp>
        <p:nvSpPr>
          <p:cNvPr id="17" name="Picture Placeholder 10"/>
          <p:cNvSpPr>
            <a:spLocks noGrp="1"/>
          </p:cNvSpPr>
          <p:nvPr>
            <p:ph type="pic" sz="quarter" idx="16"/>
          </p:nvPr>
        </p:nvSpPr>
        <p:spPr>
          <a:xfrm>
            <a:off x="1" y="2660017"/>
            <a:ext cx="2263497" cy="2074863"/>
          </a:xfrm>
        </p:spPr>
        <p:txBody>
          <a:bodyPr>
            <a:noAutofit/>
          </a:bodyPr>
          <a:lstStyle/>
          <a:p>
            <a:r>
              <a:rPr lang="zh-CN" altLang="en-US"/>
              <a:t>单击图标添加图片</a:t>
            </a:r>
            <a:endParaRPr lang="en-US"/>
          </a:p>
        </p:txBody>
      </p:sp>
      <p:sp>
        <p:nvSpPr>
          <p:cNvPr id="18" name="Picture Placeholder 10"/>
          <p:cNvSpPr>
            <a:spLocks noGrp="1"/>
          </p:cNvSpPr>
          <p:nvPr>
            <p:ph type="pic" sz="quarter" idx="17"/>
          </p:nvPr>
        </p:nvSpPr>
        <p:spPr>
          <a:xfrm>
            <a:off x="9652938" y="2660017"/>
            <a:ext cx="2539063" cy="2074863"/>
          </a:xfrm>
        </p:spPr>
        <p:txBody>
          <a:bodyPr>
            <a:noAutofit/>
          </a:bodyPr>
          <a:lstStyle/>
          <a:p>
            <a:r>
              <a:rPr lang="zh-CN" altLang="en-US"/>
              <a:t>单击图标添加图片</a:t>
            </a:r>
            <a:endParaRPr lang="en-US"/>
          </a:p>
        </p:txBody>
      </p:sp>
      <p:sp>
        <p:nvSpPr>
          <p:cNvPr id="19" name="Title 18"/>
          <p:cNvSpPr>
            <a:spLocks noGrp="1"/>
          </p:cNvSpPr>
          <p:nvPr>
            <p:ph type="title"/>
          </p:nvPr>
        </p:nvSpPr>
        <p:spPr>
          <a:xfrm>
            <a:off x="414529" y="5606699"/>
            <a:ext cx="11338560" cy="896112"/>
          </a:xfrm>
        </p:spPr>
        <p:txBody>
          <a:bodyPr lIns="0" tIns="0" rIns="0" bIns="0"/>
          <a:lstStyle>
            <a:lvl1pPr algn="l">
              <a:lnSpc>
                <a:spcPct val="100000"/>
              </a:lnSpc>
              <a:defRPr lang="en-US" sz="7200" b="0" i="1" kern="1200" dirty="0" smtClean="0">
                <a:solidFill>
                  <a:schemeClr val="accent1"/>
                </a:solidFill>
                <a:latin typeface="+mj-lt"/>
                <a:ea typeface="+mn-ea"/>
                <a:cs typeface="+mn-cs"/>
              </a:defRPr>
            </a:lvl1pPr>
          </a:lstStyle>
          <a:p>
            <a:r>
              <a:rPr lang="zh-CN" altLang="en-US"/>
              <a:t>单击此处编辑母版标题样式</a:t>
            </a:r>
            <a:endParaRPr lang="en-US" dirty="0"/>
          </a:p>
        </p:txBody>
      </p:sp>
      <p:sp>
        <p:nvSpPr>
          <p:cNvPr id="20" name="Rectangle 14"/>
          <p:cNvSpPr>
            <a:spLocks noGrp="1" noChangeArrowheads="1"/>
          </p:cNvSpPr>
          <p:nvPr>
            <p:ph type="subTitle" idx="1"/>
          </p:nvPr>
        </p:nvSpPr>
        <p:spPr>
          <a:xfrm>
            <a:off x="414529" y="4764524"/>
            <a:ext cx="11338560" cy="738664"/>
          </a:xfrm>
          <a:ln/>
        </p:spPr>
        <p:txBody>
          <a:bodyPr lIns="0" tIns="0" rIns="0" bIns="0" anchor="b"/>
          <a:lstStyle>
            <a:lvl1pPr marL="0" indent="0">
              <a:lnSpc>
                <a:spcPct val="100000"/>
              </a:lnSpc>
              <a:spcBef>
                <a:spcPts val="0"/>
              </a:spcBef>
              <a:buFontTx/>
              <a:buNone/>
              <a:defRPr lang="en-US" sz="4800" b="0" i="1" kern="1200" dirty="0">
                <a:solidFill>
                  <a:srgbClr val="2DBCB6"/>
                </a:solidFill>
                <a:latin typeface="+mj-lt"/>
                <a:ea typeface="+mn-ea"/>
                <a:cs typeface="+mn-cs"/>
              </a:defRPr>
            </a:lvl1pPr>
          </a:lstStyle>
          <a:p>
            <a:r>
              <a:rPr lang="zh-CN" altLang="en-US"/>
              <a:t>单击此处编辑母版副标题样式</a:t>
            </a:r>
            <a:endParaRPr lang="en-US" dirty="0"/>
          </a:p>
        </p:txBody>
      </p:sp>
    </p:spTree>
    <p:extLst>
      <p:ext uri="{BB962C8B-B14F-4D97-AF65-F5344CB8AC3E}">
        <p14:creationId xmlns:p14="http://schemas.microsoft.com/office/powerpoint/2010/main" val="201246008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Photo Header Title Slide">
    <p:spTree>
      <p:nvGrpSpPr>
        <p:cNvPr id="1" name=""/>
        <p:cNvGrpSpPr/>
        <p:nvPr/>
      </p:nvGrpSpPr>
      <p:grpSpPr>
        <a:xfrm>
          <a:off x="0" y="0"/>
          <a:ext cx="0" cy="0"/>
          <a:chOff x="0" y="0"/>
          <a:chExt cx="0" cy="0"/>
        </a:xfrm>
      </p:grpSpPr>
      <p:sp>
        <p:nvSpPr>
          <p:cNvPr id="281613" name="Rectangle 13"/>
          <p:cNvSpPr>
            <a:spLocks noGrp="1" noChangeArrowheads="1"/>
          </p:cNvSpPr>
          <p:nvPr>
            <p:ph type="ctrTitle"/>
          </p:nvPr>
        </p:nvSpPr>
        <p:spPr>
          <a:xfrm>
            <a:off x="524255" y="3063525"/>
            <a:ext cx="6231108" cy="1252728"/>
          </a:xfrm>
        </p:spPr>
        <p:txBody>
          <a:bodyPr wrap="square" lIns="0" tIns="0" rIns="0" bIns="0" anchor="b"/>
          <a:lstStyle>
            <a:lvl1pPr algn="l">
              <a:lnSpc>
                <a:spcPts val="6400"/>
              </a:lnSpc>
              <a:spcBef>
                <a:spcPts val="0"/>
              </a:spcBef>
              <a:defRPr lang="en-US" sz="8000" b="0" i="1" kern="1200" dirty="0">
                <a:solidFill>
                  <a:schemeClr val="accent1"/>
                </a:solidFill>
                <a:latin typeface="Calibri" pitchFamily="34" charset="0"/>
                <a:ea typeface="+mn-ea"/>
                <a:cs typeface="Calibri" pitchFamily="34" charset="0"/>
              </a:defRPr>
            </a:lvl1pPr>
          </a:lstStyle>
          <a:p>
            <a:r>
              <a:rPr lang="zh-CN" altLang="en-US"/>
              <a:t>单击此处编辑母版标题样式</a:t>
            </a:r>
            <a:endParaRPr lang="en-US" dirty="0"/>
          </a:p>
        </p:txBody>
      </p:sp>
      <p:sp>
        <p:nvSpPr>
          <p:cNvPr id="281614" name="Rectangle 14"/>
          <p:cNvSpPr>
            <a:spLocks noGrp="1" noChangeArrowheads="1"/>
          </p:cNvSpPr>
          <p:nvPr>
            <p:ph type="subTitle" idx="1"/>
          </p:nvPr>
        </p:nvSpPr>
        <p:spPr>
          <a:xfrm>
            <a:off x="524256" y="4461447"/>
            <a:ext cx="6231107" cy="1213794"/>
          </a:xfrm>
          <a:ln/>
        </p:spPr>
        <p:txBody>
          <a:bodyPr lIns="0" tIns="0" rIns="0" bIns="0"/>
          <a:lstStyle>
            <a:lvl1pPr marL="0" indent="0">
              <a:lnSpc>
                <a:spcPts val="4667"/>
              </a:lnSpc>
              <a:spcBef>
                <a:spcPts val="0"/>
              </a:spcBef>
              <a:buFontTx/>
              <a:buNone/>
              <a:defRPr lang="en-US" sz="4800" b="1" i="1" kern="1200" dirty="0">
                <a:solidFill>
                  <a:schemeClr val="accent6"/>
                </a:solidFill>
                <a:latin typeface="Calibri" pitchFamily="34" charset="0"/>
                <a:ea typeface="+mn-ea"/>
                <a:cs typeface="Calibri" pitchFamily="34" charset="0"/>
              </a:defRPr>
            </a:lvl1pPr>
          </a:lstStyle>
          <a:p>
            <a:r>
              <a:rPr lang="zh-CN" altLang="en-US"/>
              <a:t>单击此处编辑母版副标题样式</a:t>
            </a:r>
            <a:endParaRPr lang="en-US" dirty="0"/>
          </a:p>
        </p:txBody>
      </p:sp>
      <p:cxnSp>
        <p:nvCxnSpPr>
          <p:cNvPr id="13" name="Straight Connector 12"/>
          <p:cNvCxnSpPr/>
          <p:nvPr/>
        </p:nvCxnSpPr>
        <p:spPr bwMode="auto">
          <a:xfrm>
            <a:off x="1" y="4337268"/>
            <a:ext cx="6556076" cy="0"/>
          </a:xfrm>
          <a:prstGeom prst="line">
            <a:avLst/>
          </a:prstGeom>
          <a:solidFill>
            <a:schemeClr val="accent1"/>
          </a:solidFill>
          <a:ln w="12700" cap="flat" cmpd="sng" algn="ctr">
            <a:solidFill>
              <a:schemeClr val="accent1"/>
            </a:solidFill>
            <a:prstDash val="solid"/>
            <a:round/>
            <a:headEnd type="none" w="med" len="med"/>
            <a:tailEnd type="none" w="med" len="med"/>
          </a:ln>
          <a:effectLst/>
        </p:spPr>
      </p:cxnSp>
    </p:spTree>
    <p:extLst>
      <p:ext uri="{BB962C8B-B14F-4D97-AF65-F5344CB8AC3E}">
        <p14:creationId xmlns:p14="http://schemas.microsoft.com/office/powerpoint/2010/main" val="36260075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133871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F031F17-8B63-4BA9-B39A-1654776705E7}"/>
              </a:ext>
            </a:extLst>
          </p:cNvPr>
          <p:cNvSpPr/>
          <p:nvPr userDrawn="1"/>
        </p:nvSpPr>
        <p:spPr bwMode="gray">
          <a:xfrm>
            <a:off x="367645" y="1969325"/>
            <a:ext cx="490194" cy="707887"/>
          </a:xfrm>
          <a:prstGeom prst="rect">
            <a:avLst/>
          </a:prstGeom>
          <a:solidFill>
            <a:schemeClr val="accent1"/>
          </a:solidFill>
          <a:ln w="6350" algn="ctr">
            <a:noFill/>
            <a:miter lim="800000"/>
            <a:headEnd/>
            <a:tailEnd/>
          </a:ln>
          <a:effectLst/>
        </p:spPr>
        <p:txBody>
          <a:bodyPr wrap="none" rtlCol="0" anchor="ctr"/>
          <a:lstStyle/>
          <a:p>
            <a:pPr algn="ctr"/>
            <a:endParaRPr lang="zh-CN" altLang="en-US" b="1" dirty="0">
              <a:solidFill>
                <a:schemeClr val="bg1"/>
              </a:solidFill>
            </a:endParaRPr>
          </a:p>
        </p:txBody>
      </p:sp>
      <p:sp>
        <p:nvSpPr>
          <p:cNvPr id="3" name="箭头: V 形 2">
            <a:extLst>
              <a:ext uri="{FF2B5EF4-FFF2-40B4-BE49-F238E27FC236}">
                <a16:creationId xmlns:a16="http://schemas.microsoft.com/office/drawing/2014/main" id="{56CEFA9C-8600-45C0-99D0-CE7C54182FCE}"/>
              </a:ext>
            </a:extLst>
          </p:cNvPr>
          <p:cNvSpPr/>
          <p:nvPr userDrawn="1"/>
        </p:nvSpPr>
        <p:spPr bwMode="gray">
          <a:xfrm>
            <a:off x="857839" y="1969325"/>
            <a:ext cx="216817" cy="707887"/>
          </a:xfrm>
          <a:prstGeom prst="chevron">
            <a:avLst/>
          </a:prstGeom>
          <a:solidFill>
            <a:schemeClr val="accent2"/>
          </a:solidFill>
          <a:ln w="6350" algn="ctr">
            <a:noFill/>
            <a:miter lim="800000"/>
            <a:headEnd/>
            <a:tailEnd/>
          </a:ln>
          <a:effectLst/>
        </p:spPr>
        <p:txBody>
          <a:bodyPr wrap="none" rtlCol="0" anchor="ctr"/>
          <a:lstStyle/>
          <a:p>
            <a:pPr algn="ctr"/>
            <a:endParaRPr lang="zh-CN" altLang="en-US" b="1" dirty="0">
              <a:solidFill>
                <a:schemeClr val="bg1"/>
              </a:solidFill>
            </a:endParaRPr>
          </a:p>
        </p:txBody>
      </p:sp>
      <p:sp>
        <p:nvSpPr>
          <p:cNvPr id="4" name="箭头: V 形 3">
            <a:extLst>
              <a:ext uri="{FF2B5EF4-FFF2-40B4-BE49-F238E27FC236}">
                <a16:creationId xmlns:a16="http://schemas.microsoft.com/office/drawing/2014/main" id="{0CE2C16C-A6D2-4FE9-A58A-DCB864D29FCC}"/>
              </a:ext>
            </a:extLst>
          </p:cNvPr>
          <p:cNvSpPr/>
          <p:nvPr userDrawn="1"/>
        </p:nvSpPr>
        <p:spPr bwMode="gray">
          <a:xfrm>
            <a:off x="1003953" y="1969324"/>
            <a:ext cx="216817" cy="707887"/>
          </a:xfrm>
          <a:prstGeom prst="chevron">
            <a:avLst/>
          </a:prstGeom>
          <a:solidFill>
            <a:schemeClr val="accent2"/>
          </a:solidFill>
          <a:ln w="6350" algn="ctr">
            <a:noFill/>
            <a:miter lim="800000"/>
            <a:headEnd/>
            <a:tailEnd/>
          </a:ln>
          <a:effectLst/>
        </p:spPr>
        <p:txBody>
          <a:bodyPr wrap="none" rtlCol="0" anchor="ctr"/>
          <a:lstStyle/>
          <a:p>
            <a:pPr algn="ctr"/>
            <a:endParaRPr lang="zh-CN" altLang="en-US" b="1" dirty="0">
              <a:solidFill>
                <a:schemeClr val="bg1"/>
              </a:solidFill>
            </a:endParaRPr>
          </a:p>
        </p:txBody>
      </p:sp>
      <p:sp>
        <p:nvSpPr>
          <p:cNvPr id="6" name="文本框 5">
            <a:extLst>
              <a:ext uri="{FF2B5EF4-FFF2-40B4-BE49-F238E27FC236}">
                <a16:creationId xmlns:a16="http://schemas.microsoft.com/office/drawing/2014/main" id="{EE9AF93A-BC79-4222-9351-FF34F0EDBDDD}"/>
              </a:ext>
            </a:extLst>
          </p:cNvPr>
          <p:cNvSpPr txBox="1"/>
          <p:nvPr userDrawn="1"/>
        </p:nvSpPr>
        <p:spPr>
          <a:xfrm>
            <a:off x="1348033" y="1969325"/>
            <a:ext cx="10476322" cy="707886"/>
          </a:xfrm>
          <a:prstGeom prst="rect">
            <a:avLst/>
          </a:prstGeom>
          <a:solidFill>
            <a:schemeClr val="bg1">
              <a:lumMod val="95000"/>
            </a:schemeClr>
          </a:solidFill>
        </p:spPr>
        <p:txBody>
          <a:bodyPr wrap="square" rtlCol="0">
            <a:spAutoFit/>
          </a:bodyPr>
          <a:lstStyle/>
          <a:p>
            <a:endParaRPr lang="zh-CN" altLang="en-US" sz="4000" b="1" dirty="0">
              <a:solidFill>
                <a:schemeClr val="tx1"/>
              </a:solidFill>
            </a:endParaRPr>
          </a:p>
        </p:txBody>
      </p:sp>
    </p:spTree>
    <p:extLst>
      <p:ext uri="{BB962C8B-B14F-4D97-AF65-F5344CB8AC3E}">
        <p14:creationId xmlns:p14="http://schemas.microsoft.com/office/powerpoint/2010/main" val="125699304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925397" y="1379799"/>
            <a:ext cx="10341205" cy="2287806"/>
          </a:xfrm>
        </p:spPr>
        <p:txBody>
          <a:bodyPr/>
          <a:lstStyle>
            <a:lvl1pPr>
              <a:defRPr>
                <a:latin typeface="+mn-lt"/>
              </a:defRPr>
            </a:lvl1pPr>
            <a:lvl2pPr marL="731502" indent="-365751">
              <a:buFont typeface="lato" panose="020F0502020204030203" pitchFamily="34" charset="0"/>
              <a:buChar char="−"/>
              <a:defRPr>
                <a:latin typeface="+mn-lt"/>
              </a:defRPr>
            </a:lvl2pPr>
            <a:lvl3pPr>
              <a:defRPr>
                <a:latin typeface="+mn-lt"/>
              </a:defRPr>
            </a:lvl3pPr>
            <a:lvl4pPr>
              <a:defRPr>
                <a:latin typeface="+mn-lt"/>
              </a:defRPr>
            </a:lvl4pPr>
            <a:lvl5pPr>
              <a:defRPr>
                <a:latin typeface="+mn-lt"/>
              </a:defRPr>
            </a:lvl5pPr>
          </a:lstStyle>
          <a:p>
            <a:pPr lvl="0"/>
            <a:r>
              <a:rPr lang="en-US" dirty="0"/>
              <a:t>Click </a:t>
            </a:r>
            <a:r>
              <a:rPr lang="en-US" dirty="0" err="1"/>
              <a:t>tro</a:t>
            </a:r>
            <a:r>
              <a:rPr lang="en-US" dirty="0"/>
              <a:t>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3">
            <a:extLst>
              <a:ext uri="{FF2B5EF4-FFF2-40B4-BE49-F238E27FC236}">
                <a16:creationId xmlns:a16="http://schemas.microsoft.com/office/drawing/2014/main" id="{71FBE67B-B93B-4887-B981-C839AD57AFE3}"/>
              </a:ext>
            </a:extLst>
          </p:cNvPr>
          <p:cNvPicPr>
            <a:picLocks noChangeAspect="1"/>
          </p:cNvPicPr>
          <p:nvPr userDrawn="1"/>
        </p:nvPicPr>
        <p:blipFill>
          <a:blip r:embed="rId2"/>
          <a:stretch>
            <a:fillRect/>
          </a:stretch>
        </p:blipFill>
        <p:spPr>
          <a:xfrm>
            <a:off x="0" y="1160724"/>
            <a:ext cx="11677650" cy="219075"/>
          </a:xfrm>
          <a:prstGeom prst="rect">
            <a:avLst/>
          </a:prstGeom>
        </p:spPr>
      </p:pic>
      <p:sp>
        <p:nvSpPr>
          <p:cNvPr id="2" name="Title 1"/>
          <p:cNvSpPr>
            <a:spLocks noGrp="1"/>
          </p:cNvSpPr>
          <p:nvPr>
            <p:ph type="title"/>
          </p:nvPr>
        </p:nvSpPr>
        <p:spPr>
          <a:xfrm>
            <a:off x="748740" y="311085"/>
            <a:ext cx="10826496" cy="849639"/>
          </a:xfrm>
          <a:noFill/>
          <a:ln w="9525" algn="ctr">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lnSpc>
                <a:spcPts val="4667"/>
              </a:lnSpc>
              <a:spcBef>
                <a:spcPct val="0"/>
              </a:spcBef>
              <a:spcAft>
                <a:spcPct val="0"/>
              </a:spcAft>
              <a:defRPr lang="en-US" sz="3600" b="1" smtClean="0">
                <a:solidFill>
                  <a:schemeClr val="tx1"/>
                </a:solidFill>
                <a:latin typeface="+mj-lt"/>
                <a:ea typeface="+mj-ea"/>
                <a:cs typeface="+mj-cs"/>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95450905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752" y="1889760"/>
            <a:ext cx="10826496" cy="2585323"/>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Text Placeholder 6"/>
          <p:cNvSpPr>
            <a:spLocks noGrp="1"/>
          </p:cNvSpPr>
          <p:nvPr>
            <p:ph type="body" sz="quarter" idx="10"/>
          </p:nvPr>
        </p:nvSpPr>
        <p:spPr>
          <a:xfrm>
            <a:off x="683684" y="1280161"/>
            <a:ext cx="10826749" cy="492443"/>
          </a:xfrm>
        </p:spPr>
        <p:txBody>
          <a:bodyPr>
            <a:noAutofit/>
          </a:bodyPr>
          <a:lstStyle>
            <a:lvl1pPr marL="0" indent="0">
              <a:buFontTx/>
              <a:buNone/>
              <a:defRPr sz="3733" b="1">
                <a:solidFill>
                  <a:schemeClr val="accent1"/>
                </a:solidFill>
                <a:latin typeface="Calibri" pitchFamily="34" charset="0"/>
              </a:defRPr>
            </a:lvl1pPr>
            <a:lvl2pPr>
              <a:buFontTx/>
              <a:buNone/>
              <a:defRPr/>
            </a:lvl2pPr>
            <a:lvl3pPr>
              <a:buFontTx/>
              <a:buNone/>
              <a:defRPr/>
            </a:lvl3pPr>
            <a:lvl4pPr>
              <a:buFontTx/>
              <a:buNone/>
              <a:defRPr/>
            </a:lvl4pPr>
            <a:lvl5pPr>
              <a:buFontTx/>
              <a:buNone/>
              <a:defRPr/>
            </a:lvl5pPr>
          </a:lstStyle>
          <a:p>
            <a:pPr lvl="0"/>
            <a:r>
              <a:rPr lang="zh-CN" altLang="en-US"/>
              <a:t>编辑母版文本样式</a:t>
            </a:r>
          </a:p>
        </p:txBody>
      </p:sp>
      <p:sp>
        <p:nvSpPr>
          <p:cNvPr id="5" name="Title 1">
            <a:extLst>
              <a:ext uri="{FF2B5EF4-FFF2-40B4-BE49-F238E27FC236}">
                <a16:creationId xmlns:a16="http://schemas.microsoft.com/office/drawing/2014/main" id="{33485D0B-CDDD-4B4F-940C-F900A37B776C}"/>
              </a:ext>
            </a:extLst>
          </p:cNvPr>
          <p:cNvSpPr>
            <a:spLocks noGrp="1"/>
          </p:cNvSpPr>
          <p:nvPr>
            <p:ph type="title"/>
          </p:nvPr>
        </p:nvSpPr>
        <p:spPr>
          <a:xfrm>
            <a:off x="748740" y="311085"/>
            <a:ext cx="10826496" cy="849639"/>
          </a:xfrm>
          <a:noFill/>
          <a:ln w="9525" algn="ctr">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lnSpc>
                <a:spcPts val="4667"/>
              </a:lnSpc>
              <a:spcBef>
                <a:spcPct val="0"/>
              </a:spcBef>
              <a:spcAft>
                <a:spcPct val="0"/>
              </a:spcAft>
              <a:defRPr lang="en-US" sz="4267" b="1" smtClean="0">
                <a:solidFill>
                  <a:schemeClr val="tx1"/>
                </a:solidFill>
                <a:latin typeface="Calibri" pitchFamily="34" charset="0"/>
                <a:ea typeface="+mj-ea"/>
                <a:cs typeface="+mj-cs"/>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74045690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noFill/>
          <a:ln w="9525" algn="ctr">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lnSpc>
                <a:spcPts val="4667"/>
              </a:lnSpc>
              <a:spcBef>
                <a:spcPct val="0"/>
              </a:spcBef>
              <a:spcAft>
                <a:spcPct val="0"/>
              </a:spcAft>
              <a:defRPr lang="en-US" sz="4267" b="1" smtClean="0">
                <a:solidFill>
                  <a:schemeClr val="tx1"/>
                </a:solidFill>
                <a:latin typeface="Calibri" pitchFamily="34" charset="0"/>
                <a:ea typeface="+mj-ea"/>
                <a:cs typeface="+mj-cs"/>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682752" y="1316739"/>
            <a:ext cx="5315712" cy="2431371"/>
          </a:xfrm>
        </p:spPr>
        <p:txBody>
          <a:bodyPr/>
          <a:lstStyle>
            <a:lvl1pPr>
              <a:defRPr sz="3200">
                <a:latin typeface="+mn-lt"/>
              </a:defRPr>
            </a:lvl1pPr>
            <a:lvl2pPr>
              <a:defRPr sz="2667">
                <a:latin typeface="+mn-lt"/>
              </a:defRPr>
            </a:lvl2pPr>
            <a:lvl3pPr>
              <a:defRPr sz="2400">
                <a:latin typeface="+mn-lt"/>
              </a:defRPr>
            </a:lvl3pPr>
            <a:lvl4pPr>
              <a:defRPr sz="2133">
                <a:latin typeface="+mn-lt"/>
              </a:defRPr>
            </a:lvl4pPr>
            <a:lvl5pPr>
              <a:defRPr sz="2133">
                <a:latin typeface="+mn-lt"/>
              </a:defRPr>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97600" y="1316739"/>
            <a:ext cx="5315712" cy="2431371"/>
          </a:xfrm>
        </p:spPr>
        <p:txBody>
          <a:bodyPr/>
          <a:lstStyle>
            <a:lvl1pPr>
              <a:defRPr sz="3200">
                <a:latin typeface="+mn-lt"/>
              </a:defRPr>
            </a:lvl1pPr>
            <a:lvl2pPr>
              <a:defRPr sz="2667">
                <a:latin typeface="+mn-lt"/>
              </a:defRPr>
            </a:lvl2pPr>
            <a:lvl3pPr>
              <a:defRPr sz="2400">
                <a:latin typeface="+mn-lt"/>
              </a:defRPr>
            </a:lvl3pPr>
            <a:lvl4pPr>
              <a:defRPr sz="2133">
                <a:latin typeface="+mn-lt"/>
              </a:defRPr>
            </a:lvl4pPr>
            <a:lvl5pPr>
              <a:defRPr sz="2133">
                <a:latin typeface="+mn-lt"/>
              </a:defRPr>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1266881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Subtitle and Content">
    <p:spTree>
      <p:nvGrpSpPr>
        <p:cNvPr id="1" name=""/>
        <p:cNvGrpSpPr/>
        <p:nvPr/>
      </p:nvGrpSpPr>
      <p:grpSpPr>
        <a:xfrm>
          <a:off x="0" y="0"/>
          <a:ext cx="0" cy="0"/>
          <a:chOff x="0" y="0"/>
          <a:chExt cx="0" cy="0"/>
        </a:xfrm>
      </p:grpSpPr>
      <p:sp>
        <p:nvSpPr>
          <p:cNvPr id="2" name="Title 1"/>
          <p:cNvSpPr>
            <a:spLocks noGrp="1"/>
          </p:cNvSpPr>
          <p:nvPr>
            <p:ph type="title"/>
          </p:nvPr>
        </p:nvSpPr>
        <p:spPr>
          <a:noFill/>
          <a:ln w="9525" algn="ctr">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lnSpc>
                <a:spcPts val="4667"/>
              </a:lnSpc>
              <a:spcBef>
                <a:spcPct val="0"/>
              </a:spcBef>
              <a:spcAft>
                <a:spcPct val="0"/>
              </a:spcAft>
              <a:defRPr lang="en-US" sz="4267" b="1" smtClean="0">
                <a:solidFill>
                  <a:schemeClr val="tx1"/>
                </a:solidFill>
                <a:latin typeface="Calibri" pitchFamily="34" charset="0"/>
                <a:ea typeface="+mj-ea"/>
                <a:cs typeface="+mj-cs"/>
              </a:defRPr>
            </a:lvl1pPr>
          </a:lstStyle>
          <a:p>
            <a:r>
              <a:rPr lang="zh-CN" altLang="en-US"/>
              <a:t>单击此处编辑母版标题样式</a:t>
            </a:r>
            <a:endParaRPr lang="en-US" dirty="0"/>
          </a:p>
        </p:txBody>
      </p:sp>
      <p:sp>
        <p:nvSpPr>
          <p:cNvPr id="10" name="Content Placeholder 2"/>
          <p:cNvSpPr>
            <a:spLocks noGrp="1"/>
          </p:cNvSpPr>
          <p:nvPr>
            <p:ph sz="half" idx="1"/>
          </p:nvPr>
        </p:nvSpPr>
        <p:spPr>
          <a:xfrm>
            <a:off x="683684" y="1889763"/>
            <a:ext cx="5315712" cy="2431371"/>
          </a:xfrm>
        </p:spPr>
        <p:txBody>
          <a:bodyPr/>
          <a:lstStyle>
            <a:lvl1pPr>
              <a:defRPr sz="3200">
                <a:latin typeface="+mn-lt"/>
              </a:defRPr>
            </a:lvl1pPr>
            <a:lvl2pPr>
              <a:defRPr sz="2667">
                <a:latin typeface="+mn-lt"/>
              </a:defRPr>
            </a:lvl2pPr>
            <a:lvl3pPr>
              <a:defRPr sz="2400">
                <a:latin typeface="+mn-lt"/>
              </a:defRPr>
            </a:lvl3pPr>
            <a:lvl4pPr>
              <a:defRPr sz="2133">
                <a:latin typeface="+mn-lt"/>
              </a:defRPr>
            </a:lvl4pPr>
            <a:lvl5pPr>
              <a:defRPr sz="2133">
                <a:latin typeface="+mn-lt"/>
              </a:defRPr>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1" name="Content Placeholder 3"/>
          <p:cNvSpPr>
            <a:spLocks noGrp="1"/>
          </p:cNvSpPr>
          <p:nvPr>
            <p:ph sz="half" idx="2"/>
          </p:nvPr>
        </p:nvSpPr>
        <p:spPr>
          <a:xfrm>
            <a:off x="6190488" y="1889763"/>
            <a:ext cx="5315712" cy="2431371"/>
          </a:xfrm>
        </p:spPr>
        <p:txBody>
          <a:bodyPr/>
          <a:lstStyle>
            <a:lvl1pPr>
              <a:defRPr sz="3200">
                <a:latin typeface="+mn-lt"/>
              </a:defRPr>
            </a:lvl1pPr>
            <a:lvl2pPr>
              <a:defRPr sz="2667">
                <a:latin typeface="+mn-lt"/>
              </a:defRPr>
            </a:lvl2pPr>
            <a:lvl3pPr>
              <a:defRPr sz="2400">
                <a:latin typeface="+mn-lt"/>
              </a:defRPr>
            </a:lvl3pPr>
            <a:lvl4pPr>
              <a:defRPr sz="2133">
                <a:latin typeface="+mn-lt"/>
              </a:defRPr>
            </a:lvl4pPr>
            <a:lvl5pPr>
              <a:defRPr sz="2133">
                <a:latin typeface="+mn-lt"/>
              </a:defRPr>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2" name="Text Placeholder 6"/>
          <p:cNvSpPr>
            <a:spLocks noGrp="1"/>
          </p:cNvSpPr>
          <p:nvPr>
            <p:ph type="body" sz="quarter" idx="10"/>
          </p:nvPr>
        </p:nvSpPr>
        <p:spPr>
          <a:xfrm>
            <a:off x="683684" y="1280161"/>
            <a:ext cx="5315712" cy="492443"/>
          </a:xfrm>
        </p:spPr>
        <p:txBody>
          <a:bodyPr>
            <a:noAutofit/>
          </a:bodyPr>
          <a:lstStyle>
            <a:lvl1pPr marL="0" indent="0">
              <a:buFontTx/>
              <a:buNone/>
              <a:defRPr sz="3733" b="1">
                <a:solidFill>
                  <a:schemeClr val="accent1"/>
                </a:solidFill>
                <a:latin typeface="Calibri" pitchFamily="34" charset="0"/>
              </a:defRPr>
            </a:lvl1pPr>
            <a:lvl2pPr>
              <a:buFontTx/>
              <a:buNone/>
              <a:defRPr/>
            </a:lvl2pPr>
            <a:lvl3pPr>
              <a:buFontTx/>
              <a:buNone/>
              <a:defRPr/>
            </a:lvl3pPr>
            <a:lvl4pPr>
              <a:buFontTx/>
              <a:buNone/>
              <a:defRPr/>
            </a:lvl4pPr>
            <a:lvl5pPr>
              <a:buFontTx/>
              <a:buNone/>
              <a:defRPr/>
            </a:lvl5pPr>
          </a:lstStyle>
          <a:p>
            <a:pPr lvl="0"/>
            <a:r>
              <a:rPr lang="zh-CN" altLang="en-US"/>
              <a:t>编辑母版文本样式</a:t>
            </a:r>
          </a:p>
        </p:txBody>
      </p:sp>
      <p:sp>
        <p:nvSpPr>
          <p:cNvPr id="13" name="Text Placeholder 6"/>
          <p:cNvSpPr>
            <a:spLocks noGrp="1"/>
          </p:cNvSpPr>
          <p:nvPr>
            <p:ph type="body" sz="quarter" idx="11"/>
          </p:nvPr>
        </p:nvSpPr>
        <p:spPr>
          <a:xfrm>
            <a:off x="6190488" y="1280161"/>
            <a:ext cx="5315712" cy="492443"/>
          </a:xfrm>
        </p:spPr>
        <p:txBody>
          <a:bodyPr>
            <a:noAutofit/>
          </a:bodyPr>
          <a:lstStyle>
            <a:lvl1pPr marL="0" indent="0">
              <a:buFontTx/>
              <a:buNone/>
              <a:defRPr sz="3733" b="1">
                <a:solidFill>
                  <a:schemeClr val="accent1"/>
                </a:solidFill>
                <a:latin typeface="Calibri" pitchFamily="34" charset="0"/>
              </a:defRPr>
            </a:lvl1pPr>
            <a:lvl2pPr>
              <a:buFontTx/>
              <a:buNone/>
              <a:defRPr/>
            </a:lvl2pPr>
            <a:lvl3pPr>
              <a:buFontTx/>
              <a:buNone/>
              <a:defRPr/>
            </a:lvl3pPr>
            <a:lvl4pPr>
              <a:buFontTx/>
              <a:buNone/>
              <a:defRPr/>
            </a:lvl4pPr>
            <a:lvl5pPr>
              <a:buFontTx/>
              <a:buNone/>
              <a:defRPr/>
            </a:lvl5pPr>
          </a:lstStyle>
          <a:p>
            <a:pPr lvl="0"/>
            <a:r>
              <a:rPr lang="zh-CN" altLang="en-US"/>
              <a:t>编辑母版文本样式</a:t>
            </a:r>
          </a:p>
        </p:txBody>
      </p:sp>
    </p:spTree>
    <p:extLst>
      <p:ext uri="{BB962C8B-B14F-4D97-AF65-F5344CB8AC3E}">
        <p14:creationId xmlns:p14="http://schemas.microsoft.com/office/powerpoint/2010/main" val="381448243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gn="l">
              <a:lnSpc>
                <a:spcPts val="4667"/>
              </a:lnSpc>
              <a:defRPr>
                <a:latin typeface="Calibri" pitchFamily="34" charset="0"/>
              </a:defRPr>
            </a:lvl1pPr>
          </a:lstStyle>
          <a:p>
            <a:r>
              <a:rPr lang="zh-CN" altLang="en-US"/>
              <a:t>单击此处编辑母版标题样式</a:t>
            </a:r>
            <a:endParaRPr lang="en-US" dirty="0"/>
          </a:p>
        </p:txBody>
      </p:sp>
      <p:sp>
        <p:nvSpPr>
          <p:cNvPr id="4" name="Table Placeholder 3"/>
          <p:cNvSpPr>
            <a:spLocks noGrp="1"/>
          </p:cNvSpPr>
          <p:nvPr>
            <p:ph type="tbl" sz="quarter" idx="10"/>
          </p:nvPr>
        </p:nvSpPr>
        <p:spPr>
          <a:xfrm>
            <a:off x="682752" y="2072640"/>
            <a:ext cx="10826496" cy="3901440"/>
          </a:xfrm>
        </p:spPr>
        <p:txBody>
          <a:bodyPr>
            <a:noAutofit/>
          </a:bodyPr>
          <a:lstStyle>
            <a:lvl1pPr>
              <a:defRPr>
                <a:latin typeface="+mn-lt"/>
              </a:defRPr>
            </a:lvl1pPr>
          </a:lstStyle>
          <a:p>
            <a:r>
              <a:rPr lang="zh-CN" altLang="en-US"/>
              <a:t>单击图标添加表格</a:t>
            </a:r>
            <a:endParaRPr lang="en-US" dirty="0"/>
          </a:p>
        </p:txBody>
      </p:sp>
      <p:sp>
        <p:nvSpPr>
          <p:cNvPr id="6" name="Text Placeholder 6"/>
          <p:cNvSpPr>
            <a:spLocks noGrp="1"/>
          </p:cNvSpPr>
          <p:nvPr>
            <p:ph type="body" sz="quarter" idx="11"/>
          </p:nvPr>
        </p:nvSpPr>
        <p:spPr>
          <a:xfrm>
            <a:off x="683684" y="1280161"/>
            <a:ext cx="10826749" cy="492443"/>
          </a:xfrm>
        </p:spPr>
        <p:txBody>
          <a:bodyPr>
            <a:noAutofit/>
          </a:bodyPr>
          <a:lstStyle>
            <a:lvl1pPr marL="0" indent="0">
              <a:buFontTx/>
              <a:buNone/>
              <a:defRPr sz="3733" b="1">
                <a:solidFill>
                  <a:schemeClr val="accent1"/>
                </a:solidFill>
                <a:latin typeface="Calibri" pitchFamily="34" charset="0"/>
              </a:defRPr>
            </a:lvl1pPr>
            <a:lvl2pPr>
              <a:buFontTx/>
              <a:buNone/>
              <a:defRPr/>
            </a:lvl2pPr>
            <a:lvl3pPr>
              <a:buFontTx/>
              <a:buNone/>
              <a:defRPr/>
            </a:lvl3pPr>
            <a:lvl4pPr>
              <a:buFontTx/>
              <a:buNone/>
              <a:defRPr/>
            </a:lvl4pPr>
            <a:lvl5pPr>
              <a:buFontTx/>
              <a:buNone/>
              <a:defRPr/>
            </a:lvl5pPr>
          </a:lstStyle>
          <a:p>
            <a:pPr lvl="0"/>
            <a:r>
              <a:rPr lang="zh-CN" altLang="en-US"/>
              <a:t>编辑母版文本样式</a:t>
            </a:r>
          </a:p>
        </p:txBody>
      </p:sp>
    </p:spTree>
    <p:extLst>
      <p:ext uri="{BB962C8B-B14F-4D97-AF65-F5344CB8AC3E}">
        <p14:creationId xmlns:p14="http://schemas.microsoft.com/office/powerpoint/2010/main" val="412604666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gn="l">
              <a:lnSpc>
                <a:spcPts val="4667"/>
              </a:lnSpc>
              <a:defRPr>
                <a:latin typeface="Calibri" pitchFamily="34" charset="0"/>
              </a:defRPr>
            </a:lvl1pPr>
          </a:lstStyle>
          <a:p>
            <a:r>
              <a:rPr lang="zh-CN" altLang="en-US"/>
              <a:t>单击此处编辑母版标题样式</a:t>
            </a:r>
            <a:endParaRPr lang="en-US" dirty="0"/>
          </a:p>
        </p:txBody>
      </p:sp>
      <p:sp>
        <p:nvSpPr>
          <p:cNvPr id="4" name="Chart Placeholder 3"/>
          <p:cNvSpPr>
            <a:spLocks noGrp="1"/>
          </p:cNvSpPr>
          <p:nvPr>
            <p:ph type="chart" sz="quarter" idx="10"/>
          </p:nvPr>
        </p:nvSpPr>
        <p:spPr>
          <a:xfrm>
            <a:off x="682752" y="2072640"/>
            <a:ext cx="10826496" cy="3901440"/>
          </a:xfrm>
        </p:spPr>
        <p:txBody>
          <a:bodyPr>
            <a:noAutofit/>
          </a:bodyPr>
          <a:lstStyle>
            <a:lvl1pPr>
              <a:defRPr>
                <a:latin typeface="+mn-lt"/>
              </a:defRPr>
            </a:lvl1pPr>
          </a:lstStyle>
          <a:p>
            <a:r>
              <a:rPr lang="zh-CN" altLang="en-US"/>
              <a:t>单击图标添加图表</a:t>
            </a:r>
            <a:endParaRPr lang="en-US" dirty="0"/>
          </a:p>
        </p:txBody>
      </p:sp>
      <p:sp>
        <p:nvSpPr>
          <p:cNvPr id="5" name="Text Placeholder 6"/>
          <p:cNvSpPr>
            <a:spLocks noGrp="1"/>
          </p:cNvSpPr>
          <p:nvPr>
            <p:ph type="body" sz="quarter" idx="11"/>
          </p:nvPr>
        </p:nvSpPr>
        <p:spPr>
          <a:xfrm>
            <a:off x="683684" y="1280161"/>
            <a:ext cx="10826749" cy="492443"/>
          </a:xfrm>
        </p:spPr>
        <p:txBody>
          <a:bodyPr>
            <a:noAutofit/>
          </a:bodyPr>
          <a:lstStyle>
            <a:lvl1pPr marL="0" indent="0">
              <a:buFontTx/>
              <a:buNone/>
              <a:defRPr sz="3733" b="1">
                <a:solidFill>
                  <a:schemeClr val="accent1"/>
                </a:solidFill>
                <a:latin typeface="Calibri" pitchFamily="34" charset="0"/>
              </a:defRPr>
            </a:lvl1pPr>
            <a:lvl2pPr>
              <a:buFontTx/>
              <a:buNone/>
              <a:defRPr/>
            </a:lvl2pPr>
            <a:lvl3pPr>
              <a:buFontTx/>
              <a:buNone/>
              <a:defRPr/>
            </a:lvl3pPr>
            <a:lvl4pPr>
              <a:buFontTx/>
              <a:buNone/>
              <a:defRPr/>
            </a:lvl4pPr>
            <a:lvl5pPr>
              <a:buFontTx/>
              <a:buNone/>
              <a:defRPr/>
            </a:lvl5pPr>
          </a:lstStyle>
          <a:p>
            <a:pPr lvl="0"/>
            <a:r>
              <a:rPr lang="zh-CN" altLang="en-US"/>
              <a:t>编辑母版文本样式</a:t>
            </a:r>
          </a:p>
        </p:txBody>
      </p:sp>
    </p:spTree>
    <p:extLst>
      <p:ext uri="{BB962C8B-B14F-4D97-AF65-F5344CB8AC3E}">
        <p14:creationId xmlns:p14="http://schemas.microsoft.com/office/powerpoint/2010/main" val="26704878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821" y="329938"/>
            <a:ext cx="10826496" cy="917030"/>
          </a:xfrm>
          <a:prstGeom prst="rect">
            <a:avLst/>
          </a:prstGeom>
          <a:noFill/>
          <a:ln w="9525" algn="ctr">
            <a:noFill/>
            <a:miter lim="800000"/>
            <a:headEnd/>
            <a:tailEnd/>
          </a:ln>
        </p:spPr>
        <p:txBody>
          <a:bodyPr vert="horz" wrap="square" lIns="91440" tIns="45720" rIns="91440" bIns="45720" numCol="1" anchor="b" anchorCtr="0" compatLnSpc="1">
            <a:prstTxWarp prst="textNoShape">
              <a:avLst/>
            </a:prstTxWarp>
          </a:bodyPr>
          <a:lstStyle/>
          <a:p>
            <a:pPr lvl="0" algn="l" rtl="0" eaLnBrk="1" fontAlgn="base" hangingPunct="1">
              <a:lnSpc>
                <a:spcPct val="100000"/>
              </a:lnSpc>
              <a:spcBef>
                <a:spcPct val="0"/>
              </a:spcBef>
              <a:spcAft>
                <a:spcPct val="0"/>
              </a:spcAft>
            </a:pPr>
            <a:r>
              <a:rPr lang="zh-CN" altLang="en-US" dirty="0"/>
              <a:t>单击此处编辑母版标题样式</a:t>
            </a:r>
            <a:endParaRPr lang="en-US" dirty="0"/>
          </a:p>
        </p:txBody>
      </p:sp>
      <p:sp>
        <p:nvSpPr>
          <p:cNvPr id="3" name="Text Placeholder 2"/>
          <p:cNvSpPr>
            <a:spLocks noGrp="1"/>
          </p:cNvSpPr>
          <p:nvPr>
            <p:ph type="body" idx="1"/>
          </p:nvPr>
        </p:nvSpPr>
        <p:spPr>
          <a:xfrm>
            <a:off x="681821" y="1467593"/>
            <a:ext cx="10826496" cy="2369816"/>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文本框 3">
            <a:extLst>
              <a:ext uri="{FF2B5EF4-FFF2-40B4-BE49-F238E27FC236}">
                <a16:creationId xmlns:a16="http://schemas.microsoft.com/office/drawing/2014/main" id="{D5071705-F7AD-40EB-A605-811B2D30188E}"/>
              </a:ext>
            </a:extLst>
          </p:cNvPr>
          <p:cNvSpPr txBox="1"/>
          <p:nvPr userDrawn="1"/>
        </p:nvSpPr>
        <p:spPr>
          <a:xfrm>
            <a:off x="11719036" y="6547942"/>
            <a:ext cx="441434" cy="307777"/>
          </a:xfrm>
          <a:prstGeom prst="rect">
            <a:avLst/>
          </a:prstGeom>
          <a:noFill/>
        </p:spPr>
        <p:txBody>
          <a:bodyPr wrap="square" rtlCol="0">
            <a:spAutoFit/>
          </a:bodyPr>
          <a:lstStyle/>
          <a:p>
            <a:fld id="{15C5B0B7-E9A4-4385-B78F-A82A7CC1BE74}" type="slidenum">
              <a:rPr lang="zh-CN" altLang="en-US" sz="1400" b="0" smtClean="0"/>
              <a:t>‹#›</a:t>
            </a:fld>
            <a:endParaRPr lang="zh-CN" altLang="en-US" sz="1400" b="0" dirty="0"/>
          </a:p>
        </p:txBody>
      </p:sp>
    </p:spTree>
    <p:extLst>
      <p:ext uri="{BB962C8B-B14F-4D97-AF65-F5344CB8AC3E}">
        <p14:creationId xmlns:p14="http://schemas.microsoft.com/office/powerpoint/2010/main" val="3705030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3" r:id="rId3"/>
    <p:sldLayoutId id="2147483663" r:id="rId4"/>
    <p:sldLayoutId id="2147483664" r:id="rId5"/>
    <p:sldLayoutId id="2147483665" r:id="rId6"/>
    <p:sldLayoutId id="2147483666" r:id="rId7"/>
    <p:sldLayoutId id="2147483667" r:id="rId8"/>
    <p:sldLayoutId id="2147483668" r:id="rId9"/>
    <p:sldLayoutId id="2147483670" r:id="rId10"/>
    <p:sldLayoutId id="2147483671" r:id="rId11"/>
  </p:sldLayoutIdLst>
  <p:transition>
    <p:fade/>
  </p:transition>
  <p:hf hdr="0" ftr="0" dt="0"/>
  <p:txStyles>
    <p:titleStyle>
      <a:lvl1pPr algn="ctr" defTabSz="1219170" rtl="0" eaLnBrk="1" latinLnBrk="0" hangingPunct="1">
        <a:lnSpc>
          <a:spcPts val="4667"/>
        </a:lnSpc>
        <a:spcBef>
          <a:spcPct val="0"/>
        </a:spcBef>
        <a:buNone/>
        <a:defRPr lang="en-US" sz="3600" b="1" kern="1200" smtClean="0">
          <a:solidFill>
            <a:schemeClr val="tx1"/>
          </a:solidFill>
          <a:latin typeface="+mj-lt"/>
          <a:ea typeface="+mj-ea"/>
          <a:cs typeface="+mj-cs"/>
        </a:defRPr>
      </a:lvl1pPr>
    </p:titleStyle>
    <p:bodyStyle>
      <a:lvl1pPr marL="365751" indent="-365751" algn="l" defTabSz="1219170" rtl="0" eaLnBrk="1" fontAlgn="base" latinLnBrk="0" hangingPunct="1">
        <a:lnSpc>
          <a:spcPct val="100000"/>
        </a:lnSpc>
        <a:spcBef>
          <a:spcPts val="1600"/>
        </a:spcBef>
        <a:spcAft>
          <a:spcPct val="0"/>
        </a:spcAft>
        <a:buClr>
          <a:schemeClr val="accent1"/>
        </a:buClr>
        <a:buFont typeface="Wingdings" panose="05000000000000000000" pitchFamily="2" charset="2"/>
        <a:buChar char="p"/>
        <a:defRPr lang="en-US" sz="2800" b="1" kern="1200" smtClean="0">
          <a:solidFill>
            <a:schemeClr val="tx1"/>
          </a:solidFill>
          <a:latin typeface="+mn-lt"/>
          <a:ea typeface="+mn-ea"/>
          <a:cs typeface="+mn-cs"/>
        </a:defRPr>
      </a:lvl1pPr>
      <a:lvl2pPr marL="731502" indent="-365751" algn="l" defTabSz="1219170" rtl="0" eaLnBrk="1" fontAlgn="base" latinLnBrk="0" hangingPunct="1">
        <a:lnSpc>
          <a:spcPct val="100000"/>
        </a:lnSpc>
        <a:spcBef>
          <a:spcPts val="800"/>
        </a:spcBef>
        <a:spcAft>
          <a:spcPct val="0"/>
        </a:spcAft>
        <a:buClr>
          <a:schemeClr val="accent1"/>
        </a:buClr>
        <a:buSzPct val="90000"/>
        <a:buFont typeface="Wingdings" panose="05000000000000000000" pitchFamily="2" charset="2"/>
        <a:buChar char="p"/>
        <a:defRPr lang="en-US" sz="2400" b="1" kern="1200" smtClean="0">
          <a:solidFill>
            <a:schemeClr val="tx1"/>
          </a:solidFill>
          <a:latin typeface="+mn-lt"/>
          <a:ea typeface="+mn-ea"/>
          <a:cs typeface="+mn-cs"/>
        </a:defRPr>
      </a:lvl2pPr>
      <a:lvl3pPr marL="1097253" indent="-365751" algn="l" defTabSz="1219170" rtl="0" eaLnBrk="1" fontAlgn="base" latinLnBrk="0" hangingPunct="1">
        <a:lnSpc>
          <a:spcPct val="100000"/>
        </a:lnSpc>
        <a:spcBef>
          <a:spcPts val="800"/>
        </a:spcBef>
        <a:spcAft>
          <a:spcPct val="0"/>
        </a:spcAft>
        <a:buClr>
          <a:schemeClr val="accent1"/>
        </a:buClr>
        <a:buFont typeface="Arial" pitchFamily="34" charset="0"/>
        <a:buChar char="•"/>
        <a:defRPr lang="en-US" sz="2400" b="1" kern="1200" smtClean="0">
          <a:solidFill>
            <a:schemeClr val="tx1"/>
          </a:solidFill>
          <a:latin typeface="+mn-lt"/>
          <a:ea typeface="+mn-ea"/>
          <a:cs typeface="+mn-cs"/>
        </a:defRPr>
      </a:lvl3pPr>
      <a:lvl4pPr marL="1463003" indent="-365751" algn="l" defTabSz="1219170" rtl="0" eaLnBrk="1" fontAlgn="base" latinLnBrk="0" hangingPunct="1">
        <a:lnSpc>
          <a:spcPct val="100000"/>
        </a:lnSpc>
        <a:spcBef>
          <a:spcPts val="800"/>
        </a:spcBef>
        <a:spcAft>
          <a:spcPct val="0"/>
        </a:spcAft>
        <a:buClr>
          <a:schemeClr val="accent1"/>
        </a:buClr>
        <a:buFont typeface="Arial" pitchFamily="34" charset="0"/>
        <a:buChar char="–"/>
        <a:defRPr lang="en-US" sz="2000" b="1" kern="1200" smtClean="0">
          <a:solidFill>
            <a:schemeClr val="tx1"/>
          </a:solidFill>
          <a:latin typeface="+mn-lt"/>
          <a:ea typeface="+mn-ea"/>
          <a:cs typeface="+mn-cs"/>
        </a:defRPr>
      </a:lvl4pPr>
      <a:lvl5pPr marL="1828754" indent="-365751" algn="l" defTabSz="1219170" rtl="0" eaLnBrk="1" fontAlgn="base" latinLnBrk="0" hangingPunct="1">
        <a:lnSpc>
          <a:spcPct val="100000"/>
        </a:lnSpc>
        <a:spcBef>
          <a:spcPts val="800"/>
        </a:spcBef>
        <a:spcAft>
          <a:spcPct val="0"/>
        </a:spcAft>
        <a:buClr>
          <a:schemeClr val="accent1"/>
        </a:buClr>
        <a:buFont typeface="Arial" pitchFamily="34" charset="0"/>
        <a:buChar char="•"/>
        <a:defRPr lang="en-US" sz="2000" b="1" kern="1200" dirty="0" smtClean="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59.png"/><Relationship Id="rId7" Type="http://schemas.openxmlformats.org/officeDocument/2006/relationships/image" Target="../media/image64.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63.png"/><Relationship Id="rId5" Type="http://schemas.openxmlformats.org/officeDocument/2006/relationships/image" Target="../media/image21.jpeg"/><Relationship Id="rId10" Type="http://schemas.openxmlformats.org/officeDocument/2006/relationships/image" Target="../media/image67.png"/><Relationship Id="rId4" Type="http://schemas.openxmlformats.org/officeDocument/2006/relationships/image" Target="../media/image62.png"/><Relationship Id="rId9" Type="http://schemas.openxmlformats.org/officeDocument/2006/relationships/image" Target="../media/image45.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71.png"/><Relationship Id="rId7" Type="http://schemas.openxmlformats.org/officeDocument/2006/relationships/image" Target="../media/image68.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66.png"/><Relationship Id="rId5" Type="http://schemas.openxmlformats.org/officeDocument/2006/relationships/image" Target="../media/image73.png"/><Relationship Id="rId4" Type="http://schemas.openxmlformats.org/officeDocument/2006/relationships/image" Target="../media/image72.png"/><Relationship Id="rId9" Type="http://schemas.openxmlformats.org/officeDocument/2006/relationships/image" Target="../media/image77.png"/></Relationships>
</file>

<file path=ppt/slides/_rels/slide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74.png"/></Relationships>
</file>

<file path=ppt/slides/_rels/slide15.xml.rels><?xml version="1.0" encoding="UTF-8" standalone="yes"?>
<Relationships xmlns="http://schemas.openxmlformats.org/package/2006/relationships"><Relationship Id="rId8" Type="http://schemas.openxmlformats.org/officeDocument/2006/relationships/image" Target="../media/image79.jpeg"/><Relationship Id="rId3" Type="http://schemas.openxmlformats.org/officeDocument/2006/relationships/image" Target="../media/image75.png"/><Relationship Id="rId7" Type="http://schemas.microsoft.com/office/2007/relationships/hdphoto" Target="../media/hdphoto2.wdp"/><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78.png"/><Relationship Id="rId5" Type="http://schemas.openxmlformats.org/officeDocument/2006/relationships/image" Target="../media/image32.png"/><Relationship Id="rId4" Type="http://schemas.openxmlformats.org/officeDocument/2006/relationships/image" Target="../media/image76.png"/></Relationships>
</file>

<file path=ppt/slides/_rels/slide16.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image" Target="../media/image94.png"/><Relationship Id="rId18" Type="http://schemas.openxmlformats.org/officeDocument/2006/relationships/image" Target="../media/image99.png"/><Relationship Id="rId26" Type="http://schemas.openxmlformats.org/officeDocument/2006/relationships/image" Target="../media/image107.png"/><Relationship Id="rId3" Type="http://schemas.openxmlformats.org/officeDocument/2006/relationships/image" Target="../media/image80.png"/><Relationship Id="rId21" Type="http://schemas.openxmlformats.org/officeDocument/2006/relationships/image" Target="../media/image102.png"/><Relationship Id="rId7" Type="http://schemas.openxmlformats.org/officeDocument/2006/relationships/image" Target="../media/image88.png"/><Relationship Id="rId12" Type="http://schemas.openxmlformats.org/officeDocument/2006/relationships/image" Target="../media/image93.png"/><Relationship Id="rId17" Type="http://schemas.openxmlformats.org/officeDocument/2006/relationships/image" Target="../media/image98.png"/><Relationship Id="rId25" Type="http://schemas.openxmlformats.org/officeDocument/2006/relationships/image" Target="../media/image106.png"/><Relationship Id="rId2" Type="http://schemas.openxmlformats.org/officeDocument/2006/relationships/notesSlide" Target="../notesSlides/notesSlide16.xml"/><Relationship Id="rId16" Type="http://schemas.openxmlformats.org/officeDocument/2006/relationships/image" Target="../media/image97.png"/><Relationship Id="rId20" Type="http://schemas.openxmlformats.org/officeDocument/2006/relationships/image" Target="../media/image101.png"/><Relationship Id="rId1" Type="http://schemas.openxmlformats.org/officeDocument/2006/relationships/slideLayout" Target="../slideLayouts/slideLayout4.xml"/><Relationship Id="rId6" Type="http://schemas.openxmlformats.org/officeDocument/2006/relationships/image" Target="../media/image87.png"/><Relationship Id="rId11" Type="http://schemas.openxmlformats.org/officeDocument/2006/relationships/image" Target="../media/image92.png"/><Relationship Id="rId24" Type="http://schemas.openxmlformats.org/officeDocument/2006/relationships/image" Target="../media/image105.png"/><Relationship Id="rId5" Type="http://schemas.openxmlformats.org/officeDocument/2006/relationships/image" Target="../media/image86.png"/><Relationship Id="rId15" Type="http://schemas.openxmlformats.org/officeDocument/2006/relationships/image" Target="../media/image96.png"/><Relationship Id="rId23" Type="http://schemas.openxmlformats.org/officeDocument/2006/relationships/image" Target="../media/image104.png"/><Relationship Id="rId10" Type="http://schemas.openxmlformats.org/officeDocument/2006/relationships/image" Target="../media/image91.png"/><Relationship Id="rId19" Type="http://schemas.openxmlformats.org/officeDocument/2006/relationships/image" Target="../media/image100.png"/><Relationship Id="rId4" Type="http://schemas.openxmlformats.org/officeDocument/2006/relationships/image" Target="../media/image85.png"/><Relationship Id="rId9" Type="http://schemas.openxmlformats.org/officeDocument/2006/relationships/image" Target="../media/image90.png"/><Relationship Id="rId14" Type="http://schemas.openxmlformats.org/officeDocument/2006/relationships/image" Target="../media/image95.png"/><Relationship Id="rId22" Type="http://schemas.openxmlformats.org/officeDocument/2006/relationships/image" Target="../media/image103.png"/><Relationship Id="rId27" Type="http://schemas.openxmlformats.org/officeDocument/2006/relationships/image" Target="../media/image108.png"/></Relationships>
</file>

<file path=ppt/slides/_rels/slide17.xml.rels><?xml version="1.0" encoding="UTF-8" standalone="yes"?>
<Relationships xmlns="http://schemas.openxmlformats.org/package/2006/relationships"><Relationship Id="rId8" Type="http://schemas.openxmlformats.org/officeDocument/2006/relationships/image" Target="../media/image114.png"/><Relationship Id="rId13" Type="http://schemas.openxmlformats.org/officeDocument/2006/relationships/image" Target="../media/image119.png"/><Relationship Id="rId3" Type="http://schemas.openxmlformats.org/officeDocument/2006/relationships/image" Target="../media/image109.png"/><Relationship Id="rId7" Type="http://schemas.openxmlformats.org/officeDocument/2006/relationships/image" Target="../media/image113.png"/><Relationship Id="rId12" Type="http://schemas.openxmlformats.org/officeDocument/2006/relationships/image" Target="../media/image118.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112.png"/><Relationship Id="rId11" Type="http://schemas.openxmlformats.org/officeDocument/2006/relationships/image" Target="../media/image117.png"/><Relationship Id="rId5" Type="http://schemas.openxmlformats.org/officeDocument/2006/relationships/image" Target="../media/image111.png"/><Relationship Id="rId10" Type="http://schemas.openxmlformats.org/officeDocument/2006/relationships/image" Target="../media/image116.png"/><Relationship Id="rId4" Type="http://schemas.openxmlformats.org/officeDocument/2006/relationships/image" Target="../media/image110.png"/><Relationship Id="rId9" Type="http://schemas.openxmlformats.org/officeDocument/2006/relationships/image" Target="../media/image115.png"/></Relationships>
</file>

<file path=ppt/slides/_rels/slide18.xml.rels><?xml version="1.0" encoding="UTF-8" standalone="yes"?>
<Relationships xmlns="http://schemas.openxmlformats.org/package/2006/relationships"><Relationship Id="rId13" Type="http://schemas.openxmlformats.org/officeDocument/2006/relationships/image" Target="../media/image130.png"/><Relationship Id="rId18" Type="http://schemas.openxmlformats.org/officeDocument/2006/relationships/image" Target="../media/image134.png"/><Relationship Id="rId26" Type="http://schemas.openxmlformats.org/officeDocument/2006/relationships/image" Target="../media/image142.png"/><Relationship Id="rId21" Type="http://schemas.openxmlformats.org/officeDocument/2006/relationships/image" Target="../media/image137.png"/><Relationship Id="rId34" Type="http://schemas.openxmlformats.org/officeDocument/2006/relationships/image" Target="../media/image150.png"/><Relationship Id="rId7" Type="http://schemas.openxmlformats.org/officeDocument/2006/relationships/image" Target="../media/image124.png"/><Relationship Id="rId12" Type="http://schemas.openxmlformats.org/officeDocument/2006/relationships/image" Target="../media/image129.png"/><Relationship Id="rId17" Type="http://schemas.openxmlformats.org/officeDocument/2006/relationships/image" Target="../media/image133.png"/><Relationship Id="rId25" Type="http://schemas.openxmlformats.org/officeDocument/2006/relationships/image" Target="../media/image141.png"/><Relationship Id="rId33" Type="http://schemas.openxmlformats.org/officeDocument/2006/relationships/image" Target="../media/image149.png"/><Relationship Id="rId38" Type="http://schemas.openxmlformats.org/officeDocument/2006/relationships/image" Target="../media/image80.png"/><Relationship Id="rId2" Type="http://schemas.openxmlformats.org/officeDocument/2006/relationships/notesSlide" Target="../notesSlides/notesSlide18.xml"/><Relationship Id="rId16" Type="http://schemas.openxmlformats.org/officeDocument/2006/relationships/image" Target="../media/image68.png"/><Relationship Id="rId20" Type="http://schemas.openxmlformats.org/officeDocument/2006/relationships/image" Target="../media/image136.png"/><Relationship Id="rId29" Type="http://schemas.openxmlformats.org/officeDocument/2006/relationships/image" Target="../media/image145.png"/><Relationship Id="rId1" Type="http://schemas.openxmlformats.org/officeDocument/2006/relationships/slideLayout" Target="../slideLayouts/slideLayout4.xml"/><Relationship Id="rId6" Type="http://schemas.openxmlformats.org/officeDocument/2006/relationships/image" Target="../media/image123.png"/><Relationship Id="rId11" Type="http://schemas.openxmlformats.org/officeDocument/2006/relationships/image" Target="../media/image128.png"/><Relationship Id="rId24" Type="http://schemas.openxmlformats.org/officeDocument/2006/relationships/image" Target="../media/image140.png"/><Relationship Id="rId32" Type="http://schemas.openxmlformats.org/officeDocument/2006/relationships/image" Target="../media/image148.png"/><Relationship Id="rId37" Type="http://schemas.openxmlformats.org/officeDocument/2006/relationships/image" Target="../media/image153.png"/><Relationship Id="rId5" Type="http://schemas.openxmlformats.org/officeDocument/2006/relationships/image" Target="../media/image122.png"/><Relationship Id="rId15" Type="http://schemas.openxmlformats.org/officeDocument/2006/relationships/image" Target="../media/image132.png"/><Relationship Id="rId23" Type="http://schemas.openxmlformats.org/officeDocument/2006/relationships/image" Target="../media/image139.png"/><Relationship Id="rId28" Type="http://schemas.openxmlformats.org/officeDocument/2006/relationships/image" Target="../media/image144.png"/><Relationship Id="rId36" Type="http://schemas.openxmlformats.org/officeDocument/2006/relationships/image" Target="../media/image152.png"/><Relationship Id="rId10" Type="http://schemas.openxmlformats.org/officeDocument/2006/relationships/image" Target="../media/image127.png"/><Relationship Id="rId19" Type="http://schemas.openxmlformats.org/officeDocument/2006/relationships/image" Target="../media/image135.png"/><Relationship Id="rId31" Type="http://schemas.openxmlformats.org/officeDocument/2006/relationships/image" Target="../media/image147.png"/><Relationship Id="rId4" Type="http://schemas.openxmlformats.org/officeDocument/2006/relationships/image" Target="../media/image121.png"/><Relationship Id="rId9" Type="http://schemas.openxmlformats.org/officeDocument/2006/relationships/image" Target="../media/image126.png"/><Relationship Id="rId14" Type="http://schemas.openxmlformats.org/officeDocument/2006/relationships/image" Target="../media/image131.png"/><Relationship Id="rId22" Type="http://schemas.openxmlformats.org/officeDocument/2006/relationships/image" Target="../media/image138.png"/><Relationship Id="rId27" Type="http://schemas.openxmlformats.org/officeDocument/2006/relationships/image" Target="../media/image143.png"/><Relationship Id="rId30" Type="http://schemas.openxmlformats.org/officeDocument/2006/relationships/image" Target="../media/image146.png"/><Relationship Id="rId35" Type="http://schemas.openxmlformats.org/officeDocument/2006/relationships/image" Target="../media/image151.png"/><Relationship Id="rId8" Type="http://schemas.openxmlformats.org/officeDocument/2006/relationships/image" Target="../media/image125.png"/><Relationship Id="rId3" Type="http://schemas.openxmlformats.org/officeDocument/2006/relationships/image" Target="../media/image1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20.xml.rels><?xml version="1.0" encoding="UTF-8" standalone="yes"?>
<Relationships xmlns="http://schemas.openxmlformats.org/package/2006/relationships"><Relationship Id="rId8" Type="http://schemas.openxmlformats.org/officeDocument/2006/relationships/image" Target="../media/image159.png"/><Relationship Id="rId3" Type="http://schemas.openxmlformats.org/officeDocument/2006/relationships/image" Target="../media/image154.png"/><Relationship Id="rId7" Type="http://schemas.openxmlformats.org/officeDocument/2006/relationships/image" Target="../media/image158.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157.png"/><Relationship Id="rId5" Type="http://schemas.openxmlformats.org/officeDocument/2006/relationships/image" Target="../media/image156.png"/><Relationship Id="rId4" Type="http://schemas.openxmlformats.org/officeDocument/2006/relationships/image" Target="../media/image155.png"/><Relationship Id="rId9" Type="http://schemas.openxmlformats.org/officeDocument/2006/relationships/image" Target="../media/image160.png"/></Relationships>
</file>

<file path=ppt/slides/_rels/slide21.xml.rels><?xml version="1.0" encoding="UTF-8" standalone="yes"?>
<Relationships xmlns="http://schemas.openxmlformats.org/package/2006/relationships"><Relationship Id="rId8" Type="http://schemas.openxmlformats.org/officeDocument/2006/relationships/image" Target="../media/image163.png"/><Relationship Id="rId3" Type="http://schemas.openxmlformats.org/officeDocument/2006/relationships/image" Target="../media/image82.png"/><Relationship Id="rId7" Type="http://schemas.openxmlformats.org/officeDocument/2006/relationships/image" Target="../media/image162.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161.png"/><Relationship Id="rId5" Type="http://schemas.openxmlformats.org/officeDocument/2006/relationships/image" Target="../media/image84.png"/><Relationship Id="rId10" Type="http://schemas.openxmlformats.org/officeDocument/2006/relationships/image" Target="../media/image165.png"/><Relationship Id="rId4" Type="http://schemas.openxmlformats.org/officeDocument/2006/relationships/image" Target="../media/image83.png"/><Relationship Id="rId9" Type="http://schemas.openxmlformats.org/officeDocument/2006/relationships/image" Target="../media/image81.png"/></Relationships>
</file>

<file path=ppt/slides/_rels/slide22.xml.rels><?xml version="1.0" encoding="UTF-8" standalone="yes"?>
<Relationships xmlns="http://schemas.openxmlformats.org/package/2006/relationships"><Relationship Id="rId3" Type="http://schemas.openxmlformats.org/officeDocument/2006/relationships/image" Target="../media/image164.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65.jpeg"/></Relationships>
</file>

<file path=ppt/slides/_rels/slide23.xml.rels><?xml version="1.0" encoding="UTF-8" standalone="yes"?>
<Relationships xmlns="http://schemas.openxmlformats.org/package/2006/relationships"><Relationship Id="rId3" Type="http://schemas.openxmlformats.org/officeDocument/2006/relationships/image" Target="../media/image164.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166.jpeg"/><Relationship Id="rId7" Type="http://schemas.openxmlformats.org/officeDocument/2006/relationships/image" Target="../media/image169.jpeg"/><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168.png"/><Relationship Id="rId5" Type="http://schemas.openxmlformats.org/officeDocument/2006/relationships/image" Target="../media/image68.png"/><Relationship Id="rId4" Type="http://schemas.openxmlformats.org/officeDocument/2006/relationships/image" Target="../media/image167.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7.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71.png"/><Relationship Id="rId7" Type="http://schemas.openxmlformats.org/officeDocument/2006/relationships/image" Target="../media/image175.png"/><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174.png"/><Relationship Id="rId5" Type="http://schemas.openxmlformats.org/officeDocument/2006/relationships/image" Target="../media/image173.png"/><Relationship Id="rId4" Type="http://schemas.openxmlformats.org/officeDocument/2006/relationships/image" Target="../media/image172.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file:///C:\Users\HUAWEI\AppData\Local\Temp\wps\INetCache\6440928b9e4f0e803a133b149ea42954" TargetMode="Externa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29.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24.png"/><Relationship Id="rId11" Type="http://schemas.openxmlformats.org/officeDocument/2006/relationships/image" Target="../media/image21.jpeg"/><Relationship Id="rId5" Type="http://schemas.openxmlformats.org/officeDocument/2006/relationships/image" Target="../media/image20.png"/><Relationship Id="rId15" Type="http://schemas.microsoft.com/office/2007/relationships/hdphoto" Target="../media/hdphoto1.wdp"/><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0.png"/></Relationships>
</file>

<file path=ppt/slides/_rels/slide5.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33.png"/><Relationship Id="rId7" Type="http://schemas.openxmlformats.org/officeDocument/2006/relationships/image" Target="../media/image311.png"/><Relationship Id="rId12"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29.png"/><Relationship Id="rId11" Type="http://schemas.openxmlformats.org/officeDocument/2006/relationships/image" Target="../media/image38.png"/><Relationship Id="rId5" Type="http://schemas.openxmlformats.org/officeDocument/2006/relationships/image" Target="../media/image23.png"/><Relationship Id="rId10" Type="http://schemas.openxmlformats.org/officeDocument/2006/relationships/image" Target="../media/image37.png"/><Relationship Id="rId4" Type="http://schemas.openxmlformats.org/officeDocument/2006/relationships/image" Target="../media/image34.png"/><Relationship Id="rId9" Type="http://schemas.openxmlformats.org/officeDocument/2006/relationships/image" Target="../media/image36.png"/><Relationship Id="rId14" Type="http://schemas.openxmlformats.org/officeDocument/2006/relationships/image" Target="../media/image32.png"/></Relationships>
</file>

<file path=ppt/slides/_rels/slide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42.png"/><Relationship Id="rId4" Type="http://schemas.openxmlformats.org/officeDocument/2006/relationships/image" Target="../media/image41.png"/></Relationships>
</file>

<file path=ppt/slides/_rels/slide7.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png"/><Relationship Id="rId18" Type="http://schemas.openxmlformats.org/officeDocument/2006/relationships/image" Target="../media/image58.png"/><Relationship Id="rId3" Type="http://schemas.openxmlformats.org/officeDocument/2006/relationships/image" Target="../media/image7.png"/><Relationship Id="rId7" Type="http://schemas.openxmlformats.org/officeDocument/2006/relationships/image" Target="../media/image47.png"/><Relationship Id="rId12" Type="http://schemas.openxmlformats.org/officeDocument/2006/relationships/image" Target="../media/image52.png"/><Relationship Id="rId17" Type="http://schemas.openxmlformats.org/officeDocument/2006/relationships/image" Target="../media/image57.png"/><Relationship Id="rId2" Type="http://schemas.openxmlformats.org/officeDocument/2006/relationships/notesSlide" Target="../notesSlides/notesSlide7.xml"/><Relationship Id="rId16" Type="http://schemas.openxmlformats.org/officeDocument/2006/relationships/image" Target="../media/image56.png"/><Relationship Id="rId20" Type="http://schemas.openxmlformats.org/officeDocument/2006/relationships/image" Target="../media/image60.png"/><Relationship Id="rId1" Type="http://schemas.openxmlformats.org/officeDocument/2006/relationships/slideLayout" Target="../slideLayouts/slideLayout4.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5" Type="http://schemas.openxmlformats.org/officeDocument/2006/relationships/image" Target="../media/image55.png"/><Relationship Id="rId10" Type="http://schemas.openxmlformats.org/officeDocument/2006/relationships/image" Target="../media/image50.png"/><Relationship Id="rId19" Type="http://schemas.openxmlformats.org/officeDocument/2006/relationships/image" Target="../media/image43.jpeg"/><Relationship Id="rId4" Type="http://schemas.openxmlformats.org/officeDocument/2006/relationships/image" Target="../media/image44.png"/><Relationship Id="rId9" Type="http://schemas.openxmlformats.org/officeDocument/2006/relationships/image" Target="../media/image49.png"/><Relationship Id="rId14" Type="http://schemas.openxmlformats.org/officeDocument/2006/relationships/image" Target="../media/image54.png"/></Relationships>
</file>

<file path=ppt/slides/_rels/slide8.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png"/><Relationship Id="rId18" Type="http://schemas.openxmlformats.org/officeDocument/2006/relationships/image" Target="../media/image58.png"/><Relationship Id="rId3" Type="http://schemas.openxmlformats.org/officeDocument/2006/relationships/image" Target="../media/image7.png"/><Relationship Id="rId7" Type="http://schemas.openxmlformats.org/officeDocument/2006/relationships/image" Target="../media/image47.png"/><Relationship Id="rId12" Type="http://schemas.openxmlformats.org/officeDocument/2006/relationships/image" Target="../media/image52.png"/><Relationship Id="rId17" Type="http://schemas.openxmlformats.org/officeDocument/2006/relationships/image" Target="../media/image57.png"/><Relationship Id="rId2" Type="http://schemas.openxmlformats.org/officeDocument/2006/relationships/notesSlide" Target="../notesSlides/notesSlide8.xml"/><Relationship Id="rId16" Type="http://schemas.openxmlformats.org/officeDocument/2006/relationships/image" Target="../media/image56.png"/><Relationship Id="rId20" Type="http://schemas.openxmlformats.org/officeDocument/2006/relationships/image" Target="../media/image61.png"/><Relationship Id="rId1" Type="http://schemas.openxmlformats.org/officeDocument/2006/relationships/slideLayout" Target="../slideLayouts/slideLayout4.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5" Type="http://schemas.openxmlformats.org/officeDocument/2006/relationships/image" Target="../media/image55.png"/><Relationship Id="rId10" Type="http://schemas.openxmlformats.org/officeDocument/2006/relationships/image" Target="../media/image50.png"/><Relationship Id="rId19" Type="http://schemas.openxmlformats.org/officeDocument/2006/relationships/image" Target="../media/image43.jpeg"/><Relationship Id="rId4" Type="http://schemas.openxmlformats.org/officeDocument/2006/relationships/image" Target="../media/image44.png"/><Relationship Id="rId9" Type="http://schemas.openxmlformats.org/officeDocument/2006/relationships/image" Target="../media/image49.png"/><Relationship Id="rId14" Type="http://schemas.openxmlformats.org/officeDocument/2006/relationships/image" Target="../media/image54.png"/></Relationships>
</file>

<file path=ppt/slides/_rels/slide9.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png"/><Relationship Id="rId18" Type="http://schemas.openxmlformats.org/officeDocument/2006/relationships/image" Target="../media/image58.png"/><Relationship Id="rId3" Type="http://schemas.openxmlformats.org/officeDocument/2006/relationships/image" Target="../media/image7.png"/><Relationship Id="rId21" Type="http://schemas.openxmlformats.org/officeDocument/2006/relationships/image" Target="../media/image44.jpeg"/><Relationship Id="rId7" Type="http://schemas.openxmlformats.org/officeDocument/2006/relationships/image" Target="../media/image47.png"/><Relationship Id="rId12" Type="http://schemas.openxmlformats.org/officeDocument/2006/relationships/image" Target="../media/image52.png"/><Relationship Id="rId17" Type="http://schemas.openxmlformats.org/officeDocument/2006/relationships/image" Target="../media/image57.png"/><Relationship Id="rId2" Type="http://schemas.openxmlformats.org/officeDocument/2006/relationships/notesSlide" Target="../notesSlides/notesSlide9.xml"/><Relationship Id="rId16" Type="http://schemas.openxmlformats.org/officeDocument/2006/relationships/image" Target="../media/image56.png"/><Relationship Id="rId20" Type="http://schemas.openxmlformats.org/officeDocument/2006/relationships/image" Target="../media/image31.png"/><Relationship Id="rId1" Type="http://schemas.openxmlformats.org/officeDocument/2006/relationships/slideLayout" Target="../slideLayouts/slideLayout4.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5" Type="http://schemas.openxmlformats.org/officeDocument/2006/relationships/image" Target="../media/image55.png"/><Relationship Id="rId10" Type="http://schemas.openxmlformats.org/officeDocument/2006/relationships/image" Target="../media/image50.png"/><Relationship Id="rId19" Type="http://schemas.openxmlformats.org/officeDocument/2006/relationships/image" Target="../media/image43.jpeg"/><Relationship Id="rId4" Type="http://schemas.openxmlformats.org/officeDocument/2006/relationships/image" Target="../media/image44.png"/><Relationship Id="rId9" Type="http://schemas.openxmlformats.org/officeDocument/2006/relationships/image" Target="../media/image49.png"/><Relationship Id="rId14" Type="http://schemas.openxmlformats.org/officeDocument/2006/relationships/image" Target="../media/image5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2C15012-CF84-44FB-8976-2E3CC81BD3D1}"/>
              </a:ext>
            </a:extLst>
          </p:cNvPr>
          <p:cNvSpPr txBox="1"/>
          <p:nvPr/>
        </p:nvSpPr>
        <p:spPr>
          <a:xfrm>
            <a:off x="870480" y="1708439"/>
            <a:ext cx="10451027" cy="1569660"/>
          </a:xfrm>
          <a:prstGeom prst="rect">
            <a:avLst/>
          </a:prstGeom>
          <a:noFill/>
        </p:spPr>
        <p:txBody>
          <a:bodyPr wrap="square" rtlCol="0">
            <a:spAutoFit/>
          </a:bodyPr>
          <a:lstStyle/>
          <a:p>
            <a:pPr algn="ctr"/>
            <a:r>
              <a:rPr lang="en-US" altLang="zh-CN" sz="4800" b="1" dirty="0">
                <a:solidFill>
                  <a:srgbClr val="730E00"/>
                </a:solidFill>
                <a:latin typeface="+mj-lt"/>
              </a:rPr>
              <a:t>Coverage Guided Fault Injection for Cloud Systems</a:t>
            </a:r>
            <a:endParaRPr lang="zh-CN" altLang="en-US" sz="4800" b="1" dirty="0">
              <a:solidFill>
                <a:srgbClr val="730E00"/>
              </a:solidFill>
              <a:latin typeface="+mj-lt"/>
            </a:endParaRPr>
          </a:p>
        </p:txBody>
      </p:sp>
      <p:sp>
        <p:nvSpPr>
          <p:cNvPr id="5" name="Rectangle 2">
            <a:extLst>
              <a:ext uri="{FF2B5EF4-FFF2-40B4-BE49-F238E27FC236}">
                <a16:creationId xmlns:a16="http://schemas.microsoft.com/office/drawing/2014/main" id="{C9B3A524-3813-46D5-AFF5-186E1EB5FCFD}"/>
              </a:ext>
            </a:extLst>
          </p:cNvPr>
          <p:cNvSpPr>
            <a:spLocks noGrp="1" noChangeArrowheads="1"/>
          </p:cNvSpPr>
          <p:nvPr>
            <p:ph type="subTitle" idx="1"/>
          </p:nvPr>
        </p:nvSpPr>
        <p:spPr bwMode="auto">
          <a:xfrm>
            <a:off x="758291" y="3539835"/>
            <a:ext cx="106754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zh-CN" sz="2000" i="0" u="sng" dirty="0">
                <a:solidFill>
                  <a:srgbClr val="C00000"/>
                </a:solidFill>
                <a:latin typeface="Arial Narrow" panose="020B0606020202030204" pitchFamily="34" charset="0"/>
              </a:rPr>
              <a:t>Yu Gao</a:t>
            </a:r>
            <a:r>
              <a:rPr lang="en-US" altLang="zh-CN" sz="2000" i="0" dirty="0">
                <a:solidFill>
                  <a:schemeClr val="tx1"/>
                </a:solidFill>
                <a:latin typeface="Arial Narrow" panose="020B0606020202030204" pitchFamily="34" charset="0"/>
              </a:rPr>
              <a:t>, </a:t>
            </a:r>
            <a:r>
              <a:rPr lang="en-US" altLang="zh-CN" sz="2000" i="0" dirty="0" err="1">
                <a:solidFill>
                  <a:schemeClr val="tx1"/>
                </a:solidFill>
                <a:latin typeface="Arial Narrow" panose="020B0606020202030204" pitchFamily="34" charset="0"/>
              </a:rPr>
              <a:t>Wensheng</a:t>
            </a:r>
            <a:r>
              <a:rPr lang="en-US" altLang="zh-CN" sz="2000" i="0" dirty="0">
                <a:solidFill>
                  <a:schemeClr val="tx1"/>
                </a:solidFill>
                <a:latin typeface="Arial Narrow" panose="020B0606020202030204" pitchFamily="34" charset="0"/>
              </a:rPr>
              <a:t> Dou, Dong Wang, </a:t>
            </a:r>
            <a:r>
              <a:rPr lang="en-US" altLang="zh-CN" sz="2000" i="0" dirty="0" err="1">
                <a:solidFill>
                  <a:schemeClr val="tx1"/>
                </a:solidFill>
                <a:latin typeface="Arial Narrow" panose="020B0606020202030204" pitchFamily="34" charset="0"/>
              </a:rPr>
              <a:t>Wenhan</a:t>
            </a:r>
            <a:r>
              <a:rPr lang="en-US" altLang="zh-CN" sz="2000" i="0" dirty="0">
                <a:solidFill>
                  <a:schemeClr val="tx1"/>
                </a:solidFill>
                <a:latin typeface="Arial Narrow" panose="020B0606020202030204" pitchFamily="34" charset="0"/>
              </a:rPr>
              <a:t> Feng, Jun Wei, Hua Zhong, Tao Huang</a:t>
            </a:r>
            <a:endParaRPr kumimoji="0" lang="zh-CN" altLang="zh-CN" sz="2000" i="0" u="none" strike="noStrike" cap="none" normalizeH="0" baseline="0" dirty="0">
              <a:ln>
                <a:noFill/>
              </a:ln>
              <a:solidFill>
                <a:schemeClr val="tx1"/>
              </a:solidFill>
              <a:effectLst/>
              <a:latin typeface="Arial Narrow" panose="020B0606020202030204" pitchFamily="34" charset="0"/>
              <a:ea typeface="+mj-ea"/>
            </a:endParaRPr>
          </a:p>
        </p:txBody>
      </p:sp>
      <p:pic>
        <p:nvPicPr>
          <p:cNvPr id="7" name="图片 6">
            <a:extLst>
              <a:ext uri="{FF2B5EF4-FFF2-40B4-BE49-F238E27FC236}">
                <a16:creationId xmlns:a16="http://schemas.microsoft.com/office/drawing/2014/main" id="{3F5A0A2C-C8CF-456A-A751-80D382FF71A0}"/>
              </a:ext>
            </a:extLst>
          </p:cNvPr>
          <p:cNvPicPr>
            <a:picLocks noChangeAspect="1"/>
          </p:cNvPicPr>
          <p:nvPr/>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tretch>
            <a:fillRect/>
          </a:stretch>
        </p:blipFill>
        <p:spPr>
          <a:xfrm>
            <a:off x="1999914" y="4642487"/>
            <a:ext cx="2663872" cy="951383"/>
          </a:xfrm>
          <a:prstGeom prst="rect">
            <a:avLst/>
          </a:prstGeom>
        </p:spPr>
      </p:pic>
      <p:pic>
        <p:nvPicPr>
          <p:cNvPr id="9" name="图片 8">
            <a:extLst>
              <a:ext uri="{FF2B5EF4-FFF2-40B4-BE49-F238E27FC236}">
                <a16:creationId xmlns:a16="http://schemas.microsoft.com/office/drawing/2014/main" id="{77C48655-27F5-4A52-95A2-10B3F52B07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7083" y="4587675"/>
            <a:ext cx="1074567" cy="1066548"/>
          </a:xfrm>
          <a:prstGeom prst="rect">
            <a:avLst/>
          </a:prstGeom>
        </p:spPr>
      </p:pic>
      <p:sp>
        <p:nvSpPr>
          <p:cNvPr id="11" name="文本框 10">
            <a:extLst>
              <a:ext uri="{FF2B5EF4-FFF2-40B4-BE49-F238E27FC236}">
                <a16:creationId xmlns:a16="http://schemas.microsoft.com/office/drawing/2014/main" id="{D5E238F7-7B78-4E2F-A00E-64D1CC2E7F8F}"/>
              </a:ext>
            </a:extLst>
          </p:cNvPr>
          <p:cNvSpPr txBox="1"/>
          <p:nvPr/>
        </p:nvSpPr>
        <p:spPr>
          <a:xfrm>
            <a:off x="1139747" y="8960"/>
            <a:ext cx="9912496" cy="400110"/>
          </a:xfrm>
          <a:prstGeom prst="rect">
            <a:avLst/>
          </a:prstGeom>
          <a:noFill/>
        </p:spPr>
        <p:txBody>
          <a:bodyPr wrap="square" rtlCol="0">
            <a:spAutoFit/>
          </a:bodyPr>
          <a:lstStyle/>
          <a:p>
            <a:pPr algn="ctr"/>
            <a:r>
              <a:rPr lang="en-US" altLang="zh-CN" sz="2000" dirty="0"/>
              <a:t>45</a:t>
            </a:r>
            <a:r>
              <a:rPr lang="en-US" altLang="zh-CN" sz="2000" baseline="30000" dirty="0"/>
              <a:t>th</a:t>
            </a:r>
            <a:r>
              <a:rPr lang="en-US" altLang="zh-CN" sz="2000" dirty="0"/>
              <a:t> International Conference on Software Engineering</a:t>
            </a:r>
          </a:p>
        </p:txBody>
      </p:sp>
      <p:pic>
        <p:nvPicPr>
          <p:cNvPr id="1026" name="Picture 2">
            <a:extLst>
              <a:ext uri="{FF2B5EF4-FFF2-40B4-BE49-F238E27FC236}">
                <a16:creationId xmlns:a16="http://schemas.microsoft.com/office/drawing/2014/main" id="{915393FC-7660-F84F-A6B9-27B19336CF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98713" y="84410"/>
            <a:ext cx="988906" cy="9836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D3903A0-B9FC-6B67-C106-C63D10EA3B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52243" y="84410"/>
            <a:ext cx="988906" cy="983669"/>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18ADF912-0ABB-8C2F-589D-2FE27E4A1880}"/>
              </a:ext>
            </a:extLst>
          </p:cNvPr>
          <p:cNvSpPr txBox="1"/>
          <p:nvPr/>
        </p:nvSpPr>
        <p:spPr>
          <a:xfrm>
            <a:off x="1235207" y="5771341"/>
            <a:ext cx="4726676" cy="369332"/>
          </a:xfrm>
          <a:prstGeom prst="rect">
            <a:avLst/>
          </a:prstGeom>
          <a:noFill/>
        </p:spPr>
        <p:txBody>
          <a:bodyPr wrap="square">
            <a:spAutoFit/>
          </a:bodyPr>
          <a:lstStyle/>
          <a:p>
            <a:r>
              <a:rPr lang="en-US" altLang="zh-CN" b="0" dirty="0">
                <a:latin typeface="Arial Narrow" panose="020B0606020202030204" pitchFamily="34" charset="0"/>
              </a:rPr>
              <a:t>Institute of Software, </a:t>
            </a:r>
            <a:r>
              <a:rPr lang="en-US" altLang="zh-CN" dirty="0">
                <a:latin typeface="Arial Narrow" panose="020B0606020202030204" pitchFamily="34" charset="0"/>
              </a:rPr>
              <a:t>Chinese</a:t>
            </a:r>
            <a:r>
              <a:rPr lang="en-US" altLang="zh-CN" b="0" dirty="0">
                <a:latin typeface="Arial Narrow" panose="020B0606020202030204" pitchFamily="34" charset="0"/>
              </a:rPr>
              <a:t> Academy of Sciences</a:t>
            </a:r>
            <a:endParaRPr lang="zh-CN" altLang="en-US" dirty="0">
              <a:latin typeface="Arial Narrow" panose="020B0606020202030204" pitchFamily="34" charset="0"/>
            </a:endParaRPr>
          </a:p>
        </p:txBody>
      </p:sp>
      <p:sp>
        <p:nvSpPr>
          <p:cNvPr id="2" name="文本框 1">
            <a:extLst>
              <a:ext uri="{FF2B5EF4-FFF2-40B4-BE49-F238E27FC236}">
                <a16:creationId xmlns:a16="http://schemas.microsoft.com/office/drawing/2014/main" id="{2945D52D-C40C-63C8-A46A-783A078EE8B2}"/>
              </a:ext>
            </a:extLst>
          </p:cNvPr>
          <p:cNvSpPr txBox="1"/>
          <p:nvPr/>
        </p:nvSpPr>
        <p:spPr>
          <a:xfrm>
            <a:off x="6859311" y="5771341"/>
            <a:ext cx="3990109" cy="369332"/>
          </a:xfrm>
          <a:prstGeom prst="rect">
            <a:avLst/>
          </a:prstGeom>
          <a:noFill/>
        </p:spPr>
        <p:txBody>
          <a:bodyPr wrap="square">
            <a:spAutoFit/>
          </a:bodyPr>
          <a:lstStyle/>
          <a:p>
            <a:r>
              <a:rPr lang="en-US" altLang="zh-CN" b="0" dirty="0">
                <a:latin typeface="Arial Narrow" panose="020B0606020202030204" pitchFamily="34" charset="0"/>
              </a:rPr>
              <a:t>University of Chinese Academy of Sciences</a:t>
            </a:r>
            <a:endParaRPr lang="zh-CN" altLang="en-US" dirty="0">
              <a:latin typeface="Arial Narrow" panose="020B0606020202030204" pitchFamily="34" charset="0"/>
            </a:endParaRPr>
          </a:p>
        </p:txBody>
      </p:sp>
    </p:spTree>
    <p:extLst>
      <p:ext uri="{BB962C8B-B14F-4D97-AF65-F5344CB8AC3E}">
        <p14:creationId xmlns:p14="http://schemas.microsoft.com/office/powerpoint/2010/main" val="349558754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01790E8-82F1-7D69-B68A-D80068986D86}"/>
              </a:ext>
            </a:extLst>
          </p:cNvPr>
          <p:cNvSpPr>
            <a:spLocks noGrp="1"/>
          </p:cNvSpPr>
          <p:nvPr>
            <p:ph idx="1"/>
          </p:nvPr>
        </p:nvSpPr>
        <p:spPr>
          <a:xfrm>
            <a:off x="925397" y="1711149"/>
            <a:ext cx="10341205" cy="954107"/>
          </a:xfrm>
        </p:spPr>
        <p:txBody>
          <a:bodyPr/>
          <a:lstStyle/>
          <a:p>
            <a:r>
              <a:rPr lang="en-US" altLang="zh-CN" dirty="0"/>
              <a:t>Some crash scenarios </a:t>
            </a:r>
            <a:r>
              <a:rPr lang="en-US" altLang="zh-CN" dirty="0">
                <a:solidFill>
                  <a:srgbClr val="FF0000"/>
                </a:solidFill>
              </a:rPr>
              <a:t>may trigger the same recovery code </a:t>
            </a:r>
            <a:r>
              <a:rPr lang="en-US" altLang="zh-CN" dirty="0"/>
              <a:t>and can be tolerated by the cloud system</a:t>
            </a:r>
          </a:p>
        </p:txBody>
      </p:sp>
      <p:sp>
        <p:nvSpPr>
          <p:cNvPr id="3" name="标题 2">
            <a:extLst>
              <a:ext uri="{FF2B5EF4-FFF2-40B4-BE49-F238E27FC236}">
                <a16:creationId xmlns:a16="http://schemas.microsoft.com/office/drawing/2014/main" id="{1EE27EA5-6C25-FE52-73FB-E62A2A52491E}"/>
              </a:ext>
            </a:extLst>
          </p:cNvPr>
          <p:cNvSpPr>
            <a:spLocks noGrp="1"/>
          </p:cNvSpPr>
          <p:nvPr>
            <p:ph type="title"/>
          </p:nvPr>
        </p:nvSpPr>
        <p:spPr>
          <a:xfrm>
            <a:off x="748740" y="311727"/>
            <a:ext cx="10826496" cy="1323109"/>
          </a:xfrm>
        </p:spPr>
        <p:txBody>
          <a:bodyPr/>
          <a:lstStyle/>
          <a:p>
            <a:r>
              <a:rPr lang="en-US" altLang="zh-CN" dirty="0"/>
              <a:t>Systematically Exercising All Possible Crash Scenarios is Challenging</a:t>
            </a:r>
          </a:p>
        </p:txBody>
      </p:sp>
      <p:sp>
        <p:nvSpPr>
          <p:cNvPr id="13" name="文本框 12">
            <a:extLst>
              <a:ext uri="{FF2B5EF4-FFF2-40B4-BE49-F238E27FC236}">
                <a16:creationId xmlns:a16="http://schemas.microsoft.com/office/drawing/2014/main" id="{71E60882-DEC5-43ED-A7E1-BCC5CE71584B}"/>
              </a:ext>
            </a:extLst>
          </p:cNvPr>
          <p:cNvSpPr txBox="1"/>
          <p:nvPr/>
        </p:nvSpPr>
        <p:spPr>
          <a:xfrm>
            <a:off x="3904256" y="3206509"/>
            <a:ext cx="1067015" cy="307777"/>
          </a:xfrm>
          <a:prstGeom prst="rect">
            <a:avLst/>
          </a:prstGeom>
          <a:solidFill>
            <a:schemeClr val="bg1">
              <a:lumMod val="95000"/>
            </a:schemeClr>
          </a:solidFill>
        </p:spPr>
        <p:txBody>
          <a:bodyPr wrap="square" rtlCol="0">
            <a:spAutoFit/>
          </a:bodyPr>
          <a:lstStyle/>
          <a:p>
            <a:pPr algn="ctr"/>
            <a:r>
              <a:rPr lang="en-US" altLang="zh-CN" sz="1400" dirty="0">
                <a:latin typeface="Arial" panose="020B0604020202020204" pitchFamily="34" charset="0"/>
                <a:cs typeface="Arial" panose="020B0604020202020204" pitchFamily="34" charset="0"/>
              </a:rPr>
              <a:t>Node </a:t>
            </a:r>
            <a:r>
              <a:rPr lang="en-US" altLang="zh-CN" sz="1400" i="1" dirty="0">
                <a:latin typeface="Arial" panose="020B0604020202020204" pitchFamily="34" charset="0"/>
                <a:cs typeface="Arial" panose="020B0604020202020204" pitchFamily="34" charset="0"/>
              </a:rPr>
              <a:t>A</a:t>
            </a:r>
            <a:endParaRPr lang="zh-CN" altLang="en-US" sz="1400" i="1" dirty="0">
              <a:latin typeface="Arial" panose="020B0604020202020204" pitchFamily="34" charset="0"/>
              <a:cs typeface="Arial" panose="020B0604020202020204" pitchFamily="34" charset="0"/>
            </a:endParaRPr>
          </a:p>
        </p:txBody>
      </p:sp>
      <p:sp>
        <p:nvSpPr>
          <p:cNvPr id="14" name="文本框 13">
            <a:extLst>
              <a:ext uri="{FF2B5EF4-FFF2-40B4-BE49-F238E27FC236}">
                <a16:creationId xmlns:a16="http://schemas.microsoft.com/office/drawing/2014/main" id="{B21EF25A-418A-5908-48D4-E98B459DB15A}"/>
              </a:ext>
            </a:extLst>
          </p:cNvPr>
          <p:cNvSpPr txBox="1"/>
          <p:nvPr/>
        </p:nvSpPr>
        <p:spPr>
          <a:xfrm>
            <a:off x="6536807" y="3199594"/>
            <a:ext cx="1067015" cy="307777"/>
          </a:xfrm>
          <a:prstGeom prst="rect">
            <a:avLst/>
          </a:prstGeom>
          <a:solidFill>
            <a:schemeClr val="bg1">
              <a:lumMod val="95000"/>
            </a:schemeClr>
          </a:solidFill>
        </p:spPr>
        <p:txBody>
          <a:bodyPr wrap="square" rtlCol="0">
            <a:spAutoFit/>
          </a:bodyPr>
          <a:lstStyle/>
          <a:p>
            <a:pPr algn="ctr"/>
            <a:r>
              <a:rPr lang="en-US" altLang="zh-CN" sz="1400" dirty="0">
                <a:latin typeface="Arial" panose="020B0604020202020204" pitchFamily="34" charset="0"/>
                <a:cs typeface="Arial" panose="020B0604020202020204" pitchFamily="34" charset="0"/>
              </a:rPr>
              <a:t>Node </a:t>
            </a:r>
            <a:r>
              <a:rPr lang="en-US" altLang="zh-CN" sz="1400" i="1" dirty="0">
                <a:latin typeface="Arial" panose="020B0604020202020204" pitchFamily="34" charset="0"/>
                <a:cs typeface="Arial" panose="020B0604020202020204" pitchFamily="34" charset="0"/>
              </a:rPr>
              <a:t>B</a:t>
            </a:r>
            <a:endParaRPr lang="zh-CN" altLang="en-US" sz="1400" i="1" dirty="0">
              <a:latin typeface="Arial" panose="020B0604020202020204" pitchFamily="34" charset="0"/>
              <a:cs typeface="Arial" panose="020B0604020202020204" pitchFamily="34" charset="0"/>
            </a:endParaRPr>
          </a:p>
        </p:txBody>
      </p:sp>
      <p:cxnSp>
        <p:nvCxnSpPr>
          <p:cNvPr id="15" name="直接连接符 14">
            <a:extLst>
              <a:ext uri="{FF2B5EF4-FFF2-40B4-BE49-F238E27FC236}">
                <a16:creationId xmlns:a16="http://schemas.microsoft.com/office/drawing/2014/main" id="{6CF22B64-C8EE-7B4B-2A74-235A02B4C3A6}"/>
              </a:ext>
            </a:extLst>
          </p:cNvPr>
          <p:cNvCxnSpPr>
            <a:cxnSpLocks/>
          </p:cNvCxnSpPr>
          <p:nvPr/>
        </p:nvCxnSpPr>
        <p:spPr>
          <a:xfrm>
            <a:off x="4407502" y="3648389"/>
            <a:ext cx="0" cy="2664000"/>
          </a:xfrm>
          <a:prstGeom prst="line">
            <a:avLst/>
          </a:prstGeom>
          <a:ln w="5715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B7BBCB5F-92A1-4320-2A41-17F2556229B3}"/>
              </a:ext>
            </a:extLst>
          </p:cNvPr>
          <p:cNvCxnSpPr>
            <a:cxnSpLocks/>
          </p:cNvCxnSpPr>
          <p:nvPr/>
        </p:nvCxnSpPr>
        <p:spPr>
          <a:xfrm>
            <a:off x="7086512" y="3648393"/>
            <a:ext cx="0" cy="2664000"/>
          </a:xfrm>
          <a:prstGeom prst="line">
            <a:avLst/>
          </a:prstGeom>
          <a:ln w="5715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CF3E3F0F-AFE8-1124-A705-C4F9389E91AA}"/>
                  </a:ext>
                </a:extLst>
              </p:cNvPr>
              <p:cNvSpPr txBox="1"/>
              <p:nvPr/>
            </p:nvSpPr>
            <p:spPr>
              <a:xfrm>
                <a:off x="3733284" y="3997299"/>
                <a:ext cx="1185706" cy="307777"/>
              </a:xfrm>
              <a:prstGeom prst="rect">
                <a:avLst/>
              </a:prstGeom>
              <a:solidFill>
                <a:schemeClr val="bg1"/>
              </a:solidFill>
            </p:spPr>
            <p:txBody>
              <a:bodyPr wrap="square" lIns="0" rIns="0" rtlCol="0">
                <a:spAutoFit/>
              </a:bodyPr>
              <a:lstStyle/>
              <a:p>
                <a:pPr algn="ctr"/>
                <a14:m>
                  <m:oMath xmlns:m="http://schemas.openxmlformats.org/officeDocument/2006/math">
                    <m:sSub>
                      <m:sSubPr>
                        <m:ctrlPr>
                          <a:rPr lang="en-US" altLang="zh-CN" sz="1400" i="1" smtClean="0">
                            <a:solidFill>
                              <a:schemeClr val="tx1"/>
                            </a:solidFill>
                            <a:latin typeface="Cambria Math" panose="02040503050406030204" pitchFamily="18" charset="0"/>
                            <a:cs typeface="Arial" panose="020B0604020202020204" pitchFamily="34" charset="0"/>
                          </a:rPr>
                        </m:ctrlPr>
                      </m:sSubPr>
                      <m:e>
                        <m:r>
                          <a:rPr lang="en-US" altLang="zh-CN" sz="1400" b="0" i="1" smtClean="0">
                            <a:solidFill>
                              <a:schemeClr val="tx1"/>
                            </a:solidFill>
                            <a:latin typeface="Cambria Math" panose="02040503050406030204" pitchFamily="18" charset="0"/>
                            <a:cs typeface="Arial" panose="020B0604020202020204" pitchFamily="34" charset="0"/>
                          </a:rPr>
                          <m:t>𝑂</m:t>
                        </m:r>
                      </m:e>
                      <m:sub>
                        <m:r>
                          <a:rPr lang="en-US" altLang="zh-CN" sz="1400" i="1">
                            <a:solidFill>
                              <a:schemeClr val="tx1"/>
                            </a:solidFill>
                            <a:latin typeface="Cambria Math" panose="02040503050406030204" pitchFamily="18" charset="0"/>
                            <a:cs typeface="Arial" panose="020B0604020202020204" pitchFamily="34" charset="0"/>
                          </a:rPr>
                          <m:t>𝐴</m:t>
                        </m:r>
                        <m:r>
                          <a:rPr lang="en-US" altLang="zh-CN" sz="1400" i="1">
                            <a:solidFill>
                              <a:schemeClr val="tx1"/>
                            </a:solidFill>
                            <a:latin typeface="Cambria Math" panose="02040503050406030204" pitchFamily="18" charset="0"/>
                            <a:cs typeface="Arial" panose="020B0604020202020204" pitchFamily="34" charset="0"/>
                          </a:rPr>
                          <m:t>1</m:t>
                        </m:r>
                      </m:sub>
                    </m:sSub>
                  </m:oMath>
                </a14:m>
                <a:r>
                  <a:rPr lang="en-US" altLang="zh-CN" sz="1400" dirty="0">
                    <a:solidFill>
                      <a:schemeClr val="tx1"/>
                    </a:solidFill>
                    <a:latin typeface="Arial" panose="020B0604020202020204" pitchFamily="34" charset="0"/>
                    <a:cs typeface="Arial" panose="020B0604020202020204" pitchFamily="34" charset="0"/>
                  </a:rPr>
                  <a:t>: W(B, </a:t>
                </a:r>
                <a:r>
                  <a:rPr lang="en-US" altLang="zh-CN" sz="1400" dirty="0" err="1">
                    <a:solidFill>
                      <a:schemeClr val="tx1"/>
                    </a:solidFill>
                    <a:latin typeface="Arial" panose="020B0604020202020204" pitchFamily="34" charset="0"/>
                    <a:cs typeface="Arial" panose="020B0604020202020204" pitchFamily="34" charset="0"/>
                  </a:rPr>
                  <a:t>hb</a:t>
                </a:r>
                <a:r>
                  <a:rPr lang="en-US" altLang="zh-CN" sz="1400" dirty="0">
                    <a:solidFill>
                      <a:schemeClr val="tx1"/>
                    </a:solidFill>
                    <a:latin typeface="Arial" panose="020B0604020202020204" pitchFamily="34" charset="0"/>
                    <a:cs typeface="Arial" panose="020B0604020202020204" pitchFamily="34" charset="0"/>
                  </a:rPr>
                  <a:t>)</a:t>
                </a:r>
                <a:endParaRPr lang="zh-CN" altLang="en-US" sz="1400" dirty="0">
                  <a:solidFill>
                    <a:schemeClr val="tx1"/>
                  </a:solidFill>
                  <a:latin typeface="Arial" panose="020B0604020202020204" pitchFamily="34" charset="0"/>
                  <a:cs typeface="Arial" panose="020B0604020202020204" pitchFamily="34" charset="0"/>
                </a:endParaRPr>
              </a:p>
            </p:txBody>
          </p:sp>
        </mc:Choice>
        <mc:Fallback xmlns="">
          <p:sp>
            <p:nvSpPr>
              <p:cNvPr id="17" name="文本框 16">
                <a:extLst>
                  <a:ext uri="{FF2B5EF4-FFF2-40B4-BE49-F238E27FC236}">
                    <a16:creationId xmlns:a16="http://schemas.microsoft.com/office/drawing/2014/main" id="{CF3E3F0F-AFE8-1124-A705-C4F9389E91AA}"/>
                  </a:ext>
                </a:extLst>
              </p:cNvPr>
              <p:cNvSpPr txBox="1">
                <a:spLocks noRot="1" noChangeAspect="1" noMove="1" noResize="1" noEditPoints="1" noAdjustHandles="1" noChangeArrowheads="1" noChangeShapeType="1" noTextEdit="1"/>
              </p:cNvSpPr>
              <p:nvPr/>
            </p:nvSpPr>
            <p:spPr>
              <a:xfrm>
                <a:off x="3733284" y="3997299"/>
                <a:ext cx="1185706" cy="307777"/>
              </a:xfrm>
              <a:prstGeom prst="rect">
                <a:avLst/>
              </a:prstGeom>
              <a:blipFill>
                <a:blip r:embed="rId3"/>
                <a:stretch>
                  <a:fillRect t="-4000" r="-4615"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C8DD0056-A1C8-00C6-16C3-4B4E837C8B75}"/>
                  </a:ext>
                </a:extLst>
              </p:cNvPr>
              <p:cNvSpPr txBox="1"/>
              <p:nvPr/>
            </p:nvSpPr>
            <p:spPr>
              <a:xfrm>
                <a:off x="6724045" y="4119473"/>
                <a:ext cx="1185706" cy="307777"/>
              </a:xfrm>
              <a:prstGeom prst="rect">
                <a:avLst/>
              </a:prstGeom>
              <a:solidFill>
                <a:schemeClr val="bg1"/>
              </a:solidFill>
            </p:spPr>
            <p:txBody>
              <a:bodyPr wrap="square" lIns="0" rIns="0" rtlCol="0">
                <a:spAutoFit/>
              </a:bodyPr>
              <a:lstStyle/>
              <a:p>
                <a:pPr algn="ctr"/>
                <a14:m>
                  <m:oMath xmlns:m="http://schemas.openxmlformats.org/officeDocument/2006/math">
                    <m:sSub>
                      <m:sSubPr>
                        <m:ctrlPr>
                          <a:rPr lang="en-US" altLang="zh-CN" sz="1400" i="1" smtClean="0">
                            <a:solidFill>
                              <a:schemeClr val="tx1"/>
                            </a:solidFill>
                            <a:latin typeface="Cambria Math" panose="02040503050406030204" pitchFamily="18" charset="0"/>
                            <a:cs typeface="Arial" panose="020B0604020202020204" pitchFamily="34" charset="0"/>
                          </a:rPr>
                        </m:ctrlPr>
                      </m:sSubPr>
                      <m:e>
                        <m:r>
                          <a:rPr lang="en-US" altLang="zh-CN" sz="1400" b="0" i="1" smtClean="0">
                            <a:solidFill>
                              <a:schemeClr val="tx1"/>
                            </a:solidFill>
                            <a:latin typeface="Cambria Math" panose="02040503050406030204" pitchFamily="18" charset="0"/>
                            <a:cs typeface="Arial" panose="020B0604020202020204" pitchFamily="34" charset="0"/>
                          </a:rPr>
                          <m:t>𝑂</m:t>
                        </m:r>
                      </m:e>
                      <m:sub>
                        <m:r>
                          <a:rPr lang="en-US" altLang="zh-CN" sz="1400" i="1">
                            <a:solidFill>
                              <a:schemeClr val="tx1"/>
                            </a:solidFill>
                            <a:latin typeface="Cambria Math" panose="02040503050406030204" pitchFamily="18" charset="0"/>
                            <a:cs typeface="Arial" panose="020B0604020202020204" pitchFamily="34" charset="0"/>
                          </a:rPr>
                          <m:t>𝐵</m:t>
                        </m:r>
                        <m:r>
                          <a:rPr lang="en-US" altLang="zh-CN" sz="1400" b="0" i="1" smtClean="0">
                            <a:solidFill>
                              <a:schemeClr val="tx1"/>
                            </a:solidFill>
                            <a:latin typeface="Cambria Math" panose="02040503050406030204" pitchFamily="18" charset="0"/>
                            <a:cs typeface="Arial" panose="020B0604020202020204" pitchFamily="34" charset="0"/>
                          </a:rPr>
                          <m:t>1</m:t>
                        </m:r>
                      </m:sub>
                    </m:sSub>
                  </m:oMath>
                </a14:m>
                <a:r>
                  <a:rPr lang="en-US" altLang="zh-CN" sz="1400" dirty="0">
                    <a:solidFill>
                      <a:schemeClr val="tx1"/>
                    </a:solidFill>
                    <a:latin typeface="Arial" panose="020B0604020202020204" pitchFamily="34" charset="0"/>
                    <a:cs typeface="Arial" panose="020B0604020202020204" pitchFamily="34" charset="0"/>
                  </a:rPr>
                  <a:t>: R(A, </a:t>
                </a:r>
                <a:r>
                  <a:rPr lang="en-US" altLang="zh-CN" sz="1400" dirty="0" err="1">
                    <a:solidFill>
                      <a:schemeClr val="tx1"/>
                    </a:solidFill>
                    <a:latin typeface="Arial" panose="020B0604020202020204" pitchFamily="34" charset="0"/>
                    <a:cs typeface="Arial" panose="020B0604020202020204" pitchFamily="34" charset="0"/>
                  </a:rPr>
                  <a:t>hb</a:t>
                </a:r>
                <a:r>
                  <a:rPr lang="en-US" altLang="zh-CN" sz="1400" dirty="0">
                    <a:solidFill>
                      <a:schemeClr val="tx1"/>
                    </a:solidFill>
                    <a:latin typeface="Arial" panose="020B0604020202020204" pitchFamily="34" charset="0"/>
                    <a:cs typeface="Arial" panose="020B0604020202020204" pitchFamily="34" charset="0"/>
                  </a:rPr>
                  <a:t>)</a:t>
                </a:r>
                <a:endParaRPr lang="zh-CN" altLang="en-US" sz="1400" dirty="0">
                  <a:solidFill>
                    <a:schemeClr val="tx1"/>
                  </a:solidFill>
                  <a:latin typeface="Arial" panose="020B0604020202020204" pitchFamily="34" charset="0"/>
                  <a:cs typeface="Arial" panose="020B0604020202020204" pitchFamily="34" charset="0"/>
                </a:endParaRPr>
              </a:p>
            </p:txBody>
          </p:sp>
        </mc:Choice>
        <mc:Fallback xmlns="">
          <p:sp>
            <p:nvSpPr>
              <p:cNvPr id="18" name="文本框 17">
                <a:extLst>
                  <a:ext uri="{FF2B5EF4-FFF2-40B4-BE49-F238E27FC236}">
                    <a16:creationId xmlns:a16="http://schemas.microsoft.com/office/drawing/2014/main" id="{C8DD0056-A1C8-00C6-16C3-4B4E837C8B75}"/>
                  </a:ext>
                </a:extLst>
              </p:cNvPr>
              <p:cNvSpPr txBox="1">
                <a:spLocks noRot="1" noChangeAspect="1" noMove="1" noResize="1" noEditPoints="1" noAdjustHandles="1" noChangeArrowheads="1" noChangeShapeType="1" noTextEdit="1"/>
              </p:cNvSpPr>
              <p:nvPr/>
            </p:nvSpPr>
            <p:spPr>
              <a:xfrm>
                <a:off x="6724045" y="4119473"/>
                <a:ext cx="1185706" cy="307777"/>
              </a:xfrm>
              <a:prstGeom prst="rect">
                <a:avLst/>
              </a:prstGeom>
              <a:blipFill>
                <a:blip r:embed="rId4"/>
                <a:stretch>
                  <a:fillRect t="-4000" r="-2564" b="-20000"/>
                </a:stretch>
              </a:blipFill>
            </p:spPr>
            <p:txBody>
              <a:bodyPr/>
              <a:lstStyle/>
              <a:p>
                <a:r>
                  <a:rPr lang="zh-CN" altLang="en-US">
                    <a:noFill/>
                  </a:rPr>
                  <a:t> </a:t>
                </a:r>
              </a:p>
            </p:txBody>
          </p:sp>
        </mc:Fallback>
      </mc:AlternateContent>
      <p:cxnSp>
        <p:nvCxnSpPr>
          <p:cNvPr id="19" name="直接箭头连接符 18">
            <a:extLst>
              <a:ext uri="{FF2B5EF4-FFF2-40B4-BE49-F238E27FC236}">
                <a16:creationId xmlns:a16="http://schemas.microsoft.com/office/drawing/2014/main" id="{FCF3EEC4-E4BA-B7F2-A34D-28491C2457F0}"/>
              </a:ext>
            </a:extLst>
          </p:cNvPr>
          <p:cNvCxnSpPr>
            <a:cxnSpLocks/>
            <a:stCxn id="17" idx="3"/>
            <a:endCxn id="18" idx="1"/>
          </p:cNvCxnSpPr>
          <p:nvPr/>
        </p:nvCxnSpPr>
        <p:spPr>
          <a:xfrm>
            <a:off x="4918990" y="4151188"/>
            <a:ext cx="1805055" cy="122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587CB1EB-78D6-15FE-1367-B9AC509EDC51}"/>
              </a:ext>
            </a:extLst>
          </p:cNvPr>
          <p:cNvSpPr/>
          <p:nvPr/>
        </p:nvSpPr>
        <p:spPr>
          <a:xfrm>
            <a:off x="3327703" y="2912201"/>
            <a:ext cx="4994031" cy="3442381"/>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2" name="爆炸形: 8 pt  21">
            <a:extLst>
              <a:ext uri="{FF2B5EF4-FFF2-40B4-BE49-F238E27FC236}">
                <a16:creationId xmlns:a16="http://schemas.microsoft.com/office/drawing/2014/main" id="{74CB82ED-F0F9-0825-8280-711FBF99E085}"/>
              </a:ext>
            </a:extLst>
          </p:cNvPr>
          <p:cNvSpPr/>
          <p:nvPr/>
        </p:nvSpPr>
        <p:spPr>
          <a:xfrm>
            <a:off x="4051546" y="3794026"/>
            <a:ext cx="662444" cy="369333"/>
          </a:xfrm>
          <a:prstGeom prst="irregularSeal1">
            <a:avLst/>
          </a:prstGeom>
          <a:solidFill>
            <a:srgbClr val="D81E0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2000">
              <a:latin typeface="Arial" panose="020B0604020202020204" pitchFamily="34" charset="0"/>
              <a:ea typeface="宋体" panose="02010600030101010101" pitchFamily="2" charset="-122"/>
              <a:cs typeface="Arial" panose="020B0604020202020204" pitchFamily="34" charset="0"/>
            </a:endParaRPr>
          </a:p>
        </p:txBody>
      </p:sp>
      <p:pic>
        <p:nvPicPr>
          <p:cNvPr id="24" name="Picture 2" descr="Cartoon pink love letter Royalty Free Vector Image">
            <a:extLst>
              <a:ext uri="{FF2B5EF4-FFF2-40B4-BE49-F238E27FC236}">
                <a16:creationId xmlns:a16="http://schemas.microsoft.com/office/drawing/2014/main" id="{C77ABF5F-48EF-A7E7-5DD0-D46A1E1697F0}"/>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8512" t="15100" r="8550" b="24346"/>
          <a:stretch/>
        </p:blipFill>
        <p:spPr bwMode="auto">
          <a:xfrm>
            <a:off x="5563214" y="4073969"/>
            <a:ext cx="356974" cy="23403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A84923BB-C7A5-A227-60FF-BC1963180BA2}"/>
                  </a:ext>
                </a:extLst>
              </p:cNvPr>
              <p:cNvSpPr txBox="1"/>
              <p:nvPr/>
            </p:nvSpPr>
            <p:spPr>
              <a:xfrm>
                <a:off x="3733780" y="5178261"/>
                <a:ext cx="1185706" cy="307777"/>
              </a:xfrm>
              <a:prstGeom prst="rect">
                <a:avLst/>
              </a:prstGeom>
              <a:solidFill>
                <a:schemeClr val="bg1"/>
              </a:solidFill>
            </p:spPr>
            <p:txBody>
              <a:bodyPr wrap="square" lIns="0" rIns="0" rtlCol="0">
                <a:spAutoFit/>
              </a:bodyPr>
              <a:lstStyle/>
              <a:p>
                <a:pPr algn="ctr"/>
                <a14:m>
                  <m:oMath xmlns:m="http://schemas.openxmlformats.org/officeDocument/2006/math">
                    <m:sSub>
                      <m:sSubPr>
                        <m:ctrlPr>
                          <a:rPr lang="en-US" altLang="zh-CN" sz="1400" i="1" smtClean="0">
                            <a:solidFill>
                              <a:schemeClr val="tx1"/>
                            </a:solidFill>
                            <a:latin typeface="Cambria Math" panose="02040503050406030204" pitchFamily="18" charset="0"/>
                            <a:cs typeface="Arial" panose="020B0604020202020204" pitchFamily="34" charset="0"/>
                          </a:rPr>
                        </m:ctrlPr>
                      </m:sSubPr>
                      <m:e>
                        <m:r>
                          <a:rPr lang="en-US" altLang="zh-CN" sz="1400" b="0" i="1" smtClean="0">
                            <a:solidFill>
                              <a:schemeClr val="tx1"/>
                            </a:solidFill>
                            <a:latin typeface="Cambria Math" panose="02040503050406030204" pitchFamily="18" charset="0"/>
                            <a:cs typeface="Arial" panose="020B0604020202020204" pitchFamily="34" charset="0"/>
                          </a:rPr>
                          <m:t>𝑂</m:t>
                        </m:r>
                      </m:e>
                      <m:sub>
                        <m:r>
                          <a:rPr lang="en-US" altLang="zh-CN" sz="1400" i="1">
                            <a:solidFill>
                              <a:schemeClr val="tx1"/>
                            </a:solidFill>
                            <a:latin typeface="Cambria Math" panose="02040503050406030204" pitchFamily="18" charset="0"/>
                            <a:cs typeface="Arial" panose="020B0604020202020204" pitchFamily="34" charset="0"/>
                          </a:rPr>
                          <m:t>𝐴</m:t>
                        </m:r>
                        <m:r>
                          <a:rPr lang="en-US" altLang="zh-CN" sz="1400" b="0" i="1" smtClean="0">
                            <a:solidFill>
                              <a:schemeClr val="tx1"/>
                            </a:solidFill>
                            <a:latin typeface="Cambria Math" panose="02040503050406030204" pitchFamily="18" charset="0"/>
                            <a:cs typeface="Arial" panose="020B0604020202020204" pitchFamily="34" charset="0"/>
                          </a:rPr>
                          <m:t>3</m:t>
                        </m:r>
                      </m:sub>
                    </m:sSub>
                  </m:oMath>
                </a14:m>
                <a:r>
                  <a:rPr lang="en-US" altLang="zh-CN" sz="1400" dirty="0">
                    <a:solidFill>
                      <a:schemeClr val="tx1"/>
                    </a:solidFill>
                    <a:latin typeface="Arial" panose="020B0604020202020204" pitchFamily="34" charset="0"/>
                    <a:cs typeface="Arial" panose="020B0604020202020204" pitchFamily="34" charset="0"/>
                  </a:rPr>
                  <a:t>: W(B, </a:t>
                </a:r>
                <a:r>
                  <a:rPr lang="en-US" altLang="zh-CN" sz="1400" dirty="0" err="1">
                    <a:solidFill>
                      <a:schemeClr val="tx1"/>
                    </a:solidFill>
                    <a:latin typeface="Arial" panose="020B0604020202020204" pitchFamily="34" charset="0"/>
                    <a:cs typeface="Arial" panose="020B0604020202020204" pitchFamily="34" charset="0"/>
                  </a:rPr>
                  <a:t>hb</a:t>
                </a:r>
                <a:r>
                  <a:rPr lang="en-US" altLang="zh-CN" sz="1400" dirty="0">
                    <a:solidFill>
                      <a:schemeClr val="tx1"/>
                    </a:solidFill>
                    <a:latin typeface="Arial" panose="020B0604020202020204" pitchFamily="34" charset="0"/>
                    <a:cs typeface="Arial" panose="020B0604020202020204" pitchFamily="34" charset="0"/>
                  </a:rPr>
                  <a:t>)</a:t>
                </a:r>
                <a:endParaRPr lang="zh-CN" altLang="en-US" sz="1400" dirty="0">
                  <a:solidFill>
                    <a:schemeClr val="tx1"/>
                  </a:solidFill>
                  <a:latin typeface="Arial" panose="020B0604020202020204" pitchFamily="34" charset="0"/>
                  <a:cs typeface="Arial" panose="020B0604020202020204" pitchFamily="34" charset="0"/>
                </a:endParaRPr>
              </a:p>
            </p:txBody>
          </p:sp>
        </mc:Choice>
        <mc:Fallback xmlns="">
          <p:sp>
            <p:nvSpPr>
              <p:cNvPr id="25" name="文本框 24">
                <a:extLst>
                  <a:ext uri="{FF2B5EF4-FFF2-40B4-BE49-F238E27FC236}">
                    <a16:creationId xmlns:a16="http://schemas.microsoft.com/office/drawing/2014/main" id="{A84923BB-C7A5-A227-60FF-BC1963180BA2}"/>
                  </a:ext>
                </a:extLst>
              </p:cNvPr>
              <p:cNvSpPr txBox="1">
                <a:spLocks noRot="1" noChangeAspect="1" noMove="1" noResize="1" noEditPoints="1" noAdjustHandles="1" noChangeArrowheads="1" noChangeShapeType="1" noTextEdit="1"/>
              </p:cNvSpPr>
              <p:nvPr/>
            </p:nvSpPr>
            <p:spPr>
              <a:xfrm>
                <a:off x="3733780" y="5178261"/>
                <a:ext cx="1185706" cy="307777"/>
              </a:xfrm>
              <a:prstGeom prst="rect">
                <a:avLst/>
              </a:prstGeom>
              <a:blipFill>
                <a:blip r:embed="rId6"/>
                <a:stretch>
                  <a:fillRect t="-1961" r="-4615" b="-196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9B744EC4-8D13-BE9F-F2D0-C3749874E5AC}"/>
                  </a:ext>
                </a:extLst>
              </p:cNvPr>
              <p:cNvSpPr txBox="1"/>
              <p:nvPr/>
            </p:nvSpPr>
            <p:spPr>
              <a:xfrm>
                <a:off x="6724044" y="5320374"/>
                <a:ext cx="1185706" cy="307777"/>
              </a:xfrm>
              <a:prstGeom prst="rect">
                <a:avLst/>
              </a:prstGeom>
              <a:solidFill>
                <a:schemeClr val="bg1"/>
              </a:solidFill>
            </p:spPr>
            <p:txBody>
              <a:bodyPr wrap="square" lIns="0" rIns="0" rtlCol="0">
                <a:spAutoFit/>
              </a:bodyPr>
              <a:lstStyle/>
              <a:p>
                <a:pPr algn="ctr"/>
                <a14:m>
                  <m:oMath xmlns:m="http://schemas.openxmlformats.org/officeDocument/2006/math">
                    <m:sSub>
                      <m:sSubPr>
                        <m:ctrlPr>
                          <a:rPr lang="en-US" altLang="zh-CN" sz="1400" i="1" smtClean="0">
                            <a:solidFill>
                              <a:schemeClr val="tx1"/>
                            </a:solidFill>
                            <a:latin typeface="Cambria Math" panose="02040503050406030204" pitchFamily="18" charset="0"/>
                            <a:cs typeface="Arial" panose="020B0604020202020204" pitchFamily="34" charset="0"/>
                          </a:rPr>
                        </m:ctrlPr>
                      </m:sSubPr>
                      <m:e>
                        <m:r>
                          <a:rPr lang="en-US" altLang="zh-CN" sz="1400" b="0" i="1" smtClean="0">
                            <a:solidFill>
                              <a:schemeClr val="tx1"/>
                            </a:solidFill>
                            <a:latin typeface="Cambria Math" panose="02040503050406030204" pitchFamily="18" charset="0"/>
                            <a:cs typeface="Arial" panose="020B0604020202020204" pitchFamily="34" charset="0"/>
                          </a:rPr>
                          <m:t>𝑂</m:t>
                        </m:r>
                      </m:e>
                      <m:sub>
                        <m:r>
                          <a:rPr lang="en-US" altLang="zh-CN" sz="1400" i="1">
                            <a:solidFill>
                              <a:schemeClr val="tx1"/>
                            </a:solidFill>
                            <a:latin typeface="Cambria Math" panose="02040503050406030204" pitchFamily="18" charset="0"/>
                            <a:cs typeface="Arial" panose="020B0604020202020204" pitchFamily="34" charset="0"/>
                          </a:rPr>
                          <m:t>𝐵</m:t>
                        </m:r>
                        <m:r>
                          <a:rPr lang="en-US" altLang="zh-CN" sz="1400" b="0" i="1" smtClean="0">
                            <a:solidFill>
                              <a:schemeClr val="tx1"/>
                            </a:solidFill>
                            <a:latin typeface="Cambria Math" panose="02040503050406030204" pitchFamily="18" charset="0"/>
                            <a:cs typeface="Arial" panose="020B0604020202020204" pitchFamily="34" charset="0"/>
                          </a:rPr>
                          <m:t>3</m:t>
                        </m:r>
                      </m:sub>
                    </m:sSub>
                  </m:oMath>
                </a14:m>
                <a:r>
                  <a:rPr lang="en-US" altLang="zh-CN" sz="1400" dirty="0">
                    <a:solidFill>
                      <a:schemeClr val="tx1"/>
                    </a:solidFill>
                    <a:latin typeface="Arial" panose="020B0604020202020204" pitchFamily="34" charset="0"/>
                    <a:cs typeface="Arial" panose="020B0604020202020204" pitchFamily="34" charset="0"/>
                  </a:rPr>
                  <a:t>: R(A, </a:t>
                </a:r>
                <a:r>
                  <a:rPr lang="en-US" altLang="zh-CN" sz="1400" dirty="0" err="1">
                    <a:solidFill>
                      <a:schemeClr val="tx1"/>
                    </a:solidFill>
                    <a:latin typeface="Arial" panose="020B0604020202020204" pitchFamily="34" charset="0"/>
                    <a:cs typeface="Arial" panose="020B0604020202020204" pitchFamily="34" charset="0"/>
                  </a:rPr>
                  <a:t>hb</a:t>
                </a:r>
                <a:r>
                  <a:rPr lang="en-US" altLang="zh-CN" sz="1400" dirty="0">
                    <a:solidFill>
                      <a:schemeClr val="tx1"/>
                    </a:solidFill>
                    <a:latin typeface="Arial" panose="020B0604020202020204" pitchFamily="34" charset="0"/>
                    <a:cs typeface="Arial" panose="020B0604020202020204" pitchFamily="34" charset="0"/>
                  </a:rPr>
                  <a:t>)</a:t>
                </a:r>
                <a:endParaRPr lang="zh-CN" altLang="en-US" sz="1400" dirty="0">
                  <a:solidFill>
                    <a:schemeClr val="tx1"/>
                  </a:solidFill>
                  <a:latin typeface="Arial" panose="020B0604020202020204" pitchFamily="34" charset="0"/>
                  <a:cs typeface="Arial" panose="020B0604020202020204" pitchFamily="34" charset="0"/>
                </a:endParaRPr>
              </a:p>
            </p:txBody>
          </p:sp>
        </mc:Choice>
        <mc:Fallback xmlns="">
          <p:sp>
            <p:nvSpPr>
              <p:cNvPr id="26" name="文本框 25">
                <a:extLst>
                  <a:ext uri="{FF2B5EF4-FFF2-40B4-BE49-F238E27FC236}">
                    <a16:creationId xmlns:a16="http://schemas.microsoft.com/office/drawing/2014/main" id="{9B744EC4-8D13-BE9F-F2D0-C3749874E5AC}"/>
                  </a:ext>
                </a:extLst>
              </p:cNvPr>
              <p:cNvSpPr txBox="1">
                <a:spLocks noRot="1" noChangeAspect="1" noMove="1" noResize="1" noEditPoints="1" noAdjustHandles="1" noChangeArrowheads="1" noChangeShapeType="1" noTextEdit="1"/>
              </p:cNvSpPr>
              <p:nvPr/>
            </p:nvSpPr>
            <p:spPr>
              <a:xfrm>
                <a:off x="6724044" y="5320374"/>
                <a:ext cx="1185706" cy="307777"/>
              </a:xfrm>
              <a:prstGeom prst="rect">
                <a:avLst/>
              </a:prstGeom>
              <a:blipFill>
                <a:blip r:embed="rId7"/>
                <a:stretch>
                  <a:fillRect t="-4000" r="-2564" b="-20000"/>
                </a:stretch>
              </a:blipFill>
            </p:spPr>
            <p:txBody>
              <a:bodyPr/>
              <a:lstStyle/>
              <a:p>
                <a:r>
                  <a:rPr lang="zh-CN" altLang="en-US">
                    <a:noFill/>
                  </a:rPr>
                  <a:t> </a:t>
                </a:r>
              </a:p>
            </p:txBody>
          </p:sp>
        </mc:Fallback>
      </mc:AlternateContent>
      <p:cxnSp>
        <p:nvCxnSpPr>
          <p:cNvPr id="27" name="直接箭头连接符 26">
            <a:extLst>
              <a:ext uri="{FF2B5EF4-FFF2-40B4-BE49-F238E27FC236}">
                <a16:creationId xmlns:a16="http://schemas.microsoft.com/office/drawing/2014/main" id="{94776F75-20DF-40BC-8B65-2B983158FF2C}"/>
              </a:ext>
            </a:extLst>
          </p:cNvPr>
          <p:cNvCxnSpPr>
            <a:cxnSpLocks/>
            <a:stCxn id="25" idx="3"/>
            <a:endCxn id="26" idx="1"/>
          </p:cNvCxnSpPr>
          <p:nvPr/>
        </p:nvCxnSpPr>
        <p:spPr>
          <a:xfrm>
            <a:off x="4919486" y="5332150"/>
            <a:ext cx="1804558" cy="1421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9" name="Picture 2" descr="Cartoon pink love letter Royalty Free Vector Image">
            <a:extLst>
              <a:ext uri="{FF2B5EF4-FFF2-40B4-BE49-F238E27FC236}">
                <a16:creationId xmlns:a16="http://schemas.microsoft.com/office/drawing/2014/main" id="{C681F6C2-A3D6-242E-09F0-E0A9F179E387}"/>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8512" t="15100" r="8550" b="24346"/>
          <a:stretch/>
        </p:blipFill>
        <p:spPr bwMode="auto">
          <a:xfrm>
            <a:off x="5519748" y="5286191"/>
            <a:ext cx="356974" cy="23403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DDCFD3BC-F036-118E-366B-AC9F5ED2A9BE}"/>
                  </a:ext>
                </a:extLst>
              </p:cNvPr>
              <p:cNvSpPr txBox="1"/>
              <p:nvPr/>
            </p:nvSpPr>
            <p:spPr>
              <a:xfrm>
                <a:off x="6690717" y="4746553"/>
                <a:ext cx="1185706" cy="307777"/>
              </a:xfrm>
              <a:prstGeom prst="rect">
                <a:avLst/>
              </a:prstGeom>
              <a:solidFill>
                <a:schemeClr val="bg1"/>
              </a:solidFill>
            </p:spPr>
            <p:txBody>
              <a:bodyPr wrap="square" lIns="0" rIns="0" rtlCol="0">
                <a:spAutoFit/>
              </a:bodyPr>
              <a:lstStyle/>
              <a:p>
                <a:pPr algn="ctr"/>
                <a14:m>
                  <m:oMath xmlns:m="http://schemas.openxmlformats.org/officeDocument/2006/math">
                    <m:sSub>
                      <m:sSubPr>
                        <m:ctrlPr>
                          <a:rPr lang="en-US" altLang="zh-CN" sz="1400" i="1" smtClean="0">
                            <a:solidFill>
                              <a:schemeClr val="tx1"/>
                            </a:solidFill>
                            <a:latin typeface="Cambria Math" panose="02040503050406030204" pitchFamily="18" charset="0"/>
                            <a:cs typeface="Arial" panose="020B0604020202020204" pitchFamily="34" charset="0"/>
                          </a:rPr>
                        </m:ctrlPr>
                      </m:sSubPr>
                      <m:e>
                        <m:r>
                          <a:rPr lang="en-US" altLang="zh-CN" sz="1400" b="0" i="1" smtClean="0">
                            <a:solidFill>
                              <a:schemeClr val="tx1"/>
                            </a:solidFill>
                            <a:latin typeface="Cambria Math" panose="02040503050406030204" pitchFamily="18" charset="0"/>
                            <a:cs typeface="Arial" panose="020B0604020202020204" pitchFamily="34" charset="0"/>
                          </a:rPr>
                          <m:t>𝑂</m:t>
                        </m:r>
                      </m:e>
                      <m:sub>
                        <m:r>
                          <a:rPr lang="en-US" altLang="zh-CN" sz="1400" i="1">
                            <a:solidFill>
                              <a:schemeClr val="tx1"/>
                            </a:solidFill>
                            <a:latin typeface="Cambria Math" panose="02040503050406030204" pitchFamily="18" charset="0"/>
                            <a:cs typeface="Arial" panose="020B0604020202020204" pitchFamily="34" charset="0"/>
                          </a:rPr>
                          <m:t>𝐵</m:t>
                        </m:r>
                        <m:r>
                          <a:rPr lang="en-US" altLang="zh-CN" sz="1400" b="0" i="1" smtClean="0">
                            <a:solidFill>
                              <a:schemeClr val="tx1"/>
                            </a:solidFill>
                            <a:latin typeface="Cambria Math" panose="02040503050406030204" pitchFamily="18" charset="0"/>
                            <a:cs typeface="Arial" panose="020B0604020202020204" pitchFamily="34" charset="0"/>
                          </a:rPr>
                          <m:t>2</m:t>
                        </m:r>
                      </m:sub>
                    </m:sSub>
                  </m:oMath>
                </a14:m>
                <a:r>
                  <a:rPr lang="en-US" altLang="zh-CN" sz="1400" dirty="0">
                    <a:solidFill>
                      <a:schemeClr val="tx1"/>
                    </a:solidFill>
                    <a:latin typeface="Arial" panose="020B0604020202020204" pitchFamily="34" charset="0"/>
                    <a:cs typeface="Arial" panose="020B0604020202020204" pitchFamily="34" charset="0"/>
                  </a:rPr>
                  <a:t>: R(A, </a:t>
                </a:r>
                <a:r>
                  <a:rPr lang="en-US" altLang="zh-CN" sz="1400" dirty="0" err="1">
                    <a:solidFill>
                      <a:schemeClr val="tx1"/>
                    </a:solidFill>
                    <a:latin typeface="Arial" panose="020B0604020202020204" pitchFamily="34" charset="0"/>
                    <a:cs typeface="Arial" panose="020B0604020202020204" pitchFamily="34" charset="0"/>
                  </a:rPr>
                  <a:t>hb</a:t>
                </a:r>
                <a:r>
                  <a:rPr lang="en-US" altLang="zh-CN" sz="1400" dirty="0">
                    <a:solidFill>
                      <a:schemeClr val="tx1"/>
                    </a:solidFill>
                    <a:latin typeface="Arial" panose="020B0604020202020204" pitchFamily="34" charset="0"/>
                    <a:cs typeface="Arial" panose="020B0604020202020204" pitchFamily="34" charset="0"/>
                  </a:rPr>
                  <a:t>)</a:t>
                </a:r>
                <a:endParaRPr lang="zh-CN" altLang="en-US" sz="1400" dirty="0">
                  <a:solidFill>
                    <a:schemeClr val="tx1"/>
                  </a:solidFill>
                  <a:latin typeface="Arial" panose="020B0604020202020204" pitchFamily="34" charset="0"/>
                  <a:cs typeface="Arial" panose="020B0604020202020204" pitchFamily="34" charset="0"/>
                </a:endParaRPr>
              </a:p>
            </p:txBody>
          </p:sp>
        </mc:Choice>
        <mc:Fallback xmlns="">
          <p:sp>
            <p:nvSpPr>
              <p:cNvPr id="35" name="文本框 34">
                <a:extLst>
                  <a:ext uri="{FF2B5EF4-FFF2-40B4-BE49-F238E27FC236}">
                    <a16:creationId xmlns:a16="http://schemas.microsoft.com/office/drawing/2014/main" id="{DDCFD3BC-F036-118E-366B-AC9F5ED2A9BE}"/>
                  </a:ext>
                </a:extLst>
              </p:cNvPr>
              <p:cNvSpPr txBox="1">
                <a:spLocks noRot="1" noChangeAspect="1" noMove="1" noResize="1" noEditPoints="1" noAdjustHandles="1" noChangeArrowheads="1" noChangeShapeType="1" noTextEdit="1"/>
              </p:cNvSpPr>
              <p:nvPr/>
            </p:nvSpPr>
            <p:spPr>
              <a:xfrm>
                <a:off x="6690717" y="4746553"/>
                <a:ext cx="1185706" cy="307777"/>
              </a:xfrm>
              <a:prstGeom prst="rect">
                <a:avLst/>
              </a:prstGeom>
              <a:blipFill>
                <a:blip r:embed="rId8"/>
                <a:stretch>
                  <a:fillRect t="-4000" r="-3093" b="-20000"/>
                </a:stretch>
              </a:blipFill>
            </p:spPr>
            <p:txBody>
              <a:bodyPr/>
              <a:lstStyle/>
              <a:p>
                <a:r>
                  <a:rPr lang="zh-CN" altLang="en-US">
                    <a:noFill/>
                  </a:rPr>
                  <a:t> </a:t>
                </a:r>
              </a:p>
            </p:txBody>
          </p:sp>
        </mc:Fallback>
      </mc:AlternateContent>
      <p:pic>
        <p:nvPicPr>
          <p:cNvPr id="5122" name="Picture 2" descr="Redundancy Icon Billeder – Gennemse 931 stockfotos, vektorer og videoer |  Adobe Stock">
            <a:extLst>
              <a:ext uri="{FF2B5EF4-FFF2-40B4-BE49-F238E27FC236}">
                <a16:creationId xmlns:a16="http://schemas.microsoft.com/office/drawing/2014/main" id="{179838AA-0F79-4BBE-6D59-591668BF7BEF}"/>
              </a:ext>
            </a:extLst>
          </p:cNvPr>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08230" y="5340778"/>
            <a:ext cx="2451498" cy="1593031"/>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BF976CC4-542F-9097-3D48-E367E45B73B5}"/>
              </a:ext>
            </a:extLst>
          </p:cNvPr>
          <p:cNvSpPr txBox="1"/>
          <p:nvPr/>
        </p:nvSpPr>
        <p:spPr>
          <a:xfrm>
            <a:off x="6178835" y="5683544"/>
            <a:ext cx="1837783" cy="584775"/>
          </a:xfrm>
          <a:prstGeom prst="rect">
            <a:avLst/>
          </a:prstGeom>
          <a:solidFill>
            <a:srgbClr val="C4E59F"/>
          </a:solidFill>
        </p:spPr>
        <p:txBody>
          <a:bodyPr wrap="square" rtlCol="0">
            <a:spAutoFit/>
          </a:bodyPr>
          <a:lstStyle/>
          <a:p>
            <a:pPr algn="ctr"/>
            <a:r>
              <a:rPr lang="en-US" altLang="zh-CN" sz="1600" dirty="0">
                <a:latin typeface="Arial" panose="020B0604020202020204" pitchFamily="34" charset="0"/>
                <a:cs typeface="Arial" panose="020B0604020202020204" pitchFamily="34" charset="0"/>
              </a:rPr>
              <a:t>Remove </a:t>
            </a:r>
            <a:r>
              <a:rPr lang="en-US" altLang="zh-CN" sz="1600" i="1" dirty="0">
                <a:latin typeface="Arial" panose="020B0604020202020204" pitchFamily="34" charset="0"/>
                <a:cs typeface="Arial" panose="020B0604020202020204" pitchFamily="34" charset="0"/>
              </a:rPr>
              <a:t>A </a:t>
            </a:r>
            <a:r>
              <a:rPr lang="en-US" altLang="zh-CN" sz="1600" dirty="0">
                <a:latin typeface="Arial" panose="020B0604020202020204" pitchFamily="34" charset="0"/>
                <a:cs typeface="Arial" panose="020B0604020202020204" pitchFamily="34" charset="0"/>
              </a:rPr>
              <a:t>from its node list</a:t>
            </a:r>
            <a:endParaRPr lang="zh-CN" altLang="en-US" sz="16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30313C0-E794-0AA1-7099-6ADFDDDF2D96}"/>
                  </a:ext>
                </a:extLst>
              </p:cNvPr>
              <p:cNvSpPr txBox="1"/>
              <p:nvPr/>
            </p:nvSpPr>
            <p:spPr>
              <a:xfrm>
                <a:off x="3728633" y="4616100"/>
                <a:ext cx="1185706" cy="307777"/>
              </a:xfrm>
              <a:prstGeom prst="rect">
                <a:avLst/>
              </a:prstGeom>
              <a:solidFill>
                <a:schemeClr val="bg1"/>
              </a:solidFill>
            </p:spPr>
            <p:txBody>
              <a:bodyPr wrap="square" lIns="0" rIns="0" rtlCol="0">
                <a:spAutoFit/>
              </a:bodyPr>
              <a:lstStyle/>
              <a:p>
                <a:pPr algn="ctr"/>
                <a14:m>
                  <m:oMath xmlns:m="http://schemas.openxmlformats.org/officeDocument/2006/math">
                    <m:sSub>
                      <m:sSubPr>
                        <m:ctrlPr>
                          <a:rPr lang="en-US" altLang="zh-CN" sz="1400" i="1" smtClean="0">
                            <a:solidFill>
                              <a:schemeClr val="tx1"/>
                            </a:solidFill>
                            <a:latin typeface="Cambria Math" panose="02040503050406030204" pitchFamily="18" charset="0"/>
                            <a:cs typeface="Arial" panose="020B0604020202020204" pitchFamily="34" charset="0"/>
                          </a:rPr>
                        </m:ctrlPr>
                      </m:sSubPr>
                      <m:e>
                        <m:r>
                          <a:rPr lang="en-US" altLang="zh-CN" sz="1400" b="0" i="1" smtClean="0">
                            <a:solidFill>
                              <a:schemeClr val="tx1"/>
                            </a:solidFill>
                            <a:latin typeface="Cambria Math" panose="02040503050406030204" pitchFamily="18" charset="0"/>
                            <a:cs typeface="Arial" panose="020B0604020202020204" pitchFamily="34" charset="0"/>
                          </a:rPr>
                          <m:t>𝑂</m:t>
                        </m:r>
                      </m:e>
                      <m:sub>
                        <m:r>
                          <a:rPr lang="en-US" altLang="zh-CN" sz="1400" i="1">
                            <a:solidFill>
                              <a:schemeClr val="tx1"/>
                            </a:solidFill>
                            <a:latin typeface="Cambria Math" panose="02040503050406030204" pitchFamily="18" charset="0"/>
                            <a:cs typeface="Arial" panose="020B0604020202020204" pitchFamily="34" charset="0"/>
                          </a:rPr>
                          <m:t>𝐴</m:t>
                        </m:r>
                        <m:r>
                          <a:rPr lang="en-US" altLang="zh-CN" sz="1400" b="0" i="1" smtClean="0">
                            <a:solidFill>
                              <a:schemeClr val="tx1"/>
                            </a:solidFill>
                            <a:latin typeface="Cambria Math" panose="02040503050406030204" pitchFamily="18" charset="0"/>
                            <a:cs typeface="Arial" panose="020B0604020202020204" pitchFamily="34" charset="0"/>
                          </a:rPr>
                          <m:t>2</m:t>
                        </m:r>
                      </m:sub>
                    </m:sSub>
                  </m:oMath>
                </a14:m>
                <a:r>
                  <a:rPr lang="en-US" altLang="zh-CN" sz="1400" dirty="0">
                    <a:solidFill>
                      <a:schemeClr val="tx1"/>
                    </a:solidFill>
                    <a:latin typeface="Arial" panose="020B0604020202020204" pitchFamily="34" charset="0"/>
                    <a:cs typeface="Arial" panose="020B0604020202020204" pitchFamily="34" charset="0"/>
                  </a:rPr>
                  <a:t>: W(B, </a:t>
                </a:r>
                <a:r>
                  <a:rPr lang="en-US" altLang="zh-CN" sz="1400" dirty="0" err="1">
                    <a:solidFill>
                      <a:schemeClr val="tx1"/>
                    </a:solidFill>
                    <a:latin typeface="Arial" panose="020B0604020202020204" pitchFamily="34" charset="0"/>
                    <a:cs typeface="Arial" panose="020B0604020202020204" pitchFamily="34" charset="0"/>
                  </a:rPr>
                  <a:t>hb</a:t>
                </a:r>
                <a:r>
                  <a:rPr lang="en-US" altLang="zh-CN" sz="1400" dirty="0">
                    <a:solidFill>
                      <a:schemeClr val="tx1"/>
                    </a:solidFill>
                    <a:latin typeface="Arial" panose="020B0604020202020204" pitchFamily="34" charset="0"/>
                    <a:cs typeface="Arial" panose="020B0604020202020204" pitchFamily="34" charset="0"/>
                  </a:rPr>
                  <a:t>)</a:t>
                </a:r>
                <a:endParaRPr lang="zh-CN" altLang="en-US" sz="1400" dirty="0">
                  <a:solidFill>
                    <a:schemeClr val="tx1"/>
                  </a:solidFill>
                  <a:latin typeface="Arial" panose="020B0604020202020204" pitchFamily="34" charset="0"/>
                  <a:cs typeface="Arial" panose="020B0604020202020204" pitchFamily="34" charset="0"/>
                </a:endParaRPr>
              </a:p>
            </p:txBody>
          </p:sp>
        </mc:Choice>
        <mc:Fallback xmlns="">
          <p:sp>
            <p:nvSpPr>
              <p:cNvPr id="5" name="文本框 4">
                <a:extLst>
                  <a:ext uri="{FF2B5EF4-FFF2-40B4-BE49-F238E27FC236}">
                    <a16:creationId xmlns:a16="http://schemas.microsoft.com/office/drawing/2014/main" id="{A30313C0-E794-0AA1-7099-6ADFDDDF2D96}"/>
                  </a:ext>
                </a:extLst>
              </p:cNvPr>
              <p:cNvSpPr txBox="1">
                <a:spLocks noRot="1" noChangeAspect="1" noMove="1" noResize="1" noEditPoints="1" noAdjustHandles="1" noChangeArrowheads="1" noChangeShapeType="1" noTextEdit="1"/>
              </p:cNvSpPr>
              <p:nvPr/>
            </p:nvSpPr>
            <p:spPr>
              <a:xfrm>
                <a:off x="3728633" y="4616100"/>
                <a:ext cx="1185706" cy="307777"/>
              </a:xfrm>
              <a:prstGeom prst="rect">
                <a:avLst/>
              </a:prstGeom>
              <a:blipFill>
                <a:blip r:embed="rId10"/>
                <a:stretch>
                  <a:fillRect l="-515" t="-3922" r="-4639" b="-19608"/>
                </a:stretch>
              </a:blipFill>
            </p:spPr>
            <p:txBody>
              <a:bodyPr/>
              <a:lstStyle/>
              <a:p>
                <a:r>
                  <a:rPr lang="zh-CN" altLang="en-US">
                    <a:noFill/>
                  </a:rPr>
                  <a:t> </a:t>
                </a:r>
              </a:p>
            </p:txBody>
          </p:sp>
        </mc:Fallback>
      </mc:AlternateContent>
      <p:cxnSp>
        <p:nvCxnSpPr>
          <p:cNvPr id="7" name="直接箭头连接符 6">
            <a:extLst>
              <a:ext uri="{FF2B5EF4-FFF2-40B4-BE49-F238E27FC236}">
                <a16:creationId xmlns:a16="http://schemas.microsoft.com/office/drawing/2014/main" id="{1454AF5D-910B-4B70-EE0D-3C35C2C5FFE9}"/>
              </a:ext>
            </a:extLst>
          </p:cNvPr>
          <p:cNvCxnSpPr>
            <a:cxnSpLocks/>
            <a:stCxn id="5" idx="3"/>
            <a:endCxn id="35" idx="1"/>
          </p:cNvCxnSpPr>
          <p:nvPr/>
        </p:nvCxnSpPr>
        <p:spPr>
          <a:xfrm>
            <a:off x="4914339" y="4769989"/>
            <a:ext cx="1776378" cy="1304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1" name="Picture 2" descr="Cartoon pink love letter Royalty Free Vector Image">
            <a:extLst>
              <a:ext uri="{FF2B5EF4-FFF2-40B4-BE49-F238E27FC236}">
                <a16:creationId xmlns:a16="http://schemas.microsoft.com/office/drawing/2014/main" id="{86F720CC-2A3A-00D5-7349-485C88ADE76F}"/>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8512" t="15100" r="8550" b="24346"/>
          <a:stretch/>
        </p:blipFill>
        <p:spPr bwMode="auto">
          <a:xfrm>
            <a:off x="5532211" y="4698491"/>
            <a:ext cx="356974" cy="234030"/>
          </a:xfrm>
          <a:prstGeom prst="rect">
            <a:avLst/>
          </a:prstGeom>
          <a:noFill/>
          <a:extLst>
            <a:ext uri="{909E8E84-426E-40DD-AFC4-6F175D3DCCD1}">
              <a14:hiddenFill xmlns:a14="http://schemas.microsoft.com/office/drawing/2010/main">
                <a:solidFill>
                  <a:srgbClr val="FFFFFF"/>
                </a:solidFill>
              </a14:hiddenFill>
            </a:ext>
          </a:extLst>
        </p:spPr>
      </p:pic>
      <p:sp>
        <p:nvSpPr>
          <p:cNvPr id="28" name="爆炸形: 8 pt  27">
            <a:extLst>
              <a:ext uri="{FF2B5EF4-FFF2-40B4-BE49-F238E27FC236}">
                <a16:creationId xmlns:a16="http://schemas.microsoft.com/office/drawing/2014/main" id="{F7D1AE4D-4FD6-9E36-B65E-5FD8994301A8}"/>
              </a:ext>
            </a:extLst>
          </p:cNvPr>
          <p:cNvSpPr/>
          <p:nvPr/>
        </p:nvSpPr>
        <p:spPr>
          <a:xfrm>
            <a:off x="4051546" y="4971445"/>
            <a:ext cx="662444" cy="369333"/>
          </a:xfrm>
          <a:prstGeom prst="irregularSeal1">
            <a:avLst/>
          </a:prstGeom>
          <a:solidFill>
            <a:srgbClr val="D81E0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2000">
              <a:latin typeface="Arial" panose="020B0604020202020204" pitchFamily="34" charset="0"/>
              <a:ea typeface="宋体" panose="02010600030101010101" pitchFamily="2" charset="-122"/>
              <a:cs typeface="Arial" panose="020B0604020202020204" pitchFamily="34" charset="0"/>
            </a:endParaRPr>
          </a:p>
        </p:txBody>
      </p:sp>
      <p:sp>
        <p:nvSpPr>
          <p:cNvPr id="38" name="爆炸形: 8 pt  37">
            <a:extLst>
              <a:ext uri="{FF2B5EF4-FFF2-40B4-BE49-F238E27FC236}">
                <a16:creationId xmlns:a16="http://schemas.microsoft.com/office/drawing/2014/main" id="{DF42F15F-F38E-1584-8451-1BD2404D686B}"/>
              </a:ext>
            </a:extLst>
          </p:cNvPr>
          <p:cNvSpPr/>
          <p:nvPr/>
        </p:nvSpPr>
        <p:spPr>
          <a:xfrm>
            <a:off x="4042568" y="4390974"/>
            <a:ext cx="662444" cy="369333"/>
          </a:xfrm>
          <a:prstGeom prst="irregularSeal1">
            <a:avLst/>
          </a:prstGeom>
          <a:solidFill>
            <a:srgbClr val="D81E0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2000">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62518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4" grpId="0" animBg="1"/>
      <p:bldP spid="28" grpId="0" animBg="1"/>
      <p:bldP spid="3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State of the Art</a:t>
            </a:r>
            <a:endParaRPr lang="zh-CN" altLang="en-US" sz="2800" dirty="0"/>
          </a:p>
        </p:txBody>
      </p:sp>
      <p:sp>
        <p:nvSpPr>
          <p:cNvPr id="3" name="内容占位符 2"/>
          <p:cNvSpPr>
            <a:spLocks noGrp="1"/>
          </p:cNvSpPr>
          <p:nvPr>
            <p:ph idx="1"/>
          </p:nvPr>
        </p:nvSpPr>
        <p:spPr>
          <a:xfrm>
            <a:off x="682625" y="1316990"/>
            <a:ext cx="10968355" cy="3293209"/>
          </a:xfrm>
          <a:noFill/>
          <a:ln w="9525" algn="ctr">
            <a:noFill/>
            <a:miter lim="800000"/>
            <a:headEnd/>
            <a:tailEnd/>
          </a:ln>
        </p:spPr>
        <p:txBody>
          <a:bodyPr vert="horz" wrap="square" lIns="91440" tIns="45720" rIns="91440" bIns="45720" numCol="1" anchor="t" anchorCtr="0" compatLnSpc="1">
            <a:prstTxWarp prst="textNoShape">
              <a:avLst/>
            </a:prstTxWarp>
            <a:spAutoFit/>
          </a:bodyPr>
          <a:lstStyle/>
          <a:p>
            <a:r>
              <a:rPr lang="en-US" altLang="zh-CN" sz="2400" dirty="0">
                <a:sym typeface="+mn-ea"/>
              </a:rPr>
              <a:t>Random fault injection </a:t>
            </a:r>
            <a:r>
              <a:rPr altLang="zh-CN" sz="2400" dirty="0">
                <a:sym typeface="+mn-ea"/>
              </a:rPr>
              <a:t>[1]</a:t>
            </a:r>
            <a:r>
              <a:rPr lang="en-US" altLang="zh-CN" sz="2400" dirty="0">
                <a:sym typeface="+mn-ea"/>
              </a:rPr>
              <a:t>:</a:t>
            </a:r>
            <a:r>
              <a:rPr lang="zh-CN" altLang="en-US" sz="2400" dirty="0">
                <a:sym typeface="+mn-ea"/>
              </a:rPr>
              <a:t> </a:t>
            </a:r>
            <a:r>
              <a:rPr lang="en-US" altLang="zh-CN" sz="2400" b="0" dirty="0">
                <a:sym typeface="+mn-ea"/>
              </a:rPr>
              <a:t>hard to hit corner cases</a:t>
            </a:r>
            <a:endParaRPr lang="zh-CN" altLang="en-US" sz="2400" b="0" dirty="0"/>
          </a:p>
          <a:p>
            <a:r>
              <a:rPr lang="en-US" altLang="zh-CN" sz="2400" dirty="0"/>
              <a:t>Exhaustive fault injection [2], distributed system model checkers </a:t>
            </a:r>
            <a:r>
              <a:rPr altLang="zh-CN" sz="2400" dirty="0">
                <a:sym typeface="+mn-ea"/>
              </a:rPr>
              <a:t>[3]</a:t>
            </a:r>
            <a:r>
              <a:rPr lang="en-US" altLang="zh-CN" sz="2400" dirty="0">
                <a:sym typeface="+mn-ea"/>
              </a:rPr>
              <a:t>:</a:t>
            </a:r>
            <a:r>
              <a:rPr lang="zh-CN" altLang="en-US" sz="2400" dirty="0">
                <a:sym typeface="+mn-ea"/>
              </a:rPr>
              <a:t> </a:t>
            </a:r>
            <a:r>
              <a:rPr lang="en-US" altLang="zh-CN" sz="2400" b="0" dirty="0"/>
              <a:t>not effective in exploring the huge space of crash scenarios</a:t>
            </a:r>
            <a:endParaRPr lang="zh-CN" altLang="en-US" sz="2400" b="0" dirty="0"/>
          </a:p>
          <a:p>
            <a:r>
              <a:rPr lang="en-US" altLang="zh-CN" sz="2400" dirty="0">
                <a:sym typeface="+mn-ea"/>
              </a:rPr>
              <a:t>Fault injection strategy specified by developers </a:t>
            </a:r>
            <a:r>
              <a:rPr altLang="zh-CN" sz="2400" dirty="0">
                <a:sym typeface="+mn-ea"/>
              </a:rPr>
              <a:t>[4]</a:t>
            </a:r>
            <a:r>
              <a:rPr lang="en-US" altLang="zh-CN" sz="2400" dirty="0">
                <a:sym typeface="+mn-ea"/>
              </a:rPr>
              <a:t>:</a:t>
            </a:r>
            <a:r>
              <a:rPr lang="zh-CN" altLang="en-US" sz="2400" dirty="0">
                <a:sym typeface="+mn-ea"/>
              </a:rPr>
              <a:t> </a:t>
            </a:r>
            <a:r>
              <a:rPr lang="en-US" altLang="zh-CN" sz="2400" b="0" dirty="0">
                <a:sym typeface="+mn-ea"/>
              </a:rPr>
              <a:t>rely on the experience of developers</a:t>
            </a:r>
          </a:p>
          <a:p>
            <a:r>
              <a:rPr lang="en-US" altLang="zh-CN" sz="2400" dirty="0"/>
              <a:t>Approaches focus on specific crash scenarios </a:t>
            </a:r>
            <a:r>
              <a:rPr lang="it-IT" altLang="zh-CN" sz="2400" dirty="0">
                <a:sym typeface="+mn-ea"/>
              </a:rPr>
              <a:t>[5-</a:t>
            </a:r>
            <a:r>
              <a:rPr lang="en-US" altLang="zh-CN" sz="2400" dirty="0"/>
              <a:t>7]</a:t>
            </a:r>
            <a:r>
              <a:rPr lang="en-US" altLang="zh-CN" sz="2400" b="0" dirty="0">
                <a:sym typeface="+mn-ea"/>
              </a:rPr>
              <a:t>:</a:t>
            </a:r>
            <a:r>
              <a:rPr lang="zh-CN" altLang="en-US" sz="2400" b="0" dirty="0">
                <a:sym typeface="+mn-ea"/>
              </a:rPr>
              <a:t> </a:t>
            </a:r>
            <a:r>
              <a:rPr lang="en-US" altLang="zh-CN" sz="2400" b="0" dirty="0"/>
              <a:t>only test limited crash scenarios</a:t>
            </a:r>
            <a:endParaRPr lang="zh-CN" altLang="it-IT" sz="2400" b="0" dirty="0">
              <a:sym typeface="+mn-ea"/>
            </a:endParaRPr>
          </a:p>
        </p:txBody>
      </p:sp>
      <p:sp>
        <p:nvSpPr>
          <p:cNvPr id="4" name="Text Box 6"/>
          <p:cNvSpPr txBox="1">
            <a:spLocks noChangeArrowheads="1"/>
          </p:cNvSpPr>
          <p:nvPr/>
        </p:nvSpPr>
        <p:spPr bwMode="auto">
          <a:xfrm>
            <a:off x="55418" y="4909646"/>
            <a:ext cx="11727873" cy="1948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Verdana" panose="020B0604030504040204" pitchFamily="34" charset="0"/>
                <a:ea typeface="楷体_GB2312" pitchFamily="49" charset="-122"/>
              </a:defRPr>
            </a:lvl1pPr>
            <a:lvl2pPr marL="742950" indent="-285750" eaLnBrk="0" hangingPunct="0">
              <a:defRPr sz="2000" b="1">
                <a:solidFill>
                  <a:schemeClr val="tx1"/>
                </a:solidFill>
                <a:latin typeface="Verdana" panose="020B0604030504040204" pitchFamily="34" charset="0"/>
                <a:ea typeface="楷体_GB2312" pitchFamily="49" charset="-122"/>
              </a:defRPr>
            </a:lvl2pPr>
            <a:lvl3pPr marL="1143000" indent="-228600" eaLnBrk="0" hangingPunct="0">
              <a:defRPr sz="2000" b="1">
                <a:solidFill>
                  <a:schemeClr val="tx1"/>
                </a:solidFill>
                <a:latin typeface="Verdana" panose="020B0604030504040204" pitchFamily="34" charset="0"/>
                <a:ea typeface="楷体_GB2312" pitchFamily="49" charset="-122"/>
              </a:defRPr>
            </a:lvl3pPr>
            <a:lvl4pPr marL="1600200" indent="-228600" eaLnBrk="0" hangingPunct="0">
              <a:defRPr sz="2000" b="1">
                <a:solidFill>
                  <a:schemeClr val="tx1"/>
                </a:solidFill>
                <a:latin typeface="Verdana" panose="020B0604030504040204" pitchFamily="34" charset="0"/>
                <a:ea typeface="楷体_GB2312" pitchFamily="49" charset="-122"/>
              </a:defRPr>
            </a:lvl4pPr>
            <a:lvl5pPr marL="2057400" indent="-228600" eaLnBrk="0" hangingPunct="0">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0"/>
              </a:spcBef>
              <a:spcAft>
                <a:spcPct val="0"/>
              </a:spcAft>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0"/>
              </a:spcBef>
              <a:spcAft>
                <a:spcPct val="0"/>
              </a:spcAft>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0"/>
              </a:spcBef>
              <a:spcAft>
                <a:spcPct val="0"/>
              </a:spcAft>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0"/>
              </a:spcBef>
              <a:spcAft>
                <a:spcPct val="0"/>
              </a:spcAft>
              <a:defRPr sz="2000" b="1">
                <a:solidFill>
                  <a:schemeClr val="tx1"/>
                </a:solidFill>
                <a:latin typeface="Verdana" panose="020B0604030504040204" pitchFamily="34" charset="0"/>
                <a:ea typeface="楷体_GB2312" pitchFamily="49" charset="-122"/>
              </a:defRPr>
            </a:lvl9pPr>
          </a:lstStyle>
          <a:p>
            <a:pPr marL="252095" indent="-347980" eaLnBrk="1" hangingPunct="1">
              <a:lnSpc>
                <a:spcPct val="125000"/>
              </a:lnSpc>
            </a:pPr>
            <a:r>
              <a:rPr lang="en-US" altLang="zh-CN" sz="1400" b="0" dirty="0">
                <a:solidFill>
                  <a:srgbClr val="000000"/>
                </a:solidFill>
                <a:latin typeface="+mn-lt"/>
                <a:ea typeface="宋体" panose="02010600030101010101" pitchFamily="2" charset="-122"/>
                <a:cs typeface="Times New Roman" panose="02020603050405020304" pitchFamily="18" charset="0"/>
              </a:rPr>
              <a:t>[1] Jepsen. https://github.com/jepsen-io/Jepsen.</a:t>
            </a:r>
          </a:p>
          <a:p>
            <a:pPr marL="252095" indent="-347980" eaLnBrk="1" hangingPunct="1">
              <a:lnSpc>
                <a:spcPct val="125000"/>
              </a:lnSpc>
            </a:pPr>
            <a:r>
              <a:rPr lang="en-US" altLang="zh-CN" sz="1400" b="0" dirty="0">
                <a:solidFill>
                  <a:srgbClr val="000000"/>
                </a:solidFill>
                <a:latin typeface="+mn-lt"/>
                <a:ea typeface="宋体" panose="02010600030101010101" pitchFamily="2" charset="-122"/>
                <a:cs typeface="Times New Roman" panose="02020603050405020304" pitchFamily="18" charset="0"/>
              </a:rPr>
              <a:t>[2] </a:t>
            </a:r>
            <a:r>
              <a:rPr lang="en-US" altLang="zh-CN" sz="1400" b="0" dirty="0" err="1">
                <a:solidFill>
                  <a:srgbClr val="000000"/>
                </a:solidFill>
                <a:latin typeface="+mn-lt"/>
                <a:ea typeface="宋体" panose="02010600030101010101" pitchFamily="2" charset="-122"/>
                <a:cs typeface="Times New Roman" panose="02020603050405020304" pitchFamily="18" charset="0"/>
              </a:rPr>
              <a:t>Haryadi</a:t>
            </a:r>
            <a:r>
              <a:rPr lang="en-US" altLang="zh-CN" sz="1400" b="0" dirty="0">
                <a:solidFill>
                  <a:srgbClr val="000000"/>
                </a:solidFill>
                <a:latin typeface="+mn-lt"/>
                <a:ea typeface="宋体" panose="02010600030101010101" pitchFamily="2" charset="-122"/>
                <a:cs typeface="Times New Roman" panose="02020603050405020304" pitchFamily="18" charset="0"/>
              </a:rPr>
              <a:t> S. </a:t>
            </a:r>
            <a:r>
              <a:rPr lang="en-US" altLang="zh-CN" sz="1400" b="0" dirty="0" err="1">
                <a:solidFill>
                  <a:srgbClr val="000000"/>
                </a:solidFill>
                <a:latin typeface="+mn-lt"/>
                <a:ea typeface="宋体" panose="02010600030101010101" pitchFamily="2" charset="-122"/>
                <a:cs typeface="Times New Roman" panose="02020603050405020304" pitchFamily="18" charset="0"/>
              </a:rPr>
              <a:t>Gunawi</a:t>
            </a:r>
            <a:r>
              <a:rPr lang="en-US" altLang="zh-CN" sz="1400" b="0" dirty="0">
                <a:solidFill>
                  <a:srgbClr val="000000"/>
                </a:solidFill>
                <a:latin typeface="+mn-lt"/>
                <a:ea typeface="宋体" panose="02010600030101010101" pitchFamily="2" charset="-122"/>
                <a:cs typeface="Times New Roman" panose="02020603050405020304" pitchFamily="18" charset="0"/>
              </a:rPr>
              <a:t> et al., “FATE and DESTINI: A Framework for Cloud Recovery Testing”, NSD 2011.</a:t>
            </a:r>
          </a:p>
          <a:p>
            <a:pPr marL="252095" indent="-347980" eaLnBrk="1" hangingPunct="1">
              <a:lnSpc>
                <a:spcPct val="125000"/>
              </a:lnSpc>
            </a:pPr>
            <a:r>
              <a:rPr lang="en-US" altLang="zh-CN" sz="1400" b="0" dirty="0">
                <a:solidFill>
                  <a:srgbClr val="000000"/>
                </a:solidFill>
                <a:latin typeface="+mn-lt"/>
                <a:ea typeface="宋体" panose="02010600030101010101" pitchFamily="2" charset="-122"/>
                <a:cs typeface="Times New Roman" panose="02020603050405020304" pitchFamily="18" charset="0"/>
              </a:rPr>
              <a:t>[3] J. F. Lukman et al., “</a:t>
            </a:r>
            <a:r>
              <a:rPr lang="en-US" altLang="zh-CN" sz="1400" b="0" dirty="0" err="1">
                <a:solidFill>
                  <a:srgbClr val="000000"/>
                </a:solidFill>
                <a:latin typeface="+mn-lt"/>
                <a:ea typeface="宋体" panose="02010600030101010101" pitchFamily="2" charset="-122"/>
                <a:cs typeface="Times New Roman" panose="02020603050405020304" pitchFamily="18" charset="0"/>
              </a:rPr>
              <a:t>FlyMC</a:t>
            </a:r>
            <a:r>
              <a:rPr lang="en-US" altLang="zh-CN" sz="1400" b="0" dirty="0">
                <a:solidFill>
                  <a:srgbClr val="000000"/>
                </a:solidFill>
                <a:latin typeface="+mn-lt"/>
                <a:ea typeface="宋体" panose="02010600030101010101" pitchFamily="2" charset="-122"/>
                <a:cs typeface="Times New Roman" panose="02020603050405020304" pitchFamily="18" charset="0"/>
              </a:rPr>
              <a:t>: Highly scalable testing of complex </a:t>
            </a:r>
            <a:r>
              <a:rPr lang="en-US" altLang="zh-CN" sz="1400" b="0" dirty="0" err="1">
                <a:solidFill>
                  <a:srgbClr val="000000"/>
                </a:solidFill>
                <a:latin typeface="+mn-lt"/>
                <a:ea typeface="宋体" panose="02010600030101010101" pitchFamily="2" charset="-122"/>
                <a:cs typeface="Times New Roman" panose="02020603050405020304" pitchFamily="18" charset="0"/>
              </a:rPr>
              <a:t>interleavings</a:t>
            </a:r>
            <a:r>
              <a:rPr lang="en-US" altLang="zh-CN" sz="1400" b="0" dirty="0">
                <a:solidFill>
                  <a:srgbClr val="000000"/>
                </a:solidFill>
                <a:latin typeface="+mn-lt"/>
                <a:ea typeface="宋体" panose="02010600030101010101" pitchFamily="2" charset="-122"/>
                <a:cs typeface="Times New Roman" panose="02020603050405020304" pitchFamily="18" charset="0"/>
              </a:rPr>
              <a:t> in distributed systems”, </a:t>
            </a:r>
            <a:r>
              <a:rPr lang="en-US" altLang="zh-CN" sz="1400" b="0" dirty="0" err="1">
                <a:solidFill>
                  <a:srgbClr val="000000"/>
                </a:solidFill>
                <a:latin typeface="+mn-lt"/>
                <a:ea typeface="宋体" panose="02010600030101010101" pitchFamily="2" charset="-122"/>
                <a:cs typeface="Times New Roman" panose="02020603050405020304" pitchFamily="18" charset="0"/>
              </a:rPr>
              <a:t>EuroSys</a:t>
            </a:r>
            <a:r>
              <a:rPr lang="en-US" altLang="zh-CN" sz="1400" b="0" dirty="0">
                <a:solidFill>
                  <a:srgbClr val="000000"/>
                </a:solidFill>
                <a:latin typeface="+mn-lt"/>
                <a:ea typeface="宋体" panose="02010600030101010101" pitchFamily="2" charset="-122"/>
                <a:cs typeface="Times New Roman" panose="02020603050405020304" pitchFamily="18" charset="0"/>
              </a:rPr>
              <a:t> 2019.</a:t>
            </a:r>
          </a:p>
          <a:p>
            <a:pPr marL="252095" indent="-347980" eaLnBrk="1" hangingPunct="1">
              <a:lnSpc>
                <a:spcPct val="125000"/>
              </a:lnSpc>
            </a:pPr>
            <a:r>
              <a:rPr lang="en-US" altLang="zh-CN" sz="1400" b="0" dirty="0">
                <a:solidFill>
                  <a:srgbClr val="000000"/>
                </a:solidFill>
                <a:latin typeface="+mn-lt"/>
                <a:ea typeface="宋体" panose="02010600030101010101" pitchFamily="2" charset="-122"/>
                <a:cs typeface="Times New Roman" panose="02020603050405020304" pitchFamily="18" charset="0"/>
              </a:rPr>
              <a:t>[4] Pallavi Joshi et al., “</a:t>
            </a:r>
            <a:r>
              <a:rPr lang="en-US" altLang="zh-CN" sz="1400" b="0" dirty="0" err="1">
                <a:solidFill>
                  <a:srgbClr val="000000"/>
                </a:solidFill>
                <a:latin typeface="+mn-lt"/>
                <a:ea typeface="宋体" panose="02010600030101010101" pitchFamily="2" charset="-122"/>
                <a:cs typeface="Times New Roman" panose="02020603050405020304" pitchFamily="18" charset="0"/>
              </a:rPr>
              <a:t>PreFail</a:t>
            </a:r>
            <a:r>
              <a:rPr lang="en-US" altLang="zh-CN" sz="1400" b="0" dirty="0">
                <a:solidFill>
                  <a:srgbClr val="000000"/>
                </a:solidFill>
                <a:latin typeface="+mn-lt"/>
                <a:ea typeface="宋体" panose="02010600030101010101" pitchFamily="2" charset="-122"/>
                <a:cs typeface="Times New Roman" panose="02020603050405020304" pitchFamily="18" charset="0"/>
              </a:rPr>
              <a:t>: Programmable and Efficient Failure Testing Framework”, OOPSLA 2011.</a:t>
            </a:r>
          </a:p>
          <a:p>
            <a:pPr marL="252095" indent="-347980" eaLnBrk="1" hangingPunct="1">
              <a:lnSpc>
                <a:spcPct val="125000"/>
              </a:lnSpc>
            </a:pPr>
            <a:r>
              <a:rPr lang="en-US" altLang="zh-CN" sz="1400" b="0" dirty="0">
                <a:solidFill>
                  <a:srgbClr val="000000"/>
                </a:solidFill>
                <a:latin typeface="+mn-lt"/>
                <a:ea typeface="宋体" panose="02010600030101010101" pitchFamily="2" charset="-122"/>
                <a:cs typeface="Times New Roman" panose="02020603050405020304" pitchFamily="18" charset="0"/>
              </a:rPr>
              <a:t>[5] </a:t>
            </a:r>
            <a:r>
              <a:rPr lang="en-US" altLang="zh-CN" sz="1400" b="0" dirty="0" err="1">
                <a:solidFill>
                  <a:srgbClr val="000000"/>
                </a:solidFill>
                <a:latin typeface="+mn-lt"/>
                <a:ea typeface="宋体" panose="02010600030101010101" pitchFamily="2" charset="-122"/>
                <a:cs typeface="Times New Roman" panose="02020603050405020304" pitchFamily="18" charset="0"/>
              </a:rPr>
              <a:t>Ramnatthan</a:t>
            </a:r>
            <a:r>
              <a:rPr lang="en-US" altLang="zh-CN" sz="1400" b="0" dirty="0">
                <a:solidFill>
                  <a:srgbClr val="000000"/>
                </a:solidFill>
                <a:latin typeface="+mn-lt"/>
                <a:ea typeface="宋体" panose="02010600030101010101" pitchFamily="2" charset="-122"/>
                <a:cs typeface="Times New Roman" panose="02020603050405020304" pitchFamily="18" charset="0"/>
              </a:rPr>
              <a:t> Alagappan et al., “Correlated Crash Vulnerabilities”, OSDI 2016.</a:t>
            </a:r>
          </a:p>
          <a:p>
            <a:pPr marL="252095" indent="-347980" eaLnBrk="1" hangingPunct="1">
              <a:lnSpc>
                <a:spcPct val="125000"/>
              </a:lnSpc>
            </a:pPr>
            <a:r>
              <a:rPr lang="en-US" altLang="zh-CN" sz="1400" b="0" dirty="0">
                <a:solidFill>
                  <a:srgbClr val="000000"/>
                </a:solidFill>
                <a:latin typeface="+mn-lt"/>
                <a:ea typeface="宋体" panose="02010600030101010101" pitchFamily="2" charset="-122"/>
                <a:cs typeface="Times New Roman" panose="02020603050405020304" pitchFamily="18" charset="0"/>
                <a:sym typeface="+mn-ea"/>
              </a:rPr>
              <a:t>[6] </a:t>
            </a:r>
            <a:r>
              <a:rPr lang="en-US" altLang="zh-CN" sz="1400" b="0" dirty="0" err="1">
                <a:solidFill>
                  <a:srgbClr val="000000"/>
                </a:solidFill>
                <a:latin typeface="+mn-lt"/>
                <a:ea typeface="宋体" panose="02010600030101010101" pitchFamily="2" charset="-122"/>
                <a:cs typeface="Times New Roman" panose="02020603050405020304" pitchFamily="18" charset="0"/>
                <a:sym typeface="+mn-ea"/>
              </a:rPr>
              <a:t>Haopeng</a:t>
            </a:r>
            <a:r>
              <a:rPr lang="en-US" altLang="zh-CN" sz="1400" b="0" dirty="0">
                <a:solidFill>
                  <a:srgbClr val="000000"/>
                </a:solidFill>
                <a:latin typeface="+mn-lt"/>
                <a:ea typeface="宋体" panose="02010600030101010101" pitchFamily="2" charset="-122"/>
                <a:cs typeface="Times New Roman" panose="02020603050405020304" pitchFamily="18" charset="0"/>
                <a:sym typeface="+mn-ea"/>
              </a:rPr>
              <a:t> Liu et al., “</a:t>
            </a:r>
            <a:r>
              <a:rPr lang="en-US" altLang="zh-CN" sz="1400" b="0" dirty="0" err="1">
                <a:solidFill>
                  <a:srgbClr val="000000"/>
                </a:solidFill>
                <a:latin typeface="+mn-lt"/>
                <a:ea typeface="宋体" panose="02010600030101010101" pitchFamily="2" charset="-122"/>
                <a:cs typeface="Times New Roman" panose="02020603050405020304" pitchFamily="18" charset="0"/>
                <a:sym typeface="+mn-ea"/>
              </a:rPr>
              <a:t>FCatch</a:t>
            </a:r>
            <a:r>
              <a:rPr lang="en-US" altLang="zh-CN" sz="1400" b="0" dirty="0">
                <a:solidFill>
                  <a:srgbClr val="000000"/>
                </a:solidFill>
                <a:latin typeface="+mn-lt"/>
                <a:ea typeface="宋体" panose="02010600030101010101" pitchFamily="2" charset="-122"/>
                <a:cs typeface="Times New Roman" panose="02020603050405020304" pitchFamily="18" charset="0"/>
                <a:sym typeface="+mn-ea"/>
              </a:rPr>
              <a:t> : Automatically Detecting Time-of-fault Bugs in Cloud Systems”, ASPLOS 2018.</a:t>
            </a:r>
            <a:endParaRPr lang="en-US" altLang="zh-CN" sz="1400" b="0" dirty="0">
              <a:solidFill>
                <a:srgbClr val="000000"/>
              </a:solidFill>
              <a:latin typeface="+mn-lt"/>
              <a:ea typeface="宋体" panose="02010600030101010101" pitchFamily="2" charset="-122"/>
              <a:cs typeface="Times New Roman" panose="02020603050405020304" pitchFamily="18" charset="0"/>
            </a:endParaRPr>
          </a:p>
          <a:p>
            <a:pPr marL="252095" indent="-347980" eaLnBrk="1" hangingPunct="1">
              <a:lnSpc>
                <a:spcPct val="125000"/>
              </a:lnSpc>
            </a:pPr>
            <a:r>
              <a:rPr lang="en-US" altLang="zh-CN" sz="1400" b="0" dirty="0">
                <a:solidFill>
                  <a:srgbClr val="000000"/>
                </a:solidFill>
                <a:latin typeface="+mn-lt"/>
                <a:ea typeface="宋体" panose="02010600030101010101" pitchFamily="2" charset="-122"/>
                <a:cs typeface="Times New Roman" panose="02020603050405020304" pitchFamily="18" charset="0"/>
                <a:sym typeface="+mn-ea"/>
              </a:rPr>
              <a:t>[7] Jie Lu et al., “CrashTuner: Detecting Crash-Recovery Bugs in Cloud Systems via Meta-Info Analysis”, SOSP 2019.</a:t>
            </a:r>
            <a:endParaRPr lang="zh-CN" altLang="zh-CN" sz="1400" b="0" dirty="0">
              <a:solidFill>
                <a:srgbClr val="000000"/>
              </a:solidFill>
              <a:latin typeface="+mn-lt"/>
              <a:ea typeface="宋体" panose="02010600030101010101" pitchFamily="2" charset="-122"/>
              <a:cs typeface="Times New Roman" panose="02020603050405020304" pitchFamily="18"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State of the Art</a:t>
            </a:r>
            <a:endParaRPr lang="zh-CN" altLang="en-US" sz="3600" dirty="0"/>
          </a:p>
        </p:txBody>
      </p:sp>
      <p:sp>
        <p:nvSpPr>
          <p:cNvPr id="5" name="文本框 4">
            <a:extLst>
              <a:ext uri="{FF2B5EF4-FFF2-40B4-BE49-F238E27FC236}">
                <a16:creationId xmlns:a16="http://schemas.microsoft.com/office/drawing/2014/main" id="{9E86013B-1018-4445-61F2-57909C8C9825}"/>
              </a:ext>
            </a:extLst>
          </p:cNvPr>
          <p:cNvSpPr txBox="1"/>
          <p:nvPr/>
        </p:nvSpPr>
        <p:spPr>
          <a:xfrm>
            <a:off x="748740" y="5533275"/>
            <a:ext cx="10729751" cy="954107"/>
          </a:xfrm>
          <a:prstGeom prst="rect">
            <a:avLst/>
          </a:prstGeom>
          <a:solidFill>
            <a:schemeClr val="accent4">
              <a:lumMod val="20000"/>
              <a:lumOff val="80000"/>
            </a:schemeClr>
          </a:solidFill>
        </p:spPr>
        <p:txBody>
          <a:bodyPr wrap="square" rtlCol="0">
            <a:spAutoFit/>
          </a:bodyPr>
          <a:lstStyle/>
          <a:p>
            <a:r>
              <a:rPr lang="en-US" altLang="zh-CN" sz="2800" b="1" dirty="0"/>
              <a:t>Can we </a:t>
            </a:r>
            <a:r>
              <a:rPr lang="en-US" altLang="zh-CN" sz="2800" b="1" dirty="0">
                <a:solidFill>
                  <a:srgbClr val="FF0000"/>
                </a:solidFill>
              </a:rPr>
              <a:t>systematically</a:t>
            </a:r>
            <a:r>
              <a:rPr lang="en-US" altLang="zh-CN" sz="2800" b="1" dirty="0"/>
              <a:t> and </a:t>
            </a:r>
            <a:r>
              <a:rPr lang="en-US" altLang="zh-CN" sz="2800" b="1" dirty="0">
                <a:solidFill>
                  <a:srgbClr val="FF0000"/>
                </a:solidFill>
              </a:rPr>
              <a:t>effectively</a:t>
            </a:r>
            <a:r>
              <a:rPr lang="en-US" altLang="zh-CN" sz="2800" b="1" dirty="0"/>
              <a:t> explore the crash scenario space of cloud systems?</a:t>
            </a:r>
            <a:endParaRPr lang="zh-CN" altLang="en-US" sz="2800" b="1" dirty="0"/>
          </a:p>
        </p:txBody>
      </p:sp>
      <p:sp>
        <p:nvSpPr>
          <p:cNvPr id="6" name="箭头: 下 5">
            <a:extLst>
              <a:ext uri="{FF2B5EF4-FFF2-40B4-BE49-F238E27FC236}">
                <a16:creationId xmlns:a16="http://schemas.microsoft.com/office/drawing/2014/main" id="{F8E049B2-498C-A16C-9E42-621240997599}"/>
              </a:ext>
            </a:extLst>
          </p:cNvPr>
          <p:cNvSpPr/>
          <p:nvPr/>
        </p:nvSpPr>
        <p:spPr bwMode="gray">
          <a:xfrm>
            <a:off x="1821874" y="4766465"/>
            <a:ext cx="602671" cy="636808"/>
          </a:xfrm>
          <a:prstGeom prst="downArrow">
            <a:avLst/>
          </a:prstGeom>
          <a:solidFill>
            <a:schemeClr val="accent1"/>
          </a:solidFill>
          <a:ln w="6350" algn="ctr">
            <a:noFill/>
            <a:miter lim="800000"/>
            <a:headEnd/>
            <a:tailEnd/>
          </a:ln>
          <a:effectLst/>
        </p:spPr>
        <p:txBody>
          <a:bodyPr wrap="none" rtlCol="0" anchor="ctr"/>
          <a:lstStyle/>
          <a:p>
            <a:pPr algn="ctr"/>
            <a:endParaRPr lang="zh-CN" altLang="en-US" b="1" dirty="0">
              <a:solidFill>
                <a:schemeClr val="bg1"/>
              </a:solidFill>
            </a:endParaRPr>
          </a:p>
        </p:txBody>
      </p:sp>
      <p:sp>
        <p:nvSpPr>
          <p:cNvPr id="8" name="内容占位符 2">
            <a:extLst>
              <a:ext uri="{FF2B5EF4-FFF2-40B4-BE49-F238E27FC236}">
                <a16:creationId xmlns:a16="http://schemas.microsoft.com/office/drawing/2014/main" id="{35C2E624-0DBF-0CAD-FA04-1ACB39E21BFE}"/>
              </a:ext>
            </a:extLst>
          </p:cNvPr>
          <p:cNvSpPr>
            <a:spLocks noGrp="1"/>
          </p:cNvSpPr>
          <p:nvPr>
            <p:ph idx="1"/>
          </p:nvPr>
        </p:nvSpPr>
        <p:spPr>
          <a:xfrm>
            <a:off x="682625" y="1316990"/>
            <a:ext cx="10968355" cy="3293209"/>
          </a:xfrm>
          <a:noFill/>
          <a:ln w="9525" algn="ctr">
            <a:noFill/>
            <a:miter lim="800000"/>
            <a:headEnd/>
            <a:tailEnd/>
          </a:ln>
        </p:spPr>
        <p:txBody>
          <a:bodyPr vert="horz" wrap="square" lIns="91440" tIns="45720" rIns="91440" bIns="45720" numCol="1" anchor="t" anchorCtr="0" compatLnSpc="1">
            <a:prstTxWarp prst="textNoShape">
              <a:avLst/>
            </a:prstTxWarp>
            <a:spAutoFit/>
          </a:bodyPr>
          <a:lstStyle/>
          <a:p>
            <a:r>
              <a:rPr lang="en-US" altLang="zh-CN" sz="2400" dirty="0">
                <a:sym typeface="+mn-ea"/>
              </a:rPr>
              <a:t>Random fault injection [1]: </a:t>
            </a:r>
            <a:r>
              <a:rPr lang="en-US" altLang="zh-CN" sz="2400" b="0" dirty="0">
                <a:sym typeface="+mn-ea"/>
              </a:rPr>
              <a:t>hard to hit corner cases</a:t>
            </a:r>
            <a:endParaRPr lang="en-US" altLang="zh-CN" sz="2400" b="0" dirty="0"/>
          </a:p>
          <a:p>
            <a:r>
              <a:rPr lang="en-US" altLang="zh-CN" sz="2400" dirty="0"/>
              <a:t>Exhaustive fault injection [2], distributed system model checkers </a:t>
            </a:r>
            <a:r>
              <a:rPr lang="en-US" altLang="zh-CN" sz="2400" dirty="0">
                <a:sym typeface="+mn-ea"/>
              </a:rPr>
              <a:t>[3]: </a:t>
            </a:r>
            <a:r>
              <a:rPr lang="en-US" altLang="zh-CN" sz="2400" b="0" dirty="0"/>
              <a:t>not effective in exploring the huge space of crash scenarios</a:t>
            </a:r>
          </a:p>
          <a:p>
            <a:r>
              <a:rPr lang="en-US" altLang="zh-CN" sz="2400" dirty="0">
                <a:sym typeface="+mn-ea"/>
              </a:rPr>
              <a:t>Fault injection strategy specified by developers [4]: </a:t>
            </a:r>
            <a:r>
              <a:rPr lang="en-US" altLang="zh-CN" sz="2400" b="0" dirty="0">
                <a:sym typeface="+mn-ea"/>
              </a:rPr>
              <a:t>rely on the experience of developers</a:t>
            </a:r>
          </a:p>
          <a:p>
            <a:r>
              <a:rPr lang="en-US" altLang="zh-CN" sz="2400" dirty="0"/>
              <a:t>Approaches focus on specific crash scenarios </a:t>
            </a:r>
            <a:r>
              <a:rPr lang="en-US" altLang="zh-CN" sz="2400" dirty="0">
                <a:sym typeface="+mn-ea"/>
              </a:rPr>
              <a:t>[5-</a:t>
            </a:r>
            <a:r>
              <a:rPr lang="en-US" altLang="zh-CN" sz="2400" dirty="0"/>
              <a:t>7]</a:t>
            </a:r>
            <a:r>
              <a:rPr lang="en-US" altLang="zh-CN" sz="2400" b="0" dirty="0">
                <a:sym typeface="+mn-ea"/>
              </a:rPr>
              <a:t>: </a:t>
            </a:r>
            <a:r>
              <a:rPr lang="en-US" altLang="zh-CN" sz="2400" b="0" dirty="0"/>
              <a:t>only test limited crash scenarios</a:t>
            </a:r>
            <a:endParaRPr lang="en-US" altLang="zh-CN" sz="2400" b="0" dirty="0">
              <a:sym typeface="+mn-ea"/>
            </a:endParaRPr>
          </a:p>
        </p:txBody>
      </p:sp>
    </p:spTree>
    <p:extLst>
      <p:ext uri="{BB962C8B-B14F-4D97-AF65-F5344CB8AC3E}">
        <p14:creationId xmlns:p14="http://schemas.microsoft.com/office/powerpoint/2010/main" val="394539569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8E8A63D-5071-5AEE-F08D-883CF0E67563}"/>
              </a:ext>
            </a:extLst>
          </p:cNvPr>
          <p:cNvSpPr>
            <a:spLocks noGrp="1"/>
          </p:cNvSpPr>
          <p:nvPr>
            <p:ph idx="1"/>
          </p:nvPr>
        </p:nvSpPr>
        <p:spPr>
          <a:xfrm>
            <a:off x="925397" y="1379799"/>
            <a:ext cx="10341205" cy="1590179"/>
          </a:xfrm>
        </p:spPr>
        <p:txBody>
          <a:bodyPr/>
          <a:lstStyle/>
          <a:p>
            <a:r>
              <a:rPr lang="en-US" altLang="zh-CN" b="0" dirty="0"/>
              <a:t>We use fault sequences to represent various crash scenarios</a:t>
            </a:r>
          </a:p>
          <a:p>
            <a:r>
              <a:rPr lang="en-US" altLang="zh-CN" sz="2800" dirty="0"/>
              <a:t>Fault sequence: </a:t>
            </a:r>
            <a:r>
              <a:rPr lang="en-US" altLang="zh-CN" sz="2800" b="0" dirty="0"/>
              <a:t>all the I/O points executed in a system run and their corresponding events</a:t>
            </a:r>
          </a:p>
        </p:txBody>
      </p:sp>
      <p:sp>
        <p:nvSpPr>
          <p:cNvPr id="3" name="标题 2">
            <a:extLst>
              <a:ext uri="{FF2B5EF4-FFF2-40B4-BE49-F238E27FC236}">
                <a16:creationId xmlns:a16="http://schemas.microsoft.com/office/drawing/2014/main" id="{813469C7-2F1E-1893-EFC3-F07F80760724}"/>
              </a:ext>
            </a:extLst>
          </p:cNvPr>
          <p:cNvSpPr>
            <a:spLocks noGrp="1"/>
          </p:cNvSpPr>
          <p:nvPr>
            <p:ph type="title"/>
          </p:nvPr>
        </p:nvSpPr>
        <p:spPr/>
        <p:txBody>
          <a:bodyPr/>
          <a:lstStyle/>
          <a:p>
            <a:r>
              <a:rPr lang="en-US" altLang="zh-CN" sz="4000" dirty="0"/>
              <a:t>Basic Idea: </a:t>
            </a:r>
            <a:r>
              <a:rPr lang="en-US" altLang="zh-CN" sz="4000" dirty="0" err="1"/>
              <a:t>CrashFuzz</a:t>
            </a:r>
            <a:endParaRPr lang="zh-CN" altLang="en-US" sz="4000" dirty="0"/>
          </a:p>
        </p:txBody>
      </p:sp>
      <p:cxnSp>
        <p:nvCxnSpPr>
          <p:cNvPr id="4" name="直接连接符 3">
            <a:extLst>
              <a:ext uri="{FF2B5EF4-FFF2-40B4-BE49-F238E27FC236}">
                <a16:creationId xmlns:a16="http://schemas.microsoft.com/office/drawing/2014/main" id="{409E0F13-0F77-1755-9802-D37BD8029372}"/>
              </a:ext>
            </a:extLst>
          </p:cNvPr>
          <p:cNvCxnSpPr/>
          <p:nvPr/>
        </p:nvCxnSpPr>
        <p:spPr>
          <a:xfrm flipV="1">
            <a:off x="8022888" y="4174569"/>
            <a:ext cx="1024890" cy="5080"/>
          </a:xfrm>
          <a:prstGeom prst="line">
            <a:avLst/>
          </a:prstGeom>
          <a:ln w="38100" cap="rnd">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D94AFF9D-FA7B-F68D-C737-9A1850C8D08E}"/>
              </a:ext>
            </a:extLst>
          </p:cNvPr>
          <p:cNvSpPr txBox="1"/>
          <p:nvPr/>
        </p:nvSpPr>
        <p:spPr>
          <a:xfrm>
            <a:off x="841603" y="5256510"/>
            <a:ext cx="2045974" cy="400110"/>
          </a:xfrm>
          <a:prstGeom prst="rect">
            <a:avLst/>
          </a:prstGeom>
          <a:noFill/>
        </p:spPr>
        <p:txBody>
          <a:bodyPr wrap="square" rtlCol="0">
            <a:spAutoFit/>
          </a:bodyPr>
          <a:lstStyle/>
          <a:p>
            <a:pPr algn="r"/>
            <a:r>
              <a:rPr lang="en-US" altLang="zh-CN" sz="2000" dirty="0">
                <a:ea typeface="微软雅黑" panose="020B0503020204020204" charset="-122"/>
                <a:cs typeface="微软雅黑" panose="020B0503020204020204" charset="-122"/>
              </a:rPr>
              <a:t>Fault sequence:</a:t>
            </a:r>
          </a:p>
        </p:txBody>
      </p:sp>
      <p:sp>
        <p:nvSpPr>
          <p:cNvPr id="7" name="文本框 6">
            <a:extLst>
              <a:ext uri="{FF2B5EF4-FFF2-40B4-BE49-F238E27FC236}">
                <a16:creationId xmlns:a16="http://schemas.microsoft.com/office/drawing/2014/main" id="{CF1CC7F9-83FB-F1B0-5E37-CA0477B62BD4}"/>
              </a:ext>
            </a:extLst>
          </p:cNvPr>
          <p:cNvSpPr txBox="1"/>
          <p:nvPr/>
        </p:nvSpPr>
        <p:spPr>
          <a:xfrm>
            <a:off x="2591558" y="3577803"/>
            <a:ext cx="1421178" cy="368300"/>
          </a:xfrm>
          <a:prstGeom prst="rect">
            <a:avLst/>
          </a:prstGeom>
          <a:noFill/>
        </p:spPr>
        <p:txBody>
          <a:bodyPr wrap="square" rtlCol="0">
            <a:spAutoFit/>
          </a:bodyPr>
          <a:lstStyle/>
          <a:p>
            <a:pPr algn="r"/>
            <a:r>
              <a:rPr lang="en-US" altLang="zh-CN" dirty="0">
                <a:ea typeface="微软雅黑" panose="020B0503020204020204" charset="-122"/>
                <a:cs typeface="微软雅黑" panose="020B0503020204020204" charset="-122"/>
              </a:rPr>
              <a:t>Node A:</a:t>
            </a:r>
          </a:p>
        </p:txBody>
      </p:sp>
      <p:sp>
        <p:nvSpPr>
          <p:cNvPr id="8" name="文本框 7">
            <a:extLst>
              <a:ext uri="{FF2B5EF4-FFF2-40B4-BE49-F238E27FC236}">
                <a16:creationId xmlns:a16="http://schemas.microsoft.com/office/drawing/2014/main" id="{60C77C41-11A4-FBD6-F12C-55E21E69F6AD}"/>
              </a:ext>
            </a:extLst>
          </p:cNvPr>
          <p:cNvSpPr txBox="1"/>
          <p:nvPr/>
        </p:nvSpPr>
        <p:spPr>
          <a:xfrm>
            <a:off x="2813978" y="3970069"/>
            <a:ext cx="1198758" cy="368300"/>
          </a:xfrm>
          <a:prstGeom prst="rect">
            <a:avLst/>
          </a:prstGeom>
          <a:noFill/>
        </p:spPr>
        <p:txBody>
          <a:bodyPr wrap="square" rtlCol="0">
            <a:spAutoFit/>
          </a:bodyPr>
          <a:lstStyle/>
          <a:p>
            <a:pPr algn="r"/>
            <a:r>
              <a:rPr lang="en-US" altLang="zh-CN" dirty="0">
                <a:ea typeface="微软雅黑" panose="020B0503020204020204" charset="-122"/>
                <a:cs typeface="微软雅黑" panose="020B0503020204020204" charset="-122"/>
              </a:rPr>
              <a:t>Node B:</a:t>
            </a:r>
          </a:p>
        </p:txBody>
      </p:sp>
      <p:sp>
        <p:nvSpPr>
          <p:cNvPr id="9" name="文本框 8">
            <a:extLst>
              <a:ext uri="{FF2B5EF4-FFF2-40B4-BE49-F238E27FC236}">
                <a16:creationId xmlns:a16="http://schemas.microsoft.com/office/drawing/2014/main" id="{5411B986-0FA5-D036-DECA-A07B87BB5B6A}"/>
              </a:ext>
            </a:extLst>
          </p:cNvPr>
          <p:cNvSpPr txBox="1"/>
          <p:nvPr/>
        </p:nvSpPr>
        <p:spPr>
          <a:xfrm>
            <a:off x="2406789" y="4394430"/>
            <a:ext cx="1609966" cy="368300"/>
          </a:xfrm>
          <a:prstGeom prst="rect">
            <a:avLst/>
          </a:prstGeom>
          <a:noFill/>
        </p:spPr>
        <p:txBody>
          <a:bodyPr wrap="square" rtlCol="0">
            <a:spAutoFit/>
          </a:bodyPr>
          <a:lstStyle/>
          <a:p>
            <a:pPr algn="r"/>
            <a:r>
              <a:rPr lang="en-US" altLang="zh-CN" dirty="0">
                <a:ea typeface="微软雅黑" panose="020B0503020204020204" charset="-122"/>
                <a:cs typeface="微软雅黑" panose="020B0503020204020204" charset="-122"/>
              </a:rPr>
              <a:t>Node C:</a:t>
            </a:r>
          </a:p>
        </p:txBody>
      </p:sp>
      <p:cxnSp>
        <p:nvCxnSpPr>
          <p:cNvPr id="10" name="直接箭头连接符 9">
            <a:extLst>
              <a:ext uri="{FF2B5EF4-FFF2-40B4-BE49-F238E27FC236}">
                <a16:creationId xmlns:a16="http://schemas.microsoft.com/office/drawing/2014/main" id="{63D4C040-DAA4-9726-2015-8F3C146C5C7A}"/>
              </a:ext>
            </a:extLst>
          </p:cNvPr>
          <p:cNvCxnSpPr>
            <a:stCxn id="16" idx="0"/>
            <a:endCxn id="20" idx="0"/>
          </p:cNvCxnSpPr>
          <p:nvPr/>
        </p:nvCxnSpPr>
        <p:spPr>
          <a:xfrm flipH="1">
            <a:off x="4429423" y="3684931"/>
            <a:ext cx="2540" cy="1692965"/>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AC8CD791-B75E-3637-3A2F-40E3C40A2964}"/>
              </a:ext>
            </a:extLst>
          </p:cNvPr>
          <p:cNvCxnSpPr>
            <a:cxnSpLocks/>
            <a:stCxn id="17" idx="0"/>
            <a:endCxn id="21" idx="0"/>
          </p:cNvCxnSpPr>
          <p:nvPr/>
        </p:nvCxnSpPr>
        <p:spPr>
          <a:xfrm flipH="1">
            <a:off x="6202343" y="4071064"/>
            <a:ext cx="2540" cy="130683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E71FE4B7-602A-5C4E-61BF-963E29355B3E}"/>
              </a:ext>
            </a:extLst>
          </p:cNvPr>
          <p:cNvCxnSpPr>
            <a:cxnSpLocks/>
            <a:stCxn id="18" idx="0"/>
            <a:endCxn id="22" idx="0"/>
          </p:cNvCxnSpPr>
          <p:nvPr/>
        </p:nvCxnSpPr>
        <p:spPr>
          <a:xfrm>
            <a:off x="8041303" y="4494034"/>
            <a:ext cx="5080" cy="890847"/>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BAD084C7-B06E-BBF1-F50C-D4C9190790A7}"/>
              </a:ext>
            </a:extLst>
          </p:cNvPr>
          <p:cNvCxnSpPr/>
          <p:nvPr/>
        </p:nvCxnSpPr>
        <p:spPr>
          <a:xfrm>
            <a:off x="4063663" y="3761131"/>
            <a:ext cx="4984115" cy="0"/>
          </a:xfrm>
          <a:prstGeom prst="line">
            <a:avLst/>
          </a:prstGeom>
          <a:ln w="38100" cap="rnd">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058E4B62-C1D1-83E2-6C72-D9DD046BA838}"/>
              </a:ext>
            </a:extLst>
          </p:cNvPr>
          <p:cNvCxnSpPr/>
          <p:nvPr/>
        </p:nvCxnSpPr>
        <p:spPr>
          <a:xfrm flipV="1">
            <a:off x="4074458" y="4155519"/>
            <a:ext cx="2101215" cy="10160"/>
          </a:xfrm>
          <a:prstGeom prst="line">
            <a:avLst/>
          </a:prstGeom>
          <a:ln w="38100" cap="rnd">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037C3B29-1385-05CA-13F7-DDF07BC8BA31}"/>
              </a:ext>
            </a:extLst>
          </p:cNvPr>
          <p:cNvCxnSpPr/>
          <p:nvPr/>
        </p:nvCxnSpPr>
        <p:spPr>
          <a:xfrm flipV="1">
            <a:off x="4073823" y="4571504"/>
            <a:ext cx="4976495" cy="5715"/>
          </a:xfrm>
          <a:prstGeom prst="line">
            <a:avLst/>
          </a:prstGeom>
          <a:ln w="38100" cap="rnd">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7293C19E-808F-F1AA-6A61-1DCB4EC9B99E}"/>
              </a:ext>
            </a:extLst>
          </p:cNvPr>
          <p:cNvSpPr/>
          <p:nvPr/>
        </p:nvSpPr>
        <p:spPr>
          <a:xfrm>
            <a:off x="4340523" y="3684931"/>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800">
              <a:sym typeface="+mn-ea"/>
            </a:endParaRPr>
          </a:p>
        </p:txBody>
      </p:sp>
      <p:sp>
        <p:nvSpPr>
          <p:cNvPr id="17" name="椭圆 16">
            <a:extLst>
              <a:ext uri="{FF2B5EF4-FFF2-40B4-BE49-F238E27FC236}">
                <a16:creationId xmlns:a16="http://schemas.microsoft.com/office/drawing/2014/main" id="{3EB49A34-3EB1-D52B-43A2-8160F69A1ECF}"/>
              </a:ext>
            </a:extLst>
          </p:cNvPr>
          <p:cNvSpPr/>
          <p:nvPr/>
        </p:nvSpPr>
        <p:spPr>
          <a:xfrm>
            <a:off x="6113443" y="4071064"/>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800">
              <a:sym typeface="+mn-ea"/>
            </a:endParaRPr>
          </a:p>
        </p:txBody>
      </p:sp>
      <p:sp>
        <p:nvSpPr>
          <p:cNvPr id="18" name="椭圆 17">
            <a:extLst>
              <a:ext uri="{FF2B5EF4-FFF2-40B4-BE49-F238E27FC236}">
                <a16:creationId xmlns:a16="http://schemas.microsoft.com/office/drawing/2014/main" id="{7ED2F034-DED7-C1EB-463D-3ABFF488345E}"/>
              </a:ext>
            </a:extLst>
          </p:cNvPr>
          <p:cNvSpPr/>
          <p:nvPr/>
        </p:nvSpPr>
        <p:spPr>
          <a:xfrm>
            <a:off x="7949863" y="4494034"/>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800">
              <a:sym typeface="+mn-ea"/>
            </a:endParaRPr>
          </a:p>
        </p:txBody>
      </p:sp>
      <p:cxnSp>
        <p:nvCxnSpPr>
          <p:cNvPr id="19" name="直接连接符 18">
            <a:extLst>
              <a:ext uri="{FF2B5EF4-FFF2-40B4-BE49-F238E27FC236}">
                <a16:creationId xmlns:a16="http://schemas.microsoft.com/office/drawing/2014/main" id="{B23DF3E7-6D99-F7C0-0A45-3E7EA01434CD}"/>
              </a:ext>
            </a:extLst>
          </p:cNvPr>
          <p:cNvCxnSpPr>
            <a:cxnSpLocks/>
          </p:cNvCxnSpPr>
          <p:nvPr/>
        </p:nvCxnSpPr>
        <p:spPr>
          <a:xfrm>
            <a:off x="3060960" y="5473781"/>
            <a:ext cx="6375438" cy="0"/>
          </a:xfrm>
          <a:prstGeom prst="line">
            <a:avLst/>
          </a:prstGeom>
          <a:ln w="76200" cap="rnd">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椭圆 19">
            <a:extLst>
              <a:ext uri="{FF2B5EF4-FFF2-40B4-BE49-F238E27FC236}">
                <a16:creationId xmlns:a16="http://schemas.microsoft.com/office/drawing/2014/main" id="{69585EB1-221B-6A39-C009-65D05106E4E9}"/>
              </a:ext>
            </a:extLst>
          </p:cNvPr>
          <p:cNvSpPr/>
          <p:nvPr/>
        </p:nvSpPr>
        <p:spPr>
          <a:xfrm>
            <a:off x="4337983" y="5377896"/>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800">
              <a:sym typeface="+mn-ea"/>
            </a:endParaRPr>
          </a:p>
        </p:txBody>
      </p:sp>
      <p:sp>
        <p:nvSpPr>
          <p:cNvPr id="21" name="椭圆 20">
            <a:extLst>
              <a:ext uri="{FF2B5EF4-FFF2-40B4-BE49-F238E27FC236}">
                <a16:creationId xmlns:a16="http://schemas.microsoft.com/office/drawing/2014/main" id="{F0363A5D-5910-97EB-F04B-25A6B6C2D262}"/>
              </a:ext>
            </a:extLst>
          </p:cNvPr>
          <p:cNvSpPr/>
          <p:nvPr/>
        </p:nvSpPr>
        <p:spPr>
          <a:xfrm>
            <a:off x="6110903" y="5377896"/>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800">
              <a:sym typeface="+mn-ea"/>
            </a:endParaRPr>
          </a:p>
        </p:txBody>
      </p:sp>
      <p:sp>
        <p:nvSpPr>
          <p:cNvPr id="22" name="椭圆 21">
            <a:extLst>
              <a:ext uri="{FF2B5EF4-FFF2-40B4-BE49-F238E27FC236}">
                <a16:creationId xmlns:a16="http://schemas.microsoft.com/office/drawing/2014/main" id="{75B4FCBC-A322-162C-C0A0-A753A3148D17}"/>
              </a:ext>
            </a:extLst>
          </p:cNvPr>
          <p:cNvSpPr/>
          <p:nvPr/>
        </p:nvSpPr>
        <p:spPr>
          <a:xfrm>
            <a:off x="7954943" y="5384881"/>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800">
              <a:sym typeface="+mn-ea"/>
            </a:endParaRPr>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44570F0F-DB80-4DFA-1A65-F3967CC6EFAE}"/>
                  </a:ext>
                </a:extLst>
              </p:cNvPr>
              <p:cNvSpPr txBox="1"/>
              <p:nvPr/>
            </p:nvSpPr>
            <p:spPr>
              <a:xfrm>
                <a:off x="5759245" y="5949396"/>
                <a:ext cx="859530" cy="412292"/>
              </a:xfrm>
              <a:prstGeom prst="rect">
                <a:avLst/>
              </a:prstGeom>
              <a:noFill/>
            </p:spPr>
            <p:txBody>
              <a:bodyPr wrap="none" rtlCol="0" anchor="t">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sz="2000" i="1" smtClean="0">
                              <a:latin typeface="Cambria Math" panose="02040503050406030204" pitchFamily="18" charset="0"/>
                              <a:cs typeface="Times New Roman" panose="02020603050405020304" pitchFamily="18" charset="0"/>
                            </a:rPr>
                          </m:ctrlPr>
                        </m:sSubSupPr>
                        <m:e>
                          <m:r>
                            <m:rPr>
                              <m:sty m:val="p"/>
                            </m:rPr>
                            <a:rPr lang="en-US" altLang="zh-CN" sz="2000">
                              <a:latin typeface="Cambria Math" panose="02040503050406030204" pitchFamily="18" charset="0"/>
                              <a:cs typeface="Times New Roman" panose="02020603050405020304" pitchFamily="18" charset="0"/>
                            </a:rPr>
                            <m:t>Ft</m:t>
                          </m:r>
                          <m:r>
                            <m:rPr>
                              <m:sty m:val="p"/>
                            </m:rPr>
                            <a:rPr lang="en-US" altLang="zh-CN" sz="2000" b="0" i="0" smtClean="0">
                              <a:latin typeface="Cambria Math" panose="02040503050406030204" pitchFamily="18" charset="0"/>
                              <a:cs typeface="Times New Roman" panose="02020603050405020304" pitchFamily="18" charset="0"/>
                            </a:rPr>
                            <m:t>Pt</m:t>
                          </m:r>
                        </m:e>
                        <m:sub>
                          <m:r>
                            <a:rPr lang="en-US" altLang="zh-CN" sz="2000" b="0" i="1" smtClean="0">
                              <a:latin typeface="Cambria Math" panose="02040503050406030204" pitchFamily="18" charset="0"/>
                              <a:cs typeface="Times New Roman" panose="02020603050405020304" pitchFamily="18" charset="0"/>
                            </a:rPr>
                            <m:t>𝐵</m:t>
                          </m:r>
                        </m:sub>
                        <m:sup>
                          <m:r>
                            <a:rPr lang="en-US" altLang="zh-CN" sz="2000" b="0" i="0" smtClean="0">
                              <a:latin typeface="Cambria Math" panose="02040503050406030204" pitchFamily="18" charset="0"/>
                              <a:cs typeface="Times New Roman" panose="02020603050405020304" pitchFamily="18" charset="0"/>
                            </a:rPr>
                            <m:t>2</m:t>
                          </m:r>
                        </m:sup>
                      </m:sSubSup>
                    </m:oMath>
                  </m:oMathPara>
                </a14:m>
                <a:endParaRPr lang="en-US" altLang="zh-CN" sz="2000" b="0" i="0" dirty="0">
                  <a:cs typeface="Cambria Math" panose="02040503050406030204" pitchFamily="18" charset="0"/>
                </a:endParaRPr>
              </a:p>
            </p:txBody>
          </p:sp>
        </mc:Choice>
        <mc:Fallback xmlns="">
          <p:sp>
            <p:nvSpPr>
              <p:cNvPr id="23" name="文本框 22">
                <a:extLst>
                  <a:ext uri="{FF2B5EF4-FFF2-40B4-BE49-F238E27FC236}">
                    <a16:creationId xmlns:a16="http://schemas.microsoft.com/office/drawing/2014/main" id="{44570F0F-DB80-4DFA-1A65-F3967CC6EFAE}"/>
                  </a:ext>
                </a:extLst>
              </p:cNvPr>
              <p:cNvSpPr txBox="1">
                <a:spLocks noRot="1" noChangeAspect="1" noMove="1" noResize="1" noEditPoints="1" noAdjustHandles="1" noChangeArrowheads="1" noChangeShapeType="1" noTextEdit="1"/>
              </p:cNvSpPr>
              <p:nvPr/>
            </p:nvSpPr>
            <p:spPr>
              <a:xfrm>
                <a:off x="5759245" y="5949396"/>
                <a:ext cx="859530" cy="412292"/>
              </a:xfrm>
              <a:prstGeom prst="rect">
                <a:avLst/>
              </a:prstGeom>
              <a:blipFill>
                <a:blip r:embed="rId3"/>
                <a:stretch>
                  <a:fillRect b="-44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30C46747-4083-C387-5DE9-8EFDB75FBB7C}"/>
                  </a:ext>
                </a:extLst>
              </p:cNvPr>
              <p:cNvSpPr txBox="1"/>
              <p:nvPr/>
            </p:nvSpPr>
            <p:spPr>
              <a:xfrm>
                <a:off x="4009244" y="5963320"/>
                <a:ext cx="840358" cy="413831"/>
              </a:xfrm>
              <a:prstGeom prst="rect">
                <a:avLst/>
              </a:prstGeom>
              <a:noFill/>
            </p:spPr>
            <p:txBody>
              <a:bodyPr wrap="none" rtlCol="0" anchor="t">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sz="2000" i="1" smtClean="0">
                              <a:latin typeface="Cambria Math" panose="02040503050406030204" pitchFamily="18" charset="0"/>
                              <a:cs typeface="Times New Roman" panose="02020603050405020304" pitchFamily="18" charset="0"/>
                            </a:rPr>
                          </m:ctrlPr>
                        </m:sSubSupPr>
                        <m:e>
                          <m:r>
                            <m:rPr>
                              <m:sty m:val="p"/>
                            </m:rPr>
                            <a:rPr lang="en-US" altLang="zh-CN" sz="2000" b="0" i="0" smtClean="0">
                              <a:latin typeface="Cambria Math" panose="02040503050406030204" pitchFamily="18" charset="0"/>
                              <a:cs typeface="Times New Roman" panose="02020603050405020304" pitchFamily="18" charset="0"/>
                            </a:rPr>
                            <m:t>FtPt</m:t>
                          </m:r>
                        </m:e>
                        <m:sub>
                          <m:r>
                            <a:rPr lang="en-US" altLang="zh-CN" sz="2000" b="0" i="1" smtClean="0">
                              <a:latin typeface="Cambria Math" panose="02040503050406030204" pitchFamily="18" charset="0"/>
                              <a:cs typeface="Times New Roman" panose="02020603050405020304" pitchFamily="18" charset="0"/>
                            </a:rPr>
                            <m:t>𝐴</m:t>
                          </m:r>
                        </m:sub>
                        <m:sup>
                          <m:r>
                            <a:rPr lang="en-US" altLang="zh-CN" sz="2000" b="0" i="0" smtClean="0">
                              <a:latin typeface="Cambria Math" panose="02040503050406030204" pitchFamily="18" charset="0"/>
                              <a:cs typeface="Times New Roman" panose="02020603050405020304" pitchFamily="18" charset="0"/>
                            </a:rPr>
                            <m:t>1</m:t>
                          </m:r>
                        </m:sup>
                      </m:sSubSup>
                    </m:oMath>
                  </m:oMathPara>
                </a14:m>
                <a:endParaRPr lang="en-US" altLang="zh-CN" sz="2000" b="0" i="0" dirty="0">
                  <a:cs typeface="Cambria Math" panose="02040503050406030204" pitchFamily="18" charset="0"/>
                </a:endParaRPr>
              </a:p>
            </p:txBody>
          </p:sp>
        </mc:Choice>
        <mc:Fallback xmlns="">
          <p:sp>
            <p:nvSpPr>
              <p:cNvPr id="24" name="文本框 23">
                <a:extLst>
                  <a:ext uri="{FF2B5EF4-FFF2-40B4-BE49-F238E27FC236}">
                    <a16:creationId xmlns:a16="http://schemas.microsoft.com/office/drawing/2014/main" id="{30C46747-4083-C387-5DE9-8EFDB75FBB7C}"/>
                  </a:ext>
                </a:extLst>
              </p:cNvPr>
              <p:cNvSpPr txBox="1">
                <a:spLocks noRot="1" noChangeAspect="1" noMove="1" noResize="1" noEditPoints="1" noAdjustHandles="1" noChangeArrowheads="1" noChangeShapeType="1" noTextEdit="1"/>
              </p:cNvSpPr>
              <p:nvPr/>
            </p:nvSpPr>
            <p:spPr>
              <a:xfrm>
                <a:off x="4009244" y="5963320"/>
                <a:ext cx="840358" cy="413831"/>
              </a:xfrm>
              <a:prstGeom prst="rect">
                <a:avLst/>
              </a:prstGeom>
              <a:blipFill>
                <a:blip r:embed="rId4"/>
                <a:stretch>
                  <a:fillRect b="-44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DF1CD4D5-9C13-1453-BE1C-F5B9ED4276F8}"/>
                  </a:ext>
                </a:extLst>
              </p:cNvPr>
              <p:cNvSpPr txBox="1"/>
              <p:nvPr/>
            </p:nvSpPr>
            <p:spPr>
              <a:xfrm>
                <a:off x="7601536" y="5947491"/>
                <a:ext cx="846514" cy="423962"/>
              </a:xfrm>
              <a:prstGeom prst="rect">
                <a:avLst/>
              </a:prstGeom>
              <a:noFill/>
            </p:spPr>
            <p:txBody>
              <a:bodyPr wrap="none" rtlCol="0" anchor="t">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sz="2000" i="1" smtClean="0">
                              <a:solidFill>
                                <a:schemeClr val="tx1"/>
                              </a:solidFill>
                              <a:latin typeface="Cambria Math" panose="02040503050406030204" pitchFamily="18" charset="0"/>
                              <a:cs typeface="Times New Roman" panose="02020603050405020304" pitchFamily="18" charset="0"/>
                            </a:rPr>
                          </m:ctrlPr>
                        </m:sSubSupPr>
                        <m:e>
                          <m:r>
                            <m:rPr>
                              <m:sty m:val="p"/>
                            </m:rPr>
                            <a:rPr lang="en-US" altLang="zh-CN" sz="2000">
                              <a:latin typeface="Cambria Math" panose="02040503050406030204" pitchFamily="18" charset="0"/>
                              <a:cs typeface="Times New Roman" panose="02020603050405020304" pitchFamily="18" charset="0"/>
                            </a:rPr>
                            <m:t>Ft</m:t>
                          </m:r>
                          <m:r>
                            <m:rPr>
                              <m:sty m:val="p"/>
                            </m:rPr>
                            <a:rPr lang="en-US" altLang="zh-CN" sz="2000" b="0" i="0" smtClean="0">
                              <a:solidFill>
                                <a:schemeClr val="tx1"/>
                              </a:solidFill>
                              <a:latin typeface="Cambria Math" panose="02040503050406030204" pitchFamily="18" charset="0"/>
                              <a:cs typeface="Times New Roman" panose="02020603050405020304" pitchFamily="18" charset="0"/>
                            </a:rPr>
                            <m:t>Pt</m:t>
                          </m:r>
                        </m:e>
                        <m:sub>
                          <m:r>
                            <m:rPr>
                              <m:sty m:val="p"/>
                            </m:rPr>
                            <a:rPr lang="en-US" altLang="zh-CN" sz="2000" b="0" i="0" smtClean="0">
                              <a:solidFill>
                                <a:schemeClr val="tx1"/>
                              </a:solidFill>
                              <a:latin typeface="Cambria Math" panose="02040503050406030204" pitchFamily="18" charset="0"/>
                              <a:cs typeface="Times New Roman" panose="02020603050405020304" pitchFamily="18" charset="0"/>
                            </a:rPr>
                            <m:t>C</m:t>
                          </m:r>
                        </m:sub>
                        <m:sup>
                          <m:r>
                            <a:rPr lang="en-US" altLang="zh-CN" sz="2000" b="0" i="0" smtClean="0">
                              <a:solidFill>
                                <a:schemeClr val="tx1"/>
                              </a:solidFill>
                              <a:latin typeface="Cambria Math" panose="02040503050406030204" pitchFamily="18" charset="0"/>
                              <a:cs typeface="Times New Roman" panose="02020603050405020304" pitchFamily="18" charset="0"/>
                            </a:rPr>
                            <m:t>3</m:t>
                          </m:r>
                        </m:sup>
                      </m:sSubSup>
                    </m:oMath>
                  </m:oMathPara>
                </a14:m>
                <a:endParaRPr lang="en-US" altLang="zh-CN" sz="2000" b="0" i="0" dirty="0">
                  <a:solidFill>
                    <a:schemeClr val="tx1"/>
                  </a:solidFill>
                  <a:cs typeface="Cambria Math" panose="02040503050406030204" pitchFamily="18" charset="0"/>
                </a:endParaRPr>
              </a:p>
            </p:txBody>
          </p:sp>
        </mc:Choice>
        <mc:Fallback xmlns="">
          <p:sp>
            <p:nvSpPr>
              <p:cNvPr id="25" name="文本框 24">
                <a:extLst>
                  <a:ext uri="{FF2B5EF4-FFF2-40B4-BE49-F238E27FC236}">
                    <a16:creationId xmlns:a16="http://schemas.microsoft.com/office/drawing/2014/main" id="{DF1CD4D5-9C13-1453-BE1C-F5B9ED4276F8}"/>
                  </a:ext>
                </a:extLst>
              </p:cNvPr>
              <p:cNvSpPr txBox="1">
                <a:spLocks noRot="1" noChangeAspect="1" noMove="1" noResize="1" noEditPoints="1" noAdjustHandles="1" noChangeArrowheads="1" noChangeShapeType="1" noTextEdit="1"/>
              </p:cNvSpPr>
              <p:nvPr/>
            </p:nvSpPr>
            <p:spPr>
              <a:xfrm>
                <a:off x="7601536" y="5947491"/>
                <a:ext cx="846514" cy="423962"/>
              </a:xfrm>
              <a:prstGeom prst="rect">
                <a:avLst/>
              </a:prstGeom>
              <a:blipFill>
                <a:blip r:embed="rId5"/>
                <a:stretch>
                  <a:fillRect b="-43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爆炸形: 8 pt  228">
                <a:extLst>
                  <a:ext uri="{FF2B5EF4-FFF2-40B4-BE49-F238E27FC236}">
                    <a16:creationId xmlns:a16="http://schemas.microsoft.com/office/drawing/2014/main" id="{D870C2D5-E17B-8A8F-9273-4425E70C85B4}"/>
                  </a:ext>
                </a:extLst>
              </p:cNvPr>
              <p:cNvSpPr/>
              <p:nvPr/>
            </p:nvSpPr>
            <p:spPr>
              <a:xfrm>
                <a:off x="5604295" y="5098178"/>
                <a:ext cx="1235710" cy="714375"/>
              </a:xfrm>
              <a:prstGeom prst="irregularSeal1">
                <a:avLst/>
              </a:prstGeom>
              <a:solidFill>
                <a:srgbClr val="D81E0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chemeClr val="bg1"/>
                              </a:solidFill>
                              <a:latin typeface="Cambria Math" panose="02040503050406030204" pitchFamily="18" charset="0"/>
                            </a:rPr>
                          </m:ctrlPr>
                        </m:sSubPr>
                        <m:e>
                          <m:r>
                            <m:rPr>
                              <m:sty m:val="p"/>
                            </m:rPr>
                            <a:rPr lang="en-US" altLang="zh-CN" b="0" i="0" smtClean="0">
                              <a:solidFill>
                                <a:schemeClr val="bg1"/>
                              </a:solidFill>
                              <a:latin typeface="Cambria Math" panose="02040503050406030204" pitchFamily="18" charset="0"/>
                            </a:rPr>
                            <m:t>Crash</m:t>
                          </m:r>
                        </m:e>
                        <m:sub>
                          <m:r>
                            <m:rPr>
                              <m:sty m:val="p"/>
                            </m:rPr>
                            <a:rPr lang="en-US" altLang="zh-CN" b="0" i="0" smtClean="0">
                              <a:solidFill>
                                <a:schemeClr val="bg1"/>
                              </a:solidFill>
                              <a:latin typeface="Cambria Math" panose="02040503050406030204" pitchFamily="18" charset="0"/>
                            </a:rPr>
                            <m:t>B</m:t>
                          </m:r>
                        </m:sub>
                      </m:sSub>
                    </m:oMath>
                  </m:oMathPara>
                </a14:m>
                <a:endParaRPr lang="en-US" altLang="zh-CN" b="0" i="1" dirty="0">
                  <a:solidFill>
                    <a:schemeClr val="bg1"/>
                  </a:solidFill>
                  <a:ea typeface="宋体" panose="02010600030101010101" pitchFamily="2" charset="-122"/>
                  <a:cs typeface="Cambria Math" panose="02040503050406030204" pitchFamily="18" charset="0"/>
                </a:endParaRPr>
              </a:p>
            </p:txBody>
          </p:sp>
        </mc:Choice>
        <mc:Fallback xmlns="">
          <p:sp>
            <p:nvSpPr>
              <p:cNvPr id="26" name="爆炸形: 8 pt  228">
                <a:extLst>
                  <a:ext uri="{FF2B5EF4-FFF2-40B4-BE49-F238E27FC236}">
                    <a16:creationId xmlns:a16="http://schemas.microsoft.com/office/drawing/2014/main" id="{D870C2D5-E17B-8A8F-9273-4425E70C85B4}"/>
                  </a:ext>
                </a:extLst>
              </p:cNvPr>
              <p:cNvSpPr>
                <a:spLocks noRot="1" noChangeAspect="1" noMove="1" noResize="1" noEditPoints="1" noAdjustHandles="1" noChangeArrowheads="1" noChangeShapeType="1" noTextEdit="1"/>
              </p:cNvSpPr>
              <p:nvPr/>
            </p:nvSpPr>
            <p:spPr>
              <a:xfrm>
                <a:off x="5604295" y="5098178"/>
                <a:ext cx="1235710" cy="714375"/>
              </a:xfrm>
              <a:prstGeom prst="irregularSeal1">
                <a:avLst/>
              </a:prstGeom>
              <a:blipFill>
                <a:blip r:embed="rId6"/>
                <a:stretch>
                  <a:fillRect/>
                </a:stretch>
              </a:blipFill>
              <a:ln>
                <a:solidFill>
                  <a:srgbClr val="C00000"/>
                </a:solidFill>
              </a:ln>
            </p:spPr>
            <p:txBody>
              <a:bodyPr/>
              <a:lstStyle/>
              <a:p>
                <a:r>
                  <a:rPr lang="zh-CN" altLang="en-US">
                    <a:noFill/>
                  </a:rPr>
                  <a:t> </a:t>
                </a:r>
              </a:p>
            </p:txBody>
          </p:sp>
        </mc:Fallback>
      </mc:AlternateContent>
      <p:sp>
        <p:nvSpPr>
          <p:cNvPr id="27" name="爆炸形: 8 pt  228">
            <a:extLst>
              <a:ext uri="{FF2B5EF4-FFF2-40B4-BE49-F238E27FC236}">
                <a16:creationId xmlns:a16="http://schemas.microsoft.com/office/drawing/2014/main" id="{FFFAED45-E712-60E2-7EA5-F222ED6A929B}"/>
              </a:ext>
            </a:extLst>
          </p:cNvPr>
          <p:cNvSpPr/>
          <p:nvPr/>
        </p:nvSpPr>
        <p:spPr>
          <a:xfrm>
            <a:off x="5998190" y="3991055"/>
            <a:ext cx="423545" cy="313055"/>
          </a:xfrm>
          <a:prstGeom prst="irregularSeal1">
            <a:avLst/>
          </a:prstGeom>
          <a:solidFill>
            <a:srgbClr val="D81E0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altLang="zh-CN" b="0" i="1">
              <a:solidFill>
                <a:schemeClr val="bg1"/>
              </a:solidFill>
              <a:ea typeface="宋体" panose="02010600030101010101" pitchFamily="2" charset="-122"/>
              <a:cs typeface="Cambria Math" panose="02040503050406030204" pitchFamily="18" charset="0"/>
            </a:endParaRPr>
          </a:p>
        </p:txBody>
      </p:sp>
      <p:sp>
        <p:nvSpPr>
          <p:cNvPr id="28" name="圆角矩形 77">
            <a:extLst>
              <a:ext uri="{FF2B5EF4-FFF2-40B4-BE49-F238E27FC236}">
                <a16:creationId xmlns:a16="http://schemas.microsoft.com/office/drawing/2014/main" id="{8DA311C7-66E8-4976-9035-826DB37F26FE}"/>
              </a:ext>
            </a:extLst>
          </p:cNvPr>
          <p:cNvSpPr/>
          <p:nvPr/>
        </p:nvSpPr>
        <p:spPr>
          <a:xfrm>
            <a:off x="2887577" y="3429000"/>
            <a:ext cx="6548821" cy="1429524"/>
          </a:xfrm>
          <a:prstGeom prst="roundRect">
            <a:avLst>
              <a:gd name="adj" fmla="val 8232"/>
            </a:avLst>
          </a:prstGeom>
          <a:noFill/>
          <a:ln w="6350" algn="ctr">
            <a:solidFill>
              <a:schemeClr val="tx1"/>
            </a:solidFill>
            <a:prstDash val="lgDash"/>
            <a:miter lim="800000"/>
          </a:ln>
          <a:extLst>
            <a:ext uri="{909E8E84-426E-40DD-AFC4-6F175D3DCCD1}">
              <a14:hiddenFill xmlns:a14="http://schemas.microsoft.com/office/drawing/2010/main">
                <a:solidFill>
                  <a:schemeClr val="accent1">
                    <a:lumMod val="20000"/>
                    <a:lumOff val="80000"/>
                  </a:schemeClr>
                </a:solidFill>
              </a14:hiddenFill>
            </a:ext>
          </a:extLst>
        </p:spPr>
        <p:txBody>
          <a:bodyPr wrap="none" rtlCol="0" anchor="ctr"/>
          <a:lstStyle/>
          <a:p>
            <a:pPr algn="ctr"/>
            <a:endParaRPr lang="zh-CN" altLang="en-US" sz="2800">
              <a:sym typeface="+mn-ea"/>
            </a:endParaRPr>
          </a:p>
        </p:txBody>
      </p:sp>
      <p:pic>
        <p:nvPicPr>
          <p:cNvPr id="29" name="图片 28">
            <a:extLst>
              <a:ext uri="{FF2B5EF4-FFF2-40B4-BE49-F238E27FC236}">
                <a16:creationId xmlns:a16="http://schemas.microsoft.com/office/drawing/2014/main" id="{052F519A-5A6E-72A4-6A90-961D4884A5B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84445" y="5165289"/>
            <a:ext cx="476885" cy="513715"/>
          </a:xfrm>
          <a:prstGeom prst="rect">
            <a:avLst/>
          </a:prstGeom>
        </p:spPr>
      </p:pic>
      <p:pic>
        <p:nvPicPr>
          <p:cNvPr id="30" name="图片 29">
            <a:extLst>
              <a:ext uri="{FF2B5EF4-FFF2-40B4-BE49-F238E27FC236}">
                <a16:creationId xmlns:a16="http://schemas.microsoft.com/office/drawing/2014/main" id="{01BD6A01-A38C-DABF-D561-C9DF8832EBB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03508" y="4006294"/>
            <a:ext cx="282575" cy="258445"/>
          </a:xfrm>
          <a:prstGeom prst="rect">
            <a:avLst/>
          </a:prstGeom>
        </p:spPr>
      </p:pic>
      <p:sp>
        <p:nvSpPr>
          <p:cNvPr id="31" name="文本框 30">
            <a:extLst>
              <a:ext uri="{FF2B5EF4-FFF2-40B4-BE49-F238E27FC236}">
                <a16:creationId xmlns:a16="http://schemas.microsoft.com/office/drawing/2014/main" id="{168AEB54-A99A-4EB6-F375-851FD16D2399}"/>
              </a:ext>
            </a:extLst>
          </p:cNvPr>
          <p:cNvSpPr txBox="1"/>
          <p:nvPr/>
        </p:nvSpPr>
        <p:spPr>
          <a:xfrm>
            <a:off x="797648" y="3874275"/>
            <a:ext cx="2045975" cy="400110"/>
          </a:xfrm>
          <a:prstGeom prst="rect">
            <a:avLst/>
          </a:prstGeom>
          <a:noFill/>
        </p:spPr>
        <p:txBody>
          <a:bodyPr wrap="square" rtlCol="0">
            <a:spAutoFit/>
          </a:bodyPr>
          <a:lstStyle/>
          <a:p>
            <a:pPr algn="r"/>
            <a:r>
              <a:rPr lang="en-US" altLang="zh-CN" sz="2000" dirty="0">
                <a:ea typeface="微软雅黑" panose="020B0503020204020204" charset="-122"/>
                <a:cs typeface="微软雅黑" panose="020B0503020204020204" charset="-122"/>
              </a:rPr>
              <a:t>Crash scenario:</a:t>
            </a:r>
          </a:p>
        </p:txBody>
      </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91F49E8B-A147-86B2-6243-8AD04B529816}"/>
                  </a:ext>
                </a:extLst>
              </p:cNvPr>
              <p:cNvSpPr txBox="1"/>
              <p:nvPr/>
            </p:nvSpPr>
            <p:spPr>
              <a:xfrm>
                <a:off x="7492663" y="5613480"/>
                <a:ext cx="1280160" cy="368300"/>
              </a:xfrm>
              <a:prstGeom prst="rect">
                <a:avLst/>
              </a:prstGeom>
              <a:noFill/>
            </p:spPr>
            <p:txBody>
              <a:bodyPr wrap="square" rtlCol="0" anchor="t">
                <a:spAutoFit/>
              </a:bodyP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rgbClr val="00B050"/>
                              </a:solidFill>
                              <a:latin typeface="Cambria Math" panose="02040503050406030204" pitchFamily="18" charset="0"/>
                            </a:rPr>
                          </m:ctrlPr>
                        </m:sSubPr>
                        <m:e>
                          <m:r>
                            <a:rPr lang="en-US" altLang="zh-CN" b="1" smtClean="0">
                              <a:solidFill>
                                <a:srgbClr val="00B050"/>
                              </a:solidFill>
                              <a:latin typeface="Cambria Math" panose="02040503050406030204" pitchFamily="18" charset="0"/>
                            </a:rPr>
                            <m:t>𝐑𝐞𝐛𝐨𝐨𝐭</m:t>
                          </m:r>
                        </m:e>
                        <m:sub>
                          <m:r>
                            <a:rPr lang="en-US" altLang="zh-CN" b="1" i="1" smtClean="0">
                              <a:solidFill>
                                <a:srgbClr val="00B050"/>
                              </a:solidFill>
                              <a:latin typeface="Cambria Math" panose="02040503050406030204" pitchFamily="18" charset="0"/>
                            </a:rPr>
                            <m:t>𝑩</m:t>
                          </m:r>
                        </m:sub>
                      </m:sSub>
                    </m:oMath>
                  </m:oMathPara>
                </a14:m>
                <a:endParaRPr lang="en-US" altLang="zh-CN" b="1" i="0" dirty="0">
                  <a:solidFill>
                    <a:srgbClr val="00B050"/>
                  </a:solidFill>
                  <a:cs typeface="Cambria Math" panose="02040503050406030204" pitchFamily="18" charset="0"/>
                </a:endParaRPr>
              </a:p>
            </p:txBody>
          </p:sp>
        </mc:Choice>
        <mc:Fallback xmlns="">
          <p:sp>
            <p:nvSpPr>
              <p:cNvPr id="32" name="文本框 31">
                <a:extLst>
                  <a:ext uri="{FF2B5EF4-FFF2-40B4-BE49-F238E27FC236}">
                    <a16:creationId xmlns:a16="http://schemas.microsoft.com/office/drawing/2014/main" id="{91F49E8B-A147-86B2-6243-8AD04B529816}"/>
                  </a:ext>
                </a:extLst>
              </p:cNvPr>
              <p:cNvSpPr txBox="1">
                <a:spLocks noRot="1" noChangeAspect="1" noMove="1" noResize="1" noEditPoints="1" noAdjustHandles="1" noChangeArrowheads="1" noChangeShapeType="1" noTextEdit="1"/>
              </p:cNvSpPr>
              <p:nvPr/>
            </p:nvSpPr>
            <p:spPr>
              <a:xfrm>
                <a:off x="7492663" y="5613480"/>
                <a:ext cx="1280160" cy="368300"/>
              </a:xfrm>
              <a:prstGeom prst="rect">
                <a:avLst/>
              </a:prstGeom>
              <a:blipFill>
                <a:blip r:embed="rId9"/>
                <a:stretch>
                  <a:fillRect b="-3333"/>
                </a:stretch>
              </a:blipFill>
            </p:spPr>
            <p:txBody>
              <a:bodyPr/>
              <a:lstStyle/>
              <a:p>
                <a:r>
                  <a:rPr lang="zh-CN" altLang="en-US">
                    <a:noFill/>
                  </a:rPr>
                  <a:t> </a:t>
                </a:r>
              </a:p>
            </p:txBody>
          </p:sp>
        </mc:Fallback>
      </mc:AlternateContent>
      <p:cxnSp>
        <p:nvCxnSpPr>
          <p:cNvPr id="33" name="直接连接符 32">
            <a:extLst>
              <a:ext uri="{FF2B5EF4-FFF2-40B4-BE49-F238E27FC236}">
                <a16:creationId xmlns:a16="http://schemas.microsoft.com/office/drawing/2014/main" id="{0CB05EE0-A466-E36A-7690-AD732571F1CF}"/>
              </a:ext>
            </a:extLst>
          </p:cNvPr>
          <p:cNvCxnSpPr>
            <a:stCxn id="30" idx="2"/>
            <a:endCxn id="18" idx="0"/>
          </p:cNvCxnSpPr>
          <p:nvPr/>
        </p:nvCxnSpPr>
        <p:spPr>
          <a:xfrm flipH="1">
            <a:off x="8041303" y="4264739"/>
            <a:ext cx="3493" cy="229295"/>
          </a:xfrm>
          <a:prstGeom prst="line">
            <a:avLst/>
          </a:prstGeom>
          <a:ln w="28575" cap="rnd">
            <a:solidFill>
              <a:srgbClr val="00B05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35" name="表格 35">
            <a:extLst>
              <a:ext uri="{FF2B5EF4-FFF2-40B4-BE49-F238E27FC236}">
                <a16:creationId xmlns:a16="http://schemas.microsoft.com/office/drawing/2014/main" id="{986E3AA9-782B-7618-681E-A51D98464F69}"/>
              </a:ext>
            </a:extLst>
          </p:cNvPr>
          <p:cNvGraphicFramePr>
            <a:graphicFrameLocks noGrp="1"/>
          </p:cNvGraphicFramePr>
          <p:nvPr>
            <p:extLst>
              <p:ext uri="{D42A27DB-BD31-4B8C-83A1-F6EECF244321}">
                <p14:modId xmlns:p14="http://schemas.microsoft.com/office/powerpoint/2010/main" val="3624557681"/>
              </p:ext>
            </p:extLst>
          </p:nvPr>
        </p:nvGraphicFramePr>
        <p:xfrm>
          <a:off x="9987525" y="3388440"/>
          <a:ext cx="1711060" cy="2225040"/>
        </p:xfrm>
        <a:graphic>
          <a:graphicData uri="http://schemas.openxmlformats.org/drawingml/2006/table">
            <a:tbl>
              <a:tblPr firstRow="1" bandRow="1">
                <a:tableStyleId>{5940675A-B579-460E-94D1-54222C63F5DA}</a:tableStyleId>
              </a:tblPr>
              <a:tblGrid>
                <a:gridCol w="1711060">
                  <a:extLst>
                    <a:ext uri="{9D8B030D-6E8A-4147-A177-3AD203B41FA5}">
                      <a16:colId xmlns:a16="http://schemas.microsoft.com/office/drawing/2014/main" val="2384566128"/>
                    </a:ext>
                  </a:extLst>
                </a:gridCol>
              </a:tblGrid>
              <a:tr h="370840">
                <a:tc>
                  <a:txBody>
                    <a:bodyPr/>
                    <a:lstStyle/>
                    <a:p>
                      <a:r>
                        <a:rPr lang="en-US" altLang="zh-CN" sz="1600" b="1" dirty="0"/>
                        <a:t>Fault point info.</a:t>
                      </a:r>
                      <a:endParaRPr lang="zh-CN" altLang="en-US" sz="16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935711195"/>
                  </a:ext>
                </a:extLst>
              </a:tr>
              <a:tr h="370840">
                <a:tc>
                  <a:txBody>
                    <a:bodyPr/>
                    <a:lstStyle/>
                    <a:p>
                      <a:r>
                        <a:rPr lang="en-US" altLang="zh-CN" sz="1600" dirty="0"/>
                        <a:t>Node ID</a:t>
                      </a:r>
                      <a:endParaRPr lang="zh-CN" alt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813947539"/>
                  </a:ext>
                </a:extLst>
              </a:tr>
              <a:tr h="370840">
                <a:tc>
                  <a:txBody>
                    <a:bodyPr/>
                    <a:lstStyle/>
                    <a:p>
                      <a:r>
                        <a:rPr lang="en-US" altLang="zh-CN" sz="1600" dirty="0"/>
                        <a:t>Call stack</a:t>
                      </a:r>
                      <a:endParaRPr lang="zh-CN" alt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614650287"/>
                  </a:ext>
                </a:extLst>
              </a:tr>
              <a:tr h="370840">
                <a:tc>
                  <a:txBody>
                    <a:bodyPr/>
                    <a:lstStyle/>
                    <a:p>
                      <a:r>
                        <a:rPr lang="en-US" altLang="zh-CN" sz="1600" dirty="0"/>
                        <a:t>Timestamp</a:t>
                      </a:r>
                      <a:endParaRPr lang="zh-CN" alt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564223265"/>
                  </a:ext>
                </a:extLst>
              </a:tr>
              <a:tr h="370840">
                <a:tc>
                  <a:txBody>
                    <a:bodyPr/>
                    <a:lstStyle/>
                    <a:p>
                      <a:r>
                        <a:rPr lang="en-US" altLang="zh-CN" sz="1600" dirty="0"/>
                        <a:t>Event type</a:t>
                      </a:r>
                      <a:endParaRPr lang="zh-CN" alt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787225986"/>
                  </a:ext>
                </a:extLst>
              </a:tr>
              <a:tr h="370840">
                <a:tc>
                  <a:txBody>
                    <a:bodyPr/>
                    <a:lstStyle/>
                    <a:p>
                      <a:r>
                        <a:rPr lang="en-US" altLang="zh-CN" sz="1600" dirty="0"/>
                        <a:t>…</a:t>
                      </a:r>
                      <a:endParaRPr lang="zh-CN" alt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3225603447"/>
                  </a:ext>
                </a:extLst>
              </a:tr>
            </a:tbl>
          </a:graphicData>
        </a:graphic>
      </p:graphicFrame>
      <p:sp>
        <p:nvSpPr>
          <p:cNvPr id="42" name="文本框 41">
            <a:extLst>
              <a:ext uri="{FF2B5EF4-FFF2-40B4-BE49-F238E27FC236}">
                <a16:creationId xmlns:a16="http://schemas.microsoft.com/office/drawing/2014/main" id="{BBBA0278-F361-1813-CFAE-2767338C6EC9}"/>
              </a:ext>
            </a:extLst>
          </p:cNvPr>
          <p:cNvSpPr txBox="1"/>
          <p:nvPr/>
        </p:nvSpPr>
        <p:spPr>
          <a:xfrm>
            <a:off x="3336706" y="5572565"/>
            <a:ext cx="2045974" cy="369332"/>
          </a:xfrm>
          <a:prstGeom prst="rect">
            <a:avLst/>
          </a:prstGeom>
          <a:noFill/>
        </p:spPr>
        <p:txBody>
          <a:bodyPr wrap="square" rtlCol="0" anchor="t">
            <a:spAutoFit/>
          </a:bodyPr>
          <a:lstStyle/>
          <a:p>
            <a:pPr algn="ctr"/>
            <a:r>
              <a:rPr lang="en-US" altLang="zh-CN" b="1" i="0" dirty="0">
                <a:cs typeface="Cambria Math" panose="02040503050406030204" pitchFamily="18" charset="0"/>
              </a:rPr>
              <a:t>Fault-free event</a:t>
            </a:r>
          </a:p>
        </p:txBody>
      </p:sp>
    </p:spTree>
    <p:extLst>
      <p:ext uri="{BB962C8B-B14F-4D97-AF65-F5344CB8AC3E}">
        <p14:creationId xmlns:p14="http://schemas.microsoft.com/office/powerpoint/2010/main" val="11163064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1" grpId="0" animBg="1"/>
      <p:bldP spid="22" grpId="0" animBg="1"/>
      <p:bldP spid="23" grpId="0"/>
      <p:bldP spid="24" grpId="0"/>
      <p:bldP spid="25" grpId="0"/>
      <p:bldP spid="26" grpId="0" animBg="1"/>
      <p:bldP spid="32" grpId="0"/>
      <p:bldP spid="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8E8A63D-5071-5AEE-F08D-883CF0E67563}"/>
              </a:ext>
            </a:extLst>
          </p:cNvPr>
          <p:cNvSpPr>
            <a:spLocks noGrp="1"/>
          </p:cNvSpPr>
          <p:nvPr>
            <p:ph idx="1"/>
          </p:nvPr>
        </p:nvSpPr>
        <p:spPr>
          <a:xfrm>
            <a:off x="925397" y="1379799"/>
            <a:ext cx="10341205" cy="1897955"/>
          </a:xfrm>
          <a:noFill/>
          <a:ln w="9525" algn="ctr">
            <a:noFill/>
            <a:miter lim="800000"/>
            <a:headEnd/>
            <a:tailEnd/>
          </a:ln>
        </p:spPr>
        <p:txBody>
          <a:bodyPr vert="horz" wrap="square" lIns="91440" tIns="45720" rIns="91440" bIns="45720" numCol="1" anchor="t" anchorCtr="0" compatLnSpc="1">
            <a:prstTxWarp prst="textNoShape">
              <a:avLst/>
            </a:prstTxWarp>
            <a:spAutoFit/>
          </a:bodyPr>
          <a:lstStyle/>
          <a:p>
            <a:r>
              <a:rPr lang="en-US" altLang="zh-CN" sz="2800" dirty="0"/>
              <a:t>Guide a cloud system to cover new crash recovery code and increase the chance of triggering crash recovery bugs</a:t>
            </a:r>
          </a:p>
          <a:p>
            <a:pPr lvl="1"/>
            <a:r>
              <a:rPr lang="en-US" altLang="zh-CN" b="0" dirty="0"/>
              <a:t>Take a fault sequence as a special system input</a:t>
            </a:r>
          </a:p>
          <a:p>
            <a:pPr lvl="1"/>
            <a:r>
              <a:rPr lang="en-US" altLang="zh-CN" b="0" dirty="0"/>
              <a:t>Adjust fault sequences according to system feedbacks </a:t>
            </a:r>
          </a:p>
        </p:txBody>
      </p:sp>
      <p:sp>
        <p:nvSpPr>
          <p:cNvPr id="3" name="标题 2">
            <a:extLst>
              <a:ext uri="{FF2B5EF4-FFF2-40B4-BE49-F238E27FC236}">
                <a16:creationId xmlns:a16="http://schemas.microsoft.com/office/drawing/2014/main" id="{813469C7-2F1E-1893-EFC3-F07F80760724}"/>
              </a:ext>
            </a:extLst>
          </p:cNvPr>
          <p:cNvSpPr>
            <a:spLocks noGrp="1"/>
          </p:cNvSpPr>
          <p:nvPr>
            <p:ph type="title"/>
          </p:nvPr>
        </p:nvSpPr>
        <p:spPr/>
        <p:txBody>
          <a:bodyPr/>
          <a:lstStyle/>
          <a:p>
            <a:r>
              <a:rPr lang="en-US" altLang="zh-CN" sz="4000" dirty="0"/>
              <a:t>Basic Idea: </a:t>
            </a:r>
            <a:r>
              <a:rPr lang="en-US" altLang="zh-CN" sz="4000" dirty="0" err="1"/>
              <a:t>CrashFuzz</a:t>
            </a:r>
            <a:endParaRPr lang="zh-CN" altLang="en-US" sz="4000" dirty="0"/>
          </a:p>
        </p:txBody>
      </p:sp>
      <p:sp>
        <p:nvSpPr>
          <p:cNvPr id="34" name="矩形: 圆角 10">
            <a:extLst>
              <a:ext uri="{FF2B5EF4-FFF2-40B4-BE49-F238E27FC236}">
                <a16:creationId xmlns:a16="http://schemas.microsoft.com/office/drawing/2014/main" id="{09F1C592-B437-79A3-2CF5-384FF07BFA98}"/>
              </a:ext>
            </a:extLst>
          </p:cNvPr>
          <p:cNvSpPr/>
          <p:nvPr/>
        </p:nvSpPr>
        <p:spPr>
          <a:xfrm>
            <a:off x="4528704" y="4142479"/>
            <a:ext cx="1524635" cy="625475"/>
          </a:xfrm>
          <a:prstGeom prst="roundRect">
            <a:avLst/>
          </a:prstGeom>
          <a:solidFill>
            <a:srgbClr val="FCEDC9"/>
          </a:solidFill>
          <a:ln w="12700" algn="ctr">
            <a:solidFill>
              <a:schemeClr val="tx1"/>
            </a:solidFill>
            <a:miter lim="800000"/>
          </a:ln>
          <a:effectLst/>
        </p:spPr>
        <p:txBody>
          <a:bodyPr wrap="square" rtlCol="0" anchor="ctr">
            <a:noAutofit/>
          </a:bodyPr>
          <a:lstStyle/>
          <a:p>
            <a:pPr lvl="0" algn="ctr">
              <a:buClrTx/>
              <a:buSzTx/>
              <a:buFontTx/>
            </a:pPr>
            <a:r>
              <a:rPr lang="en-US" altLang="zh-CN" b="1" dirty="0">
                <a:latin typeface="微软雅黑" panose="020B0503020204020204" charset="-122"/>
                <a:ea typeface="微软雅黑" panose="020B0503020204020204" charset="-122"/>
                <a:cs typeface="Arial" panose="020B0604020202020204" pitchFamily="34" charset="0"/>
                <a:sym typeface="+mn-ea"/>
              </a:rPr>
              <a:t>Target system</a:t>
            </a:r>
            <a:endParaRPr lang="zh-CN" altLang="en-US" b="1" dirty="0">
              <a:latin typeface="微软雅黑" panose="020B0503020204020204" charset="-122"/>
              <a:ea typeface="微软雅黑" panose="020B0503020204020204" charset="-122"/>
              <a:cs typeface="Arial" panose="020B0604020202020204" pitchFamily="34" charset="0"/>
              <a:sym typeface="+mn-ea"/>
            </a:endParaRPr>
          </a:p>
        </p:txBody>
      </p:sp>
      <p:sp>
        <p:nvSpPr>
          <p:cNvPr id="35" name="爆炸形: 8 pt  228">
            <a:extLst>
              <a:ext uri="{FF2B5EF4-FFF2-40B4-BE49-F238E27FC236}">
                <a16:creationId xmlns:a16="http://schemas.microsoft.com/office/drawing/2014/main" id="{331B0030-6227-E26F-1643-B4297F3C5869}"/>
              </a:ext>
            </a:extLst>
          </p:cNvPr>
          <p:cNvSpPr/>
          <p:nvPr/>
        </p:nvSpPr>
        <p:spPr>
          <a:xfrm>
            <a:off x="3393324" y="4070675"/>
            <a:ext cx="492760" cy="348615"/>
          </a:xfrm>
          <a:prstGeom prst="irregularSeal1">
            <a:avLst/>
          </a:prstGeom>
          <a:solidFill>
            <a:srgbClr val="D81E0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2000">
              <a:latin typeface="微软雅黑" panose="020B0503020204020204" charset="-122"/>
              <a:ea typeface="微软雅黑" panose="020B0503020204020204" charset="-122"/>
              <a:cs typeface="Arial" panose="020B0604020202020204" pitchFamily="34" charset="0"/>
            </a:endParaRPr>
          </a:p>
        </p:txBody>
      </p:sp>
      <p:pic>
        <p:nvPicPr>
          <p:cNvPr id="36" name="图片 35">
            <a:extLst>
              <a:ext uri="{FF2B5EF4-FFF2-40B4-BE49-F238E27FC236}">
                <a16:creationId xmlns:a16="http://schemas.microsoft.com/office/drawing/2014/main" id="{3DC93419-FF9E-023E-2F38-D881935B7E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6084" y="4026860"/>
            <a:ext cx="365125" cy="392430"/>
          </a:xfrm>
          <a:prstGeom prst="rect">
            <a:avLst/>
          </a:prstGeom>
        </p:spPr>
      </p:pic>
      <p:sp>
        <p:nvSpPr>
          <p:cNvPr id="37" name="文本框 36">
            <a:extLst>
              <a:ext uri="{FF2B5EF4-FFF2-40B4-BE49-F238E27FC236}">
                <a16:creationId xmlns:a16="http://schemas.microsoft.com/office/drawing/2014/main" id="{BA18464B-056D-A472-B56F-3DD12C02FF60}"/>
              </a:ext>
            </a:extLst>
          </p:cNvPr>
          <p:cNvSpPr txBox="1"/>
          <p:nvPr/>
        </p:nvSpPr>
        <p:spPr>
          <a:xfrm>
            <a:off x="925397" y="4142479"/>
            <a:ext cx="1873885" cy="646331"/>
          </a:xfrm>
          <a:prstGeom prst="rect">
            <a:avLst/>
          </a:prstGeom>
          <a:solidFill>
            <a:schemeClr val="bg1">
              <a:lumMod val="95000"/>
            </a:schemeClr>
          </a:solidFill>
        </p:spPr>
        <p:txBody>
          <a:bodyPr wrap="square" rtlCol="0">
            <a:spAutoFit/>
          </a:bodyPr>
          <a:lstStyle/>
          <a:p>
            <a:pPr algn="ctr"/>
            <a:r>
              <a:rPr lang="en-US" altLang="zh-CN" dirty="0">
                <a:latin typeface="微软雅黑" panose="020B0503020204020204" charset="-122"/>
                <a:ea typeface="微软雅黑" panose="020B0503020204020204" charset="-122"/>
              </a:rPr>
              <a:t>Fault sequence under test</a:t>
            </a:r>
            <a:endParaRPr lang="zh-CN" altLang="en-US" dirty="0">
              <a:latin typeface="微软雅黑" panose="020B0503020204020204" charset="-122"/>
              <a:ea typeface="微软雅黑" panose="020B0503020204020204" charset="-122"/>
            </a:endParaRPr>
          </a:p>
        </p:txBody>
      </p:sp>
      <p:pic>
        <p:nvPicPr>
          <p:cNvPr id="38" name="图片 37">
            <a:extLst>
              <a:ext uri="{FF2B5EF4-FFF2-40B4-BE49-F238E27FC236}">
                <a16:creationId xmlns:a16="http://schemas.microsoft.com/office/drawing/2014/main" id="{85C39846-6EF2-C69A-86DD-E59F7532CC26}"/>
              </a:ext>
            </a:extLst>
          </p:cNvPr>
          <p:cNvPicPr>
            <a:picLocks noChangeAspect="1"/>
          </p:cNvPicPr>
          <p:nvPr/>
        </p:nvPicPr>
        <p:blipFill>
          <a:blip r:embed="rId4"/>
          <a:stretch>
            <a:fillRect/>
          </a:stretch>
        </p:blipFill>
        <p:spPr>
          <a:xfrm>
            <a:off x="6287019" y="3854775"/>
            <a:ext cx="2071370" cy="625475"/>
          </a:xfrm>
          <a:prstGeom prst="rect">
            <a:avLst/>
          </a:prstGeom>
        </p:spPr>
      </p:pic>
      <p:sp>
        <p:nvSpPr>
          <p:cNvPr id="39" name="文本框 38">
            <a:extLst>
              <a:ext uri="{FF2B5EF4-FFF2-40B4-BE49-F238E27FC236}">
                <a16:creationId xmlns:a16="http://schemas.microsoft.com/office/drawing/2014/main" id="{CEAC2C2F-F2DF-587B-6BA3-9F21D9AC23BF}"/>
              </a:ext>
            </a:extLst>
          </p:cNvPr>
          <p:cNvSpPr txBox="1"/>
          <p:nvPr/>
        </p:nvSpPr>
        <p:spPr>
          <a:xfrm>
            <a:off x="8592069" y="4281495"/>
            <a:ext cx="3091167" cy="369332"/>
          </a:xfrm>
          <a:prstGeom prst="rect">
            <a:avLst/>
          </a:prstGeom>
          <a:solidFill>
            <a:schemeClr val="bg1">
              <a:lumMod val="95000"/>
            </a:schemeClr>
          </a:solidFill>
        </p:spPr>
        <p:txBody>
          <a:bodyPr wrap="none" rtlCol="0">
            <a:spAutoFit/>
          </a:bodyPr>
          <a:lstStyle/>
          <a:p>
            <a:r>
              <a:rPr lang="en-US" altLang="zh-CN" dirty="0">
                <a:latin typeface="微软雅黑" panose="020B0503020204020204" charset="-122"/>
                <a:ea typeface="微软雅黑" panose="020B0503020204020204" charset="-122"/>
              </a:rPr>
              <a:t>System runtime feedbacks</a:t>
            </a:r>
            <a:endParaRPr lang="zh-CN" altLang="en-US" dirty="0">
              <a:latin typeface="微软雅黑" panose="020B0503020204020204" charset="-122"/>
              <a:ea typeface="微软雅黑" panose="020B0503020204020204" charset="-122"/>
            </a:endParaRPr>
          </a:p>
        </p:txBody>
      </p:sp>
      <p:sp>
        <p:nvSpPr>
          <p:cNvPr id="40" name="矩形: 圆角 6">
            <a:extLst>
              <a:ext uri="{FF2B5EF4-FFF2-40B4-BE49-F238E27FC236}">
                <a16:creationId xmlns:a16="http://schemas.microsoft.com/office/drawing/2014/main" id="{FB3E8FBA-1410-720D-E7B6-888CA805F9ED}"/>
              </a:ext>
            </a:extLst>
          </p:cNvPr>
          <p:cNvSpPr/>
          <p:nvPr/>
        </p:nvSpPr>
        <p:spPr>
          <a:xfrm>
            <a:off x="2462076" y="5399571"/>
            <a:ext cx="2586297" cy="625474"/>
          </a:xfrm>
          <a:prstGeom prst="roundRect">
            <a:avLst/>
          </a:prstGeom>
          <a:solidFill>
            <a:srgbClr val="E3F3D1"/>
          </a:solidFill>
          <a:ln w="12700" algn="ctr">
            <a:solidFill>
              <a:schemeClr val="tx1"/>
            </a:solidFill>
            <a:miter lim="800000"/>
          </a:ln>
          <a:effectLst/>
        </p:spPr>
        <p:txBody>
          <a:bodyPr wrap="square" rtlCol="0" anchor="ctr"/>
          <a:lstStyle/>
          <a:p>
            <a:pPr algn="ctr"/>
            <a:r>
              <a:rPr lang="en-US" altLang="zh-CN" b="1" dirty="0">
                <a:latin typeface="微软雅黑" panose="020B0503020204020204" charset="-122"/>
                <a:ea typeface="微软雅黑" panose="020B0503020204020204" charset="-122"/>
                <a:cs typeface="Arial" panose="020B0604020202020204" pitchFamily="34" charset="0"/>
              </a:rPr>
              <a:t>Fault sequence selection</a:t>
            </a:r>
            <a:endParaRPr lang="zh-CN" altLang="en-US" b="1" dirty="0">
              <a:latin typeface="微软雅黑" panose="020B0503020204020204" charset="-122"/>
              <a:ea typeface="微软雅黑" panose="020B0503020204020204" charset="-122"/>
              <a:cs typeface="Arial" panose="020B0604020202020204" pitchFamily="34" charset="0"/>
            </a:endParaRPr>
          </a:p>
        </p:txBody>
      </p:sp>
      <p:cxnSp>
        <p:nvCxnSpPr>
          <p:cNvPr id="41" name="曲线连接符 9">
            <a:extLst>
              <a:ext uri="{FF2B5EF4-FFF2-40B4-BE49-F238E27FC236}">
                <a16:creationId xmlns:a16="http://schemas.microsoft.com/office/drawing/2014/main" id="{A20DD4EF-059D-9B6A-AF8D-0DBDAF163C73}"/>
              </a:ext>
            </a:extLst>
          </p:cNvPr>
          <p:cNvCxnSpPr>
            <a:cxnSpLocks/>
            <a:stCxn id="39" idx="2"/>
            <a:endCxn id="46" idx="3"/>
          </p:cNvCxnSpPr>
          <p:nvPr/>
        </p:nvCxnSpPr>
        <p:spPr>
          <a:xfrm rot="5400000">
            <a:off x="9191058" y="4756986"/>
            <a:ext cx="1052755" cy="840437"/>
          </a:xfrm>
          <a:prstGeom prst="curvedConnector2">
            <a:avLst/>
          </a:prstGeom>
          <a:ln w="28575" cap="rnd">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曲线连接符 10">
            <a:extLst>
              <a:ext uri="{FF2B5EF4-FFF2-40B4-BE49-F238E27FC236}">
                <a16:creationId xmlns:a16="http://schemas.microsoft.com/office/drawing/2014/main" id="{AA56BC1C-F1F3-BC91-7861-A2C5D7075A45}"/>
              </a:ext>
            </a:extLst>
          </p:cNvPr>
          <p:cNvCxnSpPr>
            <a:cxnSpLocks/>
            <a:stCxn id="40" idx="1"/>
            <a:endCxn id="37" idx="2"/>
          </p:cNvCxnSpPr>
          <p:nvPr/>
        </p:nvCxnSpPr>
        <p:spPr>
          <a:xfrm rot="10800000">
            <a:off x="1862340" y="4788810"/>
            <a:ext cx="599736" cy="923498"/>
          </a:xfrm>
          <a:prstGeom prst="curvedConnector2">
            <a:avLst/>
          </a:prstGeom>
          <a:ln w="28575" cap="rnd">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7B2AD9B3-A641-8199-A5C8-80D843A26527}"/>
              </a:ext>
            </a:extLst>
          </p:cNvPr>
          <p:cNvCxnSpPr>
            <a:cxnSpLocks/>
            <a:stCxn id="37" idx="3"/>
            <a:endCxn id="34" idx="1"/>
          </p:cNvCxnSpPr>
          <p:nvPr/>
        </p:nvCxnSpPr>
        <p:spPr>
          <a:xfrm flipV="1">
            <a:off x="2799282" y="4455217"/>
            <a:ext cx="1729422" cy="10428"/>
          </a:xfrm>
          <a:prstGeom prst="straightConnector1">
            <a:avLst/>
          </a:prstGeom>
          <a:ln w="28575" cap="rnd">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1F4877B0-49E6-243A-5B3A-C93A52D2F6B8}"/>
              </a:ext>
            </a:extLst>
          </p:cNvPr>
          <p:cNvCxnSpPr>
            <a:cxnSpLocks/>
            <a:stCxn id="34" idx="3"/>
            <a:endCxn id="39" idx="1"/>
          </p:cNvCxnSpPr>
          <p:nvPr/>
        </p:nvCxnSpPr>
        <p:spPr>
          <a:xfrm>
            <a:off x="6053339" y="4455217"/>
            <a:ext cx="2538730" cy="10944"/>
          </a:xfrm>
          <a:prstGeom prst="straightConnector1">
            <a:avLst/>
          </a:prstGeom>
          <a:ln w="28575" cap="rnd">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87202168-3C81-2E60-717A-DD604D04D94F}"/>
              </a:ext>
            </a:extLst>
          </p:cNvPr>
          <p:cNvSpPr txBox="1"/>
          <p:nvPr/>
        </p:nvSpPr>
        <p:spPr>
          <a:xfrm>
            <a:off x="4393290" y="3580247"/>
            <a:ext cx="1751647" cy="584775"/>
          </a:xfrm>
          <a:prstGeom prst="rect">
            <a:avLst/>
          </a:prstGeom>
          <a:noFill/>
          <a:extLst>
            <a:ext uri="{909E8E84-426E-40DD-AFC4-6F175D3DCCD1}">
              <a14:hiddenFill xmlns:a14="http://schemas.microsoft.com/office/drawing/2010/main">
                <a:solidFill>
                  <a:schemeClr val="bg1">
                    <a:lumMod val="95000"/>
                  </a:schemeClr>
                </a:solidFill>
              </a14:hiddenFill>
            </a:ext>
          </a:extLst>
        </p:spPr>
        <p:txBody>
          <a:bodyPr wrap="square" rtlCol="0">
            <a:spAutoFit/>
          </a:bodyPr>
          <a:lstStyle/>
          <a:p>
            <a:pPr algn="ctr"/>
            <a:r>
              <a:rPr lang="en-US" altLang="zh-CN" sz="1600" dirty="0">
                <a:solidFill>
                  <a:srgbClr val="0070C0"/>
                </a:solidFill>
                <a:latin typeface="微软雅黑" panose="020B0503020204020204" charset="-122"/>
                <a:ea typeface="微软雅黑" panose="020B0503020204020204" charset="-122"/>
              </a:rPr>
              <a:t>Affect system execution</a:t>
            </a:r>
            <a:endParaRPr lang="zh-CN" altLang="en-US" sz="1600" dirty="0">
              <a:solidFill>
                <a:srgbClr val="0070C0"/>
              </a:solidFill>
              <a:latin typeface="微软雅黑" panose="020B0503020204020204" charset="-122"/>
              <a:ea typeface="微软雅黑" panose="020B0503020204020204" charset="-122"/>
            </a:endParaRPr>
          </a:p>
        </p:txBody>
      </p:sp>
      <p:sp>
        <p:nvSpPr>
          <p:cNvPr id="46" name="矩形: 圆角 6">
            <a:extLst>
              <a:ext uri="{FF2B5EF4-FFF2-40B4-BE49-F238E27FC236}">
                <a16:creationId xmlns:a16="http://schemas.microsoft.com/office/drawing/2014/main" id="{04132F49-D14B-C662-2F61-500BE3333311}"/>
              </a:ext>
            </a:extLst>
          </p:cNvPr>
          <p:cNvSpPr/>
          <p:nvPr/>
        </p:nvSpPr>
        <p:spPr>
          <a:xfrm>
            <a:off x="6101838" y="5390844"/>
            <a:ext cx="3195378" cy="625475"/>
          </a:xfrm>
          <a:prstGeom prst="roundRect">
            <a:avLst/>
          </a:prstGeom>
          <a:solidFill>
            <a:srgbClr val="E3F3D1"/>
          </a:solidFill>
          <a:ln w="12700" algn="ctr">
            <a:solidFill>
              <a:schemeClr val="tx1"/>
            </a:solidFill>
            <a:miter lim="800000"/>
          </a:ln>
          <a:effectLst/>
        </p:spPr>
        <p:txBody>
          <a:bodyPr wrap="square" rtlCol="0" anchor="ctr"/>
          <a:lstStyle/>
          <a:p>
            <a:pPr algn="ctr"/>
            <a:r>
              <a:rPr lang="en-US" altLang="zh-CN" b="1" dirty="0">
                <a:latin typeface="微软雅黑" panose="020B0503020204020204" charset="-122"/>
                <a:ea typeface="微软雅黑" panose="020B0503020204020204" charset="-122"/>
                <a:cs typeface="Arial" panose="020B0604020202020204" pitchFamily="34" charset="0"/>
              </a:rPr>
              <a:t>Fault sequence generation and mutation</a:t>
            </a:r>
            <a:endParaRPr lang="zh-CN" altLang="en-US" b="1" dirty="0">
              <a:latin typeface="微软雅黑" panose="020B0503020204020204" charset="-122"/>
              <a:ea typeface="微软雅黑" panose="020B0503020204020204" charset="-122"/>
              <a:cs typeface="Arial" panose="020B0604020202020204" pitchFamily="34" charset="0"/>
            </a:endParaRPr>
          </a:p>
        </p:txBody>
      </p:sp>
      <p:cxnSp>
        <p:nvCxnSpPr>
          <p:cNvPr id="47" name="曲线连接符 30">
            <a:extLst>
              <a:ext uri="{FF2B5EF4-FFF2-40B4-BE49-F238E27FC236}">
                <a16:creationId xmlns:a16="http://schemas.microsoft.com/office/drawing/2014/main" id="{0AB47431-45C9-4F19-E9BC-29041E266E2A}"/>
              </a:ext>
            </a:extLst>
          </p:cNvPr>
          <p:cNvCxnSpPr>
            <a:cxnSpLocks/>
            <a:stCxn id="46" idx="1"/>
            <a:endCxn id="40" idx="3"/>
          </p:cNvCxnSpPr>
          <p:nvPr/>
        </p:nvCxnSpPr>
        <p:spPr>
          <a:xfrm rot="10800000" flipV="1">
            <a:off x="5048374" y="5703582"/>
            <a:ext cx="1053465" cy="8726"/>
          </a:xfrm>
          <a:prstGeom prst="curvedConnector3">
            <a:avLst>
              <a:gd name="adj1" fmla="val 50000"/>
            </a:avLst>
          </a:prstGeom>
          <a:ln w="28575" cap="rnd">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55334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DBED8F9-AAE6-4A5A-A133-928DCBA3FC34}"/>
              </a:ext>
            </a:extLst>
          </p:cNvPr>
          <p:cNvSpPr>
            <a:spLocks noGrp="1"/>
          </p:cNvSpPr>
          <p:nvPr>
            <p:ph type="title"/>
          </p:nvPr>
        </p:nvSpPr>
        <p:spPr/>
        <p:txBody>
          <a:bodyPr/>
          <a:lstStyle/>
          <a:p>
            <a:r>
              <a:rPr lang="en-US" altLang="zh-CN" dirty="0" err="1"/>
              <a:t>CrashFuzz</a:t>
            </a:r>
            <a:r>
              <a:rPr lang="en-US" altLang="zh-CN" dirty="0"/>
              <a:t> Overview</a:t>
            </a:r>
            <a:endParaRPr lang="zh-CN" altLang="en-US" dirty="0"/>
          </a:p>
        </p:txBody>
      </p:sp>
      <p:sp>
        <p:nvSpPr>
          <p:cNvPr id="2" name="矩形: 圆角 1">
            <a:extLst>
              <a:ext uri="{FF2B5EF4-FFF2-40B4-BE49-F238E27FC236}">
                <a16:creationId xmlns:a16="http://schemas.microsoft.com/office/drawing/2014/main" id="{2E9A989C-364A-150D-04B5-EADF5DCF91D8}"/>
              </a:ext>
            </a:extLst>
          </p:cNvPr>
          <p:cNvSpPr/>
          <p:nvPr/>
        </p:nvSpPr>
        <p:spPr>
          <a:xfrm>
            <a:off x="7834058" y="3636403"/>
            <a:ext cx="3645535" cy="814213"/>
          </a:xfrm>
          <a:prstGeom prst="roundRect">
            <a:avLst/>
          </a:prstGeom>
          <a:solidFill>
            <a:srgbClr val="E3F3D1"/>
          </a:solidFill>
          <a:ln w="12700" algn="ctr">
            <a:solidFill>
              <a:schemeClr val="tx1"/>
            </a:solidFill>
            <a:miter lim="800000"/>
          </a:ln>
          <a:effectLst/>
        </p:spPr>
        <p:txBody>
          <a:bodyPr wrap="square" rtlCol="0" anchor="ctr"/>
          <a:lstStyle/>
          <a:p>
            <a:pPr algn="ctr"/>
            <a:r>
              <a:rPr lang="en-US" altLang="zh-CN" sz="2400" b="1" dirty="0">
                <a:ea typeface="微软雅黑" panose="020B0503020204020204" charset="-122"/>
              </a:rPr>
              <a:t>Fault sequence generation and mutation</a:t>
            </a:r>
            <a:endParaRPr lang="zh-CN" altLang="en-US" sz="2400" b="1" dirty="0">
              <a:ea typeface="微软雅黑" panose="020B0503020204020204" charset="-122"/>
            </a:endParaRPr>
          </a:p>
        </p:txBody>
      </p:sp>
      <p:sp>
        <p:nvSpPr>
          <p:cNvPr id="4" name="矩形: 圆角 3">
            <a:extLst>
              <a:ext uri="{FF2B5EF4-FFF2-40B4-BE49-F238E27FC236}">
                <a16:creationId xmlns:a16="http://schemas.microsoft.com/office/drawing/2014/main" id="{3FADA264-FC5F-E53D-7712-272C603D538D}"/>
              </a:ext>
            </a:extLst>
          </p:cNvPr>
          <p:cNvSpPr/>
          <p:nvPr/>
        </p:nvSpPr>
        <p:spPr>
          <a:xfrm>
            <a:off x="5687774" y="5582748"/>
            <a:ext cx="2345226" cy="814213"/>
          </a:xfrm>
          <a:prstGeom prst="roundRect">
            <a:avLst/>
          </a:prstGeom>
          <a:solidFill>
            <a:srgbClr val="E3F3D1"/>
          </a:solidFill>
          <a:ln w="12700" algn="ctr">
            <a:solidFill>
              <a:schemeClr val="tx1"/>
            </a:solidFill>
            <a:miter lim="800000"/>
          </a:ln>
          <a:effectLst/>
        </p:spPr>
        <p:txBody>
          <a:bodyPr wrap="square" rtlCol="0" anchor="ctr"/>
          <a:lstStyle/>
          <a:p>
            <a:pPr algn="ctr"/>
            <a:r>
              <a:rPr lang="en-US" altLang="zh-CN" sz="2400" b="1" dirty="0">
                <a:ea typeface="微软雅黑" panose="020B0503020204020204" charset="-122"/>
              </a:rPr>
              <a:t>Fault sequence selection</a:t>
            </a:r>
            <a:endParaRPr lang="zh-CN" altLang="en-US" sz="2400" b="1" dirty="0">
              <a:ea typeface="微软雅黑" panose="020B0503020204020204" charset="-122"/>
            </a:endParaRPr>
          </a:p>
        </p:txBody>
      </p:sp>
      <p:sp>
        <p:nvSpPr>
          <p:cNvPr id="5" name="矩形 4">
            <a:extLst>
              <a:ext uri="{FF2B5EF4-FFF2-40B4-BE49-F238E27FC236}">
                <a16:creationId xmlns:a16="http://schemas.microsoft.com/office/drawing/2014/main" id="{6C020797-4642-BDC5-196F-59EA14F86876}"/>
              </a:ext>
            </a:extLst>
          </p:cNvPr>
          <p:cNvSpPr/>
          <p:nvPr/>
        </p:nvSpPr>
        <p:spPr bwMode="gray">
          <a:xfrm>
            <a:off x="8484211" y="5582749"/>
            <a:ext cx="2345227" cy="814213"/>
          </a:xfrm>
          <a:prstGeom prst="rect">
            <a:avLst/>
          </a:prstGeom>
          <a:solidFill>
            <a:schemeClr val="bg1">
              <a:lumMod val="85000"/>
            </a:schemeClr>
          </a:solidFill>
          <a:ln w="12700" algn="ctr">
            <a:solidFill>
              <a:schemeClr val="tx1"/>
            </a:solidFill>
            <a:miter lim="800000"/>
          </a:ln>
          <a:effectLst/>
        </p:spPr>
        <p:txBody>
          <a:bodyPr wrap="square" rtlCol="0" anchor="ctr"/>
          <a:lstStyle/>
          <a:p>
            <a:pPr algn="ctr"/>
            <a:r>
              <a:rPr lang="en-US" altLang="zh-CN" sz="2400" b="1" dirty="0">
                <a:ea typeface="微软雅黑" panose="020B0503020204020204" charset="-122"/>
              </a:rPr>
              <a:t>Fault sequence queue</a:t>
            </a:r>
            <a:endParaRPr lang="zh-CN" altLang="en-US" sz="2400" b="1" dirty="0">
              <a:ea typeface="微软雅黑" panose="020B0503020204020204" charset="-122"/>
            </a:endParaRPr>
          </a:p>
        </p:txBody>
      </p:sp>
      <p:pic>
        <p:nvPicPr>
          <p:cNvPr id="15" name="Picture 6" descr="Workload Icon #119245 - Free Icons Library">
            <a:extLst>
              <a:ext uri="{FF2B5EF4-FFF2-40B4-BE49-F238E27FC236}">
                <a16:creationId xmlns:a16="http://schemas.microsoft.com/office/drawing/2014/main" id="{BE06F7BD-964A-E15A-A48E-CD40B38C40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901" y="3086361"/>
            <a:ext cx="685725" cy="685725"/>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直接箭头连接符 15">
            <a:extLst>
              <a:ext uri="{FF2B5EF4-FFF2-40B4-BE49-F238E27FC236}">
                <a16:creationId xmlns:a16="http://schemas.microsoft.com/office/drawing/2014/main" id="{0D43A919-F46B-23D6-14DB-9A5DDCA2EEAD}"/>
              </a:ext>
            </a:extLst>
          </p:cNvPr>
          <p:cNvCxnSpPr>
            <a:cxnSpLocks/>
            <a:stCxn id="2" idx="2"/>
            <a:endCxn id="5" idx="0"/>
          </p:cNvCxnSpPr>
          <p:nvPr/>
        </p:nvCxnSpPr>
        <p:spPr>
          <a:xfrm flipH="1">
            <a:off x="9656825" y="4450616"/>
            <a:ext cx="1" cy="1132133"/>
          </a:xfrm>
          <a:prstGeom prst="straightConnector1">
            <a:avLst/>
          </a:prstGeom>
          <a:ln w="28575" cap="rnd">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07968321-17D5-7EAE-4E7F-F5F5A95AAAB3}"/>
              </a:ext>
            </a:extLst>
          </p:cNvPr>
          <p:cNvCxnSpPr>
            <a:cxnSpLocks/>
            <a:stCxn id="4" idx="1"/>
            <a:endCxn id="38" idx="3"/>
          </p:cNvCxnSpPr>
          <p:nvPr/>
        </p:nvCxnSpPr>
        <p:spPr>
          <a:xfrm flipH="1">
            <a:off x="5168069" y="5989855"/>
            <a:ext cx="519705" cy="4"/>
          </a:xfrm>
          <a:prstGeom prst="straightConnector1">
            <a:avLst/>
          </a:prstGeom>
          <a:ln w="28575" cap="rnd">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F6675678-FD5A-78E7-996D-759DED883040}"/>
              </a:ext>
            </a:extLst>
          </p:cNvPr>
          <p:cNvCxnSpPr>
            <a:cxnSpLocks/>
            <a:stCxn id="5" idx="1"/>
            <a:endCxn id="4" idx="3"/>
          </p:cNvCxnSpPr>
          <p:nvPr/>
        </p:nvCxnSpPr>
        <p:spPr>
          <a:xfrm flipH="1" flipV="1">
            <a:off x="8033000" y="5989855"/>
            <a:ext cx="451211" cy="1"/>
          </a:xfrm>
          <a:prstGeom prst="straightConnector1">
            <a:avLst/>
          </a:prstGeom>
          <a:ln w="28575" cap="rnd">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6929A461-52F5-1C72-F9FE-958C7C2B94F6}"/>
              </a:ext>
            </a:extLst>
          </p:cNvPr>
          <p:cNvCxnSpPr>
            <a:cxnSpLocks/>
            <a:stCxn id="40" idx="3"/>
            <a:endCxn id="2" idx="1"/>
          </p:cNvCxnSpPr>
          <p:nvPr/>
        </p:nvCxnSpPr>
        <p:spPr>
          <a:xfrm flipV="1">
            <a:off x="5281740" y="4043510"/>
            <a:ext cx="2552318" cy="1"/>
          </a:xfrm>
          <a:prstGeom prst="straightConnector1">
            <a:avLst/>
          </a:prstGeom>
          <a:ln w="28575" cap="rnd">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65B69BFC-DD83-7A61-9CC0-D0AE8986D1AE}"/>
              </a:ext>
            </a:extLst>
          </p:cNvPr>
          <p:cNvCxnSpPr>
            <a:cxnSpLocks/>
            <a:stCxn id="42" idx="0"/>
            <a:endCxn id="47" idx="2"/>
          </p:cNvCxnSpPr>
          <p:nvPr/>
        </p:nvCxnSpPr>
        <p:spPr>
          <a:xfrm flipH="1" flipV="1">
            <a:off x="3951977" y="3041462"/>
            <a:ext cx="4054" cy="325420"/>
          </a:xfrm>
          <a:prstGeom prst="straightConnector1">
            <a:avLst/>
          </a:prstGeom>
          <a:ln w="28575" cap="rnd">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矩形: 剪去单角 62">
            <a:extLst>
              <a:ext uri="{FF2B5EF4-FFF2-40B4-BE49-F238E27FC236}">
                <a16:creationId xmlns:a16="http://schemas.microsoft.com/office/drawing/2014/main" id="{233F75BF-2EDE-10FF-2AE9-452524A95DC8}"/>
              </a:ext>
            </a:extLst>
          </p:cNvPr>
          <p:cNvSpPr/>
          <p:nvPr/>
        </p:nvSpPr>
        <p:spPr bwMode="gray">
          <a:xfrm>
            <a:off x="5168069" y="2176422"/>
            <a:ext cx="2064298" cy="562610"/>
          </a:xfrm>
          <a:prstGeom prst="snip1Rect">
            <a:avLst/>
          </a:prstGeom>
          <a:solidFill>
            <a:schemeClr val="accent1">
              <a:lumMod val="20000"/>
              <a:lumOff val="80000"/>
            </a:schemeClr>
          </a:solidFill>
          <a:ln w="12700" algn="ctr">
            <a:solidFill>
              <a:schemeClr val="tx1"/>
            </a:solidFill>
            <a:miter lim="800000"/>
          </a:ln>
          <a:effectLst/>
        </p:spPr>
        <p:txBody>
          <a:bodyPr wrap="square" rtlCol="0" anchor="ctr"/>
          <a:lstStyle/>
          <a:p>
            <a:pPr algn="ctr"/>
            <a:r>
              <a:rPr lang="en-US" altLang="zh-CN" sz="2400" dirty="0">
                <a:ea typeface="微软雅黑" panose="020B0503020204020204" charset="-122"/>
              </a:rPr>
              <a:t>Bug reports</a:t>
            </a:r>
            <a:endParaRPr lang="zh-CN" altLang="en-US" sz="2400" dirty="0">
              <a:ea typeface="微软雅黑" panose="020B0503020204020204" charset="-122"/>
            </a:endParaRPr>
          </a:p>
        </p:txBody>
      </p:sp>
      <p:pic>
        <p:nvPicPr>
          <p:cNvPr id="28" name="图片 27">
            <a:extLst>
              <a:ext uri="{FF2B5EF4-FFF2-40B4-BE49-F238E27FC236}">
                <a16:creationId xmlns:a16="http://schemas.microsoft.com/office/drawing/2014/main" id="{B6E81DC4-A7D8-4902-1AC2-08CC0FFC8BA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429" y="4261909"/>
            <a:ext cx="669523" cy="727506"/>
          </a:xfrm>
          <a:prstGeom prst="rect">
            <a:avLst/>
          </a:prstGeom>
        </p:spPr>
      </p:pic>
      <p:pic>
        <p:nvPicPr>
          <p:cNvPr id="29" name="图片 28">
            <a:extLst>
              <a:ext uri="{FF2B5EF4-FFF2-40B4-BE49-F238E27FC236}">
                <a16:creationId xmlns:a16="http://schemas.microsoft.com/office/drawing/2014/main" id="{442C3AF3-4D30-5F6D-0A78-E82B838A6E1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4024" y="4295776"/>
            <a:ext cx="669523" cy="727506"/>
          </a:xfrm>
          <a:prstGeom prst="rect">
            <a:avLst/>
          </a:prstGeom>
        </p:spPr>
      </p:pic>
      <p:sp>
        <p:nvSpPr>
          <p:cNvPr id="30" name="文本框 29">
            <a:extLst>
              <a:ext uri="{FF2B5EF4-FFF2-40B4-BE49-F238E27FC236}">
                <a16:creationId xmlns:a16="http://schemas.microsoft.com/office/drawing/2014/main" id="{BD5D57CC-75CC-157C-E4CB-163A4809CB9B}"/>
              </a:ext>
            </a:extLst>
          </p:cNvPr>
          <p:cNvSpPr txBox="1"/>
          <p:nvPr/>
        </p:nvSpPr>
        <p:spPr>
          <a:xfrm>
            <a:off x="128889" y="4945470"/>
            <a:ext cx="1937976" cy="369332"/>
          </a:xfrm>
          <a:prstGeom prst="rect">
            <a:avLst/>
          </a:prstGeom>
          <a:noFill/>
        </p:spPr>
        <p:txBody>
          <a:bodyPr wrap="square">
            <a:spAutoFit/>
          </a:bodyPr>
          <a:lstStyle/>
          <a:p>
            <a:pPr algn="ctr"/>
            <a:r>
              <a:rPr lang="en-US" altLang="zh-CN" dirty="0">
                <a:ea typeface="微软雅黑" panose="020B0503020204020204" charset="-122"/>
              </a:rPr>
              <a:t>Target system</a:t>
            </a:r>
            <a:endParaRPr lang="zh-CN" altLang="en-US" dirty="0">
              <a:ea typeface="微软雅黑" panose="020B0503020204020204" charset="-122"/>
            </a:endParaRPr>
          </a:p>
        </p:txBody>
      </p:sp>
      <p:sp>
        <p:nvSpPr>
          <p:cNvPr id="31" name="文本框 30">
            <a:extLst>
              <a:ext uri="{FF2B5EF4-FFF2-40B4-BE49-F238E27FC236}">
                <a16:creationId xmlns:a16="http://schemas.microsoft.com/office/drawing/2014/main" id="{16F32C7E-F4E1-079A-981B-2DFBA870D7B5}"/>
              </a:ext>
            </a:extLst>
          </p:cNvPr>
          <p:cNvSpPr txBox="1"/>
          <p:nvPr/>
        </p:nvSpPr>
        <p:spPr>
          <a:xfrm>
            <a:off x="414914" y="3726534"/>
            <a:ext cx="1431290" cy="369332"/>
          </a:xfrm>
          <a:prstGeom prst="rect">
            <a:avLst/>
          </a:prstGeom>
          <a:noFill/>
        </p:spPr>
        <p:txBody>
          <a:bodyPr wrap="square">
            <a:spAutoFit/>
          </a:bodyPr>
          <a:lstStyle/>
          <a:p>
            <a:pPr algn="ctr"/>
            <a:r>
              <a:rPr lang="en-US" altLang="zh-CN" dirty="0">
                <a:ea typeface="微软雅黑" panose="020B0503020204020204" charset="-122"/>
              </a:rPr>
              <a:t>Workload</a:t>
            </a:r>
            <a:endParaRPr lang="zh-CN" altLang="en-US" dirty="0">
              <a:ea typeface="微软雅黑" panose="020B0503020204020204" charset="-122"/>
            </a:endParaRPr>
          </a:p>
        </p:txBody>
      </p:sp>
      <p:cxnSp>
        <p:nvCxnSpPr>
          <p:cNvPr id="33" name="直接箭头连接符 32">
            <a:extLst>
              <a:ext uri="{FF2B5EF4-FFF2-40B4-BE49-F238E27FC236}">
                <a16:creationId xmlns:a16="http://schemas.microsoft.com/office/drawing/2014/main" id="{16DEE2A3-C4B4-41C1-F6DC-7B7E8E9D609C}"/>
              </a:ext>
            </a:extLst>
          </p:cNvPr>
          <p:cNvCxnSpPr>
            <a:cxnSpLocks/>
            <a:stCxn id="49" idx="3"/>
            <a:endCxn id="23" idx="2"/>
          </p:cNvCxnSpPr>
          <p:nvPr/>
        </p:nvCxnSpPr>
        <p:spPr>
          <a:xfrm flipV="1">
            <a:off x="4764142" y="2457727"/>
            <a:ext cx="403927" cy="2393"/>
          </a:xfrm>
          <a:prstGeom prst="straightConnector1">
            <a:avLst/>
          </a:prstGeom>
          <a:ln w="28575" cap="rnd">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连接符: 肘形 33">
            <a:extLst>
              <a:ext uri="{FF2B5EF4-FFF2-40B4-BE49-F238E27FC236}">
                <a16:creationId xmlns:a16="http://schemas.microsoft.com/office/drawing/2014/main" id="{82AEF427-C580-5CB8-3E1C-B6D828609C36}"/>
              </a:ext>
            </a:extLst>
          </p:cNvPr>
          <p:cNvCxnSpPr>
            <a:cxnSpLocks/>
            <a:stCxn id="29" idx="3"/>
            <a:endCxn id="40" idx="1"/>
          </p:cNvCxnSpPr>
          <p:nvPr/>
        </p:nvCxnSpPr>
        <p:spPr>
          <a:xfrm flipV="1">
            <a:off x="1443547" y="4043511"/>
            <a:ext cx="1119758" cy="616018"/>
          </a:xfrm>
          <a:prstGeom prst="bentConnector3">
            <a:avLst>
              <a:gd name="adj1" fmla="val 50000"/>
            </a:avLst>
          </a:prstGeom>
          <a:ln w="28575" cap="rnd">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连接符: 肘形 35">
            <a:extLst>
              <a:ext uri="{FF2B5EF4-FFF2-40B4-BE49-F238E27FC236}">
                <a16:creationId xmlns:a16="http://schemas.microsoft.com/office/drawing/2014/main" id="{32B7B772-70AC-59D1-CB78-CC0547447722}"/>
              </a:ext>
            </a:extLst>
          </p:cNvPr>
          <p:cNvCxnSpPr>
            <a:cxnSpLocks/>
            <a:stCxn id="15" idx="3"/>
            <a:endCxn id="40" idx="1"/>
          </p:cNvCxnSpPr>
          <p:nvPr/>
        </p:nvCxnSpPr>
        <p:spPr>
          <a:xfrm>
            <a:off x="1462626" y="3429224"/>
            <a:ext cx="1100679" cy="614287"/>
          </a:xfrm>
          <a:prstGeom prst="bentConnector3">
            <a:avLst>
              <a:gd name="adj1" fmla="val 50000"/>
            </a:avLst>
          </a:prstGeom>
          <a:ln w="28575" cap="rnd">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7" name="图片 36">
            <a:extLst>
              <a:ext uri="{FF2B5EF4-FFF2-40B4-BE49-F238E27FC236}">
                <a16:creationId xmlns:a16="http://schemas.microsoft.com/office/drawing/2014/main" id="{B5BB3791-6DAD-F0F4-94D8-81BCE5CB5299}"/>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6967572" y="2076092"/>
            <a:ext cx="349250" cy="370205"/>
          </a:xfrm>
          <a:prstGeom prst="rect">
            <a:avLst/>
          </a:prstGeom>
        </p:spPr>
      </p:pic>
      <p:sp>
        <p:nvSpPr>
          <p:cNvPr id="38" name="矩形: 圆角 37">
            <a:extLst>
              <a:ext uri="{FF2B5EF4-FFF2-40B4-BE49-F238E27FC236}">
                <a16:creationId xmlns:a16="http://schemas.microsoft.com/office/drawing/2014/main" id="{A9D47AD4-7865-E599-3F9A-982255C8D926}"/>
              </a:ext>
            </a:extLst>
          </p:cNvPr>
          <p:cNvSpPr/>
          <p:nvPr/>
        </p:nvSpPr>
        <p:spPr>
          <a:xfrm>
            <a:off x="2832545" y="5582750"/>
            <a:ext cx="2335524" cy="814218"/>
          </a:xfrm>
          <a:prstGeom prst="roundRect">
            <a:avLst/>
          </a:prstGeom>
          <a:solidFill>
            <a:srgbClr val="E3F3D1"/>
          </a:solidFill>
          <a:ln w="12700" algn="ctr">
            <a:solidFill>
              <a:schemeClr val="tx1"/>
            </a:solidFill>
            <a:miter lim="800000"/>
          </a:ln>
          <a:effectLst/>
        </p:spPr>
        <p:txBody>
          <a:bodyPr wrap="square" rtlCol="0" anchor="ctr"/>
          <a:lstStyle/>
          <a:p>
            <a:pPr algn="ctr"/>
            <a:r>
              <a:rPr lang="en-US" altLang="zh-CN" sz="2400" b="1" dirty="0">
                <a:ea typeface="微软雅黑" panose="020B0503020204020204" charset="-122"/>
              </a:rPr>
              <a:t>Fault injection testing</a:t>
            </a:r>
            <a:endParaRPr lang="zh-CN" altLang="en-US" sz="2400" b="1" dirty="0">
              <a:ea typeface="微软雅黑" panose="020B0503020204020204" charset="-122"/>
            </a:endParaRPr>
          </a:p>
        </p:txBody>
      </p:sp>
      <p:sp>
        <p:nvSpPr>
          <p:cNvPr id="40" name="矩形: 圆角 5">
            <a:extLst>
              <a:ext uri="{FF2B5EF4-FFF2-40B4-BE49-F238E27FC236}">
                <a16:creationId xmlns:a16="http://schemas.microsoft.com/office/drawing/2014/main" id="{52EE89A8-0EB1-0EF4-97E4-390A280B2655}"/>
              </a:ext>
            </a:extLst>
          </p:cNvPr>
          <p:cNvSpPr/>
          <p:nvPr/>
        </p:nvSpPr>
        <p:spPr>
          <a:xfrm>
            <a:off x="2563305" y="3371045"/>
            <a:ext cx="2718435" cy="1344931"/>
          </a:xfrm>
          <a:prstGeom prst="roundRect">
            <a:avLst/>
          </a:prstGeom>
          <a:solidFill>
            <a:schemeClr val="bg1"/>
          </a:solidFill>
          <a:ln w="12700" algn="ctr">
            <a:solidFill>
              <a:schemeClr val="tx1"/>
            </a:solidFill>
            <a:miter lim="800000"/>
          </a:ln>
          <a:effectLst/>
        </p:spPr>
        <p:txBody>
          <a:bodyPr wrap="square" rtlCol="0" anchor="ctr"/>
          <a:lstStyle/>
          <a:p>
            <a:pPr algn="ctr"/>
            <a:endParaRPr lang="zh-CN" altLang="en-US" sz="2100" b="1" dirty="0">
              <a:ea typeface="微软雅黑" panose="020B0503020204020204" charset="-122"/>
              <a:cs typeface="Arial" panose="020B0604020202020204" pitchFamily="34" charset="0"/>
            </a:endParaRPr>
          </a:p>
        </p:txBody>
      </p:sp>
      <p:sp>
        <p:nvSpPr>
          <p:cNvPr id="42" name="文本框 41">
            <a:extLst>
              <a:ext uri="{FF2B5EF4-FFF2-40B4-BE49-F238E27FC236}">
                <a16:creationId xmlns:a16="http://schemas.microsoft.com/office/drawing/2014/main" id="{CB61A0EF-0971-B0A2-6106-A4057330252D}"/>
              </a:ext>
            </a:extLst>
          </p:cNvPr>
          <p:cNvSpPr txBox="1"/>
          <p:nvPr/>
        </p:nvSpPr>
        <p:spPr>
          <a:xfrm>
            <a:off x="2320271" y="3366882"/>
            <a:ext cx="3271520" cy="414020"/>
          </a:xfrm>
          <a:prstGeom prst="rect">
            <a:avLst/>
          </a:prstGeom>
          <a:noFill/>
        </p:spPr>
        <p:txBody>
          <a:bodyPr wrap="square">
            <a:spAutoFit/>
          </a:bodyPr>
          <a:lstStyle/>
          <a:p>
            <a:pPr algn="ctr"/>
            <a:r>
              <a:rPr lang="en-US" altLang="zh-CN" sz="2100" dirty="0">
                <a:ea typeface="微软雅黑" panose="020B0503020204020204" charset="-122"/>
                <a:cs typeface="Arial" panose="020B0604020202020204" pitchFamily="34" charset="0"/>
              </a:rPr>
              <a:t>Instrumented system</a:t>
            </a:r>
            <a:endParaRPr lang="zh-CN" altLang="en-US" sz="2100" dirty="0">
              <a:ea typeface="微软雅黑" panose="020B0503020204020204" charset="-122"/>
              <a:cs typeface="Arial" panose="020B0604020202020204" pitchFamily="34" charset="0"/>
            </a:endParaRPr>
          </a:p>
        </p:txBody>
      </p:sp>
      <p:sp>
        <p:nvSpPr>
          <p:cNvPr id="43" name="矩形: 圆角 36">
            <a:extLst>
              <a:ext uri="{FF2B5EF4-FFF2-40B4-BE49-F238E27FC236}">
                <a16:creationId xmlns:a16="http://schemas.microsoft.com/office/drawing/2014/main" id="{2A134FC6-1EA1-8ED1-1136-80E454AC43DD}"/>
              </a:ext>
            </a:extLst>
          </p:cNvPr>
          <p:cNvSpPr/>
          <p:nvPr/>
        </p:nvSpPr>
        <p:spPr>
          <a:xfrm>
            <a:off x="2698525" y="3836946"/>
            <a:ext cx="2448560" cy="808355"/>
          </a:xfrm>
          <a:prstGeom prst="roundRect">
            <a:avLst/>
          </a:prstGeom>
          <a:solidFill>
            <a:srgbClr val="E3F3D1"/>
          </a:solidFill>
          <a:ln w="12700" algn="ctr">
            <a:solidFill>
              <a:schemeClr val="tx1"/>
            </a:solidFill>
            <a:miter lim="800000"/>
          </a:ln>
          <a:effectLst/>
        </p:spPr>
        <p:txBody>
          <a:bodyPr wrap="square" rtlCol="0" anchor="ctr"/>
          <a:lstStyle/>
          <a:p>
            <a:pPr algn="ctr"/>
            <a:r>
              <a:rPr lang="en-US" altLang="zh-CN" sz="2400" b="1" dirty="0">
                <a:ea typeface="微软雅黑" panose="020B0503020204020204" charset="-122"/>
              </a:rPr>
              <a:t>Information collection</a:t>
            </a:r>
            <a:endParaRPr lang="zh-CN" altLang="en-US" sz="2400" b="1" dirty="0">
              <a:ea typeface="微软雅黑" panose="020B0503020204020204" charset="-122"/>
            </a:endParaRPr>
          </a:p>
        </p:txBody>
      </p:sp>
      <p:sp>
        <p:nvSpPr>
          <p:cNvPr id="44" name="文本框 43">
            <a:extLst>
              <a:ext uri="{FF2B5EF4-FFF2-40B4-BE49-F238E27FC236}">
                <a16:creationId xmlns:a16="http://schemas.microsoft.com/office/drawing/2014/main" id="{A3B1F5C3-9720-847B-AC4A-6DAD7AF2F6A1}"/>
              </a:ext>
            </a:extLst>
          </p:cNvPr>
          <p:cNvSpPr txBox="1"/>
          <p:nvPr/>
        </p:nvSpPr>
        <p:spPr>
          <a:xfrm>
            <a:off x="2223944" y="4959448"/>
            <a:ext cx="1527933" cy="369332"/>
          </a:xfrm>
          <a:prstGeom prst="rect">
            <a:avLst/>
          </a:prstGeom>
          <a:noFill/>
        </p:spPr>
        <p:txBody>
          <a:bodyPr wrap="square">
            <a:spAutoFit/>
          </a:bodyPr>
          <a:lstStyle>
            <a:defPPr>
              <a:defRPr lang="en-US"/>
            </a:defPPr>
            <a:lvl1pPr algn="ctr">
              <a:defRPr sz="1400">
                <a:latin typeface="Arial" panose="020B0604020202020204" pitchFamily="34" charset="0"/>
                <a:ea typeface="宋体" panose="02010600030101010101" pitchFamily="2" charset="-122"/>
                <a:cs typeface="Arial" panose="020B0604020202020204" pitchFamily="34" charset="0"/>
              </a:defRPr>
            </a:lvl1pPr>
          </a:lstStyle>
          <a:p>
            <a:r>
              <a:rPr lang="en-US" altLang="zh-CN" sz="1800" dirty="0">
                <a:latin typeface="+mn-lt"/>
              </a:rPr>
              <a:t>I/O info.</a:t>
            </a:r>
            <a:endParaRPr lang="zh-CN" altLang="en-US" sz="1800" i="1" dirty="0">
              <a:latin typeface="+mn-lt"/>
              <a:ea typeface="微软雅黑" panose="020B0503020204020204" charset="-122"/>
              <a:cs typeface="微软雅黑" panose="020B0503020204020204" charset="-122"/>
            </a:endParaRPr>
          </a:p>
        </p:txBody>
      </p:sp>
      <p:sp>
        <p:nvSpPr>
          <p:cNvPr id="45" name="文本框 44">
            <a:extLst>
              <a:ext uri="{FF2B5EF4-FFF2-40B4-BE49-F238E27FC236}">
                <a16:creationId xmlns:a16="http://schemas.microsoft.com/office/drawing/2014/main" id="{C69EFE0C-637B-A212-A86E-03D832BD7380}"/>
              </a:ext>
            </a:extLst>
          </p:cNvPr>
          <p:cNvSpPr txBox="1"/>
          <p:nvPr/>
        </p:nvSpPr>
        <p:spPr>
          <a:xfrm>
            <a:off x="4110042" y="4945190"/>
            <a:ext cx="1729995" cy="369332"/>
          </a:xfrm>
          <a:prstGeom prst="rect">
            <a:avLst/>
          </a:prstGeom>
          <a:noFill/>
        </p:spPr>
        <p:txBody>
          <a:bodyPr wrap="square">
            <a:spAutoFit/>
          </a:bodyPr>
          <a:lstStyle>
            <a:defPPr>
              <a:defRPr lang="en-US"/>
            </a:defPPr>
            <a:lvl1pPr algn="ctr">
              <a:defRPr sz="1400">
                <a:latin typeface="Arial" panose="020B0604020202020204" pitchFamily="34" charset="0"/>
                <a:ea typeface="宋体" panose="02010600030101010101" pitchFamily="2" charset="-122"/>
                <a:cs typeface="Arial" panose="020B0604020202020204" pitchFamily="34" charset="0"/>
              </a:defRPr>
            </a:lvl1pPr>
          </a:lstStyle>
          <a:p>
            <a:r>
              <a:rPr lang="en-US" altLang="zh-CN" sz="1800" dirty="0">
                <a:latin typeface="+mn-lt"/>
                <a:ea typeface="微软雅黑" panose="020B0503020204020204" charset="-122"/>
              </a:rPr>
              <a:t>Crash/reboot</a:t>
            </a:r>
            <a:endParaRPr lang="zh-CN" altLang="en-US" sz="1800" dirty="0">
              <a:latin typeface="+mn-lt"/>
              <a:ea typeface="微软雅黑" panose="020B0503020204020204" charset="-122"/>
            </a:endParaRPr>
          </a:p>
        </p:txBody>
      </p:sp>
      <p:pic>
        <p:nvPicPr>
          <p:cNvPr id="46" name="Picture 2" descr="Why Every Marketer Needs Closed-Loop Reporting">
            <a:extLst>
              <a:ext uri="{FF2B5EF4-FFF2-40B4-BE49-F238E27FC236}">
                <a16:creationId xmlns:a16="http://schemas.microsoft.com/office/drawing/2014/main" id="{0835E93B-D370-D45D-E2A9-7B4CBDDDECC1}"/>
              </a:ext>
            </a:extLst>
          </p:cNvPr>
          <p:cNvPicPr>
            <a:picLocks noChangeAspect="1" noChangeArrowheads="1"/>
          </p:cNvPicPr>
          <p:nvPr/>
        </p:nvPicPr>
        <p:blipFill>
          <a:blip r:embed="rId6" cstate="print">
            <a:clrChange>
              <a:clrFrom>
                <a:srgbClr val="FFFFFF"/>
              </a:clrFrom>
              <a:clrTo>
                <a:srgbClr val="FFFFFF">
                  <a:alpha val="0"/>
                </a:srgbClr>
              </a:clrTo>
            </a:clrChang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6983468" flipH="1">
            <a:off x="3355002" y="4745705"/>
            <a:ext cx="892007" cy="811800"/>
          </a:xfrm>
          <a:prstGeom prst="rect">
            <a:avLst/>
          </a:prstGeom>
          <a:extLst>
            <a:ext uri="{909E8E84-426E-40DD-AFC4-6F175D3DCCD1}">
              <a14:hiddenFill xmlns:a14="http://schemas.microsoft.com/office/drawing/2010/main">
                <a:solidFill>
                  <a:srgbClr val="FFFFFF"/>
                </a:solidFill>
              </a14:hiddenFill>
            </a:ext>
          </a:extLst>
        </p:spPr>
      </p:pic>
      <p:pic>
        <p:nvPicPr>
          <p:cNvPr id="47" name="Picture 2" descr="Script window icon outline style Royalty Free Vector Image">
            <a:extLst>
              <a:ext uri="{FF2B5EF4-FFF2-40B4-BE49-F238E27FC236}">
                <a16:creationId xmlns:a16="http://schemas.microsoft.com/office/drawing/2014/main" id="{6661C965-501B-D80F-3204-46E7D9346562}"/>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5331" t="12568" r="5305" b="20489"/>
          <a:stretch>
            <a:fillRect/>
          </a:stretch>
        </p:blipFill>
        <p:spPr bwMode="auto">
          <a:xfrm>
            <a:off x="3404607" y="2155637"/>
            <a:ext cx="1094740" cy="885825"/>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Script window icon outline style Royalty Free Vector Image">
            <a:extLst>
              <a:ext uri="{FF2B5EF4-FFF2-40B4-BE49-F238E27FC236}">
                <a16:creationId xmlns:a16="http://schemas.microsoft.com/office/drawing/2014/main" id="{44146B05-A951-A503-0997-D1B2010F6275}"/>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5331" t="12568" r="5305" b="20489"/>
          <a:stretch>
            <a:fillRect/>
          </a:stretch>
        </p:blipFill>
        <p:spPr bwMode="auto">
          <a:xfrm>
            <a:off x="3500492" y="2107377"/>
            <a:ext cx="1094740" cy="885825"/>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Script window icon outline style Royalty Free Vector Image">
            <a:extLst>
              <a:ext uri="{FF2B5EF4-FFF2-40B4-BE49-F238E27FC236}">
                <a16:creationId xmlns:a16="http://schemas.microsoft.com/office/drawing/2014/main" id="{88CED87D-7308-00E1-4F87-6231969DCBED}"/>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5331" t="12568" r="5305" b="20489"/>
          <a:stretch>
            <a:fillRect/>
          </a:stretch>
        </p:blipFill>
        <p:spPr bwMode="auto">
          <a:xfrm>
            <a:off x="3669402" y="2017207"/>
            <a:ext cx="1094740" cy="885825"/>
          </a:xfrm>
          <a:prstGeom prst="rect">
            <a:avLst/>
          </a:prstGeom>
          <a:noFill/>
          <a:extLst>
            <a:ext uri="{909E8E84-426E-40DD-AFC4-6F175D3DCCD1}">
              <a14:hiddenFill xmlns:a14="http://schemas.microsoft.com/office/drawing/2010/main">
                <a:solidFill>
                  <a:srgbClr val="FFFFFF"/>
                </a:solidFill>
              </a14:hiddenFill>
            </a:ext>
          </a:extLst>
        </p:spPr>
      </p:pic>
      <p:sp>
        <p:nvSpPr>
          <p:cNvPr id="50" name="文本框 49">
            <a:extLst>
              <a:ext uri="{FF2B5EF4-FFF2-40B4-BE49-F238E27FC236}">
                <a16:creationId xmlns:a16="http://schemas.microsoft.com/office/drawing/2014/main" id="{63D205CC-F4EA-2EEE-2066-0E1891F947A1}"/>
              </a:ext>
            </a:extLst>
          </p:cNvPr>
          <p:cNvSpPr txBox="1"/>
          <p:nvPr/>
        </p:nvSpPr>
        <p:spPr>
          <a:xfrm>
            <a:off x="2671182" y="1532305"/>
            <a:ext cx="2816860" cy="369332"/>
          </a:xfrm>
          <a:prstGeom prst="rect">
            <a:avLst/>
          </a:prstGeom>
          <a:noFill/>
        </p:spPr>
        <p:txBody>
          <a:bodyPr wrap="square" rtlCol="0" anchor="t">
            <a:spAutoFit/>
          </a:bodyPr>
          <a:lstStyle/>
          <a:p>
            <a:pPr lvl="0" algn="ctr">
              <a:buClrTx/>
              <a:buSzTx/>
              <a:buFontTx/>
            </a:pPr>
            <a:r>
              <a:rPr lang="en-US" altLang="zh-CN" dirty="0">
                <a:ea typeface="微软雅黑" panose="020B0503020204020204" charset="-122"/>
                <a:sym typeface="+mn-ea"/>
              </a:rPr>
              <a:t>Predefined checkers</a:t>
            </a:r>
            <a:endParaRPr lang="zh-CN" altLang="en-US" dirty="0">
              <a:ea typeface="微软雅黑" panose="020B0503020204020204" charset="-122"/>
              <a:sym typeface="+mn-ea"/>
            </a:endParaRPr>
          </a:p>
        </p:txBody>
      </p:sp>
      <p:sp>
        <p:nvSpPr>
          <p:cNvPr id="58" name="文本框 57">
            <a:extLst>
              <a:ext uri="{FF2B5EF4-FFF2-40B4-BE49-F238E27FC236}">
                <a16:creationId xmlns:a16="http://schemas.microsoft.com/office/drawing/2014/main" id="{0975F9B8-57DA-AEA1-5959-D4D478F1CC55}"/>
              </a:ext>
            </a:extLst>
          </p:cNvPr>
          <p:cNvSpPr txBox="1"/>
          <p:nvPr/>
        </p:nvSpPr>
        <p:spPr>
          <a:xfrm>
            <a:off x="5625312" y="3705189"/>
            <a:ext cx="1898695" cy="646331"/>
          </a:xfrm>
          <a:prstGeom prst="rect">
            <a:avLst/>
          </a:prstGeom>
          <a:noFill/>
        </p:spPr>
        <p:txBody>
          <a:bodyPr wrap="square">
            <a:spAutoFit/>
          </a:bodyPr>
          <a:lstStyle>
            <a:defPPr>
              <a:defRPr lang="en-US"/>
            </a:defPPr>
            <a:lvl1pPr algn="ctr">
              <a:defRPr sz="1400">
                <a:latin typeface="Arial" panose="020B0604020202020204" pitchFamily="34" charset="0"/>
                <a:ea typeface="宋体" panose="02010600030101010101" pitchFamily="2" charset="-122"/>
                <a:cs typeface="Arial" panose="020B0604020202020204" pitchFamily="34" charset="0"/>
              </a:defRPr>
            </a:lvl1pPr>
          </a:lstStyle>
          <a:p>
            <a:r>
              <a:rPr lang="en-US" altLang="zh-CN" sz="1800" dirty="0">
                <a:latin typeface="+mn-lt"/>
              </a:rPr>
              <a:t>Coverage and I/O info.</a:t>
            </a:r>
            <a:endParaRPr lang="zh-CN" altLang="en-US" i="1" dirty="0">
              <a:latin typeface="+mn-lt"/>
              <a:ea typeface="微软雅黑" panose="020B0503020204020204" charset="-122"/>
              <a:cs typeface="微软雅黑" panose="020B0503020204020204" charset="-122"/>
            </a:endParaRPr>
          </a:p>
        </p:txBody>
      </p:sp>
      <p:sp>
        <p:nvSpPr>
          <p:cNvPr id="7" name="矩形标注 53">
            <a:extLst>
              <a:ext uri="{FF2B5EF4-FFF2-40B4-BE49-F238E27FC236}">
                <a16:creationId xmlns:a16="http://schemas.microsoft.com/office/drawing/2014/main" id="{0D78D491-B0A5-2A52-93D8-AD2321E61445}"/>
              </a:ext>
            </a:extLst>
          </p:cNvPr>
          <p:cNvSpPr/>
          <p:nvPr/>
        </p:nvSpPr>
        <p:spPr bwMode="gray">
          <a:xfrm>
            <a:off x="5147085" y="1860079"/>
            <a:ext cx="3935270" cy="1172026"/>
          </a:xfrm>
          <a:prstGeom prst="wedgeRectCallout">
            <a:avLst>
              <a:gd name="adj1" fmla="val -60153"/>
              <a:gd name="adj2" fmla="val 14816"/>
            </a:avLst>
          </a:prstGeom>
          <a:solidFill>
            <a:schemeClr val="accent1">
              <a:lumMod val="20000"/>
              <a:lumOff val="80000"/>
            </a:schemeClr>
          </a:solidFill>
          <a:ln w="6350" algn="ctr">
            <a:noFill/>
            <a:miter lim="800000"/>
          </a:ln>
          <a:effectLst/>
        </p:spPr>
        <p:txBody>
          <a:bodyPr wrap="square" rtlCol="0" anchor="ctr">
            <a:noAutofit/>
          </a:bodyPr>
          <a:lstStyle/>
          <a:p>
            <a:pPr marL="285750" lvl="0" indent="-285750" algn="l">
              <a:buClrTx/>
              <a:buSzTx/>
              <a:buFont typeface="Arial" panose="020B0604020202020204" pitchFamily="34" charset="0"/>
              <a:buChar char="•"/>
            </a:pPr>
            <a:r>
              <a:rPr lang="en-US" altLang="zh-CN" b="1" dirty="0"/>
              <a:t>ERROR entries in execution logs</a:t>
            </a:r>
          </a:p>
          <a:p>
            <a:pPr marL="285750" lvl="0" indent="-285750" algn="l">
              <a:buClrTx/>
              <a:buSzTx/>
              <a:buFont typeface="Arial" panose="020B0604020202020204" pitchFamily="34" charset="0"/>
              <a:buChar char="•"/>
            </a:pPr>
            <a:r>
              <a:rPr lang="en-US" altLang="zh-CN" b="1" dirty="0"/>
              <a:t>Unexpected node downtime</a:t>
            </a:r>
          </a:p>
          <a:p>
            <a:pPr marL="285750" lvl="0" indent="-285750" algn="l">
              <a:buClrTx/>
              <a:buSzTx/>
              <a:buFont typeface="Arial" panose="020B0604020202020204" pitchFamily="34" charset="0"/>
              <a:buChar char="•"/>
            </a:pPr>
            <a:r>
              <a:rPr lang="en-US" altLang="zh-CN" b="1" dirty="0">
                <a:ea typeface="微软雅黑" panose="020B0503020204020204" charset="-122"/>
                <a:cs typeface="微软雅黑" panose="020B0503020204020204" charset="-122"/>
                <a:sym typeface="+mn-ea"/>
              </a:rPr>
              <a:t>…</a:t>
            </a:r>
            <a:endParaRPr lang="zh-CN" altLang="en-US" b="1" dirty="0">
              <a:ea typeface="微软雅黑" panose="020B0503020204020204" charset="-122"/>
              <a:cs typeface="微软雅黑" panose="020B0503020204020204" charset="-122"/>
              <a:sym typeface="+mn-ea"/>
            </a:endParaRPr>
          </a:p>
        </p:txBody>
      </p:sp>
      <p:grpSp>
        <p:nvGrpSpPr>
          <p:cNvPr id="67" name="组合 66">
            <a:extLst>
              <a:ext uri="{FF2B5EF4-FFF2-40B4-BE49-F238E27FC236}">
                <a16:creationId xmlns:a16="http://schemas.microsoft.com/office/drawing/2014/main" id="{0AB1B246-50F4-F330-70FE-29B8082F646C}"/>
              </a:ext>
            </a:extLst>
          </p:cNvPr>
          <p:cNvGrpSpPr/>
          <p:nvPr/>
        </p:nvGrpSpPr>
        <p:grpSpPr>
          <a:xfrm>
            <a:off x="273159" y="1264011"/>
            <a:ext cx="10536183" cy="5328404"/>
            <a:chOff x="293255" y="1264011"/>
            <a:chExt cx="10536183" cy="5328404"/>
          </a:xfrm>
        </p:grpSpPr>
        <p:sp>
          <p:nvSpPr>
            <p:cNvPr id="64" name="矩形 63">
              <a:extLst>
                <a:ext uri="{FF2B5EF4-FFF2-40B4-BE49-F238E27FC236}">
                  <a16:creationId xmlns:a16="http://schemas.microsoft.com/office/drawing/2014/main" id="{CFAE9376-86CD-4133-1E4E-A76B166AB73A}"/>
                </a:ext>
              </a:extLst>
            </p:cNvPr>
            <p:cNvSpPr/>
            <p:nvPr/>
          </p:nvSpPr>
          <p:spPr bwMode="gray">
            <a:xfrm>
              <a:off x="850241" y="1264011"/>
              <a:ext cx="9979197" cy="2072690"/>
            </a:xfrm>
            <a:prstGeom prst="rect">
              <a:avLst/>
            </a:prstGeom>
            <a:solidFill>
              <a:schemeClr val="bg1">
                <a:alpha val="81000"/>
              </a:schemeClr>
            </a:solidFill>
            <a:ln w="6350" algn="ctr">
              <a:solidFill>
                <a:schemeClr val="bg1"/>
              </a:solidFill>
              <a:miter lim="800000"/>
              <a:headEnd/>
              <a:tailEnd/>
            </a:ln>
            <a:effectLst/>
          </p:spPr>
          <p:txBody>
            <a:bodyPr wrap="none" rtlCol="0" anchor="ctr"/>
            <a:lstStyle/>
            <a:p>
              <a:pPr algn="ctr"/>
              <a:endParaRPr lang="zh-CN" altLang="en-US" b="1" dirty="0">
                <a:solidFill>
                  <a:schemeClr val="bg1"/>
                </a:solidFill>
              </a:endParaRPr>
            </a:p>
          </p:txBody>
        </p:sp>
        <p:sp>
          <p:nvSpPr>
            <p:cNvPr id="65" name="矩形 64">
              <a:extLst>
                <a:ext uri="{FF2B5EF4-FFF2-40B4-BE49-F238E27FC236}">
                  <a16:creationId xmlns:a16="http://schemas.microsoft.com/office/drawing/2014/main" id="{B913FD0F-E9B1-7D02-6070-CD882207016B}"/>
                </a:ext>
              </a:extLst>
            </p:cNvPr>
            <p:cNvSpPr/>
            <p:nvPr/>
          </p:nvSpPr>
          <p:spPr bwMode="gray">
            <a:xfrm>
              <a:off x="339047" y="3338487"/>
              <a:ext cx="7488872" cy="1715156"/>
            </a:xfrm>
            <a:prstGeom prst="rect">
              <a:avLst/>
            </a:prstGeom>
            <a:solidFill>
              <a:schemeClr val="bg1">
                <a:alpha val="81000"/>
              </a:schemeClr>
            </a:solidFill>
            <a:ln w="6350" algn="ctr">
              <a:solidFill>
                <a:schemeClr val="bg1"/>
              </a:solidFill>
              <a:miter lim="800000"/>
              <a:headEnd/>
              <a:tailEnd/>
            </a:ln>
            <a:effectLst/>
          </p:spPr>
          <p:txBody>
            <a:bodyPr wrap="none" rtlCol="0" anchor="ctr"/>
            <a:lstStyle/>
            <a:p>
              <a:pPr algn="ctr"/>
              <a:endParaRPr lang="zh-CN" altLang="en-US" b="1" dirty="0">
                <a:solidFill>
                  <a:schemeClr val="bg1"/>
                </a:solidFill>
              </a:endParaRPr>
            </a:p>
          </p:txBody>
        </p:sp>
        <p:sp>
          <p:nvSpPr>
            <p:cNvPr id="66" name="矩形 65">
              <a:extLst>
                <a:ext uri="{FF2B5EF4-FFF2-40B4-BE49-F238E27FC236}">
                  <a16:creationId xmlns:a16="http://schemas.microsoft.com/office/drawing/2014/main" id="{355B3ECA-66C4-8586-EDD4-2D233E41D3B4}"/>
                </a:ext>
              </a:extLst>
            </p:cNvPr>
            <p:cNvSpPr/>
            <p:nvPr/>
          </p:nvSpPr>
          <p:spPr bwMode="gray">
            <a:xfrm>
              <a:off x="293255" y="5044273"/>
              <a:ext cx="5387498" cy="1548142"/>
            </a:xfrm>
            <a:prstGeom prst="rect">
              <a:avLst/>
            </a:prstGeom>
            <a:solidFill>
              <a:schemeClr val="bg1">
                <a:alpha val="81000"/>
              </a:schemeClr>
            </a:solidFill>
            <a:ln w="6350" algn="ctr">
              <a:solidFill>
                <a:schemeClr val="bg1"/>
              </a:solidFill>
              <a:miter lim="800000"/>
              <a:headEnd/>
              <a:tailEnd/>
            </a:ln>
            <a:effectLst/>
          </p:spPr>
          <p:txBody>
            <a:bodyPr wrap="none" rtlCol="0" anchor="ctr"/>
            <a:lstStyle/>
            <a:p>
              <a:pPr algn="ctr"/>
              <a:endParaRPr lang="zh-CN" altLang="en-US" b="1" dirty="0">
                <a:solidFill>
                  <a:schemeClr val="bg1"/>
                </a:solidFill>
              </a:endParaRPr>
            </a:p>
          </p:txBody>
        </p:sp>
      </p:grpSp>
    </p:spTree>
    <p:extLst>
      <p:ext uri="{BB962C8B-B14F-4D97-AF65-F5344CB8AC3E}">
        <p14:creationId xmlns:p14="http://schemas.microsoft.com/office/powerpoint/2010/main" val="35318352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7"/>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4" grpId="0" animBg="1"/>
      <p:bldP spid="4" grpId="1" animBg="1"/>
      <p:bldP spid="5" grpId="0" animBg="1"/>
      <p:bldP spid="5" grpId="1" animBg="1"/>
      <p:bldP spid="23" grpId="0" animBg="1"/>
      <p:bldP spid="23" grpId="1" animBg="1"/>
      <p:bldP spid="38" grpId="0" animBg="1"/>
      <p:bldP spid="38" grpId="1" animBg="1"/>
      <p:bldP spid="44" grpId="0"/>
      <p:bldP spid="44" grpId="1"/>
      <p:bldP spid="45" grpId="0"/>
      <p:bldP spid="45" grpId="1"/>
      <p:bldP spid="50" grpId="0"/>
      <p:bldP spid="50" grpId="1"/>
      <p:bldP spid="58" grpId="0"/>
      <p:bldP spid="7" grpId="0" animBg="1"/>
      <p:bldP spid="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E3F30B0-EF84-7599-6282-B6F973CBB044}"/>
              </a:ext>
            </a:extLst>
          </p:cNvPr>
          <p:cNvSpPr>
            <a:spLocks noGrp="1"/>
          </p:cNvSpPr>
          <p:nvPr>
            <p:ph idx="1"/>
          </p:nvPr>
        </p:nvSpPr>
        <p:spPr>
          <a:xfrm>
            <a:off x="828276" y="1313803"/>
            <a:ext cx="10341205" cy="2000548"/>
          </a:xfrm>
        </p:spPr>
        <p:txBody>
          <a:bodyPr/>
          <a:lstStyle/>
          <a:p>
            <a:r>
              <a:rPr lang="en-US" altLang="zh-CN" dirty="0"/>
              <a:t>Initial run</a:t>
            </a:r>
          </a:p>
          <a:p>
            <a:pPr lvl="1"/>
            <a:r>
              <a:rPr lang="en-US" altLang="zh-CN" sz="2400" b="0" dirty="0"/>
              <a:t>Collect the executed I/O points</a:t>
            </a:r>
          </a:p>
          <a:p>
            <a:pPr lvl="1"/>
            <a:r>
              <a:rPr lang="en-US" altLang="zh-CN" sz="2400" b="0" dirty="0"/>
              <a:t>Generate the initial fault sequence that does not contain any faults</a:t>
            </a:r>
          </a:p>
          <a:p>
            <a:pPr lvl="1"/>
            <a:r>
              <a:rPr lang="en-US" altLang="zh-CN" sz="2400" b="0" dirty="0"/>
              <a:t>Crash an I/O point in the initial fault sequence</a:t>
            </a:r>
            <a:endParaRPr lang="zh-CN" altLang="en-US" sz="2400" b="0" dirty="0"/>
          </a:p>
        </p:txBody>
      </p:sp>
      <p:sp>
        <p:nvSpPr>
          <p:cNvPr id="3" name="标题 2">
            <a:extLst>
              <a:ext uri="{FF2B5EF4-FFF2-40B4-BE49-F238E27FC236}">
                <a16:creationId xmlns:a16="http://schemas.microsoft.com/office/drawing/2014/main" id="{EB516054-502F-542B-CA31-18F0977B22A4}"/>
              </a:ext>
            </a:extLst>
          </p:cNvPr>
          <p:cNvSpPr>
            <a:spLocks noGrp="1"/>
          </p:cNvSpPr>
          <p:nvPr>
            <p:ph type="title"/>
          </p:nvPr>
        </p:nvSpPr>
        <p:spPr/>
        <p:txBody>
          <a:bodyPr/>
          <a:lstStyle/>
          <a:p>
            <a:r>
              <a:rPr lang="en-US" altLang="zh-CN" dirty="0"/>
              <a:t>Fault Sequence Generation &amp; Mutation</a:t>
            </a:r>
            <a:endParaRPr lang="zh-CN" altLang="en-US" dirty="0"/>
          </a:p>
        </p:txBody>
      </p:sp>
      <p:pic>
        <p:nvPicPr>
          <p:cNvPr id="4" name="Picture 4" descr="诊改相关信息系统平台-质量管理办公室">
            <a:extLst>
              <a:ext uri="{FF2B5EF4-FFF2-40B4-BE49-F238E27FC236}">
                <a16:creationId xmlns:a16="http://schemas.microsoft.com/office/drawing/2014/main" id="{1523C051-425D-3F92-EEA4-D4F50E127EB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5763"/>
          <a:stretch>
            <a:fillRect/>
          </a:stretch>
        </p:blipFill>
        <p:spPr bwMode="auto">
          <a:xfrm>
            <a:off x="7473376" y="3669557"/>
            <a:ext cx="821432" cy="3022973"/>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AC67012E-95F3-EED7-9F9E-14AEE2DDE33B}"/>
              </a:ext>
            </a:extLst>
          </p:cNvPr>
          <p:cNvSpPr txBox="1"/>
          <p:nvPr/>
        </p:nvSpPr>
        <p:spPr>
          <a:xfrm>
            <a:off x="1508680" y="4222248"/>
            <a:ext cx="1427138" cy="338554"/>
          </a:xfrm>
          <a:prstGeom prst="rect">
            <a:avLst/>
          </a:prstGeom>
          <a:noFill/>
        </p:spPr>
        <p:txBody>
          <a:bodyPr wrap="square" rtlCol="0">
            <a:spAutoFit/>
          </a:bodyPr>
          <a:lstStyle/>
          <a:p>
            <a:pPr algn="r"/>
            <a:r>
              <a:rPr lang="en-US" altLang="zh-CN" sz="1600" dirty="0">
                <a:ea typeface="微软雅黑" panose="020B0503020204020204" charset="-122"/>
                <a:cs typeface="微软雅黑" panose="020B0503020204020204" charset="-122"/>
              </a:rPr>
              <a:t>Initial seq:</a:t>
            </a:r>
          </a:p>
        </p:txBody>
      </p:sp>
      <p:sp>
        <p:nvSpPr>
          <p:cNvPr id="6" name="文本框 5">
            <a:extLst>
              <a:ext uri="{FF2B5EF4-FFF2-40B4-BE49-F238E27FC236}">
                <a16:creationId xmlns:a16="http://schemas.microsoft.com/office/drawing/2014/main" id="{1A180C13-8E48-30C0-0A33-F46E0F37D4D6}"/>
              </a:ext>
            </a:extLst>
          </p:cNvPr>
          <p:cNvSpPr txBox="1"/>
          <p:nvPr/>
        </p:nvSpPr>
        <p:spPr>
          <a:xfrm>
            <a:off x="1527550" y="5075967"/>
            <a:ext cx="1421178" cy="338554"/>
          </a:xfrm>
          <a:prstGeom prst="rect">
            <a:avLst/>
          </a:prstGeom>
          <a:noFill/>
        </p:spPr>
        <p:txBody>
          <a:bodyPr wrap="square" rtlCol="0">
            <a:spAutoFit/>
          </a:bodyPr>
          <a:lstStyle/>
          <a:p>
            <a:pPr algn="r"/>
            <a:r>
              <a:rPr lang="en-US" altLang="zh-CN" sz="1600" dirty="0">
                <a:ea typeface="微软雅黑" panose="020B0503020204020204" charset="-122"/>
                <a:cs typeface="微软雅黑" panose="020B0503020204020204" charset="-122"/>
              </a:rPr>
              <a:t>Node </a:t>
            </a:r>
            <a:r>
              <a:rPr lang="en-US" altLang="zh-CN" sz="1600" i="1" dirty="0">
                <a:ea typeface="微软雅黑" panose="020B0503020204020204" charset="-122"/>
                <a:cs typeface="微软雅黑" panose="020B0503020204020204" charset="-122"/>
              </a:rPr>
              <a:t>A</a:t>
            </a:r>
            <a:r>
              <a:rPr lang="en-US" altLang="zh-CN" sz="1600" dirty="0">
                <a:ea typeface="微软雅黑" panose="020B0503020204020204" charset="-122"/>
                <a:cs typeface="微软雅黑" panose="020B0503020204020204" charset="-122"/>
              </a:rPr>
              <a:t>:</a:t>
            </a:r>
          </a:p>
        </p:txBody>
      </p:sp>
      <p:sp>
        <p:nvSpPr>
          <p:cNvPr id="7" name="文本框 6">
            <a:extLst>
              <a:ext uri="{FF2B5EF4-FFF2-40B4-BE49-F238E27FC236}">
                <a16:creationId xmlns:a16="http://schemas.microsoft.com/office/drawing/2014/main" id="{9607088F-D130-448A-9F1C-8D0107C43241}"/>
              </a:ext>
            </a:extLst>
          </p:cNvPr>
          <p:cNvSpPr txBox="1"/>
          <p:nvPr/>
        </p:nvSpPr>
        <p:spPr>
          <a:xfrm>
            <a:off x="1749970" y="5560890"/>
            <a:ext cx="1198758" cy="338554"/>
          </a:xfrm>
          <a:prstGeom prst="rect">
            <a:avLst/>
          </a:prstGeom>
          <a:noFill/>
        </p:spPr>
        <p:txBody>
          <a:bodyPr wrap="square" rtlCol="0">
            <a:spAutoFit/>
          </a:bodyPr>
          <a:lstStyle/>
          <a:p>
            <a:pPr algn="r"/>
            <a:r>
              <a:rPr lang="en-US" altLang="zh-CN" sz="1600" dirty="0">
                <a:ea typeface="微软雅黑" panose="020B0503020204020204" charset="-122"/>
                <a:cs typeface="微软雅黑" panose="020B0503020204020204" charset="-122"/>
              </a:rPr>
              <a:t>Node </a:t>
            </a:r>
            <a:r>
              <a:rPr lang="en-US" altLang="zh-CN" sz="1600" i="1" dirty="0">
                <a:ea typeface="微软雅黑" panose="020B0503020204020204" charset="-122"/>
                <a:cs typeface="微软雅黑" panose="020B0503020204020204" charset="-122"/>
              </a:rPr>
              <a:t>B</a:t>
            </a:r>
            <a:r>
              <a:rPr lang="en-US" altLang="zh-CN" sz="1600" dirty="0">
                <a:ea typeface="微软雅黑" panose="020B0503020204020204" charset="-122"/>
                <a:cs typeface="微软雅黑" panose="020B0503020204020204" charset="-122"/>
              </a:rPr>
              <a:t>:</a:t>
            </a:r>
          </a:p>
        </p:txBody>
      </p:sp>
      <p:sp>
        <p:nvSpPr>
          <p:cNvPr id="8" name="文本框 7">
            <a:extLst>
              <a:ext uri="{FF2B5EF4-FFF2-40B4-BE49-F238E27FC236}">
                <a16:creationId xmlns:a16="http://schemas.microsoft.com/office/drawing/2014/main" id="{BD1FDE3B-E8F2-CF6C-EBDC-CBBBD2C00DD7}"/>
              </a:ext>
            </a:extLst>
          </p:cNvPr>
          <p:cNvSpPr txBox="1"/>
          <p:nvPr/>
        </p:nvSpPr>
        <p:spPr>
          <a:xfrm>
            <a:off x="1350041" y="6057460"/>
            <a:ext cx="1609966" cy="338554"/>
          </a:xfrm>
          <a:prstGeom prst="rect">
            <a:avLst/>
          </a:prstGeom>
          <a:noFill/>
        </p:spPr>
        <p:txBody>
          <a:bodyPr wrap="square" rtlCol="0">
            <a:spAutoFit/>
          </a:bodyPr>
          <a:lstStyle>
            <a:defPPr>
              <a:defRPr lang="en-US"/>
            </a:defPPr>
            <a:lvl1pPr algn="r">
              <a:defRPr sz="1600">
                <a:ea typeface="微软雅黑" panose="020B0503020204020204" charset="-122"/>
                <a:cs typeface="微软雅黑" panose="020B0503020204020204" charset="-122"/>
              </a:defRPr>
            </a:lvl1pPr>
          </a:lstStyle>
          <a:p>
            <a:r>
              <a:rPr lang="en-US" altLang="zh-CN" dirty="0"/>
              <a:t>Node </a:t>
            </a:r>
            <a:r>
              <a:rPr lang="en-US" altLang="zh-CN" i="1" dirty="0"/>
              <a:t>C</a:t>
            </a:r>
            <a:r>
              <a:rPr lang="en-US" altLang="zh-CN" dirty="0"/>
              <a:t>:</a:t>
            </a:r>
          </a:p>
        </p:txBody>
      </p:sp>
      <p:cxnSp>
        <p:nvCxnSpPr>
          <p:cNvPr id="9" name="直接箭头连接符 8">
            <a:extLst>
              <a:ext uri="{FF2B5EF4-FFF2-40B4-BE49-F238E27FC236}">
                <a16:creationId xmlns:a16="http://schemas.microsoft.com/office/drawing/2014/main" id="{2A874B16-BCA7-C7A5-BBDD-787884BBE5CD}"/>
              </a:ext>
            </a:extLst>
          </p:cNvPr>
          <p:cNvCxnSpPr>
            <a:stCxn id="16" idx="0"/>
            <a:endCxn id="21" idx="4"/>
          </p:cNvCxnSpPr>
          <p:nvPr/>
        </p:nvCxnSpPr>
        <p:spPr>
          <a:xfrm flipV="1">
            <a:off x="3292217" y="4489040"/>
            <a:ext cx="0" cy="694055"/>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210F9368-9938-7D4A-B333-179269515004}"/>
              </a:ext>
            </a:extLst>
          </p:cNvPr>
          <p:cNvCxnSpPr>
            <a:stCxn id="17" idx="0"/>
            <a:endCxn id="22" idx="4"/>
          </p:cNvCxnSpPr>
          <p:nvPr/>
        </p:nvCxnSpPr>
        <p:spPr>
          <a:xfrm flipV="1">
            <a:off x="4160897" y="4489040"/>
            <a:ext cx="0" cy="1172845"/>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A0731966-0DB2-822C-B602-686A775AAF65}"/>
              </a:ext>
            </a:extLst>
          </p:cNvPr>
          <p:cNvCxnSpPr>
            <a:stCxn id="18" idx="0"/>
            <a:endCxn id="23" idx="4"/>
          </p:cNvCxnSpPr>
          <p:nvPr/>
        </p:nvCxnSpPr>
        <p:spPr>
          <a:xfrm flipV="1">
            <a:off x="5021957" y="4496025"/>
            <a:ext cx="7620" cy="1165225"/>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DB677E98-76B1-FA22-323A-89811331F4DD}"/>
              </a:ext>
            </a:extLst>
          </p:cNvPr>
          <p:cNvCxnSpPr>
            <a:stCxn id="19" idx="0"/>
            <a:endCxn id="24" idx="4"/>
          </p:cNvCxnSpPr>
          <p:nvPr/>
        </p:nvCxnSpPr>
        <p:spPr>
          <a:xfrm flipV="1">
            <a:off x="5876032" y="4488405"/>
            <a:ext cx="0" cy="169291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D8124B9F-9C60-410F-AE44-B41DAAF3F4B8}"/>
              </a:ext>
            </a:extLst>
          </p:cNvPr>
          <p:cNvCxnSpPr>
            <a:cxnSpLocks/>
          </p:cNvCxnSpPr>
          <p:nvPr/>
        </p:nvCxnSpPr>
        <p:spPr>
          <a:xfrm>
            <a:off x="2934871" y="5245244"/>
            <a:ext cx="3240000" cy="11511"/>
          </a:xfrm>
          <a:prstGeom prst="line">
            <a:avLst/>
          </a:prstGeom>
          <a:ln w="38100" cap="rnd">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F0476A59-7FA7-EB2A-FC99-C2C97E18BB7F}"/>
              </a:ext>
            </a:extLst>
          </p:cNvPr>
          <p:cNvCxnSpPr/>
          <p:nvPr/>
        </p:nvCxnSpPr>
        <p:spPr>
          <a:xfrm flipV="1">
            <a:off x="2934998" y="5753325"/>
            <a:ext cx="3240000" cy="3175"/>
          </a:xfrm>
          <a:prstGeom prst="line">
            <a:avLst/>
          </a:prstGeom>
          <a:ln w="38100" cap="rnd">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C60FF900-09C9-9736-0D27-ACC175FEDEEE}"/>
              </a:ext>
            </a:extLst>
          </p:cNvPr>
          <p:cNvCxnSpPr/>
          <p:nvPr/>
        </p:nvCxnSpPr>
        <p:spPr>
          <a:xfrm flipV="1">
            <a:off x="2934998" y="6265135"/>
            <a:ext cx="3240000" cy="3175"/>
          </a:xfrm>
          <a:prstGeom prst="line">
            <a:avLst/>
          </a:prstGeom>
          <a:ln w="38100" cap="rnd">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24117C89-0D7E-7326-200D-A0A64DFD06BC}"/>
              </a:ext>
            </a:extLst>
          </p:cNvPr>
          <p:cNvSpPr/>
          <p:nvPr/>
        </p:nvSpPr>
        <p:spPr>
          <a:xfrm>
            <a:off x="3200777" y="5183095"/>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sp>
        <p:nvSpPr>
          <p:cNvPr id="17" name="椭圆 16">
            <a:extLst>
              <a:ext uri="{FF2B5EF4-FFF2-40B4-BE49-F238E27FC236}">
                <a16:creationId xmlns:a16="http://schemas.microsoft.com/office/drawing/2014/main" id="{20407370-EEFA-F862-62D9-B56E692ADA9E}"/>
              </a:ext>
            </a:extLst>
          </p:cNvPr>
          <p:cNvSpPr/>
          <p:nvPr/>
        </p:nvSpPr>
        <p:spPr>
          <a:xfrm>
            <a:off x="4069457" y="5661885"/>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sp>
        <p:nvSpPr>
          <p:cNvPr id="18" name="椭圆 17">
            <a:extLst>
              <a:ext uri="{FF2B5EF4-FFF2-40B4-BE49-F238E27FC236}">
                <a16:creationId xmlns:a16="http://schemas.microsoft.com/office/drawing/2014/main" id="{0822F3CB-803E-53EE-916F-D15764B39C63}"/>
              </a:ext>
            </a:extLst>
          </p:cNvPr>
          <p:cNvSpPr/>
          <p:nvPr/>
        </p:nvSpPr>
        <p:spPr>
          <a:xfrm>
            <a:off x="4930517" y="5661250"/>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sp>
        <p:nvSpPr>
          <p:cNvPr id="19" name="椭圆 18">
            <a:extLst>
              <a:ext uri="{FF2B5EF4-FFF2-40B4-BE49-F238E27FC236}">
                <a16:creationId xmlns:a16="http://schemas.microsoft.com/office/drawing/2014/main" id="{ADEB73DD-82AF-89C2-12A5-2C7215CC70CE}"/>
              </a:ext>
            </a:extLst>
          </p:cNvPr>
          <p:cNvSpPr/>
          <p:nvPr/>
        </p:nvSpPr>
        <p:spPr>
          <a:xfrm>
            <a:off x="5784592" y="6181315"/>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cxnSp>
        <p:nvCxnSpPr>
          <p:cNvPr id="20" name="直接连接符 19">
            <a:extLst>
              <a:ext uri="{FF2B5EF4-FFF2-40B4-BE49-F238E27FC236}">
                <a16:creationId xmlns:a16="http://schemas.microsoft.com/office/drawing/2014/main" id="{FB06DB0B-5086-27A0-5DA4-2ADDBA6A1981}"/>
              </a:ext>
            </a:extLst>
          </p:cNvPr>
          <p:cNvCxnSpPr/>
          <p:nvPr/>
        </p:nvCxnSpPr>
        <p:spPr>
          <a:xfrm flipV="1">
            <a:off x="2938808" y="4406490"/>
            <a:ext cx="3240000" cy="3175"/>
          </a:xfrm>
          <a:prstGeom prst="line">
            <a:avLst/>
          </a:prstGeom>
          <a:ln w="76200" cap="rnd">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CBE182BB-2DA9-DE92-C8EA-9AAA631DC79B}"/>
              </a:ext>
            </a:extLst>
          </p:cNvPr>
          <p:cNvSpPr/>
          <p:nvPr/>
        </p:nvSpPr>
        <p:spPr>
          <a:xfrm>
            <a:off x="3200777" y="4313145"/>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sp>
        <p:nvSpPr>
          <p:cNvPr id="22" name="椭圆 21">
            <a:extLst>
              <a:ext uri="{FF2B5EF4-FFF2-40B4-BE49-F238E27FC236}">
                <a16:creationId xmlns:a16="http://schemas.microsoft.com/office/drawing/2014/main" id="{15FA4AEF-CDEE-598F-FDDF-089AF4E030B2}"/>
              </a:ext>
            </a:extLst>
          </p:cNvPr>
          <p:cNvSpPr/>
          <p:nvPr/>
        </p:nvSpPr>
        <p:spPr>
          <a:xfrm>
            <a:off x="4069457" y="4313145"/>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sp>
        <p:nvSpPr>
          <p:cNvPr id="23" name="椭圆 22">
            <a:extLst>
              <a:ext uri="{FF2B5EF4-FFF2-40B4-BE49-F238E27FC236}">
                <a16:creationId xmlns:a16="http://schemas.microsoft.com/office/drawing/2014/main" id="{800DBEAE-A2E0-1DE5-2FC0-A3EB2DE593CD}"/>
              </a:ext>
            </a:extLst>
          </p:cNvPr>
          <p:cNvSpPr/>
          <p:nvPr/>
        </p:nvSpPr>
        <p:spPr>
          <a:xfrm>
            <a:off x="4938137" y="4320130"/>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sp>
        <p:nvSpPr>
          <p:cNvPr id="24" name="椭圆 23">
            <a:extLst>
              <a:ext uri="{FF2B5EF4-FFF2-40B4-BE49-F238E27FC236}">
                <a16:creationId xmlns:a16="http://schemas.microsoft.com/office/drawing/2014/main" id="{271C7958-1D37-8AA5-8AC4-1F82CB1B7C1F}"/>
              </a:ext>
            </a:extLst>
          </p:cNvPr>
          <p:cNvSpPr/>
          <p:nvPr/>
        </p:nvSpPr>
        <p:spPr>
          <a:xfrm>
            <a:off x="5784592" y="4312510"/>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CA154708-8E80-7BAF-5546-0448BC25AFDF}"/>
                  </a:ext>
                </a:extLst>
              </p:cNvPr>
              <p:cNvSpPr txBox="1"/>
              <p:nvPr/>
            </p:nvSpPr>
            <p:spPr>
              <a:xfrm>
                <a:off x="3764474" y="3894045"/>
                <a:ext cx="792845" cy="373179"/>
              </a:xfrm>
              <a:prstGeom prst="rect">
                <a:avLst/>
              </a:prstGeom>
              <a:noFill/>
            </p:spPr>
            <p:txBody>
              <a:bodyPr wrap="none" rtlCol="0" anchor="t">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m:rPr>
                              <m:sty m:val="p"/>
                            </m:rPr>
                            <a:rPr lang="en-US" altLang="zh-CN" b="0" i="0" smtClean="0">
                              <a:latin typeface="Cambria Math" panose="02040503050406030204" pitchFamily="18" charset="0"/>
                              <a:cs typeface="Times New Roman" panose="02020603050405020304" pitchFamily="18" charset="0"/>
                            </a:rPr>
                            <m:t>FtPt</m:t>
                          </m:r>
                        </m:e>
                        <m:sub>
                          <m:r>
                            <a:rPr lang="en-US" altLang="zh-CN" b="0" i="1" smtClean="0">
                              <a:latin typeface="Cambria Math" panose="02040503050406030204" pitchFamily="18" charset="0"/>
                              <a:cs typeface="Times New Roman" panose="02020603050405020304" pitchFamily="18" charset="0"/>
                            </a:rPr>
                            <m:t>𝐵</m:t>
                          </m:r>
                        </m:sub>
                        <m:sup>
                          <m:r>
                            <a:rPr lang="en-US" altLang="zh-CN" b="0" i="0" smtClean="0">
                              <a:latin typeface="Cambria Math" panose="02040503050406030204" pitchFamily="18" charset="0"/>
                              <a:cs typeface="Times New Roman" panose="02020603050405020304" pitchFamily="18" charset="0"/>
                            </a:rPr>
                            <m:t>2</m:t>
                          </m:r>
                        </m:sup>
                      </m:sSubSup>
                    </m:oMath>
                  </m:oMathPara>
                </a14:m>
                <a:endParaRPr lang="en-US" altLang="zh-CN" b="0" i="0" dirty="0">
                  <a:cs typeface="Cambria Math" panose="02040503050406030204" pitchFamily="18" charset="0"/>
                </a:endParaRPr>
              </a:p>
            </p:txBody>
          </p:sp>
        </mc:Choice>
        <mc:Fallback xmlns="">
          <p:sp>
            <p:nvSpPr>
              <p:cNvPr id="25" name="文本框 24">
                <a:extLst>
                  <a:ext uri="{FF2B5EF4-FFF2-40B4-BE49-F238E27FC236}">
                    <a16:creationId xmlns:a16="http://schemas.microsoft.com/office/drawing/2014/main" id="{CA154708-8E80-7BAF-5546-0448BC25AFDF}"/>
                  </a:ext>
                </a:extLst>
              </p:cNvPr>
              <p:cNvSpPr txBox="1">
                <a:spLocks noRot="1" noChangeAspect="1" noMove="1" noResize="1" noEditPoints="1" noAdjustHandles="1" noChangeArrowheads="1" noChangeShapeType="1" noTextEdit="1"/>
              </p:cNvSpPr>
              <p:nvPr/>
            </p:nvSpPr>
            <p:spPr>
              <a:xfrm>
                <a:off x="3764474" y="3894045"/>
                <a:ext cx="792845" cy="373179"/>
              </a:xfrm>
              <a:prstGeom prst="rect">
                <a:avLst/>
              </a:prstGeom>
              <a:blipFill>
                <a:blip r:embed="rId4"/>
                <a:stretch>
                  <a:fillRect b="-3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A860A3AC-0D96-3BC6-BFE2-5C753A881674}"/>
                  </a:ext>
                </a:extLst>
              </p:cNvPr>
              <p:cNvSpPr txBox="1"/>
              <p:nvPr/>
            </p:nvSpPr>
            <p:spPr>
              <a:xfrm>
                <a:off x="2903745" y="3894680"/>
                <a:ext cx="776943" cy="374013"/>
              </a:xfrm>
              <a:prstGeom prst="rect">
                <a:avLst/>
              </a:prstGeom>
              <a:noFill/>
            </p:spPr>
            <p:txBody>
              <a:bodyPr wrap="none" rtlCol="0" anchor="t">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m:rPr>
                              <m:sty m:val="p"/>
                            </m:rPr>
                            <a:rPr lang="en-US" altLang="zh-CN" b="0" i="0" smtClean="0">
                              <a:latin typeface="Cambria Math" panose="02040503050406030204" pitchFamily="18" charset="0"/>
                              <a:cs typeface="Times New Roman" panose="02020603050405020304" pitchFamily="18" charset="0"/>
                            </a:rPr>
                            <m:t>FtPt</m:t>
                          </m:r>
                        </m:e>
                        <m:sub>
                          <m:r>
                            <a:rPr lang="en-US" altLang="zh-CN" b="0" i="1" smtClean="0">
                              <a:latin typeface="Cambria Math" panose="02040503050406030204" pitchFamily="18" charset="0"/>
                              <a:cs typeface="Times New Roman" panose="02020603050405020304" pitchFamily="18" charset="0"/>
                            </a:rPr>
                            <m:t>𝐴</m:t>
                          </m:r>
                        </m:sub>
                        <m:sup>
                          <m:r>
                            <a:rPr lang="en-US" altLang="zh-CN" b="0" i="0" smtClean="0">
                              <a:latin typeface="Cambria Math" panose="02040503050406030204" pitchFamily="18" charset="0"/>
                              <a:cs typeface="Times New Roman" panose="02020603050405020304" pitchFamily="18" charset="0"/>
                            </a:rPr>
                            <m:t>1</m:t>
                          </m:r>
                        </m:sup>
                      </m:sSubSup>
                    </m:oMath>
                  </m:oMathPara>
                </a14:m>
                <a:endParaRPr lang="en-US" altLang="zh-CN" b="0" i="0" dirty="0">
                  <a:cs typeface="Cambria Math" panose="02040503050406030204" pitchFamily="18" charset="0"/>
                </a:endParaRPr>
              </a:p>
            </p:txBody>
          </p:sp>
        </mc:Choice>
        <mc:Fallback xmlns="">
          <p:sp>
            <p:nvSpPr>
              <p:cNvPr id="26" name="文本框 25">
                <a:extLst>
                  <a:ext uri="{FF2B5EF4-FFF2-40B4-BE49-F238E27FC236}">
                    <a16:creationId xmlns:a16="http://schemas.microsoft.com/office/drawing/2014/main" id="{A860A3AC-0D96-3BC6-BFE2-5C753A881674}"/>
                  </a:ext>
                </a:extLst>
              </p:cNvPr>
              <p:cNvSpPr txBox="1">
                <a:spLocks noRot="1" noChangeAspect="1" noMove="1" noResize="1" noEditPoints="1" noAdjustHandles="1" noChangeArrowheads="1" noChangeShapeType="1" noTextEdit="1"/>
              </p:cNvSpPr>
              <p:nvPr/>
            </p:nvSpPr>
            <p:spPr>
              <a:xfrm>
                <a:off x="2903745" y="3894680"/>
                <a:ext cx="776943" cy="374013"/>
              </a:xfrm>
              <a:prstGeom prst="rect">
                <a:avLst/>
              </a:prstGeom>
              <a:blipFill>
                <a:blip r:embed="rId5"/>
                <a:stretch>
                  <a:fillRect b="-3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1ADC8537-8E4A-CC7D-4634-8ACF7DD92FF9}"/>
                  </a:ext>
                </a:extLst>
              </p:cNvPr>
              <p:cNvSpPr txBox="1"/>
              <p:nvPr/>
            </p:nvSpPr>
            <p:spPr>
              <a:xfrm>
                <a:off x="4624899" y="3892140"/>
                <a:ext cx="792845" cy="374590"/>
              </a:xfrm>
              <a:prstGeom prst="rect">
                <a:avLst/>
              </a:prstGeom>
              <a:noFill/>
            </p:spPr>
            <p:txBody>
              <a:bodyPr wrap="none" rtlCol="0" anchor="t">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solidFill>
                                <a:schemeClr val="tx1"/>
                              </a:solidFill>
                              <a:latin typeface="Cambria Math" panose="02040503050406030204" pitchFamily="18" charset="0"/>
                              <a:cs typeface="Times New Roman" panose="02020603050405020304" pitchFamily="18" charset="0"/>
                            </a:rPr>
                          </m:ctrlPr>
                        </m:sSubSupPr>
                        <m:e>
                          <m:r>
                            <m:rPr>
                              <m:sty m:val="p"/>
                            </m:rPr>
                            <a:rPr lang="en-US" altLang="zh-CN" b="0" i="0" smtClean="0">
                              <a:solidFill>
                                <a:schemeClr val="tx1"/>
                              </a:solidFill>
                              <a:latin typeface="Cambria Math" panose="02040503050406030204" pitchFamily="18" charset="0"/>
                              <a:cs typeface="Times New Roman" panose="02020603050405020304" pitchFamily="18" charset="0"/>
                            </a:rPr>
                            <m:t>FtPt</m:t>
                          </m:r>
                        </m:e>
                        <m:sub>
                          <m:r>
                            <a:rPr lang="en-US" altLang="zh-CN" b="0" i="1" smtClean="0">
                              <a:solidFill>
                                <a:schemeClr val="tx1"/>
                              </a:solidFill>
                              <a:latin typeface="Cambria Math" panose="02040503050406030204" pitchFamily="18" charset="0"/>
                              <a:cs typeface="Times New Roman" panose="02020603050405020304" pitchFamily="18" charset="0"/>
                            </a:rPr>
                            <m:t>𝐵</m:t>
                          </m:r>
                        </m:sub>
                        <m:sup>
                          <m:r>
                            <a:rPr lang="en-US" altLang="zh-CN" b="0" i="0" smtClean="0">
                              <a:solidFill>
                                <a:schemeClr val="tx1"/>
                              </a:solidFill>
                              <a:latin typeface="Cambria Math" panose="02040503050406030204" pitchFamily="18" charset="0"/>
                              <a:cs typeface="Times New Roman" panose="02020603050405020304" pitchFamily="18" charset="0"/>
                            </a:rPr>
                            <m:t>3</m:t>
                          </m:r>
                        </m:sup>
                      </m:sSubSup>
                    </m:oMath>
                  </m:oMathPara>
                </a14:m>
                <a:endParaRPr lang="en-US" altLang="zh-CN" b="0" i="0" dirty="0">
                  <a:solidFill>
                    <a:schemeClr val="tx1"/>
                  </a:solidFill>
                  <a:cs typeface="Cambria Math" panose="02040503050406030204" pitchFamily="18" charset="0"/>
                </a:endParaRPr>
              </a:p>
            </p:txBody>
          </p:sp>
        </mc:Choice>
        <mc:Fallback xmlns="">
          <p:sp>
            <p:nvSpPr>
              <p:cNvPr id="27" name="文本框 26">
                <a:extLst>
                  <a:ext uri="{FF2B5EF4-FFF2-40B4-BE49-F238E27FC236}">
                    <a16:creationId xmlns:a16="http://schemas.microsoft.com/office/drawing/2014/main" id="{1ADC8537-8E4A-CC7D-4634-8ACF7DD92FF9}"/>
                  </a:ext>
                </a:extLst>
              </p:cNvPr>
              <p:cNvSpPr txBox="1">
                <a:spLocks noRot="1" noChangeAspect="1" noMove="1" noResize="1" noEditPoints="1" noAdjustHandles="1" noChangeArrowheads="1" noChangeShapeType="1" noTextEdit="1"/>
              </p:cNvSpPr>
              <p:nvPr/>
            </p:nvSpPr>
            <p:spPr>
              <a:xfrm>
                <a:off x="4624899" y="3892140"/>
                <a:ext cx="792845" cy="374590"/>
              </a:xfrm>
              <a:prstGeom prst="rect">
                <a:avLst/>
              </a:prstGeom>
              <a:blipFill>
                <a:blip r:embed="rId6"/>
                <a:stretch>
                  <a:fillRect b="-16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4A1D3D4D-2B36-190D-4999-A40CB900A5E1}"/>
                  </a:ext>
                </a:extLst>
              </p:cNvPr>
              <p:cNvSpPr txBox="1"/>
              <p:nvPr/>
            </p:nvSpPr>
            <p:spPr>
              <a:xfrm>
                <a:off x="5442962" y="3892140"/>
                <a:ext cx="784510" cy="375424"/>
              </a:xfrm>
              <a:prstGeom prst="rect">
                <a:avLst/>
              </a:prstGeom>
              <a:noFill/>
            </p:spPr>
            <p:txBody>
              <a:bodyPr wrap="none" rtlCol="0" anchor="t">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solidFill>
                                <a:schemeClr val="tx1"/>
                              </a:solidFill>
                              <a:latin typeface="Cambria Math" panose="02040503050406030204" pitchFamily="18" charset="0"/>
                              <a:cs typeface="Times New Roman" panose="02020603050405020304" pitchFamily="18" charset="0"/>
                            </a:rPr>
                          </m:ctrlPr>
                        </m:sSubSupPr>
                        <m:e>
                          <m:r>
                            <m:rPr>
                              <m:sty m:val="p"/>
                            </m:rPr>
                            <a:rPr lang="en-US" altLang="zh-CN" b="0" i="0" smtClean="0">
                              <a:solidFill>
                                <a:schemeClr val="tx1"/>
                              </a:solidFill>
                              <a:latin typeface="Cambria Math" panose="02040503050406030204" pitchFamily="18" charset="0"/>
                              <a:cs typeface="Times New Roman" panose="02020603050405020304" pitchFamily="18" charset="0"/>
                            </a:rPr>
                            <m:t>FtPt</m:t>
                          </m:r>
                        </m:e>
                        <m:sub>
                          <m:r>
                            <a:rPr lang="en-US" altLang="zh-CN" b="0" i="1" smtClean="0">
                              <a:solidFill>
                                <a:schemeClr val="tx1"/>
                              </a:solidFill>
                              <a:latin typeface="Cambria Math" panose="02040503050406030204" pitchFamily="18" charset="0"/>
                              <a:cs typeface="Times New Roman" panose="02020603050405020304" pitchFamily="18" charset="0"/>
                            </a:rPr>
                            <m:t>𝐶</m:t>
                          </m:r>
                        </m:sub>
                        <m:sup>
                          <m:r>
                            <a:rPr lang="en-US" altLang="zh-CN" b="0" i="0" smtClean="0">
                              <a:solidFill>
                                <a:schemeClr val="tx1"/>
                              </a:solidFill>
                              <a:latin typeface="Cambria Math" panose="02040503050406030204" pitchFamily="18" charset="0"/>
                              <a:cs typeface="Times New Roman" panose="02020603050405020304" pitchFamily="18" charset="0"/>
                            </a:rPr>
                            <m:t>4</m:t>
                          </m:r>
                        </m:sup>
                      </m:sSubSup>
                    </m:oMath>
                  </m:oMathPara>
                </a14:m>
                <a:endParaRPr lang="en-US" altLang="zh-CN" b="0" i="0" dirty="0">
                  <a:solidFill>
                    <a:schemeClr val="tx1"/>
                  </a:solidFill>
                  <a:cs typeface="Cambria Math" panose="02040503050406030204" pitchFamily="18" charset="0"/>
                </a:endParaRPr>
              </a:p>
            </p:txBody>
          </p:sp>
        </mc:Choice>
        <mc:Fallback xmlns="">
          <p:sp>
            <p:nvSpPr>
              <p:cNvPr id="28" name="文本框 27">
                <a:extLst>
                  <a:ext uri="{FF2B5EF4-FFF2-40B4-BE49-F238E27FC236}">
                    <a16:creationId xmlns:a16="http://schemas.microsoft.com/office/drawing/2014/main" id="{4A1D3D4D-2B36-190D-4999-A40CB900A5E1}"/>
                  </a:ext>
                </a:extLst>
              </p:cNvPr>
              <p:cNvSpPr txBox="1">
                <a:spLocks noRot="1" noChangeAspect="1" noMove="1" noResize="1" noEditPoints="1" noAdjustHandles="1" noChangeArrowheads="1" noChangeShapeType="1" noTextEdit="1"/>
              </p:cNvSpPr>
              <p:nvPr/>
            </p:nvSpPr>
            <p:spPr>
              <a:xfrm>
                <a:off x="5442962" y="3892140"/>
                <a:ext cx="784510" cy="375424"/>
              </a:xfrm>
              <a:prstGeom prst="rect">
                <a:avLst/>
              </a:prstGeom>
              <a:blipFill>
                <a:blip r:embed="rId7"/>
                <a:stretch>
                  <a:fillRect b="-1613"/>
                </a:stretch>
              </a:blipFill>
            </p:spPr>
            <p:txBody>
              <a:bodyPr/>
              <a:lstStyle/>
              <a:p>
                <a:r>
                  <a:rPr lang="zh-CN" altLang="en-US">
                    <a:noFill/>
                  </a:rPr>
                  <a:t> </a:t>
                </a:r>
              </a:p>
            </p:txBody>
          </p:sp>
        </mc:Fallback>
      </mc:AlternateContent>
      <p:sp>
        <p:nvSpPr>
          <p:cNvPr id="29" name="箭头: 右 9">
            <a:extLst>
              <a:ext uri="{FF2B5EF4-FFF2-40B4-BE49-F238E27FC236}">
                <a16:creationId xmlns:a16="http://schemas.microsoft.com/office/drawing/2014/main" id="{E2CD9FC4-F647-5DBA-590B-8765D4F61EC5}"/>
              </a:ext>
            </a:extLst>
          </p:cNvPr>
          <p:cNvSpPr/>
          <p:nvPr/>
        </p:nvSpPr>
        <p:spPr bwMode="gray">
          <a:xfrm>
            <a:off x="6311314" y="4657704"/>
            <a:ext cx="1287910" cy="1075002"/>
          </a:xfrm>
          <a:prstGeom prst="rightArrow">
            <a:avLst/>
          </a:prstGeom>
          <a:solidFill>
            <a:schemeClr val="bg1"/>
          </a:solidFill>
          <a:ln w="6350" algn="ctr">
            <a:solidFill>
              <a:schemeClr val="tx1"/>
            </a:solidFill>
            <a:miter lim="800000"/>
          </a:ln>
          <a:effectLst/>
        </p:spPr>
        <p:txBody>
          <a:bodyPr wrap="square" rtlCol="0" anchor="ctr"/>
          <a:lstStyle/>
          <a:p>
            <a:pPr algn="ctr"/>
            <a:r>
              <a:rPr lang="en-US" altLang="zh-CN" sz="1600" b="1" dirty="0">
                <a:solidFill>
                  <a:srgbClr val="C00000"/>
                </a:solidFill>
                <a:ea typeface="微软雅黑" panose="020B0503020204020204" charset="-122"/>
                <a:cs typeface="Arial" panose="020B0604020202020204" pitchFamily="34" charset="0"/>
                <a:sym typeface="+mn-ea"/>
              </a:rPr>
              <a:t>Initial mutation</a:t>
            </a:r>
            <a:endParaRPr lang="zh-CN" altLang="en-US" sz="1600" b="1" dirty="0">
              <a:solidFill>
                <a:srgbClr val="C00000"/>
              </a:solidFill>
              <a:ea typeface="微软雅黑" panose="020B0503020204020204" charset="-122"/>
              <a:cs typeface="Arial" panose="020B0604020202020204" pitchFamily="34" charset="0"/>
              <a:sym typeface="+mn-ea"/>
            </a:endParaRPr>
          </a:p>
        </p:txBody>
      </p:sp>
      <p:cxnSp>
        <p:nvCxnSpPr>
          <p:cNvPr id="30" name="直接连接符 29">
            <a:extLst>
              <a:ext uri="{FF2B5EF4-FFF2-40B4-BE49-F238E27FC236}">
                <a16:creationId xmlns:a16="http://schemas.microsoft.com/office/drawing/2014/main" id="{5E5CA29F-A50D-5710-1551-1229BBB65822}"/>
              </a:ext>
            </a:extLst>
          </p:cNvPr>
          <p:cNvCxnSpPr/>
          <p:nvPr/>
        </p:nvCxnSpPr>
        <p:spPr>
          <a:xfrm flipV="1">
            <a:off x="8062067" y="3950621"/>
            <a:ext cx="3744000" cy="3175"/>
          </a:xfrm>
          <a:prstGeom prst="line">
            <a:avLst/>
          </a:prstGeom>
          <a:ln w="76200" cap="rnd">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椭圆 30">
            <a:extLst>
              <a:ext uri="{FF2B5EF4-FFF2-40B4-BE49-F238E27FC236}">
                <a16:creationId xmlns:a16="http://schemas.microsoft.com/office/drawing/2014/main" id="{3AD8AB31-093C-7A16-A56E-D5DE5D3B354F}"/>
              </a:ext>
            </a:extLst>
          </p:cNvPr>
          <p:cNvSpPr/>
          <p:nvPr/>
        </p:nvSpPr>
        <p:spPr>
          <a:xfrm>
            <a:off x="9428243" y="3857276"/>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sp>
        <p:nvSpPr>
          <p:cNvPr id="32" name="椭圆 31">
            <a:extLst>
              <a:ext uri="{FF2B5EF4-FFF2-40B4-BE49-F238E27FC236}">
                <a16:creationId xmlns:a16="http://schemas.microsoft.com/office/drawing/2014/main" id="{2E56511D-EAFF-E0BD-6993-8E6390EB29C5}"/>
              </a:ext>
            </a:extLst>
          </p:cNvPr>
          <p:cNvSpPr/>
          <p:nvPr/>
        </p:nvSpPr>
        <p:spPr>
          <a:xfrm>
            <a:off x="10296923" y="3864261"/>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sp>
        <p:nvSpPr>
          <p:cNvPr id="33" name="椭圆 32">
            <a:extLst>
              <a:ext uri="{FF2B5EF4-FFF2-40B4-BE49-F238E27FC236}">
                <a16:creationId xmlns:a16="http://schemas.microsoft.com/office/drawing/2014/main" id="{0E7001F3-8C47-86D8-C6C4-6CBAD993D310}"/>
              </a:ext>
            </a:extLst>
          </p:cNvPr>
          <p:cNvSpPr/>
          <p:nvPr/>
        </p:nvSpPr>
        <p:spPr>
          <a:xfrm>
            <a:off x="11143378" y="3856641"/>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7C7E7744-1287-0DBA-8416-D350F0D0730D}"/>
                  </a:ext>
                </a:extLst>
              </p:cNvPr>
              <p:cNvSpPr txBox="1"/>
              <p:nvPr/>
            </p:nvSpPr>
            <p:spPr>
              <a:xfrm>
                <a:off x="9123260" y="3316256"/>
                <a:ext cx="792845" cy="373179"/>
              </a:xfrm>
              <a:prstGeom prst="rect">
                <a:avLst/>
              </a:prstGeom>
              <a:noFill/>
            </p:spPr>
            <p:txBody>
              <a:bodyPr wrap="none" rtlCol="0" anchor="t">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m:rPr>
                              <m:sty m:val="p"/>
                            </m:rPr>
                            <a:rPr lang="en-US" altLang="zh-CN" b="0" i="0" smtClean="0">
                              <a:latin typeface="Cambria Math" panose="02040503050406030204" pitchFamily="18" charset="0"/>
                              <a:cs typeface="Times New Roman" panose="02020603050405020304" pitchFamily="18" charset="0"/>
                            </a:rPr>
                            <m:t>FtPt</m:t>
                          </m:r>
                        </m:e>
                        <m:sub>
                          <m:r>
                            <a:rPr lang="en-US" altLang="zh-CN" b="0" i="1" smtClean="0">
                              <a:latin typeface="Cambria Math" panose="02040503050406030204" pitchFamily="18" charset="0"/>
                              <a:cs typeface="Times New Roman" panose="02020603050405020304" pitchFamily="18" charset="0"/>
                            </a:rPr>
                            <m:t>𝐵</m:t>
                          </m:r>
                        </m:sub>
                        <m:sup>
                          <m:r>
                            <a:rPr lang="en-US" altLang="zh-CN" b="0" i="0" smtClean="0">
                              <a:latin typeface="Cambria Math" panose="02040503050406030204" pitchFamily="18" charset="0"/>
                              <a:cs typeface="Times New Roman" panose="02020603050405020304" pitchFamily="18" charset="0"/>
                            </a:rPr>
                            <m:t>2</m:t>
                          </m:r>
                        </m:sup>
                      </m:sSubSup>
                    </m:oMath>
                  </m:oMathPara>
                </a14:m>
                <a:endParaRPr lang="en-US" altLang="zh-CN" b="0" i="0" dirty="0">
                  <a:cs typeface="Cambria Math" panose="02040503050406030204" pitchFamily="18" charset="0"/>
                </a:endParaRPr>
              </a:p>
            </p:txBody>
          </p:sp>
        </mc:Choice>
        <mc:Fallback xmlns="">
          <p:sp>
            <p:nvSpPr>
              <p:cNvPr id="34" name="文本框 33">
                <a:extLst>
                  <a:ext uri="{FF2B5EF4-FFF2-40B4-BE49-F238E27FC236}">
                    <a16:creationId xmlns:a16="http://schemas.microsoft.com/office/drawing/2014/main" id="{7C7E7744-1287-0DBA-8416-D350F0D0730D}"/>
                  </a:ext>
                </a:extLst>
              </p:cNvPr>
              <p:cNvSpPr txBox="1">
                <a:spLocks noRot="1" noChangeAspect="1" noMove="1" noResize="1" noEditPoints="1" noAdjustHandles="1" noChangeArrowheads="1" noChangeShapeType="1" noTextEdit="1"/>
              </p:cNvSpPr>
              <p:nvPr/>
            </p:nvSpPr>
            <p:spPr>
              <a:xfrm>
                <a:off x="9123260" y="3316256"/>
                <a:ext cx="792845" cy="373179"/>
              </a:xfrm>
              <a:prstGeom prst="rect">
                <a:avLst/>
              </a:prstGeom>
              <a:blipFill>
                <a:blip r:embed="rId8"/>
                <a:stretch>
                  <a:fillRect b="-3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97BCE158-C7CA-7666-7385-53113FABBFE1}"/>
                  </a:ext>
                </a:extLst>
              </p:cNvPr>
              <p:cNvSpPr txBox="1"/>
              <p:nvPr/>
            </p:nvSpPr>
            <p:spPr>
              <a:xfrm>
                <a:off x="8206426" y="3316891"/>
                <a:ext cx="889153" cy="374013"/>
              </a:xfrm>
              <a:prstGeom prst="rect">
                <a:avLst/>
              </a:prstGeom>
              <a:noFill/>
            </p:spPr>
            <p:txBody>
              <a:bodyPr wrap="none" rtlCol="0" anchor="t">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m:rPr>
                              <m:sty m:val="p"/>
                            </m:rPr>
                            <a:rPr lang="en-US" altLang="zh-CN" b="0" i="0" smtClean="0">
                              <a:latin typeface="Cambria Math" panose="02040503050406030204" pitchFamily="18" charset="0"/>
                              <a:cs typeface="Times New Roman" panose="02020603050405020304" pitchFamily="18" charset="0"/>
                            </a:rPr>
                            <m:t>FatPt</m:t>
                          </m:r>
                        </m:e>
                        <m:sub>
                          <m:r>
                            <a:rPr lang="en-US" altLang="zh-CN" b="0" i="1" smtClean="0">
                              <a:latin typeface="Cambria Math" panose="02040503050406030204" pitchFamily="18" charset="0"/>
                              <a:cs typeface="Times New Roman" panose="02020603050405020304" pitchFamily="18" charset="0"/>
                            </a:rPr>
                            <m:t>𝐴</m:t>
                          </m:r>
                        </m:sub>
                        <m:sup>
                          <m:r>
                            <a:rPr lang="en-US" altLang="zh-CN" b="0" i="0" smtClean="0">
                              <a:latin typeface="Cambria Math" panose="02040503050406030204" pitchFamily="18" charset="0"/>
                              <a:cs typeface="Times New Roman" panose="02020603050405020304" pitchFamily="18" charset="0"/>
                            </a:rPr>
                            <m:t>1</m:t>
                          </m:r>
                        </m:sup>
                      </m:sSubSup>
                    </m:oMath>
                  </m:oMathPara>
                </a14:m>
                <a:endParaRPr lang="en-US" altLang="zh-CN" b="0" i="0" dirty="0">
                  <a:cs typeface="Cambria Math" panose="02040503050406030204" pitchFamily="18" charset="0"/>
                </a:endParaRPr>
              </a:p>
            </p:txBody>
          </p:sp>
        </mc:Choice>
        <mc:Fallback xmlns="">
          <p:sp>
            <p:nvSpPr>
              <p:cNvPr id="35" name="文本框 34">
                <a:extLst>
                  <a:ext uri="{FF2B5EF4-FFF2-40B4-BE49-F238E27FC236}">
                    <a16:creationId xmlns:a16="http://schemas.microsoft.com/office/drawing/2014/main" id="{97BCE158-C7CA-7666-7385-53113FABBFE1}"/>
                  </a:ext>
                </a:extLst>
              </p:cNvPr>
              <p:cNvSpPr txBox="1">
                <a:spLocks noRot="1" noChangeAspect="1" noMove="1" noResize="1" noEditPoints="1" noAdjustHandles="1" noChangeArrowheads="1" noChangeShapeType="1" noTextEdit="1"/>
              </p:cNvSpPr>
              <p:nvPr/>
            </p:nvSpPr>
            <p:spPr>
              <a:xfrm>
                <a:off x="8206426" y="3316891"/>
                <a:ext cx="889153" cy="374013"/>
              </a:xfrm>
              <a:prstGeom prst="rect">
                <a:avLst/>
              </a:prstGeom>
              <a:blipFill>
                <a:blip r:embed="rId9"/>
                <a:stretch>
                  <a:fillRect b="-3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CDEED88D-6B7C-873F-E023-57064A0625AB}"/>
                  </a:ext>
                </a:extLst>
              </p:cNvPr>
              <p:cNvSpPr txBox="1"/>
              <p:nvPr/>
            </p:nvSpPr>
            <p:spPr>
              <a:xfrm>
                <a:off x="9983685" y="3314351"/>
                <a:ext cx="792845" cy="374590"/>
              </a:xfrm>
              <a:prstGeom prst="rect">
                <a:avLst/>
              </a:prstGeom>
              <a:noFill/>
            </p:spPr>
            <p:txBody>
              <a:bodyPr wrap="none" rtlCol="0" anchor="t">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solidFill>
                                <a:schemeClr val="tx1"/>
                              </a:solidFill>
                              <a:latin typeface="Cambria Math" panose="02040503050406030204" pitchFamily="18" charset="0"/>
                              <a:cs typeface="Times New Roman" panose="02020603050405020304" pitchFamily="18" charset="0"/>
                            </a:rPr>
                          </m:ctrlPr>
                        </m:sSubSupPr>
                        <m:e>
                          <m:r>
                            <m:rPr>
                              <m:sty m:val="p"/>
                            </m:rPr>
                            <a:rPr lang="en-US" altLang="zh-CN" b="0" i="0" smtClean="0">
                              <a:solidFill>
                                <a:schemeClr val="tx1"/>
                              </a:solidFill>
                              <a:latin typeface="Cambria Math" panose="02040503050406030204" pitchFamily="18" charset="0"/>
                              <a:cs typeface="Times New Roman" panose="02020603050405020304" pitchFamily="18" charset="0"/>
                            </a:rPr>
                            <m:t>FtPt</m:t>
                          </m:r>
                        </m:e>
                        <m:sub>
                          <m:r>
                            <a:rPr lang="en-US" altLang="zh-CN" b="0" i="1" smtClean="0">
                              <a:solidFill>
                                <a:schemeClr val="tx1"/>
                              </a:solidFill>
                              <a:latin typeface="Cambria Math" panose="02040503050406030204" pitchFamily="18" charset="0"/>
                              <a:cs typeface="Times New Roman" panose="02020603050405020304" pitchFamily="18" charset="0"/>
                            </a:rPr>
                            <m:t>𝐵</m:t>
                          </m:r>
                        </m:sub>
                        <m:sup>
                          <m:r>
                            <a:rPr lang="en-US" altLang="zh-CN" b="0" i="0" smtClean="0">
                              <a:solidFill>
                                <a:schemeClr val="tx1"/>
                              </a:solidFill>
                              <a:latin typeface="Cambria Math" panose="02040503050406030204" pitchFamily="18" charset="0"/>
                              <a:cs typeface="Times New Roman" panose="02020603050405020304" pitchFamily="18" charset="0"/>
                            </a:rPr>
                            <m:t>3</m:t>
                          </m:r>
                        </m:sup>
                      </m:sSubSup>
                    </m:oMath>
                  </m:oMathPara>
                </a14:m>
                <a:endParaRPr lang="en-US" altLang="zh-CN" b="0" i="0" dirty="0">
                  <a:solidFill>
                    <a:schemeClr val="tx1"/>
                  </a:solidFill>
                  <a:cs typeface="Cambria Math" panose="02040503050406030204" pitchFamily="18" charset="0"/>
                </a:endParaRPr>
              </a:p>
            </p:txBody>
          </p:sp>
        </mc:Choice>
        <mc:Fallback xmlns="">
          <p:sp>
            <p:nvSpPr>
              <p:cNvPr id="36" name="文本框 35">
                <a:extLst>
                  <a:ext uri="{FF2B5EF4-FFF2-40B4-BE49-F238E27FC236}">
                    <a16:creationId xmlns:a16="http://schemas.microsoft.com/office/drawing/2014/main" id="{CDEED88D-6B7C-873F-E023-57064A0625AB}"/>
                  </a:ext>
                </a:extLst>
              </p:cNvPr>
              <p:cNvSpPr txBox="1">
                <a:spLocks noRot="1" noChangeAspect="1" noMove="1" noResize="1" noEditPoints="1" noAdjustHandles="1" noChangeArrowheads="1" noChangeShapeType="1" noTextEdit="1"/>
              </p:cNvSpPr>
              <p:nvPr/>
            </p:nvSpPr>
            <p:spPr>
              <a:xfrm>
                <a:off x="9983685" y="3314351"/>
                <a:ext cx="792845" cy="374590"/>
              </a:xfrm>
              <a:prstGeom prst="rect">
                <a:avLst/>
              </a:prstGeom>
              <a:blipFill>
                <a:blip r:embed="rId10"/>
                <a:stretch>
                  <a:fillRect b="-3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EF364C75-584D-1223-0F6F-81E979ED7AB2}"/>
                  </a:ext>
                </a:extLst>
              </p:cNvPr>
              <p:cNvSpPr txBox="1"/>
              <p:nvPr/>
            </p:nvSpPr>
            <p:spPr>
              <a:xfrm>
                <a:off x="10801748" y="3314351"/>
                <a:ext cx="784510" cy="375424"/>
              </a:xfrm>
              <a:prstGeom prst="rect">
                <a:avLst/>
              </a:prstGeom>
              <a:noFill/>
            </p:spPr>
            <p:txBody>
              <a:bodyPr wrap="none" rtlCol="0" anchor="t">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solidFill>
                                <a:schemeClr val="tx1"/>
                              </a:solidFill>
                              <a:latin typeface="Cambria Math" panose="02040503050406030204" pitchFamily="18" charset="0"/>
                              <a:cs typeface="Times New Roman" panose="02020603050405020304" pitchFamily="18" charset="0"/>
                            </a:rPr>
                          </m:ctrlPr>
                        </m:sSubSupPr>
                        <m:e>
                          <m:r>
                            <m:rPr>
                              <m:sty m:val="p"/>
                            </m:rPr>
                            <a:rPr lang="en-US" altLang="zh-CN" b="0" i="0" smtClean="0">
                              <a:solidFill>
                                <a:schemeClr val="tx1"/>
                              </a:solidFill>
                              <a:latin typeface="Cambria Math" panose="02040503050406030204" pitchFamily="18" charset="0"/>
                              <a:cs typeface="Times New Roman" panose="02020603050405020304" pitchFamily="18" charset="0"/>
                            </a:rPr>
                            <m:t>FtPt</m:t>
                          </m:r>
                        </m:e>
                        <m:sub>
                          <m:r>
                            <a:rPr lang="en-US" altLang="zh-CN" b="0" i="1" smtClean="0">
                              <a:solidFill>
                                <a:schemeClr val="tx1"/>
                              </a:solidFill>
                              <a:latin typeface="Cambria Math" panose="02040503050406030204" pitchFamily="18" charset="0"/>
                              <a:cs typeface="Times New Roman" panose="02020603050405020304" pitchFamily="18" charset="0"/>
                            </a:rPr>
                            <m:t>𝐶</m:t>
                          </m:r>
                        </m:sub>
                        <m:sup>
                          <m:r>
                            <a:rPr lang="en-US" altLang="zh-CN" b="0" i="0" smtClean="0">
                              <a:solidFill>
                                <a:schemeClr val="tx1"/>
                              </a:solidFill>
                              <a:latin typeface="Cambria Math" panose="02040503050406030204" pitchFamily="18" charset="0"/>
                              <a:cs typeface="Times New Roman" panose="02020603050405020304" pitchFamily="18" charset="0"/>
                            </a:rPr>
                            <m:t>4</m:t>
                          </m:r>
                        </m:sup>
                      </m:sSubSup>
                    </m:oMath>
                  </m:oMathPara>
                </a14:m>
                <a:endParaRPr lang="en-US" altLang="zh-CN" b="0" i="0" dirty="0">
                  <a:solidFill>
                    <a:schemeClr val="tx1"/>
                  </a:solidFill>
                  <a:cs typeface="Cambria Math" panose="02040503050406030204" pitchFamily="18" charset="0"/>
                </a:endParaRPr>
              </a:p>
            </p:txBody>
          </p:sp>
        </mc:Choice>
        <mc:Fallback xmlns="">
          <p:sp>
            <p:nvSpPr>
              <p:cNvPr id="37" name="文本框 36">
                <a:extLst>
                  <a:ext uri="{FF2B5EF4-FFF2-40B4-BE49-F238E27FC236}">
                    <a16:creationId xmlns:a16="http://schemas.microsoft.com/office/drawing/2014/main" id="{EF364C75-584D-1223-0F6F-81E979ED7AB2}"/>
                  </a:ext>
                </a:extLst>
              </p:cNvPr>
              <p:cNvSpPr txBox="1">
                <a:spLocks noRot="1" noChangeAspect="1" noMove="1" noResize="1" noEditPoints="1" noAdjustHandles="1" noChangeArrowheads="1" noChangeShapeType="1" noTextEdit="1"/>
              </p:cNvSpPr>
              <p:nvPr/>
            </p:nvSpPr>
            <p:spPr>
              <a:xfrm>
                <a:off x="10801748" y="3314351"/>
                <a:ext cx="784510" cy="375424"/>
              </a:xfrm>
              <a:prstGeom prst="rect">
                <a:avLst/>
              </a:prstGeom>
              <a:blipFill>
                <a:blip r:embed="rId11"/>
                <a:stretch>
                  <a:fillRect b="-3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爆炸形: 8 pt  228">
                <a:extLst>
                  <a:ext uri="{FF2B5EF4-FFF2-40B4-BE49-F238E27FC236}">
                    <a16:creationId xmlns:a16="http://schemas.microsoft.com/office/drawing/2014/main" id="{0C2E5178-348F-CE65-1F61-975437A066E9}"/>
                  </a:ext>
                </a:extLst>
              </p:cNvPr>
              <p:cNvSpPr/>
              <p:nvPr/>
            </p:nvSpPr>
            <p:spPr>
              <a:xfrm>
                <a:off x="8136951" y="3665741"/>
                <a:ext cx="1038860" cy="551429"/>
              </a:xfrm>
              <a:prstGeom prst="irregularSeal1">
                <a:avLst/>
              </a:prstGeom>
              <a:solidFill>
                <a:srgbClr val="D81E0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bg1"/>
                              </a:solidFill>
                              <a:latin typeface="Cambria Math" panose="02040503050406030204" pitchFamily="18" charset="0"/>
                            </a:rPr>
                          </m:ctrlPr>
                        </m:sSubPr>
                        <m:e>
                          <m:r>
                            <m:rPr>
                              <m:sty m:val="p"/>
                            </m:rPr>
                            <a:rPr lang="en-US" altLang="zh-CN" sz="1600" b="0" i="0" smtClean="0">
                              <a:solidFill>
                                <a:schemeClr val="bg1"/>
                              </a:solidFill>
                              <a:latin typeface="Cambria Math" panose="02040503050406030204" pitchFamily="18" charset="0"/>
                            </a:rPr>
                            <m:t>Crash</m:t>
                          </m:r>
                        </m:e>
                        <m:sub>
                          <m:r>
                            <a:rPr lang="en-US" altLang="zh-CN" sz="1600" b="0" i="1" smtClean="0">
                              <a:solidFill>
                                <a:schemeClr val="bg1"/>
                              </a:solidFill>
                              <a:latin typeface="Cambria Math" panose="02040503050406030204" pitchFamily="18" charset="0"/>
                            </a:rPr>
                            <m:t>𝐴</m:t>
                          </m:r>
                        </m:sub>
                      </m:sSub>
                    </m:oMath>
                  </m:oMathPara>
                </a14:m>
                <a:endParaRPr lang="en-US" altLang="zh-CN" sz="1600" b="0" i="1" dirty="0">
                  <a:solidFill>
                    <a:schemeClr val="bg1"/>
                  </a:solidFill>
                  <a:ea typeface="宋体" panose="02010600030101010101" pitchFamily="2" charset="-122"/>
                  <a:cs typeface="Cambria Math" panose="02040503050406030204" pitchFamily="18" charset="0"/>
                </a:endParaRPr>
              </a:p>
            </p:txBody>
          </p:sp>
        </mc:Choice>
        <mc:Fallback xmlns="">
          <p:sp>
            <p:nvSpPr>
              <p:cNvPr id="38" name="爆炸形: 8 pt  228">
                <a:extLst>
                  <a:ext uri="{FF2B5EF4-FFF2-40B4-BE49-F238E27FC236}">
                    <a16:creationId xmlns:a16="http://schemas.microsoft.com/office/drawing/2014/main" id="{0C2E5178-348F-CE65-1F61-975437A066E9}"/>
                  </a:ext>
                </a:extLst>
              </p:cNvPr>
              <p:cNvSpPr>
                <a:spLocks noRot="1" noChangeAspect="1" noMove="1" noResize="1" noEditPoints="1" noAdjustHandles="1" noChangeArrowheads="1" noChangeShapeType="1" noTextEdit="1"/>
              </p:cNvSpPr>
              <p:nvPr/>
            </p:nvSpPr>
            <p:spPr>
              <a:xfrm>
                <a:off x="8136951" y="3665741"/>
                <a:ext cx="1038860" cy="551429"/>
              </a:xfrm>
              <a:prstGeom prst="irregularSeal1">
                <a:avLst/>
              </a:prstGeom>
              <a:blipFill>
                <a:blip r:embed="rId12"/>
                <a:stretch>
                  <a:fillRect/>
                </a:stretch>
              </a:blipFill>
              <a:ln>
                <a:solidFill>
                  <a:srgbClr val="C00000"/>
                </a:solidFill>
              </a:ln>
            </p:spPr>
            <p:txBody>
              <a:bodyPr/>
              <a:lstStyle/>
              <a:p>
                <a:r>
                  <a:rPr lang="zh-CN" altLang="en-US">
                    <a:noFill/>
                  </a:rPr>
                  <a:t> </a:t>
                </a:r>
              </a:p>
            </p:txBody>
          </p:sp>
        </mc:Fallback>
      </mc:AlternateContent>
      <p:cxnSp>
        <p:nvCxnSpPr>
          <p:cNvPr id="39" name="直接连接符 38">
            <a:extLst>
              <a:ext uri="{FF2B5EF4-FFF2-40B4-BE49-F238E27FC236}">
                <a16:creationId xmlns:a16="http://schemas.microsoft.com/office/drawing/2014/main" id="{4D502C86-A00D-7531-0901-8211C3DFEE04}"/>
              </a:ext>
            </a:extLst>
          </p:cNvPr>
          <p:cNvCxnSpPr/>
          <p:nvPr/>
        </p:nvCxnSpPr>
        <p:spPr>
          <a:xfrm flipV="1">
            <a:off x="8072227" y="4809835"/>
            <a:ext cx="3744000" cy="3175"/>
          </a:xfrm>
          <a:prstGeom prst="line">
            <a:avLst/>
          </a:prstGeom>
          <a:ln w="76200" cap="rnd">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椭圆 39">
            <a:extLst>
              <a:ext uri="{FF2B5EF4-FFF2-40B4-BE49-F238E27FC236}">
                <a16:creationId xmlns:a16="http://schemas.microsoft.com/office/drawing/2014/main" id="{C5E32183-1C88-34E2-0338-BB8EB5ED7A55}"/>
              </a:ext>
            </a:extLst>
          </p:cNvPr>
          <p:cNvSpPr/>
          <p:nvPr/>
        </p:nvSpPr>
        <p:spPr>
          <a:xfrm>
            <a:off x="8569723" y="4716490"/>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sp>
        <p:nvSpPr>
          <p:cNvPr id="41" name="椭圆 40">
            <a:extLst>
              <a:ext uri="{FF2B5EF4-FFF2-40B4-BE49-F238E27FC236}">
                <a16:creationId xmlns:a16="http://schemas.microsoft.com/office/drawing/2014/main" id="{5EA2F4CA-336E-34BB-561F-38CA1C80EE96}"/>
              </a:ext>
            </a:extLst>
          </p:cNvPr>
          <p:cNvSpPr/>
          <p:nvPr/>
        </p:nvSpPr>
        <p:spPr>
          <a:xfrm>
            <a:off x="9438403" y="4716490"/>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sp>
        <p:nvSpPr>
          <p:cNvPr id="42" name="椭圆 41">
            <a:extLst>
              <a:ext uri="{FF2B5EF4-FFF2-40B4-BE49-F238E27FC236}">
                <a16:creationId xmlns:a16="http://schemas.microsoft.com/office/drawing/2014/main" id="{77B2560E-FF1E-879E-CE38-B0DBC8197F7F}"/>
              </a:ext>
            </a:extLst>
          </p:cNvPr>
          <p:cNvSpPr/>
          <p:nvPr/>
        </p:nvSpPr>
        <p:spPr>
          <a:xfrm>
            <a:off x="10307083" y="4723475"/>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sp>
        <p:nvSpPr>
          <p:cNvPr id="43" name="椭圆 42">
            <a:extLst>
              <a:ext uri="{FF2B5EF4-FFF2-40B4-BE49-F238E27FC236}">
                <a16:creationId xmlns:a16="http://schemas.microsoft.com/office/drawing/2014/main" id="{C9B7D75C-32BB-169D-07FF-2A93D0F4683C}"/>
              </a:ext>
            </a:extLst>
          </p:cNvPr>
          <p:cNvSpPr/>
          <p:nvPr/>
        </p:nvSpPr>
        <p:spPr>
          <a:xfrm>
            <a:off x="11153538" y="4715855"/>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005580C9-06A0-1C76-E231-7E2D10438F6E}"/>
                  </a:ext>
                </a:extLst>
              </p:cNvPr>
              <p:cNvSpPr txBox="1"/>
              <p:nvPr/>
            </p:nvSpPr>
            <p:spPr>
              <a:xfrm>
                <a:off x="9134734" y="4125131"/>
                <a:ext cx="790216" cy="374783"/>
              </a:xfrm>
              <a:prstGeom prst="rect">
                <a:avLst/>
              </a:prstGeom>
              <a:noFill/>
            </p:spPr>
            <p:txBody>
              <a:bodyPr wrap="none" rtlCol="0" anchor="t">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m:rPr>
                              <m:sty m:val="p"/>
                            </m:rPr>
                            <a:rPr lang="en-US" altLang="zh-CN" b="0" i="0" smtClean="0">
                              <a:latin typeface="Cambria Math" panose="02040503050406030204" pitchFamily="18" charset="0"/>
                              <a:cs typeface="Times New Roman" panose="02020603050405020304" pitchFamily="18" charset="0"/>
                            </a:rPr>
                            <m:t>FtPt</m:t>
                          </m:r>
                        </m:e>
                        <m:sub>
                          <m:r>
                            <a:rPr lang="en-US" altLang="zh-CN" b="0" i="1" smtClean="0">
                              <a:latin typeface="Cambria Math" panose="02040503050406030204" pitchFamily="18" charset="0"/>
                              <a:cs typeface="Times New Roman" panose="02020603050405020304" pitchFamily="18" charset="0"/>
                            </a:rPr>
                            <m:t>𝐵</m:t>
                          </m:r>
                        </m:sub>
                        <m:sup>
                          <m:r>
                            <a:rPr lang="en-US" altLang="zh-CN" b="0" i="0" smtClean="0">
                              <a:latin typeface="Cambria Math" panose="02040503050406030204" pitchFamily="18" charset="0"/>
                              <a:cs typeface="Times New Roman" panose="02020603050405020304" pitchFamily="18" charset="0"/>
                            </a:rPr>
                            <m:t>2</m:t>
                          </m:r>
                        </m:sup>
                      </m:sSubSup>
                    </m:oMath>
                  </m:oMathPara>
                </a14:m>
                <a:endParaRPr lang="en-US" altLang="zh-CN" b="0" i="0" dirty="0">
                  <a:cs typeface="Cambria Math" panose="02040503050406030204" pitchFamily="18" charset="0"/>
                </a:endParaRPr>
              </a:p>
            </p:txBody>
          </p:sp>
        </mc:Choice>
        <mc:Fallback xmlns="">
          <p:sp>
            <p:nvSpPr>
              <p:cNvPr id="44" name="文本框 43">
                <a:extLst>
                  <a:ext uri="{FF2B5EF4-FFF2-40B4-BE49-F238E27FC236}">
                    <a16:creationId xmlns:a16="http://schemas.microsoft.com/office/drawing/2014/main" id="{005580C9-06A0-1C76-E231-7E2D10438F6E}"/>
                  </a:ext>
                </a:extLst>
              </p:cNvPr>
              <p:cNvSpPr txBox="1">
                <a:spLocks noRot="1" noChangeAspect="1" noMove="1" noResize="1" noEditPoints="1" noAdjustHandles="1" noChangeArrowheads="1" noChangeShapeType="1" noTextEdit="1"/>
              </p:cNvSpPr>
              <p:nvPr/>
            </p:nvSpPr>
            <p:spPr>
              <a:xfrm>
                <a:off x="9134734" y="4125131"/>
                <a:ext cx="790216" cy="374783"/>
              </a:xfrm>
              <a:prstGeom prst="rect">
                <a:avLst/>
              </a:prstGeom>
              <a:blipFill>
                <a:blip r:embed="rId13"/>
                <a:stretch>
                  <a:fillRect b="-3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4F7E561D-1302-1A1D-26A4-9F5B75B838BA}"/>
                  </a:ext>
                </a:extLst>
              </p:cNvPr>
              <p:cNvSpPr txBox="1"/>
              <p:nvPr/>
            </p:nvSpPr>
            <p:spPr>
              <a:xfrm>
                <a:off x="8272691" y="4125766"/>
                <a:ext cx="776943" cy="374013"/>
              </a:xfrm>
              <a:prstGeom prst="rect">
                <a:avLst/>
              </a:prstGeom>
              <a:noFill/>
            </p:spPr>
            <p:txBody>
              <a:bodyPr wrap="none" rtlCol="0" anchor="t">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m:rPr>
                              <m:sty m:val="p"/>
                            </m:rPr>
                            <a:rPr lang="en-US" altLang="zh-CN" b="0" i="0" smtClean="0">
                              <a:latin typeface="Cambria Math" panose="02040503050406030204" pitchFamily="18" charset="0"/>
                              <a:cs typeface="Times New Roman" panose="02020603050405020304" pitchFamily="18" charset="0"/>
                            </a:rPr>
                            <m:t>FtPt</m:t>
                          </m:r>
                        </m:e>
                        <m:sub>
                          <m:r>
                            <a:rPr lang="en-US" altLang="zh-CN" b="0" i="1" smtClean="0">
                              <a:latin typeface="Cambria Math" panose="02040503050406030204" pitchFamily="18" charset="0"/>
                              <a:cs typeface="Times New Roman" panose="02020603050405020304" pitchFamily="18" charset="0"/>
                            </a:rPr>
                            <m:t>𝐴</m:t>
                          </m:r>
                        </m:sub>
                        <m:sup>
                          <m:r>
                            <a:rPr lang="en-US" altLang="zh-CN" b="0" i="0" smtClean="0">
                              <a:latin typeface="Cambria Math" panose="02040503050406030204" pitchFamily="18" charset="0"/>
                              <a:cs typeface="Times New Roman" panose="02020603050405020304" pitchFamily="18" charset="0"/>
                            </a:rPr>
                            <m:t>1</m:t>
                          </m:r>
                        </m:sup>
                      </m:sSubSup>
                    </m:oMath>
                  </m:oMathPara>
                </a14:m>
                <a:endParaRPr lang="en-US" altLang="zh-CN" b="0" i="0" dirty="0">
                  <a:cs typeface="Cambria Math" panose="02040503050406030204" pitchFamily="18" charset="0"/>
                </a:endParaRPr>
              </a:p>
            </p:txBody>
          </p:sp>
        </mc:Choice>
        <mc:Fallback xmlns="">
          <p:sp>
            <p:nvSpPr>
              <p:cNvPr id="45" name="文本框 44">
                <a:extLst>
                  <a:ext uri="{FF2B5EF4-FFF2-40B4-BE49-F238E27FC236}">
                    <a16:creationId xmlns:a16="http://schemas.microsoft.com/office/drawing/2014/main" id="{4F7E561D-1302-1A1D-26A4-9F5B75B838BA}"/>
                  </a:ext>
                </a:extLst>
              </p:cNvPr>
              <p:cNvSpPr txBox="1">
                <a:spLocks noRot="1" noChangeAspect="1" noMove="1" noResize="1" noEditPoints="1" noAdjustHandles="1" noChangeArrowheads="1" noChangeShapeType="1" noTextEdit="1"/>
              </p:cNvSpPr>
              <p:nvPr/>
            </p:nvSpPr>
            <p:spPr>
              <a:xfrm>
                <a:off x="8272691" y="4125766"/>
                <a:ext cx="776943" cy="374013"/>
              </a:xfrm>
              <a:prstGeom prst="rect">
                <a:avLst/>
              </a:prstGeom>
              <a:blipFill>
                <a:blip r:embed="rId14"/>
                <a:stretch>
                  <a:fillRect b="-3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0ABCA884-6B9E-3DCD-6243-D3AA134E6541}"/>
                  </a:ext>
                </a:extLst>
              </p:cNvPr>
              <p:cNvSpPr txBox="1"/>
              <p:nvPr/>
            </p:nvSpPr>
            <p:spPr>
              <a:xfrm>
                <a:off x="9995159" y="4123226"/>
                <a:ext cx="790216" cy="376193"/>
              </a:xfrm>
              <a:prstGeom prst="rect">
                <a:avLst/>
              </a:prstGeom>
              <a:noFill/>
            </p:spPr>
            <p:txBody>
              <a:bodyPr wrap="none" rtlCol="0" anchor="t">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solidFill>
                                <a:schemeClr val="tx1"/>
                              </a:solidFill>
                              <a:latin typeface="Cambria Math" panose="02040503050406030204" pitchFamily="18" charset="0"/>
                              <a:cs typeface="Times New Roman" panose="02020603050405020304" pitchFamily="18" charset="0"/>
                            </a:rPr>
                          </m:ctrlPr>
                        </m:sSubSupPr>
                        <m:e>
                          <m:r>
                            <m:rPr>
                              <m:sty m:val="p"/>
                            </m:rPr>
                            <a:rPr lang="en-US" altLang="zh-CN" b="0" i="0" smtClean="0">
                              <a:solidFill>
                                <a:schemeClr val="tx1"/>
                              </a:solidFill>
                              <a:latin typeface="Cambria Math" panose="02040503050406030204" pitchFamily="18" charset="0"/>
                              <a:cs typeface="Times New Roman" panose="02020603050405020304" pitchFamily="18" charset="0"/>
                            </a:rPr>
                            <m:t>FtPt</m:t>
                          </m:r>
                        </m:e>
                        <m:sub>
                          <m:r>
                            <a:rPr lang="en-US" altLang="zh-CN" b="0" i="1" smtClean="0">
                              <a:solidFill>
                                <a:schemeClr val="tx1"/>
                              </a:solidFill>
                              <a:latin typeface="Cambria Math" panose="02040503050406030204" pitchFamily="18" charset="0"/>
                              <a:cs typeface="Times New Roman" panose="02020603050405020304" pitchFamily="18" charset="0"/>
                            </a:rPr>
                            <m:t>𝐵</m:t>
                          </m:r>
                        </m:sub>
                        <m:sup>
                          <m:r>
                            <a:rPr lang="en-US" altLang="zh-CN" b="0" i="0" smtClean="0">
                              <a:solidFill>
                                <a:schemeClr val="tx1"/>
                              </a:solidFill>
                              <a:latin typeface="Cambria Math" panose="02040503050406030204" pitchFamily="18" charset="0"/>
                              <a:cs typeface="Times New Roman" panose="02020603050405020304" pitchFamily="18" charset="0"/>
                            </a:rPr>
                            <m:t>3</m:t>
                          </m:r>
                        </m:sup>
                      </m:sSubSup>
                    </m:oMath>
                  </m:oMathPara>
                </a14:m>
                <a:endParaRPr lang="en-US" altLang="zh-CN" b="0" i="0" dirty="0">
                  <a:solidFill>
                    <a:schemeClr val="tx1"/>
                  </a:solidFill>
                  <a:cs typeface="Cambria Math" panose="02040503050406030204" pitchFamily="18" charset="0"/>
                </a:endParaRPr>
              </a:p>
            </p:txBody>
          </p:sp>
        </mc:Choice>
        <mc:Fallback xmlns="">
          <p:sp>
            <p:nvSpPr>
              <p:cNvPr id="46" name="文本框 45">
                <a:extLst>
                  <a:ext uri="{FF2B5EF4-FFF2-40B4-BE49-F238E27FC236}">
                    <a16:creationId xmlns:a16="http://schemas.microsoft.com/office/drawing/2014/main" id="{0ABCA884-6B9E-3DCD-6243-D3AA134E6541}"/>
                  </a:ext>
                </a:extLst>
              </p:cNvPr>
              <p:cNvSpPr txBox="1">
                <a:spLocks noRot="1" noChangeAspect="1" noMove="1" noResize="1" noEditPoints="1" noAdjustHandles="1" noChangeArrowheads="1" noChangeShapeType="1" noTextEdit="1"/>
              </p:cNvSpPr>
              <p:nvPr/>
            </p:nvSpPr>
            <p:spPr>
              <a:xfrm>
                <a:off x="9995159" y="4123226"/>
                <a:ext cx="790216" cy="376193"/>
              </a:xfrm>
              <a:prstGeom prst="rect">
                <a:avLst/>
              </a:prstGeom>
              <a:blipFill>
                <a:blip r:embed="rId15"/>
                <a:stretch>
                  <a:fillRect b="-16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11F53B4A-7098-2AEA-EBF7-5099D57EF926}"/>
                  </a:ext>
                </a:extLst>
              </p:cNvPr>
              <p:cNvSpPr txBox="1"/>
              <p:nvPr/>
            </p:nvSpPr>
            <p:spPr>
              <a:xfrm>
                <a:off x="10811908" y="4123226"/>
                <a:ext cx="784510" cy="375424"/>
              </a:xfrm>
              <a:prstGeom prst="rect">
                <a:avLst/>
              </a:prstGeom>
              <a:noFill/>
            </p:spPr>
            <p:txBody>
              <a:bodyPr wrap="none" rtlCol="0" anchor="t">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solidFill>
                                <a:schemeClr val="tx1"/>
                              </a:solidFill>
                              <a:latin typeface="Cambria Math" panose="02040503050406030204" pitchFamily="18" charset="0"/>
                              <a:cs typeface="Times New Roman" panose="02020603050405020304" pitchFamily="18" charset="0"/>
                            </a:rPr>
                          </m:ctrlPr>
                        </m:sSubSupPr>
                        <m:e>
                          <m:r>
                            <m:rPr>
                              <m:sty m:val="p"/>
                            </m:rPr>
                            <a:rPr lang="en-US" altLang="zh-CN" b="0" i="0" smtClean="0">
                              <a:solidFill>
                                <a:schemeClr val="tx1"/>
                              </a:solidFill>
                              <a:latin typeface="Cambria Math" panose="02040503050406030204" pitchFamily="18" charset="0"/>
                              <a:cs typeface="Times New Roman" panose="02020603050405020304" pitchFamily="18" charset="0"/>
                            </a:rPr>
                            <m:t>FtPt</m:t>
                          </m:r>
                        </m:e>
                        <m:sub>
                          <m:r>
                            <a:rPr lang="en-US" altLang="zh-CN" b="0" i="1" smtClean="0">
                              <a:solidFill>
                                <a:schemeClr val="tx1"/>
                              </a:solidFill>
                              <a:latin typeface="Cambria Math" panose="02040503050406030204" pitchFamily="18" charset="0"/>
                              <a:cs typeface="Times New Roman" panose="02020603050405020304" pitchFamily="18" charset="0"/>
                            </a:rPr>
                            <m:t>𝐶</m:t>
                          </m:r>
                        </m:sub>
                        <m:sup>
                          <m:r>
                            <a:rPr lang="en-US" altLang="zh-CN" b="0" i="0" smtClean="0">
                              <a:solidFill>
                                <a:schemeClr val="tx1"/>
                              </a:solidFill>
                              <a:latin typeface="Cambria Math" panose="02040503050406030204" pitchFamily="18" charset="0"/>
                              <a:cs typeface="Times New Roman" panose="02020603050405020304" pitchFamily="18" charset="0"/>
                            </a:rPr>
                            <m:t>4</m:t>
                          </m:r>
                        </m:sup>
                      </m:sSubSup>
                    </m:oMath>
                  </m:oMathPara>
                </a14:m>
                <a:endParaRPr lang="en-US" altLang="zh-CN" b="0" i="0" dirty="0">
                  <a:solidFill>
                    <a:schemeClr val="tx1"/>
                  </a:solidFill>
                  <a:cs typeface="Cambria Math" panose="02040503050406030204" pitchFamily="18" charset="0"/>
                </a:endParaRPr>
              </a:p>
            </p:txBody>
          </p:sp>
        </mc:Choice>
        <mc:Fallback xmlns="">
          <p:sp>
            <p:nvSpPr>
              <p:cNvPr id="47" name="文本框 46">
                <a:extLst>
                  <a:ext uri="{FF2B5EF4-FFF2-40B4-BE49-F238E27FC236}">
                    <a16:creationId xmlns:a16="http://schemas.microsoft.com/office/drawing/2014/main" id="{11F53B4A-7098-2AEA-EBF7-5099D57EF926}"/>
                  </a:ext>
                </a:extLst>
              </p:cNvPr>
              <p:cNvSpPr txBox="1">
                <a:spLocks noRot="1" noChangeAspect="1" noMove="1" noResize="1" noEditPoints="1" noAdjustHandles="1" noChangeArrowheads="1" noChangeShapeType="1" noTextEdit="1"/>
              </p:cNvSpPr>
              <p:nvPr/>
            </p:nvSpPr>
            <p:spPr>
              <a:xfrm>
                <a:off x="10811908" y="4123226"/>
                <a:ext cx="784510" cy="375424"/>
              </a:xfrm>
              <a:prstGeom prst="rect">
                <a:avLst/>
              </a:prstGeom>
              <a:blipFill>
                <a:blip r:embed="rId16"/>
                <a:stretch>
                  <a:fillRect b="-16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爆炸形: 8 pt  228">
                <a:extLst>
                  <a:ext uri="{FF2B5EF4-FFF2-40B4-BE49-F238E27FC236}">
                    <a16:creationId xmlns:a16="http://schemas.microsoft.com/office/drawing/2014/main" id="{43399C6A-14BC-0338-C1C2-7510B747B897}"/>
                  </a:ext>
                </a:extLst>
              </p:cNvPr>
              <p:cNvSpPr/>
              <p:nvPr/>
            </p:nvSpPr>
            <p:spPr>
              <a:xfrm>
                <a:off x="9017358" y="4508499"/>
                <a:ext cx="993179" cy="544597"/>
              </a:xfrm>
              <a:prstGeom prst="irregularSeal1">
                <a:avLst/>
              </a:prstGeom>
              <a:solidFill>
                <a:srgbClr val="D81E0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bg1"/>
                              </a:solidFill>
                              <a:latin typeface="Cambria Math" panose="02040503050406030204" pitchFamily="18" charset="0"/>
                            </a:rPr>
                          </m:ctrlPr>
                        </m:sSubPr>
                        <m:e>
                          <m:r>
                            <m:rPr>
                              <m:sty m:val="p"/>
                            </m:rPr>
                            <a:rPr lang="en-US" altLang="zh-CN" sz="1600" b="0" i="0" smtClean="0">
                              <a:solidFill>
                                <a:schemeClr val="bg1"/>
                              </a:solidFill>
                              <a:latin typeface="Cambria Math" panose="02040503050406030204" pitchFamily="18" charset="0"/>
                            </a:rPr>
                            <m:t>Crash</m:t>
                          </m:r>
                        </m:e>
                        <m:sub>
                          <m:r>
                            <m:rPr>
                              <m:sty m:val="p"/>
                            </m:rPr>
                            <a:rPr lang="en-US" altLang="zh-CN" sz="1600" b="0" i="0" smtClean="0">
                              <a:solidFill>
                                <a:schemeClr val="bg1"/>
                              </a:solidFill>
                              <a:latin typeface="Cambria Math" panose="02040503050406030204" pitchFamily="18" charset="0"/>
                            </a:rPr>
                            <m:t>B</m:t>
                          </m:r>
                        </m:sub>
                      </m:sSub>
                    </m:oMath>
                  </m:oMathPara>
                </a14:m>
                <a:endParaRPr lang="en-US" altLang="zh-CN" sz="1600" b="0" i="1" dirty="0">
                  <a:solidFill>
                    <a:schemeClr val="bg1"/>
                  </a:solidFill>
                  <a:ea typeface="宋体" panose="02010600030101010101" pitchFamily="2" charset="-122"/>
                  <a:cs typeface="Cambria Math" panose="02040503050406030204" pitchFamily="18" charset="0"/>
                </a:endParaRPr>
              </a:p>
            </p:txBody>
          </p:sp>
        </mc:Choice>
        <mc:Fallback xmlns="">
          <p:sp>
            <p:nvSpPr>
              <p:cNvPr id="48" name="爆炸形: 8 pt  228">
                <a:extLst>
                  <a:ext uri="{FF2B5EF4-FFF2-40B4-BE49-F238E27FC236}">
                    <a16:creationId xmlns:a16="http://schemas.microsoft.com/office/drawing/2014/main" id="{43399C6A-14BC-0338-C1C2-7510B747B897}"/>
                  </a:ext>
                </a:extLst>
              </p:cNvPr>
              <p:cNvSpPr>
                <a:spLocks noRot="1" noChangeAspect="1" noMove="1" noResize="1" noEditPoints="1" noAdjustHandles="1" noChangeArrowheads="1" noChangeShapeType="1" noTextEdit="1"/>
              </p:cNvSpPr>
              <p:nvPr/>
            </p:nvSpPr>
            <p:spPr>
              <a:xfrm>
                <a:off x="9017358" y="4508499"/>
                <a:ext cx="993179" cy="544597"/>
              </a:xfrm>
              <a:prstGeom prst="irregularSeal1">
                <a:avLst/>
              </a:prstGeom>
              <a:blipFill>
                <a:blip r:embed="rId17"/>
                <a:stretch>
                  <a:fillRect/>
                </a:stretch>
              </a:blipFill>
              <a:ln>
                <a:solidFill>
                  <a:srgbClr val="C00000"/>
                </a:solidFill>
              </a:ln>
            </p:spPr>
            <p:txBody>
              <a:bodyPr/>
              <a:lstStyle/>
              <a:p>
                <a:r>
                  <a:rPr lang="zh-CN" altLang="en-US">
                    <a:noFill/>
                  </a:rPr>
                  <a:t> </a:t>
                </a:r>
              </a:p>
            </p:txBody>
          </p:sp>
        </mc:Fallback>
      </mc:AlternateContent>
      <p:cxnSp>
        <p:nvCxnSpPr>
          <p:cNvPr id="49" name="直接连接符 48">
            <a:extLst>
              <a:ext uri="{FF2B5EF4-FFF2-40B4-BE49-F238E27FC236}">
                <a16:creationId xmlns:a16="http://schemas.microsoft.com/office/drawing/2014/main" id="{C1F2BFF0-8113-0B01-38C2-BCA9B49C7320}"/>
              </a:ext>
            </a:extLst>
          </p:cNvPr>
          <p:cNvCxnSpPr/>
          <p:nvPr/>
        </p:nvCxnSpPr>
        <p:spPr>
          <a:xfrm flipV="1">
            <a:off x="8062067" y="5650113"/>
            <a:ext cx="3744000" cy="3175"/>
          </a:xfrm>
          <a:prstGeom prst="line">
            <a:avLst/>
          </a:prstGeom>
          <a:ln w="76200" cap="rnd">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椭圆 49">
            <a:extLst>
              <a:ext uri="{FF2B5EF4-FFF2-40B4-BE49-F238E27FC236}">
                <a16:creationId xmlns:a16="http://schemas.microsoft.com/office/drawing/2014/main" id="{1EEA5DB0-F64D-8650-7EFF-D00E07975AB5}"/>
              </a:ext>
            </a:extLst>
          </p:cNvPr>
          <p:cNvSpPr/>
          <p:nvPr/>
        </p:nvSpPr>
        <p:spPr>
          <a:xfrm>
            <a:off x="8559563" y="5556768"/>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sp>
        <p:nvSpPr>
          <p:cNvPr id="51" name="椭圆 50">
            <a:extLst>
              <a:ext uri="{FF2B5EF4-FFF2-40B4-BE49-F238E27FC236}">
                <a16:creationId xmlns:a16="http://schemas.microsoft.com/office/drawing/2014/main" id="{66DF04A8-04CC-396B-191A-4608E9EEBEE8}"/>
              </a:ext>
            </a:extLst>
          </p:cNvPr>
          <p:cNvSpPr/>
          <p:nvPr/>
        </p:nvSpPr>
        <p:spPr>
          <a:xfrm>
            <a:off x="9428243" y="5556768"/>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sp>
        <p:nvSpPr>
          <p:cNvPr id="52" name="椭圆 51">
            <a:extLst>
              <a:ext uri="{FF2B5EF4-FFF2-40B4-BE49-F238E27FC236}">
                <a16:creationId xmlns:a16="http://schemas.microsoft.com/office/drawing/2014/main" id="{E7D591F7-2ED1-BDF0-7F77-EC3A69A0B273}"/>
              </a:ext>
            </a:extLst>
          </p:cNvPr>
          <p:cNvSpPr/>
          <p:nvPr/>
        </p:nvSpPr>
        <p:spPr>
          <a:xfrm>
            <a:off x="10296923" y="5563753"/>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sp>
        <p:nvSpPr>
          <p:cNvPr id="53" name="椭圆 52">
            <a:extLst>
              <a:ext uri="{FF2B5EF4-FFF2-40B4-BE49-F238E27FC236}">
                <a16:creationId xmlns:a16="http://schemas.microsoft.com/office/drawing/2014/main" id="{FDDBD9B8-8FFE-714D-70BF-A99F5FE900E7}"/>
              </a:ext>
            </a:extLst>
          </p:cNvPr>
          <p:cNvSpPr/>
          <p:nvPr/>
        </p:nvSpPr>
        <p:spPr>
          <a:xfrm>
            <a:off x="11143378" y="5556133"/>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CB763C06-891D-383F-FB3C-71501C6C502E}"/>
                  </a:ext>
                </a:extLst>
              </p:cNvPr>
              <p:cNvSpPr txBox="1"/>
              <p:nvPr/>
            </p:nvSpPr>
            <p:spPr>
              <a:xfrm>
                <a:off x="9123260" y="5020827"/>
                <a:ext cx="792845" cy="373179"/>
              </a:xfrm>
              <a:prstGeom prst="rect">
                <a:avLst/>
              </a:prstGeom>
              <a:noFill/>
            </p:spPr>
            <p:txBody>
              <a:bodyPr wrap="none" rtlCol="0" anchor="t">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m:rPr>
                              <m:sty m:val="p"/>
                            </m:rPr>
                            <a:rPr lang="en-US" altLang="zh-CN" b="0" i="0" smtClean="0">
                              <a:latin typeface="Cambria Math" panose="02040503050406030204" pitchFamily="18" charset="0"/>
                              <a:cs typeface="Times New Roman" panose="02020603050405020304" pitchFamily="18" charset="0"/>
                            </a:rPr>
                            <m:t>FtPt</m:t>
                          </m:r>
                        </m:e>
                        <m:sub>
                          <m:r>
                            <a:rPr lang="en-US" altLang="zh-CN" b="0" i="1" smtClean="0">
                              <a:latin typeface="Cambria Math" panose="02040503050406030204" pitchFamily="18" charset="0"/>
                              <a:cs typeface="Times New Roman" panose="02020603050405020304" pitchFamily="18" charset="0"/>
                            </a:rPr>
                            <m:t>𝐵</m:t>
                          </m:r>
                        </m:sub>
                        <m:sup>
                          <m:r>
                            <a:rPr lang="en-US" altLang="zh-CN" b="0" i="0" smtClean="0">
                              <a:latin typeface="Cambria Math" panose="02040503050406030204" pitchFamily="18" charset="0"/>
                              <a:cs typeface="Times New Roman" panose="02020603050405020304" pitchFamily="18" charset="0"/>
                            </a:rPr>
                            <m:t>2</m:t>
                          </m:r>
                        </m:sup>
                      </m:sSubSup>
                    </m:oMath>
                  </m:oMathPara>
                </a14:m>
                <a:endParaRPr lang="en-US" altLang="zh-CN" b="0" i="0" dirty="0">
                  <a:cs typeface="Cambria Math" panose="02040503050406030204" pitchFamily="18" charset="0"/>
                </a:endParaRPr>
              </a:p>
            </p:txBody>
          </p:sp>
        </mc:Choice>
        <mc:Fallback xmlns="">
          <p:sp>
            <p:nvSpPr>
              <p:cNvPr id="54" name="文本框 53">
                <a:extLst>
                  <a:ext uri="{FF2B5EF4-FFF2-40B4-BE49-F238E27FC236}">
                    <a16:creationId xmlns:a16="http://schemas.microsoft.com/office/drawing/2014/main" id="{CB763C06-891D-383F-FB3C-71501C6C502E}"/>
                  </a:ext>
                </a:extLst>
              </p:cNvPr>
              <p:cNvSpPr txBox="1">
                <a:spLocks noRot="1" noChangeAspect="1" noMove="1" noResize="1" noEditPoints="1" noAdjustHandles="1" noChangeArrowheads="1" noChangeShapeType="1" noTextEdit="1"/>
              </p:cNvSpPr>
              <p:nvPr/>
            </p:nvSpPr>
            <p:spPr>
              <a:xfrm>
                <a:off x="9123260" y="5020827"/>
                <a:ext cx="792845" cy="373179"/>
              </a:xfrm>
              <a:prstGeom prst="rect">
                <a:avLst/>
              </a:prstGeom>
              <a:blipFill>
                <a:blip r:embed="rId18"/>
                <a:stretch>
                  <a:fillRect b="-3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EFCD6CE5-5487-61C4-B8EA-6BBD2108DA28}"/>
                  </a:ext>
                </a:extLst>
              </p:cNvPr>
              <p:cNvSpPr txBox="1"/>
              <p:nvPr/>
            </p:nvSpPr>
            <p:spPr>
              <a:xfrm>
                <a:off x="8262531" y="5021462"/>
                <a:ext cx="776943" cy="374013"/>
              </a:xfrm>
              <a:prstGeom prst="rect">
                <a:avLst/>
              </a:prstGeom>
              <a:noFill/>
            </p:spPr>
            <p:txBody>
              <a:bodyPr wrap="none" rtlCol="0" anchor="t">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m:rPr>
                              <m:sty m:val="p"/>
                            </m:rPr>
                            <a:rPr lang="en-US" altLang="zh-CN" b="0" i="0" smtClean="0">
                              <a:latin typeface="Cambria Math" panose="02040503050406030204" pitchFamily="18" charset="0"/>
                              <a:cs typeface="Times New Roman" panose="02020603050405020304" pitchFamily="18" charset="0"/>
                            </a:rPr>
                            <m:t>FtPt</m:t>
                          </m:r>
                        </m:e>
                        <m:sub>
                          <m:r>
                            <a:rPr lang="en-US" altLang="zh-CN" b="0" i="1" smtClean="0">
                              <a:latin typeface="Cambria Math" panose="02040503050406030204" pitchFamily="18" charset="0"/>
                              <a:cs typeface="Times New Roman" panose="02020603050405020304" pitchFamily="18" charset="0"/>
                            </a:rPr>
                            <m:t>𝐴</m:t>
                          </m:r>
                        </m:sub>
                        <m:sup>
                          <m:r>
                            <a:rPr lang="en-US" altLang="zh-CN" b="0" i="0" smtClean="0">
                              <a:latin typeface="Cambria Math" panose="02040503050406030204" pitchFamily="18" charset="0"/>
                              <a:cs typeface="Times New Roman" panose="02020603050405020304" pitchFamily="18" charset="0"/>
                            </a:rPr>
                            <m:t>1</m:t>
                          </m:r>
                        </m:sup>
                      </m:sSubSup>
                    </m:oMath>
                  </m:oMathPara>
                </a14:m>
                <a:endParaRPr lang="en-US" altLang="zh-CN" b="0" i="0" dirty="0">
                  <a:cs typeface="Cambria Math" panose="02040503050406030204" pitchFamily="18" charset="0"/>
                </a:endParaRPr>
              </a:p>
            </p:txBody>
          </p:sp>
        </mc:Choice>
        <mc:Fallback xmlns="">
          <p:sp>
            <p:nvSpPr>
              <p:cNvPr id="55" name="文本框 54">
                <a:extLst>
                  <a:ext uri="{FF2B5EF4-FFF2-40B4-BE49-F238E27FC236}">
                    <a16:creationId xmlns:a16="http://schemas.microsoft.com/office/drawing/2014/main" id="{EFCD6CE5-5487-61C4-B8EA-6BBD2108DA28}"/>
                  </a:ext>
                </a:extLst>
              </p:cNvPr>
              <p:cNvSpPr txBox="1">
                <a:spLocks noRot="1" noChangeAspect="1" noMove="1" noResize="1" noEditPoints="1" noAdjustHandles="1" noChangeArrowheads="1" noChangeShapeType="1" noTextEdit="1"/>
              </p:cNvSpPr>
              <p:nvPr/>
            </p:nvSpPr>
            <p:spPr>
              <a:xfrm>
                <a:off x="8262531" y="5021462"/>
                <a:ext cx="776943" cy="374013"/>
              </a:xfrm>
              <a:prstGeom prst="rect">
                <a:avLst/>
              </a:prstGeom>
              <a:blipFill>
                <a:blip r:embed="rId19"/>
                <a:stretch>
                  <a:fillRect b="-3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FE9423CF-47A3-3DBA-20C5-E1A871000EA4}"/>
                  </a:ext>
                </a:extLst>
              </p:cNvPr>
              <p:cNvSpPr txBox="1"/>
              <p:nvPr/>
            </p:nvSpPr>
            <p:spPr>
              <a:xfrm>
                <a:off x="9983685" y="5018922"/>
                <a:ext cx="792845" cy="374590"/>
              </a:xfrm>
              <a:prstGeom prst="rect">
                <a:avLst/>
              </a:prstGeom>
              <a:noFill/>
            </p:spPr>
            <p:txBody>
              <a:bodyPr wrap="none" rtlCol="0" anchor="t">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solidFill>
                                <a:schemeClr val="tx1"/>
                              </a:solidFill>
                              <a:latin typeface="Cambria Math" panose="02040503050406030204" pitchFamily="18" charset="0"/>
                              <a:cs typeface="Times New Roman" panose="02020603050405020304" pitchFamily="18" charset="0"/>
                            </a:rPr>
                          </m:ctrlPr>
                        </m:sSubSupPr>
                        <m:e>
                          <m:r>
                            <m:rPr>
                              <m:sty m:val="p"/>
                            </m:rPr>
                            <a:rPr lang="en-US" altLang="zh-CN" b="0" i="0" smtClean="0">
                              <a:solidFill>
                                <a:schemeClr val="tx1"/>
                              </a:solidFill>
                              <a:latin typeface="Cambria Math" panose="02040503050406030204" pitchFamily="18" charset="0"/>
                              <a:cs typeface="Times New Roman" panose="02020603050405020304" pitchFamily="18" charset="0"/>
                            </a:rPr>
                            <m:t>FtPt</m:t>
                          </m:r>
                        </m:e>
                        <m:sub>
                          <m:r>
                            <a:rPr lang="en-US" altLang="zh-CN" b="0" i="1" smtClean="0">
                              <a:solidFill>
                                <a:schemeClr val="tx1"/>
                              </a:solidFill>
                              <a:latin typeface="Cambria Math" panose="02040503050406030204" pitchFamily="18" charset="0"/>
                              <a:cs typeface="Times New Roman" panose="02020603050405020304" pitchFamily="18" charset="0"/>
                            </a:rPr>
                            <m:t>𝐵</m:t>
                          </m:r>
                        </m:sub>
                        <m:sup>
                          <m:r>
                            <a:rPr lang="en-US" altLang="zh-CN" b="0" i="0" smtClean="0">
                              <a:solidFill>
                                <a:schemeClr val="tx1"/>
                              </a:solidFill>
                              <a:latin typeface="Cambria Math" panose="02040503050406030204" pitchFamily="18" charset="0"/>
                              <a:cs typeface="Times New Roman" panose="02020603050405020304" pitchFamily="18" charset="0"/>
                            </a:rPr>
                            <m:t>3</m:t>
                          </m:r>
                        </m:sup>
                      </m:sSubSup>
                    </m:oMath>
                  </m:oMathPara>
                </a14:m>
                <a:endParaRPr lang="en-US" altLang="zh-CN" b="0" i="0" dirty="0">
                  <a:solidFill>
                    <a:schemeClr val="tx1"/>
                  </a:solidFill>
                  <a:cs typeface="Cambria Math" panose="02040503050406030204" pitchFamily="18" charset="0"/>
                </a:endParaRPr>
              </a:p>
            </p:txBody>
          </p:sp>
        </mc:Choice>
        <mc:Fallback xmlns="">
          <p:sp>
            <p:nvSpPr>
              <p:cNvPr id="56" name="文本框 55">
                <a:extLst>
                  <a:ext uri="{FF2B5EF4-FFF2-40B4-BE49-F238E27FC236}">
                    <a16:creationId xmlns:a16="http://schemas.microsoft.com/office/drawing/2014/main" id="{FE9423CF-47A3-3DBA-20C5-E1A871000EA4}"/>
                  </a:ext>
                </a:extLst>
              </p:cNvPr>
              <p:cNvSpPr txBox="1">
                <a:spLocks noRot="1" noChangeAspect="1" noMove="1" noResize="1" noEditPoints="1" noAdjustHandles="1" noChangeArrowheads="1" noChangeShapeType="1" noTextEdit="1"/>
              </p:cNvSpPr>
              <p:nvPr/>
            </p:nvSpPr>
            <p:spPr>
              <a:xfrm>
                <a:off x="9983685" y="5018922"/>
                <a:ext cx="792845" cy="374590"/>
              </a:xfrm>
              <a:prstGeom prst="rect">
                <a:avLst/>
              </a:prstGeom>
              <a:blipFill>
                <a:blip r:embed="rId20"/>
                <a:stretch>
                  <a:fillRect b="-16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文本框 56">
                <a:extLst>
                  <a:ext uri="{FF2B5EF4-FFF2-40B4-BE49-F238E27FC236}">
                    <a16:creationId xmlns:a16="http://schemas.microsoft.com/office/drawing/2014/main" id="{F24AB388-7887-54AC-42A6-E5CBAF717891}"/>
                  </a:ext>
                </a:extLst>
              </p:cNvPr>
              <p:cNvSpPr txBox="1"/>
              <p:nvPr/>
            </p:nvSpPr>
            <p:spPr>
              <a:xfrm>
                <a:off x="10801748" y="5018922"/>
                <a:ext cx="780342" cy="381195"/>
              </a:xfrm>
              <a:prstGeom prst="rect">
                <a:avLst/>
              </a:prstGeom>
              <a:noFill/>
            </p:spPr>
            <p:txBody>
              <a:bodyPr wrap="none" rtlCol="0" anchor="t">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solidFill>
                                <a:schemeClr val="tx1"/>
                              </a:solidFill>
                              <a:latin typeface="Cambria Math" panose="02040503050406030204" pitchFamily="18" charset="0"/>
                              <a:cs typeface="Times New Roman" panose="02020603050405020304" pitchFamily="18" charset="0"/>
                            </a:rPr>
                          </m:ctrlPr>
                        </m:sSubSupPr>
                        <m:e>
                          <m:r>
                            <m:rPr>
                              <m:sty m:val="p"/>
                            </m:rPr>
                            <a:rPr lang="en-US" altLang="zh-CN" b="0" i="0" smtClean="0">
                              <a:solidFill>
                                <a:schemeClr val="tx1"/>
                              </a:solidFill>
                              <a:latin typeface="Cambria Math" panose="02040503050406030204" pitchFamily="18" charset="0"/>
                              <a:cs typeface="Times New Roman" panose="02020603050405020304" pitchFamily="18" charset="0"/>
                            </a:rPr>
                            <m:t>FtPt</m:t>
                          </m:r>
                        </m:e>
                        <m:sub>
                          <m:r>
                            <m:rPr>
                              <m:sty m:val="p"/>
                            </m:rPr>
                            <a:rPr lang="en-US" altLang="zh-CN" b="0" i="0" smtClean="0">
                              <a:solidFill>
                                <a:schemeClr val="tx1"/>
                              </a:solidFill>
                              <a:latin typeface="Cambria Math" panose="02040503050406030204" pitchFamily="18" charset="0"/>
                              <a:cs typeface="Times New Roman" panose="02020603050405020304" pitchFamily="18" charset="0"/>
                            </a:rPr>
                            <m:t>C</m:t>
                          </m:r>
                        </m:sub>
                        <m:sup>
                          <m:r>
                            <a:rPr lang="en-US" altLang="zh-CN" b="0" i="0" smtClean="0">
                              <a:solidFill>
                                <a:schemeClr val="tx1"/>
                              </a:solidFill>
                              <a:latin typeface="Cambria Math" panose="02040503050406030204" pitchFamily="18" charset="0"/>
                              <a:cs typeface="Times New Roman" panose="02020603050405020304" pitchFamily="18" charset="0"/>
                            </a:rPr>
                            <m:t>4</m:t>
                          </m:r>
                        </m:sup>
                      </m:sSubSup>
                    </m:oMath>
                  </m:oMathPara>
                </a14:m>
                <a:endParaRPr lang="en-US" altLang="zh-CN" b="0" i="0" dirty="0">
                  <a:solidFill>
                    <a:schemeClr val="tx1"/>
                  </a:solidFill>
                  <a:cs typeface="Cambria Math" panose="02040503050406030204" pitchFamily="18" charset="0"/>
                </a:endParaRPr>
              </a:p>
            </p:txBody>
          </p:sp>
        </mc:Choice>
        <mc:Fallback xmlns="">
          <p:sp>
            <p:nvSpPr>
              <p:cNvPr id="57" name="文本框 56">
                <a:extLst>
                  <a:ext uri="{FF2B5EF4-FFF2-40B4-BE49-F238E27FC236}">
                    <a16:creationId xmlns:a16="http://schemas.microsoft.com/office/drawing/2014/main" id="{F24AB388-7887-54AC-42A6-E5CBAF717891}"/>
                  </a:ext>
                </a:extLst>
              </p:cNvPr>
              <p:cNvSpPr txBox="1">
                <a:spLocks noRot="1" noChangeAspect="1" noMove="1" noResize="1" noEditPoints="1" noAdjustHandles="1" noChangeArrowheads="1" noChangeShapeType="1" noTextEdit="1"/>
              </p:cNvSpPr>
              <p:nvPr/>
            </p:nvSpPr>
            <p:spPr>
              <a:xfrm>
                <a:off x="10801748" y="5018922"/>
                <a:ext cx="780342" cy="381195"/>
              </a:xfrm>
              <a:prstGeom prst="rect">
                <a:avLst/>
              </a:prstGeom>
              <a:blipFill>
                <a:blip r:embed="rId21"/>
                <a:stretch>
                  <a:fillRect b="-47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爆炸形: 8 pt  228">
                <a:extLst>
                  <a:ext uri="{FF2B5EF4-FFF2-40B4-BE49-F238E27FC236}">
                    <a16:creationId xmlns:a16="http://schemas.microsoft.com/office/drawing/2014/main" id="{6AE2B086-A632-E627-39FC-93D9979FE9A6}"/>
                  </a:ext>
                </a:extLst>
              </p:cNvPr>
              <p:cNvSpPr/>
              <p:nvPr/>
            </p:nvSpPr>
            <p:spPr>
              <a:xfrm>
                <a:off x="9870521" y="5363728"/>
                <a:ext cx="945595" cy="530860"/>
              </a:xfrm>
              <a:prstGeom prst="irregularSeal1">
                <a:avLst/>
              </a:prstGeom>
              <a:solidFill>
                <a:srgbClr val="D81E0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bg1"/>
                              </a:solidFill>
                              <a:latin typeface="Cambria Math" panose="02040503050406030204" pitchFamily="18" charset="0"/>
                            </a:rPr>
                          </m:ctrlPr>
                        </m:sSubPr>
                        <m:e>
                          <m:r>
                            <m:rPr>
                              <m:sty m:val="p"/>
                            </m:rPr>
                            <a:rPr lang="en-US" altLang="zh-CN" sz="1600" b="0" i="0" smtClean="0">
                              <a:solidFill>
                                <a:schemeClr val="bg1"/>
                              </a:solidFill>
                              <a:latin typeface="Cambria Math" panose="02040503050406030204" pitchFamily="18" charset="0"/>
                            </a:rPr>
                            <m:t>Crash</m:t>
                          </m:r>
                        </m:e>
                        <m:sub>
                          <m:r>
                            <m:rPr>
                              <m:sty m:val="p"/>
                            </m:rPr>
                            <a:rPr lang="en-US" altLang="zh-CN" sz="1600" b="0" i="0" smtClean="0">
                              <a:solidFill>
                                <a:schemeClr val="bg1"/>
                              </a:solidFill>
                              <a:latin typeface="Cambria Math" panose="02040503050406030204" pitchFamily="18" charset="0"/>
                            </a:rPr>
                            <m:t>B</m:t>
                          </m:r>
                        </m:sub>
                      </m:sSub>
                    </m:oMath>
                  </m:oMathPara>
                </a14:m>
                <a:endParaRPr lang="en-US" altLang="zh-CN" sz="1600" b="0" i="1" dirty="0">
                  <a:solidFill>
                    <a:schemeClr val="bg1"/>
                  </a:solidFill>
                  <a:ea typeface="宋体" panose="02010600030101010101" pitchFamily="2" charset="-122"/>
                  <a:cs typeface="Cambria Math" panose="02040503050406030204" pitchFamily="18" charset="0"/>
                </a:endParaRPr>
              </a:p>
            </p:txBody>
          </p:sp>
        </mc:Choice>
        <mc:Fallback xmlns="">
          <p:sp>
            <p:nvSpPr>
              <p:cNvPr id="58" name="爆炸形: 8 pt  228">
                <a:extLst>
                  <a:ext uri="{FF2B5EF4-FFF2-40B4-BE49-F238E27FC236}">
                    <a16:creationId xmlns:a16="http://schemas.microsoft.com/office/drawing/2014/main" id="{6AE2B086-A632-E627-39FC-93D9979FE9A6}"/>
                  </a:ext>
                </a:extLst>
              </p:cNvPr>
              <p:cNvSpPr>
                <a:spLocks noRot="1" noChangeAspect="1" noMove="1" noResize="1" noEditPoints="1" noAdjustHandles="1" noChangeArrowheads="1" noChangeShapeType="1" noTextEdit="1"/>
              </p:cNvSpPr>
              <p:nvPr/>
            </p:nvSpPr>
            <p:spPr>
              <a:xfrm>
                <a:off x="9870521" y="5363728"/>
                <a:ext cx="945595" cy="530860"/>
              </a:xfrm>
              <a:prstGeom prst="irregularSeal1">
                <a:avLst/>
              </a:prstGeom>
              <a:blipFill>
                <a:blip r:embed="rId22"/>
                <a:stretch>
                  <a:fillRect/>
                </a:stretch>
              </a:blipFill>
              <a:ln>
                <a:solidFill>
                  <a:srgbClr val="C00000"/>
                </a:solidFill>
              </a:ln>
            </p:spPr>
            <p:txBody>
              <a:bodyPr/>
              <a:lstStyle/>
              <a:p>
                <a:r>
                  <a:rPr lang="zh-CN" altLang="en-US">
                    <a:noFill/>
                  </a:rPr>
                  <a:t> </a:t>
                </a:r>
              </a:p>
            </p:txBody>
          </p:sp>
        </mc:Fallback>
      </mc:AlternateContent>
      <p:cxnSp>
        <p:nvCxnSpPr>
          <p:cNvPr id="59" name="直接连接符 58">
            <a:extLst>
              <a:ext uri="{FF2B5EF4-FFF2-40B4-BE49-F238E27FC236}">
                <a16:creationId xmlns:a16="http://schemas.microsoft.com/office/drawing/2014/main" id="{7C2C1774-6C95-6FE9-A89A-9B209437C888}"/>
              </a:ext>
            </a:extLst>
          </p:cNvPr>
          <p:cNvCxnSpPr/>
          <p:nvPr/>
        </p:nvCxnSpPr>
        <p:spPr>
          <a:xfrm flipV="1">
            <a:off x="8062067" y="6506497"/>
            <a:ext cx="3744000" cy="3175"/>
          </a:xfrm>
          <a:prstGeom prst="line">
            <a:avLst/>
          </a:prstGeom>
          <a:ln w="76200" cap="rnd">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椭圆 59">
            <a:extLst>
              <a:ext uri="{FF2B5EF4-FFF2-40B4-BE49-F238E27FC236}">
                <a16:creationId xmlns:a16="http://schemas.microsoft.com/office/drawing/2014/main" id="{708F82F4-CB33-A345-35BC-7597B976129E}"/>
              </a:ext>
            </a:extLst>
          </p:cNvPr>
          <p:cNvSpPr/>
          <p:nvPr/>
        </p:nvSpPr>
        <p:spPr>
          <a:xfrm>
            <a:off x="8559563" y="6413152"/>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sp>
        <p:nvSpPr>
          <p:cNvPr id="61" name="椭圆 60">
            <a:extLst>
              <a:ext uri="{FF2B5EF4-FFF2-40B4-BE49-F238E27FC236}">
                <a16:creationId xmlns:a16="http://schemas.microsoft.com/office/drawing/2014/main" id="{4B8A23BD-84DB-4058-6965-90E808E68A8C}"/>
              </a:ext>
            </a:extLst>
          </p:cNvPr>
          <p:cNvSpPr/>
          <p:nvPr/>
        </p:nvSpPr>
        <p:spPr>
          <a:xfrm>
            <a:off x="9428243" y="6413152"/>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sp>
        <p:nvSpPr>
          <p:cNvPr id="62" name="椭圆 61">
            <a:extLst>
              <a:ext uri="{FF2B5EF4-FFF2-40B4-BE49-F238E27FC236}">
                <a16:creationId xmlns:a16="http://schemas.microsoft.com/office/drawing/2014/main" id="{C40A7EFB-F8A0-857F-967F-329C3E817591}"/>
              </a:ext>
            </a:extLst>
          </p:cNvPr>
          <p:cNvSpPr/>
          <p:nvPr/>
        </p:nvSpPr>
        <p:spPr>
          <a:xfrm>
            <a:off x="10296923" y="6420137"/>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sp>
        <p:nvSpPr>
          <p:cNvPr id="63" name="椭圆 62">
            <a:extLst>
              <a:ext uri="{FF2B5EF4-FFF2-40B4-BE49-F238E27FC236}">
                <a16:creationId xmlns:a16="http://schemas.microsoft.com/office/drawing/2014/main" id="{0FC29C82-C799-63A8-04DA-7D80C449AAC1}"/>
              </a:ext>
            </a:extLst>
          </p:cNvPr>
          <p:cNvSpPr/>
          <p:nvPr/>
        </p:nvSpPr>
        <p:spPr>
          <a:xfrm>
            <a:off x="11143378" y="6412517"/>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5DE4AE8C-5C36-B4D8-AD6B-597F026A88C5}"/>
                  </a:ext>
                </a:extLst>
              </p:cNvPr>
              <p:cNvSpPr txBox="1"/>
              <p:nvPr/>
            </p:nvSpPr>
            <p:spPr>
              <a:xfrm>
                <a:off x="9123260" y="5842572"/>
                <a:ext cx="792845" cy="373179"/>
              </a:xfrm>
              <a:prstGeom prst="rect">
                <a:avLst/>
              </a:prstGeom>
              <a:noFill/>
            </p:spPr>
            <p:txBody>
              <a:bodyPr wrap="none" rtlCol="0" anchor="t">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m:rPr>
                              <m:sty m:val="p"/>
                            </m:rPr>
                            <a:rPr lang="en-US" altLang="zh-CN" b="0" i="0" smtClean="0">
                              <a:latin typeface="Cambria Math" panose="02040503050406030204" pitchFamily="18" charset="0"/>
                              <a:cs typeface="Times New Roman" panose="02020603050405020304" pitchFamily="18" charset="0"/>
                            </a:rPr>
                            <m:t>FtPt</m:t>
                          </m:r>
                        </m:e>
                        <m:sub>
                          <m:r>
                            <a:rPr lang="en-US" altLang="zh-CN" b="0" i="1" smtClean="0">
                              <a:latin typeface="Cambria Math" panose="02040503050406030204" pitchFamily="18" charset="0"/>
                              <a:cs typeface="Times New Roman" panose="02020603050405020304" pitchFamily="18" charset="0"/>
                            </a:rPr>
                            <m:t>𝐵</m:t>
                          </m:r>
                        </m:sub>
                        <m:sup>
                          <m:r>
                            <a:rPr lang="en-US" altLang="zh-CN" b="0" i="0" smtClean="0">
                              <a:latin typeface="Cambria Math" panose="02040503050406030204" pitchFamily="18" charset="0"/>
                              <a:cs typeface="Times New Roman" panose="02020603050405020304" pitchFamily="18" charset="0"/>
                            </a:rPr>
                            <m:t>2</m:t>
                          </m:r>
                        </m:sup>
                      </m:sSubSup>
                    </m:oMath>
                  </m:oMathPara>
                </a14:m>
                <a:endParaRPr lang="en-US" altLang="zh-CN" b="0" i="0" dirty="0">
                  <a:cs typeface="Cambria Math" panose="02040503050406030204" pitchFamily="18" charset="0"/>
                </a:endParaRPr>
              </a:p>
            </p:txBody>
          </p:sp>
        </mc:Choice>
        <mc:Fallback xmlns="">
          <p:sp>
            <p:nvSpPr>
              <p:cNvPr id="64" name="文本框 63">
                <a:extLst>
                  <a:ext uri="{FF2B5EF4-FFF2-40B4-BE49-F238E27FC236}">
                    <a16:creationId xmlns:a16="http://schemas.microsoft.com/office/drawing/2014/main" id="{5DE4AE8C-5C36-B4D8-AD6B-597F026A88C5}"/>
                  </a:ext>
                </a:extLst>
              </p:cNvPr>
              <p:cNvSpPr txBox="1">
                <a:spLocks noRot="1" noChangeAspect="1" noMove="1" noResize="1" noEditPoints="1" noAdjustHandles="1" noChangeArrowheads="1" noChangeShapeType="1" noTextEdit="1"/>
              </p:cNvSpPr>
              <p:nvPr/>
            </p:nvSpPr>
            <p:spPr>
              <a:xfrm>
                <a:off x="9123260" y="5842572"/>
                <a:ext cx="792845" cy="373179"/>
              </a:xfrm>
              <a:prstGeom prst="rect">
                <a:avLst/>
              </a:prstGeom>
              <a:blipFill>
                <a:blip r:embed="rId23"/>
                <a:stretch>
                  <a:fillRect b="-16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文本框 64">
                <a:extLst>
                  <a:ext uri="{FF2B5EF4-FFF2-40B4-BE49-F238E27FC236}">
                    <a16:creationId xmlns:a16="http://schemas.microsoft.com/office/drawing/2014/main" id="{340C362F-7E2A-0FC7-C9DA-9B36736CE1DF}"/>
                  </a:ext>
                </a:extLst>
              </p:cNvPr>
              <p:cNvSpPr txBox="1"/>
              <p:nvPr/>
            </p:nvSpPr>
            <p:spPr>
              <a:xfrm>
                <a:off x="8262531" y="5843207"/>
                <a:ext cx="776943" cy="374013"/>
              </a:xfrm>
              <a:prstGeom prst="rect">
                <a:avLst/>
              </a:prstGeom>
              <a:noFill/>
            </p:spPr>
            <p:txBody>
              <a:bodyPr wrap="none" rtlCol="0" anchor="t">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m:rPr>
                              <m:sty m:val="p"/>
                            </m:rPr>
                            <a:rPr lang="en-US" altLang="zh-CN" b="0" i="0" smtClean="0">
                              <a:latin typeface="Cambria Math" panose="02040503050406030204" pitchFamily="18" charset="0"/>
                              <a:cs typeface="Times New Roman" panose="02020603050405020304" pitchFamily="18" charset="0"/>
                            </a:rPr>
                            <m:t>FtPt</m:t>
                          </m:r>
                        </m:e>
                        <m:sub>
                          <m:r>
                            <a:rPr lang="en-US" altLang="zh-CN" b="0" i="1" smtClean="0">
                              <a:latin typeface="Cambria Math" panose="02040503050406030204" pitchFamily="18" charset="0"/>
                              <a:cs typeface="Times New Roman" panose="02020603050405020304" pitchFamily="18" charset="0"/>
                            </a:rPr>
                            <m:t>𝐴</m:t>
                          </m:r>
                        </m:sub>
                        <m:sup>
                          <m:r>
                            <a:rPr lang="en-US" altLang="zh-CN" b="0" i="0" smtClean="0">
                              <a:latin typeface="Cambria Math" panose="02040503050406030204" pitchFamily="18" charset="0"/>
                              <a:cs typeface="Times New Roman" panose="02020603050405020304" pitchFamily="18" charset="0"/>
                            </a:rPr>
                            <m:t>1</m:t>
                          </m:r>
                        </m:sup>
                      </m:sSubSup>
                    </m:oMath>
                  </m:oMathPara>
                </a14:m>
                <a:endParaRPr lang="en-US" altLang="zh-CN" b="0" i="0" dirty="0">
                  <a:cs typeface="Cambria Math" panose="02040503050406030204" pitchFamily="18" charset="0"/>
                </a:endParaRPr>
              </a:p>
            </p:txBody>
          </p:sp>
        </mc:Choice>
        <mc:Fallback xmlns="">
          <p:sp>
            <p:nvSpPr>
              <p:cNvPr id="65" name="文本框 64">
                <a:extLst>
                  <a:ext uri="{FF2B5EF4-FFF2-40B4-BE49-F238E27FC236}">
                    <a16:creationId xmlns:a16="http://schemas.microsoft.com/office/drawing/2014/main" id="{340C362F-7E2A-0FC7-C9DA-9B36736CE1DF}"/>
                  </a:ext>
                </a:extLst>
              </p:cNvPr>
              <p:cNvSpPr txBox="1">
                <a:spLocks noRot="1" noChangeAspect="1" noMove="1" noResize="1" noEditPoints="1" noAdjustHandles="1" noChangeArrowheads="1" noChangeShapeType="1" noTextEdit="1"/>
              </p:cNvSpPr>
              <p:nvPr/>
            </p:nvSpPr>
            <p:spPr>
              <a:xfrm>
                <a:off x="8262531" y="5843207"/>
                <a:ext cx="776943" cy="374013"/>
              </a:xfrm>
              <a:prstGeom prst="rect">
                <a:avLst/>
              </a:prstGeom>
              <a:blipFill>
                <a:blip r:embed="rId24"/>
                <a:stretch>
                  <a:fillRect b="-3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文本框 65">
                <a:extLst>
                  <a:ext uri="{FF2B5EF4-FFF2-40B4-BE49-F238E27FC236}">
                    <a16:creationId xmlns:a16="http://schemas.microsoft.com/office/drawing/2014/main" id="{FD4F2752-3C3D-76E2-A466-9236ABD1F569}"/>
                  </a:ext>
                </a:extLst>
              </p:cNvPr>
              <p:cNvSpPr txBox="1"/>
              <p:nvPr/>
            </p:nvSpPr>
            <p:spPr>
              <a:xfrm>
                <a:off x="9983685" y="5840667"/>
                <a:ext cx="792845" cy="374590"/>
              </a:xfrm>
              <a:prstGeom prst="rect">
                <a:avLst/>
              </a:prstGeom>
              <a:noFill/>
            </p:spPr>
            <p:txBody>
              <a:bodyPr wrap="none" rtlCol="0" anchor="t">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solidFill>
                                <a:schemeClr val="tx1"/>
                              </a:solidFill>
                              <a:latin typeface="Cambria Math" panose="02040503050406030204" pitchFamily="18" charset="0"/>
                              <a:cs typeface="Times New Roman" panose="02020603050405020304" pitchFamily="18" charset="0"/>
                            </a:rPr>
                          </m:ctrlPr>
                        </m:sSubSupPr>
                        <m:e>
                          <m:r>
                            <m:rPr>
                              <m:sty m:val="p"/>
                            </m:rPr>
                            <a:rPr lang="en-US" altLang="zh-CN" b="0" i="0" smtClean="0">
                              <a:solidFill>
                                <a:schemeClr val="tx1"/>
                              </a:solidFill>
                              <a:latin typeface="Cambria Math" panose="02040503050406030204" pitchFamily="18" charset="0"/>
                              <a:cs typeface="Times New Roman" panose="02020603050405020304" pitchFamily="18" charset="0"/>
                            </a:rPr>
                            <m:t>FtPt</m:t>
                          </m:r>
                        </m:e>
                        <m:sub>
                          <m:r>
                            <a:rPr lang="en-US" altLang="zh-CN" b="0" i="1" smtClean="0">
                              <a:solidFill>
                                <a:schemeClr val="tx1"/>
                              </a:solidFill>
                              <a:latin typeface="Cambria Math" panose="02040503050406030204" pitchFamily="18" charset="0"/>
                              <a:cs typeface="Times New Roman" panose="02020603050405020304" pitchFamily="18" charset="0"/>
                            </a:rPr>
                            <m:t>𝐵</m:t>
                          </m:r>
                        </m:sub>
                        <m:sup>
                          <m:r>
                            <a:rPr lang="en-US" altLang="zh-CN" b="0" i="0" smtClean="0">
                              <a:solidFill>
                                <a:schemeClr val="tx1"/>
                              </a:solidFill>
                              <a:latin typeface="Cambria Math" panose="02040503050406030204" pitchFamily="18" charset="0"/>
                              <a:cs typeface="Times New Roman" panose="02020603050405020304" pitchFamily="18" charset="0"/>
                            </a:rPr>
                            <m:t>3</m:t>
                          </m:r>
                        </m:sup>
                      </m:sSubSup>
                    </m:oMath>
                  </m:oMathPara>
                </a14:m>
                <a:endParaRPr lang="en-US" altLang="zh-CN" b="0" i="0" dirty="0">
                  <a:solidFill>
                    <a:schemeClr val="tx1"/>
                  </a:solidFill>
                  <a:cs typeface="Cambria Math" panose="02040503050406030204" pitchFamily="18" charset="0"/>
                </a:endParaRPr>
              </a:p>
            </p:txBody>
          </p:sp>
        </mc:Choice>
        <mc:Fallback xmlns="">
          <p:sp>
            <p:nvSpPr>
              <p:cNvPr id="66" name="文本框 65">
                <a:extLst>
                  <a:ext uri="{FF2B5EF4-FFF2-40B4-BE49-F238E27FC236}">
                    <a16:creationId xmlns:a16="http://schemas.microsoft.com/office/drawing/2014/main" id="{FD4F2752-3C3D-76E2-A466-9236ABD1F569}"/>
                  </a:ext>
                </a:extLst>
              </p:cNvPr>
              <p:cNvSpPr txBox="1">
                <a:spLocks noRot="1" noChangeAspect="1" noMove="1" noResize="1" noEditPoints="1" noAdjustHandles="1" noChangeArrowheads="1" noChangeShapeType="1" noTextEdit="1"/>
              </p:cNvSpPr>
              <p:nvPr/>
            </p:nvSpPr>
            <p:spPr>
              <a:xfrm>
                <a:off x="9983685" y="5840667"/>
                <a:ext cx="792845" cy="374590"/>
              </a:xfrm>
              <a:prstGeom prst="rect">
                <a:avLst/>
              </a:prstGeom>
              <a:blipFill>
                <a:blip r:embed="rId25"/>
                <a:stretch>
                  <a:fillRect b="-16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7B3F0C41-3ECC-349D-94C7-8AD718C8024D}"/>
                  </a:ext>
                </a:extLst>
              </p:cNvPr>
              <p:cNvSpPr txBox="1"/>
              <p:nvPr/>
            </p:nvSpPr>
            <p:spPr>
              <a:xfrm>
                <a:off x="10801748" y="5840667"/>
                <a:ext cx="784510" cy="375424"/>
              </a:xfrm>
              <a:prstGeom prst="rect">
                <a:avLst/>
              </a:prstGeom>
              <a:noFill/>
            </p:spPr>
            <p:txBody>
              <a:bodyPr wrap="none" rtlCol="0" anchor="t">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solidFill>
                                <a:schemeClr val="tx1"/>
                              </a:solidFill>
                              <a:latin typeface="Cambria Math" panose="02040503050406030204" pitchFamily="18" charset="0"/>
                              <a:cs typeface="Times New Roman" panose="02020603050405020304" pitchFamily="18" charset="0"/>
                            </a:rPr>
                          </m:ctrlPr>
                        </m:sSubSupPr>
                        <m:e>
                          <m:r>
                            <m:rPr>
                              <m:sty m:val="p"/>
                            </m:rPr>
                            <a:rPr lang="en-US" altLang="zh-CN" b="0" i="0" smtClean="0">
                              <a:solidFill>
                                <a:schemeClr val="tx1"/>
                              </a:solidFill>
                              <a:latin typeface="Cambria Math" panose="02040503050406030204" pitchFamily="18" charset="0"/>
                              <a:cs typeface="Times New Roman" panose="02020603050405020304" pitchFamily="18" charset="0"/>
                            </a:rPr>
                            <m:t>FtPt</m:t>
                          </m:r>
                        </m:e>
                        <m:sub>
                          <m:r>
                            <a:rPr lang="en-US" altLang="zh-CN" b="0" i="1" smtClean="0">
                              <a:solidFill>
                                <a:schemeClr val="tx1"/>
                              </a:solidFill>
                              <a:latin typeface="Cambria Math" panose="02040503050406030204" pitchFamily="18" charset="0"/>
                              <a:cs typeface="Times New Roman" panose="02020603050405020304" pitchFamily="18" charset="0"/>
                            </a:rPr>
                            <m:t>𝐶</m:t>
                          </m:r>
                        </m:sub>
                        <m:sup>
                          <m:r>
                            <a:rPr lang="en-US" altLang="zh-CN" b="0" i="0" smtClean="0">
                              <a:solidFill>
                                <a:schemeClr val="tx1"/>
                              </a:solidFill>
                              <a:latin typeface="Cambria Math" panose="02040503050406030204" pitchFamily="18" charset="0"/>
                              <a:cs typeface="Times New Roman" panose="02020603050405020304" pitchFamily="18" charset="0"/>
                            </a:rPr>
                            <m:t>4</m:t>
                          </m:r>
                        </m:sup>
                      </m:sSubSup>
                    </m:oMath>
                  </m:oMathPara>
                </a14:m>
                <a:endParaRPr lang="en-US" altLang="zh-CN" b="0" i="0" dirty="0">
                  <a:solidFill>
                    <a:schemeClr val="tx1"/>
                  </a:solidFill>
                  <a:cs typeface="Cambria Math" panose="02040503050406030204" pitchFamily="18" charset="0"/>
                </a:endParaRPr>
              </a:p>
            </p:txBody>
          </p:sp>
        </mc:Choice>
        <mc:Fallback xmlns="">
          <p:sp>
            <p:nvSpPr>
              <p:cNvPr id="67" name="文本框 66">
                <a:extLst>
                  <a:ext uri="{FF2B5EF4-FFF2-40B4-BE49-F238E27FC236}">
                    <a16:creationId xmlns:a16="http://schemas.microsoft.com/office/drawing/2014/main" id="{7B3F0C41-3ECC-349D-94C7-8AD718C8024D}"/>
                  </a:ext>
                </a:extLst>
              </p:cNvPr>
              <p:cNvSpPr txBox="1">
                <a:spLocks noRot="1" noChangeAspect="1" noMove="1" noResize="1" noEditPoints="1" noAdjustHandles="1" noChangeArrowheads="1" noChangeShapeType="1" noTextEdit="1"/>
              </p:cNvSpPr>
              <p:nvPr/>
            </p:nvSpPr>
            <p:spPr>
              <a:xfrm>
                <a:off x="10801748" y="5840667"/>
                <a:ext cx="784510" cy="375424"/>
              </a:xfrm>
              <a:prstGeom prst="rect">
                <a:avLst/>
              </a:prstGeom>
              <a:blipFill>
                <a:blip r:embed="rId26"/>
                <a:stretch>
                  <a:fillRect b="-16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爆炸形: 8 pt  228">
                <a:extLst>
                  <a:ext uri="{FF2B5EF4-FFF2-40B4-BE49-F238E27FC236}">
                    <a16:creationId xmlns:a16="http://schemas.microsoft.com/office/drawing/2014/main" id="{E4BDC2A7-3B99-66EE-E276-CF005612FC94}"/>
                  </a:ext>
                </a:extLst>
              </p:cNvPr>
              <p:cNvSpPr/>
              <p:nvPr/>
            </p:nvSpPr>
            <p:spPr>
              <a:xfrm>
                <a:off x="10770198" y="6202732"/>
                <a:ext cx="993855" cy="518658"/>
              </a:xfrm>
              <a:prstGeom prst="irregularSeal1">
                <a:avLst/>
              </a:prstGeom>
              <a:solidFill>
                <a:srgbClr val="D81E0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bg1"/>
                              </a:solidFill>
                              <a:latin typeface="Cambria Math" panose="02040503050406030204" pitchFamily="18" charset="0"/>
                            </a:rPr>
                          </m:ctrlPr>
                        </m:sSubPr>
                        <m:e>
                          <m:r>
                            <m:rPr>
                              <m:sty m:val="p"/>
                            </m:rPr>
                            <a:rPr lang="en-US" altLang="zh-CN" sz="1600" b="0" i="0" smtClean="0">
                              <a:solidFill>
                                <a:schemeClr val="bg1"/>
                              </a:solidFill>
                              <a:latin typeface="Cambria Math" panose="02040503050406030204" pitchFamily="18" charset="0"/>
                            </a:rPr>
                            <m:t>Crash</m:t>
                          </m:r>
                        </m:e>
                        <m:sub>
                          <m:r>
                            <m:rPr>
                              <m:sty m:val="p"/>
                            </m:rPr>
                            <a:rPr lang="en-US" altLang="zh-CN" sz="1600" b="0" i="0" smtClean="0">
                              <a:solidFill>
                                <a:schemeClr val="bg1"/>
                              </a:solidFill>
                              <a:latin typeface="Cambria Math" panose="02040503050406030204" pitchFamily="18" charset="0"/>
                            </a:rPr>
                            <m:t>C</m:t>
                          </m:r>
                        </m:sub>
                      </m:sSub>
                    </m:oMath>
                  </m:oMathPara>
                </a14:m>
                <a:endParaRPr lang="en-US" altLang="zh-CN" sz="1600" b="0" i="1" dirty="0">
                  <a:solidFill>
                    <a:schemeClr val="bg1"/>
                  </a:solidFill>
                  <a:ea typeface="宋体" panose="02010600030101010101" pitchFamily="2" charset="-122"/>
                  <a:cs typeface="Cambria Math" panose="02040503050406030204" pitchFamily="18" charset="0"/>
                </a:endParaRPr>
              </a:p>
            </p:txBody>
          </p:sp>
        </mc:Choice>
        <mc:Fallback xmlns="">
          <p:sp>
            <p:nvSpPr>
              <p:cNvPr id="68" name="爆炸形: 8 pt  228">
                <a:extLst>
                  <a:ext uri="{FF2B5EF4-FFF2-40B4-BE49-F238E27FC236}">
                    <a16:creationId xmlns:a16="http://schemas.microsoft.com/office/drawing/2014/main" id="{E4BDC2A7-3B99-66EE-E276-CF005612FC94}"/>
                  </a:ext>
                </a:extLst>
              </p:cNvPr>
              <p:cNvSpPr>
                <a:spLocks noRot="1" noChangeAspect="1" noMove="1" noResize="1" noEditPoints="1" noAdjustHandles="1" noChangeArrowheads="1" noChangeShapeType="1" noTextEdit="1"/>
              </p:cNvSpPr>
              <p:nvPr/>
            </p:nvSpPr>
            <p:spPr>
              <a:xfrm>
                <a:off x="10770198" y="6202732"/>
                <a:ext cx="993855" cy="518658"/>
              </a:xfrm>
              <a:prstGeom prst="irregularSeal1">
                <a:avLst/>
              </a:prstGeom>
              <a:blipFill>
                <a:blip r:embed="rId27"/>
                <a:stretch>
                  <a:fillRect/>
                </a:stretch>
              </a:blipFill>
              <a:ln>
                <a:solidFill>
                  <a:srgbClr val="C00000"/>
                </a:solidFill>
              </a:ln>
            </p:spPr>
            <p:txBody>
              <a:bodyPr/>
              <a:lstStyle/>
              <a:p>
                <a:r>
                  <a:rPr lang="zh-CN" altLang="en-US">
                    <a:noFill/>
                  </a:rPr>
                  <a:t> </a:t>
                </a:r>
              </a:p>
            </p:txBody>
          </p:sp>
        </mc:Fallback>
      </mc:AlternateContent>
      <p:sp>
        <p:nvSpPr>
          <p:cNvPr id="69" name="矩形: 圆角 10">
            <a:extLst>
              <a:ext uri="{FF2B5EF4-FFF2-40B4-BE49-F238E27FC236}">
                <a16:creationId xmlns:a16="http://schemas.microsoft.com/office/drawing/2014/main" id="{3F912347-42E6-4669-C0DE-33D72AD7A8F2}"/>
              </a:ext>
            </a:extLst>
          </p:cNvPr>
          <p:cNvSpPr/>
          <p:nvPr/>
        </p:nvSpPr>
        <p:spPr>
          <a:xfrm>
            <a:off x="113603" y="4857044"/>
            <a:ext cx="971126" cy="647998"/>
          </a:xfrm>
          <a:prstGeom prst="roundRect">
            <a:avLst/>
          </a:prstGeom>
          <a:solidFill>
            <a:srgbClr val="FBE5D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ea typeface="宋体" panose="02010600030101010101" pitchFamily="2" charset="-122"/>
                <a:cs typeface="Arial" panose="020B0604020202020204" pitchFamily="34" charset="0"/>
              </a:rPr>
              <a:t>Target system</a:t>
            </a:r>
            <a:endParaRPr lang="zh-CN" altLang="en-US" dirty="0">
              <a:solidFill>
                <a:schemeClr val="tx1"/>
              </a:solidFill>
              <a:ea typeface="宋体" panose="02010600030101010101" pitchFamily="2" charset="-122"/>
              <a:cs typeface="Arial" panose="020B0604020202020204" pitchFamily="34" charset="0"/>
            </a:endParaRPr>
          </a:p>
        </p:txBody>
      </p:sp>
      <p:cxnSp>
        <p:nvCxnSpPr>
          <p:cNvPr id="70" name="直接箭头连接符 69">
            <a:extLst>
              <a:ext uri="{FF2B5EF4-FFF2-40B4-BE49-F238E27FC236}">
                <a16:creationId xmlns:a16="http://schemas.microsoft.com/office/drawing/2014/main" id="{C7B6A206-A013-1E99-4633-B8A73F5123DF}"/>
              </a:ext>
            </a:extLst>
          </p:cNvPr>
          <p:cNvCxnSpPr>
            <a:cxnSpLocks/>
            <a:stCxn id="69" idx="3"/>
            <a:endCxn id="73" idx="1"/>
          </p:cNvCxnSpPr>
          <p:nvPr/>
        </p:nvCxnSpPr>
        <p:spPr>
          <a:xfrm flipV="1">
            <a:off x="1084729" y="5168667"/>
            <a:ext cx="752098" cy="12376"/>
          </a:xfrm>
          <a:prstGeom prst="straightConnector1">
            <a:avLst/>
          </a:prstGeom>
          <a:ln w="38100">
            <a:tailEnd type="stealth"/>
          </a:ln>
        </p:spPr>
        <p:style>
          <a:lnRef idx="1">
            <a:schemeClr val="dk1"/>
          </a:lnRef>
          <a:fillRef idx="0">
            <a:schemeClr val="dk1"/>
          </a:fillRef>
          <a:effectRef idx="0">
            <a:schemeClr val="dk1"/>
          </a:effectRef>
          <a:fontRef idx="minor">
            <a:schemeClr val="tx1"/>
          </a:fontRef>
        </p:style>
      </p:cxnSp>
      <p:sp>
        <p:nvSpPr>
          <p:cNvPr id="72" name="文本框 71">
            <a:extLst>
              <a:ext uri="{FF2B5EF4-FFF2-40B4-BE49-F238E27FC236}">
                <a16:creationId xmlns:a16="http://schemas.microsoft.com/office/drawing/2014/main" id="{BDB0CC1D-996D-C25B-C1AA-E6573FCC4855}"/>
              </a:ext>
            </a:extLst>
          </p:cNvPr>
          <p:cNvSpPr txBox="1"/>
          <p:nvPr/>
        </p:nvSpPr>
        <p:spPr>
          <a:xfrm>
            <a:off x="1062193" y="4836067"/>
            <a:ext cx="840154" cy="584775"/>
          </a:xfrm>
          <a:prstGeom prst="rect">
            <a:avLst/>
          </a:prstGeom>
          <a:noFill/>
        </p:spPr>
        <p:txBody>
          <a:bodyPr wrap="square" rtlCol="0">
            <a:spAutoFit/>
          </a:bodyPr>
          <a:lstStyle/>
          <a:p>
            <a:r>
              <a:rPr lang="en-US" altLang="zh-CN" sz="1600" b="1" dirty="0">
                <a:solidFill>
                  <a:srgbClr val="C00000"/>
                </a:solidFill>
                <a:ea typeface="微软雅黑" panose="020B0503020204020204" charset="-122"/>
              </a:rPr>
              <a:t>Initial run</a:t>
            </a:r>
            <a:endParaRPr lang="zh-CN" altLang="en-US" sz="1600" b="1" dirty="0">
              <a:solidFill>
                <a:srgbClr val="C00000"/>
              </a:solidFill>
              <a:ea typeface="微软雅黑" panose="020B0503020204020204" charset="-122"/>
            </a:endParaRPr>
          </a:p>
        </p:txBody>
      </p:sp>
      <p:sp>
        <p:nvSpPr>
          <p:cNvPr id="73" name="圆角矩形 77">
            <a:extLst>
              <a:ext uri="{FF2B5EF4-FFF2-40B4-BE49-F238E27FC236}">
                <a16:creationId xmlns:a16="http://schemas.microsoft.com/office/drawing/2014/main" id="{191CB401-71A7-308A-9F9C-38E9C9E20FFE}"/>
              </a:ext>
            </a:extLst>
          </p:cNvPr>
          <p:cNvSpPr/>
          <p:nvPr/>
        </p:nvSpPr>
        <p:spPr>
          <a:xfrm>
            <a:off x="1836827" y="3748922"/>
            <a:ext cx="4439624" cy="2839489"/>
          </a:xfrm>
          <a:prstGeom prst="roundRect">
            <a:avLst>
              <a:gd name="adj" fmla="val 8232"/>
            </a:avLst>
          </a:prstGeom>
          <a:noFill/>
          <a:ln w="6350" algn="ctr">
            <a:solidFill>
              <a:schemeClr val="tx1"/>
            </a:solidFill>
            <a:prstDash val="lgDash"/>
            <a:miter lim="800000"/>
          </a:ln>
          <a:extLst>
            <a:ext uri="{909E8E84-426E-40DD-AFC4-6F175D3DCCD1}">
              <a14:hiddenFill xmlns:a14="http://schemas.microsoft.com/office/drawing/2010/main">
                <a:solidFill>
                  <a:schemeClr val="accent1">
                    <a:lumMod val="20000"/>
                    <a:lumOff val="80000"/>
                  </a:schemeClr>
                </a:solidFill>
              </a14:hiddenFill>
            </a:ext>
          </a:extLst>
        </p:spPr>
        <p:txBody>
          <a:bodyPr wrap="none" rtlCol="0" anchor="ctr"/>
          <a:lstStyle/>
          <a:p>
            <a:pPr algn="ctr"/>
            <a:endParaRPr lang="zh-CN" altLang="en-US" sz="2800">
              <a:sym typeface="+mn-ea"/>
            </a:endParaRPr>
          </a:p>
        </p:txBody>
      </p:sp>
    </p:spTree>
    <p:extLst>
      <p:ext uri="{BB962C8B-B14F-4D97-AF65-F5344CB8AC3E}">
        <p14:creationId xmlns:p14="http://schemas.microsoft.com/office/powerpoint/2010/main" val="15086394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8"/>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59"/>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2"/>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3"/>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4"/>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6"/>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7"/>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animBg="1"/>
      <p:bldP spid="22" grpId="0" animBg="1"/>
      <p:bldP spid="23" grpId="0" animBg="1"/>
      <p:bldP spid="24" grpId="0" animBg="1"/>
      <p:bldP spid="25" grpId="0"/>
      <p:bldP spid="26" grpId="0"/>
      <p:bldP spid="27" grpId="0"/>
      <p:bldP spid="28" grpId="0"/>
      <p:bldP spid="29" grpId="0" animBg="1"/>
      <p:bldP spid="31" grpId="0" animBg="1"/>
      <p:bldP spid="32" grpId="0" animBg="1"/>
      <p:bldP spid="33" grpId="0" animBg="1"/>
      <p:bldP spid="34" grpId="0"/>
      <p:bldP spid="35" grpId="0"/>
      <p:bldP spid="36" grpId="0"/>
      <p:bldP spid="37" grpId="0"/>
      <p:bldP spid="38" grpId="0" animBg="1"/>
      <p:bldP spid="40" grpId="0" animBg="1"/>
      <p:bldP spid="41" grpId="0" animBg="1"/>
      <p:bldP spid="42" grpId="0" animBg="1"/>
      <p:bldP spid="43" grpId="0" animBg="1"/>
      <p:bldP spid="44" grpId="0"/>
      <p:bldP spid="45" grpId="0"/>
      <p:bldP spid="46" grpId="0"/>
      <p:bldP spid="47" grpId="0"/>
      <p:bldP spid="48" grpId="0" animBg="1"/>
      <p:bldP spid="50" grpId="0" animBg="1"/>
      <p:bldP spid="51" grpId="0" animBg="1"/>
      <p:bldP spid="52" grpId="0" animBg="1"/>
      <p:bldP spid="53" grpId="0" animBg="1"/>
      <p:bldP spid="54" grpId="0"/>
      <p:bldP spid="55" grpId="0"/>
      <p:bldP spid="56" grpId="0"/>
      <p:bldP spid="57" grpId="0"/>
      <p:bldP spid="58" grpId="0" animBg="1"/>
      <p:bldP spid="60" grpId="0" animBg="1"/>
      <p:bldP spid="61" grpId="0" animBg="1"/>
      <p:bldP spid="62" grpId="0" animBg="1"/>
      <p:bldP spid="63" grpId="0" animBg="1"/>
      <p:bldP spid="64" grpId="0"/>
      <p:bldP spid="65" grpId="0"/>
      <p:bldP spid="66" grpId="0"/>
      <p:bldP spid="67" grpId="0"/>
      <p:bldP spid="6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E3F30B0-EF84-7599-6282-B6F973CBB044}"/>
              </a:ext>
            </a:extLst>
          </p:cNvPr>
          <p:cNvSpPr>
            <a:spLocks noGrp="1"/>
          </p:cNvSpPr>
          <p:nvPr>
            <p:ph idx="1"/>
          </p:nvPr>
        </p:nvSpPr>
        <p:spPr>
          <a:xfrm>
            <a:off x="835204" y="1362566"/>
            <a:ext cx="10601723" cy="1897955"/>
          </a:xfrm>
        </p:spPr>
        <p:txBody>
          <a:bodyPr/>
          <a:lstStyle/>
          <a:p>
            <a:r>
              <a:rPr lang="en-US" altLang="zh-CN" dirty="0"/>
              <a:t>Subsequent runs</a:t>
            </a:r>
          </a:p>
          <a:p>
            <a:pPr lvl="1"/>
            <a:r>
              <a:rPr lang="en-US" altLang="zh-CN" sz="2400" b="0" dirty="0"/>
              <a:t>Keep the fault sequence </a:t>
            </a:r>
            <a:r>
              <a:rPr lang="en-US" altLang="zh-CN" b="0" dirty="0"/>
              <a:t>that</a:t>
            </a:r>
            <a:r>
              <a:rPr lang="en-US" altLang="zh-CN" sz="2400" b="0" dirty="0"/>
              <a:t> increases the code coverage</a:t>
            </a:r>
          </a:p>
          <a:p>
            <a:pPr lvl="1"/>
            <a:r>
              <a:rPr lang="en-US" altLang="zh-CN" sz="2400" b="0" dirty="0"/>
              <a:t>Create a new fault sequence that reflects the actual execution behaviors based on the executed I/O points and injected faults</a:t>
            </a:r>
          </a:p>
        </p:txBody>
      </p:sp>
      <p:sp>
        <p:nvSpPr>
          <p:cNvPr id="3" name="标题 2">
            <a:extLst>
              <a:ext uri="{FF2B5EF4-FFF2-40B4-BE49-F238E27FC236}">
                <a16:creationId xmlns:a16="http://schemas.microsoft.com/office/drawing/2014/main" id="{EB516054-502F-542B-CA31-18F0977B22A4}"/>
              </a:ext>
            </a:extLst>
          </p:cNvPr>
          <p:cNvSpPr>
            <a:spLocks noGrp="1"/>
          </p:cNvSpPr>
          <p:nvPr>
            <p:ph type="title"/>
          </p:nvPr>
        </p:nvSpPr>
        <p:spPr/>
        <p:txBody>
          <a:bodyPr/>
          <a:lstStyle/>
          <a:p>
            <a:r>
              <a:rPr lang="en-US" altLang="zh-CN" dirty="0"/>
              <a:t>Fault Sequence Generation &amp; Mutation</a:t>
            </a:r>
            <a:endParaRPr lang="zh-CN" altLang="en-US" dirty="0"/>
          </a:p>
        </p:txBody>
      </p:sp>
      <p:sp>
        <p:nvSpPr>
          <p:cNvPr id="69" name="文本框 68">
            <a:extLst>
              <a:ext uri="{FF2B5EF4-FFF2-40B4-BE49-F238E27FC236}">
                <a16:creationId xmlns:a16="http://schemas.microsoft.com/office/drawing/2014/main" id="{4383738A-EF05-3B77-2236-11FE32DB68F3}"/>
              </a:ext>
            </a:extLst>
          </p:cNvPr>
          <p:cNvSpPr txBox="1"/>
          <p:nvPr/>
        </p:nvSpPr>
        <p:spPr>
          <a:xfrm>
            <a:off x="-86139" y="4160707"/>
            <a:ext cx="763905" cy="338554"/>
          </a:xfrm>
          <a:prstGeom prst="rect">
            <a:avLst/>
          </a:prstGeom>
          <a:noFill/>
        </p:spPr>
        <p:txBody>
          <a:bodyPr wrap="square" rtlCol="0">
            <a:spAutoFit/>
          </a:bodyPr>
          <a:lstStyle/>
          <a:p>
            <a:pPr algn="r"/>
            <a:r>
              <a:rPr lang="en-US" altLang="zh-CN" sz="1600" dirty="0">
                <a:ea typeface="微软雅黑" panose="020B0503020204020204" charset="-122"/>
                <a:cs typeface="微软雅黑" panose="020B0503020204020204" charset="-122"/>
              </a:rPr>
              <a:t>seq:</a:t>
            </a:r>
          </a:p>
        </p:txBody>
      </p:sp>
      <p:sp>
        <p:nvSpPr>
          <p:cNvPr id="70" name="文本框 69">
            <a:extLst>
              <a:ext uri="{FF2B5EF4-FFF2-40B4-BE49-F238E27FC236}">
                <a16:creationId xmlns:a16="http://schemas.microsoft.com/office/drawing/2014/main" id="{B661A7A9-DBE6-BE13-D0F3-14DF48748287}"/>
              </a:ext>
            </a:extLst>
          </p:cNvPr>
          <p:cNvSpPr txBox="1"/>
          <p:nvPr/>
        </p:nvSpPr>
        <p:spPr>
          <a:xfrm>
            <a:off x="106901" y="5061772"/>
            <a:ext cx="567055" cy="338554"/>
          </a:xfrm>
          <a:prstGeom prst="rect">
            <a:avLst/>
          </a:prstGeom>
          <a:noFill/>
        </p:spPr>
        <p:txBody>
          <a:bodyPr wrap="square" rtlCol="0">
            <a:spAutoFit/>
          </a:bodyPr>
          <a:lstStyle/>
          <a:p>
            <a:pPr algn="r"/>
            <a:r>
              <a:rPr lang="en-US" altLang="zh-CN" sz="1600" dirty="0">
                <a:ea typeface="微软雅黑" panose="020B0503020204020204" charset="-122"/>
                <a:cs typeface="微软雅黑" panose="020B0503020204020204" charset="-122"/>
              </a:rPr>
              <a:t>A:</a:t>
            </a:r>
          </a:p>
        </p:txBody>
      </p:sp>
      <p:sp>
        <p:nvSpPr>
          <p:cNvPr id="71" name="文本框 70">
            <a:extLst>
              <a:ext uri="{FF2B5EF4-FFF2-40B4-BE49-F238E27FC236}">
                <a16:creationId xmlns:a16="http://schemas.microsoft.com/office/drawing/2014/main" id="{2AAEC297-53D1-4E19-853B-BCE969898051}"/>
              </a:ext>
            </a:extLst>
          </p:cNvPr>
          <p:cNvSpPr txBox="1"/>
          <p:nvPr/>
        </p:nvSpPr>
        <p:spPr>
          <a:xfrm>
            <a:off x="4666" y="5608507"/>
            <a:ext cx="669290" cy="338554"/>
          </a:xfrm>
          <a:prstGeom prst="rect">
            <a:avLst/>
          </a:prstGeom>
          <a:noFill/>
        </p:spPr>
        <p:txBody>
          <a:bodyPr wrap="square" rtlCol="0">
            <a:spAutoFit/>
          </a:bodyPr>
          <a:lstStyle/>
          <a:p>
            <a:pPr algn="r"/>
            <a:r>
              <a:rPr lang="en-US" altLang="zh-CN" sz="1600" dirty="0">
                <a:ea typeface="微软雅黑" panose="020B0503020204020204" charset="-122"/>
                <a:cs typeface="微软雅黑" panose="020B0503020204020204" charset="-122"/>
              </a:rPr>
              <a:t>B:</a:t>
            </a:r>
          </a:p>
        </p:txBody>
      </p:sp>
      <p:sp>
        <p:nvSpPr>
          <p:cNvPr id="72" name="文本框 71">
            <a:extLst>
              <a:ext uri="{FF2B5EF4-FFF2-40B4-BE49-F238E27FC236}">
                <a16:creationId xmlns:a16="http://schemas.microsoft.com/office/drawing/2014/main" id="{A2707F33-5CFD-CE44-8BB2-684B0EBD7D29}"/>
              </a:ext>
            </a:extLst>
          </p:cNvPr>
          <p:cNvSpPr txBox="1"/>
          <p:nvPr/>
        </p:nvSpPr>
        <p:spPr>
          <a:xfrm>
            <a:off x="254856" y="6160590"/>
            <a:ext cx="419100" cy="338554"/>
          </a:xfrm>
          <a:prstGeom prst="rect">
            <a:avLst/>
          </a:prstGeom>
          <a:noFill/>
        </p:spPr>
        <p:txBody>
          <a:bodyPr wrap="square" rtlCol="0">
            <a:spAutoFit/>
          </a:bodyPr>
          <a:lstStyle/>
          <a:p>
            <a:pPr algn="r"/>
            <a:r>
              <a:rPr lang="en-US" altLang="zh-CN" sz="1600" dirty="0">
                <a:ea typeface="微软雅黑" panose="020B0503020204020204" charset="-122"/>
                <a:cs typeface="微软雅黑" panose="020B0503020204020204" charset="-122"/>
              </a:rPr>
              <a:t>C:</a:t>
            </a:r>
          </a:p>
        </p:txBody>
      </p:sp>
      <p:cxnSp>
        <p:nvCxnSpPr>
          <p:cNvPr id="73" name="直接箭头连接符 72">
            <a:extLst>
              <a:ext uri="{FF2B5EF4-FFF2-40B4-BE49-F238E27FC236}">
                <a16:creationId xmlns:a16="http://schemas.microsoft.com/office/drawing/2014/main" id="{C7D72C41-DA6E-416D-1A40-25E9F247AB41}"/>
              </a:ext>
            </a:extLst>
          </p:cNvPr>
          <p:cNvCxnSpPr>
            <a:stCxn id="80" idx="0"/>
            <a:endCxn id="85" idx="4"/>
          </p:cNvCxnSpPr>
          <p:nvPr/>
        </p:nvCxnSpPr>
        <p:spPr>
          <a:xfrm flipV="1">
            <a:off x="1093056" y="4475667"/>
            <a:ext cx="0" cy="694055"/>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A9611E7C-8804-6EF9-0E32-0B85767E8AC6}"/>
              </a:ext>
            </a:extLst>
          </p:cNvPr>
          <p:cNvCxnSpPr>
            <a:stCxn id="81" idx="0"/>
            <a:endCxn id="86" idx="4"/>
          </p:cNvCxnSpPr>
          <p:nvPr/>
        </p:nvCxnSpPr>
        <p:spPr>
          <a:xfrm flipV="1">
            <a:off x="1961736" y="4475667"/>
            <a:ext cx="0" cy="1233805"/>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0FBDD1DA-8023-46E7-33C4-14F83F4ADD1B}"/>
              </a:ext>
            </a:extLst>
          </p:cNvPr>
          <p:cNvCxnSpPr>
            <a:stCxn id="82" idx="0"/>
            <a:endCxn id="87" idx="4"/>
          </p:cNvCxnSpPr>
          <p:nvPr/>
        </p:nvCxnSpPr>
        <p:spPr>
          <a:xfrm flipV="1">
            <a:off x="2822796" y="4482652"/>
            <a:ext cx="7620" cy="1226185"/>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6B39835C-B995-EC76-D322-2334A7C97521}"/>
              </a:ext>
            </a:extLst>
          </p:cNvPr>
          <p:cNvCxnSpPr>
            <a:stCxn id="83" idx="0"/>
            <a:endCxn id="88" idx="4"/>
          </p:cNvCxnSpPr>
          <p:nvPr/>
        </p:nvCxnSpPr>
        <p:spPr>
          <a:xfrm flipV="1">
            <a:off x="3676871" y="4475032"/>
            <a:ext cx="0" cy="177419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BE7EBF86-88D6-8B25-9E36-A12F05FA8635}"/>
              </a:ext>
            </a:extLst>
          </p:cNvPr>
          <p:cNvCxnSpPr/>
          <p:nvPr/>
        </p:nvCxnSpPr>
        <p:spPr>
          <a:xfrm>
            <a:off x="724756" y="5245922"/>
            <a:ext cx="3201670" cy="0"/>
          </a:xfrm>
          <a:prstGeom prst="line">
            <a:avLst/>
          </a:prstGeom>
          <a:ln w="38100" cap="rnd">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5F6175DC-448E-CB07-4CE7-760E93C58FA6}"/>
              </a:ext>
            </a:extLst>
          </p:cNvPr>
          <p:cNvCxnSpPr/>
          <p:nvPr/>
        </p:nvCxnSpPr>
        <p:spPr>
          <a:xfrm>
            <a:off x="735551" y="5804087"/>
            <a:ext cx="3222625" cy="1905"/>
          </a:xfrm>
          <a:prstGeom prst="line">
            <a:avLst/>
          </a:prstGeom>
          <a:ln w="38100" cap="rnd">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3E7659DB-EE0D-3E37-0E75-7C7FAF2FAA1F}"/>
              </a:ext>
            </a:extLst>
          </p:cNvPr>
          <p:cNvCxnSpPr/>
          <p:nvPr/>
        </p:nvCxnSpPr>
        <p:spPr>
          <a:xfrm>
            <a:off x="734916" y="6329867"/>
            <a:ext cx="3233420" cy="3175"/>
          </a:xfrm>
          <a:prstGeom prst="line">
            <a:avLst/>
          </a:prstGeom>
          <a:ln w="38100" cap="rnd">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0" name="椭圆 79">
            <a:extLst>
              <a:ext uri="{FF2B5EF4-FFF2-40B4-BE49-F238E27FC236}">
                <a16:creationId xmlns:a16="http://schemas.microsoft.com/office/drawing/2014/main" id="{2D9F03DC-DA72-3B27-62F9-7F4C58A070D9}"/>
              </a:ext>
            </a:extLst>
          </p:cNvPr>
          <p:cNvSpPr/>
          <p:nvPr/>
        </p:nvSpPr>
        <p:spPr>
          <a:xfrm>
            <a:off x="1001616" y="5169722"/>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sp>
        <p:nvSpPr>
          <p:cNvPr id="81" name="椭圆 80">
            <a:extLst>
              <a:ext uri="{FF2B5EF4-FFF2-40B4-BE49-F238E27FC236}">
                <a16:creationId xmlns:a16="http://schemas.microsoft.com/office/drawing/2014/main" id="{154CF474-91B3-397B-D7A7-681EEE8863D9}"/>
              </a:ext>
            </a:extLst>
          </p:cNvPr>
          <p:cNvSpPr/>
          <p:nvPr/>
        </p:nvSpPr>
        <p:spPr>
          <a:xfrm>
            <a:off x="1870296" y="5709472"/>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sp>
        <p:nvSpPr>
          <p:cNvPr id="82" name="椭圆 81">
            <a:extLst>
              <a:ext uri="{FF2B5EF4-FFF2-40B4-BE49-F238E27FC236}">
                <a16:creationId xmlns:a16="http://schemas.microsoft.com/office/drawing/2014/main" id="{42B379DF-187E-DA8A-E8F5-3BD23C57C648}"/>
              </a:ext>
            </a:extLst>
          </p:cNvPr>
          <p:cNvSpPr/>
          <p:nvPr/>
        </p:nvSpPr>
        <p:spPr>
          <a:xfrm>
            <a:off x="2731356" y="5708837"/>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sp>
        <p:nvSpPr>
          <p:cNvPr id="83" name="椭圆 82">
            <a:extLst>
              <a:ext uri="{FF2B5EF4-FFF2-40B4-BE49-F238E27FC236}">
                <a16:creationId xmlns:a16="http://schemas.microsoft.com/office/drawing/2014/main" id="{BEA97523-5DDD-2F99-EB4E-20FC8AB14269}"/>
              </a:ext>
            </a:extLst>
          </p:cNvPr>
          <p:cNvSpPr/>
          <p:nvPr/>
        </p:nvSpPr>
        <p:spPr>
          <a:xfrm>
            <a:off x="3585431" y="6249222"/>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cxnSp>
        <p:nvCxnSpPr>
          <p:cNvPr id="84" name="直接连接符 83">
            <a:extLst>
              <a:ext uri="{FF2B5EF4-FFF2-40B4-BE49-F238E27FC236}">
                <a16:creationId xmlns:a16="http://schemas.microsoft.com/office/drawing/2014/main" id="{EA33D647-D73A-6C3C-F1F6-7FF0B838777F}"/>
              </a:ext>
            </a:extLst>
          </p:cNvPr>
          <p:cNvCxnSpPr/>
          <p:nvPr/>
        </p:nvCxnSpPr>
        <p:spPr>
          <a:xfrm>
            <a:off x="734916" y="4389942"/>
            <a:ext cx="3201035" cy="3175"/>
          </a:xfrm>
          <a:prstGeom prst="line">
            <a:avLst/>
          </a:prstGeom>
          <a:ln w="76200" cap="rnd">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5" name="椭圆 84">
            <a:extLst>
              <a:ext uri="{FF2B5EF4-FFF2-40B4-BE49-F238E27FC236}">
                <a16:creationId xmlns:a16="http://schemas.microsoft.com/office/drawing/2014/main" id="{3F9173E5-9E8A-F3BC-22E3-7814C8FC99CA}"/>
              </a:ext>
            </a:extLst>
          </p:cNvPr>
          <p:cNvSpPr/>
          <p:nvPr/>
        </p:nvSpPr>
        <p:spPr>
          <a:xfrm>
            <a:off x="1001616" y="4299772"/>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sp>
        <p:nvSpPr>
          <p:cNvPr id="86" name="椭圆 85">
            <a:extLst>
              <a:ext uri="{FF2B5EF4-FFF2-40B4-BE49-F238E27FC236}">
                <a16:creationId xmlns:a16="http://schemas.microsoft.com/office/drawing/2014/main" id="{7FB01403-68A0-74B0-B2FE-7B408C34F9B9}"/>
              </a:ext>
            </a:extLst>
          </p:cNvPr>
          <p:cNvSpPr/>
          <p:nvPr/>
        </p:nvSpPr>
        <p:spPr>
          <a:xfrm>
            <a:off x="1870296" y="4299772"/>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sp>
        <p:nvSpPr>
          <p:cNvPr id="87" name="椭圆 86">
            <a:extLst>
              <a:ext uri="{FF2B5EF4-FFF2-40B4-BE49-F238E27FC236}">
                <a16:creationId xmlns:a16="http://schemas.microsoft.com/office/drawing/2014/main" id="{243A12E4-FCA4-1273-67C3-2F7BACDF015E}"/>
              </a:ext>
            </a:extLst>
          </p:cNvPr>
          <p:cNvSpPr/>
          <p:nvPr/>
        </p:nvSpPr>
        <p:spPr>
          <a:xfrm>
            <a:off x="2738976" y="4306757"/>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sp>
        <p:nvSpPr>
          <p:cNvPr id="88" name="椭圆 87">
            <a:extLst>
              <a:ext uri="{FF2B5EF4-FFF2-40B4-BE49-F238E27FC236}">
                <a16:creationId xmlns:a16="http://schemas.microsoft.com/office/drawing/2014/main" id="{A2B027F0-C5F3-CB23-D8FE-41729179AC1D}"/>
              </a:ext>
            </a:extLst>
          </p:cNvPr>
          <p:cNvSpPr/>
          <p:nvPr/>
        </p:nvSpPr>
        <p:spPr>
          <a:xfrm>
            <a:off x="3585431" y="4299137"/>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mc:AlternateContent xmlns:mc="http://schemas.openxmlformats.org/markup-compatibility/2006" xmlns:a14="http://schemas.microsoft.com/office/drawing/2010/main">
        <mc:Choice Requires="a14">
          <p:sp>
            <p:nvSpPr>
              <p:cNvPr id="89" name="文本框 88">
                <a:extLst>
                  <a:ext uri="{FF2B5EF4-FFF2-40B4-BE49-F238E27FC236}">
                    <a16:creationId xmlns:a16="http://schemas.microsoft.com/office/drawing/2014/main" id="{F2ED1301-7D0D-C840-CFFF-C9AE961F0436}"/>
                  </a:ext>
                </a:extLst>
              </p:cNvPr>
              <p:cNvSpPr txBox="1"/>
              <p:nvPr/>
            </p:nvSpPr>
            <p:spPr>
              <a:xfrm>
                <a:off x="1566757" y="3606352"/>
                <a:ext cx="789960" cy="378822"/>
              </a:xfrm>
              <a:prstGeom prst="rect">
                <a:avLst/>
              </a:prstGeom>
              <a:noFill/>
            </p:spPr>
            <p:txBody>
              <a:bodyPr wrap="none" rtlCol="0" anchor="t">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m:rPr>
                              <m:sty m:val="p"/>
                            </m:rPr>
                            <a:rPr lang="en-US" altLang="zh-CN" b="0" i="0" smtClean="0">
                              <a:latin typeface="Cambria Math" panose="02040503050406030204" pitchFamily="18" charset="0"/>
                              <a:cs typeface="Times New Roman" panose="02020603050405020304" pitchFamily="18" charset="0"/>
                            </a:rPr>
                            <m:t>FtPt</m:t>
                          </m:r>
                        </m:e>
                        <m:sub>
                          <m:r>
                            <m:rPr>
                              <m:sty m:val="p"/>
                            </m:rPr>
                            <a:rPr lang="en-US" altLang="zh-CN" b="0" i="0" smtClean="0">
                              <a:latin typeface="Cambria Math" panose="02040503050406030204" pitchFamily="18" charset="0"/>
                              <a:cs typeface="Times New Roman" panose="02020603050405020304" pitchFamily="18" charset="0"/>
                            </a:rPr>
                            <m:t>B</m:t>
                          </m:r>
                        </m:sub>
                        <m:sup>
                          <m:r>
                            <a:rPr lang="en-US" altLang="zh-CN" b="0" i="0" smtClean="0">
                              <a:latin typeface="Cambria Math" panose="02040503050406030204" pitchFamily="18" charset="0"/>
                              <a:cs typeface="Times New Roman" panose="02020603050405020304" pitchFamily="18" charset="0"/>
                            </a:rPr>
                            <m:t>2</m:t>
                          </m:r>
                        </m:sup>
                      </m:sSubSup>
                    </m:oMath>
                  </m:oMathPara>
                </a14:m>
                <a:endParaRPr lang="en-US" altLang="zh-CN" b="0" i="0" dirty="0">
                  <a:cs typeface="Cambria Math" panose="02040503050406030204" pitchFamily="18" charset="0"/>
                </a:endParaRPr>
              </a:p>
            </p:txBody>
          </p:sp>
        </mc:Choice>
        <mc:Fallback xmlns="">
          <p:sp>
            <p:nvSpPr>
              <p:cNvPr id="89" name="文本框 88">
                <a:extLst>
                  <a:ext uri="{FF2B5EF4-FFF2-40B4-BE49-F238E27FC236}">
                    <a16:creationId xmlns:a16="http://schemas.microsoft.com/office/drawing/2014/main" id="{F2ED1301-7D0D-C840-CFFF-C9AE961F0436}"/>
                  </a:ext>
                </a:extLst>
              </p:cNvPr>
              <p:cNvSpPr txBox="1">
                <a:spLocks noRot="1" noChangeAspect="1" noMove="1" noResize="1" noEditPoints="1" noAdjustHandles="1" noChangeArrowheads="1" noChangeShapeType="1" noTextEdit="1"/>
              </p:cNvSpPr>
              <p:nvPr/>
            </p:nvSpPr>
            <p:spPr>
              <a:xfrm>
                <a:off x="1566757" y="3606352"/>
                <a:ext cx="789960" cy="378822"/>
              </a:xfrm>
              <a:prstGeom prst="rect">
                <a:avLst/>
              </a:prstGeom>
              <a:blipFill>
                <a:blip r:embed="rId3"/>
                <a:stretch>
                  <a:fillRect b="-32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0" name="文本框 89">
                <a:extLst>
                  <a:ext uri="{FF2B5EF4-FFF2-40B4-BE49-F238E27FC236}">
                    <a16:creationId xmlns:a16="http://schemas.microsoft.com/office/drawing/2014/main" id="{9FCF7290-D321-EB86-491B-27B186CC1198}"/>
                  </a:ext>
                </a:extLst>
              </p:cNvPr>
              <p:cNvSpPr txBox="1"/>
              <p:nvPr/>
            </p:nvSpPr>
            <p:spPr>
              <a:xfrm>
                <a:off x="704585" y="3606987"/>
                <a:ext cx="776943" cy="374013"/>
              </a:xfrm>
              <a:prstGeom prst="rect">
                <a:avLst/>
              </a:prstGeom>
              <a:noFill/>
            </p:spPr>
            <p:txBody>
              <a:bodyPr wrap="none" rtlCol="0" anchor="t">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m:rPr>
                              <m:sty m:val="p"/>
                            </m:rPr>
                            <a:rPr lang="en-US" altLang="zh-CN" b="0" i="0" smtClean="0">
                              <a:latin typeface="Cambria Math" panose="02040503050406030204" pitchFamily="18" charset="0"/>
                              <a:cs typeface="Times New Roman" panose="02020603050405020304" pitchFamily="18" charset="0"/>
                            </a:rPr>
                            <m:t>FtPt</m:t>
                          </m:r>
                        </m:e>
                        <m:sub>
                          <m:r>
                            <a:rPr lang="en-US" altLang="zh-CN" b="0" i="1" smtClean="0">
                              <a:latin typeface="Cambria Math" panose="02040503050406030204" pitchFamily="18" charset="0"/>
                              <a:cs typeface="Times New Roman" panose="02020603050405020304" pitchFamily="18" charset="0"/>
                            </a:rPr>
                            <m:t>𝐴</m:t>
                          </m:r>
                        </m:sub>
                        <m:sup>
                          <m:r>
                            <a:rPr lang="en-US" altLang="zh-CN" b="0" i="0" smtClean="0">
                              <a:latin typeface="Cambria Math" panose="02040503050406030204" pitchFamily="18" charset="0"/>
                              <a:cs typeface="Times New Roman" panose="02020603050405020304" pitchFamily="18" charset="0"/>
                            </a:rPr>
                            <m:t>1</m:t>
                          </m:r>
                        </m:sup>
                      </m:sSubSup>
                    </m:oMath>
                  </m:oMathPara>
                </a14:m>
                <a:endParaRPr lang="en-US" altLang="zh-CN" b="0" i="0" dirty="0">
                  <a:cs typeface="Cambria Math" panose="02040503050406030204" pitchFamily="18" charset="0"/>
                </a:endParaRPr>
              </a:p>
            </p:txBody>
          </p:sp>
        </mc:Choice>
        <mc:Fallback xmlns="">
          <p:sp>
            <p:nvSpPr>
              <p:cNvPr id="90" name="文本框 89">
                <a:extLst>
                  <a:ext uri="{FF2B5EF4-FFF2-40B4-BE49-F238E27FC236}">
                    <a16:creationId xmlns:a16="http://schemas.microsoft.com/office/drawing/2014/main" id="{9FCF7290-D321-EB86-491B-27B186CC1198}"/>
                  </a:ext>
                </a:extLst>
              </p:cNvPr>
              <p:cNvSpPr txBox="1">
                <a:spLocks noRot="1" noChangeAspect="1" noMove="1" noResize="1" noEditPoints="1" noAdjustHandles="1" noChangeArrowheads="1" noChangeShapeType="1" noTextEdit="1"/>
              </p:cNvSpPr>
              <p:nvPr/>
            </p:nvSpPr>
            <p:spPr>
              <a:xfrm>
                <a:off x="704585" y="3606987"/>
                <a:ext cx="776943" cy="374013"/>
              </a:xfrm>
              <a:prstGeom prst="rect">
                <a:avLst/>
              </a:prstGeom>
              <a:blipFill>
                <a:blip r:embed="rId4"/>
                <a:stretch>
                  <a:fillRect b="-3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1" name="文本框 90">
                <a:extLst>
                  <a:ext uri="{FF2B5EF4-FFF2-40B4-BE49-F238E27FC236}">
                    <a16:creationId xmlns:a16="http://schemas.microsoft.com/office/drawing/2014/main" id="{10715E98-CDA5-B4EC-C0F4-4F93A1DA186F}"/>
                  </a:ext>
                </a:extLst>
              </p:cNvPr>
              <p:cNvSpPr txBox="1"/>
              <p:nvPr/>
            </p:nvSpPr>
            <p:spPr>
              <a:xfrm>
                <a:off x="2425739" y="3604447"/>
                <a:ext cx="792845" cy="374590"/>
              </a:xfrm>
              <a:prstGeom prst="rect">
                <a:avLst/>
              </a:prstGeom>
              <a:noFill/>
            </p:spPr>
            <p:txBody>
              <a:bodyPr wrap="none" rtlCol="0" anchor="t">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solidFill>
                                <a:schemeClr val="tx1"/>
                              </a:solidFill>
                              <a:latin typeface="Cambria Math" panose="02040503050406030204" pitchFamily="18" charset="0"/>
                              <a:cs typeface="Times New Roman" panose="02020603050405020304" pitchFamily="18" charset="0"/>
                            </a:rPr>
                          </m:ctrlPr>
                        </m:sSubSupPr>
                        <m:e>
                          <m:r>
                            <m:rPr>
                              <m:sty m:val="p"/>
                            </m:rPr>
                            <a:rPr lang="en-US" altLang="zh-CN" b="0" i="0" smtClean="0">
                              <a:solidFill>
                                <a:schemeClr val="tx1"/>
                              </a:solidFill>
                              <a:latin typeface="Cambria Math" panose="02040503050406030204" pitchFamily="18" charset="0"/>
                              <a:cs typeface="Times New Roman" panose="02020603050405020304" pitchFamily="18" charset="0"/>
                            </a:rPr>
                            <m:t>FtPt</m:t>
                          </m:r>
                        </m:e>
                        <m:sub>
                          <m:r>
                            <a:rPr lang="en-US" altLang="zh-CN" b="0" i="1" smtClean="0">
                              <a:solidFill>
                                <a:schemeClr val="tx1"/>
                              </a:solidFill>
                              <a:latin typeface="Cambria Math" panose="02040503050406030204" pitchFamily="18" charset="0"/>
                              <a:cs typeface="Times New Roman" panose="02020603050405020304" pitchFamily="18" charset="0"/>
                            </a:rPr>
                            <m:t>𝐵</m:t>
                          </m:r>
                        </m:sub>
                        <m:sup>
                          <m:r>
                            <a:rPr lang="en-US" altLang="zh-CN" b="0" i="0" smtClean="0">
                              <a:solidFill>
                                <a:schemeClr val="tx1"/>
                              </a:solidFill>
                              <a:latin typeface="Cambria Math" panose="02040503050406030204" pitchFamily="18" charset="0"/>
                              <a:cs typeface="Times New Roman" panose="02020603050405020304" pitchFamily="18" charset="0"/>
                            </a:rPr>
                            <m:t>3</m:t>
                          </m:r>
                        </m:sup>
                      </m:sSubSup>
                    </m:oMath>
                  </m:oMathPara>
                </a14:m>
                <a:endParaRPr lang="en-US" altLang="zh-CN" b="0" i="0" dirty="0">
                  <a:solidFill>
                    <a:schemeClr val="tx1"/>
                  </a:solidFill>
                  <a:cs typeface="Cambria Math" panose="02040503050406030204" pitchFamily="18" charset="0"/>
                </a:endParaRPr>
              </a:p>
            </p:txBody>
          </p:sp>
        </mc:Choice>
        <mc:Fallback xmlns="">
          <p:sp>
            <p:nvSpPr>
              <p:cNvPr id="91" name="文本框 90">
                <a:extLst>
                  <a:ext uri="{FF2B5EF4-FFF2-40B4-BE49-F238E27FC236}">
                    <a16:creationId xmlns:a16="http://schemas.microsoft.com/office/drawing/2014/main" id="{10715E98-CDA5-B4EC-C0F4-4F93A1DA186F}"/>
                  </a:ext>
                </a:extLst>
              </p:cNvPr>
              <p:cNvSpPr txBox="1">
                <a:spLocks noRot="1" noChangeAspect="1" noMove="1" noResize="1" noEditPoints="1" noAdjustHandles="1" noChangeArrowheads="1" noChangeShapeType="1" noTextEdit="1"/>
              </p:cNvSpPr>
              <p:nvPr/>
            </p:nvSpPr>
            <p:spPr>
              <a:xfrm>
                <a:off x="2425739" y="3604447"/>
                <a:ext cx="792845" cy="374590"/>
              </a:xfrm>
              <a:prstGeom prst="rect">
                <a:avLst/>
              </a:prstGeom>
              <a:blipFill>
                <a:blip r:embed="rId5"/>
                <a:stretch>
                  <a:fillRect b="-16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2" name="文本框 91">
                <a:extLst>
                  <a:ext uri="{FF2B5EF4-FFF2-40B4-BE49-F238E27FC236}">
                    <a16:creationId xmlns:a16="http://schemas.microsoft.com/office/drawing/2014/main" id="{4151007D-F732-7D07-E6BC-53EB6DDD657A}"/>
                  </a:ext>
                </a:extLst>
              </p:cNvPr>
              <p:cNvSpPr txBox="1"/>
              <p:nvPr/>
            </p:nvSpPr>
            <p:spPr>
              <a:xfrm>
                <a:off x="3243801" y="3604447"/>
                <a:ext cx="784510" cy="375424"/>
              </a:xfrm>
              <a:prstGeom prst="rect">
                <a:avLst/>
              </a:prstGeom>
              <a:noFill/>
            </p:spPr>
            <p:txBody>
              <a:bodyPr wrap="none" rtlCol="0" anchor="t">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solidFill>
                                <a:schemeClr val="tx1"/>
                              </a:solidFill>
                              <a:latin typeface="Cambria Math" panose="02040503050406030204" pitchFamily="18" charset="0"/>
                              <a:cs typeface="Times New Roman" panose="02020603050405020304" pitchFamily="18" charset="0"/>
                            </a:rPr>
                          </m:ctrlPr>
                        </m:sSubSupPr>
                        <m:e>
                          <m:r>
                            <m:rPr>
                              <m:sty m:val="p"/>
                            </m:rPr>
                            <a:rPr lang="en-US" altLang="zh-CN" b="0" i="0" smtClean="0">
                              <a:solidFill>
                                <a:schemeClr val="tx1"/>
                              </a:solidFill>
                              <a:latin typeface="Cambria Math" panose="02040503050406030204" pitchFamily="18" charset="0"/>
                              <a:cs typeface="Times New Roman" panose="02020603050405020304" pitchFamily="18" charset="0"/>
                            </a:rPr>
                            <m:t>FtPt</m:t>
                          </m:r>
                        </m:e>
                        <m:sub>
                          <m:r>
                            <a:rPr lang="en-US" altLang="zh-CN" b="0" i="1" smtClean="0">
                              <a:solidFill>
                                <a:schemeClr val="tx1"/>
                              </a:solidFill>
                              <a:latin typeface="Cambria Math" panose="02040503050406030204" pitchFamily="18" charset="0"/>
                              <a:cs typeface="Times New Roman" panose="02020603050405020304" pitchFamily="18" charset="0"/>
                            </a:rPr>
                            <m:t>𝐶</m:t>
                          </m:r>
                        </m:sub>
                        <m:sup>
                          <m:r>
                            <a:rPr lang="en-US" altLang="zh-CN" b="0" i="0" smtClean="0">
                              <a:solidFill>
                                <a:schemeClr val="tx1"/>
                              </a:solidFill>
                              <a:latin typeface="Cambria Math" panose="02040503050406030204" pitchFamily="18" charset="0"/>
                              <a:cs typeface="Times New Roman" panose="02020603050405020304" pitchFamily="18" charset="0"/>
                            </a:rPr>
                            <m:t>4</m:t>
                          </m:r>
                        </m:sup>
                      </m:sSubSup>
                    </m:oMath>
                  </m:oMathPara>
                </a14:m>
                <a:endParaRPr lang="en-US" altLang="zh-CN" b="0" i="0" dirty="0">
                  <a:solidFill>
                    <a:schemeClr val="tx1"/>
                  </a:solidFill>
                  <a:cs typeface="Cambria Math" panose="02040503050406030204" pitchFamily="18" charset="0"/>
                </a:endParaRPr>
              </a:p>
            </p:txBody>
          </p:sp>
        </mc:Choice>
        <mc:Fallback xmlns="">
          <p:sp>
            <p:nvSpPr>
              <p:cNvPr id="92" name="文本框 91">
                <a:extLst>
                  <a:ext uri="{FF2B5EF4-FFF2-40B4-BE49-F238E27FC236}">
                    <a16:creationId xmlns:a16="http://schemas.microsoft.com/office/drawing/2014/main" id="{4151007D-F732-7D07-E6BC-53EB6DDD657A}"/>
                  </a:ext>
                </a:extLst>
              </p:cNvPr>
              <p:cNvSpPr txBox="1">
                <a:spLocks noRot="1" noChangeAspect="1" noMove="1" noResize="1" noEditPoints="1" noAdjustHandles="1" noChangeArrowheads="1" noChangeShapeType="1" noTextEdit="1"/>
              </p:cNvSpPr>
              <p:nvPr/>
            </p:nvSpPr>
            <p:spPr>
              <a:xfrm>
                <a:off x="3243801" y="3604447"/>
                <a:ext cx="784510" cy="375424"/>
              </a:xfrm>
              <a:prstGeom prst="rect">
                <a:avLst/>
              </a:prstGeom>
              <a:blipFill>
                <a:blip r:embed="rId6"/>
                <a:stretch>
                  <a:fillRect b="-16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3" name="爆炸形: 8 pt  228">
                <a:extLst>
                  <a:ext uri="{FF2B5EF4-FFF2-40B4-BE49-F238E27FC236}">
                    <a16:creationId xmlns:a16="http://schemas.microsoft.com/office/drawing/2014/main" id="{EC0F7B86-D532-DF51-CD9C-0E8E887C36ED}"/>
                  </a:ext>
                </a:extLst>
              </p:cNvPr>
              <p:cNvSpPr/>
              <p:nvPr/>
            </p:nvSpPr>
            <p:spPr>
              <a:xfrm>
                <a:off x="1385791" y="4045137"/>
                <a:ext cx="1235710" cy="714375"/>
              </a:xfrm>
              <a:prstGeom prst="irregularSeal1">
                <a:avLst/>
              </a:prstGeom>
              <a:solidFill>
                <a:srgbClr val="D81E0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bg1"/>
                              </a:solidFill>
                              <a:latin typeface="Cambria Math" panose="02040503050406030204" pitchFamily="18" charset="0"/>
                            </a:rPr>
                          </m:ctrlPr>
                        </m:sSubPr>
                        <m:e>
                          <m:r>
                            <m:rPr>
                              <m:sty m:val="p"/>
                            </m:rPr>
                            <a:rPr lang="en-US" altLang="zh-CN" sz="1600" b="0" i="0" smtClean="0">
                              <a:solidFill>
                                <a:schemeClr val="bg1"/>
                              </a:solidFill>
                              <a:latin typeface="Cambria Math" panose="02040503050406030204" pitchFamily="18" charset="0"/>
                            </a:rPr>
                            <m:t>Crash</m:t>
                          </m:r>
                        </m:e>
                        <m:sub>
                          <m:r>
                            <m:rPr>
                              <m:sty m:val="p"/>
                            </m:rPr>
                            <a:rPr lang="en-US" altLang="zh-CN" sz="1600" b="0" i="0" smtClean="0">
                              <a:solidFill>
                                <a:schemeClr val="bg1"/>
                              </a:solidFill>
                              <a:latin typeface="Cambria Math" panose="02040503050406030204" pitchFamily="18" charset="0"/>
                            </a:rPr>
                            <m:t>B</m:t>
                          </m:r>
                        </m:sub>
                      </m:sSub>
                    </m:oMath>
                  </m:oMathPara>
                </a14:m>
                <a:endParaRPr lang="en-US" altLang="zh-CN" sz="1600" b="0" i="1" dirty="0">
                  <a:solidFill>
                    <a:schemeClr val="bg1"/>
                  </a:solidFill>
                  <a:ea typeface="宋体" panose="02010600030101010101" pitchFamily="2" charset="-122"/>
                  <a:cs typeface="Cambria Math" panose="02040503050406030204" pitchFamily="18" charset="0"/>
                </a:endParaRPr>
              </a:p>
            </p:txBody>
          </p:sp>
        </mc:Choice>
        <mc:Fallback xmlns="">
          <p:sp>
            <p:nvSpPr>
              <p:cNvPr id="93" name="爆炸形: 8 pt  228">
                <a:extLst>
                  <a:ext uri="{FF2B5EF4-FFF2-40B4-BE49-F238E27FC236}">
                    <a16:creationId xmlns:a16="http://schemas.microsoft.com/office/drawing/2014/main" id="{EC0F7B86-D532-DF51-CD9C-0E8E887C36ED}"/>
                  </a:ext>
                </a:extLst>
              </p:cNvPr>
              <p:cNvSpPr>
                <a:spLocks noRot="1" noChangeAspect="1" noMove="1" noResize="1" noEditPoints="1" noAdjustHandles="1" noChangeArrowheads="1" noChangeShapeType="1" noTextEdit="1"/>
              </p:cNvSpPr>
              <p:nvPr/>
            </p:nvSpPr>
            <p:spPr>
              <a:xfrm>
                <a:off x="1385791" y="4045137"/>
                <a:ext cx="1235710" cy="714375"/>
              </a:xfrm>
              <a:prstGeom prst="irregularSeal1">
                <a:avLst/>
              </a:prstGeom>
              <a:blipFill>
                <a:blip r:embed="rId7"/>
                <a:stretch>
                  <a:fillRect/>
                </a:stretch>
              </a:blipFill>
              <a:ln>
                <a:solidFill>
                  <a:srgbClr val="C00000"/>
                </a:solidFill>
              </a:ln>
            </p:spPr>
            <p:txBody>
              <a:bodyPr/>
              <a:lstStyle/>
              <a:p>
                <a:r>
                  <a:rPr lang="zh-CN" altLang="en-US">
                    <a:noFill/>
                  </a:rPr>
                  <a:t> </a:t>
                </a:r>
              </a:p>
            </p:txBody>
          </p:sp>
        </mc:Fallback>
      </mc:AlternateContent>
      <p:sp>
        <p:nvSpPr>
          <p:cNvPr id="94" name="爆炸形: 8 pt  228">
            <a:extLst>
              <a:ext uri="{FF2B5EF4-FFF2-40B4-BE49-F238E27FC236}">
                <a16:creationId xmlns:a16="http://schemas.microsoft.com/office/drawing/2014/main" id="{AE49AE26-675C-9B3E-A4B4-55D080554C5F}"/>
              </a:ext>
            </a:extLst>
          </p:cNvPr>
          <p:cNvSpPr/>
          <p:nvPr/>
        </p:nvSpPr>
        <p:spPr>
          <a:xfrm>
            <a:off x="1699481" y="5572312"/>
            <a:ext cx="525780" cy="450215"/>
          </a:xfrm>
          <a:prstGeom prst="irregularSeal1">
            <a:avLst/>
          </a:prstGeom>
          <a:solidFill>
            <a:srgbClr val="D81E0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altLang="zh-CN" sz="1600" b="0" i="1">
              <a:solidFill>
                <a:schemeClr val="bg1"/>
              </a:solidFill>
              <a:ea typeface="宋体" panose="02010600030101010101" pitchFamily="2" charset="-122"/>
              <a:cs typeface="Cambria Math" panose="02040503050406030204" pitchFamily="18" charset="0"/>
            </a:endParaRPr>
          </a:p>
        </p:txBody>
      </p:sp>
      <p:sp>
        <p:nvSpPr>
          <p:cNvPr id="95" name="矩形: 圆角 10">
            <a:extLst>
              <a:ext uri="{FF2B5EF4-FFF2-40B4-BE49-F238E27FC236}">
                <a16:creationId xmlns:a16="http://schemas.microsoft.com/office/drawing/2014/main" id="{DA3FB4FF-C302-224E-738B-0FE759FEC645}"/>
              </a:ext>
            </a:extLst>
          </p:cNvPr>
          <p:cNvSpPr/>
          <p:nvPr/>
        </p:nvSpPr>
        <p:spPr>
          <a:xfrm>
            <a:off x="5387562" y="4076737"/>
            <a:ext cx="1185543" cy="647998"/>
          </a:xfrm>
          <a:prstGeom prst="roundRect">
            <a:avLst/>
          </a:prstGeom>
          <a:solidFill>
            <a:srgbClr val="FBE5D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ea typeface="宋体" panose="02010600030101010101" pitchFamily="2" charset="-122"/>
                <a:cs typeface="Arial" panose="020B0604020202020204" pitchFamily="34" charset="0"/>
              </a:rPr>
              <a:t>Target system</a:t>
            </a:r>
            <a:endParaRPr lang="zh-CN" altLang="en-US" dirty="0">
              <a:solidFill>
                <a:schemeClr val="tx1"/>
              </a:solidFill>
              <a:ea typeface="宋体" panose="02010600030101010101" pitchFamily="2" charset="-122"/>
              <a:cs typeface="Arial" panose="020B0604020202020204" pitchFamily="34" charset="0"/>
            </a:endParaRPr>
          </a:p>
        </p:txBody>
      </p:sp>
      <p:cxnSp>
        <p:nvCxnSpPr>
          <p:cNvPr id="96" name="直接箭头连接符 95">
            <a:extLst>
              <a:ext uri="{FF2B5EF4-FFF2-40B4-BE49-F238E27FC236}">
                <a16:creationId xmlns:a16="http://schemas.microsoft.com/office/drawing/2014/main" id="{48ED1689-0CE3-E19A-0E38-4112A95ABE6D}"/>
              </a:ext>
            </a:extLst>
          </p:cNvPr>
          <p:cNvCxnSpPr>
            <a:cxnSpLocks/>
            <a:endCxn id="95" idx="1"/>
          </p:cNvCxnSpPr>
          <p:nvPr/>
        </p:nvCxnSpPr>
        <p:spPr>
          <a:xfrm flipV="1">
            <a:off x="4030303" y="4400736"/>
            <a:ext cx="1357259" cy="4790"/>
          </a:xfrm>
          <a:prstGeom prst="straightConnector1">
            <a:avLst/>
          </a:prstGeom>
          <a:ln w="38100">
            <a:tailEnd type="stealth"/>
          </a:ln>
        </p:spPr>
        <p:style>
          <a:lnRef idx="1">
            <a:schemeClr val="dk1"/>
          </a:lnRef>
          <a:fillRef idx="0">
            <a:schemeClr val="dk1"/>
          </a:fillRef>
          <a:effectRef idx="0">
            <a:schemeClr val="dk1"/>
          </a:effectRef>
          <a:fontRef idx="minor">
            <a:schemeClr val="tx1"/>
          </a:fontRef>
        </p:style>
      </p:cxnSp>
      <p:cxnSp>
        <p:nvCxnSpPr>
          <p:cNvPr id="97" name="直接箭头连接符 96">
            <a:extLst>
              <a:ext uri="{FF2B5EF4-FFF2-40B4-BE49-F238E27FC236}">
                <a16:creationId xmlns:a16="http://schemas.microsoft.com/office/drawing/2014/main" id="{7A149902-F924-00AE-9A89-DE3A8B518529}"/>
              </a:ext>
            </a:extLst>
          </p:cNvPr>
          <p:cNvCxnSpPr>
            <a:cxnSpLocks/>
            <a:stCxn id="95" idx="3"/>
          </p:cNvCxnSpPr>
          <p:nvPr/>
        </p:nvCxnSpPr>
        <p:spPr>
          <a:xfrm flipV="1">
            <a:off x="6573105" y="4394398"/>
            <a:ext cx="1116007" cy="6338"/>
          </a:xfrm>
          <a:prstGeom prst="straightConnector1">
            <a:avLst/>
          </a:prstGeom>
          <a:ln w="38100">
            <a:tailEnd type="stealth"/>
          </a:ln>
        </p:spPr>
        <p:style>
          <a:lnRef idx="1">
            <a:schemeClr val="dk1"/>
          </a:lnRef>
          <a:fillRef idx="0">
            <a:schemeClr val="dk1"/>
          </a:fillRef>
          <a:effectRef idx="0">
            <a:schemeClr val="dk1"/>
          </a:effectRef>
          <a:fontRef idx="minor">
            <a:schemeClr val="tx1"/>
          </a:fontRef>
        </p:style>
      </p:cxnSp>
      <p:sp>
        <p:nvSpPr>
          <p:cNvPr id="98" name="文本框 97">
            <a:extLst>
              <a:ext uri="{FF2B5EF4-FFF2-40B4-BE49-F238E27FC236}">
                <a16:creationId xmlns:a16="http://schemas.microsoft.com/office/drawing/2014/main" id="{A87281DD-2529-618B-6D86-98295670BE6B}"/>
              </a:ext>
            </a:extLst>
          </p:cNvPr>
          <p:cNvSpPr txBox="1"/>
          <p:nvPr/>
        </p:nvSpPr>
        <p:spPr>
          <a:xfrm>
            <a:off x="4901032" y="4730912"/>
            <a:ext cx="2130081" cy="661720"/>
          </a:xfrm>
          <a:prstGeom prst="rect">
            <a:avLst/>
          </a:prstGeom>
          <a:noFill/>
        </p:spPr>
        <p:txBody>
          <a:bodyPr wrap="square">
            <a:spAutoFit/>
          </a:bodyPr>
          <a:lstStyle/>
          <a:p>
            <a:pPr algn="ctr"/>
            <a:r>
              <a:rPr lang="en-US" altLang="zh-CN" b="1" i="1" dirty="0">
                <a:solidFill>
                  <a:srgbClr val="0070C0"/>
                </a:solidFill>
                <a:ea typeface="微软雅黑" panose="020B0503020204020204" charset="-122"/>
                <a:cs typeface="Arial" panose="020B0604020202020204" pitchFamily="34" charset="0"/>
              </a:rPr>
              <a:t>Code coverage is increased!</a:t>
            </a:r>
            <a:endParaRPr lang="zh-CN" altLang="en-US" b="1" i="1" dirty="0">
              <a:solidFill>
                <a:srgbClr val="0070C0"/>
              </a:solidFill>
              <a:ea typeface="微软雅黑" panose="020B0503020204020204" charset="-122"/>
              <a:cs typeface="Arial" panose="020B0604020202020204" pitchFamily="34" charset="0"/>
            </a:endParaRPr>
          </a:p>
        </p:txBody>
      </p:sp>
      <p:sp>
        <p:nvSpPr>
          <p:cNvPr id="100" name="文本框 99">
            <a:extLst>
              <a:ext uri="{FF2B5EF4-FFF2-40B4-BE49-F238E27FC236}">
                <a16:creationId xmlns:a16="http://schemas.microsoft.com/office/drawing/2014/main" id="{659006A9-5313-B80A-A003-7B3389CAD3AF}"/>
              </a:ext>
            </a:extLst>
          </p:cNvPr>
          <p:cNvSpPr txBox="1"/>
          <p:nvPr/>
        </p:nvSpPr>
        <p:spPr>
          <a:xfrm>
            <a:off x="3929438" y="4076737"/>
            <a:ext cx="1691165" cy="584775"/>
          </a:xfrm>
          <a:prstGeom prst="rect">
            <a:avLst/>
          </a:prstGeom>
          <a:noFill/>
        </p:spPr>
        <p:txBody>
          <a:bodyPr wrap="square" rtlCol="0">
            <a:spAutoFit/>
          </a:bodyPr>
          <a:lstStyle/>
          <a:p>
            <a:r>
              <a:rPr lang="en-US" altLang="zh-CN" sz="1600" b="1" dirty="0">
                <a:solidFill>
                  <a:srgbClr val="C00000"/>
                </a:solidFill>
                <a:ea typeface="微软雅黑" panose="020B0503020204020204" charset="-122"/>
              </a:rPr>
              <a:t>Fault injection testing</a:t>
            </a:r>
            <a:endParaRPr lang="zh-CN" altLang="en-US" sz="1600" b="1" dirty="0">
              <a:solidFill>
                <a:srgbClr val="C00000"/>
              </a:solidFill>
              <a:ea typeface="微软雅黑" panose="020B0503020204020204" charset="-122"/>
            </a:endParaRPr>
          </a:p>
        </p:txBody>
      </p:sp>
      <p:cxnSp>
        <p:nvCxnSpPr>
          <p:cNvPr id="102" name="直接箭头连接符 101">
            <a:extLst>
              <a:ext uri="{FF2B5EF4-FFF2-40B4-BE49-F238E27FC236}">
                <a16:creationId xmlns:a16="http://schemas.microsoft.com/office/drawing/2014/main" id="{430C6F98-628B-5A25-8C26-A0E5EB8BBF3C}"/>
              </a:ext>
            </a:extLst>
          </p:cNvPr>
          <p:cNvCxnSpPr>
            <a:stCxn id="108" idx="0"/>
            <a:endCxn id="112" idx="4"/>
          </p:cNvCxnSpPr>
          <p:nvPr/>
        </p:nvCxnSpPr>
        <p:spPr>
          <a:xfrm flipV="1">
            <a:off x="8196801" y="4475667"/>
            <a:ext cx="0" cy="694055"/>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a:extLst>
              <a:ext uri="{FF2B5EF4-FFF2-40B4-BE49-F238E27FC236}">
                <a16:creationId xmlns:a16="http://schemas.microsoft.com/office/drawing/2014/main" id="{B05830C9-C53A-246E-8AD2-D5D5416F7E3D}"/>
              </a:ext>
            </a:extLst>
          </p:cNvPr>
          <p:cNvCxnSpPr>
            <a:stCxn id="109" idx="0"/>
            <a:endCxn id="113" idx="4"/>
          </p:cNvCxnSpPr>
          <p:nvPr/>
        </p:nvCxnSpPr>
        <p:spPr>
          <a:xfrm flipV="1">
            <a:off x="9065481" y="4475667"/>
            <a:ext cx="0" cy="1233805"/>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id="{1FCABBBE-E8B5-447F-0C0F-53EF160DF013}"/>
              </a:ext>
            </a:extLst>
          </p:cNvPr>
          <p:cNvCxnSpPr>
            <a:stCxn id="110" idx="0"/>
            <a:endCxn id="114" idx="4"/>
          </p:cNvCxnSpPr>
          <p:nvPr/>
        </p:nvCxnSpPr>
        <p:spPr>
          <a:xfrm flipV="1">
            <a:off x="10780616" y="4475032"/>
            <a:ext cx="0" cy="177419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A58AE062-5FE8-64E1-3948-A5AC93F36EEC}"/>
              </a:ext>
            </a:extLst>
          </p:cNvPr>
          <p:cNvCxnSpPr/>
          <p:nvPr/>
        </p:nvCxnSpPr>
        <p:spPr>
          <a:xfrm>
            <a:off x="7828501" y="5245922"/>
            <a:ext cx="3976370" cy="0"/>
          </a:xfrm>
          <a:prstGeom prst="line">
            <a:avLst/>
          </a:prstGeom>
          <a:ln w="38100" cap="rnd">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a16="http://schemas.microsoft.com/office/drawing/2014/main" id="{83F640A8-D131-F214-F0B6-96BF2A47DF36}"/>
              </a:ext>
            </a:extLst>
          </p:cNvPr>
          <p:cNvCxnSpPr/>
          <p:nvPr/>
        </p:nvCxnSpPr>
        <p:spPr>
          <a:xfrm flipV="1">
            <a:off x="7839296" y="5802817"/>
            <a:ext cx="1296035" cy="1270"/>
          </a:xfrm>
          <a:prstGeom prst="line">
            <a:avLst/>
          </a:prstGeom>
          <a:ln w="38100" cap="rnd">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4B6EBDB4-BAB7-1616-09B7-033CA2545538}"/>
              </a:ext>
            </a:extLst>
          </p:cNvPr>
          <p:cNvCxnSpPr/>
          <p:nvPr/>
        </p:nvCxnSpPr>
        <p:spPr>
          <a:xfrm>
            <a:off x="7838661" y="6329867"/>
            <a:ext cx="3968750" cy="3175"/>
          </a:xfrm>
          <a:prstGeom prst="line">
            <a:avLst/>
          </a:prstGeom>
          <a:ln w="38100" cap="rnd">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8" name="椭圆 107">
            <a:extLst>
              <a:ext uri="{FF2B5EF4-FFF2-40B4-BE49-F238E27FC236}">
                <a16:creationId xmlns:a16="http://schemas.microsoft.com/office/drawing/2014/main" id="{BA479C62-6767-72CD-AB6B-3733B0505165}"/>
              </a:ext>
            </a:extLst>
          </p:cNvPr>
          <p:cNvSpPr/>
          <p:nvPr/>
        </p:nvSpPr>
        <p:spPr>
          <a:xfrm>
            <a:off x="8105361" y="5169722"/>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sp>
        <p:nvSpPr>
          <p:cNvPr id="109" name="椭圆 108">
            <a:extLst>
              <a:ext uri="{FF2B5EF4-FFF2-40B4-BE49-F238E27FC236}">
                <a16:creationId xmlns:a16="http://schemas.microsoft.com/office/drawing/2014/main" id="{89A73967-F795-92BC-9F10-5120802C6006}"/>
              </a:ext>
            </a:extLst>
          </p:cNvPr>
          <p:cNvSpPr/>
          <p:nvPr/>
        </p:nvSpPr>
        <p:spPr>
          <a:xfrm>
            <a:off x="8974041" y="5709472"/>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sp>
        <p:nvSpPr>
          <p:cNvPr id="110" name="椭圆 109">
            <a:extLst>
              <a:ext uri="{FF2B5EF4-FFF2-40B4-BE49-F238E27FC236}">
                <a16:creationId xmlns:a16="http://schemas.microsoft.com/office/drawing/2014/main" id="{C69ADF3C-95CD-6B15-2145-81D25DC68C9D}"/>
              </a:ext>
            </a:extLst>
          </p:cNvPr>
          <p:cNvSpPr/>
          <p:nvPr/>
        </p:nvSpPr>
        <p:spPr>
          <a:xfrm>
            <a:off x="10689176" y="6249222"/>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cxnSp>
        <p:nvCxnSpPr>
          <p:cNvPr id="111" name="直接连接符 110">
            <a:extLst>
              <a:ext uri="{FF2B5EF4-FFF2-40B4-BE49-F238E27FC236}">
                <a16:creationId xmlns:a16="http://schemas.microsoft.com/office/drawing/2014/main" id="{C5EAA44D-0501-E3B0-5170-CDA52589E55D}"/>
              </a:ext>
            </a:extLst>
          </p:cNvPr>
          <p:cNvCxnSpPr/>
          <p:nvPr/>
        </p:nvCxnSpPr>
        <p:spPr>
          <a:xfrm flipV="1">
            <a:off x="7838661" y="4381052"/>
            <a:ext cx="3985895" cy="8890"/>
          </a:xfrm>
          <a:prstGeom prst="line">
            <a:avLst/>
          </a:prstGeom>
          <a:ln w="76200" cap="rnd">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2" name="椭圆 111">
            <a:extLst>
              <a:ext uri="{FF2B5EF4-FFF2-40B4-BE49-F238E27FC236}">
                <a16:creationId xmlns:a16="http://schemas.microsoft.com/office/drawing/2014/main" id="{5AB245D1-CC3A-E670-3F83-E72881C5CBA2}"/>
              </a:ext>
            </a:extLst>
          </p:cNvPr>
          <p:cNvSpPr/>
          <p:nvPr/>
        </p:nvSpPr>
        <p:spPr>
          <a:xfrm>
            <a:off x="8105361" y="4299772"/>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sp>
        <p:nvSpPr>
          <p:cNvPr id="113" name="椭圆 112">
            <a:extLst>
              <a:ext uri="{FF2B5EF4-FFF2-40B4-BE49-F238E27FC236}">
                <a16:creationId xmlns:a16="http://schemas.microsoft.com/office/drawing/2014/main" id="{922E95F9-F785-29CC-B0E2-2D8816E6600E}"/>
              </a:ext>
            </a:extLst>
          </p:cNvPr>
          <p:cNvSpPr/>
          <p:nvPr/>
        </p:nvSpPr>
        <p:spPr>
          <a:xfrm>
            <a:off x="8974041" y="4299772"/>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sp>
        <p:nvSpPr>
          <p:cNvPr id="114" name="椭圆 113">
            <a:extLst>
              <a:ext uri="{FF2B5EF4-FFF2-40B4-BE49-F238E27FC236}">
                <a16:creationId xmlns:a16="http://schemas.microsoft.com/office/drawing/2014/main" id="{F4633C3D-4AA2-079D-F7EA-F9B6A93861DC}"/>
              </a:ext>
            </a:extLst>
          </p:cNvPr>
          <p:cNvSpPr/>
          <p:nvPr/>
        </p:nvSpPr>
        <p:spPr>
          <a:xfrm>
            <a:off x="10689176" y="4299137"/>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mc:AlternateContent xmlns:mc="http://schemas.openxmlformats.org/markup-compatibility/2006" xmlns:a14="http://schemas.microsoft.com/office/drawing/2010/main">
        <mc:Choice Requires="a14">
          <p:sp>
            <p:nvSpPr>
              <p:cNvPr id="115" name="文本框 114">
                <a:extLst>
                  <a:ext uri="{FF2B5EF4-FFF2-40B4-BE49-F238E27FC236}">
                    <a16:creationId xmlns:a16="http://schemas.microsoft.com/office/drawing/2014/main" id="{06D24990-CCB5-783E-B601-F41F02255661}"/>
                  </a:ext>
                </a:extLst>
              </p:cNvPr>
              <p:cNvSpPr txBox="1"/>
              <p:nvPr/>
            </p:nvSpPr>
            <p:spPr>
              <a:xfrm>
                <a:off x="8669059" y="3606352"/>
                <a:ext cx="792845" cy="373179"/>
              </a:xfrm>
              <a:prstGeom prst="rect">
                <a:avLst/>
              </a:prstGeom>
              <a:noFill/>
            </p:spPr>
            <p:txBody>
              <a:bodyPr wrap="none" rtlCol="0" anchor="t">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m:rPr>
                              <m:sty m:val="p"/>
                            </m:rPr>
                            <a:rPr lang="en-US" altLang="zh-CN" b="0" i="0" smtClean="0">
                              <a:latin typeface="Cambria Math" panose="02040503050406030204" pitchFamily="18" charset="0"/>
                              <a:cs typeface="Times New Roman" panose="02020603050405020304" pitchFamily="18" charset="0"/>
                            </a:rPr>
                            <m:t>FtPt</m:t>
                          </m:r>
                        </m:e>
                        <m:sub>
                          <m:r>
                            <a:rPr lang="en-US" altLang="zh-CN" b="0" i="1" smtClean="0">
                              <a:latin typeface="Cambria Math" panose="02040503050406030204" pitchFamily="18" charset="0"/>
                              <a:cs typeface="Times New Roman" panose="02020603050405020304" pitchFamily="18" charset="0"/>
                            </a:rPr>
                            <m:t>𝐵</m:t>
                          </m:r>
                        </m:sub>
                        <m:sup>
                          <m:r>
                            <a:rPr lang="en-US" altLang="zh-CN" b="0" i="0" smtClean="0">
                              <a:latin typeface="Cambria Math" panose="02040503050406030204" pitchFamily="18" charset="0"/>
                              <a:cs typeface="Times New Roman" panose="02020603050405020304" pitchFamily="18" charset="0"/>
                            </a:rPr>
                            <m:t>2</m:t>
                          </m:r>
                        </m:sup>
                      </m:sSubSup>
                    </m:oMath>
                  </m:oMathPara>
                </a14:m>
                <a:endParaRPr lang="en-US" altLang="zh-CN" b="0" i="0" dirty="0">
                  <a:cs typeface="Cambria Math" panose="02040503050406030204" pitchFamily="18" charset="0"/>
                </a:endParaRPr>
              </a:p>
            </p:txBody>
          </p:sp>
        </mc:Choice>
        <mc:Fallback xmlns="">
          <p:sp>
            <p:nvSpPr>
              <p:cNvPr id="115" name="文本框 114">
                <a:extLst>
                  <a:ext uri="{FF2B5EF4-FFF2-40B4-BE49-F238E27FC236}">
                    <a16:creationId xmlns:a16="http://schemas.microsoft.com/office/drawing/2014/main" id="{06D24990-CCB5-783E-B601-F41F02255661}"/>
                  </a:ext>
                </a:extLst>
              </p:cNvPr>
              <p:cNvSpPr txBox="1">
                <a:spLocks noRot="1" noChangeAspect="1" noMove="1" noResize="1" noEditPoints="1" noAdjustHandles="1" noChangeArrowheads="1" noChangeShapeType="1" noTextEdit="1"/>
              </p:cNvSpPr>
              <p:nvPr/>
            </p:nvSpPr>
            <p:spPr>
              <a:xfrm>
                <a:off x="8669059" y="3606352"/>
                <a:ext cx="792845" cy="373179"/>
              </a:xfrm>
              <a:prstGeom prst="rect">
                <a:avLst/>
              </a:prstGeom>
              <a:blipFill>
                <a:blip r:embed="rId8"/>
                <a:stretch>
                  <a:fillRect b="-3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6" name="文本框 115">
                <a:extLst>
                  <a:ext uri="{FF2B5EF4-FFF2-40B4-BE49-F238E27FC236}">
                    <a16:creationId xmlns:a16="http://schemas.microsoft.com/office/drawing/2014/main" id="{D7358A02-413B-6217-29B1-32F14D469A61}"/>
                  </a:ext>
                </a:extLst>
              </p:cNvPr>
              <p:cNvSpPr txBox="1"/>
              <p:nvPr/>
            </p:nvSpPr>
            <p:spPr>
              <a:xfrm>
                <a:off x="7808330" y="3606987"/>
                <a:ext cx="776943" cy="374013"/>
              </a:xfrm>
              <a:prstGeom prst="rect">
                <a:avLst/>
              </a:prstGeom>
              <a:noFill/>
            </p:spPr>
            <p:txBody>
              <a:bodyPr wrap="none" rtlCol="0" anchor="t">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m:rPr>
                              <m:sty m:val="p"/>
                            </m:rPr>
                            <a:rPr lang="en-US" altLang="zh-CN" b="0" i="0" smtClean="0">
                              <a:latin typeface="Cambria Math" panose="02040503050406030204" pitchFamily="18" charset="0"/>
                              <a:cs typeface="Times New Roman" panose="02020603050405020304" pitchFamily="18" charset="0"/>
                            </a:rPr>
                            <m:t>FtPt</m:t>
                          </m:r>
                        </m:e>
                        <m:sub>
                          <m:r>
                            <a:rPr lang="en-US" altLang="zh-CN" b="0" i="1" smtClean="0">
                              <a:latin typeface="Cambria Math" panose="02040503050406030204" pitchFamily="18" charset="0"/>
                              <a:cs typeface="Times New Roman" panose="02020603050405020304" pitchFamily="18" charset="0"/>
                            </a:rPr>
                            <m:t>𝐴</m:t>
                          </m:r>
                        </m:sub>
                        <m:sup>
                          <m:r>
                            <a:rPr lang="en-US" altLang="zh-CN" b="0" i="0" smtClean="0">
                              <a:latin typeface="Cambria Math" panose="02040503050406030204" pitchFamily="18" charset="0"/>
                              <a:cs typeface="Times New Roman" panose="02020603050405020304" pitchFamily="18" charset="0"/>
                            </a:rPr>
                            <m:t>1</m:t>
                          </m:r>
                        </m:sup>
                      </m:sSubSup>
                    </m:oMath>
                  </m:oMathPara>
                </a14:m>
                <a:endParaRPr lang="en-US" altLang="zh-CN" b="0" i="0" dirty="0">
                  <a:cs typeface="Cambria Math" panose="02040503050406030204" pitchFamily="18" charset="0"/>
                </a:endParaRPr>
              </a:p>
            </p:txBody>
          </p:sp>
        </mc:Choice>
        <mc:Fallback xmlns="">
          <p:sp>
            <p:nvSpPr>
              <p:cNvPr id="116" name="文本框 115">
                <a:extLst>
                  <a:ext uri="{FF2B5EF4-FFF2-40B4-BE49-F238E27FC236}">
                    <a16:creationId xmlns:a16="http://schemas.microsoft.com/office/drawing/2014/main" id="{D7358A02-413B-6217-29B1-32F14D469A61}"/>
                  </a:ext>
                </a:extLst>
              </p:cNvPr>
              <p:cNvSpPr txBox="1">
                <a:spLocks noRot="1" noChangeAspect="1" noMove="1" noResize="1" noEditPoints="1" noAdjustHandles="1" noChangeArrowheads="1" noChangeShapeType="1" noTextEdit="1"/>
              </p:cNvSpPr>
              <p:nvPr/>
            </p:nvSpPr>
            <p:spPr>
              <a:xfrm>
                <a:off x="7808330" y="3606987"/>
                <a:ext cx="776943" cy="374013"/>
              </a:xfrm>
              <a:prstGeom prst="rect">
                <a:avLst/>
              </a:prstGeom>
              <a:blipFill>
                <a:blip r:embed="rId9"/>
                <a:stretch>
                  <a:fillRect b="-3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7" name="文本框 116">
                <a:extLst>
                  <a:ext uri="{FF2B5EF4-FFF2-40B4-BE49-F238E27FC236}">
                    <a16:creationId xmlns:a16="http://schemas.microsoft.com/office/drawing/2014/main" id="{F655B101-4EFF-A6D4-7258-AC9A4C253E11}"/>
                  </a:ext>
                </a:extLst>
              </p:cNvPr>
              <p:cNvSpPr txBox="1"/>
              <p:nvPr/>
            </p:nvSpPr>
            <p:spPr>
              <a:xfrm>
                <a:off x="9529484" y="3604447"/>
                <a:ext cx="792845" cy="374590"/>
              </a:xfrm>
              <a:prstGeom prst="rect">
                <a:avLst/>
              </a:prstGeom>
              <a:noFill/>
            </p:spPr>
            <p:txBody>
              <a:bodyPr wrap="none" rtlCol="0" anchor="t">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solidFill>
                                <a:schemeClr val="bg1">
                                  <a:lumMod val="75000"/>
                                </a:schemeClr>
                              </a:solidFill>
                              <a:latin typeface="Cambria Math" panose="02040503050406030204" pitchFamily="18" charset="0"/>
                              <a:cs typeface="Times New Roman" panose="02020603050405020304" pitchFamily="18" charset="0"/>
                            </a:rPr>
                          </m:ctrlPr>
                        </m:sSubSupPr>
                        <m:e>
                          <m:r>
                            <m:rPr>
                              <m:sty m:val="p"/>
                            </m:rPr>
                            <a:rPr lang="en-US" altLang="zh-CN" b="0" i="0" smtClean="0">
                              <a:solidFill>
                                <a:schemeClr val="bg1">
                                  <a:lumMod val="75000"/>
                                </a:schemeClr>
                              </a:solidFill>
                              <a:latin typeface="Cambria Math" panose="02040503050406030204" pitchFamily="18" charset="0"/>
                              <a:cs typeface="Times New Roman" panose="02020603050405020304" pitchFamily="18" charset="0"/>
                            </a:rPr>
                            <m:t>FtPt</m:t>
                          </m:r>
                        </m:e>
                        <m:sub>
                          <m:r>
                            <a:rPr lang="en-US" altLang="zh-CN" b="0" i="1" smtClean="0">
                              <a:solidFill>
                                <a:schemeClr val="bg1">
                                  <a:lumMod val="75000"/>
                                </a:schemeClr>
                              </a:solidFill>
                              <a:latin typeface="Cambria Math" panose="02040503050406030204" pitchFamily="18" charset="0"/>
                              <a:cs typeface="Times New Roman" panose="02020603050405020304" pitchFamily="18" charset="0"/>
                            </a:rPr>
                            <m:t>𝐵</m:t>
                          </m:r>
                        </m:sub>
                        <m:sup>
                          <m:r>
                            <a:rPr lang="en-US" altLang="zh-CN" b="0" i="0" smtClean="0">
                              <a:solidFill>
                                <a:schemeClr val="bg1">
                                  <a:lumMod val="75000"/>
                                </a:schemeClr>
                              </a:solidFill>
                              <a:latin typeface="Cambria Math" panose="02040503050406030204" pitchFamily="18" charset="0"/>
                              <a:cs typeface="Times New Roman" panose="02020603050405020304" pitchFamily="18" charset="0"/>
                            </a:rPr>
                            <m:t>3</m:t>
                          </m:r>
                        </m:sup>
                      </m:sSubSup>
                    </m:oMath>
                  </m:oMathPara>
                </a14:m>
                <a:endParaRPr lang="en-US" altLang="zh-CN" b="0" i="0" dirty="0">
                  <a:solidFill>
                    <a:schemeClr val="bg1">
                      <a:lumMod val="75000"/>
                    </a:schemeClr>
                  </a:solidFill>
                  <a:cs typeface="Cambria Math" panose="02040503050406030204" pitchFamily="18" charset="0"/>
                </a:endParaRPr>
              </a:p>
            </p:txBody>
          </p:sp>
        </mc:Choice>
        <mc:Fallback xmlns="">
          <p:sp>
            <p:nvSpPr>
              <p:cNvPr id="117" name="文本框 116">
                <a:extLst>
                  <a:ext uri="{FF2B5EF4-FFF2-40B4-BE49-F238E27FC236}">
                    <a16:creationId xmlns:a16="http://schemas.microsoft.com/office/drawing/2014/main" id="{F655B101-4EFF-A6D4-7258-AC9A4C253E11}"/>
                  </a:ext>
                </a:extLst>
              </p:cNvPr>
              <p:cNvSpPr txBox="1">
                <a:spLocks noRot="1" noChangeAspect="1" noMove="1" noResize="1" noEditPoints="1" noAdjustHandles="1" noChangeArrowheads="1" noChangeShapeType="1" noTextEdit="1"/>
              </p:cNvSpPr>
              <p:nvPr/>
            </p:nvSpPr>
            <p:spPr>
              <a:xfrm>
                <a:off x="9529484" y="3604447"/>
                <a:ext cx="792845" cy="374590"/>
              </a:xfrm>
              <a:prstGeom prst="rect">
                <a:avLst/>
              </a:prstGeom>
              <a:blipFill>
                <a:blip r:embed="rId10"/>
                <a:stretch>
                  <a:fillRect b="-16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8" name="文本框 117">
                <a:extLst>
                  <a:ext uri="{FF2B5EF4-FFF2-40B4-BE49-F238E27FC236}">
                    <a16:creationId xmlns:a16="http://schemas.microsoft.com/office/drawing/2014/main" id="{AF87DBF6-A7A9-25BA-9D98-CAC9E1B9F0B7}"/>
                  </a:ext>
                </a:extLst>
              </p:cNvPr>
              <p:cNvSpPr txBox="1"/>
              <p:nvPr/>
            </p:nvSpPr>
            <p:spPr>
              <a:xfrm>
                <a:off x="10347546" y="3604447"/>
                <a:ext cx="784510" cy="375424"/>
              </a:xfrm>
              <a:prstGeom prst="rect">
                <a:avLst/>
              </a:prstGeom>
              <a:noFill/>
            </p:spPr>
            <p:txBody>
              <a:bodyPr wrap="none" rtlCol="0" anchor="t">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solidFill>
                                <a:schemeClr val="tx1"/>
                              </a:solidFill>
                              <a:latin typeface="Cambria Math" panose="02040503050406030204" pitchFamily="18" charset="0"/>
                              <a:cs typeface="Times New Roman" panose="02020603050405020304" pitchFamily="18" charset="0"/>
                            </a:rPr>
                          </m:ctrlPr>
                        </m:sSubSupPr>
                        <m:e>
                          <m:r>
                            <m:rPr>
                              <m:sty m:val="p"/>
                            </m:rPr>
                            <a:rPr lang="en-US" altLang="zh-CN" b="0" i="0" smtClean="0">
                              <a:solidFill>
                                <a:schemeClr val="tx1"/>
                              </a:solidFill>
                              <a:latin typeface="Cambria Math" panose="02040503050406030204" pitchFamily="18" charset="0"/>
                              <a:cs typeface="Times New Roman" panose="02020603050405020304" pitchFamily="18" charset="0"/>
                            </a:rPr>
                            <m:t>FtPt</m:t>
                          </m:r>
                        </m:e>
                        <m:sub>
                          <m:r>
                            <a:rPr lang="en-US" altLang="zh-CN" b="0" i="1" smtClean="0">
                              <a:solidFill>
                                <a:schemeClr val="tx1"/>
                              </a:solidFill>
                              <a:latin typeface="Cambria Math" panose="02040503050406030204" pitchFamily="18" charset="0"/>
                              <a:cs typeface="Times New Roman" panose="02020603050405020304" pitchFamily="18" charset="0"/>
                            </a:rPr>
                            <m:t>𝐶</m:t>
                          </m:r>
                        </m:sub>
                        <m:sup>
                          <m:r>
                            <a:rPr lang="en-US" altLang="zh-CN" b="0" i="0" smtClean="0">
                              <a:solidFill>
                                <a:schemeClr val="tx1"/>
                              </a:solidFill>
                              <a:latin typeface="Cambria Math" panose="02040503050406030204" pitchFamily="18" charset="0"/>
                              <a:cs typeface="Times New Roman" panose="02020603050405020304" pitchFamily="18" charset="0"/>
                            </a:rPr>
                            <m:t>4</m:t>
                          </m:r>
                        </m:sup>
                      </m:sSubSup>
                    </m:oMath>
                  </m:oMathPara>
                </a14:m>
                <a:endParaRPr lang="en-US" altLang="zh-CN" b="0" i="0" dirty="0">
                  <a:solidFill>
                    <a:schemeClr val="tx1"/>
                  </a:solidFill>
                  <a:cs typeface="Cambria Math" panose="02040503050406030204" pitchFamily="18" charset="0"/>
                </a:endParaRPr>
              </a:p>
            </p:txBody>
          </p:sp>
        </mc:Choice>
        <mc:Fallback xmlns="">
          <p:sp>
            <p:nvSpPr>
              <p:cNvPr id="118" name="文本框 117">
                <a:extLst>
                  <a:ext uri="{FF2B5EF4-FFF2-40B4-BE49-F238E27FC236}">
                    <a16:creationId xmlns:a16="http://schemas.microsoft.com/office/drawing/2014/main" id="{AF87DBF6-A7A9-25BA-9D98-CAC9E1B9F0B7}"/>
                  </a:ext>
                </a:extLst>
              </p:cNvPr>
              <p:cNvSpPr txBox="1">
                <a:spLocks noRot="1" noChangeAspect="1" noMove="1" noResize="1" noEditPoints="1" noAdjustHandles="1" noChangeArrowheads="1" noChangeShapeType="1" noTextEdit="1"/>
              </p:cNvSpPr>
              <p:nvPr/>
            </p:nvSpPr>
            <p:spPr>
              <a:xfrm>
                <a:off x="10347546" y="3604447"/>
                <a:ext cx="784510" cy="375424"/>
              </a:xfrm>
              <a:prstGeom prst="rect">
                <a:avLst/>
              </a:prstGeom>
              <a:blipFill>
                <a:blip r:embed="rId11"/>
                <a:stretch>
                  <a:fillRect b="-16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9" name="爆炸形: 8 pt  228">
                <a:extLst>
                  <a:ext uri="{FF2B5EF4-FFF2-40B4-BE49-F238E27FC236}">
                    <a16:creationId xmlns:a16="http://schemas.microsoft.com/office/drawing/2014/main" id="{0EAF9EB7-B6E6-00C7-EAC2-DF8400F4E495}"/>
                  </a:ext>
                </a:extLst>
              </p:cNvPr>
              <p:cNvSpPr/>
              <p:nvPr/>
            </p:nvSpPr>
            <p:spPr>
              <a:xfrm>
                <a:off x="8489536" y="4045137"/>
                <a:ext cx="1235710" cy="714375"/>
              </a:xfrm>
              <a:prstGeom prst="irregularSeal1">
                <a:avLst/>
              </a:prstGeom>
              <a:solidFill>
                <a:srgbClr val="D81E0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bg1"/>
                              </a:solidFill>
                              <a:latin typeface="Cambria Math" panose="02040503050406030204" pitchFamily="18" charset="0"/>
                            </a:rPr>
                          </m:ctrlPr>
                        </m:sSubPr>
                        <m:e>
                          <m:r>
                            <m:rPr>
                              <m:sty m:val="p"/>
                            </m:rPr>
                            <a:rPr lang="en-US" altLang="zh-CN" sz="1600" b="0" i="0" smtClean="0">
                              <a:solidFill>
                                <a:schemeClr val="bg1"/>
                              </a:solidFill>
                              <a:latin typeface="Cambria Math" panose="02040503050406030204" pitchFamily="18" charset="0"/>
                            </a:rPr>
                            <m:t>Crash</m:t>
                          </m:r>
                        </m:e>
                        <m:sub>
                          <m:r>
                            <m:rPr>
                              <m:sty m:val="p"/>
                            </m:rPr>
                            <a:rPr lang="en-US" altLang="zh-CN" sz="1600" b="0" i="0" smtClean="0">
                              <a:solidFill>
                                <a:schemeClr val="bg1"/>
                              </a:solidFill>
                              <a:latin typeface="Cambria Math" panose="02040503050406030204" pitchFamily="18" charset="0"/>
                            </a:rPr>
                            <m:t>B</m:t>
                          </m:r>
                        </m:sub>
                      </m:sSub>
                    </m:oMath>
                  </m:oMathPara>
                </a14:m>
                <a:endParaRPr lang="en-US" altLang="zh-CN" sz="1600" b="0" i="1" dirty="0">
                  <a:solidFill>
                    <a:schemeClr val="bg1"/>
                  </a:solidFill>
                  <a:ea typeface="宋体" panose="02010600030101010101" pitchFamily="2" charset="-122"/>
                  <a:cs typeface="Cambria Math" panose="02040503050406030204" pitchFamily="18" charset="0"/>
                </a:endParaRPr>
              </a:p>
            </p:txBody>
          </p:sp>
        </mc:Choice>
        <mc:Fallback xmlns="">
          <p:sp>
            <p:nvSpPr>
              <p:cNvPr id="119" name="爆炸形: 8 pt  228">
                <a:extLst>
                  <a:ext uri="{FF2B5EF4-FFF2-40B4-BE49-F238E27FC236}">
                    <a16:creationId xmlns:a16="http://schemas.microsoft.com/office/drawing/2014/main" id="{0EAF9EB7-B6E6-00C7-EAC2-DF8400F4E495}"/>
                  </a:ext>
                </a:extLst>
              </p:cNvPr>
              <p:cNvSpPr>
                <a:spLocks noRot="1" noChangeAspect="1" noMove="1" noResize="1" noEditPoints="1" noAdjustHandles="1" noChangeArrowheads="1" noChangeShapeType="1" noTextEdit="1"/>
              </p:cNvSpPr>
              <p:nvPr/>
            </p:nvSpPr>
            <p:spPr>
              <a:xfrm>
                <a:off x="8489536" y="4045137"/>
                <a:ext cx="1235710" cy="714375"/>
              </a:xfrm>
              <a:prstGeom prst="irregularSeal1">
                <a:avLst/>
              </a:prstGeom>
              <a:blipFill>
                <a:blip r:embed="rId12"/>
                <a:stretch>
                  <a:fillRect/>
                </a:stretch>
              </a:blipFill>
              <a:ln>
                <a:solidFill>
                  <a:srgbClr val="C00000"/>
                </a:solidFill>
              </a:ln>
            </p:spPr>
            <p:txBody>
              <a:bodyPr/>
              <a:lstStyle/>
              <a:p>
                <a:r>
                  <a:rPr lang="zh-CN" altLang="en-US">
                    <a:noFill/>
                  </a:rPr>
                  <a:t> </a:t>
                </a:r>
              </a:p>
            </p:txBody>
          </p:sp>
        </mc:Fallback>
      </mc:AlternateContent>
      <p:sp>
        <p:nvSpPr>
          <p:cNvPr id="120" name="爆炸形: 8 pt  228">
            <a:extLst>
              <a:ext uri="{FF2B5EF4-FFF2-40B4-BE49-F238E27FC236}">
                <a16:creationId xmlns:a16="http://schemas.microsoft.com/office/drawing/2014/main" id="{8A2FD300-F669-1375-B7CA-F021CA7091C6}"/>
              </a:ext>
            </a:extLst>
          </p:cNvPr>
          <p:cNvSpPr/>
          <p:nvPr/>
        </p:nvSpPr>
        <p:spPr>
          <a:xfrm>
            <a:off x="8803226" y="5572312"/>
            <a:ext cx="525780" cy="450215"/>
          </a:xfrm>
          <a:prstGeom prst="irregularSeal1">
            <a:avLst/>
          </a:prstGeom>
          <a:solidFill>
            <a:srgbClr val="D81E0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altLang="zh-CN" sz="1600" b="0" i="1">
              <a:solidFill>
                <a:schemeClr val="bg1"/>
              </a:solidFill>
              <a:ea typeface="宋体" panose="02010600030101010101" pitchFamily="2" charset="-122"/>
              <a:cs typeface="Cambria Math" panose="02040503050406030204" pitchFamily="18" charset="0"/>
            </a:endParaRPr>
          </a:p>
        </p:txBody>
      </p:sp>
      <p:cxnSp>
        <p:nvCxnSpPr>
          <p:cNvPr id="121" name="直接箭头连接符 120">
            <a:extLst>
              <a:ext uri="{FF2B5EF4-FFF2-40B4-BE49-F238E27FC236}">
                <a16:creationId xmlns:a16="http://schemas.microsoft.com/office/drawing/2014/main" id="{580AC6AC-2D6F-36F3-017B-CBB56DC53A2E}"/>
              </a:ext>
            </a:extLst>
          </p:cNvPr>
          <p:cNvCxnSpPr>
            <a:stCxn id="122" idx="0"/>
            <a:endCxn id="123" idx="4"/>
          </p:cNvCxnSpPr>
          <p:nvPr/>
        </p:nvCxnSpPr>
        <p:spPr>
          <a:xfrm flipV="1">
            <a:off x="11602306" y="4475032"/>
            <a:ext cx="0" cy="177419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2" name="椭圆 121">
            <a:extLst>
              <a:ext uri="{FF2B5EF4-FFF2-40B4-BE49-F238E27FC236}">
                <a16:creationId xmlns:a16="http://schemas.microsoft.com/office/drawing/2014/main" id="{835FB775-4FA1-A5EF-7C66-84C75E5A00BF}"/>
              </a:ext>
            </a:extLst>
          </p:cNvPr>
          <p:cNvSpPr/>
          <p:nvPr/>
        </p:nvSpPr>
        <p:spPr>
          <a:xfrm>
            <a:off x="11510866" y="6249222"/>
            <a:ext cx="182880" cy="175895"/>
          </a:xfrm>
          <a:prstGeom prst="ellipse">
            <a:avLst/>
          </a:prstGeom>
          <a:solidFill>
            <a:srgbClr val="D8EEC0"/>
          </a:solidFill>
          <a:ln w="6350" algn="ctr">
            <a:solidFill>
              <a:schemeClr val="tx1"/>
            </a:solidFill>
            <a:miter lim="800000"/>
          </a:ln>
        </p:spPr>
        <p:txBody>
          <a:bodyPr wrap="none" rtlCol="0" anchor="ctr"/>
          <a:lstStyle/>
          <a:p>
            <a:pPr algn="ctr"/>
            <a:endParaRPr lang="zh-CN" altLang="en-US" sz="2400">
              <a:sym typeface="+mn-ea"/>
            </a:endParaRPr>
          </a:p>
        </p:txBody>
      </p:sp>
      <p:sp>
        <p:nvSpPr>
          <p:cNvPr id="123" name="椭圆 122">
            <a:extLst>
              <a:ext uri="{FF2B5EF4-FFF2-40B4-BE49-F238E27FC236}">
                <a16:creationId xmlns:a16="http://schemas.microsoft.com/office/drawing/2014/main" id="{48A5252E-94DC-25A2-FDF3-D337D44E52B8}"/>
              </a:ext>
            </a:extLst>
          </p:cNvPr>
          <p:cNvSpPr/>
          <p:nvPr/>
        </p:nvSpPr>
        <p:spPr>
          <a:xfrm>
            <a:off x="11510866" y="4299137"/>
            <a:ext cx="182880" cy="175895"/>
          </a:xfrm>
          <a:prstGeom prst="ellipse">
            <a:avLst/>
          </a:prstGeom>
          <a:solidFill>
            <a:srgbClr val="D8EEC0"/>
          </a:solidFill>
          <a:ln w="6350" algn="ctr">
            <a:solidFill>
              <a:schemeClr val="tx1"/>
            </a:solidFill>
            <a:miter lim="800000"/>
          </a:ln>
        </p:spPr>
        <p:txBody>
          <a:bodyPr wrap="none" rtlCol="0" anchor="ctr"/>
          <a:lstStyle/>
          <a:p>
            <a:pPr algn="ctr"/>
            <a:endParaRPr lang="zh-CN" altLang="en-US" sz="2400">
              <a:sym typeface="+mn-ea"/>
            </a:endParaRPr>
          </a:p>
        </p:txBody>
      </p:sp>
      <mc:AlternateContent xmlns:mc="http://schemas.openxmlformats.org/markup-compatibility/2006" xmlns:a14="http://schemas.microsoft.com/office/drawing/2010/main">
        <mc:Choice Requires="a14">
          <p:sp>
            <p:nvSpPr>
              <p:cNvPr id="124" name="文本框 123">
                <a:extLst>
                  <a:ext uri="{FF2B5EF4-FFF2-40B4-BE49-F238E27FC236}">
                    <a16:creationId xmlns:a16="http://schemas.microsoft.com/office/drawing/2014/main" id="{7446F4BE-89E6-9E43-4AF5-A7A12754D23E}"/>
                  </a:ext>
                </a:extLst>
              </p:cNvPr>
              <p:cNvSpPr txBox="1"/>
              <p:nvPr/>
            </p:nvSpPr>
            <p:spPr>
              <a:xfrm>
                <a:off x="11169236" y="3604447"/>
                <a:ext cx="815608" cy="393954"/>
              </a:xfrm>
              <a:prstGeom prst="rect">
                <a:avLst/>
              </a:prstGeom>
              <a:noFill/>
            </p:spPr>
            <p:txBody>
              <a:bodyPr wrap="none" rtlCol="0" anchor="t">
                <a:spAutoFit/>
              </a:bodyPr>
              <a:lstStyle/>
              <a:p>
                <a:pPr/>
                <a14:m>
                  <m:oMathPara xmlns:m="http://schemas.openxmlformats.org/officeDocument/2006/math">
                    <m:oMathParaPr>
                      <m:jc m:val="centerGroup"/>
                    </m:oMathParaPr>
                    <m:oMath xmlns:m="http://schemas.openxmlformats.org/officeDocument/2006/math">
                      <m:sSubSup>
                        <m:sSubSupPr>
                          <m:ctrlPr>
                            <a:rPr lang="en-US" altLang="zh-CN" b="1" i="1" smtClean="0">
                              <a:solidFill>
                                <a:schemeClr val="tx1"/>
                              </a:solidFill>
                              <a:latin typeface="Cambria Math" panose="02040503050406030204" pitchFamily="18" charset="0"/>
                              <a:cs typeface="Times New Roman" panose="02020603050405020304" pitchFamily="18" charset="0"/>
                            </a:rPr>
                          </m:ctrlPr>
                        </m:sSubSupPr>
                        <m:e>
                          <m:r>
                            <a:rPr lang="en-US" altLang="zh-CN" b="1" i="0" smtClean="0">
                              <a:solidFill>
                                <a:schemeClr val="tx1"/>
                              </a:solidFill>
                              <a:latin typeface="Cambria Math" panose="02040503050406030204" pitchFamily="18" charset="0"/>
                              <a:cs typeface="Times New Roman" panose="02020603050405020304" pitchFamily="18" charset="0"/>
                            </a:rPr>
                            <m:t>𝐅𝐭𝐏𝐭</m:t>
                          </m:r>
                        </m:e>
                        <m:sub>
                          <m:r>
                            <a:rPr lang="en-US" altLang="zh-CN" b="1" i="1" smtClean="0">
                              <a:solidFill>
                                <a:schemeClr val="tx1"/>
                              </a:solidFill>
                              <a:latin typeface="Cambria Math" panose="02040503050406030204" pitchFamily="18" charset="0"/>
                              <a:cs typeface="Times New Roman" panose="02020603050405020304" pitchFamily="18" charset="0"/>
                            </a:rPr>
                            <m:t>𝑪</m:t>
                          </m:r>
                        </m:sub>
                        <m:sup>
                          <m:r>
                            <a:rPr lang="en-US" altLang="zh-CN" b="1" i="1" smtClean="0">
                              <a:solidFill>
                                <a:schemeClr val="tx1"/>
                              </a:solidFill>
                              <a:latin typeface="Cambria Math" panose="02040503050406030204" pitchFamily="18" charset="0"/>
                              <a:cs typeface="Times New Roman" panose="02020603050405020304" pitchFamily="18" charset="0"/>
                            </a:rPr>
                            <m:t>𝟓</m:t>
                          </m:r>
                        </m:sup>
                      </m:sSubSup>
                    </m:oMath>
                  </m:oMathPara>
                </a14:m>
                <a:endParaRPr lang="en-US" altLang="zh-CN" b="1" i="0" dirty="0">
                  <a:solidFill>
                    <a:schemeClr val="tx1"/>
                  </a:solidFill>
                  <a:cs typeface="Cambria Math" panose="02040503050406030204" pitchFamily="18" charset="0"/>
                </a:endParaRPr>
              </a:p>
            </p:txBody>
          </p:sp>
        </mc:Choice>
        <mc:Fallback xmlns="">
          <p:sp>
            <p:nvSpPr>
              <p:cNvPr id="124" name="文本框 123">
                <a:extLst>
                  <a:ext uri="{FF2B5EF4-FFF2-40B4-BE49-F238E27FC236}">
                    <a16:creationId xmlns:a16="http://schemas.microsoft.com/office/drawing/2014/main" id="{7446F4BE-89E6-9E43-4AF5-A7A12754D23E}"/>
                  </a:ext>
                </a:extLst>
              </p:cNvPr>
              <p:cNvSpPr txBox="1">
                <a:spLocks noRot="1" noChangeAspect="1" noMove="1" noResize="1" noEditPoints="1" noAdjustHandles="1" noChangeArrowheads="1" noChangeShapeType="1" noTextEdit="1"/>
              </p:cNvSpPr>
              <p:nvPr/>
            </p:nvSpPr>
            <p:spPr>
              <a:xfrm>
                <a:off x="11169236" y="3604447"/>
                <a:ext cx="815608" cy="393954"/>
              </a:xfrm>
              <a:prstGeom prst="rect">
                <a:avLst/>
              </a:prstGeom>
              <a:blipFill>
                <a:blip r:embed="rId13"/>
                <a:stretch>
                  <a:fillRect b="-3077"/>
                </a:stretch>
              </a:blipFill>
            </p:spPr>
            <p:txBody>
              <a:bodyPr/>
              <a:lstStyle/>
              <a:p>
                <a:r>
                  <a:rPr lang="zh-CN" altLang="en-US">
                    <a:noFill/>
                  </a:rPr>
                  <a:t> </a:t>
                </a:r>
              </a:p>
            </p:txBody>
          </p:sp>
        </mc:Fallback>
      </mc:AlternateContent>
      <p:cxnSp>
        <p:nvCxnSpPr>
          <p:cNvPr id="125" name="直接箭头连接符 124">
            <a:extLst>
              <a:ext uri="{FF2B5EF4-FFF2-40B4-BE49-F238E27FC236}">
                <a16:creationId xmlns:a16="http://schemas.microsoft.com/office/drawing/2014/main" id="{9AEEE737-4D58-B68D-5130-40AF15BC6029}"/>
              </a:ext>
            </a:extLst>
          </p:cNvPr>
          <p:cNvCxnSpPr>
            <a:stCxn id="126" idx="0"/>
            <a:endCxn id="127" idx="4"/>
          </p:cNvCxnSpPr>
          <p:nvPr/>
        </p:nvCxnSpPr>
        <p:spPr>
          <a:xfrm flipV="1">
            <a:off x="9922731" y="4475032"/>
            <a:ext cx="7620" cy="1226185"/>
          </a:xfrm>
          <a:prstGeom prst="straightConnector1">
            <a:avLst/>
          </a:prstGeom>
          <a:ln>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6" name="椭圆 125">
            <a:extLst>
              <a:ext uri="{FF2B5EF4-FFF2-40B4-BE49-F238E27FC236}">
                <a16:creationId xmlns:a16="http://schemas.microsoft.com/office/drawing/2014/main" id="{4308E5D5-83DF-606A-8D5E-1AC591887287}"/>
              </a:ext>
            </a:extLst>
          </p:cNvPr>
          <p:cNvSpPr/>
          <p:nvPr/>
        </p:nvSpPr>
        <p:spPr>
          <a:xfrm>
            <a:off x="9831291" y="5701217"/>
            <a:ext cx="182880" cy="175895"/>
          </a:xfrm>
          <a:prstGeom prst="ellipse">
            <a:avLst/>
          </a:prstGeom>
          <a:solidFill>
            <a:schemeClr val="bg1"/>
          </a:solidFill>
          <a:ln w="6350" algn="ctr">
            <a:solidFill>
              <a:schemeClr val="bg1">
                <a:lumMod val="75000"/>
              </a:schemeClr>
            </a:solidFill>
            <a:prstDash val="sysDot"/>
            <a:miter lim="800000"/>
          </a:ln>
        </p:spPr>
        <p:txBody>
          <a:bodyPr wrap="none" rtlCol="0" anchor="ctr"/>
          <a:lstStyle/>
          <a:p>
            <a:pPr algn="ctr"/>
            <a:endParaRPr lang="zh-CN" altLang="en-US" sz="2400">
              <a:sym typeface="+mn-ea"/>
            </a:endParaRPr>
          </a:p>
        </p:txBody>
      </p:sp>
      <p:sp>
        <p:nvSpPr>
          <p:cNvPr id="127" name="椭圆 126">
            <a:extLst>
              <a:ext uri="{FF2B5EF4-FFF2-40B4-BE49-F238E27FC236}">
                <a16:creationId xmlns:a16="http://schemas.microsoft.com/office/drawing/2014/main" id="{61C20796-5010-43F8-B078-020A6A5672C0}"/>
              </a:ext>
            </a:extLst>
          </p:cNvPr>
          <p:cNvSpPr/>
          <p:nvPr/>
        </p:nvSpPr>
        <p:spPr>
          <a:xfrm>
            <a:off x="9838911" y="4299137"/>
            <a:ext cx="182880" cy="175895"/>
          </a:xfrm>
          <a:prstGeom prst="ellipse">
            <a:avLst/>
          </a:prstGeom>
          <a:solidFill>
            <a:schemeClr val="bg1"/>
          </a:solidFill>
          <a:ln w="6350" algn="ctr">
            <a:solidFill>
              <a:schemeClr val="bg1">
                <a:lumMod val="75000"/>
              </a:schemeClr>
            </a:solidFill>
            <a:prstDash val="sysDot"/>
            <a:miter lim="800000"/>
          </a:ln>
        </p:spPr>
        <p:txBody>
          <a:bodyPr wrap="none" rtlCol="0" anchor="ctr"/>
          <a:lstStyle/>
          <a:p>
            <a:pPr algn="ctr"/>
            <a:endParaRPr lang="zh-CN" altLang="en-US" sz="2400">
              <a:sym typeface="+mn-ea"/>
            </a:endParaRPr>
          </a:p>
        </p:txBody>
      </p:sp>
      <p:sp>
        <p:nvSpPr>
          <p:cNvPr id="12" name="文本框 11">
            <a:extLst>
              <a:ext uri="{FF2B5EF4-FFF2-40B4-BE49-F238E27FC236}">
                <a16:creationId xmlns:a16="http://schemas.microsoft.com/office/drawing/2014/main" id="{D17CB150-7742-8909-BD18-14F0F6F8B1F9}"/>
              </a:ext>
            </a:extLst>
          </p:cNvPr>
          <p:cNvSpPr txBox="1"/>
          <p:nvPr/>
        </p:nvSpPr>
        <p:spPr>
          <a:xfrm>
            <a:off x="7094925" y="4009172"/>
            <a:ext cx="763905" cy="338554"/>
          </a:xfrm>
          <a:prstGeom prst="rect">
            <a:avLst/>
          </a:prstGeom>
          <a:noFill/>
        </p:spPr>
        <p:txBody>
          <a:bodyPr wrap="square" rtlCol="0">
            <a:spAutoFit/>
          </a:bodyPr>
          <a:lstStyle/>
          <a:p>
            <a:pPr algn="r"/>
            <a:r>
              <a:rPr lang="en-US" altLang="zh-CN" sz="1600" dirty="0">
                <a:ea typeface="微软雅黑" panose="020B0503020204020204" charset="-122"/>
                <a:cs typeface="微软雅黑" panose="020B0503020204020204" charset="-122"/>
              </a:rPr>
              <a:t>seq’:</a:t>
            </a:r>
          </a:p>
        </p:txBody>
      </p:sp>
      <p:sp>
        <p:nvSpPr>
          <p:cNvPr id="19" name="矩形: 圆角 18">
            <a:extLst>
              <a:ext uri="{FF2B5EF4-FFF2-40B4-BE49-F238E27FC236}">
                <a16:creationId xmlns:a16="http://schemas.microsoft.com/office/drawing/2014/main" id="{C4737894-FE2E-D024-62EB-87F9EAE26F68}"/>
              </a:ext>
            </a:extLst>
          </p:cNvPr>
          <p:cNvSpPr/>
          <p:nvPr/>
        </p:nvSpPr>
        <p:spPr bwMode="gray">
          <a:xfrm>
            <a:off x="9497631" y="3488640"/>
            <a:ext cx="810610" cy="3086030"/>
          </a:xfrm>
          <a:prstGeom prst="roundRect">
            <a:avLst/>
          </a:prstGeom>
          <a:noFill/>
          <a:ln w="28575" algn="ctr">
            <a:solidFill>
              <a:srgbClr val="FF0000"/>
            </a:solidFill>
            <a:miter lim="800000"/>
            <a:headEnd/>
            <a:tailEnd/>
          </a:ln>
          <a:effectLst/>
        </p:spPr>
        <p:txBody>
          <a:bodyPr wrap="none" rtlCol="0" anchor="ctr"/>
          <a:lstStyle/>
          <a:p>
            <a:pPr algn="ctr"/>
            <a:endParaRPr lang="zh-CN" altLang="en-US" b="1" dirty="0">
              <a:solidFill>
                <a:schemeClr val="bg1"/>
              </a:solidFill>
            </a:endParaRPr>
          </a:p>
        </p:txBody>
      </p:sp>
      <p:sp>
        <p:nvSpPr>
          <p:cNvPr id="20" name="矩形: 圆角 19">
            <a:extLst>
              <a:ext uri="{FF2B5EF4-FFF2-40B4-BE49-F238E27FC236}">
                <a16:creationId xmlns:a16="http://schemas.microsoft.com/office/drawing/2014/main" id="{4D87C220-4B23-2CB3-BC4F-5CAB92D07360}"/>
              </a:ext>
            </a:extLst>
          </p:cNvPr>
          <p:cNvSpPr/>
          <p:nvPr/>
        </p:nvSpPr>
        <p:spPr bwMode="gray">
          <a:xfrm>
            <a:off x="11189078" y="3488640"/>
            <a:ext cx="810610" cy="3086030"/>
          </a:xfrm>
          <a:prstGeom prst="roundRect">
            <a:avLst/>
          </a:prstGeom>
          <a:noFill/>
          <a:ln w="28575" algn="ctr">
            <a:solidFill>
              <a:srgbClr val="FF0000"/>
            </a:solidFill>
            <a:miter lim="800000"/>
            <a:headEnd/>
            <a:tailEnd/>
          </a:ln>
          <a:effectLst/>
        </p:spPr>
        <p:txBody>
          <a:bodyPr wrap="none" rtlCol="0" anchor="ctr"/>
          <a:lstStyle/>
          <a:p>
            <a:pPr algn="ctr"/>
            <a:endParaRPr lang="zh-CN" altLang="en-US" b="1" dirty="0">
              <a:solidFill>
                <a:schemeClr val="bg1"/>
              </a:solidFill>
            </a:endParaRPr>
          </a:p>
        </p:txBody>
      </p:sp>
    </p:spTree>
    <p:extLst>
      <p:ext uri="{BB962C8B-B14F-4D97-AF65-F5344CB8AC3E}">
        <p14:creationId xmlns:p14="http://schemas.microsoft.com/office/powerpoint/2010/main" val="482146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E3F30B0-EF84-7599-6282-B6F973CBB044}"/>
              </a:ext>
            </a:extLst>
          </p:cNvPr>
          <p:cNvSpPr>
            <a:spLocks noGrp="1"/>
          </p:cNvSpPr>
          <p:nvPr>
            <p:ph idx="1"/>
          </p:nvPr>
        </p:nvSpPr>
        <p:spPr>
          <a:xfrm>
            <a:off x="835204" y="1362566"/>
            <a:ext cx="10601723" cy="995144"/>
          </a:xfrm>
        </p:spPr>
        <p:txBody>
          <a:bodyPr/>
          <a:lstStyle/>
          <a:p>
            <a:r>
              <a:rPr lang="en-US" altLang="zh-CN" dirty="0"/>
              <a:t>Subsequent runs</a:t>
            </a:r>
          </a:p>
          <a:p>
            <a:pPr lvl="1"/>
            <a:r>
              <a:rPr lang="en-US" altLang="zh-CN" sz="2400" b="0" dirty="0"/>
              <a:t>Crash or reboot only one non-faulty I/O point in the new fault sequence</a:t>
            </a:r>
            <a:endParaRPr lang="zh-CN" altLang="en-US" sz="2400" b="0" dirty="0"/>
          </a:p>
        </p:txBody>
      </p:sp>
      <p:sp>
        <p:nvSpPr>
          <p:cNvPr id="3" name="标题 2">
            <a:extLst>
              <a:ext uri="{FF2B5EF4-FFF2-40B4-BE49-F238E27FC236}">
                <a16:creationId xmlns:a16="http://schemas.microsoft.com/office/drawing/2014/main" id="{EB516054-502F-542B-CA31-18F0977B22A4}"/>
              </a:ext>
            </a:extLst>
          </p:cNvPr>
          <p:cNvSpPr>
            <a:spLocks noGrp="1"/>
          </p:cNvSpPr>
          <p:nvPr>
            <p:ph type="title"/>
          </p:nvPr>
        </p:nvSpPr>
        <p:spPr/>
        <p:txBody>
          <a:bodyPr/>
          <a:lstStyle/>
          <a:p>
            <a:r>
              <a:rPr lang="en-US" altLang="zh-CN" dirty="0"/>
              <a:t>Fault Sequence Generation &amp; Mutation</a:t>
            </a:r>
            <a:endParaRPr lang="zh-CN" altLang="en-US" dirty="0"/>
          </a:p>
        </p:txBody>
      </p:sp>
      <p:sp>
        <p:nvSpPr>
          <p:cNvPr id="155" name="箭头: 右 9">
            <a:extLst>
              <a:ext uri="{FF2B5EF4-FFF2-40B4-BE49-F238E27FC236}">
                <a16:creationId xmlns:a16="http://schemas.microsoft.com/office/drawing/2014/main" id="{728A1A71-2689-D740-3939-8526C8CD02DE}"/>
              </a:ext>
            </a:extLst>
          </p:cNvPr>
          <p:cNvSpPr/>
          <p:nvPr/>
        </p:nvSpPr>
        <p:spPr bwMode="gray">
          <a:xfrm>
            <a:off x="5288103" y="4317632"/>
            <a:ext cx="1402950" cy="1094953"/>
          </a:xfrm>
          <a:prstGeom prst="rightArrow">
            <a:avLst/>
          </a:prstGeom>
          <a:solidFill>
            <a:schemeClr val="bg1"/>
          </a:solidFill>
          <a:ln w="6350" algn="ctr">
            <a:solidFill>
              <a:schemeClr val="tx1"/>
            </a:solidFill>
            <a:miter lim="800000"/>
          </a:ln>
          <a:effectLst/>
        </p:spPr>
        <p:txBody>
          <a:bodyPr wrap="square" rtlCol="0" anchor="ctr"/>
          <a:lstStyle/>
          <a:p>
            <a:pPr algn="ctr"/>
            <a:r>
              <a:rPr lang="en-US" altLang="zh-CN" sz="1600" b="1" dirty="0">
                <a:solidFill>
                  <a:srgbClr val="C00000"/>
                </a:solidFill>
                <a:ea typeface="微软雅黑" panose="020B0503020204020204" charset="-122"/>
                <a:cs typeface="Arial" panose="020B0604020202020204" pitchFamily="34" charset="0"/>
                <a:sym typeface="+mn-ea"/>
              </a:rPr>
              <a:t>Normal mutation</a:t>
            </a:r>
            <a:endParaRPr lang="zh-CN" altLang="en-US" sz="1600" b="1" dirty="0">
              <a:solidFill>
                <a:srgbClr val="C00000"/>
              </a:solidFill>
              <a:ea typeface="微软雅黑" panose="020B0503020204020204" charset="-122"/>
              <a:cs typeface="Arial" panose="020B0604020202020204" pitchFamily="34" charset="0"/>
              <a:sym typeface="+mn-ea"/>
            </a:endParaRPr>
          </a:p>
        </p:txBody>
      </p:sp>
      <p:cxnSp>
        <p:nvCxnSpPr>
          <p:cNvPr id="156" name="直接连接符 155">
            <a:extLst>
              <a:ext uri="{FF2B5EF4-FFF2-40B4-BE49-F238E27FC236}">
                <a16:creationId xmlns:a16="http://schemas.microsoft.com/office/drawing/2014/main" id="{9A8BD456-4C47-D352-51C0-2354BCAA6FF1}"/>
              </a:ext>
            </a:extLst>
          </p:cNvPr>
          <p:cNvCxnSpPr/>
          <p:nvPr/>
        </p:nvCxnSpPr>
        <p:spPr>
          <a:xfrm flipV="1">
            <a:off x="7165340" y="3352744"/>
            <a:ext cx="3985895" cy="8890"/>
          </a:xfrm>
          <a:prstGeom prst="line">
            <a:avLst/>
          </a:prstGeom>
          <a:ln w="76200" cap="rnd">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7" name="椭圆 156">
            <a:extLst>
              <a:ext uri="{FF2B5EF4-FFF2-40B4-BE49-F238E27FC236}">
                <a16:creationId xmlns:a16="http://schemas.microsoft.com/office/drawing/2014/main" id="{303F02BE-72EE-6FEE-C6CE-BAE2B7B67C3C}"/>
              </a:ext>
            </a:extLst>
          </p:cNvPr>
          <p:cNvSpPr/>
          <p:nvPr/>
        </p:nvSpPr>
        <p:spPr>
          <a:xfrm>
            <a:off x="7432040" y="3271464"/>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sp>
        <p:nvSpPr>
          <p:cNvPr id="158" name="椭圆 157">
            <a:extLst>
              <a:ext uri="{FF2B5EF4-FFF2-40B4-BE49-F238E27FC236}">
                <a16:creationId xmlns:a16="http://schemas.microsoft.com/office/drawing/2014/main" id="{F05927DE-5FAB-54CE-15CE-8E1360FFC021}"/>
              </a:ext>
            </a:extLst>
          </p:cNvPr>
          <p:cNvSpPr/>
          <p:nvPr/>
        </p:nvSpPr>
        <p:spPr>
          <a:xfrm>
            <a:off x="8300720" y="3271464"/>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sp>
        <p:nvSpPr>
          <p:cNvPr id="159" name="椭圆 158">
            <a:extLst>
              <a:ext uri="{FF2B5EF4-FFF2-40B4-BE49-F238E27FC236}">
                <a16:creationId xmlns:a16="http://schemas.microsoft.com/office/drawing/2014/main" id="{F501D168-9A81-8AE9-BA43-4892192BF94B}"/>
              </a:ext>
            </a:extLst>
          </p:cNvPr>
          <p:cNvSpPr/>
          <p:nvPr/>
        </p:nvSpPr>
        <p:spPr>
          <a:xfrm>
            <a:off x="10015855" y="3270829"/>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mc:AlternateContent xmlns:mc="http://schemas.openxmlformats.org/markup-compatibility/2006" xmlns:a14="http://schemas.microsoft.com/office/drawing/2010/main">
        <mc:Choice Requires="a14">
          <p:sp>
            <p:nvSpPr>
              <p:cNvPr id="160" name="文本框 159">
                <a:extLst>
                  <a:ext uri="{FF2B5EF4-FFF2-40B4-BE49-F238E27FC236}">
                    <a16:creationId xmlns:a16="http://schemas.microsoft.com/office/drawing/2014/main" id="{0545608D-5F8A-EDCF-2C7E-14E1AFD960E6}"/>
                  </a:ext>
                </a:extLst>
              </p:cNvPr>
              <p:cNvSpPr txBox="1"/>
              <p:nvPr/>
            </p:nvSpPr>
            <p:spPr>
              <a:xfrm>
                <a:off x="7995737" y="2676756"/>
                <a:ext cx="792845" cy="373179"/>
              </a:xfrm>
              <a:prstGeom prst="rect">
                <a:avLst/>
              </a:prstGeom>
              <a:noFill/>
            </p:spPr>
            <p:txBody>
              <a:bodyPr wrap="none" rtlCol="0" anchor="t">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m:rPr>
                              <m:sty m:val="p"/>
                            </m:rPr>
                            <a:rPr lang="en-US" altLang="zh-CN" b="0" i="0" smtClean="0">
                              <a:latin typeface="Cambria Math" panose="02040503050406030204" pitchFamily="18" charset="0"/>
                              <a:cs typeface="Times New Roman" panose="02020603050405020304" pitchFamily="18" charset="0"/>
                            </a:rPr>
                            <m:t>FtPt</m:t>
                          </m:r>
                        </m:e>
                        <m:sub>
                          <m:r>
                            <a:rPr lang="en-US" altLang="zh-CN" b="0" i="1" smtClean="0">
                              <a:latin typeface="Cambria Math" panose="02040503050406030204" pitchFamily="18" charset="0"/>
                              <a:cs typeface="Times New Roman" panose="02020603050405020304" pitchFamily="18" charset="0"/>
                            </a:rPr>
                            <m:t>𝐵</m:t>
                          </m:r>
                        </m:sub>
                        <m:sup>
                          <m:r>
                            <a:rPr lang="en-US" altLang="zh-CN" b="0" i="0" smtClean="0">
                              <a:latin typeface="Cambria Math" panose="02040503050406030204" pitchFamily="18" charset="0"/>
                              <a:cs typeface="Times New Roman" panose="02020603050405020304" pitchFamily="18" charset="0"/>
                            </a:rPr>
                            <m:t>2</m:t>
                          </m:r>
                        </m:sup>
                      </m:sSubSup>
                    </m:oMath>
                  </m:oMathPara>
                </a14:m>
                <a:endParaRPr lang="en-US" altLang="zh-CN" b="0" i="0" dirty="0">
                  <a:cs typeface="Cambria Math" panose="02040503050406030204" pitchFamily="18" charset="0"/>
                </a:endParaRPr>
              </a:p>
            </p:txBody>
          </p:sp>
        </mc:Choice>
        <mc:Fallback xmlns="">
          <p:sp>
            <p:nvSpPr>
              <p:cNvPr id="160" name="文本框 159">
                <a:extLst>
                  <a:ext uri="{FF2B5EF4-FFF2-40B4-BE49-F238E27FC236}">
                    <a16:creationId xmlns:a16="http://schemas.microsoft.com/office/drawing/2014/main" id="{0545608D-5F8A-EDCF-2C7E-14E1AFD960E6}"/>
                  </a:ext>
                </a:extLst>
              </p:cNvPr>
              <p:cNvSpPr txBox="1">
                <a:spLocks noRot="1" noChangeAspect="1" noMove="1" noResize="1" noEditPoints="1" noAdjustHandles="1" noChangeArrowheads="1" noChangeShapeType="1" noTextEdit="1"/>
              </p:cNvSpPr>
              <p:nvPr/>
            </p:nvSpPr>
            <p:spPr>
              <a:xfrm>
                <a:off x="7995737" y="2676756"/>
                <a:ext cx="792845" cy="373179"/>
              </a:xfrm>
              <a:prstGeom prst="rect">
                <a:avLst/>
              </a:prstGeom>
              <a:blipFill>
                <a:blip r:embed="rId3"/>
                <a:stretch>
                  <a:fillRect b="-3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1" name="文本框 160">
                <a:extLst>
                  <a:ext uri="{FF2B5EF4-FFF2-40B4-BE49-F238E27FC236}">
                    <a16:creationId xmlns:a16="http://schemas.microsoft.com/office/drawing/2014/main" id="{DE6DB0F7-60EA-31B6-7E47-939BE7229383}"/>
                  </a:ext>
                </a:extLst>
              </p:cNvPr>
              <p:cNvSpPr txBox="1"/>
              <p:nvPr/>
            </p:nvSpPr>
            <p:spPr>
              <a:xfrm>
                <a:off x="7135007" y="2677391"/>
                <a:ext cx="776943" cy="374013"/>
              </a:xfrm>
              <a:prstGeom prst="rect">
                <a:avLst/>
              </a:prstGeom>
              <a:noFill/>
            </p:spPr>
            <p:txBody>
              <a:bodyPr wrap="none" rtlCol="0" anchor="t">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m:rPr>
                              <m:sty m:val="p"/>
                            </m:rPr>
                            <a:rPr lang="en-US" altLang="zh-CN" b="0" i="0" smtClean="0">
                              <a:latin typeface="Cambria Math" panose="02040503050406030204" pitchFamily="18" charset="0"/>
                              <a:cs typeface="Times New Roman" panose="02020603050405020304" pitchFamily="18" charset="0"/>
                            </a:rPr>
                            <m:t>FtPt</m:t>
                          </m:r>
                        </m:e>
                        <m:sub>
                          <m:r>
                            <a:rPr lang="en-US" altLang="zh-CN" b="0" i="1" smtClean="0">
                              <a:latin typeface="Cambria Math" panose="02040503050406030204" pitchFamily="18" charset="0"/>
                              <a:cs typeface="Times New Roman" panose="02020603050405020304" pitchFamily="18" charset="0"/>
                            </a:rPr>
                            <m:t>𝐴</m:t>
                          </m:r>
                        </m:sub>
                        <m:sup>
                          <m:r>
                            <a:rPr lang="en-US" altLang="zh-CN" b="0" i="0" smtClean="0">
                              <a:latin typeface="Cambria Math" panose="02040503050406030204" pitchFamily="18" charset="0"/>
                              <a:cs typeface="Times New Roman" panose="02020603050405020304" pitchFamily="18" charset="0"/>
                            </a:rPr>
                            <m:t>1</m:t>
                          </m:r>
                        </m:sup>
                      </m:sSubSup>
                    </m:oMath>
                  </m:oMathPara>
                </a14:m>
                <a:endParaRPr lang="en-US" altLang="zh-CN" b="0" i="0" dirty="0">
                  <a:cs typeface="Cambria Math" panose="02040503050406030204" pitchFamily="18" charset="0"/>
                </a:endParaRPr>
              </a:p>
            </p:txBody>
          </p:sp>
        </mc:Choice>
        <mc:Fallback xmlns="">
          <p:sp>
            <p:nvSpPr>
              <p:cNvPr id="161" name="文本框 160">
                <a:extLst>
                  <a:ext uri="{FF2B5EF4-FFF2-40B4-BE49-F238E27FC236}">
                    <a16:creationId xmlns:a16="http://schemas.microsoft.com/office/drawing/2014/main" id="{DE6DB0F7-60EA-31B6-7E47-939BE7229383}"/>
                  </a:ext>
                </a:extLst>
              </p:cNvPr>
              <p:cNvSpPr txBox="1">
                <a:spLocks noRot="1" noChangeAspect="1" noMove="1" noResize="1" noEditPoints="1" noAdjustHandles="1" noChangeArrowheads="1" noChangeShapeType="1" noTextEdit="1"/>
              </p:cNvSpPr>
              <p:nvPr/>
            </p:nvSpPr>
            <p:spPr>
              <a:xfrm>
                <a:off x="7135007" y="2677391"/>
                <a:ext cx="776943" cy="374013"/>
              </a:xfrm>
              <a:prstGeom prst="rect">
                <a:avLst/>
              </a:prstGeom>
              <a:blipFill>
                <a:blip r:embed="rId4"/>
                <a:stretch>
                  <a:fillRect b="-16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2" name="文本框 161">
                <a:extLst>
                  <a:ext uri="{FF2B5EF4-FFF2-40B4-BE49-F238E27FC236}">
                    <a16:creationId xmlns:a16="http://schemas.microsoft.com/office/drawing/2014/main" id="{AB4CDED8-8ADA-A634-5F63-5CB2D3EF57B8}"/>
                  </a:ext>
                </a:extLst>
              </p:cNvPr>
              <p:cNvSpPr txBox="1"/>
              <p:nvPr/>
            </p:nvSpPr>
            <p:spPr>
              <a:xfrm>
                <a:off x="8856162" y="2674851"/>
                <a:ext cx="792845" cy="374590"/>
              </a:xfrm>
              <a:prstGeom prst="rect">
                <a:avLst/>
              </a:prstGeom>
              <a:noFill/>
            </p:spPr>
            <p:txBody>
              <a:bodyPr wrap="none" rtlCol="0" anchor="t">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solidFill>
                                <a:schemeClr val="bg1">
                                  <a:lumMod val="75000"/>
                                </a:schemeClr>
                              </a:solidFill>
                              <a:latin typeface="Cambria Math" panose="02040503050406030204" pitchFamily="18" charset="0"/>
                              <a:cs typeface="Times New Roman" panose="02020603050405020304" pitchFamily="18" charset="0"/>
                            </a:rPr>
                          </m:ctrlPr>
                        </m:sSubSupPr>
                        <m:e>
                          <m:r>
                            <m:rPr>
                              <m:sty m:val="p"/>
                            </m:rPr>
                            <a:rPr lang="en-US" altLang="zh-CN" b="0" i="0" smtClean="0">
                              <a:solidFill>
                                <a:schemeClr val="bg1">
                                  <a:lumMod val="75000"/>
                                </a:schemeClr>
                              </a:solidFill>
                              <a:latin typeface="Cambria Math" panose="02040503050406030204" pitchFamily="18" charset="0"/>
                              <a:cs typeface="Times New Roman" panose="02020603050405020304" pitchFamily="18" charset="0"/>
                            </a:rPr>
                            <m:t>FtPt</m:t>
                          </m:r>
                        </m:e>
                        <m:sub>
                          <m:r>
                            <a:rPr lang="en-US" altLang="zh-CN" b="0" i="1" smtClean="0">
                              <a:solidFill>
                                <a:schemeClr val="bg1">
                                  <a:lumMod val="75000"/>
                                </a:schemeClr>
                              </a:solidFill>
                              <a:latin typeface="Cambria Math" panose="02040503050406030204" pitchFamily="18" charset="0"/>
                              <a:cs typeface="Times New Roman" panose="02020603050405020304" pitchFamily="18" charset="0"/>
                            </a:rPr>
                            <m:t>𝐵</m:t>
                          </m:r>
                        </m:sub>
                        <m:sup>
                          <m:r>
                            <a:rPr lang="en-US" altLang="zh-CN" b="0" i="0" smtClean="0">
                              <a:solidFill>
                                <a:schemeClr val="bg1">
                                  <a:lumMod val="75000"/>
                                </a:schemeClr>
                              </a:solidFill>
                              <a:latin typeface="Cambria Math" panose="02040503050406030204" pitchFamily="18" charset="0"/>
                              <a:cs typeface="Times New Roman" panose="02020603050405020304" pitchFamily="18" charset="0"/>
                            </a:rPr>
                            <m:t>3</m:t>
                          </m:r>
                        </m:sup>
                      </m:sSubSup>
                    </m:oMath>
                  </m:oMathPara>
                </a14:m>
                <a:endParaRPr lang="en-US" altLang="zh-CN" b="0" i="0" dirty="0">
                  <a:solidFill>
                    <a:schemeClr val="bg1">
                      <a:lumMod val="75000"/>
                    </a:schemeClr>
                  </a:solidFill>
                  <a:cs typeface="Cambria Math" panose="02040503050406030204" pitchFamily="18" charset="0"/>
                </a:endParaRPr>
              </a:p>
            </p:txBody>
          </p:sp>
        </mc:Choice>
        <mc:Fallback xmlns="">
          <p:sp>
            <p:nvSpPr>
              <p:cNvPr id="162" name="文本框 161">
                <a:extLst>
                  <a:ext uri="{FF2B5EF4-FFF2-40B4-BE49-F238E27FC236}">
                    <a16:creationId xmlns:a16="http://schemas.microsoft.com/office/drawing/2014/main" id="{AB4CDED8-8ADA-A634-5F63-5CB2D3EF57B8}"/>
                  </a:ext>
                </a:extLst>
              </p:cNvPr>
              <p:cNvSpPr txBox="1">
                <a:spLocks noRot="1" noChangeAspect="1" noMove="1" noResize="1" noEditPoints="1" noAdjustHandles="1" noChangeArrowheads="1" noChangeShapeType="1" noTextEdit="1"/>
              </p:cNvSpPr>
              <p:nvPr/>
            </p:nvSpPr>
            <p:spPr>
              <a:xfrm>
                <a:off x="8856162" y="2674851"/>
                <a:ext cx="792845" cy="374590"/>
              </a:xfrm>
              <a:prstGeom prst="rect">
                <a:avLst/>
              </a:prstGeom>
              <a:blipFill>
                <a:blip r:embed="rId5"/>
                <a:stretch>
                  <a:fillRect b="-3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3" name="文本框 162">
                <a:extLst>
                  <a:ext uri="{FF2B5EF4-FFF2-40B4-BE49-F238E27FC236}">
                    <a16:creationId xmlns:a16="http://schemas.microsoft.com/office/drawing/2014/main" id="{FB2FF94A-FB4A-5D90-B0D0-1C48A2A306A1}"/>
                  </a:ext>
                </a:extLst>
              </p:cNvPr>
              <p:cNvSpPr txBox="1"/>
              <p:nvPr/>
            </p:nvSpPr>
            <p:spPr>
              <a:xfrm>
                <a:off x="9674225" y="2674851"/>
                <a:ext cx="784510" cy="375424"/>
              </a:xfrm>
              <a:prstGeom prst="rect">
                <a:avLst/>
              </a:prstGeom>
              <a:noFill/>
            </p:spPr>
            <p:txBody>
              <a:bodyPr wrap="none" rtlCol="0" anchor="t">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solidFill>
                                <a:schemeClr val="tx1"/>
                              </a:solidFill>
                              <a:latin typeface="Cambria Math" panose="02040503050406030204" pitchFamily="18" charset="0"/>
                              <a:cs typeface="Times New Roman" panose="02020603050405020304" pitchFamily="18" charset="0"/>
                            </a:rPr>
                          </m:ctrlPr>
                        </m:sSubSupPr>
                        <m:e>
                          <m:r>
                            <m:rPr>
                              <m:sty m:val="p"/>
                            </m:rPr>
                            <a:rPr lang="en-US" altLang="zh-CN" b="0" i="0" smtClean="0">
                              <a:solidFill>
                                <a:schemeClr val="tx1"/>
                              </a:solidFill>
                              <a:latin typeface="Cambria Math" panose="02040503050406030204" pitchFamily="18" charset="0"/>
                              <a:cs typeface="Times New Roman" panose="02020603050405020304" pitchFamily="18" charset="0"/>
                            </a:rPr>
                            <m:t>FtPt</m:t>
                          </m:r>
                        </m:e>
                        <m:sub>
                          <m:r>
                            <a:rPr lang="en-US" altLang="zh-CN" b="0" i="1" smtClean="0">
                              <a:solidFill>
                                <a:schemeClr val="tx1"/>
                              </a:solidFill>
                              <a:latin typeface="Cambria Math" panose="02040503050406030204" pitchFamily="18" charset="0"/>
                              <a:cs typeface="Times New Roman" panose="02020603050405020304" pitchFamily="18" charset="0"/>
                            </a:rPr>
                            <m:t>𝐶</m:t>
                          </m:r>
                        </m:sub>
                        <m:sup>
                          <m:r>
                            <a:rPr lang="en-US" altLang="zh-CN" b="0" i="0" smtClean="0">
                              <a:solidFill>
                                <a:schemeClr val="tx1"/>
                              </a:solidFill>
                              <a:latin typeface="Cambria Math" panose="02040503050406030204" pitchFamily="18" charset="0"/>
                              <a:cs typeface="Times New Roman" panose="02020603050405020304" pitchFamily="18" charset="0"/>
                            </a:rPr>
                            <m:t>4</m:t>
                          </m:r>
                        </m:sup>
                      </m:sSubSup>
                    </m:oMath>
                  </m:oMathPara>
                </a14:m>
                <a:endParaRPr lang="en-US" altLang="zh-CN" b="0" i="0" dirty="0">
                  <a:solidFill>
                    <a:schemeClr val="tx1"/>
                  </a:solidFill>
                  <a:cs typeface="Cambria Math" panose="02040503050406030204" pitchFamily="18" charset="0"/>
                </a:endParaRPr>
              </a:p>
            </p:txBody>
          </p:sp>
        </mc:Choice>
        <mc:Fallback xmlns="">
          <p:sp>
            <p:nvSpPr>
              <p:cNvPr id="163" name="文本框 162">
                <a:extLst>
                  <a:ext uri="{FF2B5EF4-FFF2-40B4-BE49-F238E27FC236}">
                    <a16:creationId xmlns:a16="http://schemas.microsoft.com/office/drawing/2014/main" id="{FB2FF94A-FB4A-5D90-B0D0-1C48A2A306A1}"/>
                  </a:ext>
                </a:extLst>
              </p:cNvPr>
              <p:cNvSpPr txBox="1">
                <a:spLocks noRot="1" noChangeAspect="1" noMove="1" noResize="1" noEditPoints="1" noAdjustHandles="1" noChangeArrowheads="1" noChangeShapeType="1" noTextEdit="1"/>
              </p:cNvSpPr>
              <p:nvPr/>
            </p:nvSpPr>
            <p:spPr>
              <a:xfrm>
                <a:off x="9674225" y="2674851"/>
                <a:ext cx="784510" cy="375424"/>
              </a:xfrm>
              <a:prstGeom prst="rect">
                <a:avLst/>
              </a:prstGeom>
              <a:blipFill>
                <a:blip r:embed="rId6"/>
                <a:stretch>
                  <a:fillRect b="-3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4" name="爆炸形: 8 pt  228">
                <a:extLst>
                  <a:ext uri="{FF2B5EF4-FFF2-40B4-BE49-F238E27FC236}">
                    <a16:creationId xmlns:a16="http://schemas.microsoft.com/office/drawing/2014/main" id="{6A76A291-D26B-BD3C-6B07-8532D0D962CF}"/>
                  </a:ext>
                </a:extLst>
              </p:cNvPr>
              <p:cNvSpPr/>
              <p:nvPr/>
            </p:nvSpPr>
            <p:spPr>
              <a:xfrm>
                <a:off x="7872729" y="3101842"/>
                <a:ext cx="1038860" cy="532649"/>
              </a:xfrm>
              <a:prstGeom prst="irregularSeal1">
                <a:avLst/>
              </a:prstGeom>
              <a:solidFill>
                <a:srgbClr val="D81E0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bg1"/>
                              </a:solidFill>
                              <a:latin typeface="Cambria Math" panose="02040503050406030204" pitchFamily="18" charset="0"/>
                            </a:rPr>
                          </m:ctrlPr>
                        </m:sSubPr>
                        <m:e>
                          <m:r>
                            <m:rPr>
                              <m:sty m:val="p"/>
                            </m:rPr>
                            <a:rPr lang="en-US" altLang="zh-CN" sz="1600" b="0" i="0" smtClean="0">
                              <a:solidFill>
                                <a:schemeClr val="bg1"/>
                              </a:solidFill>
                              <a:latin typeface="Cambria Math" panose="02040503050406030204" pitchFamily="18" charset="0"/>
                            </a:rPr>
                            <m:t>Crash</m:t>
                          </m:r>
                        </m:e>
                        <m:sub>
                          <m:r>
                            <m:rPr>
                              <m:sty m:val="p"/>
                            </m:rPr>
                            <a:rPr lang="en-US" altLang="zh-CN" sz="1600" b="0" i="0" smtClean="0">
                              <a:solidFill>
                                <a:schemeClr val="bg1"/>
                              </a:solidFill>
                              <a:latin typeface="Cambria Math" panose="02040503050406030204" pitchFamily="18" charset="0"/>
                            </a:rPr>
                            <m:t>B</m:t>
                          </m:r>
                        </m:sub>
                      </m:sSub>
                    </m:oMath>
                  </m:oMathPara>
                </a14:m>
                <a:endParaRPr lang="en-US" altLang="zh-CN" sz="1600" b="0" i="1" dirty="0">
                  <a:solidFill>
                    <a:schemeClr val="bg1"/>
                  </a:solidFill>
                  <a:ea typeface="宋体" panose="02010600030101010101" pitchFamily="2" charset="-122"/>
                  <a:cs typeface="Cambria Math" panose="02040503050406030204" pitchFamily="18" charset="0"/>
                </a:endParaRPr>
              </a:p>
            </p:txBody>
          </p:sp>
        </mc:Choice>
        <mc:Fallback xmlns="">
          <p:sp>
            <p:nvSpPr>
              <p:cNvPr id="164" name="爆炸形: 8 pt  228">
                <a:extLst>
                  <a:ext uri="{FF2B5EF4-FFF2-40B4-BE49-F238E27FC236}">
                    <a16:creationId xmlns:a16="http://schemas.microsoft.com/office/drawing/2014/main" id="{6A76A291-D26B-BD3C-6B07-8532D0D962CF}"/>
                  </a:ext>
                </a:extLst>
              </p:cNvPr>
              <p:cNvSpPr>
                <a:spLocks noRot="1" noChangeAspect="1" noMove="1" noResize="1" noEditPoints="1" noAdjustHandles="1" noChangeArrowheads="1" noChangeShapeType="1" noTextEdit="1"/>
              </p:cNvSpPr>
              <p:nvPr/>
            </p:nvSpPr>
            <p:spPr>
              <a:xfrm>
                <a:off x="7872729" y="3101842"/>
                <a:ext cx="1038860" cy="532649"/>
              </a:xfrm>
              <a:prstGeom prst="irregularSeal1">
                <a:avLst/>
              </a:prstGeom>
              <a:blipFill>
                <a:blip r:embed="rId7"/>
                <a:stretch>
                  <a:fillRect/>
                </a:stretch>
              </a:blipFill>
              <a:ln>
                <a:solidFill>
                  <a:srgbClr val="C00000"/>
                </a:solidFill>
              </a:ln>
            </p:spPr>
            <p:txBody>
              <a:bodyPr/>
              <a:lstStyle/>
              <a:p>
                <a:r>
                  <a:rPr lang="zh-CN" altLang="en-US">
                    <a:noFill/>
                  </a:rPr>
                  <a:t> </a:t>
                </a:r>
              </a:p>
            </p:txBody>
          </p:sp>
        </mc:Fallback>
      </mc:AlternateContent>
      <p:sp>
        <p:nvSpPr>
          <p:cNvPr id="165" name="椭圆 164">
            <a:extLst>
              <a:ext uri="{FF2B5EF4-FFF2-40B4-BE49-F238E27FC236}">
                <a16:creationId xmlns:a16="http://schemas.microsoft.com/office/drawing/2014/main" id="{465745C7-4E8C-7DE5-8B04-0DADE8EECE4E}"/>
              </a:ext>
            </a:extLst>
          </p:cNvPr>
          <p:cNvSpPr/>
          <p:nvPr/>
        </p:nvSpPr>
        <p:spPr>
          <a:xfrm>
            <a:off x="10837545" y="3270829"/>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mc:AlternateContent xmlns:mc="http://schemas.openxmlformats.org/markup-compatibility/2006" xmlns:a14="http://schemas.microsoft.com/office/drawing/2010/main">
        <mc:Choice Requires="a14">
          <p:sp>
            <p:nvSpPr>
              <p:cNvPr id="166" name="文本框 165">
                <a:extLst>
                  <a:ext uri="{FF2B5EF4-FFF2-40B4-BE49-F238E27FC236}">
                    <a16:creationId xmlns:a16="http://schemas.microsoft.com/office/drawing/2014/main" id="{9D4C230C-5C3A-F8ED-8AEC-0A69C8BA81C5}"/>
                  </a:ext>
                </a:extLst>
              </p:cNvPr>
              <p:cNvSpPr txBox="1"/>
              <p:nvPr/>
            </p:nvSpPr>
            <p:spPr>
              <a:xfrm>
                <a:off x="10495915" y="2674851"/>
                <a:ext cx="815608" cy="393954"/>
              </a:xfrm>
              <a:prstGeom prst="rect">
                <a:avLst/>
              </a:prstGeom>
              <a:noFill/>
            </p:spPr>
            <p:txBody>
              <a:bodyPr wrap="none" rtlCol="0" anchor="t">
                <a:spAutoFit/>
              </a:bodyPr>
              <a:lstStyle/>
              <a:p>
                <a:pPr/>
                <a14:m>
                  <m:oMathPara xmlns:m="http://schemas.openxmlformats.org/officeDocument/2006/math">
                    <m:oMathParaPr>
                      <m:jc m:val="centerGroup"/>
                    </m:oMathParaPr>
                    <m:oMath xmlns:m="http://schemas.openxmlformats.org/officeDocument/2006/math">
                      <m:sSubSup>
                        <m:sSubSupPr>
                          <m:ctrlPr>
                            <a:rPr lang="en-US" altLang="zh-CN" b="1" i="1" smtClean="0">
                              <a:solidFill>
                                <a:schemeClr val="tx1"/>
                              </a:solidFill>
                              <a:latin typeface="Cambria Math" panose="02040503050406030204" pitchFamily="18" charset="0"/>
                              <a:cs typeface="Times New Roman" panose="02020603050405020304" pitchFamily="18" charset="0"/>
                            </a:rPr>
                          </m:ctrlPr>
                        </m:sSubSupPr>
                        <m:e>
                          <m:r>
                            <a:rPr lang="en-US" altLang="zh-CN" b="1" i="0" smtClean="0">
                              <a:solidFill>
                                <a:schemeClr val="tx1"/>
                              </a:solidFill>
                              <a:latin typeface="Cambria Math" panose="02040503050406030204" pitchFamily="18" charset="0"/>
                              <a:cs typeface="Times New Roman" panose="02020603050405020304" pitchFamily="18" charset="0"/>
                            </a:rPr>
                            <m:t>𝐅𝐭𝐏𝐭</m:t>
                          </m:r>
                        </m:e>
                        <m:sub>
                          <m:r>
                            <a:rPr lang="en-US" altLang="zh-CN" b="1" i="1" smtClean="0">
                              <a:solidFill>
                                <a:schemeClr val="tx1"/>
                              </a:solidFill>
                              <a:latin typeface="Cambria Math" panose="02040503050406030204" pitchFamily="18" charset="0"/>
                              <a:cs typeface="Times New Roman" panose="02020603050405020304" pitchFamily="18" charset="0"/>
                            </a:rPr>
                            <m:t>𝑪</m:t>
                          </m:r>
                        </m:sub>
                        <m:sup>
                          <m:r>
                            <a:rPr lang="en-US" altLang="zh-CN" b="1" i="1" smtClean="0">
                              <a:solidFill>
                                <a:schemeClr val="tx1"/>
                              </a:solidFill>
                              <a:latin typeface="Cambria Math" panose="02040503050406030204" pitchFamily="18" charset="0"/>
                              <a:cs typeface="Times New Roman" panose="02020603050405020304" pitchFamily="18" charset="0"/>
                            </a:rPr>
                            <m:t>𝟓</m:t>
                          </m:r>
                        </m:sup>
                      </m:sSubSup>
                    </m:oMath>
                  </m:oMathPara>
                </a14:m>
                <a:endParaRPr lang="en-US" altLang="zh-CN" b="1" i="0" dirty="0">
                  <a:solidFill>
                    <a:schemeClr val="tx1"/>
                  </a:solidFill>
                  <a:cs typeface="Cambria Math" panose="02040503050406030204" pitchFamily="18" charset="0"/>
                </a:endParaRPr>
              </a:p>
            </p:txBody>
          </p:sp>
        </mc:Choice>
        <mc:Fallback xmlns="">
          <p:sp>
            <p:nvSpPr>
              <p:cNvPr id="166" name="文本框 165">
                <a:extLst>
                  <a:ext uri="{FF2B5EF4-FFF2-40B4-BE49-F238E27FC236}">
                    <a16:creationId xmlns:a16="http://schemas.microsoft.com/office/drawing/2014/main" id="{9D4C230C-5C3A-F8ED-8AEC-0A69C8BA81C5}"/>
                  </a:ext>
                </a:extLst>
              </p:cNvPr>
              <p:cNvSpPr txBox="1">
                <a:spLocks noRot="1" noChangeAspect="1" noMove="1" noResize="1" noEditPoints="1" noAdjustHandles="1" noChangeArrowheads="1" noChangeShapeType="1" noTextEdit="1"/>
              </p:cNvSpPr>
              <p:nvPr/>
            </p:nvSpPr>
            <p:spPr>
              <a:xfrm>
                <a:off x="10495915" y="2674851"/>
                <a:ext cx="815608" cy="393954"/>
              </a:xfrm>
              <a:prstGeom prst="rect">
                <a:avLst/>
              </a:prstGeom>
              <a:blipFill>
                <a:blip r:embed="rId8"/>
                <a:stretch>
                  <a:fillRect b="-31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8" name="爆炸形: 8 pt  228">
                <a:extLst>
                  <a:ext uri="{FF2B5EF4-FFF2-40B4-BE49-F238E27FC236}">
                    <a16:creationId xmlns:a16="http://schemas.microsoft.com/office/drawing/2014/main" id="{DEFCEFE3-1CCB-9036-0BB4-EAFB23813ECD}"/>
                  </a:ext>
                </a:extLst>
              </p:cNvPr>
              <p:cNvSpPr/>
              <p:nvPr/>
            </p:nvSpPr>
            <p:spPr>
              <a:xfrm>
                <a:off x="9530713" y="3101538"/>
                <a:ext cx="1054617" cy="541468"/>
              </a:xfrm>
              <a:prstGeom prst="irregularSeal1">
                <a:avLst/>
              </a:prstGeom>
              <a:solidFill>
                <a:srgbClr val="D81E0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bg1"/>
                              </a:solidFill>
                              <a:latin typeface="Cambria Math" panose="02040503050406030204" pitchFamily="18" charset="0"/>
                            </a:rPr>
                          </m:ctrlPr>
                        </m:sSubPr>
                        <m:e>
                          <m:r>
                            <m:rPr>
                              <m:sty m:val="p"/>
                            </m:rPr>
                            <a:rPr lang="en-US" altLang="zh-CN" sz="1600" b="0" i="0" smtClean="0">
                              <a:solidFill>
                                <a:schemeClr val="bg1"/>
                              </a:solidFill>
                              <a:latin typeface="Cambria Math" panose="02040503050406030204" pitchFamily="18" charset="0"/>
                            </a:rPr>
                            <m:t>Crash</m:t>
                          </m:r>
                        </m:e>
                        <m:sub>
                          <m:r>
                            <m:rPr>
                              <m:sty m:val="p"/>
                            </m:rPr>
                            <a:rPr lang="en-US" altLang="zh-CN" sz="1600" b="0" i="0" smtClean="0">
                              <a:solidFill>
                                <a:schemeClr val="bg1"/>
                              </a:solidFill>
                              <a:latin typeface="Cambria Math" panose="02040503050406030204" pitchFamily="18" charset="0"/>
                            </a:rPr>
                            <m:t>C</m:t>
                          </m:r>
                        </m:sub>
                      </m:sSub>
                    </m:oMath>
                  </m:oMathPara>
                </a14:m>
                <a:endParaRPr lang="en-US" altLang="zh-CN" sz="1600" b="0" i="1" dirty="0">
                  <a:solidFill>
                    <a:schemeClr val="bg1"/>
                  </a:solidFill>
                  <a:ea typeface="宋体" panose="02010600030101010101" pitchFamily="2" charset="-122"/>
                  <a:cs typeface="Cambria Math" panose="02040503050406030204" pitchFamily="18" charset="0"/>
                </a:endParaRPr>
              </a:p>
            </p:txBody>
          </p:sp>
        </mc:Choice>
        <mc:Fallback xmlns="">
          <p:sp>
            <p:nvSpPr>
              <p:cNvPr id="168" name="爆炸形: 8 pt  228">
                <a:extLst>
                  <a:ext uri="{FF2B5EF4-FFF2-40B4-BE49-F238E27FC236}">
                    <a16:creationId xmlns:a16="http://schemas.microsoft.com/office/drawing/2014/main" id="{DEFCEFE3-1CCB-9036-0BB4-EAFB23813ECD}"/>
                  </a:ext>
                </a:extLst>
              </p:cNvPr>
              <p:cNvSpPr>
                <a:spLocks noRot="1" noChangeAspect="1" noMove="1" noResize="1" noEditPoints="1" noAdjustHandles="1" noChangeArrowheads="1" noChangeShapeType="1" noTextEdit="1"/>
              </p:cNvSpPr>
              <p:nvPr/>
            </p:nvSpPr>
            <p:spPr>
              <a:xfrm>
                <a:off x="9530713" y="3101538"/>
                <a:ext cx="1054617" cy="541468"/>
              </a:xfrm>
              <a:prstGeom prst="irregularSeal1">
                <a:avLst/>
              </a:prstGeom>
              <a:blipFill>
                <a:blip r:embed="rId9"/>
                <a:stretch>
                  <a:fillRect/>
                </a:stretch>
              </a:blipFill>
              <a:ln>
                <a:solidFill>
                  <a:srgbClr val="C00000"/>
                </a:solidFill>
              </a:ln>
            </p:spPr>
            <p:txBody>
              <a:bodyPr/>
              <a:lstStyle/>
              <a:p>
                <a:r>
                  <a:rPr lang="zh-CN" altLang="en-US">
                    <a:noFill/>
                  </a:rPr>
                  <a:t> </a:t>
                </a:r>
              </a:p>
            </p:txBody>
          </p:sp>
        </mc:Fallback>
      </mc:AlternateContent>
      <p:cxnSp>
        <p:nvCxnSpPr>
          <p:cNvPr id="169" name="直接连接符 168">
            <a:extLst>
              <a:ext uri="{FF2B5EF4-FFF2-40B4-BE49-F238E27FC236}">
                <a16:creationId xmlns:a16="http://schemas.microsoft.com/office/drawing/2014/main" id="{B63CF8BA-F633-74B3-D983-D10CFF6F5958}"/>
              </a:ext>
            </a:extLst>
          </p:cNvPr>
          <p:cNvCxnSpPr/>
          <p:nvPr/>
        </p:nvCxnSpPr>
        <p:spPr>
          <a:xfrm flipV="1">
            <a:off x="7165340" y="4269969"/>
            <a:ext cx="3985895" cy="8890"/>
          </a:xfrm>
          <a:prstGeom prst="line">
            <a:avLst/>
          </a:prstGeom>
          <a:ln w="76200" cap="rnd">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0" name="椭圆 169">
            <a:extLst>
              <a:ext uri="{FF2B5EF4-FFF2-40B4-BE49-F238E27FC236}">
                <a16:creationId xmlns:a16="http://schemas.microsoft.com/office/drawing/2014/main" id="{DC6C62E3-F35B-0B7E-7BA7-E7A1132F5C3C}"/>
              </a:ext>
            </a:extLst>
          </p:cNvPr>
          <p:cNvSpPr/>
          <p:nvPr/>
        </p:nvSpPr>
        <p:spPr>
          <a:xfrm>
            <a:off x="7432040" y="4188689"/>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sp>
        <p:nvSpPr>
          <p:cNvPr id="171" name="椭圆 170">
            <a:extLst>
              <a:ext uri="{FF2B5EF4-FFF2-40B4-BE49-F238E27FC236}">
                <a16:creationId xmlns:a16="http://schemas.microsoft.com/office/drawing/2014/main" id="{798F9830-0DC3-5D06-B9C2-32FE1C3D451C}"/>
              </a:ext>
            </a:extLst>
          </p:cNvPr>
          <p:cNvSpPr/>
          <p:nvPr/>
        </p:nvSpPr>
        <p:spPr>
          <a:xfrm>
            <a:off x="8300720" y="4188689"/>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sp>
        <p:nvSpPr>
          <p:cNvPr id="172" name="椭圆 171">
            <a:extLst>
              <a:ext uri="{FF2B5EF4-FFF2-40B4-BE49-F238E27FC236}">
                <a16:creationId xmlns:a16="http://schemas.microsoft.com/office/drawing/2014/main" id="{EDC3EBEC-E09B-200A-4F60-F6107BC093B3}"/>
              </a:ext>
            </a:extLst>
          </p:cNvPr>
          <p:cNvSpPr/>
          <p:nvPr/>
        </p:nvSpPr>
        <p:spPr>
          <a:xfrm>
            <a:off x="10015855" y="4188054"/>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mc:AlternateContent xmlns:mc="http://schemas.openxmlformats.org/markup-compatibility/2006" xmlns:a14="http://schemas.microsoft.com/office/drawing/2010/main">
        <mc:Choice Requires="a14">
          <p:sp>
            <p:nvSpPr>
              <p:cNvPr id="173" name="文本框 172">
                <a:extLst>
                  <a:ext uri="{FF2B5EF4-FFF2-40B4-BE49-F238E27FC236}">
                    <a16:creationId xmlns:a16="http://schemas.microsoft.com/office/drawing/2014/main" id="{91DEAF49-78DA-F06C-6758-16F13A4F5EB1}"/>
                  </a:ext>
                </a:extLst>
              </p:cNvPr>
              <p:cNvSpPr txBox="1"/>
              <p:nvPr/>
            </p:nvSpPr>
            <p:spPr>
              <a:xfrm>
                <a:off x="7995737" y="3619958"/>
                <a:ext cx="792845" cy="373179"/>
              </a:xfrm>
              <a:prstGeom prst="rect">
                <a:avLst/>
              </a:prstGeom>
              <a:noFill/>
            </p:spPr>
            <p:txBody>
              <a:bodyPr wrap="none" rtlCol="0" anchor="t">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m:rPr>
                              <m:sty m:val="p"/>
                            </m:rPr>
                            <a:rPr lang="en-US" altLang="zh-CN" b="0" i="0" smtClean="0">
                              <a:latin typeface="Cambria Math" panose="02040503050406030204" pitchFamily="18" charset="0"/>
                              <a:cs typeface="Times New Roman" panose="02020603050405020304" pitchFamily="18" charset="0"/>
                            </a:rPr>
                            <m:t>FtPt</m:t>
                          </m:r>
                        </m:e>
                        <m:sub>
                          <m:r>
                            <a:rPr lang="en-US" altLang="zh-CN" b="0" i="1" smtClean="0">
                              <a:latin typeface="Cambria Math" panose="02040503050406030204" pitchFamily="18" charset="0"/>
                              <a:cs typeface="Times New Roman" panose="02020603050405020304" pitchFamily="18" charset="0"/>
                            </a:rPr>
                            <m:t>𝐵</m:t>
                          </m:r>
                        </m:sub>
                        <m:sup>
                          <m:r>
                            <a:rPr lang="en-US" altLang="zh-CN" b="0" i="0" smtClean="0">
                              <a:latin typeface="Cambria Math" panose="02040503050406030204" pitchFamily="18" charset="0"/>
                              <a:cs typeface="Times New Roman" panose="02020603050405020304" pitchFamily="18" charset="0"/>
                            </a:rPr>
                            <m:t>2</m:t>
                          </m:r>
                        </m:sup>
                      </m:sSubSup>
                    </m:oMath>
                  </m:oMathPara>
                </a14:m>
                <a:endParaRPr lang="en-US" altLang="zh-CN" b="0" i="0" dirty="0">
                  <a:cs typeface="Cambria Math" panose="02040503050406030204" pitchFamily="18" charset="0"/>
                </a:endParaRPr>
              </a:p>
            </p:txBody>
          </p:sp>
        </mc:Choice>
        <mc:Fallback xmlns="">
          <p:sp>
            <p:nvSpPr>
              <p:cNvPr id="173" name="文本框 172">
                <a:extLst>
                  <a:ext uri="{FF2B5EF4-FFF2-40B4-BE49-F238E27FC236}">
                    <a16:creationId xmlns:a16="http://schemas.microsoft.com/office/drawing/2014/main" id="{91DEAF49-78DA-F06C-6758-16F13A4F5EB1}"/>
                  </a:ext>
                </a:extLst>
              </p:cNvPr>
              <p:cNvSpPr txBox="1">
                <a:spLocks noRot="1" noChangeAspect="1" noMove="1" noResize="1" noEditPoints="1" noAdjustHandles="1" noChangeArrowheads="1" noChangeShapeType="1" noTextEdit="1"/>
              </p:cNvSpPr>
              <p:nvPr/>
            </p:nvSpPr>
            <p:spPr>
              <a:xfrm>
                <a:off x="7995737" y="3619958"/>
                <a:ext cx="792845" cy="373179"/>
              </a:xfrm>
              <a:prstGeom prst="rect">
                <a:avLst/>
              </a:prstGeom>
              <a:blipFill>
                <a:blip r:embed="rId10"/>
                <a:stretch>
                  <a:fillRect b="-3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4" name="文本框 173">
                <a:extLst>
                  <a:ext uri="{FF2B5EF4-FFF2-40B4-BE49-F238E27FC236}">
                    <a16:creationId xmlns:a16="http://schemas.microsoft.com/office/drawing/2014/main" id="{27FBCCC3-CD46-66B5-1388-D3563C06040E}"/>
                  </a:ext>
                </a:extLst>
              </p:cNvPr>
              <p:cNvSpPr txBox="1"/>
              <p:nvPr/>
            </p:nvSpPr>
            <p:spPr>
              <a:xfrm>
                <a:off x="7135008" y="3620593"/>
                <a:ext cx="776943" cy="374013"/>
              </a:xfrm>
              <a:prstGeom prst="rect">
                <a:avLst/>
              </a:prstGeom>
              <a:noFill/>
            </p:spPr>
            <p:txBody>
              <a:bodyPr wrap="none" rtlCol="0" anchor="t">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m:rPr>
                              <m:sty m:val="p"/>
                            </m:rPr>
                            <a:rPr lang="en-US" altLang="zh-CN" b="0" i="0" smtClean="0">
                              <a:latin typeface="Cambria Math" panose="02040503050406030204" pitchFamily="18" charset="0"/>
                              <a:cs typeface="Times New Roman" panose="02020603050405020304" pitchFamily="18" charset="0"/>
                            </a:rPr>
                            <m:t>FtPt</m:t>
                          </m:r>
                        </m:e>
                        <m:sub>
                          <m:r>
                            <a:rPr lang="en-US" altLang="zh-CN" b="0" i="1" smtClean="0">
                              <a:latin typeface="Cambria Math" panose="02040503050406030204" pitchFamily="18" charset="0"/>
                              <a:cs typeface="Times New Roman" panose="02020603050405020304" pitchFamily="18" charset="0"/>
                            </a:rPr>
                            <m:t>𝐴</m:t>
                          </m:r>
                        </m:sub>
                        <m:sup>
                          <m:r>
                            <a:rPr lang="en-US" altLang="zh-CN" b="0" i="0" smtClean="0">
                              <a:latin typeface="Cambria Math" panose="02040503050406030204" pitchFamily="18" charset="0"/>
                              <a:cs typeface="Times New Roman" panose="02020603050405020304" pitchFamily="18" charset="0"/>
                            </a:rPr>
                            <m:t>1</m:t>
                          </m:r>
                        </m:sup>
                      </m:sSubSup>
                    </m:oMath>
                  </m:oMathPara>
                </a14:m>
                <a:endParaRPr lang="en-US" altLang="zh-CN" b="0" i="0" dirty="0">
                  <a:cs typeface="Cambria Math" panose="02040503050406030204" pitchFamily="18" charset="0"/>
                </a:endParaRPr>
              </a:p>
            </p:txBody>
          </p:sp>
        </mc:Choice>
        <mc:Fallback xmlns="">
          <p:sp>
            <p:nvSpPr>
              <p:cNvPr id="174" name="文本框 173">
                <a:extLst>
                  <a:ext uri="{FF2B5EF4-FFF2-40B4-BE49-F238E27FC236}">
                    <a16:creationId xmlns:a16="http://schemas.microsoft.com/office/drawing/2014/main" id="{27FBCCC3-CD46-66B5-1388-D3563C06040E}"/>
                  </a:ext>
                </a:extLst>
              </p:cNvPr>
              <p:cNvSpPr txBox="1">
                <a:spLocks noRot="1" noChangeAspect="1" noMove="1" noResize="1" noEditPoints="1" noAdjustHandles="1" noChangeArrowheads="1" noChangeShapeType="1" noTextEdit="1"/>
              </p:cNvSpPr>
              <p:nvPr/>
            </p:nvSpPr>
            <p:spPr>
              <a:xfrm>
                <a:off x="7135008" y="3620593"/>
                <a:ext cx="776943" cy="374013"/>
              </a:xfrm>
              <a:prstGeom prst="rect">
                <a:avLst/>
              </a:prstGeom>
              <a:blipFill>
                <a:blip r:embed="rId11"/>
                <a:stretch>
                  <a:fillRect b="-3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5" name="文本框 174">
                <a:extLst>
                  <a:ext uri="{FF2B5EF4-FFF2-40B4-BE49-F238E27FC236}">
                    <a16:creationId xmlns:a16="http://schemas.microsoft.com/office/drawing/2014/main" id="{341907A8-C1E6-CF32-A438-FECCE8C6EE00}"/>
                  </a:ext>
                </a:extLst>
              </p:cNvPr>
              <p:cNvSpPr txBox="1"/>
              <p:nvPr/>
            </p:nvSpPr>
            <p:spPr>
              <a:xfrm>
                <a:off x="8856162" y="3618053"/>
                <a:ext cx="792845" cy="374590"/>
              </a:xfrm>
              <a:prstGeom prst="rect">
                <a:avLst/>
              </a:prstGeom>
              <a:noFill/>
            </p:spPr>
            <p:txBody>
              <a:bodyPr wrap="none" rtlCol="0" anchor="t">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solidFill>
                                <a:schemeClr val="bg1">
                                  <a:lumMod val="75000"/>
                                </a:schemeClr>
                              </a:solidFill>
                              <a:latin typeface="Cambria Math" panose="02040503050406030204" pitchFamily="18" charset="0"/>
                              <a:cs typeface="Times New Roman" panose="02020603050405020304" pitchFamily="18" charset="0"/>
                            </a:rPr>
                          </m:ctrlPr>
                        </m:sSubSupPr>
                        <m:e>
                          <m:r>
                            <m:rPr>
                              <m:sty m:val="p"/>
                            </m:rPr>
                            <a:rPr lang="en-US" altLang="zh-CN" b="0" i="0" smtClean="0">
                              <a:solidFill>
                                <a:schemeClr val="bg1">
                                  <a:lumMod val="75000"/>
                                </a:schemeClr>
                              </a:solidFill>
                              <a:latin typeface="Cambria Math" panose="02040503050406030204" pitchFamily="18" charset="0"/>
                              <a:cs typeface="Times New Roman" panose="02020603050405020304" pitchFamily="18" charset="0"/>
                            </a:rPr>
                            <m:t>FtPt</m:t>
                          </m:r>
                        </m:e>
                        <m:sub>
                          <m:r>
                            <a:rPr lang="en-US" altLang="zh-CN" b="0" i="1" smtClean="0">
                              <a:solidFill>
                                <a:schemeClr val="bg1">
                                  <a:lumMod val="75000"/>
                                </a:schemeClr>
                              </a:solidFill>
                              <a:latin typeface="Cambria Math" panose="02040503050406030204" pitchFamily="18" charset="0"/>
                              <a:cs typeface="Times New Roman" panose="02020603050405020304" pitchFamily="18" charset="0"/>
                            </a:rPr>
                            <m:t>𝐵</m:t>
                          </m:r>
                        </m:sub>
                        <m:sup>
                          <m:r>
                            <a:rPr lang="en-US" altLang="zh-CN" b="0" i="0" smtClean="0">
                              <a:solidFill>
                                <a:schemeClr val="bg1">
                                  <a:lumMod val="75000"/>
                                </a:schemeClr>
                              </a:solidFill>
                              <a:latin typeface="Cambria Math" panose="02040503050406030204" pitchFamily="18" charset="0"/>
                              <a:cs typeface="Times New Roman" panose="02020603050405020304" pitchFamily="18" charset="0"/>
                            </a:rPr>
                            <m:t>3</m:t>
                          </m:r>
                        </m:sup>
                      </m:sSubSup>
                    </m:oMath>
                  </m:oMathPara>
                </a14:m>
                <a:endParaRPr lang="en-US" altLang="zh-CN" b="0" i="0" dirty="0">
                  <a:solidFill>
                    <a:schemeClr val="bg1">
                      <a:lumMod val="75000"/>
                    </a:schemeClr>
                  </a:solidFill>
                  <a:cs typeface="Cambria Math" panose="02040503050406030204" pitchFamily="18" charset="0"/>
                </a:endParaRPr>
              </a:p>
            </p:txBody>
          </p:sp>
        </mc:Choice>
        <mc:Fallback xmlns="">
          <p:sp>
            <p:nvSpPr>
              <p:cNvPr id="175" name="文本框 174">
                <a:extLst>
                  <a:ext uri="{FF2B5EF4-FFF2-40B4-BE49-F238E27FC236}">
                    <a16:creationId xmlns:a16="http://schemas.microsoft.com/office/drawing/2014/main" id="{341907A8-C1E6-CF32-A438-FECCE8C6EE00}"/>
                  </a:ext>
                </a:extLst>
              </p:cNvPr>
              <p:cNvSpPr txBox="1">
                <a:spLocks noRot="1" noChangeAspect="1" noMove="1" noResize="1" noEditPoints="1" noAdjustHandles="1" noChangeArrowheads="1" noChangeShapeType="1" noTextEdit="1"/>
              </p:cNvSpPr>
              <p:nvPr/>
            </p:nvSpPr>
            <p:spPr>
              <a:xfrm>
                <a:off x="8856162" y="3618053"/>
                <a:ext cx="792845" cy="374590"/>
              </a:xfrm>
              <a:prstGeom prst="rect">
                <a:avLst/>
              </a:prstGeom>
              <a:blipFill>
                <a:blip r:embed="rId12"/>
                <a:stretch>
                  <a:fillRect b="-3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6" name="文本框 175">
                <a:extLst>
                  <a:ext uri="{FF2B5EF4-FFF2-40B4-BE49-F238E27FC236}">
                    <a16:creationId xmlns:a16="http://schemas.microsoft.com/office/drawing/2014/main" id="{94019B94-22FA-69D2-28F1-70D11CF8179D}"/>
                  </a:ext>
                </a:extLst>
              </p:cNvPr>
              <p:cNvSpPr txBox="1"/>
              <p:nvPr/>
            </p:nvSpPr>
            <p:spPr>
              <a:xfrm>
                <a:off x="9674225" y="3618053"/>
                <a:ext cx="780342" cy="381195"/>
              </a:xfrm>
              <a:prstGeom prst="rect">
                <a:avLst/>
              </a:prstGeom>
              <a:noFill/>
            </p:spPr>
            <p:txBody>
              <a:bodyPr wrap="none" rtlCol="0" anchor="t">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solidFill>
                                <a:schemeClr val="tx1"/>
                              </a:solidFill>
                              <a:latin typeface="Cambria Math" panose="02040503050406030204" pitchFamily="18" charset="0"/>
                              <a:cs typeface="Times New Roman" panose="02020603050405020304" pitchFamily="18" charset="0"/>
                            </a:rPr>
                          </m:ctrlPr>
                        </m:sSubSupPr>
                        <m:e>
                          <m:r>
                            <m:rPr>
                              <m:sty m:val="p"/>
                            </m:rPr>
                            <a:rPr lang="en-US" altLang="zh-CN" b="0" i="0" smtClean="0">
                              <a:solidFill>
                                <a:schemeClr val="tx1"/>
                              </a:solidFill>
                              <a:latin typeface="Cambria Math" panose="02040503050406030204" pitchFamily="18" charset="0"/>
                              <a:cs typeface="Times New Roman" panose="02020603050405020304" pitchFamily="18" charset="0"/>
                            </a:rPr>
                            <m:t>FtPt</m:t>
                          </m:r>
                        </m:e>
                        <m:sub>
                          <m:r>
                            <m:rPr>
                              <m:sty m:val="p"/>
                            </m:rPr>
                            <a:rPr lang="en-US" altLang="zh-CN" b="0" i="0" smtClean="0">
                              <a:solidFill>
                                <a:schemeClr val="tx1"/>
                              </a:solidFill>
                              <a:latin typeface="Cambria Math" panose="02040503050406030204" pitchFamily="18" charset="0"/>
                              <a:cs typeface="Times New Roman" panose="02020603050405020304" pitchFamily="18" charset="0"/>
                            </a:rPr>
                            <m:t>C</m:t>
                          </m:r>
                        </m:sub>
                        <m:sup>
                          <m:r>
                            <a:rPr lang="en-US" altLang="zh-CN" b="0" i="0" smtClean="0">
                              <a:solidFill>
                                <a:schemeClr val="tx1"/>
                              </a:solidFill>
                              <a:latin typeface="Cambria Math" panose="02040503050406030204" pitchFamily="18" charset="0"/>
                              <a:cs typeface="Times New Roman" panose="02020603050405020304" pitchFamily="18" charset="0"/>
                            </a:rPr>
                            <m:t>4</m:t>
                          </m:r>
                        </m:sup>
                      </m:sSubSup>
                    </m:oMath>
                  </m:oMathPara>
                </a14:m>
                <a:endParaRPr lang="en-US" altLang="zh-CN" b="0" i="0" dirty="0">
                  <a:solidFill>
                    <a:schemeClr val="tx1"/>
                  </a:solidFill>
                  <a:cs typeface="Cambria Math" panose="02040503050406030204" pitchFamily="18" charset="0"/>
                </a:endParaRPr>
              </a:p>
            </p:txBody>
          </p:sp>
        </mc:Choice>
        <mc:Fallback xmlns="">
          <p:sp>
            <p:nvSpPr>
              <p:cNvPr id="176" name="文本框 175">
                <a:extLst>
                  <a:ext uri="{FF2B5EF4-FFF2-40B4-BE49-F238E27FC236}">
                    <a16:creationId xmlns:a16="http://schemas.microsoft.com/office/drawing/2014/main" id="{94019B94-22FA-69D2-28F1-70D11CF8179D}"/>
                  </a:ext>
                </a:extLst>
              </p:cNvPr>
              <p:cNvSpPr txBox="1">
                <a:spLocks noRot="1" noChangeAspect="1" noMove="1" noResize="1" noEditPoints="1" noAdjustHandles="1" noChangeArrowheads="1" noChangeShapeType="1" noTextEdit="1"/>
              </p:cNvSpPr>
              <p:nvPr/>
            </p:nvSpPr>
            <p:spPr>
              <a:xfrm>
                <a:off x="9674225" y="3618053"/>
                <a:ext cx="780342" cy="381195"/>
              </a:xfrm>
              <a:prstGeom prst="rect">
                <a:avLst/>
              </a:prstGeom>
              <a:blipFill>
                <a:blip r:embed="rId13"/>
                <a:stretch>
                  <a:fillRect b="-48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7" name="爆炸形: 8 pt  228">
                <a:extLst>
                  <a:ext uri="{FF2B5EF4-FFF2-40B4-BE49-F238E27FC236}">
                    <a16:creationId xmlns:a16="http://schemas.microsoft.com/office/drawing/2014/main" id="{5BB44B00-B41F-0677-6D36-8E91956C14B9}"/>
                  </a:ext>
                </a:extLst>
              </p:cNvPr>
              <p:cNvSpPr/>
              <p:nvPr/>
            </p:nvSpPr>
            <p:spPr>
              <a:xfrm>
                <a:off x="7912602" y="4011813"/>
                <a:ext cx="979820" cy="572577"/>
              </a:xfrm>
              <a:prstGeom prst="irregularSeal1">
                <a:avLst/>
              </a:prstGeom>
              <a:solidFill>
                <a:srgbClr val="D81E0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bg1"/>
                              </a:solidFill>
                              <a:latin typeface="Cambria Math" panose="02040503050406030204" pitchFamily="18" charset="0"/>
                            </a:rPr>
                          </m:ctrlPr>
                        </m:sSubPr>
                        <m:e>
                          <m:r>
                            <m:rPr>
                              <m:sty m:val="p"/>
                            </m:rPr>
                            <a:rPr lang="en-US" altLang="zh-CN" sz="1600" b="0" i="0" smtClean="0">
                              <a:solidFill>
                                <a:schemeClr val="bg1"/>
                              </a:solidFill>
                              <a:latin typeface="Cambria Math" panose="02040503050406030204" pitchFamily="18" charset="0"/>
                            </a:rPr>
                            <m:t>Crash</m:t>
                          </m:r>
                        </m:e>
                        <m:sub>
                          <m:r>
                            <m:rPr>
                              <m:sty m:val="p"/>
                            </m:rPr>
                            <a:rPr lang="en-US" altLang="zh-CN" sz="1600" b="0" i="0" smtClean="0">
                              <a:solidFill>
                                <a:schemeClr val="bg1"/>
                              </a:solidFill>
                              <a:latin typeface="Cambria Math" panose="02040503050406030204" pitchFamily="18" charset="0"/>
                            </a:rPr>
                            <m:t>B</m:t>
                          </m:r>
                        </m:sub>
                      </m:sSub>
                    </m:oMath>
                  </m:oMathPara>
                </a14:m>
                <a:endParaRPr lang="en-US" altLang="zh-CN" sz="1600" b="0" i="1" dirty="0">
                  <a:solidFill>
                    <a:schemeClr val="bg1"/>
                  </a:solidFill>
                  <a:ea typeface="宋体" panose="02010600030101010101" pitchFamily="2" charset="-122"/>
                  <a:cs typeface="Cambria Math" panose="02040503050406030204" pitchFamily="18" charset="0"/>
                </a:endParaRPr>
              </a:p>
            </p:txBody>
          </p:sp>
        </mc:Choice>
        <mc:Fallback xmlns="">
          <p:sp>
            <p:nvSpPr>
              <p:cNvPr id="177" name="爆炸形: 8 pt  228">
                <a:extLst>
                  <a:ext uri="{FF2B5EF4-FFF2-40B4-BE49-F238E27FC236}">
                    <a16:creationId xmlns:a16="http://schemas.microsoft.com/office/drawing/2014/main" id="{5BB44B00-B41F-0677-6D36-8E91956C14B9}"/>
                  </a:ext>
                </a:extLst>
              </p:cNvPr>
              <p:cNvSpPr>
                <a:spLocks noRot="1" noChangeAspect="1" noMove="1" noResize="1" noEditPoints="1" noAdjustHandles="1" noChangeArrowheads="1" noChangeShapeType="1" noTextEdit="1"/>
              </p:cNvSpPr>
              <p:nvPr/>
            </p:nvSpPr>
            <p:spPr>
              <a:xfrm>
                <a:off x="7912602" y="4011813"/>
                <a:ext cx="979820" cy="572577"/>
              </a:xfrm>
              <a:prstGeom prst="irregularSeal1">
                <a:avLst/>
              </a:prstGeom>
              <a:blipFill>
                <a:blip r:embed="rId14"/>
                <a:stretch>
                  <a:fillRect/>
                </a:stretch>
              </a:blipFill>
              <a:ln>
                <a:solidFill>
                  <a:srgbClr val="C00000"/>
                </a:solidFill>
              </a:ln>
            </p:spPr>
            <p:txBody>
              <a:bodyPr/>
              <a:lstStyle/>
              <a:p>
                <a:r>
                  <a:rPr lang="zh-CN" altLang="en-US">
                    <a:noFill/>
                  </a:rPr>
                  <a:t> </a:t>
                </a:r>
              </a:p>
            </p:txBody>
          </p:sp>
        </mc:Fallback>
      </mc:AlternateContent>
      <p:sp>
        <p:nvSpPr>
          <p:cNvPr id="178" name="椭圆 177">
            <a:extLst>
              <a:ext uri="{FF2B5EF4-FFF2-40B4-BE49-F238E27FC236}">
                <a16:creationId xmlns:a16="http://schemas.microsoft.com/office/drawing/2014/main" id="{9C88D5F8-F612-56A8-8BE5-2EAE81A24B81}"/>
              </a:ext>
            </a:extLst>
          </p:cNvPr>
          <p:cNvSpPr/>
          <p:nvPr/>
        </p:nvSpPr>
        <p:spPr>
          <a:xfrm>
            <a:off x="10837545" y="4188054"/>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mc:AlternateContent xmlns:mc="http://schemas.openxmlformats.org/markup-compatibility/2006" xmlns:a14="http://schemas.microsoft.com/office/drawing/2010/main">
        <mc:Choice Requires="a14">
          <p:sp>
            <p:nvSpPr>
              <p:cNvPr id="179" name="文本框 178">
                <a:extLst>
                  <a:ext uri="{FF2B5EF4-FFF2-40B4-BE49-F238E27FC236}">
                    <a16:creationId xmlns:a16="http://schemas.microsoft.com/office/drawing/2014/main" id="{2C7F45A1-FB52-BEC2-4537-E78C39855D80}"/>
                  </a:ext>
                </a:extLst>
              </p:cNvPr>
              <p:cNvSpPr txBox="1"/>
              <p:nvPr/>
            </p:nvSpPr>
            <p:spPr>
              <a:xfrm>
                <a:off x="10495915" y="3618053"/>
                <a:ext cx="815608" cy="393954"/>
              </a:xfrm>
              <a:prstGeom prst="rect">
                <a:avLst/>
              </a:prstGeom>
              <a:noFill/>
            </p:spPr>
            <p:txBody>
              <a:bodyPr wrap="none" rtlCol="0" anchor="t">
                <a:spAutoFit/>
              </a:bodyPr>
              <a:lstStyle/>
              <a:p>
                <a:pPr/>
                <a14:m>
                  <m:oMathPara xmlns:m="http://schemas.openxmlformats.org/officeDocument/2006/math">
                    <m:oMathParaPr>
                      <m:jc m:val="centerGroup"/>
                    </m:oMathParaPr>
                    <m:oMath xmlns:m="http://schemas.openxmlformats.org/officeDocument/2006/math">
                      <m:sSubSup>
                        <m:sSubSupPr>
                          <m:ctrlPr>
                            <a:rPr lang="en-US" altLang="zh-CN" b="1" i="1" smtClean="0">
                              <a:solidFill>
                                <a:schemeClr val="tx1"/>
                              </a:solidFill>
                              <a:latin typeface="Cambria Math" panose="02040503050406030204" pitchFamily="18" charset="0"/>
                              <a:cs typeface="Times New Roman" panose="02020603050405020304" pitchFamily="18" charset="0"/>
                            </a:rPr>
                          </m:ctrlPr>
                        </m:sSubSupPr>
                        <m:e>
                          <m:r>
                            <a:rPr lang="en-US" altLang="zh-CN" b="1" i="0" smtClean="0">
                              <a:solidFill>
                                <a:schemeClr val="tx1"/>
                              </a:solidFill>
                              <a:latin typeface="Cambria Math" panose="02040503050406030204" pitchFamily="18" charset="0"/>
                              <a:cs typeface="Times New Roman" panose="02020603050405020304" pitchFamily="18" charset="0"/>
                            </a:rPr>
                            <m:t>𝐅𝐭𝐏𝐭</m:t>
                          </m:r>
                        </m:e>
                        <m:sub>
                          <m:r>
                            <a:rPr lang="en-US" altLang="zh-CN" b="1" i="1" smtClean="0">
                              <a:solidFill>
                                <a:schemeClr val="tx1"/>
                              </a:solidFill>
                              <a:latin typeface="Cambria Math" panose="02040503050406030204" pitchFamily="18" charset="0"/>
                              <a:cs typeface="Times New Roman" panose="02020603050405020304" pitchFamily="18" charset="0"/>
                            </a:rPr>
                            <m:t>𝑪</m:t>
                          </m:r>
                        </m:sub>
                        <m:sup>
                          <m:r>
                            <a:rPr lang="en-US" altLang="zh-CN" b="1" i="1" smtClean="0">
                              <a:solidFill>
                                <a:schemeClr val="tx1"/>
                              </a:solidFill>
                              <a:latin typeface="Cambria Math" panose="02040503050406030204" pitchFamily="18" charset="0"/>
                              <a:cs typeface="Times New Roman" panose="02020603050405020304" pitchFamily="18" charset="0"/>
                            </a:rPr>
                            <m:t>𝟓</m:t>
                          </m:r>
                        </m:sup>
                      </m:sSubSup>
                    </m:oMath>
                  </m:oMathPara>
                </a14:m>
                <a:endParaRPr lang="en-US" altLang="zh-CN" b="1" i="0" dirty="0">
                  <a:solidFill>
                    <a:schemeClr val="tx1"/>
                  </a:solidFill>
                  <a:cs typeface="Cambria Math" panose="02040503050406030204" pitchFamily="18" charset="0"/>
                </a:endParaRPr>
              </a:p>
            </p:txBody>
          </p:sp>
        </mc:Choice>
        <mc:Fallback xmlns="">
          <p:sp>
            <p:nvSpPr>
              <p:cNvPr id="179" name="文本框 178">
                <a:extLst>
                  <a:ext uri="{FF2B5EF4-FFF2-40B4-BE49-F238E27FC236}">
                    <a16:creationId xmlns:a16="http://schemas.microsoft.com/office/drawing/2014/main" id="{2C7F45A1-FB52-BEC2-4537-E78C39855D80}"/>
                  </a:ext>
                </a:extLst>
              </p:cNvPr>
              <p:cNvSpPr txBox="1">
                <a:spLocks noRot="1" noChangeAspect="1" noMove="1" noResize="1" noEditPoints="1" noAdjustHandles="1" noChangeArrowheads="1" noChangeShapeType="1" noTextEdit="1"/>
              </p:cNvSpPr>
              <p:nvPr/>
            </p:nvSpPr>
            <p:spPr>
              <a:xfrm>
                <a:off x="10495915" y="3618053"/>
                <a:ext cx="815608" cy="393954"/>
              </a:xfrm>
              <a:prstGeom prst="rect">
                <a:avLst/>
              </a:prstGeom>
              <a:blipFill>
                <a:blip r:embed="rId15"/>
                <a:stretch>
                  <a:fillRect b="-3125"/>
                </a:stretch>
              </a:blipFill>
            </p:spPr>
            <p:txBody>
              <a:bodyPr/>
              <a:lstStyle/>
              <a:p>
                <a:r>
                  <a:rPr lang="zh-CN" altLang="en-US">
                    <a:noFill/>
                  </a:rPr>
                  <a:t> </a:t>
                </a:r>
              </a:p>
            </p:txBody>
          </p:sp>
        </mc:Fallback>
      </mc:AlternateContent>
      <p:pic>
        <p:nvPicPr>
          <p:cNvPr id="180" name="图片 179">
            <a:extLst>
              <a:ext uri="{FF2B5EF4-FFF2-40B4-BE49-F238E27FC236}">
                <a16:creationId xmlns:a16="http://schemas.microsoft.com/office/drawing/2014/main" id="{51B15FE6-9791-B6CD-B180-CA0902B7E890}"/>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868535" y="3993109"/>
            <a:ext cx="476885" cy="513715"/>
          </a:xfrm>
          <a:prstGeom prst="rect">
            <a:avLst/>
          </a:prstGeom>
        </p:spPr>
      </p:pic>
      <mc:AlternateContent xmlns:mc="http://schemas.openxmlformats.org/markup-compatibility/2006" xmlns:a14="http://schemas.microsoft.com/office/drawing/2010/main">
        <mc:Choice Requires="a14">
          <p:sp>
            <p:nvSpPr>
              <p:cNvPr id="181" name="文本框 180">
                <a:extLst>
                  <a:ext uri="{FF2B5EF4-FFF2-40B4-BE49-F238E27FC236}">
                    <a16:creationId xmlns:a16="http://schemas.microsoft.com/office/drawing/2014/main" id="{60721612-C09C-7918-DDAE-4D4A72F02083}"/>
                  </a:ext>
                </a:extLst>
              </p:cNvPr>
              <p:cNvSpPr txBox="1"/>
              <p:nvPr/>
            </p:nvSpPr>
            <p:spPr>
              <a:xfrm>
                <a:off x="9607609" y="4404589"/>
                <a:ext cx="1084464" cy="338554"/>
              </a:xfrm>
              <a:prstGeom prst="rect">
                <a:avLst/>
              </a:prstGeom>
              <a:noFill/>
            </p:spPr>
            <p:txBody>
              <a:bodyPr wrap="none" rtlCol="0" anchor="t">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rgbClr val="00B050"/>
                              </a:solidFill>
                              <a:latin typeface="Cambria Math" panose="02040503050406030204" pitchFamily="18" charset="0"/>
                            </a:rPr>
                          </m:ctrlPr>
                        </m:sSubPr>
                        <m:e>
                          <m:r>
                            <a:rPr lang="en-US" altLang="zh-CN" sz="1600" b="1" smtClean="0">
                              <a:solidFill>
                                <a:srgbClr val="00B050"/>
                              </a:solidFill>
                              <a:latin typeface="Cambria Math" panose="02040503050406030204" pitchFamily="18" charset="0"/>
                            </a:rPr>
                            <m:t>𝐑𝐞𝐛𝐨𝐨𝐭</m:t>
                          </m:r>
                        </m:e>
                        <m:sub>
                          <m:r>
                            <a:rPr lang="en-US" altLang="zh-CN" sz="1600" b="1" i="1" smtClean="0">
                              <a:solidFill>
                                <a:srgbClr val="00B050"/>
                              </a:solidFill>
                              <a:latin typeface="Cambria Math" panose="02040503050406030204" pitchFamily="18" charset="0"/>
                            </a:rPr>
                            <m:t>𝑩</m:t>
                          </m:r>
                        </m:sub>
                      </m:sSub>
                    </m:oMath>
                  </m:oMathPara>
                </a14:m>
                <a:endParaRPr lang="en-US" altLang="zh-CN" sz="1600" b="1" i="0" dirty="0">
                  <a:solidFill>
                    <a:srgbClr val="00B050"/>
                  </a:solidFill>
                  <a:cs typeface="Cambria Math" panose="02040503050406030204" pitchFamily="18" charset="0"/>
                </a:endParaRPr>
              </a:p>
            </p:txBody>
          </p:sp>
        </mc:Choice>
        <mc:Fallback xmlns="">
          <p:sp>
            <p:nvSpPr>
              <p:cNvPr id="181" name="文本框 180">
                <a:extLst>
                  <a:ext uri="{FF2B5EF4-FFF2-40B4-BE49-F238E27FC236}">
                    <a16:creationId xmlns:a16="http://schemas.microsoft.com/office/drawing/2014/main" id="{60721612-C09C-7918-DDAE-4D4A72F02083}"/>
                  </a:ext>
                </a:extLst>
              </p:cNvPr>
              <p:cNvSpPr txBox="1">
                <a:spLocks noRot="1" noChangeAspect="1" noMove="1" noResize="1" noEditPoints="1" noAdjustHandles="1" noChangeArrowheads="1" noChangeShapeType="1" noTextEdit="1"/>
              </p:cNvSpPr>
              <p:nvPr/>
            </p:nvSpPr>
            <p:spPr>
              <a:xfrm>
                <a:off x="9607609" y="4404589"/>
                <a:ext cx="1084464" cy="338554"/>
              </a:xfrm>
              <a:prstGeom prst="rect">
                <a:avLst/>
              </a:prstGeom>
              <a:blipFill>
                <a:blip r:embed="rId17"/>
                <a:stretch>
                  <a:fillRect b="-1818"/>
                </a:stretch>
              </a:blipFill>
            </p:spPr>
            <p:txBody>
              <a:bodyPr/>
              <a:lstStyle/>
              <a:p>
                <a:r>
                  <a:rPr lang="zh-CN" altLang="en-US">
                    <a:noFill/>
                  </a:rPr>
                  <a:t> </a:t>
                </a:r>
              </a:p>
            </p:txBody>
          </p:sp>
        </mc:Fallback>
      </mc:AlternateContent>
      <p:cxnSp>
        <p:nvCxnSpPr>
          <p:cNvPr id="182" name="直接连接符 181">
            <a:extLst>
              <a:ext uri="{FF2B5EF4-FFF2-40B4-BE49-F238E27FC236}">
                <a16:creationId xmlns:a16="http://schemas.microsoft.com/office/drawing/2014/main" id="{091EAAD5-82E4-274E-2C55-EF8CAD9380C6}"/>
              </a:ext>
            </a:extLst>
          </p:cNvPr>
          <p:cNvCxnSpPr/>
          <p:nvPr/>
        </p:nvCxnSpPr>
        <p:spPr>
          <a:xfrm flipV="1">
            <a:off x="7165975" y="5396340"/>
            <a:ext cx="3985895" cy="8890"/>
          </a:xfrm>
          <a:prstGeom prst="line">
            <a:avLst/>
          </a:prstGeom>
          <a:ln w="76200" cap="rnd">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3" name="椭圆 182">
            <a:extLst>
              <a:ext uri="{FF2B5EF4-FFF2-40B4-BE49-F238E27FC236}">
                <a16:creationId xmlns:a16="http://schemas.microsoft.com/office/drawing/2014/main" id="{5425444E-FBC5-D888-BBBE-ED9F720CFCB1}"/>
              </a:ext>
            </a:extLst>
          </p:cNvPr>
          <p:cNvSpPr/>
          <p:nvPr/>
        </p:nvSpPr>
        <p:spPr>
          <a:xfrm>
            <a:off x="7432675" y="5315060"/>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sp>
        <p:nvSpPr>
          <p:cNvPr id="184" name="椭圆 183">
            <a:extLst>
              <a:ext uri="{FF2B5EF4-FFF2-40B4-BE49-F238E27FC236}">
                <a16:creationId xmlns:a16="http://schemas.microsoft.com/office/drawing/2014/main" id="{8DFBA874-2415-FDA4-7218-354AA2B5AA4E}"/>
              </a:ext>
            </a:extLst>
          </p:cNvPr>
          <p:cNvSpPr/>
          <p:nvPr/>
        </p:nvSpPr>
        <p:spPr>
          <a:xfrm>
            <a:off x="8301355" y="5315060"/>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sp>
        <p:nvSpPr>
          <p:cNvPr id="185" name="椭圆 184">
            <a:extLst>
              <a:ext uri="{FF2B5EF4-FFF2-40B4-BE49-F238E27FC236}">
                <a16:creationId xmlns:a16="http://schemas.microsoft.com/office/drawing/2014/main" id="{3CDC422E-D65D-EB5E-8607-1B58AE3AFDF3}"/>
              </a:ext>
            </a:extLst>
          </p:cNvPr>
          <p:cNvSpPr/>
          <p:nvPr/>
        </p:nvSpPr>
        <p:spPr>
          <a:xfrm>
            <a:off x="10016490" y="5314425"/>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mc:AlternateContent xmlns:mc="http://schemas.openxmlformats.org/markup-compatibility/2006" xmlns:a14="http://schemas.microsoft.com/office/drawing/2010/main">
        <mc:Choice Requires="a14">
          <p:sp>
            <p:nvSpPr>
              <p:cNvPr id="186" name="文本框 185">
                <a:extLst>
                  <a:ext uri="{FF2B5EF4-FFF2-40B4-BE49-F238E27FC236}">
                    <a16:creationId xmlns:a16="http://schemas.microsoft.com/office/drawing/2014/main" id="{63C60B22-DEC6-FB98-B2E2-16C12F872F0C}"/>
                  </a:ext>
                </a:extLst>
              </p:cNvPr>
              <p:cNvSpPr txBox="1"/>
              <p:nvPr/>
            </p:nvSpPr>
            <p:spPr>
              <a:xfrm>
                <a:off x="7996372" y="4726415"/>
                <a:ext cx="792845" cy="373179"/>
              </a:xfrm>
              <a:prstGeom prst="rect">
                <a:avLst/>
              </a:prstGeom>
              <a:noFill/>
            </p:spPr>
            <p:txBody>
              <a:bodyPr wrap="none" rtlCol="0" anchor="t">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m:rPr>
                              <m:sty m:val="p"/>
                            </m:rPr>
                            <a:rPr lang="en-US" altLang="zh-CN" b="0" i="0" smtClean="0">
                              <a:latin typeface="Cambria Math" panose="02040503050406030204" pitchFamily="18" charset="0"/>
                              <a:cs typeface="Times New Roman" panose="02020603050405020304" pitchFamily="18" charset="0"/>
                            </a:rPr>
                            <m:t>FtPt</m:t>
                          </m:r>
                        </m:e>
                        <m:sub>
                          <m:r>
                            <a:rPr lang="en-US" altLang="zh-CN" b="0" i="1" smtClean="0">
                              <a:latin typeface="Cambria Math" panose="02040503050406030204" pitchFamily="18" charset="0"/>
                              <a:cs typeface="Times New Roman" panose="02020603050405020304" pitchFamily="18" charset="0"/>
                            </a:rPr>
                            <m:t>𝐵</m:t>
                          </m:r>
                        </m:sub>
                        <m:sup>
                          <m:r>
                            <a:rPr lang="en-US" altLang="zh-CN" b="0" i="0" smtClean="0">
                              <a:latin typeface="Cambria Math" panose="02040503050406030204" pitchFamily="18" charset="0"/>
                              <a:cs typeface="Times New Roman" panose="02020603050405020304" pitchFamily="18" charset="0"/>
                            </a:rPr>
                            <m:t>2</m:t>
                          </m:r>
                        </m:sup>
                      </m:sSubSup>
                    </m:oMath>
                  </m:oMathPara>
                </a14:m>
                <a:endParaRPr lang="en-US" altLang="zh-CN" b="0" i="0" dirty="0">
                  <a:cs typeface="Cambria Math" panose="02040503050406030204" pitchFamily="18" charset="0"/>
                </a:endParaRPr>
              </a:p>
            </p:txBody>
          </p:sp>
        </mc:Choice>
        <mc:Fallback xmlns="">
          <p:sp>
            <p:nvSpPr>
              <p:cNvPr id="186" name="文本框 185">
                <a:extLst>
                  <a:ext uri="{FF2B5EF4-FFF2-40B4-BE49-F238E27FC236}">
                    <a16:creationId xmlns:a16="http://schemas.microsoft.com/office/drawing/2014/main" id="{63C60B22-DEC6-FB98-B2E2-16C12F872F0C}"/>
                  </a:ext>
                </a:extLst>
              </p:cNvPr>
              <p:cNvSpPr txBox="1">
                <a:spLocks noRot="1" noChangeAspect="1" noMove="1" noResize="1" noEditPoints="1" noAdjustHandles="1" noChangeArrowheads="1" noChangeShapeType="1" noTextEdit="1"/>
              </p:cNvSpPr>
              <p:nvPr/>
            </p:nvSpPr>
            <p:spPr>
              <a:xfrm>
                <a:off x="7996372" y="4726415"/>
                <a:ext cx="792845" cy="373179"/>
              </a:xfrm>
              <a:prstGeom prst="rect">
                <a:avLst/>
              </a:prstGeom>
              <a:blipFill>
                <a:blip r:embed="rId18"/>
                <a:stretch>
                  <a:fillRect b="-16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7" name="文本框 186">
                <a:extLst>
                  <a:ext uri="{FF2B5EF4-FFF2-40B4-BE49-F238E27FC236}">
                    <a16:creationId xmlns:a16="http://schemas.microsoft.com/office/drawing/2014/main" id="{40663E64-B3FD-B7E3-B0A2-CAFE40CEF1D3}"/>
                  </a:ext>
                </a:extLst>
              </p:cNvPr>
              <p:cNvSpPr txBox="1"/>
              <p:nvPr/>
            </p:nvSpPr>
            <p:spPr>
              <a:xfrm>
                <a:off x="7135643" y="4727050"/>
                <a:ext cx="776943" cy="374013"/>
              </a:xfrm>
              <a:prstGeom prst="rect">
                <a:avLst/>
              </a:prstGeom>
              <a:noFill/>
            </p:spPr>
            <p:txBody>
              <a:bodyPr wrap="none" rtlCol="0" anchor="t">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m:rPr>
                              <m:sty m:val="p"/>
                            </m:rPr>
                            <a:rPr lang="en-US" altLang="zh-CN" b="0" i="0" smtClean="0">
                              <a:latin typeface="Cambria Math" panose="02040503050406030204" pitchFamily="18" charset="0"/>
                              <a:cs typeface="Times New Roman" panose="02020603050405020304" pitchFamily="18" charset="0"/>
                            </a:rPr>
                            <m:t>FtPt</m:t>
                          </m:r>
                        </m:e>
                        <m:sub>
                          <m:r>
                            <a:rPr lang="en-US" altLang="zh-CN" b="0" i="1" smtClean="0">
                              <a:latin typeface="Cambria Math" panose="02040503050406030204" pitchFamily="18" charset="0"/>
                              <a:cs typeface="Times New Roman" panose="02020603050405020304" pitchFamily="18" charset="0"/>
                            </a:rPr>
                            <m:t>𝐴</m:t>
                          </m:r>
                        </m:sub>
                        <m:sup>
                          <m:r>
                            <a:rPr lang="en-US" altLang="zh-CN" b="0" i="0" smtClean="0">
                              <a:latin typeface="Cambria Math" panose="02040503050406030204" pitchFamily="18" charset="0"/>
                              <a:cs typeface="Times New Roman" panose="02020603050405020304" pitchFamily="18" charset="0"/>
                            </a:rPr>
                            <m:t>1</m:t>
                          </m:r>
                        </m:sup>
                      </m:sSubSup>
                    </m:oMath>
                  </m:oMathPara>
                </a14:m>
                <a:endParaRPr lang="en-US" altLang="zh-CN" b="0" i="0" dirty="0">
                  <a:cs typeface="Cambria Math" panose="02040503050406030204" pitchFamily="18" charset="0"/>
                </a:endParaRPr>
              </a:p>
            </p:txBody>
          </p:sp>
        </mc:Choice>
        <mc:Fallback xmlns="">
          <p:sp>
            <p:nvSpPr>
              <p:cNvPr id="187" name="文本框 186">
                <a:extLst>
                  <a:ext uri="{FF2B5EF4-FFF2-40B4-BE49-F238E27FC236}">
                    <a16:creationId xmlns:a16="http://schemas.microsoft.com/office/drawing/2014/main" id="{40663E64-B3FD-B7E3-B0A2-CAFE40CEF1D3}"/>
                  </a:ext>
                </a:extLst>
              </p:cNvPr>
              <p:cNvSpPr txBox="1">
                <a:spLocks noRot="1" noChangeAspect="1" noMove="1" noResize="1" noEditPoints="1" noAdjustHandles="1" noChangeArrowheads="1" noChangeShapeType="1" noTextEdit="1"/>
              </p:cNvSpPr>
              <p:nvPr/>
            </p:nvSpPr>
            <p:spPr>
              <a:xfrm>
                <a:off x="7135643" y="4727050"/>
                <a:ext cx="776943" cy="374013"/>
              </a:xfrm>
              <a:prstGeom prst="rect">
                <a:avLst/>
              </a:prstGeom>
              <a:blipFill>
                <a:blip r:embed="rId19"/>
                <a:stretch>
                  <a:fillRect b="-16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8" name="文本框 187">
                <a:extLst>
                  <a:ext uri="{FF2B5EF4-FFF2-40B4-BE49-F238E27FC236}">
                    <a16:creationId xmlns:a16="http://schemas.microsoft.com/office/drawing/2014/main" id="{6B3E178B-6547-FBD4-D966-EC043336C43A}"/>
                  </a:ext>
                </a:extLst>
              </p:cNvPr>
              <p:cNvSpPr txBox="1"/>
              <p:nvPr/>
            </p:nvSpPr>
            <p:spPr>
              <a:xfrm>
                <a:off x="8856797" y="4724510"/>
                <a:ext cx="792845" cy="374590"/>
              </a:xfrm>
              <a:prstGeom prst="rect">
                <a:avLst/>
              </a:prstGeom>
              <a:noFill/>
            </p:spPr>
            <p:txBody>
              <a:bodyPr wrap="none" rtlCol="0" anchor="t">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solidFill>
                                <a:schemeClr val="bg1">
                                  <a:lumMod val="75000"/>
                                </a:schemeClr>
                              </a:solidFill>
                              <a:latin typeface="Cambria Math" panose="02040503050406030204" pitchFamily="18" charset="0"/>
                              <a:cs typeface="Times New Roman" panose="02020603050405020304" pitchFamily="18" charset="0"/>
                            </a:rPr>
                          </m:ctrlPr>
                        </m:sSubSupPr>
                        <m:e>
                          <m:r>
                            <m:rPr>
                              <m:sty m:val="p"/>
                            </m:rPr>
                            <a:rPr lang="en-US" altLang="zh-CN" b="0" i="0" smtClean="0">
                              <a:solidFill>
                                <a:schemeClr val="bg1">
                                  <a:lumMod val="75000"/>
                                </a:schemeClr>
                              </a:solidFill>
                              <a:latin typeface="Cambria Math" panose="02040503050406030204" pitchFamily="18" charset="0"/>
                              <a:cs typeface="Times New Roman" panose="02020603050405020304" pitchFamily="18" charset="0"/>
                            </a:rPr>
                            <m:t>FtPt</m:t>
                          </m:r>
                        </m:e>
                        <m:sub>
                          <m:r>
                            <a:rPr lang="en-US" altLang="zh-CN" b="0" i="1" smtClean="0">
                              <a:solidFill>
                                <a:schemeClr val="bg1">
                                  <a:lumMod val="75000"/>
                                </a:schemeClr>
                              </a:solidFill>
                              <a:latin typeface="Cambria Math" panose="02040503050406030204" pitchFamily="18" charset="0"/>
                              <a:cs typeface="Times New Roman" panose="02020603050405020304" pitchFamily="18" charset="0"/>
                            </a:rPr>
                            <m:t>𝐵</m:t>
                          </m:r>
                        </m:sub>
                        <m:sup>
                          <m:r>
                            <a:rPr lang="en-US" altLang="zh-CN" b="0" i="0" smtClean="0">
                              <a:solidFill>
                                <a:schemeClr val="bg1">
                                  <a:lumMod val="75000"/>
                                </a:schemeClr>
                              </a:solidFill>
                              <a:latin typeface="Cambria Math" panose="02040503050406030204" pitchFamily="18" charset="0"/>
                              <a:cs typeface="Times New Roman" panose="02020603050405020304" pitchFamily="18" charset="0"/>
                            </a:rPr>
                            <m:t>3</m:t>
                          </m:r>
                        </m:sup>
                      </m:sSubSup>
                    </m:oMath>
                  </m:oMathPara>
                </a14:m>
                <a:endParaRPr lang="en-US" altLang="zh-CN" b="0" i="0" dirty="0">
                  <a:solidFill>
                    <a:schemeClr val="bg1">
                      <a:lumMod val="75000"/>
                    </a:schemeClr>
                  </a:solidFill>
                  <a:cs typeface="Cambria Math" panose="02040503050406030204" pitchFamily="18" charset="0"/>
                </a:endParaRPr>
              </a:p>
            </p:txBody>
          </p:sp>
        </mc:Choice>
        <mc:Fallback xmlns="">
          <p:sp>
            <p:nvSpPr>
              <p:cNvPr id="188" name="文本框 187">
                <a:extLst>
                  <a:ext uri="{FF2B5EF4-FFF2-40B4-BE49-F238E27FC236}">
                    <a16:creationId xmlns:a16="http://schemas.microsoft.com/office/drawing/2014/main" id="{6B3E178B-6547-FBD4-D966-EC043336C43A}"/>
                  </a:ext>
                </a:extLst>
              </p:cNvPr>
              <p:cNvSpPr txBox="1">
                <a:spLocks noRot="1" noChangeAspect="1" noMove="1" noResize="1" noEditPoints="1" noAdjustHandles="1" noChangeArrowheads="1" noChangeShapeType="1" noTextEdit="1"/>
              </p:cNvSpPr>
              <p:nvPr/>
            </p:nvSpPr>
            <p:spPr>
              <a:xfrm>
                <a:off x="8856797" y="4724510"/>
                <a:ext cx="792845" cy="374590"/>
              </a:xfrm>
              <a:prstGeom prst="rect">
                <a:avLst/>
              </a:prstGeom>
              <a:blipFill>
                <a:blip r:embed="rId20"/>
                <a:stretch>
                  <a:fillRect b="-3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9" name="文本框 188">
                <a:extLst>
                  <a:ext uri="{FF2B5EF4-FFF2-40B4-BE49-F238E27FC236}">
                    <a16:creationId xmlns:a16="http://schemas.microsoft.com/office/drawing/2014/main" id="{780053B1-7F19-C558-118D-580814EBF537}"/>
                  </a:ext>
                </a:extLst>
              </p:cNvPr>
              <p:cNvSpPr txBox="1"/>
              <p:nvPr/>
            </p:nvSpPr>
            <p:spPr>
              <a:xfrm>
                <a:off x="9674860" y="4724510"/>
                <a:ext cx="780342" cy="381195"/>
              </a:xfrm>
              <a:prstGeom prst="rect">
                <a:avLst/>
              </a:prstGeom>
              <a:noFill/>
            </p:spPr>
            <p:txBody>
              <a:bodyPr wrap="none" rtlCol="0" anchor="t">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solidFill>
                                <a:schemeClr val="tx1"/>
                              </a:solidFill>
                              <a:latin typeface="Cambria Math" panose="02040503050406030204" pitchFamily="18" charset="0"/>
                              <a:cs typeface="Times New Roman" panose="02020603050405020304" pitchFamily="18" charset="0"/>
                            </a:rPr>
                          </m:ctrlPr>
                        </m:sSubSupPr>
                        <m:e>
                          <m:r>
                            <m:rPr>
                              <m:sty m:val="p"/>
                            </m:rPr>
                            <a:rPr lang="en-US" altLang="zh-CN" b="0" i="0" smtClean="0">
                              <a:solidFill>
                                <a:schemeClr val="tx1"/>
                              </a:solidFill>
                              <a:latin typeface="Cambria Math" panose="02040503050406030204" pitchFamily="18" charset="0"/>
                              <a:cs typeface="Times New Roman" panose="02020603050405020304" pitchFamily="18" charset="0"/>
                            </a:rPr>
                            <m:t>FtPt</m:t>
                          </m:r>
                        </m:e>
                        <m:sub>
                          <m:r>
                            <m:rPr>
                              <m:sty m:val="p"/>
                            </m:rPr>
                            <a:rPr lang="en-US" altLang="zh-CN" b="0" i="0" smtClean="0">
                              <a:solidFill>
                                <a:schemeClr val="tx1"/>
                              </a:solidFill>
                              <a:latin typeface="Cambria Math" panose="02040503050406030204" pitchFamily="18" charset="0"/>
                              <a:cs typeface="Times New Roman" panose="02020603050405020304" pitchFamily="18" charset="0"/>
                            </a:rPr>
                            <m:t>C</m:t>
                          </m:r>
                        </m:sub>
                        <m:sup>
                          <m:r>
                            <a:rPr lang="en-US" altLang="zh-CN" b="0" i="0" smtClean="0">
                              <a:solidFill>
                                <a:schemeClr val="tx1"/>
                              </a:solidFill>
                              <a:latin typeface="Cambria Math" panose="02040503050406030204" pitchFamily="18" charset="0"/>
                              <a:cs typeface="Times New Roman" panose="02020603050405020304" pitchFamily="18" charset="0"/>
                            </a:rPr>
                            <m:t>4</m:t>
                          </m:r>
                        </m:sup>
                      </m:sSubSup>
                    </m:oMath>
                  </m:oMathPara>
                </a14:m>
                <a:endParaRPr lang="en-US" altLang="zh-CN" b="0" i="0" dirty="0">
                  <a:solidFill>
                    <a:schemeClr val="tx1"/>
                  </a:solidFill>
                  <a:cs typeface="Cambria Math" panose="02040503050406030204" pitchFamily="18" charset="0"/>
                </a:endParaRPr>
              </a:p>
            </p:txBody>
          </p:sp>
        </mc:Choice>
        <mc:Fallback xmlns="">
          <p:sp>
            <p:nvSpPr>
              <p:cNvPr id="189" name="文本框 188">
                <a:extLst>
                  <a:ext uri="{FF2B5EF4-FFF2-40B4-BE49-F238E27FC236}">
                    <a16:creationId xmlns:a16="http://schemas.microsoft.com/office/drawing/2014/main" id="{780053B1-7F19-C558-118D-580814EBF537}"/>
                  </a:ext>
                </a:extLst>
              </p:cNvPr>
              <p:cNvSpPr txBox="1">
                <a:spLocks noRot="1" noChangeAspect="1" noMove="1" noResize="1" noEditPoints="1" noAdjustHandles="1" noChangeArrowheads="1" noChangeShapeType="1" noTextEdit="1"/>
              </p:cNvSpPr>
              <p:nvPr/>
            </p:nvSpPr>
            <p:spPr>
              <a:xfrm>
                <a:off x="9674860" y="4724510"/>
                <a:ext cx="780342" cy="381195"/>
              </a:xfrm>
              <a:prstGeom prst="rect">
                <a:avLst/>
              </a:prstGeom>
              <a:blipFill>
                <a:blip r:embed="rId21"/>
                <a:stretch>
                  <a:fillRect b="-47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0" name="爆炸形: 8 pt  228">
                <a:extLst>
                  <a:ext uri="{FF2B5EF4-FFF2-40B4-BE49-F238E27FC236}">
                    <a16:creationId xmlns:a16="http://schemas.microsoft.com/office/drawing/2014/main" id="{F554DBA5-2667-D5DA-A92E-EB414AEAB8B8}"/>
                  </a:ext>
                </a:extLst>
              </p:cNvPr>
              <p:cNvSpPr/>
              <p:nvPr/>
            </p:nvSpPr>
            <p:spPr>
              <a:xfrm>
                <a:off x="7904974" y="5117541"/>
                <a:ext cx="1045727" cy="539129"/>
              </a:xfrm>
              <a:prstGeom prst="irregularSeal1">
                <a:avLst/>
              </a:prstGeom>
              <a:solidFill>
                <a:srgbClr val="D81E0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bg1"/>
                              </a:solidFill>
                              <a:latin typeface="Cambria Math" panose="02040503050406030204" pitchFamily="18" charset="0"/>
                            </a:rPr>
                          </m:ctrlPr>
                        </m:sSubPr>
                        <m:e>
                          <m:r>
                            <m:rPr>
                              <m:sty m:val="p"/>
                            </m:rPr>
                            <a:rPr lang="en-US" altLang="zh-CN" sz="1600" b="0" i="0" smtClean="0">
                              <a:solidFill>
                                <a:schemeClr val="bg1"/>
                              </a:solidFill>
                              <a:latin typeface="Cambria Math" panose="02040503050406030204" pitchFamily="18" charset="0"/>
                            </a:rPr>
                            <m:t>Crash</m:t>
                          </m:r>
                        </m:e>
                        <m:sub>
                          <m:r>
                            <m:rPr>
                              <m:sty m:val="p"/>
                            </m:rPr>
                            <a:rPr lang="en-US" altLang="zh-CN" sz="1600" b="0" i="0" smtClean="0">
                              <a:solidFill>
                                <a:schemeClr val="bg1"/>
                              </a:solidFill>
                              <a:latin typeface="Cambria Math" panose="02040503050406030204" pitchFamily="18" charset="0"/>
                            </a:rPr>
                            <m:t>B</m:t>
                          </m:r>
                        </m:sub>
                      </m:sSub>
                    </m:oMath>
                  </m:oMathPara>
                </a14:m>
                <a:endParaRPr lang="en-US" altLang="zh-CN" sz="1600" b="0" i="1" dirty="0">
                  <a:solidFill>
                    <a:schemeClr val="bg1"/>
                  </a:solidFill>
                  <a:ea typeface="宋体" panose="02010600030101010101" pitchFamily="2" charset="-122"/>
                  <a:cs typeface="Cambria Math" panose="02040503050406030204" pitchFamily="18" charset="0"/>
                </a:endParaRPr>
              </a:p>
            </p:txBody>
          </p:sp>
        </mc:Choice>
        <mc:Fallback xmlns="">
          <p:sp>
            <p:nvSpPr>
              <p:cNvPr id="190" name="爆炸形: 8 pt  228">
                <a:extLst>
                  <a:ext uri="{FF2B5EF4-FFF2-40B4-BE49-F238E27FC236}">
                    <a16:creationId xmlns:a16="http://schemas.microsoft.com/office/drawing/2014/main" id="{F554DBA5-2667-D5DA-A92E-EB414AEAB8B8}"/>
                  </a:ext>
                </a:extLst>
              </p:cNvPr>
              <p:cNvSpPr>
                <a:spLocks noRot="1" noChangeAspect="1" noMove="1" noResize="1" noEditPoints="1" noAdjustHandles="1" noChangeArrowheads="1" noChangeShapeType="1" noTextEdit="1"/>
              </p:cNvSpPr>
              <p:nvPr/>
            </p:nvSpPr>
            <p:spPr>
              <a:xfrm>
                <a:off x="7904974" y="5117541"/>
                <a:ext cx="1045727" cy="539129"/>
              </a:xfrm>
              <a:prstGeom prst="irregularSeal1">
                <a:avLst/>
              </a:prstGeom>
              <a:blipFill>
                <a:blip r:embed="rId22"/>
                <a:stretch>
                  <a:fillRect/>
                </a:stretch>
              </a:blipFill>
              <a:ln>
                <a:solidFill>
                  <a:srgbClr val="C00000"/>
                </a:solidFill>
              </a:ln>
            </p:spPr>
            <p:txBody>
              <a:bodyPr/>
              <a:lstStyle/>
              <a:p>
                <a:r>
                  <a:rPr lang="zh-CN" altLang="en-US">
                    <a:noFill/>
                  </a:rPr>
                  <a:t> </a:t>
                </a:r>
              </a:p>
            </p:txBody>
          </p:sp>
        </mc:Fallback>
      </mc:AlternateContent>
      <p:sp>
        <p:nvSpPr>
          <p:cNvPr id="191" name="椭圆 190">
            <a:extLst>
              <a:ext uri="{FF2B5EF4-FFF2-40B4-BE49-F238E27FC236}">
                <a16:creationId xmlns:a16="http://schemas.microsoft.com/office/drawing/2014/main" id="{5663DD96-F99D-62E4-463F-3DAABA0FF91C}"/>
              </a:ext>
            </a:extLst>
          </p:cNvPr>
          <p:cNvSpPr/>
          <p:nvPr/>
        </p:nvSpPr>
        <p:spPr>
          <a:xfrm>
            <a:off x="10838180" y="5314425"/>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mc:AlternateContent xmlns:mc="http://schemas.openxmlformats.org/markup-compatibility/2006" xmlns:a14="http://schemas.microsoft.com/office/drawing/2010/main">
        <mc:Choice Requires="a14">
          <p:sp>
            <p:nvSpPr>
              <p:cNvPr id="192" name="文本框 191">
                <a:extLst>
                  <a:ext uri="{FF2B5EF4-FFF2-40B4-BE49-F238E27FC236}">
                    <a16:creationId xmlns:a16="http://schemas.microsoft.com/office/drawing/2014/main" id="{1F2071D3-834C-821F-FCFC-D7CD61F76066}"/>
                  </a:ext>
                </a:extLst>
              </p:cNvPr>
              <p:cNvSpPr txBox="1"/>
              <p:nvPr/>
            </p:nvSpPr>
            <p:spPr>
              <a:xfrm>
                <a:off x="10496550" y="4724510"/>
                <a:ext cx="815608" cy="393954"/>
              </a:xfrm>
              <a:prstGeom prst="rect">
                <a:avLst/>
              </a:prstGeom>
              <a:noFill/>
            </p:spPr>
            <p:txBody>
              <a:bodyPr wrap="none" rtlCol="0" anchor="t">
                <a:spAutoFit/>
              </a:bodyPr>
              <a:lstStyle/>
              <a:p>
                <a:pPr/>
                <a14:m>
                  <m:oMathPara xmlns:m="http://schemas.openxmlformats.org/officeDocument/2006/math">
                    <m:oMathParaPr>
                      <m:jc m:val="centerGroup"/>
                    </m:oMathParaPr>
                    <m:oMath xmlns:m="http://schemas.openxmlformats.org/officeDocument/2006/math">
                      <m:sSubSup>
                        <m:sSubSupPr>
                          <m:ctrlPr>
                            <a:rPr lang="en-US" altLang="zh-CN" b="1" i="1" smtClean="0">
                              <a:solidFill>
                                <a:schemeClr val="tx1"/>
                              </a:solidFill>
                              <a:latin typeface="Cambria Math" panose="02040503050406030204" pitchFamily="18" charset="0"/>
                              <a:cs typeface="Times New Roman" panose="02020603050405020304" pitchFamily="18" charset="0"/>
                            </a:rPr>
                          </m:ctrlPr>
                        </m:sSubSupPr>
                        <m:e>
                          <m:r>
                            <a:rPr lang="en-US" altLang="zh-CN" b="1" i="0" smtClean="0">
                              <a:solidFill>
                                <a:schemeClr val="tx1"/>
                              </a:solidFill>
                              <a:latin typeface="Cambria Math" panose="02040503050406030204" pitchFamily="18" charset="0"/>
                              <a:cs typeface="Times New Roman" panose="02020603050405020304" pitchFamily="18" charset="0"/>
                            </a:rPr>
                            <m:t>𝐅𝐭𝐏𝐭</m:t>
                          </m:r>
                        </m:e>
                        <m:sub>
                          <m:r>
                            <a:rPr lang="en-US" altLang="zh-CN" b="1" i="1" smtClean="0">
                              <a:solidFill>
                                <a:schemeClr val="tx1"/>
                              </a:solidFill>
                              <a:latin typeface="Cambria Math" panose="02040503050406030204" pitchFamily="18" charset="0"/>
                              <a:cs typeface="Times New Roman" panose="02020603050405020304" pitchFamily="18" charset="0"/>
                            </a:rPr>
                            <m:t>𝑪</m:t>
                          </m:r>
                        </m:sub>
                        <m:sup>
                          <m:r>
                            <a:rPr lang="en-US" altLang="zh-CN" b="1" i="1" smtClean="0">
                              <a:solidFill>
                                <a:schemeClr val="tx1"/>
                              </a:solidFill>
                              <a:latin typeface="Cambria Math" panose="02040503050406030204" pitchFamily="18" charset="0"/>
                              <a:cs typeface="Times New Roman" panose="02020603050405020304" pitchFamily="18" charset="0"/>
                            </a:rPr>
                            <m:t>𝟓</m:t>
                          </m:r>
                        </m:sup>
                      </m:sSubSup>
                    </m:oMath>
                  </m:oMathPara>
                </a14:m>
                <a:endParaRPr lang="en-US" altLang="zh-CN" b="1" i="0" dirty="0">
                  <a:solidFill>
                    <a:schemeClr val="tx1"/>
                  </a:solidFill>
                  <a:cs typeface="Cambria Math" panose="02040503050406030204" pitchFamily="18" charset="0"/>
                </a:endParaRPr>
              </a:p>
            </p:txBody>
          </p:sp>
        </mc:Choice>
        <mc:Fallback xmlns="">
          <p:sp>
            <p:nvSpPr>
              <p:cNvPr id="192" name="文本框 191">
                <a:extLst>
                  <a:ext uri="{FF2B5EF4-FFF2-40B4-BE49-F238E27FC236}">
                    <a16:creationId xmlns:a16="http://schemas.microsoft.com/office/drawing/2014/main" id="{1F2071D3-834C-821F-FCFC-D7CD61F76066}"/>
                  </a:ext>
                </a:extLst>
              </p:cNvPr>
              <p:cNvSpPr txBox="1">
                <a:spLocks noRot="1" noChangeAspect="1" noMove="1" noResize="1" noEditPoints="1" noAdjustHandles="1" noChangeArrowheads="1" noChangeShapeType="1" noTextEdit="1"/>
              </p:cNvSpPr>
              <p:nvPr/>
            </p:nvSpPr>
            <p:spPr>
              <a:xfrm>
                <a:off x="10496550" y="4724510"/>
                <a:ext cx="815608" cy="393954"/>
              </a:xfrm>
              <a:prstGeom prst="rect">
                <a:avLst/>
              </a:prstGeom>
              <a:blipFill>
                <a:blip r:embed="rId23"/>
                <a:stretch>
                  <a:fillRect b="-30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3" name="爆炸形: 8 pt  228">
                <a:extLst>
                  <a:ext uri="{FF2B5EF4-FFF2-40B4-BE49-F238E27FC236}">
                    <a16:creationId xmlns:a16="http://schemas.microsoft.com/office/drawing/2014/main" id="{7B95924E-85B6-CA19-FFD0-85DBD5B0B748}"/>
                  </a:ext>
                </a:extLst>
              </p:cNvPr>
              <p:cNvSpPr/>
              <p:nvPr/>
            </p:nvSpPr>
            <p:spPr>
              <a:xfrm>
                <a:off x="10466705" y="5121064"/>
                <a:ext cx="907414" cy="531943"/>
              </a:xfrm>
              <a:prstGeom prst="irregularSeal1">
                <a:avLst/>
              </a:prstGeom>
              <a:solidFill>
                <a:srgbClr val="D81E0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bg1"/>
                              </a:solidFill>
                              <a:latin typeface="Cambria Math" panose="02040503050406030204" pitchFamily="18" charset="0"/>
                            </a:rPr>
                          </m:ctrlPr>
                        </m:sSubPr>
                        <m:e>
                          <m:r>
                            <m:rPr>
                              <m:sty m:val="p"/>
                            </m:rPr>
                            <a:rPr lang="en-US" altLang="zh-CN" sz="1600" b="0" i="0" smtClean="0">
                              <a:solidFill>
                                <a:schemeClr val="bg1"/>
                              </a:solidFill>
                              <a:latin typeface="Cambria Math" panose="02040503050406030204" pitchFamily="18" charset="0"/>
                            </a:rPr>
                            <m:t>Crash</m:t>
                          </m:r>
                        </m:e>
                        <m:sub>
                          <m:r>
                            <m:rPr>
                              <m:sty m:val="p"/>
                            </m:rPr>
                            <a:rPr lang="en-US" altLang="zh-CN" sz="1600" b="0" i="0" smtClean="0">
                              <a:solidFill>
                                <a:schemeClr val="bg1"/>
                              </a:solidFill>
                              <a:latin typeface="Cambria Math" panose="02040503050406030204" pitchFamily="18" charset="0"/>
                            </a:rPr>
                            <m:t>C</m:t>
                          </m:r>
                        </m:sub>
                      </m:sSub>
                    </m:oMath>
                  </m:oMathPara>
                </a14:m>
                <a:endParaRPr lang="en-US" altLang="zh-CN" sz="1600" b="0" i="1" dirty="0">
                  <a:solidFill>
                    <a:schemeClr val="bg1"/>
                  </a:solidFill>
                  <a:ea typeface="宋体" panose="02010600030101010101" pitchFamily="2" charset="-122"/>
                  <a:cs typeface="Cambria Math" panose="02040503050406030204" pitchFamily="18" charset="0"/>
                </a:endParaRPr>
              </a:p>
            </p:txBody>
          </p:sp>
        </mc:Choice>
        <mc:Fallback xmlns="">
          <p:sp>
            <p:nvSpPr>
              <p:cNvPr id="193" name="爆炸形: 8 pt  228">
                <a:extLst>
                  <a:ext uri="{FF2B5EF4-FFF2-40B4-BE49-F238E27FC236}">
                    <a16:creationId xmlns:a16="http://schemas.microsoft.com/office/drawing/2014/main" id="{7B95924E-85B6-CA19-FFD0-85DBD5B0B748}"/>
                  </a:ext>
                </a:extLst>
              </p:cNvPr>
              <p:cNvSpPr>
                <a:spLocks noRot="1" noChangeAspect="1" noMove="1" noResize="1" noEditPoints="1" noAdjustHandles="1" noChangeArrowheads="1" noChangeShapeType="1" noTextEdit="1"/>
              </p:cNvSpPr>
              <p:nvPr/>
            </p:nvSpPr>
            <p:spPr>
              <a:xfrm>
                <a:off x="10466705" y="5121064"/>
                <a:ext cx="907414" cy="531943"/>
              </a:xfrm>
              <a:prstGeom prst="irregularSeal1">
                <a:avLst/>
              </a:prstGeom>
              <a:blipFill>
                <a:blip r:embed="rId24"/>
                <a:stretch>
                  <a:fillRect/>
                </a:stretch>
              </a:blipFill>
              <a:ln>
                <a:solidFill>
                  <a:srgbClr val="C00000"/>
                </a:solidFill>
              </a:ln>
            </p:spPr>
            <p:txBody>
              <a:bodyPr/>
              <a:lstStyle/>
              <a:p>
                <a:r>
                  <a:rPr lang="zh-CN" altLang="en-US">
                    <a:noFill/>
                  </a:rPr>
                  <a:t> </a:t>
                </a:r>
              </a:p>
            </p:txBody>
          </p:sp>
        </mc:Fallback>
      </mc:AlternateContent>
      <p:cxnSp>
        <p:nvCxnSpPr>
          <p:cNvPr id="194" name="直接连接符 193">
            <a:extLst>
              <a:ext uri="{FF2B5EF4-FFF2-40B4-BE49-F238E27FC236}">
                <a16:creationId xmlns:a16="http://schemas.microsoft.com/office/drawing/2014/main" id="{0E8BE2B1-2F10-AEAD-274F-CAD574ABDA2F}"/>
              </a:ext>
            </a:extLst>
          </p:cNvPr>
          <p:cNvCxnSpPr/>
          <p:nvPr/>
        </p:nvCxnSpPr>
        <p:spPr>
          <a:xfrm flipV="1">
            <a:off x="7165340" y="6373495"/>
            <a:ext cx="3985895" cy="8890"/>
          </a:xfrm>
          <a:prstGeom prst="line">
            <a:avLst/>
          </a:prstGeom>
          <a:ln w="76200" cap="rnd">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5" name="椭圆 194">
            <a:extLst>
              <a:ext uri="{FF2B5EF4-FFF2-40B4-BE49-F238E27FC236}">
                <a16:creationId xmlns:a16="http://schemas.microsoft.com/office/drawing/2014/main" id="{9B9673F8-1A97-E224-C7ED-88E6E53B8BA3}"/>
              </a:ext>
            </a:extLst>
          </p:cNvPr>
          <p:cNvSpPr/>
          <p:nvPr/>
        </p:nvSpPr>
        <p:spPr>
          <a:xfrm>
            <a:off x="7432040" y="6292215"/>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sp>
        <p:nvSpPr>
          <p:cNvPr id="196" name="椭圆 195">
            <a:extLst>
              <a:ext uri="{FF2B5EF4-FFF2-40B4-BE49-F238E27FC236}">
                <a16:creationId xmlns:a16="http://schemas.microsoft.com/office/drawing/2014/main" id="{B5AA0613-024B-804D-5774-34177F6B283C}"/>
              </a:ext>
            </a:extLst>
          </p:cNvPr>
          <p:cNvSpPr/>
          <p:nvPr/>
        </p:nvSpPr>
        <p:spPr>
          <a:xfrm>
            <a:off x="8300720" y="6292215"/>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sp>
        <p:nvSpPr>
          <p:cNvPr id="197" name="椭圆 196">
            <a:extLst>
              <a:ext uri="{FF2B5EF4-FFF2-40B4-BE49-F238E27FC236}">
                <a16:creationId xmlns:a16="http://schemas.microsoft.com/office/drawing/2014/main" id="{ECF71037-B19D-56F0-4191-2743988E617D}"/>
              </a:ext>
            </a:extLst>
          </p:cNvPr>
          <p:cNvSpPr/>
          <p:nvPr/>
        </p:nvSpPr>
        <p:spPr>
          <a:xfrm>
            <a:off x="10015855" y="6291580"/>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mc:AlternateContent xmlns:mc="http://schemas.openxmlformats.org/markup-compatibility/2006" xmlns:a14="http://schemas.microsoft.com/office/drawing/2010/main">
        <mc:Choice Requires="a14">
          <p:sp>
            <p:nvSpPr>
              <p:cNvPr id="198" name="文本框 197">
                <a:extLst>
                  <a:ext uri="{FF2B5EF4-FFF2-40B4-BE49-F238E27FC236}">
                    <a16:creationId xmlns:a16="http://schemas.microsoft.com/office/drawing/2014/main" id="{F12AFB07-A2F5-C230-3743-87D82BD3E0FD}"/>
                  </a:ext>
                </a:extLst>
              </p:cNvPr>
              <p:cNvSpPr txBox="1"/>
              <p:nvPr/>
            </p:nvSpPr>
            <p:spPr>
              <a:xfrm>
                <a:off x="7995737" y="5740803"/>
                <a:ext cx="792845" cy="373179"/>
              </a:xfrm>
              <a:prstGeom prst="rect">
                <a:avLst/>
              </a:prstGeom>
              <a:noFill/>
            </p:spPr>
            <p:txBody>
              <a:bodyPr wrap="none" rtlCol="0" anchor="t">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m:rPr>
                              <m:sty m:val="p"/>
                            </m:rPr>
                            <a:rPr lang="en-US" altLang="zh-CN" b="0" i="0" smtClean="0">
                              <a:latin typeface="Cambria Math" panose="02040503050406030204" pitchFamily="18" charset="0"/>
                              <a:cs typeface="Times New Roman" panose="02020603050405020304" pitchFamily="18" charset="0"/>
                            </a:rPr>
                            <m:t>FtPt</m:t>
                          </m:r>
                        </m:e>
                        <m:sub>
                          <m:r>
                            <a:rPr lang="en-US" altLang="zh-CN" b="0" i="1" smtClean="0">
                              <a:latin typeface="Cambria Math" panose="02040503050406030204" pitchFamily="18" charset="0"/>
                              <a:cs typeface="Times New Roman" panose="02020603050405020304" pitchFamily="18" charset="0"/>
                            </a:rPr>
                            <m:t>𝐵</m:t>
                          </m:r>
                        </m:sub>
                        <m:sup>
                          <m:r>
                            <a:rPr lang="en-US" altLang="zh-CN" b="0" i="0" smtClean="0">
                              <a:latin typeface="Cambria Math" panose="02040503050406030204" pitchFamily="18" charset="0"/>
                              <a:cs typeface="Times New Roman" panose="02020603050405020304" pitchFamily="18" charset="0"/>
                            </a:rPr>
                            <m:t>2</m:t>
                          </m:r>
                        </m:sup>
                      </m:sSubSup>
                    </m:oMath>
                  </m:oMathPara>
                </a14:m>
                <a:endParaRPr lang="en-US" altLang="zh-CN" b="0" i="0" dirty="0">
                  <a:cs typeface="Cambria Math" panose="02040503050406030204" pitchFamily="18" charset="0"/>
                </a:endParaRPr>
              </a:p>
            </p:txBody>
          </p:sp>
        </mc:Choice>
        <mc:Fallback xmlns="">
          <p:sp>
            <p:nvSpPr>
              <p:cNvPr id="198" name="文本框 197">
                <a:extLst>
                  <a:ext uri="{FF2B5EF4-FFF2-40B4-BE49-F238E27FC236}">
                    <a16:creationId xmlns:a16="http://schemas.microsoft.com/office/drawing/2014/main" id="{F12AFB07-A2F5-C230-3743-87D82BD3E0FD}"/>
                  </a:ext>
                </a:extLst>
              </p:cNvPr>
              <p:cNvSpPr txBox="1">
                <a:spLocks noRot="1" noChangeAspect="1" noMove="1" noResize="1" noEditPoints="1" noAdjustHandles="1" noChangeArrowheads="1" noChangeShapeType="1" noTextEdit="1"/>
              </p:cNvSpPr>
              <p:nvPr/>
            </p:nvSpPr>
            <p:spPr>
              <a:xfrm>
                <a:off x="7995737" y="5740803"/>
                <a:ext cx="792845" cy="373179"/>
              </a:xfrm>
              <a:prstGeom prst="rect">
                <a:avLst/>
              </a:prstGeom>
              <a:blipFill>
                <a:blip r:embed="rId25"/>
                <a:stretch>
                  <a:fillRect b="-3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9" name="文本框 198">
                <a:extLst>
                  <a:ext uri="{FF2B5EF4-FFF2-40B4-BE49-F238E27FC236}">
                    <a16:creationId xmlns:a16="http://schemas.microsoft.com/office/drawing/2014/main" id="{ABA7C1F0-2E59-34B6-FCB2-D2F6A252C54D}"/>
                  </a:ext>
                </a:extLst>
              </p:cNvPr>
              <p:cNvSpPr txBox="1"/>
              <p:nvPr/>
            </p:nvSpPr>
            <p:spPr>
              <a:xfrm>
                <a:off x="7135008" y="5741438"/>
                <a:ext cx="776943" cy="374013"/>
              </a:xfrm>
              <a:prstGeom prst="rect">
                <a:avLst/>
              </a:prstGeom>
              <a:noFill/>
            </p:spPr>
            <p:txBody>
              <a:bodyPr wrap="none" rtlCol="0" anchor="t">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m:rPr>
                              <m:sty m:val="p"/>
                            </m:rPr>
                            <a:rPr lang="en-US" altLang="zh-CN" b="0" i="0" smtClean="0">
                              <a:latin typeface="Cambria Math" panose="02040503050406030204" pitchFamily="18" charset="0"/>
                              <a:cs typeface="Times New Roman" panose="02020603050405020304" pitchFamily="18" charset="0"/>
                            </a:rPr>
                            <m:t>FtPt</m:t>
                          </m:r>
                        </m:e>
                        <m:sub>
                          <m:r>
                            <a:rPr lang="en-US" altLang="zh-CN" b="0" i="1" smtClean="0">
                              <a:latin typeface="Cambria Math" panose="02040503050406030204" pitchFamily="18" charset="0"/>
                              <a:cs typeface="Times New Roman" panose="02020603050405020304" pitchFamily="18" charset="0"/>
                            </a:rPr>
                            <m:t>𝐴</m:t>
                          </m:r>
                        </m:sub>
                        <m:sup>
                          <m:r>
                            <a:rPr lang="en-US" altLang="zh-CN" b="0" i="0" smtClean="0">
                              <a:latin typeface="Cambria Math" panose="02040503050406030204" pitchFamily="18" charset="0"/>
                              <a:cs typeface="Times New Roman" panose="02020603050405020304" pitchFamily="18" charset="0"/>
                            </a:rPr>
                            <m:t>1</m:t>
                          </m:r>
                        </m:sup>
                      </m:sSubSup>
                    </m:oMath>
                  </m:oMathPara>
                </a14:m>
                <a:endParaRPr lang="en-US" altLang="zh-CN" b="0" i="0" dirty="0">
                  <a:cs typeface="Cambria Math" panose="02040503050406030204" pitchFamily="18" charset="0"/>
                </a:endParaRPr>
              </a:p>
            </p:txBody>
          </p:sp>
        </mc:Choice>
        <mc:Fallback xmlns="">
          <p:sp>
            <p:nvSpPr>
              <p:cNvPr id="199" name="文本框 198">
                <a:extLst>
                  <a:ext uri="{FF2B5EF4-FFF2-40B4-BE49-F238E27FC236}">
                    <a16:creationId xmlns:a16="http://schemas.microsoft.com/office/drawing/2014/main" id="{ABA7C1F0-2E59-34B6-FCB2-D2F6A252C54D}"/>
                  </a:ext>
                </a:extLst>
              </p:cNvPr>
              <p:cNvSpPr txBox="1">
                <a:spLocks noRot="1" noChangeAspect="1" noMove="1" noResize="1" noEditPoints="1" noAdjustHandles="1" noChangeArrowheads="1" noChangeShapeType="1" noTextEdit="1"/>
              </p:cNvSpPr>
              <p:nvPr/>
            </p:nvSpPr>
            <p:spPr>
              <a:xfrm>
                <a:off x="7135008" y="5741438"/>
                <a:ext cx="776943" cy="374013"/>
              </a:xfrm>
              <a:prstGeom prst="rect">
                <a:avLst/>
              </a:prstGeom>
              <a:blipFill>
                <a:blip r:embed="rId26"/>
                <a:stretch>
                  <a:fillRect b="-3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0" name="文本框 199">
                <a:extLst>
                  <a:ext uri="{FF2B5EF4-FFF2-40B4-BE49-F238E27FC236}">
                    <a16:creationId xmlns:a16="http://schemas.microsoft.com/office/drawing/2014/main" id="{E846E2DA-E485-4BD7-27E3-6A413B95CE4B}"/>
                  </a:ext>
                </a:extLst>
              </p:cNvPr>
              <p:cNvSpPr txBox="1"/>
              <p:nvPr/>
            </p:nvSpPr>
            <p:spPr>
              <a:xfrm>
                <a:off x="8856162" y="5738898"/>
                <a:ext cx="792845" cy="374590"/>
              </a:xfrm>
              <a:prstGeom prst="rect">
                <a:avLst/>
              </a:prstGeom>
              <a:noFill/>
            </p:spPr>
            <p:txBody>
              <a:bodyPr wrap="none" rtlCol="0" anchor="t">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solidFill>
                                <a:schemeClr val="bg1">
                                  <a:lumMod val="75000"/>
                                </a:schemeClr>
                              </a:solidFill>
                              <a:latin typeface="Cambria Math" panose="02040503050406030204" pitchFamily="18" charset="0"/>
                              <a:cs typeface="Times New Roman" panose="02020603050405020304" pitchFamily="18" charset="0"/>
                            </a:rPr>
                          </m:ctrlPr>
                        </m:sSubSupPr>
                        <m:e>
                          <m:r>
                            <m:rPr>
                              <m:sty m:val="p"/>
                            </m:rPr>
                            <a:rPr lang="en-US" altLang="zh-CN" b="0" i="0" smtClean="0">
                              <a:solidFill>
                                <a:schemeClr val="bg1">
                                  <a:lumMod val="75000"/>
                                </a:schemeClr>
                              </a:solidFill>
                              <a:latin typeface="Cambria Math" panose="02040503050406030204" pitchFamily="18" charset="0"/>
                              <a:cs typeface="Times New Roman" panose="02020603050405020304" pitchFamily="18" charset="0"/>
                            </a:rPr>
                            <m:t>FtPt</m:t>
                          </m:r>
                        </m:e>
                        <m:sub>
                          <m:r>
                            <a:rPr lang="en-US" altLang="zh-CN" b="0" i="1" smtClean="0">
                              <a:solidFill>
                                <a:schemeClr val="bg1">
                                  <a:lumMod val="75000"/>
                                </a:schemeClr>
                              </a:solidFill>
                              <a:latin typeface="Cambria Math" panose="02040503050406030204" pitchFamily="18" charset="0"/>
                              <a:cs typeface="Times New Roman" panose="02020603050405020304" pitchFamily="18" charset="0"/>
                            </a:rPr>
                            <m:t>𝐵</m:t>
                          </m:r>
                        </m:sub>
                        <m:sup>
                          <m:r>
                            <a:rPr lang="en-US" altLang="zh-CN" b="0" i="0" smtClean="0">
                              <a:solidFill>
                                <a:schemeClr val="bg1">
                                  <a:lumMod val="75000"/>
                                </a:schemeClr>
                              </a:solidFill>
                              <a:latin typeface="Cambria Math" panose="02040503050406030204" pitchFamily="18" charset="0"/>
                              <a:cs typeface="Times New Roman" panose="02020603050405020304" pitchFamily="18" charset="0"/>
                            </a:rPr>
                            <m:t>3</m:t>
                          </m:r>
                        </m:sup>
                      </m:sSubSup>
                    </m:oMath>
                  </m:oMathPara>
                </a14:m>
                <a:endParaRPr lang="en-US" altLang="zh-CN" b="0" i="0" dirty="0">
                  <a:solidFill>
                    <a:schemeClr val="bg1">
                      <a:lumMod val="75000"/>
                    </a:schemeClr>
                  </a:solidFill>
                  <a:cs typeface="Cambria Math" panose="02040503050406030204" pitchFamily="18" charset="0"/>
                </a:endParaRPr>
              </a:p>
            </p:txBody>
          </p:sp>
        </mc:Choice>
        <mc:Fallback xmlns="">
          <p:sp>
            <p:nvSpPr>
              <p:cNvPr id="200" name="文本框 199">
                <a:extLst>
                  <a:ext uri="{FF2B5EF4-FFF2-40B4-BE49-F238E27FC236}">
                    <a16:creationId xmlns:a16="http://schemas.microsoft.com/office/drawing/2014/main" id="{E846E2DA-E485-4BD7-27E3-6A413B95CE4B}"/>
                  </a:ext>
                </a:extLst>
              </p:cNvPr>
              <p:cNvSpPr txBox="1">
                <a:spLocks noRot="1" noChangeAspect="1" noMove="1" noResize="1" noEditPoints="1" noAdjustHandles="1" noChangeArrowheads="1" noChangeShapeType="1" noTextEdit="1"/>
              </p:cNvSpPr>
              <p:nvPr/>
            </p:nvSpPr>
            <p:spPr>
              <a:xfrm>
                <a:off x="8856162" y="5738898"/>
                <a:ext cx="792845" cy="374590"/>
              </a:xfrm>
              <a:prstGeom prst="rect">
                <a:avLst/>
              </a:prstGeom>
              <a:blipFill>
                <a:blip r:embed="rId27"/>
                <a:stretch>
                  <a:fillRect b="-16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1" name="文本框 200">
                <a:extLst>
                  <a:ext uri="{FF2B5EF4-FFF2-40B4-BE49-F238E27FC236}">
                    <a16:creationId xmlns:a16="http://schemas.microsoft.com/office/drawing/2014/main" id="{A5EA48FB-08E2-0211-F053-ABE9B355E108}"/>
                  </a:ext>
                </a:extLst>
              </p:cNvPr>
              <p:cNvSpPr txBox="1"/>
              <p:nvPr/>
            </p:nvSpPr>
            <p:spPr>
              <a:xfrm>
                <a:off x="9674225" y="5738898"/>
                <a:ext cx="780342" cy="381195"/>
              </a:xfrm>
              <a:prstGeom prst="rect">
                <a:avLst/>
              </a:prstGeom>
              <a:noFill/>
            </p:spPr>
            <p:txBody>
              <a:bodyPr wrap="none" rtlCol="0" anchor="t">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solidFill>
                                <a:schemeClr val="tx1"/>
                              </a:solidFill>
                              <a:latin typeface="Cambria Math" panose="02040503050406030204" pitchFamily="18" charset="0"/>
                              <a:cs typeface="Times New Roman" panose="02020603050405020304" pitchFamily="18" charset="0"/>
                            </a:rPr>
                          </m:ctrlPr>
                        </m:sSubSupPr>
                        <m:e>
                          <m:r>
                            <m:rPr>
                              <m:sty m:val="p"/>
                            </m:rPr>
                            <a:rPr lang="en-US" altLang="zh-CN" b="0" i="0" smtClean="0">
                              <a:solidFill>
                                <a:schemeClr val="tx1"/>
                              </a:solidFill>
                              <a:latin typeface="Cambria Math" panose="02040503050406030204" pitchFamily="18" charset="0"/>
                              <a:cs typeface="Times New Roman" panose="02020603050405020304" pitchFamily="18" charset="0"/>
                            </a:rPr>
                            <m:t>FtPt</m:t>
                          </m:r>
                        </m:e>
                        <m:sub>
                          <m:r>
                            <m:rPr>
                              <m:sty m:val="p"/>
                            </m:rPr>
                            <a:rPr lang="en-US" altLang="zh-CN" b="0" i="0" smtClean="0">
                              <a:solidFill>
                                <a:schemeClr val="tx1"/>
                              </a:solidFill>
                              <a:latin typeface="Cambria Math" panose="02040503050406030204" pitchFamily="18" charset="0"/>
                              <a:cs typeface="Times New Roman" panose="02020603050405020304" pitchFamily="18" charset="0"/>
                            </a:rPr>
                            <m:t>C</m:t>
                          </m:r>
                        </m:sub>
                        <m:sup>
                          <m:r>
                            <a:rPr lang="en-US" altLang="zh-CN" b="0" i="0" smtClean="0">
                              <a:solidFill>
                                <a:schemeClr val="tx1"/>
                              </a:solidFill>
                              <a:latin typeface="Cambria Math" panose="02040503050406030204" pitchFamily="18" charset="0"/>
                              <a:cs typeface="Times New Roman" panose="02020603050405020304" pitchFamily="18" charset="0"/>
                            </a:rPr>
                            <m:t>4</m:t>
                          </m:r>
                        </m:sup>
                      </m:sSubSup>
                    </m:oMath>
                  </m:oMathPara>
                </a14:m>
                <a:endParaRPr lang="en-US" altLang="zh-CN" b="0" i="0" dirty="0">
                  <a:solidFill>
                    <a:schemeClr val="tx1"/>
                  </a:solidFill>
                  <a:cs typeface="Cambria Math" panose="02040503050406030204" pitchFamily="18" charset="0"/>
                </a:endParaRPr>
              </a:p>
            </p:txBody>
          </p:sp>
        </mc:Choice>
        <mc:Fallback xmlns="">
          <p:sp>
            <p:nvSpPr>
              <p:cNvPr id="201" name="文本框 200">
                <a:extLst>
                  <a:ext uri="{FF2B5EF4-FFF2-40B4-BE49-F238E27FC236}">
                    <a16:creationId xmlns:a16="http://schemas.microsoft.com/office/drawing/2014/main" id="{A5EA48FB-08E2-0211-F053-ABE9B355E108}"/>
                  </a:ext>
                </a:extLst>
              </p:cNvPr>
              <p:cNvSpPr txBox="1">
                <a:spLocks noRot="1" noChangeAspect="1" noMove="1" noResize="1" noEditPoints="1" noAdjustHandles="1" noChangeArrowheads="1" noChangeShapeType="1" noTextEdit="1"/>
              </p:cNvSpPr>
              <p:nvPr/>
            </p:nvSpPr>
            <p:spPr>
              <a:xfrm>
                <a:off x="9674225" y="5738898"/>
                <a:ext cx="780342" cy="381195"/>
              </a:xfrm>
              <a:prstGeom prst="rect">
                <a:avLst/>
              </a:prstGeom>
              <a:blipFill>
                <a:blip r:embed="rId28"/>
                <a:stretch>
                  <a:fillRect b="-47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2" name="爆炸形: 8 pt  228">
                <a:extLst>
                  <a:ext uri="{FF2B5EF4-FFF2-40B4-BE49-F238E27FC236}">
                    <a16:creationId xmlns:a16="http://schemas.microsoft.com/office/drawing/2014/main" id="{7067B315-E0B0-261E-93FD-1D571A0C3CA8}"/>
                  </a:ext>
                </a:extLst>
              </p:cNvPr>
              <p:cNvSpPr/>
              <p:nvPr/>
            </p:nvSpPr>
            <p:spPr>
              <a:xfrm>
                <a:off x="7868920" y="6099796"/>
                <a:ext cx="1015999" cy="532765"/>
              </a:xfrm>
              <a:prstGeom prst="irregularSeal1">
                <a:avLst/>
              </a:prstGeom>
              <a:solidFill>
                <a:srgbClr val="D81E0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bg1"/>
                              </a:solidFill>
                              <a:latin typeface="Cambria Math" panose="02040503050406030204" pitchFamily="18" charset="0"/>
                            </a:rPr>
                          </m:ctrlPr>
                        </m:sSubPr>
                        <m:e>
                          <m:r>
                            <m:rPr>
                              <m:sty m:val="p"/>
                            </m:rPr>
                            <a:rPr lang="en-US" altLang="zh-CN" sz="1600" b="0" i="0" smtClean="0">
                              <a:solidFill>
                                <a:schemeClr val="bg1"/>
                              </a:solidFill>
                              <a:latin typeface="Cambria Math" panose="02040503050406030204" pitchFamily="18" charset="0"/>
                            </a:rPr>
                            <m:t>Crash</m:t>
                          </m:r>
                        </m:e>
                        <m:sub>
                          <m:r>
                            <m:rPr>
                              <m:sty m:val="p"/>
                            </m:rPr>
                            <a:rPr lang="en-US" altLang="zh-CN" sz="1600" b="0" i="0" smtClean="0">
                              <a:solidFill>
                                <a:schemeClr val="bg1"/>
                              </a:solidFill>
                              <a:latin typeface="Cambria Math" panose="02040503050406030204" pitchFamily="18" charset="0"/>
                            </a:rPr>
                            <m:t>B</m:t>
                          </m:r>
                        </m:sub>
                      </m:sSub>
                    </m:oMath>
                  </m:oMathPara>
                </a14:m>
                <a:endParaRPr lang="en-US" altLang="zh-CN" sz="1600" b="0" i="1" dirty="0">
                  <a:solidFill>
                    <a:schemeClr val="bg1"/>
                  </a:solidFill>
                  <a:ea typeface="宋体" panose="02010600030101010101" pitchFamily="2" charset="-122"/>
                  <a:cs typeface="Cambria Math" panose="02040503050406030204" pitchFamily="18" charset="0"/>
                </a:endParaRPr>
              </a:p>
            </p:txBody>
          </p:sp>
        </mc:Choice>
        <mc:Fallback xmlns="">
          <p:sp>
            <p:nvSpPr>
              <p:cNvPr id="202" name="爆炸形: 8 pt  228">
                <a:extLst>
                  <a:ext uri="{FF2B5EF4-FFF2-40B4-BE49-F238E27FC236}">
                    <a16:creationId xmlns:a16="http://schemas.microsoft.com/office/drawing/2014/main" id="{7067B315-E0B0-261E-93FD-1D571A0C3CA8}"/>
                  </a:ext>
                </a:extLst>
              </p:cNvPr>
              <p:cNvSpPr>
                <a:spLocks noRot="1" noChangeAspect="1" noMove="1" noResize="1" noEditPoints="1" noAdjustHandles="1" noChangeArrowheads="1" noChangeShapeType="1" noTextEdit="1"/>
              </p:cNvSpPr>
              <p:nvPr/>
            </p:nvSpPr>
            <p:spPr>
              <a:xfrm>
                <a:off x="7868920" y="6099796"/>
                <a:ext cx="1015999" cy="532765"/>
              </a:xfrm>
              <a:prstGeom prst="irregularSeal1">
                <a:avLst/>
              </a:prstGeom>
              <a:blipFill>
                <a:blip r:embed="rId29"/>
                <a:stretch>
                  <a:fillRect/>
                </a:stretch>
              </a:blipFill>
              <a:ln>
                <a:solidFill>
                  <a:srgbClr val="C00000"/>
                </a:solidFill>
              </a:ln>
            </p:spPr>
            <p:txBody>
              <a:bodyPr/>
              <a:lstStyle/>
              <a:p>
                <a:r>
                  <a:rPr lang="zh-CN" altLang="en-US">
                    <a:noFill/>
                  </a:rPr>
                  <a:t> </a:t>
                </a:r>
              </a:p>
            </p:txBody>
          </p:sp>
        </mc:Fallback>
      </mc:AlternateContent>
      <p:sp>
        <p:nvSpPr>
          <p:cNvPr id="203" name="椭圆 202">
            <a:extLst>
              <a:ext uri="{FF2B5EF4-FFF2-40B4-BE49-F238E27FC236}">
                <a16:creationId xmlns:a16="http://schemas.microsoft.com/office/drawing/2014/main" id="{A7D57626-E460-0B6C-9628-5AF0B4932516}"/>
              </a:ext>
            </a:extLst>
          </p:cNvPr>
          <p:cNvSpPr/>
          <p:nvPr/>
        </p:nvSpPr>
        <p:spPr>
          <a:xfrm>
            <a:off x="10837545" y="6291580"/>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mc:AlternateContent xmlns:mc="http://schemas.openxmlformats.org/markup-compatibility/2006" xmlns:a14="http://schemas.microsoft.com/office/drawing/2010/main">
        <mc:Choice Requires="a14">
          <p:sp>
            <p:nvSpPr>
              <p:cNvPr id="204" name="文本框 203">
                <a:extLst>
                  <a:ext uri="{FF2B5EF4-FFF2-40B4-BE49-F238E27FC236}">
                    <a16:creationId xmlns:a16="http://schemas.microsoft.com/office/drawing/2014/main" id="{4E037E84-D665-E25E-5226-8F7CECFF3872}"/>
                  </a:ext>
                </a:extLst>
              </p:cNvPr>
              <p:cNvSpPr txBox="1"/>
              <p:nvPr/>
            </p:nvSpPr>
            <p:spPr>
              <a:xfrm>
                <a:off x="10495915" y="5738898"/>
                <a:ext cx="815608" cy="393954"/>
              </a:xfrm>
              <a:prstGeom prst="rect">
                <a:avLst/>
              </a:prstGeom>
              <a:noFill/>
            </p:spPr>
            <p:txBody>
              <a:bodyPr wrap="none" rtlCol="0" anchor="t">
                <a:spAutoFit/>
              </a:bodyPr>
              <a:lstStyle/>
              <a:p>
                <a:pPr/>
                <a14:m>
                  <m:oMathPara xmlns:m="http://schemas.openxmlformats.org/officeDocument/2006/math">
                    <m:oMathParaPr>
                      <m:jc m:val="centerGroup"/>
                    </m:oMathParaPr>
                    <m:oMath xmlns:m="http://schemas.openxmlformats.org/officeDocument/2006/math">
                      <m:sSubSup>
                        <m:sSubSupPr>
                          <m:ctrlPr>
                            <a:rPr lang="en-US" altLang="zh-CN" b="1" i="1" smtClean="0">
                              <a:solidFill>
                                <a:schemeClr val="tx1"/>
                              </a:solidFill>
                              <a:latin typeface="Cambria Math" panose="02040503050406030204" pitchFamily="18" charset="0"/>
                              <a:cs typeface="Times New Roman" panose="02020603050405020304" pitchFamily="18" charset="0"/>
                            </a:rPr>
                          </m:ctrlPr>
                        </m:sSubSupPr>
                        <m:e>
                          <m:r>
                            <a:rPr lang="en-US" altLang="zh-CN" b="1" i="0" smtClean="0">
                              <a:solidFill>
                                <a:schemeClr val="tx1"/>
                              </a:solidFill>
                              <a:latin typeface="Cambria Math" panose="02040503050406030204" pitchFamily="18" charset="0"/>
                              <a:cs typeface="Times New Roman" panose="02020603050405020304" pitchFamily="18" charset="0"/>
                            </a:rPr>
                            <m:t>𝐅𝐭𝐏𝐭</m:t>
                          </m:r>
                        </m:e>
                        <m:sub>
                          <m:r>
                            <a:rPr lang="en-US" altLang="zh-CN" b="1" i="1" smtClean="0">
                              <a:solidFill>
                                <a:schemeClr val="tx1"/>
                              </a:solidFill>
                              <a:latin typeface="Cambria Math" panose="02040503050406030204" pitchFamily="18" charset="0"/>
                              <a:cs typeface="Times New Roman" panose="02020603050405020304" pitchFamily="18" charset="0"/>
                            </a:rPr>
                            <m:t>𝑪</m:t>
                          </m:r>
                        </m:sub>
                        <m:sup>
                          <m:r>
                            <a:rPr lang="en-US" altLang="zh-CN" b="1" i="1" smtClean="0">
                              <a:solidFill>
                                <a:schemeClr val="tx1"/>
                              </a:solidFill>
                              <a:latin typeface="Cambria Math" panose="02040503050406030204" pitchFamily="18" charset="0"/>
                              <a:cs typeface="Times New Roman" panose="02020603050405020304" pitchFamily="18" charset="0"/>
                            </a:rPr>
                            <m:t>𝟓</m:t>
                          </m:r>
                        </m:sup>
                      </m:sSubSup>
                    </m:oMath>
                  </m:oMathPara>
                </a14:m>
                <a:endParaRPr lang="en-US" altLang="zh-CN" b="1" i="0" dirty="0">
                  <a:solidFill>
                    <a:schemeClr val="tx1"/>
                  </a:solidFill>
                  <a:cs typeface="Cambria Math" panose="02040503050406030204" pitchFamily="18" charset="0"/>
                </a:endParaRPr>
              </a:p>
            </p:txBody>
          </p:sp>
        </mc:Choice>
        <mc:Fallback xmlns="">
          <p:sp>
            <p:nvSpPr>
              <p:cNvPr id="204" name="文本框 203">
                <a:extLst>
                  <a:ext uri="{FF2B5EF4-FFF2-40B4-BE49-F238E27FC236}">
                    <a16:creationId xmlns:a16="http://schemas.microsoft.com/office/drawing/2014/main" id="{4E037E84-D665-E25E-5226-8F7CECFF3872}"/>
                  </a:ext>
                </a:extLst>
              </p:cNvPr>
              <p:cNvSpPr txBox="1">
                <a:spLocks noRot="1" noChangeAspect="1" noMove="1" noResize="1" noEditPoints="1" noAdjustHandles="1" noChangeArrowheads="1" noChangeShapeType="1" noTextEdit="1"/>
              </p:cNvSpPr>
              <p:nvPr/>
            </p:nvSpPr>
            <p:spPr>
              <a:xfrm>
                <a:off x="10495915" y="5738898"/>
                <a:ext cx="815608" cy="393954"/>
              </a:xfrm>
              <a:prstGeom prst="rect">
                <a:avLst/>
              </a:prstGeom>
              <a:blipFill>
                <a:blip r:embed="rId30"/>
                <a:stretch>
                  <a:fillRect b="-3077"/>
                </a:stretch>
              </a:blipFill>
            </p:spPr>
            <p:txBody>
              <a:bodyPr/>
              <a:lstStyle/>
              <a:p>
                <a:r>
                  <a:rPr lang="zh-CN" altLang="en-US">
                    <a:noFill/>
                  </a:rPr>
                  <a:t> </a:t>
                </a:r>
              </a:p>
            </p:txBody>
          </p:sp>
        </mc:Fallback>
      </mc:AlternateContent>
      <p:pic>
        <p:nvPicPr>
          <p:cNvPr id="205" name="图片 204">
            <a:extLst>
              <a:ext uri="{FF2B5EF4-FFF2-40B4-BE49-F238E27FC236}">
                <a16:creationId xmlns:a16="http://schemas.microsoft.com/office/drawing/2014/main" id="{8F3C8C6E-1F93-CF9D-4353-37A946A9D455}"/>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681970" y="6056630"/>
            <a:ext cx="476885" cy="513715"/>
          </a:xfrm>
          <a:prstGeom prst="rect">
            <a:avLst/>
          </a:prstGeom>
        </p:spPr>
      </p:pic>
      <mc:AlternateContent xmlns:mc="http://schemas.openxmlformats.org/markup-compatibility/2006" xmlns:a14="http://schemas.microsoft.com/office/drawing/2010/main">
        <mc:Choice Requires="a14">
          <p:sp>
            <p:nvSpPr>
              <p:cNvPr id="206" name="文本框 205">
                <a:extLst>
                  <a:ext uri="{FF2B5EF4-FFF2-40B4-BE49-F238E27FC236}">
                    <a16:creationId xmlns:a16="http://schemas.microsoft.com/office/drawing/2014/main" id="{F85C7A90-B241-9DF3-2ED5-96E258167220}"/>
                  </a:ext>
                </a:extLst>
              </p:cNvPr>
              <p:cNvSpPr txBox="1"/>
              <p:nvPr/>
            </p:nvSpPr>
            <p:spPr>
              <a:xfrm>
                <a:off x="10421044" y="6498590"/>
                <a:ext cx="1084464" cy="338554"/>
              </a:xfrm>
              <a:prstGeom prst="rect">
                <a:avLst/>
              </a:prstGeom>
              <a:noFill/>
            </p:spPr>
            <p:txBody>
              <a:bodyPr wrap="none" rtlCol="0" anchor="t">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rgbClr val="00B050"/>
                              </a:solidFill>
                              <a:latin typeface="Cambria Math" panose="02040503050406030204" pitchFamily="18" charset="0"/>
                            </a:rPr>
                          </m:ctrlPr>
                        </m:sSubPr>
                        <m:e>
                          <m:r>
                            <a:rPr lang="en-US" altLang="zh-CN" sz="1600" b="1" smtClean="0">
                              <a:solidFill>
                                <a:srgbClr val="00B050"/>
                              </a:solidFill>
                              <a:latin typeface="Cambria Math" panose="02040503050406030204" pitchFamily="18" charset="0"/>
                            </a:rPr>
                            <m:t>𝐑𝐞𝐛𝐨𝐨𝐭</m:t>
                          </m:r>
                        </m:e>
                        <m:sub>
                          <m:r>
                            <a:rPr lang="en-US" altLang="zh-CN" sz="1600" b="1" i="1" smtClean="0">
                              <a:solidFill>
                                <a:srgbClr val="00B050"/>
                              </a:solidFill>
                              <a:latin typeface="Cambria Math" panose="02040503050406030204" pitchFamily="18" charset="0"/>
                            </a:rPr>
                            <m:t>𝑩</m:t>
                          </m:r>
                        </m:sub>
                      </m:sSub>
                    </m:oMath>
                  </m:oMathPara>
                </a14:m>
                <a:endParaRPr lang="en-US" altLang="zh-CN" sz="1600" b="1" i="0" dirty="0">
                  <a:solidFill>
                    <a:srgbClr val="00B050"/>
                  </a:solidFill>
                  <a:cs typeface="Cambria Math" panose="02040503050406030204" pitchFamily="18" charset="0"/>
                </a:endParaRPr>
              </a:p>
            </p:txBody>
          </p:sp>
        </mc:Choice>
        <mc:Fallback xmlns="">
          <p:sp>
            <p:nvSpPr>
              <p:cNvPr id="206" name="文本框 205">
                <a:extLst>
                  <a:ext uri="{FF2B5EF4-FFF2-40B4-BE49-F238E27FC236}">
                    <a16:creationId xmlns:a16="http://schemas.microsoft.com/office/drawing/2014/main" id="{F85C7A90-B241-9DF3-2ED5-96E258167220}"/>
                  </a:ext>
                </a:extLst>
              </p:cNvPr>
              <p:cNvSpPr txBox="1">
                <a:spLocks noRot="1" noChangeAspect="1" noMove="1" noResize="1" noEditPoints="1" noAdjustHandles="1" noChangeArrowheads="1" noChangeShapeType="1" noTextEdit="1"/>
              </p:cNvSpPr>
              <p:nvPr/>
            </p:nvSpPr>
            <p:spPr>
              <a:xfrm>
                <a:off x="10421044" y="6498590"/>
                <a:ext cx="1084464" cy="338554"/>
              </a:xfrm>
              <a:prstGeom prst="rect">
                <a:avLst/>
              </a:prstGeom>
              <a:blipFill>
                <a:blip r:embed="rId31"/>
                <a:stretch>
                  <a:fillRect/>
                </a:stretch>
              </a:blipFill>
            </p:spPr>
            <p:txBody>
              <a:bodyPr/>
              <a:lstStyle/>
              <a:p>
                <a:r>
                  <a:rPr lang="zh-CN" altLang="en-US">
                    <a:noFill/>
                  </a:rPr>
                  <a:t> </a:t>
                </a:r>
              </a:p>
            </p:txBody>
          </p:sp>
        </mc:Fallback>
      </mc:AlternateContent>
      <p:cxnSp>
        <p:nvCxnSpPr>
          <p:cNvPr id="4" name="直接箭头连接符 3">
            <a:extLst>
              <a:ext uri="{FF2B5EF4-FFF2-40B4-BE49-F238E27FC236}">
                <a16:creationId xmlns:a16="http://schemas.microsoft.com/office/drawing/2014/main" id="{388F32E6-482F-F18F-D7B0-C435AA203B78}"/>
              </a:ext>
            </a:extLst>
          </p:cNvPr>
          <p:cNvCxnSpPr>
            <a:stCxn id="10" idx="0"/>
            <a:endCxn id="14" idx="4"/>
          </p:cNvCxnSpPr>
          <p:nvPr/>
        </p:nvCxnSpPr>
        <p:spPr>
          <a:xfrm flipV="1">
            <a:off x="1432735" y="4353141"/>
            <a:ext cx="0" cy="694055"/>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a:extLst>
              <a:ext uri="{FF2B5EF4-FFF2-40B4-BE49-F238E27FC236}">
                <a16:creationId xmlns:a16="http://schemas.microsoft.com/office/drawing/2014/main" id="{495FAA9C-CAEF-DA67-190A-2AC777B9B037}"/>
              </a:ext>
            </a:extLst>
          </p:cNvPr>
          <p:cNvCxnSpPr>
            <a:stCxn id="11" idx="0"/>
            <a:endCxn id="15" idx="4"/>
          </p:cNvCxnSpPr>
          <p:nvPr/>
        </p:nvCxnSpPr>
        <p:spPr>
          <a:xfrm flipV="1">
            <a:off x="2301415" y="4353141"/>
            <a:ext cx="0" cy="1233805"/>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64FBCC0C-E1BE-D2DE-64CF-4CBC16ED08DD}"/>
              </a:ext>
            </a:extLst>
          </p:cNvPr>
          <p:cNvCxnSpPr>
            <a:stCxn id="12" idx="0"/>
            <a:endCxn id="16" idx="4"/>
          </p:cNvCxnSpPr>
          <p:nvPr/>
        </p:nvCxnSpPr>
        <p:spPr>
          <a:xfrm flipV="1">
            <a:off x="4016550" y="4352506"/>
            <a:ext cx="0" cy="177419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4F89E52D-1362-61DC-FC30-0EF569357807}"/>
              </a:ext>
            </a:extLst>
          </p:cNvPr>
          <p:cNvCxnSpPr/>
          <p:nvPr/>
        </p:nvCxnSpPr>
        <p:spPr>
          <a:xfrm>
            <a:off x="1064435" y="5123396"/>
            <a:ext cx="3976370" cy="0"/>
          </a:xfrm>
          <a:prstGeom prst="line">
            <a:avLst/>
          </a:prstGeom>
          <a:ln w="38100" cap="rnd">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34564FAC-FEDE-5091-9A67-F972111F603E}"/>
              </a:ext>
            </a:extLst>
          </p:cNvPr>
          <p:cNvCxnSpPr/>
          <p:nvPr/>
        </p:nvCxnSpPr>
        <p:spPr>
          <a:xfrm flipV="1">
            <a:off x="1075230" y="5680291"/>
            <a:ext cx="1296035" cy="1270"/>
          </a:xfrm>
          <a:prstGeom prst="line">
            <a:avLst/>
          </a:prstGeom>
          <a:ln w="38100" cap="rnd">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768242D5-D4CC-5D8C-609E-F267CD47018D}"/>
              </a:ext>
            </a:extLst>
          </p:cNvPr>
          <p:cNvCxnSpPr/>
          <p:nvPr/>
        </p:nvCxnSpPr>
        <p:spPr>
          <a:xfrm>
            <a:off x="1074595" y="6207341"/>
            <a:ext cx="3968750" cy="3175"/>
          </a:xfrm>
          <a:prstGeom prst="line">
            <a:avLst/>
          </a:prstGeom>
          <a:ln w="38100" cap="rnd">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455DDCC9-7988-5844-7064-79368A65F181}"/>
              </a:ext>
            </a:extLst>
          </p:cNvPr>
          <p:cNvSpPr/>
          <p:nvPr/>
        </p:nvSpPr>
        <p:spPr>
          <a:xfrm>
            <a:off x="1341295" y="5047196"/>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sp>
        <p:nvSpPr>
          <p:cNvPr id="11" name="椭圆 10">
            <a:extLst>
              <a:ext uri="{FF2B5EF4-FFF2-40B4-BE49-F238E27FC236}">
                <a16:creationId xmlns:a16="http://schemas.microsoft.com/office/drawing/2014/main" id="{D8EB0EAE-4C24-B1A4-C7FE-3CB377AC5746}"/>
              </a:ext>
            </a:extLst>
          </p:cNvPr>
          <p:cNvSpPr/>
          <p:nvPr/>
        </p:nvSpPr>
        <p:spPr>
          <a:xfrm>
            <a:off x="2209975" y="5586946"/>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sp>
        <p:nvSpPr>
          <p:cNvPr id="12" name="椭圆 11">
            <a:extLst>
              <a:ext uri="{FF2B5EF4-FFF2-40B4-BE49-F238E27FC236}">
                <a16:creationId xmlns:a16="http://schemas.microsoft.com/office/drawing/2014/main" id="{3D9F6FC9-992D-8295-17AD-B05DC745DD52}"/>
              </a:ext>
            </a:extLst>
          </p:cNvPr>
          <p:cNvSpPr/>
          <p:nvPr/>
        </p:nvSpPr>
        <p:spPr>
          <a:xfrm>
            <a:off x="3925110" y="6126696"/>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cxnSp>
        <p:nvCxnSpPr>
          <p:cNvPr id="13" name="直接连接符 12">
            <a:extLst>
              <a:ext uri="{FF2B5EF4-FFF2-40B4-BE49-F238E27FC236}">
                <a16:creationId xmlns:a16="http://schemas.microsoft.com/office/drawing/2014/main" id="{67883F31-9009-09C9-7B71-8EB8781AA94A}"/>
              </a:ext>
            </a:extLst>
          </p:cNvPr>
          <p:cNvCxnSpPr/>
          <p:nvPr/>
        </p:nvCxnSpPr>
        <p:spPr>
          <a:xfrm flipV="1">
            <a:off x="1074595" y="4258526"/>
            <a:ext cx="3985895" cy="8890"/>
          </a:xfrm>
          <a:prstGeom prst="line">
            <a:avLst/>
          </a:prstGeom>
          <a:ln w="76200" cap="rnd">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id="{4BDE363E-FF21-B25F-EF7B-3E74B9475B32}"/>
              </a:ext>
            </a:extLst>
          </p:cNvPr>
          <p:cNvSpPr/>
          <p:nvPr/>
        </p:nvSpPr>
        <p:spPr>
          <a:xfrm>
            <a:off x="1341295" y="4177246"/>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sp>
        <p:nvSpPr>
          <p:cNvPr id="15" name="椭圆 14">
            <a:extLst>
              <a:ext uri="{FF2B5EF4-FFF2-40B4-BE49-F238E27FC236}">
                <a16:creationId xmlns:a16="http://schemas.microsoft.com/office/drawing/2014/main" id="{7244288B-4F2C-8490-4D1A-ED2A193BEBED}"/>
              </a:ext>
            </a:extLst>
          </p:cNvPr>
          <p:cNvSpPr/>
          <p:nvPr/>
        </p:nvSpPr>
        <p:spPr>
          <a:xfrm>
            <a:off x="2209975" y="4177246"/>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sp>
        <p:nvSpPr>
          <p:cNvPr id="16" name="椭圆 15">
            <a:extLst>
              <a:ext uri="{FF2B5EF4-FFF2-40B4-BE49-F238E27FC236}">
                <a16:creationId xmlns:a16="http://schemas.microsoft.com/office/drawing/2014/main" id="{9653E2D0-0092-3292-6293-CFB719E6B9AA}"/>
              </a:ext>
            </a:extLst>
          </p:cNvPr>
          <p:cNvSpPr/>
          <p:nvPr/>
        </p:nvSpPr>
        <p:spPr>
          <a:xfrm>
            <a:off x="3925110" y="4176611"/>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6771907B-7306-B5A6-F98A-14B7D24019C4}"/>
                  </a:ext>
                </a:extLst>
              </p:cNvPr>
              <p:cNvSpPr txBox="1"/>
              <p:nvPr/>
            </p:nvSpPr>
            <p:spPr>
              <a:xfrm>
                <a:off x="1904993" y="3483826"/>
                <a:ext cx="792845" cy="373179"/>
              </a:xfrm>
              <a:prstGeom prst="rect">
                <a:avLst/>
              </a:prstGeom>
              <a:noFill/>
            </p:spPr>
            <p:txBody>
              <a:bodyPr wrap="none" rtlCol="0" anchor="t">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m:rPr>
                              <m:sty m:val="p"/>
                            </m:rPr>
                            <a:rPr lang="en-US" altLang="zh-CN" b="0" i="0" smtClean="0">
                              <a:latin typeface="Cambria Math" panose="02040503050406030204" pitchFamily="18" charset="0"/>
                              <a:cs typeface="Times New Roman" panose="02020603050405020304" pitchFamily="18" charset="0"/>
                            </a:rPr>
                            <m:t>FtPt</m:t>
                          </m:r>
                        </m:e>
                        <m:sub>
                          <m:r>
                            <a:rPr lang="en-US" altLang="zh-CN" b="0" i="1" smtClean="0">
                              <a:latin typeface="Cambria Math" panose="02040503050406030204" pitchFamily="18" charset="0"/>
                              <a:cs typeface="Times New Roman" panose="02020603050405020304" pitchFamily="18" charset="0"/>
                            </a:rPr>
                            <m:t>𝐵</m:t>
                          </m:r>
                        </m:sub>
                        <m:sup>
                          <m:r>
                            <a:rPr lang="en-US" altLang="zh-CN" b="0" i="0" smtClean="0">
                              <a:latin typeface="Cambria Math" panose="02040503050406030204" pitchFamily="18" charset="0"/>
                              <a:cs typeface="Times New Roman" panose="02020603050405020304" pitchFamily="18" charset="0"/>
                            </a:rPr>
                            <m:t>2</m:t>
                          </m:r>
                        </m:sup>
                      </m:sSubSup>
                    </m:oMath>
                  </m:oMathPara>
                </a14:m>
                <a:endParaRPr lang="en-US" altLang="zh-CN" b="0" i="0" dirty="0">
                  <a:cs typeface="Cambria Math" panose="02040503050406030204" pitchFamily="18" charset="0"/>
                </a:endParaRPr>
              </a:p>
            </p:txBody>
          </p:sp>
        </mc:Choice>
        <mc:Fallback xmlns="">
          <p:sp>
            <p:nvSpPr>
              <p:cNvPr id="17" name="文本框 16">
                <a:extLst>
                  <a:ext uri="{FF2B5EF4-FFF2-40B4-BE49-F238E27FC236}">
                    <a16:creationId xmlns:a16="http://schemas.microsoft.com/office/drawing/2014/main" id="{6771907B-7306-B5A6-F98A-14B7D24019C4}"/>
                  </a:ext>
                </a:extLst>
              </p:cNvPr>
              <p:cNvSpPr txBox="1">
                <a:spLocks noRot="1" noChangeAspect="1" noMove="1" noResize="1" noEditPoints="1" noAdjustHandles="1" noChangeArrowheads="1" noChangeShapeType="1" noTextEdit="1"/>
              </p:cNvSpPr>
              <p:nvPr/>
            </p:nvSpPr>
            <p:spPr>
              <a:xfrm>
                <a:off x="1904993" y="3483826"/>
                <a:ext cx="792845" cy="373179"/>
              </a:xfrm>
              <a:prstGeom prst="rect">
                <a:avLst/>
              </a:prstGeom>
              <a:blipFill>
                <a:blip r:embed="rId32"/>
                <a:stretch>
                  <a:fillRect b="-16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9604E0A6-0D33-A811-A97F-596A450187CD}"/>
                  </a:ext>
                </a:extLst>
              </p:cNvPr>
              <p:cNvSpPr txBox="1"/>
              <p:nvPr/>
            </p:nvSpPr>
            <p:spPr>
              <a:xfrm>
                <a:off x="1044264" y="3484461"/>
                <a:ext cx="776943" cy="374013"/>
              </a:xfrm>
              <a:prstGeom prst="rect">
                <a:avLst/>
              </a:prstGeom>
              <a:noFill/>
            </p:spPr>
            <p:txBody>
              <a:bodyPr wrap="none" rtlCol="0" anchor="t">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m:rPr>
                              <m:sty m:val="p"/>
                            </m:rPr>
                            <a:rPr lang="en-US" altLang="zh-CN" b="0" i="0" smtClean="0">
                              <a:latin typeface="Cambria Math" panose="02040503050406030204" pitchFamily="18" charset="0"/>
                              <a:cs typeface="Times New Roman" panose="02020603050405020304" pitchFamily="18" charset="0"/>
                            </a:rPr>
                            <m:t>FtPt</m:t>
                          </m:r>
                        </m:e>
                        <m:sub>
                          <m:r>
                            <a:rPr lang="en-US" altLang="zh-CN" b="0" i="1" smtClean="0">
                              <a:latin typeface="Cambria Math" panose="02040503050406030204" pitchFamily="18" charset="0"/>
                              <a:cs typeface="Times New Roman" panose="02020603050405020304" pitchFamily="18" charset="0"/>
                            </a:rPr>
                            <m:t>𝐴</m:t>
                          </m:r>
                        </m:sub>
                        <m:sup>
                          <m:r>
                            <a:rPr lang="en-US" altLang="zh-CN" b="0" i="0" smtClean="0">
                              <a:latin typeface="Cambria Math" panose="02040503050406030204" pitchFamily="18" charset="0"/>
                              <a:cs typeface="Times New Roman" panose="02020603050405020304" pitchFamily="18" charset="0"/>
                            </a:rPr>
                            <m:t>1</m:t>
                          </m:r>
                        </m:sup>
                      </m:sSubSup>
                    </m:oMath>
                  </m:oMathPara>
                </a14:m>
                <a:endParaRPr lang="en-US" altLang="zh-CN" b="0" i="0" dirty="0">
                  <a:cs typeface="Cambria Math" panose="02040503050406030204" pitchFamily="18" charset="0"/>
                </a:endParaRPr>
              </a:p>
            </p:txBody>
          </p:sp>
        </mc:Choice>
        <mc:Fallback xmlns="">
          <p:sp>
            <p:nvSpPr>
              <p:cNvPr id="18" name="文本框 17">
                <a:extLst>
                  <a:ext uri="{FF2B5EF4-FFF2-40B4-BE49-F238E27FC236}">
                    <a16:creationId xmlns:a16="http://schemas.microsoft.com/office/drawing/2014/main" id="{9604E0A6-0D33-A811-A97F-596A450187CD}"/>
                  </a:ext>
                </a:extLst>
              </p:cNvPr>
              <p:cNvSpPr txBox="1">
                <a:spLocks noRot="1" noChangeAspect="1" noMove="1" noResize="1" noEditPoints="1" noAdjustHandles="1" noChangeArrowheads="1" noChangeShapeType="1" noTextEdit="1"/>
              </p:cNvSpPr>
              <p:nvPr/>
            </p:nvSpPr>
            <p:spPr>
              <a:xfrm>
                <a:off x="1044264" y="3484461"/>
                <a:ext cx="776943" cy="374013"/>
              </a:xfrm>
              <a:prstGeom prst="rect">
                <a:avLst/>
              </a:prstGeom>
              <a:blipFill>
                <a:blip r:embed="rId33"/>
                <a:stretch>
                  <a:fillRect b="-3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E610F400-DB42-37ED-B413-E22C9DED210B}"/>
                  </a:ext>
                </a:extLst>
              </p:cNvPr>
              <p:cNvSpPr txBox="1"/>
              <p:nvPr/>
            </p:nvSpPr>
            <p:spPr>
              <a:xfrm>
                <a:off x="2765418" y="3481921"/>
                <a:ext cx="792845" cy="374590"/>
              </a:xfrm>
              <a:prstGeom prst="rect">
                <a:avLst/>
              </a:prstGeom>
              <a:noFill/>
            </p:spPr>
            <p:txBody>
              <a:bodyPr wrap="none" rtlCol="0" anchor="t">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solidFill>
                                <a:schemeClr val="bg1">
                                  <a:lumMod val="75000"/>
                                </a:schemeClr>
                              </a:solidFill>
                              <a:latin typeface="Cambria Math" panose="02040503050406030204" pitchFamily="18" charset="0"/>
                              <a:cs typeface="Times New Roman" panose="02020603050405020304" pitchFamily="18" charset="0"/>
                            </a:rPr>
                          </m:ctrlPr>
                        </m:sSubSupPr>
                        <m:e>
                          <m:r>
                            <m:rPr>
                              <m:sty m:val="p"/>
                            </m:rPr>
                            <a:rPr lang="en-US" altLang="zh-CN" b="0" i="0" smtClean="0">
                              <a:solidFill>
                                <a:schemeClr val="bg1">
                                  <a:lumMod val="75000"/>
                                </a:schemeClr>
                              </a:solidFill>
                              <a:latin typeface="Cambria Math" panose="02040503050406030204" pitchFamily="18" charset="0"/>
                              <a:cs typeface="Times New Roman" panose="02020603050405020304" pitchFamily="18" charset="0"/>
                            </a:rPr>
                            <m:t>FtPt</m:t>
                          </m:r>
                        </m:e>
                        <m:sub>
                          <m:r>
                            <a:rPr lang="en-US" altLang="zh-CN" b="0" i="1" smtClean="0">
                              <a:solidFill>
                                <a:schemeClr val="bg1">
                                  <a:lumMod val="75000"/>
                                </a:schemeClr>
                              </a:solidFill>
                              <a:latin typeface="Cambria Math" panose="02040503050406030204" pitchFamily="18" charset="0"/>
                              <a:cs typeface="Times New Roman" panose="02020603050405020304" pitchFamily="18" charset="0"/>
                            </a:rPr>
                            <m:t>𝐵</m:t>
                          </m:r>
                        </m:sub>
                        <m:sup>
                          <m:r>
                            <a:rPr lang="en-US" altLang="zh-CN" b="0" i="0" smtClean="0">
                              <a:solidFill>
                                <a:schemeClr val="bg1">
                                  <a:lumMod val="75000"/>
                                </a:schemeClr>
                              </a:solidFill>
                              <a:latin typeface="Cambria Math" panose="02040503050406030204" pitchFamily="18" charset="0"/>
                              <a:cs typeface="Times New Roman" panose="02020603050405020304" pitchFamily="18" charset="0"/>
                            </a:rPr>
                            <m:t>3</m:t>
                          </m:r>
                        </m:sup>
                      </m:sSubSup>
                    </m:oMath>
                  </m:oMathPara>
                </a14:m>
                <a:endParaRPr lang="en-US" altLang="zh-CN" b="0" i="0" dirty="0">
                  <a:solidFill>
                    <a:schemeClr val="bg1">
                      <a:lumMod val="75000"/>
                    </a:schemeClr>
                  </a:solidFill>
                  <a:cs typeface="Cambria Math" panose="02040503050406030204" pitchFamily="18" charset="0"/>
                </a:endParaRPr>
              </a:p>
            </p:txBody>
          </p:sp>
        </mc:Choice>
        <mc:Fallback xmlns="">
          <p:sp>
            <p:nvSpPr>
              <p:cNvPr id="19" name="文本框 18">
                <a:extLst>
                  <a:ext uri="{FF2B5EF4-FFF2-40B4-BE49-F238E27FC236}">
                    <a16:creationId xmlns:a16="http://schemas.microsoft.com/office/drawing/2014/main" id="{E610F400-DB42-37ED-B413-E22C9DED210B}"/>
                  </a:ext>
                </a:extLst>
              </p:cNvPr>
              <p:cNvSpPr txBox="1">
                <a:spLocks noRot="1" noChangeAspect="1" noMove="1" noResize="1" noEditPoints="1" noAdjustHandles="1" noChangeArrowheads="1" noChangeShapeType="1" noTextEdit="1"/>
              </p:cNvSpPr>
              <p:nvPr/>
            </p:nvSpPr>
            <p:spPr>
              <a:xfrm>
                <a:off x="2765418" y="3481921"/>
                <a:ext cx="792845" cy="374590"/>
              </a:xfrm>
              <a:prstGeom prst="rect">
                <a:avLst/>
              </a:prstGeom>
              <a:blipFill>
                <a:blip r:embed="rId34"/>
                <a:stretch>
                  <a:fillRect b="-16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BFC7473B-7159-7A72-6B39-DB25256E432C}"/>
                  </a:ext>
                </a:extLst>
              </p:cNvPr>
              <p:cNvSpPr txBox="1"/>
              <p:nvPr/>
            </p:nvSpPr>
            <p:spPr>
              <a:xfrm>
                <a:off x="3583480" y="3481921"/>
                <a:ext cx="784510" cy="375424"/>
              </a:xfrm>
              <a:prstGeom prst="rect">
                <a:avLst/>
              </a:prstGeom>
              <a:noFill/>
            </p:spPr>
            <p:txBody>
              <a:bodyPr wrap="none" rtlCol="0" anchor="t">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solidFill>
                                <a:schemeClr val="tx1"/>
                              </a:solidFill>
                              <a:latin typeface="Cambria Math" panose="02040503050406030204" pitchFamily="18" charset="0"/>
                              <a:cs typeface="Times New Roman" panose="02020603050405020304" pitchFamily="18" charset="0"/>
                            </a:rPr>
                          </m:ctrlPr>
                        </m:sSubSupPr>
                        <m:e>
                          <m:r>
                            <m:rPr>
                              <m:sty m:val="p"/>
                            </m:rPr>
                            <a:rPr lang="en-US" altLang="zh-CN" b="0" i="0" smtClean="0">
                              <a:solidFill>
                                <a:schemeClr val="tx1"/>
                              </a:solidFill>
                              <a:latin typeface="Cambria Math" panose="02040503050406030204" pitchFamily="18" charset="0"/>
                              <a:cs typeface="Times New Roman" panose="02020603050405020304" pitchFamily="18" charset="0"/>
                            </a:rPr>
                            <m:t>FtPt</m:t>
                          </m:r>
                        </m:e>
                        <m:sub>
                          <m:r>
                            <a:rPr lang="en-US" altLang="zh-CN" b="0" i="1" smtClean="0">
                              <a:solidFill>
                                <a:schemeClr val="tx1"/>
                              </a:solidFill>
                              <a:latin typeface="Cambria Math" panose="02040503050406030204" pitchFamily="18" charset="0"/>
                              <a:cs typeface="Times New Roman" panose="02020603050405020304" pitchFamily="18" charset="0"/>
                            </a:rPr>
                            <m:t>𝐶</m:t>
                          </m:r>
                        </m:sub>
                        <m:sup>
                          <m:r>
                            <a:rPr lang="en-US" altLang="zh-CN" b="0" i="0" smtClean="0">
                              <a:solidFill>
                                <a:schemeClr val="tx1"/>
                              </a:solidFill>
                              <a:latin typeface="Cambria Math" panose="02040503050406030204" pitchFamily="18" charset="0"/>
                              <a:cs typeface="Times New Roman" panose="02020603050405020304" pitchFamily="18" charset="0"/>
                            </a:rPr>
                            <m:t>4</m:t>
                          </m:r>
                        </m:sup>
                      </m:sSubSup>
                    </m:oMath>
                  </m:oMathPara>
                </a14:m>
                <a:endParaRPr lang="en-US" altLang="zh-CN" b="0" i="0" dirty="0">
                  <a:solidFill>
                    <a:schemeClr val="tx1"/>
                  </a:solidFill>
                  <a:cs typeface="Cambria Math" panose="02040503050406030204" pitchFamily="18" charset="0"/>
                </a:endParaRPr>
              </a:p>
            </p:txBody>
          </p:sp>
        </mc:Choice>
        <mc:Fallback xmlns="">
          <p:sp>
            <p:nvSpPr>
              <p:cNvPr id="20" name="文本框 19">
                <a:extLst>
                  <a:ext uri="{FF2B5EF4-FFF2-40B4-BE49-F238E27FC236}">
                    <a16:creationId xmlns:a16="http://schemas.microsoft.com/office/drawing/2014/main" id="{BFC7473B-7159-7A72-6B39-DB25256E432C}"/>
                  </a:ext>
                </a:extLst>
              </p:cNvPr>
              <p:cNvSpPr txBox="1">
                <a:spLocks noRot="1" noChangeAspect="1" noMove="1" noResize="1" noEditPoints="1" noAdjustHandles="1" noChangeArrowheads="1" noChangeShapeType="1" noTextEdit="1"/>
              </p:cNvSpPr>
              <p:nvPr/>
            </p:nvSpPr>
            <p:spPr>
              <a:xfrm>
                <a:off x="3583480" y="3481921"/>
                <a:ext cx="784510" cy="375424"/>
              </a:xfrm>
              <a:prstGeom prst="rect">
                <a:avLst/>
              </a:prstGeom>
              <a:blipFill>
                <a:blip r:embed="rId35"/>
                <a:stretch>
                  <a:fillRect b="-16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爆炸形: 8 pt  228">
                <a:extLst>
                  <a:ext uri="{FF2B5EF4-FFF2-40B4-BE49-F238E27FC236}">
                    <a16:creationId xmlns:a16="http://schemas.microsoft.com/office/drawing/2014/main" id="{862ED612-79C3-DCF6-6879-B34E43AFA75C}"/>
                  </a:ext>
                </a:extLst>
              </p:cNvPr>
              <p:cNvSpPr/>
              <p:nvPr/>
            </p:nvSpPr>
            <p:spPr>
              <a:xfrm>
                <a:off x="1725470" y="3922611"/>
                <a:ext cx="1235710" cy="714375"/>
              </a:xfrm>
              <a:prstGeom prst="irregularSeal1">
                <a:avLst/>
              </a:prstGeom>
              <a:solidFill>
                <a:srgbClr val="D81E0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bg1"/>
                              </a:solidFill>
                              <a:latin typeface="Cambria Math" panose="02040503050406030204" pitchFamily="18" charset="0"/>
                            </a:rPr>
                          </m:ctrlPr>
                        </m:sSubPr>
                        <m:e>
                          <m:r>
                            <m:rPr>
                              <m:sty m:val="p"/>
                            </m:rPr>
                            <a:rPr lang="en-US" altLang="zh-CN" sz="1600" b="0" i="0" smtClean="0">
                              <a:solidFill>
                                <a:schemeClr val="bg1"/>
                              </a:solidFill>
                              <a:latin typeface="Cambria Math" panose="02040503050406030204" pitchFamily="18" charset="0"/>
                            </a:rPr>
                            <m:t>Crash</m:t>
                          </m:r>
                        </m:e>
                        <m:sub>
                          <m:r>
                            <m:rPr>
                              <m:sty m:val="p"/>
                            </m:rPr>
                            <a:rPr lang="en-US" altLang="zh-CN" sz="1600" b="0" i="0" smtClean="0">
                              <a:solidFill>
                                <a:schemeClr val="bg1"/>
                              </a:solidFill>
                              <a:latin typeface="Cambria Math" panose="02040503050406030204" pitchFamily="18" charset="0"/>
                            </a:rPr>
                            <m:t>B</m:t>
                          </m:r>
                        </m:sub>
                      </m:sSub>
                    </m:oMath>
                  </m:oMathPara>
                </a14:m>
                <a:endParaRPr lang="en-US" altLang="zh-CN" sz="1600" b="0" i="1" dirty="0">
                  <a:solidFill>
                    <a:schemeClr val="bg1"/>
                  </a:solidFill>
                  <a:ea typeface="宋体" panose="02010600030101010101" pitchFamily="2" charset="-122"/>
                  <a:cs typeface="Cambria Math" panose="02040503050406030204" pitchFamily="18" charset="0"/>
                </a:endParaRPr>
              </a:p>
            </p:txBody>
          </p:sp>
        </mc:Choice>
        <mc:Fallback xmlns="">
          <p:sp>
            <p:nvSpPr>
              <p:cNvPr id="21" name="爆炸形: 8 pt  228">
                <a:extLst>
                  <a:ext uri="{FF2B5EF4-FFF2-40B4-BE49-F238E27FC236}">
                    <a16:creationId xmlns:a16="http://schemas.microsoft.com/office/drawing/2014/main" id="{862ED612-79C3-DCF6-6879-B34E43AFA75C}"/>
                  </a:ext>
                </a:extLst>
              </p:cNvPr>
              <p:cNvSpPr>
                <a:spLocks noRot="1" noChangeAspect="1" noMove="1" noResize="1" noEditPoints="1" noAdjustHandles="1" noChangeArrowheads="1" noChangeShapeType="1" noTextEdit="1"/>
              </p:cNvSpPr>
              <p:nvPr/>
            </p:nvSpPr>
            <p:spPr>
              <a:xfrm>
                <a:off x="1725470" y="3922611"/>
                <a:ext cx="1235710" cy="714375"/>
              </a:xfrm>
              <a:prstGeom prst="irregularSeal1">
                <a:avLst/>
              </a:prstGeom>
              <a:blipFill>
                <a:blip r:embed="rId36"/>
                <a:stretch>
                  <a:fillRect/>
                </a:stretch>
              </a:blipFill>
              <a:ln>
                <a:solidFill>
                  <a:srgbClr val="C00000"/>
                </a:solidFill>
              </a:ln>
            </p:spPr>
            <p:txBody>
              <a:bodyPr/>
              <a:lstStyle/>
              <a:p>
                <a:r>
                  <a:rPr lang="zh-CN" altLang="en-US">
                    <a:noFill/>
                  </a:rPr>
                  <a:t> </a:t>
                </a:r>
              </a:p>
            </p:txBody>
          </p:sp>
        </mc:Fallback>
      </mc:AlternateContent>
      <p:sp>
        <p:nvSpPr>
          <p:cNvPr id="22" name="爆炸形: 8 pt  228">
            <a:extLst>
              <a:ext uri="{FF2B5EF4-FFF2-40B4-BE49-F238E27FC236}">
                <a16:creationId xmlns:a16="http://schemas.microsoft.com/office/drawing/2014/main" id="{99F7503F-D29D-F90A-FB0B-3552C9A273C7}"/>
              </a:ext>
            </a:extLst>
          </p:cNvPr>
          <p:cNvSpPr/>
          <p:nvPr/>
        </p:nvSpPr>
        <p:spPr>
          <a:xfrm>
            <a:off x="2039160" y="5449786"/>
            <a:ext cx="525780" cy="450215"/>
          </a:xfrm>
          <a:prstGeom prst="irregularSeal1">
            <a:avLst/>
          </a:prstGeom>
          <a:solidFill>
            <a:srgbClr val="D81E0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altLang="zh-CN" sz="1600" b="0" i="1">
              <a:solidFill>
                <a:schemeClr val="bg1"/>
              </a:solidFill>
              <a:ea typeface="宋体" panose="02010600030101010101" pitchFamily="2" charset="-122"/>
              <a:cs typeface="Cambria Math" panose="02040503050406030204" pitchFamily="18" charset="0"/>
            </a:endParaRPr>
          </a:p>
        </p:txBody>
      </p:sp>
      <p:cxnSp>
        <p:nvCxnSpPr>
          <p:cNvPr id="23" name="直接箭头连接符 22">
            <a:extLst>
              <a:ext uri="{FF2B5EF4-FFF2-40B4-BE49-F238E27FC236}">
                <a16:creationId xmlns:a16="http://schemas.microsoft.com/office/drawing/2014/main" id="{6C8B58D0-C3DE-510B-1C7C-CD74D2AB70C9}"/>
              </a:ext>
            </a:extLst>
          </p:cNvPr>
          <p:cNvCxnSpPr>
            <a:stCxn id="24" idx="0"/>
            <a:endCxn id="25" idx="4"/>
          </p:cNvCxnSpPr>
          <p:nvPr/>
        </p:nvCxnSpPr>
        <p:spPr>
          <a:xfrm flipV="1">
            <a:off x="4838240" y="4352506"/>
            <a:ext cx="0" cy="177419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69572868-310D-F7A1-8470-C22D1F32863A}"/>
              </a:ext>
            </a:extLst>
          </p:cNvPr>
          <p:cNvSpPr/>
          <p:nvPr/>
        </p:nvSpPr>
        <p:spPr>
          <a:xfrm>
            <a:off x="4746800" y="6126696"/>
            <a:ext cx="182880" cy="175895"/>
          </a:xfrm>
          <a:prstGeom prst="ellipse">
            <a:avLst/>
          </a:prstGeom>
          <a:solidFill>
            <a:srgbClr val="D8EEC0"/>
          </a:solidFill>
          <a:ln w="6350" algn="ctr">
            <a:solidFill>
              <a:schemeClr val="tx1"/>
            </a:solidFill>
            <a:miter lim="800000"/>
          </a:ln>
        </p:spPr>
        <p:txBody>
          <a:bodyPr wrap="none" rtlCol="0" anchor="ctr"/>
          <a:lstStyle/>
          <a:p>
            <a:pPr algn="ctr"/>
            <a:endParaRPr lang="zh-CN" altLang="en-US" sz="2400">
              <a:sym typeface="+mn-ea"/>
            </a:endParaRPr>
          </a:p>
        </p:txBody>
      </p:sp>
      <p:sp>
        <p:nvSpPr>
          <p:cNvPr id="25" name="椭圆 24">
            <a:extLst>
              <a:ext uri="{FF2B5EF4-FFF2-40B4-BE49-F238E27FC236}">
                <a16:creationId xmlns:a16="http://schemas.microsoft.com/office/drawing/2014/main" id="{6351BB56-B121-65B4-FA98-6AF0D914E307}"/>
              </a:ext>
            </a:extLst>
          </p:cNvPr>
          <p:cNvSpPr/>
          <p:nvPr/>
        </p:nvSpPr>
        <p:spPr>
          <a:xfrm>
            <a:off x="4746800" y="4176611"/>
            <a:ext cx="182880" cy="175895"/>
          </a:xfrm>
          <a:prstGeom prst="ellipse">
            <a:avLst/>
          </a:prstGeom>
          <a:solidFill>
            <a:srgbClr val="D8EEC0"/>
          </a:solidFill>
          <a:ln w="6350" algn="ctr">
            <a:solidFill>
              <a:schemeClr val="tx1"/>
            </a:solidFill>
            <a:miter lim="800000"/>
          </a:ln>
        </p:spPr>
        <p:txBody>
          <a:bodyPr wrap="none" rtlCol="0" anchor="ctr"/>
          <a:lstStyle/>
          <a:p>
            <a:pPr algn="ctr"/>
            <a:endParaRPr lang="zh-CN" altLang="en-US" sz="2400">
              <a:sym typeface="+mn-ea"/>
            </a:endParaRPr>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5AE2C6B0-F15C-63E0-57B2-7D4C0A66AD6B}"/>
                  </a:ext>
                </a:extLst>
              </p:cNvPr>
              <p:cNvSpPr txBox="1"/>
              <p:nvPr/>
            </p:nvSpPr>
            <p:spPr>
              <a:xfrm>
                <a:off x="4405170" y="3481921"/>
                <a:ext cx="815608" cy="393954"/>
              </a:xfrm>
              <a:prstGeom prst="rect">
                <a:avLst/>
              </a:prstGeom>
              <a:noFill/>
            </p:spPr>
            <p:txBody>
              <a:bodyPr wrap="none" rtlCol="0" anchor="t">
                <a:spAutoFit/>
              </a:bodyPr>
              <a:lstStyle/>
              <a:p>
                <a:pPr/>
                <a14:m>
                  <m:oMathPara xmlns:m="http://schemas.openxmlformats.org/officeDocument/2006/math">
                    <m:oMathParaPr>
                      <m:jc m:val="centerGroup"/>
                    </m:oMathParaPr>
                    <m:oMath xmlns:m="http://schemas.openxmlformats.org/officeDocument/2006/math">
                      <m:sSubSup>
                        <m:sSubSupPr>
                          <m:ctrlPr>
                            <a:rPr lang="en-US" altLang="zh-CN" b="1" i="1" smtClean="0">
                              <a:solidFill>
                                <a:schemeClr val="tx1"/>
                              </a:solidFill>
                              <a:latin typeface="Cambria Math" panose="02040503050406030204" pitchFamily="18" charset="0"/>
                              <a:cs typeface="Times New Roman" panose="02020603050405020304" pitchFamily="18" charset="0"/>
                            </a:rPr>
                          </m:ctrlPr>
                        </m:sSubSupPr>
                        <m:e>
                          <m:r>
                            <a:rPr lang="en-US" altLang="zh-CN" b="1" i="0" smtClean="0">
                              <a:solidFill>
                                <a:schemeClr val="tx1"/>
                              </a:solidFill>
                              <a:latin typeface="Cambria Math" panose="02040503050406030204" pitchFamily="18" charset="0"/>
                              <a:cs typeface="Times New Roman" panose="02020603050405020304" pitchFamily="18" charset="0"/>
                            </a:rPr>
                            <m:t>𝐅𝐭𝐏𝐭</m:t>
                          </m:r>
                        </m:e>
                        <m:sub>
                          <m:r>
                            <a:rPr lang="en-US" altLang="zh-CN" b="1" i="1" smtClean="0">
                              <a:solidFill>
                                <a:schemeClr val="tx1"/>
                              </a:solidFill>
                              <a:latin typeface="Cambria Math" panose="02040503050406030204" pitchFamily="18" charset="0"/>
                              <a:cs typeface="Times New Roman" panose="02020603050405020304" pitchFamily="18" charset="0"/>
                            </a:rPr>
                            <m:t>𝑪</m:t>
                          </m:r>
                        </m:sub>
                        <m:sup>
                          <m:r>
                            <a:rPr lang="en-US" altLang="zh-CN" b="1" i="1" smtClean="0">
                              <a:solidFill>
                                <a:schemeClr val="tx1"/>
                              </a:solidFill>
                              <a:latin typeface="Cambria Math" panose="02040503050406030204" pitchFamily="18" charset="0"/>
                              <a:cs typeface="Times New Roman" panose="02020603050405020304" pitchFamily="18" charset="0"/>
                            </a:rPr>
                            <m:t>𝟓</m:t>
                          </m:r>
                        </m:sup>
                      </m:sSubSup>
                    </m:oMath>
                  </m:oMathPara>
                </a14:m>
                <a:endParaRPr lang="en-US" altLang="zh-CN" b="1" i="0" dirty="0">
                  <a:solidFill>
                    <a:schemeClr val="tx1"/>
                  </a:solidFill>
                  <a:cs typeface="Cambria Math" panose="02040503050406030204" pitchFamily="18" charset="0"/>
                </a:endParaRPr>
              </a:p>
            </p:txBody>
          </p:sp>
        </mc:Choice>
        <mc:Fallback xmlns="">
          <p:sp>
            <p:nvSpPr>
              <p:cNvPr id="26" name="文本框 25">
                <a:extLst>
                  <a:ext uri="{FF2B5EF4-FFF2-40B4-BE49-F238E27FC236}">
                    <a16:creationId xmlns:a16="http://schemas.microsoft.com/office/drawing/2014/main" id="{5AE2C6B0-F15C-63E0-57B2-7D4C0A66AD6B}"/>
                  </a:ext>
                </a:extLst>
              </p:cNvPr>
              <p:cNvSpPr txBox="1">
                <a:spLocks noRot="1" noChangeAspect="1" noMove="1" noResize="1" noEditPoints="1" noAdjustHandles="1" noChangeArrowheads="1" noChangeShapeType="1" noTextEdit="1"/>
              </p:cNvSpPr>
              <p:nvPr/>
            </p:nvSpPr>
            <p:spPr>
              <a:xfrm>
                <a:off x="4405170" y="3481921"/>
                <a:ext cx="815608" cy="393954"/>
              </a:xfrm>
              <a:prstGeom prst="rect">
                <a:avLst/>
              </a:prstGeom>
              <a:blipFill>
                <a:blip r:embed="rId37"/>
                <a:stretch>
                  <a:fillRect b="-3077"/>
                </a:stretch>
              </a:blipFill>
            </p:spPr>
            <p:txBody>
              <a:bodyPr/>
              <a:lstStyle/>
              <a:p>
                <a:r>
                  <a:rPr lang="zh-CN" altLang="en-US">
                    <a:noFill/>
                  </a:rPr>
                  <a:t> </a:t>
                </a:r>
              </a:p>
            </p:txBody>
          </p:sp>
        </mc:Fallback>
      </mc:AlternateContent>
      <p:cxnSp>
        <p:nvCxnSpPr>
          <p:cNvPr id="27" name="直接箭头连接符 26">
            <a:extLst>
              <a:ext uri="{FF2B5EF4-FFF2-40B4-BE49-F238E27FC236}">
                <a16:creationId xmlns:a16="http://schemas.microsoft.com/office/drawing/2014/main" id="{30D114D6-4315-8A70-4092-09237CFCC4F8}"/>
              </a:ext>
            </a:extLst>
          </p:cNvPr>
          <p:cNvCxnSpPr>
            <a:stCxn id="28" idx="0"/>
            <a:endCxn id="29" idx="4"/>
          </p:cNvCxnSpPr>
          <p:nvPr/>
        </p:nvCxnSpPr>
        <p:spPr>
          <a:xfrm flipV="1">
            <a:off x="3158665" y="4352506"/>
            <a:ext cx="7620" cy="1226185"/>
          </a:xfrm>
          <a:prstGeom prst="straightConnector1">
            <a:avLst/>
          </a:prstGeom>
          <a:ln>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椭圆 27">
            <a:extLst>
              <a:ext uri="{FF2B5EF4-FFF2-40B4-BE49-F238E27FC236}">
                <a16:creationId xmlns:a16="http://schemas.microsoft.com/office/drawing/2014/main" id="{B5904354-70D0-3F9C-3570-053E4D93BF7B}"/>
              </a:ext>
            </a:extLst>
          </p:cNvPr>
          <p:cNvSpPr/>
          <p:nvPr/>
        </p:nvSpPr>
        <p:spPr>
          <a:xfrm>
            <a:off x="3067225" y="5578691"/>
            <a:ext cx="182880" cy="175895"/>
          </a:xfrm>
          <a:prstGeom prst="ellipse">
            <a:avLst/>
          </a:prstGeom>
          <a:solidFill>
            <a:schemeClr val="bg1"/>
          </a:solidFill>
          <a:ln w="6350" algn="ctr">
            <a:solidFill>
              <a:schemeClr val="bg1">
                <a:lumMod val="75000"/>
              </a:schemeClr>
            </a:solidFill>
            <a:prstDash val="sysDot"/>
            <a:miter lim="800000"/>
          </a:ln>
        </p:spPr>
        <p:txBody>
          <a:bodyPr wrap="none" rtlCol="0" anchor="ctr"/>
          <a:lstStyle/>
          <a:p>
            <a:pPr algn="ctr"/>
            <a:endParaRPr lang="zh-CN" altLang="en-US" sz="2400">
              <a:sym typeface="+mn-ea"/>
            </a:endParaRPr>
          </a:p>
        </p:txBody>
      </p:sp>
      <p:sp>
        <p:nvSpPr>
          <p:cNvPr id="29" name="椭圆 28">
            <a:extLst>
              <a:ext uri="{FF2B5EF4-FFF2-40B4-BE49-F238E27FC236}">
                <a16:creationId xmlns:a16="http://schemas.microsoft.com/office/drawing/2014/main" id="{BE12449F-1C0D-E3A1-7A65-9F7993CC8177}"/>
              </a:ext>
            </a:extLst>
          </p:cNvPr>
          <p:cNvSpPr/>
          <p:nvPr/>
        </p:nvSpPr>
        <p:spPr>
          <a:xfrm>
            <a:off x="3074845" y="4176611"/>
            <a:ext cx="182880" cy="175895"/>
          </a:xfrm>
          <a:prstGeom prst="ellipse">
            <a:avLst/>
          </a:prstGeom>
          <a:solidFill>
            <a:schemeClr val="bg1"/>
          </a:solidFill>
          <a:ln w="6350" algn="ctr">
            <a:solidFill>
              <a:schemeClr val="bg1">
                <a:lumMod val="75000"/>
              </a:schemeClr>
            </a:solidFill>
            <a:prstDash val="sysDot"/>
            <a:miter lim="800000"/>
          </a:ln>
        </p:spPr>
        <p:txBody>
          <a:bodyPr wrap="none" rtlCol="0" anchor="ctr"/>
          <a:lstStyle/>
          <a:p>
            <a:pPr algn="ctr"/>
            <a:endParaRPr lang="zh-CN" altLang="en-US" sz="2400">
              <a:sym typeface="+mn-ea"/>
            </a:endParaRPr>
          </a:p>
        </p:txBody>
      </p:sp>
      <p:sp>
        <p:nvSpPr>
          <p:cNvPr id="30" name="文本框 29">
            <a:extLst>
              <a:ext uri="{FF2B5EF4-FFF2-40B4-BE49-F238E27FC236}">
                <a16:creationId xmlns:a16="http://schemas.microsoft.com/office/drawing/2014/main" id="{FE47D202-9684-DB12-FE55-D7117CCE7759}"/>
              </a:ext>
            </a:extLst>
          </p:cNvPr>
          <p:cNvSpPr txBox="1"/>
          <p:nvPr/>
        </p:nvSpPr>
        <p:spPr>
          <a:xfrm>
            <a:off x="248232" y="4080689"/>
            <a:ext cx="763905" cy="338554"/>
          </a:xfrm>
          <a:prstGeom prst="rect">
            <a:avLst/>
          </a:prstGeom>
          <a:noFill/>
        </p:spPr>
        <p:txBody>
          <a:bodyPr wrap="square" rtlCol="0">
            <a:spAutoFit/>
          </a:bodyPr>
          <a:lstStyle/>
          <a:p>
            <a:pPr algn="r"/>
            <a:r>
              <a:rPr lang="en-US" altLang="zh-CN" sz="1600" dirty="0">
                <a:ea typeface="微软雅黑" panose="020B0503020204020204" charset="-122"/>
                <a:cs typeface="微软雅黑" panose="020B0503020204020204" charset="-122"/>
              </a:rPr>
              <a:t>seq’:</a:t>
            </a:r>
          </a:p>
        </p:txBody>
      </p:sp>
      <p:pic>
        <p:nvPicPr>
          <p:cNvPr id="31" name="Picture 4" descr="诊改相关信息系统平台-质量管理办公室">
            <a:extLst>
              <a:ext uri="{FF2B5EF4-FFF2-40B4-BE49-F238E27FC236}">
                <a16:creationId xmlns:a16="http://schemas.microsoft.com/office/drawing/2014/main" id="{9B90AAEC-BE72-C591-E3E2-0ABA2DCB30E6}"/>
              </a:ext>
            </a:extLst>
          </p:cNvPr>
          <p:cNvPicPr>
            <a:picLocks noChangeAspect="1" noChangeArrowheads="1"/>
          </p:cNvPicPr>
          <p:nvPr/>
        </p:nvPicPr>
        <p:blipFill>
          <a:blip r:embed="rId38">
            <a:clrChange>
              <a:clrFrom>
                <a:srgbClr val="FFFFFF"/>
              </a:clrFrom>
              <a:clrTo>
                <a:srgbClr val="FFFFFF">
                  <a:alpha val="0"/>
                </a:srgbClr>
              </a:clrTo>
            </a:clrChange>
            <a:extLst>
              <a:ext uri="{28A0092B-C50C-407E-A947-70E740481C1C}">
                <a14:useLocalDpi xmlns:a14="http://schemas.microsoft.com/office/drawing/2010/main" val="0"/>
              </a:ext>
            </a:extLst>
          </a:blip>
          <a:srcRect b="5763"/>
          <a:stretch>
            <a:fillRect/>
          </a:stretch>
        </p:blipFill>
        <p:spPr bwMode="auto">
          <a:xfrm>
            <a:off x="6640830" y="3145828"/>
            <a:ext cx="674574" cy="3394737"/>
          </a:xfrm>
          <a:prstGeom prst="rect">
            <a:avLst/>
          </a:prstGeom>
          <a:noFill/>
          <a:extLst>
            <a:ext uri="{909E8E84-426E-40DD-AFC4-6F175D3DCCD1}">
              <a14:hiddenFill xmlns:a14="http://schemas.microsoft.com/office/drawing/2010/main">
                <a:solidFill>
                  <a:srgbClr val="FFFFFF"/>
                </a:solidFill>
              </a14:hiddenFill>
            </a:ext>
          </a:extLst>
        </p:spPr>
      </p:pic>
      <p:sp>
        <p:nvSpPr>
          <p:cNvPr id="32" name="文本框 31">
            <a:extLst>
              <a:ext uri="{FF2B5EF4-FFF2-40B4-BE49-F238E27FC236}">
                <a16:creationId xmlns:a16="http://schemas.microsoft.com/office/drawing/2014/main" id="{6F09CB3C-962F-F362-0806-EEEFA5A60B92}"/>
              </a:ext>
            </a:extLst>
          </p:cNvPr>
          <p:cNvSpPr txBox="1"/>
          <p:nvPr/>
        </p:nvSpPr>
        <p:spPr>
          <a:xfrm>
            <a:off x="431976" y="4936428"/>
            <a:ext cx="567055" cy="338554"/>
          </a:xfrm>
          <a:prstGeom prst="rect">
            <a:avLst/>
          </a:prstGeom>
          <a:noFill/>
        </p:spPr>
        <p:txBody>
          <a:bodyPr wrap="square" rtlCol="0">
            <a:spAutoFit/>
          </a:bodyPr>
          <a:lstStyle/>
          <a:p>
            <a:pPr algn="r"/>
            <a:r>
              <a:rPr lang="en-US" altLang="zh-CN" sz="1600" dirty="0">
                <a:ea typeface="微软雅黑" panose="020B0503020204020204" charset="-122"/>
                <a:cs typeface="微软雅黑" panose="020B0503020204020204" charset="-122"/>
              </a:rPr>
              <a:t>A:</a:t>
            </a:r>
          </a:p>
        </p:txBody>
      </p:sp>
      <p:sp>
        <p:nvSpPr>
          <p:cNvPr id="33" name="文本框 32">
            <a:extLst>
              <a:ext uri="{FF2B5EF4-FFF2-40B4-BE49-F238E27FC236}">
                <a16:creationId xmlns:a16="http://schemas.microsoft.com/office/drawing/2014/main" id="{4FFC5347-E188-1A6A-88E8-1A371E0327B3}"/>
              </a:ext>
            </a:extLst>
          </p:cNvPr>
          <p:cNvSpPr txBox="1"/>
          <p:nvPr/>
        </p:nvSpPr>
        <p:spPr>
          <a:xfrm>
            <a:off x="329741" y="5483163"/>
            <a:ext cx="669290" cy="338554"/>
          </a:xfrm>
          <a:prstGeom prst="rect">
            <a:avLst/>
          </a:prstGeom>
          <a:noFill/>
        </p:spPr>
        <p:txBody>
          <a:bodyPr wrap="square" rtlCol="0">
            <a:spAutoFit/>
          </a:bodyPr>
          <a:lstStyle/>
          <a:p>
            <a:pPr algn="r"/>
            <a:r>
              <a:rPr lang="en-US" altLang="zh-CN" sz="1600" dirty="0">
                <a:ea typeface="微软雅黑" panose="020B0503020204020204" charset="-122"/>
                <a:cs typeface="微软雅黑" panose="020B0503020204020204" charset="-122"/>
              </a:rPr>
              <a:t>B:</a:t>
            </a:r>
          </a:p>
        </p:txBody>
      </p:sp>
      <p:sp>
        <p:nvSpPr>
          <p:cNvPr id="34" name="文本框 33">
            <a:extLst>
              <a:ext uri="{FF2B5EF4-FFF2-40B4-BE49-F238E27FC236}">
                <a16:creationId xmlns:a16="http://schemas.microsoft.com/office/drawing/2014/main" id="{DD228BC0-E8FA-AD1D-46D4-7F8E4B9C7817}"/>
              </a:ext>
            </a:extLst>
          </p:cNvPr>
          <p:cNvSpPr txBox="1"/>
          <p:nvPr/>
        </p:nvSpPr>
        <p:spPr>
          <a:xfrm>
            <a:off x="579931" y="6035246"/>
            <a:ext cx="419100" cy="338554"/>
          </a:xfrm>
          <a:prstGeom prst="rect">
            <a:avLst/>
          </a:prstGeom>
          <a:noFill/>
        </p:spPr>
        <p:txBody>
          <a:bodyPr wrap="square" rtlCol="0">
            <a:spAutoFit/>
          </a:bodyPr>
          <a:lstStyle/>
          <a:p>
            <a:pPr algn="r"/>
            <a:r>
              <a:rPr lang="en-US" altLang="zh-CN" sz="1600" dirty="0">
                <a:ea typeface="微软雅黑" panose="020B0503020204020204" charset="-122"/>
                <a:cs typeface="微软雅黑" panose="020B0503020204020204" charset="-122"/>
              </a:rPr>
              <a:t>C:</a:t>
            </a:r>
          </a:p>
        </p:txBody>
      </p:sp>
    </p:spTree>
    <p:extLst>
      <p:ext uri="{BB962C8B-B14F-4D97-AF65-F5344CB8AC3E}">
        <p14:creationId xmlns:p14="http://schemas.microsoft.com/office/powerpoint/2010/main" val="579932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 grpId="0" animBg="1"/>
      <p:bldP spid="181" grpId="0"/>
      <p:bldP spid="193" grpId="0" animBg="1"/>
      <p:bldP spid="20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E3F30B0-EF84-7599-6282-B6F973CBB044}"/>
              </a:ext>
            </a:extLst>
          </p:cNvPr>
          <p:cNvSpPr>
            <a:spLocks noGrp="1"/>
          </p:cNvSpPr>
          <p:nvPr>
            <p:ph idx="1"/>
          </p:nvPr>
        </p:nvSpPr>
        <p:spPr>
          <a:xfrm>
            <a:off x="835204" y="1362566"/>
            <a:ext cx="10601723" cy="1364476"/>
          </a:xfrm>
        </p:spPr>
        <p:txBody>
          <a:bodyPr/>
          <a:lstStyle/>
          <a:p>
            <a:r>
              <a:rPr lang="en-US" altLang="zh-CN" dirty="0"/>
              <a:t>Subsequent runs</a:t>
            </a:r>
          </a:p>
          <a:p>
            <a:pPr lvl="1"/>
            <a:r>
              <a:rPr lang="en-US" altLang="zh-CN" sz="2400" b="0" dirty="0"/>
              <a:t>To generate valid </a:t>
            </a:r>
            <a:r>
              <a:rPr lang="en-US" altLang="zh-CN" b="0" dirty="0"/>
              <a:t>sequences that can be executed by the cloud system, the newly injected fault should satisfy some constraints</a:t>
            </a:r>
            <a:endParaRPr lang="zh-CN" altLang="en-US" b="0" dirty="0"/>
          </a:p>
        </p:txBody>
      </p:sp>
      <p:sp>
        <p:nvSpPr>
          <p:cNvPr id="3" name="标题 2">
            <a:extLst>
              <a:ext uri="{FF2B5EF4-FFF2-40B4-BE49-F238E27FC236}">
                <a16:creationId xmlns:a16="http://schemas.microsoft.com/office/drawing/2014/main" id="{EB516054-502F-542B-CA31-18F0977B22A4}"/>
              </a:ext>
            </a:extLst>
          </p:cNvPr>
          <p:cNvSpPr>
            <a:spLocks noGrp="1"/>
          </p:cNvSpPr>
          <p:nvPr>
            <p:ph type="title"/>
          </p:nvPr>
        </p:nvSpPr>
        <p:spPr/>
        <p:txBody>
          <a:bodyPr/>
          <a:lstStyle/>
          <a:p>
            <a:r>
              <a:rPr lang="en-US" altLang="zh-CN" dirty="0"/>
              <a:t>Fault Sequence Generation &amp; Mutation</a:t>
            </a:r>
            <a:endParaRPr lang="zh-CN" altLang="en-US" dirty="0"/>
          </a:p>
        </p:txBody>
      </p:sp>
      <p:sp>
        <p:nvSpPr>
          <p:cNvPr id="6" name="矩形 5">
            <a:extLst>
              <a:ext uri="{FF2B5EF4-FFF2-40B4-BE49-F238E27FC236}">
                <a16:creationId xmlns:a16="http://schemas.microsoft.com/office/drawing/2014/main" id="{8A704B06-174F-D15A-4E17-7C4C7BECC44E}"/>
              </a:ext>
            </a:extLst>
          </p:cNvPr>
          <p:cNvSpPr/>
          <p:nvPr/>
        </p:nvSpPr>
        <p:spPr bwMode="gray">
          <a:xfrm>
            <a:off x="802117" y="3279417"/>
            <a:ext cx="5168348" cy="2537791"/>
          </a:xfrm>
          <a:prstGeom prst="rect">
            <a:avLst/>
          </a:prstGeom>
          <a:solidFill>
            <a:schemeClr val="accent4">
              <a:lumMod val="20000"/>
              <a:lumOff val="80000"/>
            </a:schemeClr>
          </a:solidFill>
          <a:ln w="6350" algn="ctr">
            <a:noFill/>
            <a:miter lim="800000"/>
            <a:headEnd/>
            <a:tailEnd/>
          </a:ln>
          <a:effectLst/>
        </p:spPr>
        <p:txBody>
          <a:bodyPr wrap="square" rtlCol="0" anchor="ctr"/>
          <a:lstStyle/>
          <a:p>
            <a:pPr marL="342900" indent="-342900">
              <a:lnSpc>
                <a:spcPct val="150000"/>
              </a:lnSpc>
              <a:buFont typeface="Arial" panose="020B0604020202020204" pitchFamily="34" charset="0"/>
              <a:buChar char="•"/>
            </a:pPr>
            <a:r>
              <a:rPr lang="en-US" altLang="zh-CN" sz="2400" dirty="0"/>
              <a:t>Only alive nodes can crash</a:t>
            </a:r>
          </a:p>
          <a:p>
            <a:pPr marL="342900" indent="-342900">
              <a:lnSpc>
                <a:spcPct val="150000"/>
              </a:lnSpc>
              <a:buFont typeface="Arial" panose="020B0604020202020204" pitchFamily="34" charset="0"/>
              <a:buChar char="•"/>
            </a:pPr>
            <a:r>
              <a:rPr lang="en-US" altLang="zh-CN" sz="2400" dirty="0"/>
              <a:t>Only dead nodes can be rebooted</a:t>
            </a:r>
          </a:p>
          <a:p>
            <a:pPr marL="342900" indent="-342900">
              <a:lnSpc>
                <a:spcPct val="150000"/>
              </a:lnSpc>
              <a:buFont typeface="Arial" panose="020B0604020202020204" pitchFamily="34" charset="0"/>
              <a:buChar char="•"/>
            </a:pPr>
            <a:r>
              <a:rPr lang="en-US" altLang="zh-CN" sz="2400" dirty="0"/>
              <a:t>System-specific constraints</a:t>
            </a:r>
          </a:p>
          <a:p>
            <a:pPr marL="342900" indent="-342900">
              <a:lnSpc>
                <a:spcPct val="150000"/>
              </a:lnSpc>
              <a:buFont typeface="Arial" panose="020B0604020202020204" pitchFamily="34" charset="0"/>
              <a:buChar char="•"/>
            </a:pPr>
            <a:r>
              <a:rPr lang="en-US" altLang="zh-CN" sz="2400" dirty="0"/>
              <a:t>User-specified constraints</a:t>
            </a:r>
          </a:p>
        </p:txBody>
      </p:sp>
    </p:spTree>
    <p:extLst>
      <p:ext uri="{BB962C8B-B14F-4D97-AF65-F5344CB8AC3E}">
        <p14:creationId xmlns:p14="http://schemas.microsoft.com/office/powerpoint/2010/main" val="226917349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BF9E590-0F0A-3393-9990-FBDDC169F3E0}"/>
              </a:ext>
            </a:extLst>
          </p:cNvPr>
          <p:cNvSpPr>
            <a:spLocks noGrp="1"/>
          </p:cNvSpPr>
          <p:nvPr>
            <p:ph idx="1"/>
          </p:nvPr>
        </p:nvSpPr>
        <p:spPr>
          <a:xfrm>
            <a:off x="925396" y="1379798"/>
            <a:ext cx="10523654" cy="954107"/>
          </a:xfrm>
        </p:spPr>
        <p:txBody>
          <a:bodyPr/>
          <a:lstStyle/>
          <a:p>
            <a:r>
              <a:rPr lang="en-US" altLang="zh-CN" dirty="0"/>
              <a:t>Cloud systems consist of thousands of nodes running complex protocols</a:t>
            </a:r>
          </a:p>
        </p:txBody>
      </p:sp>
      <p:sp>
        <p:nvSpPr>
          <p:cNvPr id="3" name="标题 2">
            <a:extLst>
              <a:ext uri="{FF2B5EF4-FFF2-40B4-BE49-F238E27FC236}">
                <a16:creationId xmlns:a16="http://schemas.microsoft.com/office/drawing/2014/main" id="{16125CA1-2291-1B25-8C72-5B82A84583D5}"/>
              </a:ext>
            </a:extLst>
          </p:cNvPr>
          <p:cNvSpPr>
            <a:spLocks noGrp="1"/>
          </p:cNvSpPr>
          <p:nvPr>
            <p:ph type="title"/>
          </p:nvPr>
        </p:nvSpPr>
        <p:spPr/>
        <p:txBody>
          <a:bodyPr/>
          <a:lstStyle/>
          <a:p>
            <a:r>
              <a:rPr lang="en-US" altLang="zh-CN" dirty="0"/>
              <a:t>Cloud Systems</a:t>
            </a:r>
            <a:endParaRPr lang="zh-CN" altLang="en-US" dirty="0"/>
          </a:p>
        </p:txBody>
      </p:sp>
      <p:pic>
        <p:nvPicPr>
          <p:cNvPr id="32" name="图片 31">
            <a:extLst>
              <a:ext uri="{FF2B5EF4-FFF2-40B4-BE49-F238E27FC236}">
                <a16:creationId xmlns:a16="http://schemas.microsoft.com/office/drawing/2014/main" id="{4E24C95C-0565-BB60-16CF-CF50CC06B5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11949" y="2602927"/>
            <a:ext cx="6931066" cy="3643138"/>
          </a:xfrm>
          <a:prstGeom prst="rect">
            <a:avLst/>
          </a:prstGeom>
        </p:spPr>
      </p:pic>
      <p:pic>
        <p:nvPicPr>
          <p:cNvPr id="33" name="图片 32">
            <a:extLst>
              <a:ext uri="{FF2B5EF4-FFF2-40B4-BE49-F238E27FC236}">
                <a16:creationId xmlns:a16="http://schemas.microsoft.com/office/drawing/2014/main" id="{A642D737-602D-B430-13B1-67DFD9C653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69441" y="3616093"/>
            <a:ext cx="368403" cy="452028"/>
          </a:xfrm>
          <a:prstGeom prst="rect">
            <a:avLst/>
          </a:prstGeom>
        </p:spPr>
      </p:pic>
      <p:pic>
        <p:nvPicPr>
          <p:cNvPr id="34" name="图片 33">
            <a:extLst>
              <a:ext uri="{FF2B5EF4-FFF2-40B4-BE49-F238E27FC236}">
                <a16:creationId xmlns:a16="http://schemas.microsoft.com/office/drawing/2014/main" id="{38737A2C-DECA-B21D-A4FF-B2AA743BBCA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15832" y="5313804"/>
            <a:ext cx="368403" cy="452028"/>
          </a:xfrm>
          <a:prstGeom prst="rect">
            <a:avLst/>
          </a:prstGeom>
        </p:spPr>
      </p:pic>
      <p:pic>
        <p:nvPicPr>
          <p:cNvPr id="35" name="图片 34">
            <a:extLst>
              <a:ext uri="{FF2B5EF4-FFF2-40B4-BE49-F238E27FC236}">
                <a16:creationId xmlns:a16="http://schemas.microsoft.com/office/drawing/2014/main" id="{0733D986-151C-C1B0-0CE5-911B56ECAA9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0544" y="3597774"/>
            <a:ext cx="368403" cy="452028"/>
          </a:xfrm>
          <a:prstGeom prst="rect">
            <a:avLst/>
          </a:prstGeom>
        </p:spPr>
      </p:pic>
      <p:pic>
        <p:nvPicPr>
          <p:cNvPr id="36" name="图片 35">
            <a:extLst>
              <a:ext uri="{FF2B5EF4-FFF2-40B4-BE49-F238E27FC236}">
                <a16:creationId xmlns:a16="http://schemas.microsoft.com/office/drawing/2014/main" id="{E6A013ED-AE48-30A1-B701-20F8E08207C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8100" y="3333927"/>
            <a:ext cx="368403" cy="452028"/>
          </a:xfrm>
          <a:prstGeom prst="rect">
            <a:avLst/>
          </a:prstGeom>
        </p:spPr>
      </p:pic>
      <p:pic>
        <p:nvPicPr>
          <p:cNvPr id="37" name="图片 36">
            <a:extLst>
              <a:ext uri="{FF2B5EF4-FFF2-40B4-BE49-F238E27FC236}">
                <a16:creationId xmlns:a16="http://schemas.microsoft.com/office/drawing/2014/main" id="{98151D0B-2889-CDD2-F358-1CF48C98A7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27497" y="4725201"/>
            <a:ext cx="368403" cy="452028"/>
          </a:xfrm>
          <a:prstGeom prst="rect">
            <a:avLst/>
          </a:prstGeom>
        </p:spPr>
      </p:pic>
      <p:pic>
        <p:nvPicPr>
          <p:cNvPr id="38" name="图片 37">
            <a:extLst>
              <a:ext uri="{FF2B5EF4-FFF2-40B4-BE49-F238E27FC236}">
                <a16:creationId xmlns:a16="http://schemas.microsoft.com/office/drawing/2014/main" id="{04F43ABF-BFA1-FB29-B10F-62510B6CE7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1083" y="4575227"/>
            <a:ext cx="368403" cy="452028"/>
          </a:xfrm>
          <a:prstGeom prst="rect">
            <a:avLst/>
          </a:prstGeom>
        </p:spPr>
      </p:pic>
      <p:pic>
        <p:nvPicPr>
          <p:cNvPr id="39" name="图片 38">
            <a:extLst>
              <a:ext uri="{FF2B5EF4-FFF2-40B4-BE49-F238E27FC236}">
                <a16:creationId xmlns:a16="http://schemas.microsoft.com/office/drawing/2014/main" id="{BD7672E8-930F-4C5C-1EE6-000E2DDE15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40264" y="4432476"/>
            <a:ext cx="368403" cy="452028"/>
          </a:xfrm>
          <a:prstGeom prst="rect">
            <a:avLst/>
          </a:prstGeom>
        </p:spPr>
      </p:pic>
      <p:pic>
        <p:nvPicPr>
          <p:cNvPr id="40" name="图片 39">
            <a:extLst>
              <a:ext uri="{FF2B5EF4-FFF2-40B4-BE49-F238E27FC236}">
                <a16:creationId xmlns:a16="http://schemas.microsoft.com/office/drawing/2014/main" id="{E90EB01C-B3B2-FBDC-3F1D-7D20469154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84843" y="3843784"/>
            <a:ext cx="368403" cy="452028"/>
          </a:xfrm>
          <a:prstGeom prst="rect">
            <a:avLst/>
          </a:prstGeom>
        </p:spPr>
      </p:pic>
      <p:pic>
        <p:nvPicPr>
          <p:cNvPr id="41" name="图片 40">
            <a:extLst>
              <a:ext uri="{FF2B5EF4-FFF2-40B4-BE49-F238E27FC236}">
                <a16:creationId xmlns:a16="http://schemas.microsoft.com/office/drawing/2014/main" id="{E784A844-3EC1-0E76-9B7F-DDBC9A4FEE6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07242" y="5123598"/>
            <a:ext cx="368403" cy="452028"/>
          </a:xfrm>
          <a:prstGeom prst="rect">
            <a:avLst/>
          </a:prstGeom>
        </p:spPr>
      </p:pic>
      <p:pic>
        <p:nvPicPr>
          <p:cNvPr id="42" name="图片 41">
            <a:extLst>
              <a:ext uri="{FF2B5EF4-FFF2-40B4-BE49-F238E27FC236}">
                <a16:creationId xmlns:a16="http://schemas.microsoft.com/office/drawing/2014/main" id="{F7F7E3B3-896A-FFDF-40BA-EEEC1F9A81B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13793" y="4418545"/>
            <a:ext cx="368403" cy="452028"/>
          </a:xfrm>
          <a:prstGeom prst="rect">
            <a:avLst/>
          </a:prstGeom>
        </p:spPr>
      </p:pic>
      <p:pic>
        <p:nvPicPr>
          <p:cNvPr id="43" name="图片 42">
            <a:extLst>
              <a:ext uri="{FF2B5EF4-FFF2-40B4-BE49-F238E27FC236}">
                <a16:creationId xmlns:a16="http://schemas.microsoft.com/office/drawing/2014/main" id="{ECA6584B-7340-E50C-77E8-69FB1A04E1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29592" y="5297639"/>
            <a:ext cx="368403" cy="452028"/>
          </a:xfrm>
          <a:prstGeom prst="rect">
            <a:avLst/>
          </a:prstGeom>
        </p:spPr>
      </p:pic>
      <p:pic>
        <p:nvPicPr>
          <p:cNvPr id="44" name="图片 43">
            <a:extLst>
              <a:ext uri="{FF2B5EF4-FFF2-40B4-BE49-F238E27FC236}">
                <a16:creationId xmlns:a16="http://schemas.microsoft.com/office/drawing/2014/main" id="{FACA2B34-DCB7-C19A-F42F-791418D979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23565" y="5514153"/>
            <a:ext cx="368403" cy="452028"/>
          </a:xfrm>
          <a:prstGeom prst="rect">
            <a:avLst/>
          </a:prstGeom>
        </p:spPr>
      </p:pic>
      <p:cxnSp>
        <p:nvCxnSpPr>
          <p:cNvPr id="54" name="直接箭头连接符 53">
            <a:extLst>
              <a:ext uri="{FF2B5EF4-FFF2-40B4-BE49-F238E27FC236}">
                <a16:creationId xmlns:a16="http://schemas.microsoft.com/office/drawing/2014/main" id="{D1C25625-48A6-1D80-6464-E24B7D0EA304}"/>
              </a:ext>
            </a:extLst>
          </p:cNvPr>
          <p:cNvCxnSpPr>
            <a:cxnSpLocks/>
            <a:stCxn id="34" idx="1"/>
            <a:endCxn id="41" idx="3"/>
          </p:cNvCxnSpPr>
          <p:nvPr/>
        </p:nvCxnSpPr>
        <p:spPr>
          <a:xfrm flipH="1" flipV="1">
            <a:off x="4175645" y="5349612"/>
            <a:ext cx="1140187" cy="190206"/>
          </a:xfrm>
          <a:prstGeom prst="straightConnector1">
            <a:avLst/>
          </a:prstGeom>
          <a:ln w="19050" cap="rnd">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11CC0A85-2C3E-B6D9-9254-D6069138D6B9}"/>
              </a:ext>
            </a:extLst>
          </p:cNvPr>
          <p:cNvCxnSpPr>
            <a:cxnSpLocks/>
            <a:stCxn id="34" idx="0"/>
            <a:endCxn id="39" idx="2"/>
          </p:cNvCxnSpPr>
          <p:nvPr/>
        </p:nvCxnSpPr>
        <p:spPr>
          <a:xfrm flipH="1" flipV="1">
            <a:off x="5124466" y="4884504"/>
            <a:ext cx="375568" cy="429300"/>
          </a:xfrm>
          <a:prstGeom prst="straightConnector1">
            <a:avLst/>
          </a:prstGeom>
          <a:ln w="19050" cap="rnd">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D6C30117-2760-93F6-B511-7DBACD9ABBAD}"/>
              </a:ext>
            </a:extLst>
          </p:cNvPr>
          <p:cNvCxnSpPr>
            <a:cxnSpLocks/>
            <a:stCxn id="38" idx="3"/>
            <a:endCxn id="43" idx="0"/>
          </p:cNvCxnSpPr>
          <p:nvPr/>
        </p:nvCxnSpPr>
        <p:spPr>
          <a:xfrm>
            <a:off x="6769486" y="4801241"/>
            <a:ext cx="944308" cy="496398"/>
          </a:xfrm>
          <a:prstGeom prst="straightConnector1">
            <a:avLst/>
          </a:prstGeom>
          <a:ln w="19050" cap="rnd">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E2494C66-27C9-427A-6DAE-C6B5C986024F}"/>
              </a:ext>
            </a:extLst>
          </p:cNvPr>
          <p:cNvCxnSpPr>
            <a:cxnSpLocks/>
            <a:stCxn id="33" idx="1"/>
            <a:endCxn id="38" idx="3"/>
          </p:cNvCxnSpPr>
          <p:nvPr/>
        </p:nvCxnSpPr>
        <p:spPr>
          <a:xfrm flipH="1">
            <a:off x="6769486" y="3842107"/>
            <a:ext cx="799955" cy="959134"/>
          </a:xfrm>
          <a:prstGeom prst="straightConnector1">
            <a:avLst/>
          </a:prstGeom>
          <a:ln w="19050" cap="rnd">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85" name="Picture 4" descr="“hbase”的图片搜索结果">
            <a:extLst>
              <a:ext uri="{FF2B5EF4-FFF2-40B4-BE49-F238E27FC236}">
                <a16:creationId xmlns:a16="http://schemas.microsoft.com/office/drawing/2014/main" id="{DF38F808-2DF8-524E-58F2-3B3D63CC3DA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00742" y="2907344"/>
            <a:ext cx="2212104" cy="564792"/>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6" descr="“apache  zookeeper”的图片搜索结果">
            <a:extLst>
              <a:ext uri="{FF2B5EF4-FFF2-40B4-BE49-F238E27FC236}">
                <a16:creationId xmlns:a16="http://schemas.microsoft.com/office/drawing/2014/main" id="{5C28A252-783F-CE8D-193C-05A9B688038D}"/>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34231" y="5481104"/>
            <a:ext cx="2121013" cy="707004"/>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10" descr="“Cassandra”的图片搜索结果">
            <a:extLst>
              <a:ext uri="{FF2B5EF4-FFF2-40B4-BE49-F238E27FC236}">
                <a16:creationId xmlns:a16="http://schemas.microsoft.com/office/drawing/2014/main" id="{C4391BCD-B84E-6DF0-DF3F-E964C729273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83732" y="2207594"/>
            <a:ext cx="1103491" cy="739301"/>
          </a:xfrm>
          <a:prstGeom prst="rect">
            <a:avLst/>
          </a:prstGeom>
          <a:noFill/>
          <a:extLst>
            <a:ext uri="{909E8E84-426E-40DD-AFC4-6F175D3DCCD1}">
              <a14:hiddenFill xmlns:a14="http://schemas.microsoft.com/office/drawing/2010/main">
                <a:solidFill>
                  <a:srgbClr val="FFFFFF"/>
                </a:solidFill>
              </a14:hiddenFill>
            </a:ext>
          </a:extLst>
        </p:spPr>
      </p:pic>
      <p:pic>
        <p:nvPicPr>
          <p:cNvPr id="88" name="图片 87">
            <a:extLst>
              <a:ext uri="{FF2B5EF4-FFF2-40B4-BE49-F238E27FC236}">
                <a16:creationId xmlns:a16="http://schemas.microsoft.com/office/drawing/2014/main" id="{944FFAEA-3B46-6379-197F-1D86F7795950}"/>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1856283" y="3981407"/>
            <a:ext cx="1085460" cy="916414"/>
          </a:xfrm>
          <a:prstGeom prst="rect">
            <a:avLst/>
          </a:prstGeom>
        </p:spPr>
      </p:pic>
      <p:pic>
        <p:nvPicPr>
          <p:cNvPr id="89" name="Picture 2" descr="Image result for microsoft azure">
            <a:extLst>
              <a:ext uri="{FF2B5EF4-FFF2-40B4-BE49-F238E27FC236}">
                <a16:creationId xmlns:a16="http://schemas.microsoft.com/office/drawing/2014/main" id="{1054EB46-3824-C6E1-333A-6C31F5181AC6}"/>
              </a:ext>
            </a:extLst>
          </p:cNvPr>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31124" y="4188392"/>
            <a:ext cx="1693962" cy="94109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4" descr="Image result for spark">
            <a:extLst>
              <a:ext uri="{FF2B5EF4-FFF2-40B4-BE49-F238E27FC236}">
                <a16:creationId xmlns:a16="http://schemas.microsoft.com/office/drawing/2014/main" id="{470A3157-8E52-F465-9057-B2F59273B306}"/>
              </a:ext>
            </a:extLst>
          </p:cNvPr>
          <p:cNvPicPr>
            <a:picLocks noChangeAspect="1" noChangeArrowheads="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57191" y="5436831"/>
            <a:ext cx="1430386" cy="1110084"/>
          </a:xfrm>
          <a:prstGeom prst="rect">
            <a:avLst/>
          </a:prstGeom>
          <a:noFill/>
          <a:extLst>
            <a:ext uri="{909E8E84-426E-40DD-AFC4-6F175D3DCCD1}">
              <a14:hiddenFill xmlns:a14="http://schemas.microsoft.com/office/drawing/2010/main">
                <a:solidFill>
                  <a:srgbClr val="FFFFFF"/>
                </a:solidFill>
              </a14:hiddenFill>
            </a:ext>
          </a:extLst>
        </p:spPr>
      </p:pic>
      <p:pic>
        <p:nvPicPr>
          <p:cNvPr id="91" name="图片 90">
            <a:extLst>
              <a:ext uri="{FF2B5EF4-FFF2-40B4-BE49-F238E27FC236}">
                <a16:creationId xmlns:a16="http://schemas.microsoft.com/office/drawing/2014/main" id="{634DBDE3-4CF6-C340-E359-C1C2E6154C51}"/>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052429" y="2491768"/>
            <a:ext cx="1036642" cy="621985"/>
          </a:xfrm>
          <a:prstGeom prst="rect">
            <a:avLst/>
          </a:prstGeom>
        </p:spPr>
      </p:pic>
      <p:pic>
        <p:nvPicPr>
          <p:cNvPr id="92" name="图片 91" descr="1000px-Yahoo!_logo.svg.png">
            <a:extLst>
              <a:ext uri="{FF2B5EF4-FFF2-40B4-BE49-F238E27FC236}">
                <a16:creationId xmlns:a16="http://schemas.microsoft.com/office/drawing/2014/main" id="{F6895790-6AFD-BA5F-6F93-432DA9262C7D}"/>
              </a:ext>
            </a:extLst>
          </p:cNvPr>
          <p:cNvPicPr>
            <a:picLocks noChangeAspect="1"/>
          </p:cNvPicPr>
          <p:nvPr/>
        </p:nvPicPr>
        <p:blipFill>
          <a:blip r:embed="rId12" cstate="print"/>
          <a:stretch>
            <a:fillRect/>
          </a:stretch>
        </p:blipFill>
        <p:spPr>
          <a:xfrm>
            <a:off x="8384611" y="3451772"/>
            <a:ext cx="1526807" cy="355746"/>
          </a:xfrm>
          <a:prstGeom prst="rect">
            <a:avLst/>
          </a:prstGeom>
        </p:spPr>
      </p:pic>
      <p:pic>
        <p:nvPicPr>
          <p:cNvPr id="1026" name="Picture 2" descr="message-io — WebSocket library in Rust // Lib.rs">
            <a:extLst>
              <a:ext uri="{FF2B5EF4-FFF2-40B4-BE49-F238E27FC236}">
                <a16:creationId xmlns:a16="http://schemas.microsoft.com/office/drawing/2014/main" id="{D3BCA467-B4FA-DB03-961F-88426A58A36B}"/>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61729" t="51189" r="25245" b="14785"/>
          <a:stretch/>
        </p:blipFill>
        <p:spPr bwMode="auto">
          <a:xfrm>
            <a:off x="4592875" y="5332452"/>
            <a:ext cx="275056" cy="2245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ava File I/O - Java Tutorial | Intellipaat.com">
            <a:extLst>
              <a:ext uri="{FF2B5EF4-FFF2-40B4-BE49-F238E27FC236}">
                <a16:creationId xmlns:a16="http://schemas.microsoft.com/office/drawing/2014/main" id="{E6E1B8DB-E1AE-DC22-38D7-550AABA5ED5A}"/>
              </a:ext>
            </a:extLst>
          </p:cNvPr>
          <p:cNvPicPr>
            <a:picLocks noChangeAspect="1" noChangeArrowheads="1"/>
          </p:cNvPicPr>
          <p:nvPr/>
        </p:nvPicPr>
        <p:blipFill rotWithShape="1">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l="73804" t="50000"/>
          <a:stretch/>
        </p:blipFill>
        <p:spPr bwMode="auto">
          <a:xfrm>
            <a:off x="3693445" y="4295812"/>
            <a:ext cx="339656" cy="336773"/>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直接箭头连接符 15">
            <a:extLst>
              <a:ext uri="{FF2B5EF4-FFF2-40B4-BE49-F238E27FC236}">
                <a16:creationId xmlns:a16="http://schemas.microsoft.com/office/drawing/2014/main" id="{E231A8DF-4639-41CD-1E82-0DB2CFAD6131}"/>
              </a:ext>
            </a:extLst>
          </p:cNvPr>
          <p:cNvCxnSpPr>
            <a:cxnSpLocks/>
            <a:stCxn id="40" idx="2"/>
            <a:endCxn id="1028" idx="3"/>
          </p:cNvCxnSpPr>
          <p:nvPr/>
        </p:nvCxnSpPr>
        <p:spPr>
          <a:xfrm flipH="1">
            <a:off x="4033101" y="4295812"/>
            <a:ext cx="235944" cy="168387"/>
          </a:xfrm>
          <a:prstGeom prst="straightConnector1">
            <a:avLst/>
          </a:prstGeom>
          <a:ln w="19050" cap="rnd">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9" name="Picture 2" descr="message-io — WebSocket library in Rust // Lib.rs">
            <a:extLst>
              <a:ext uri="{FF2B5EF4-FFF2-40B4-BE49-F238E27FC236}">
                <a16:creationId xmlns:a16="http://schemas.microsoft.com/office/drawing/2014/main" id="{B6054C25-54E2-7F64-0028-2EFC36493FD0}"/>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61729" t="51189" r="25245" b="14785"/>
          <a:stretch/>
        </p:blipFill>
        <p:spPr bwMode="auto">
          <a:xfrm>
            <a:off x="5224656" y="5005572"/>
            <a:ext cx="275056" cy="22452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message-io — WebSocket library in Rust // Lib.rs">
            <a:extLst>
              <a:ext uri="{FF2B5EF4-FFF2-40B4-BE49-F238E27FC236}">
                <a16:creationId xmlns:a16="http://schemas.microsoft.com/office/drawing/2014/main" id="{9DCBF6B4-FBED-8DC7-797D-2E428230E2D7}"/>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61729" t="51189" r="25245" b="14785"/>
          <a:stretch/>
        </p:blipFill>
        <p:spPr bwMode="auto">
          <a:xfrm>
            <a:off x="7049670" y="4176989"/>
            <a:ext cx="275056" cy="22452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message-io — WebSocket library in Rust // Lib.rs">
            <a:extLst>
              <a:ext uri="{FF2B5EF4-FFF2-40B4-BE49-F238E27FC236}">
                <a16:creationId xmlns:a16="http://schemas.microsoft.com/office/drawing/2014/main" id="{6D6AFF12-3BFF-148B-430A-07FA4902BE96}"/>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61729" t="51189" r="25245" b="14785"/>
          <a:stretch/>
        </p:blipFill>
        <p:spPr bwMode="auto">
          <a:xfrm>
            <a:off x="7077259" y="4912057"/>
            <a:ext cx="275056" cy="22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6858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E3F30B0-EF84-7599-6282-B6F973CBB044}"/>
              </a:ext>
            </a:extLst>
          </p:cNvPr>
          <p:cNvSpPr>
            <a:spLocks noGrp="1"/>
          </p:cNvSpPr>
          <p:nvPr>
            <p:ph idx="1"/>
          </p:nvPr>
        </p:nvSpPr>
        <p:spPr>
          <a:xfrm>
            <a:off x="835204" y="1362566"/>
            <a:ext cx="10601723" cy="1364476"/>
          </a:xfrm>
        </p:spPr>
        <p:txBody>
          <a:bodyPr/>
          <a:lstStyle/>
          <a:p>
            <a:r>
              <a:rPr lang="en-US" altLang="zh-CN" dirty="0"/>
              <a:t>Subsequent runs</a:t>
            </a:r>
          </a:p>
          <a:p>
            <a:pPr lvl="1"/>
            <a:r>
              <a:rPr lang="en-US" altLang="zh-CN" b="0" dirty="0"/>
              <a:t>To generate valid sequences that can be executed by the cloud system, the newly injected fault should satisfy some constraints</a:t>
            </a:r>
            <a:endParaRPr lang="zh-CN" altLang="en-US" b="0" dirty="0"/>
          </a:p>
        </p:txBody>
      </p:sp>
      <p:sp>
        <p:nvSpPr>
          <p:cNvPr id="3" name="标题 2">
            <a:extLst>
              <a:ext uri="{FF2B5EF4-FFF2-40B4-BE49-F238E27FC236}">
                <a16:creationId xmlns:a16="http://schemas.microsoft.com/office/drawing/2014/main" id="{EB516054-502F-542B-CA31-18F0977B22A4}"/>
              </a:ext>
            </a:extLst>
          </p:cNvPr>
          <p:cNvSpPr>
            <a:spLocks noGrp="1"/>
          </p:cNvSpPr>
          <p:nvPr>
            <p:ph type="title"/>
          </p:nvPr>
        </p:nvSpPr>
        <p:spPr/>
        <p:txBody>
          <a:bodyPr/>
          <a:lstStyle/>
          <a:p>
            <a:r>
              <a:rPr lang="en-US" altLang="zh-CN" dirty="0"/>
              <a:t>Fault Sequence Generation &amp; Mutation</a:t>
            </a:r>
            <a:endParaRPr lang="zh-CN" altLang="en-US" dirty="0"/>
          </a:p>
        </p:txBody>
      </p:sp>
      <p:sp>
        <p:nvSpPr>
          <p:cNvPr id="6" name="矩形 5">
            <a:extLst>
              <a:ext uri="{FF2B5EF4-FFF2-40B4-BE49-F238E27FC236}">
                <a16:creationId xmlns:a16="http://schemas.microsoft.com/office/drawing/2014/main" id="{8A704B06-174F-D15A-4E17-7C4C7BECC44E}"/>
              </a:ext>
            </a:extLst>
          </p:cNvPr>
          <p:cNvSpPr/>
          <p:nvPr/>
        </p:nvSpPr>
        <p:spPr bwMode="gray">
          <a:xfrm>
            <a:off x="802117" y="3279417"/>
            <a:ext cx="5168348" cy="2537791"/>
          </a:xfrm>
          <a:prstGeom prst="rect">
            <a:avLst/>
          </a:prstGeom>
          <a:solidFill>
            <a:schemeClr val="accent4">
              <a:lumMod val="20000"/>
              <a:lumOff val="80000"/>
            </a:schemeClr>
          </a:solidFill>
          <a:ln w="6350" algn="ctr">
            <a:noFill/>
            <a:miter lim="800000"/>
            <a:headEnd/>
            <a:tailEnd/>
          </a:ln>
          <a:effectLst/>
        </p:spPr>
        <p:txBody>
          <a:bodyPr wrap="square" rtlCol="0" anchor="ctr"/>
          <a:lstStyle/>
          <a:p>
            <a:pPr marL="342900" indent="-342900">
              <a:lnSpc>
                <a:spcPct val="150000"/>
              </a:lnSpc>
              <a:buFont typeface="Arial" panose="020B0604020202020204" pitchFamily="34" charset="0"/>
              <a:buChar char="•"/>
            </a:pPr>
            <a:r>
              <a:rPr lang="en-US" altLang="zh-CN" sz="2400" b="1" dirty="0"/>
              <a:t>Only alive nodes can crash</a:t>
            </a:r>
          </a:p>
          <a:p>
            <a:pPr marL="342900" indent="-342900">
              <a:lnSpc>
                <a:spcPct val="150000"/>
              </a:lnSpc>
              <a:buFont typeface="Arial" panose="020B0604020202020204" pitchFamily="34" charset="0"/>
              <a:buChar char="•"/>
            </a:pPr>
            <a:r>
              <a:rPr lang="en-US" altLang="zh-CN" sz="2400" dirty="0"/>
              <a:t>Only dead nodes can be rebooted</a:t>
            </a:r>
          </a:p>
          <a:p>
            <a:pPr marL="342900" indent="-342900">
              <a:lnSpc>
                <a:spcPct val="150000"/>
              </a:lnSpc>
              <a:buFont typeface="Arial" panose="020B0604020202020204" pitchFamily="34" charset="0"/>
              <a:buChar char="•"/>
            </a:pPr>
            <a:r>
              <a:rPr lang="en-US" altLang="zh-CN" sz="2400" dirty="0"/>
              <a:t>System-specific constraints</a:t>
            </a:r>
          </a:p>
          <a:p>
            <a:pPr marL="342900" indent="-342900">
              <a:lnSpc>
                <a:spcPct val="150000"/>
              </a:lnSpc>
              <a:buFont typeface="Arial" panose="020B0604020202020204" pitchFamily="34" charset="0"/>
              <a:buChar char="•"/>
            </a:pPr>
            <a:r>
              <a:rPr lang="en-US" altLang="zh-CN" sz="2400" dirty="0"/>
              <a:t>User-specified constraints</a:t>
            </a:r>
          </a:p>
        </p:txBody>
      </p:sp>
      <p:cxnSp>
        <p:nvCxnSpPr>
          <p:cNvPr id="36" name="直接箭头连接符 35">
            <a:extLst>
              <a:ext uri="{FF2B5EF4-FFF2-40B4-BE49-F238E27FC236}">
                <a16:creationId xmlns:a16="http://schemas.microsoft.com/office/drawing/2014/main" id="{9F2594FB-3912-BC48-2E84-C785EFDEF871}"/>
              </a:ext>
            </a:extLst>
          </p:cNvPr>
          <p:cNvCxnSpPr>
            <a:stCxn id="42" idx="0"/>
            <a:endCxn id="46" idx="4"/>
          </p:cNvCxnSpPr>
          <p:nvPr/>
        </p:nvCxnSpPr>
        <p:spPr>
          <a:xfrm flipV="1">
            <a:off x="7406040" y="3861659"/>
            <a:ext cx="0" cy="694055"/>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F7C08ABA-DB11-07E8-48BE-B2625A86E797}"/>
              </a:ext>
            </a:extLst>
          </p:cNvPr>
          <p:cNvCxnSpPr>
            <a:stCxn id="43" idx="0"/>
            <a:endCxn id="47" idx="4"/>
          </p:cNvCxnSpPr>
          <p:nvPr/>
        </p:nvCxnSpPr>
        <p:spPr>
          <a:xfrm flipV="1">
            <a:off x="8274720" y="3861659"/>
            <a:ext cx="0" cy="1233805"/>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C18E13F3-883E-5E0B-0EEE-77DE044EA7FE}"/>
              </a:ext>
            </a:extLst>
          </p:cNvPr>
          <p:cNvCxnSpPr>
            <a:stCxn id="44" idx="0"/>
            <a:endCxn id="48" idx="4"/>
          </p:cNvCxnSpPr>
          <p:nvPr/>
        </p:nvCxnSpPr>
        <p:spPr>
          <a:xfrm flipV="1">
            <a:off x="9989855" y="3861024"/>
            <a:ext cx="0" cy="177419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F11F6EF4-8EC1-5890-81CC-1ED3C0CC6CB2}"/>
              </a:ext>
            </a:extLst>
          </p:cNvPr>
          <p:cNvCxnSpPr/>
          <p:nvPr/>
        </p:nvCxnSpPr>
        <p:spPr>
          <a:xfrm>
            <a:off x="7037740" y="4631914"/>
            <a:ext cx="3976370" cy="0"/>
          </a:xfrm>
          <a:prstGeom prst="line">
            <a:avLst/>
          </a:prstGeom>
          <a:ln w="38100" cap="rnd">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277EF534-929B-5DF7-25F1-E44B1753D61E}"/>
              </a:ext>
            </a:extLst>
          </p:cNvPr>
          <p:cNvCxnSpPr/>
          <p:nvPr/>
        </p:nvCxnSpPr>
        <p:spPr>
          <a:xfrm flipV="1">
            <a:off x="7048535" y="5188809"/>
            <a:ext cx="1296035" cy="1270"/>
          </a:xfrm>
          <a:prstGeom prst="line">
            <a:avLst/>
          </a:prstGeom>
          <a:ln w="38100" cap="rnd">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77AE0351-8B20-8CF1-5941-0576CA38E095}"/>
              </a:ext>
            </a:extLst>
          </p:cNvPr>
          <p:cNvCxnSpPr/>
          <p:nvPr/>
        </p:nvCxnSpPr>
        <p:spPr>
          <a:xfrm>
            <a:off x="7047900" y="5715859"/>
            <a:ext cx="3968750" cy="3175"/>
          </a:xfrm>
          <a:prstGeom prst="line">
            <a:avLst/>
          </a:prstGeom>
          <a:ln w="38100" cap="rnd">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椭圆 41">
            <a:extLst>
              <a:ext uri="{FF2B5EF4-FFF2-40B4-BE49-F238E27FC236}">
                <a16:creationId xmlns:a16="http://schemas.microsoft.com/office/drawing/2014/main" id="{3487F2A9-7313-644A-5F08-00ABF8B7354F}"/>
              </a:ext>
            </a:extLst>
          </p:cNvPr>
          <p:cNvSpPr/>
          <p:nvPr/>
        </p:nvSpPr>
        <p:spPr>
          <a:xfrm>
            <a:off x="7314600" y="4555714"/>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sp>
        <p:nvSpPr>
          <p:cNvPr id="43" name="椭圆 42">
            <a:extLst>
              <a:ext uri="{FF2B5EF4-FFF2-40B4-BE49-F238E27FC236}">
                <a16:creationId xmlns:a16="http://schemas.microsoft.com/office/drawing/2014/main" id="{FFDB09DA-97D0-2327-1894-939ADF9535CB}"/>
              </a:ext>
            </a:extLst>
          </p:cNvPr>
          <p:cNvSpPr/>
          <p:nvPr/>
        </p:nvSpPr>
        <p:spPr>
          <a:xfrm>
            <a:off x="8183280" y="5095464"/>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sp>
        <p:nvSpPr>
          <p:cNvPr id="44" name="椭圆 43">
            <a:extLst>
              <a:ext uri="{FF2B5EF4-FFF2-40B4-BE49-F238E27FC236}">
                <a16:creationId xmlns:a16="http://schemas.microsoft.com/office/drawing/2014/main" id="{39315722-1173-6D72-79EA-803AF1E53EAC}"/>
              </a:ext>
            </a:extLst>
          </p:cNvPr>
          <p:cNvSpPr/>
          <p:nvPr/>
        </p:nvSpPr>
        <p:spPr>
          <a:xfrm>
            <a:off x="9898415" y="5635214"/>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cxnSp>
        <p:nvCxnSpPr>
          <p:cNvPr id="45" name="直接连接符 44">
            <a:extLst>
              <a:ext uri="{FF2B5EF4-FFF2-40B4-BE49-F238E27FC236}">
                <a16:creationId xmlns:a16="http://schemas.microsoft.com/office/drawing/2014/main" id="{CBB128A9-3655-06FA-8C9B-B4E5048CA949}"/>
              </a:ext>
            </a:extLst>
          </p:cNvPr>
          <p:cNvCxnSpPr/>
          <p:nvPr/>
        </p:nvCxnSpPr>
        <p:spPr>
          <a:xfrm flipV="1">
            <a:off x="7047900" y="3767044"/>
            <a:ext cx="3985895" cy="8890"/>
          </a:xfrm>
          <a:prstGeom prst="line">
            <a:avLst/>
          </a:prstGeom>
          <a:ln w="76200" cap="rnd">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椭圆 45">
            <a:extLst>
              <a:ext uri="{FF2B5EF4-FFF2-40B4-BE49-F238E27FC236}">
                <a16:creationId xmlns:a16="http://schemas.microsoft.com/office/drawing/2014/main" id="{7B07022D-E98B-FDBF-1F82-82B0914DAC19}"/>
              </a:ext>
            </a:extLst>
          </p:cNvPr>
          <p:cNvSpPr/>
          <p:nvPr/>
        </p:nvSpPr>
        <p:spPr>
          <a:xfrm>
            <a:off x="7314600" y="3685764"/>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sp>
        <p:nvSpPr>
          <p:cNvPr id="47" name="椭圆 46">
            <a:extLst>
              <a:ext uri="{FF2B5EF4-FFF2-40B4-BE49-F238E27FC236}">
                <a16:creationId xmlns:a16="http://schemas.microsoft.com/office/drawing/2014/main" id="{B1BE7A1D-7504-BA00-C0F0-F5EEE98209FB}"/>
              </a:ext>
            </a:extLst>
          </p:cNvPr>
          <p:cNvSpPr/>
          <p:nvPr/>
        </p:nvSpPr>
        <p:spPr>
          <a:xfrm>
            <a:off x="8183280" y="3685764"/>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sp>
        <p:nvSpPr>
          <p:cNvPr id="48" name="椭圆 47">
            <a:extLst>
              <a:ext uri="{FF2B5EF4-FFF2-40B4-BE49-F238E27FC236}">
                <a16:creationId xmlns:a16="http://schemas.microsoft.com/office/drawing/2014/main" id="{E0BC810B-3967-ED35-1595-82BB61D9A1A1}"/>
              </a:ext>
            </a:extLst>
          </p:cNvPr>
          <p:cNvSpPr/>
          <p:nvPr/>
        </p:nvSpPr>
        <p:spPr>
          <a:xfrm>
            <a:off x="9898415" y="3685129"/>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EDAD4B9D-6936-D812-AF34-2FC5B015F30C}"/>
                  </a:ext>
                </a:extLst>
              </p:cNvPr>
              <p:cNvSpPr txBox="1"/>
              <p:nvPr/>
            </p:nvSpPr>
            <p:spPr>
              <a:xfrm>
                <a:off x="7878298" y="2992344"/>
                <a:ext cx="792845" cy="373179"/>
              </a:xfrm>
              <a:prstGeom prst="rect">
                <a:avLst/>
              </a:prstGeom>
              <a:noFill/>
            </p:spPr>
            <p:txBody>
              <a:bodyPr wrap="none" rtlCol="0" anchor="t">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m:rPr>
                              <m:sty m:val="p"/>
                            </m:rPr>
                            <a:rPr lang="en-US" altLang="zh-CN" b="0" i="0" smtClean="0">
                              <a:latin typeface="Cambria Math" panose="02040503050406030204" pitchFamily="18" charset="0"/>
                              <a:cs typeface="Times New Roman" panose="02020603050405020304" pitchFamily="18" charset="0"/>
                            </a:rPr>
                            <m:t>FtPt</m:t>
                          </m:r>
                        </m:e>
                        <m:sub>
                          <m:r>
                            <a:rPr lang="en-US" altLang="zh-CN" b="0" i="1" smtClean="0">
                              <a:latin typeface="Cambria Math" panose="02040503050406030204" pitchFamily="18" charset="0"/>
                              <a:cs typeface="Times New Roman" panose="02020603050405020304" pitchFamily="18" charset="0"/>
                            </a:rPr>
                            <m:t>𝐵</m:t>
                          </m:r>
                        </m:sub>
                        <m:sup>
                          <m:r>
                            <a:rPr lang="en-US" altLang="zh-CN" b="0" i="0" smtClean="0">
                              <a:latin typeface="Cambria Math" panose="02040503050406030204" pitchFamily="18" charset="0"/>
                              <a:cs typeface="Times New Roman" panose="02020603050405020304" pitchFamily="18" charset="0"/>
                            </a:rPr>
                            <m:t>2</m:t>
                          </m:r>
                        </m:sup>
                      </m:sSubSup>
                    </m:oMath>
                  </m:oMathPara>
                </a14:m>
                <a:endParaRPr lang="en-US" altLang="zh-CN" b="0" i="0" dirty="0">
                  <a:cs typeface="Cambria Math" panose="02040503050406030204" pitchFamily="18" charset="0"/>
                </a:endParaRPr>
              </a:p>
            </p:txBody>
          </p:sp>
        </mc:Choice>
        <mc:Fallback xmlns="">
          <p:sp>
            <p:nvSpPr>
              <p:cNvPr id="49" name="文本框 48">
                <a:extLst>
                  <a:ext uri="{FF2B5EF4-FFF2-40B4-BE49-F238E27FC236}">
                    <a16:creationId xmlns:a16="http://schemas.microsoft.com/office/drawing/2014/main" id="{EDAD4B9D-6936-D812-AF34-2FC5B015F30C}"/>
                  </a:ext>
                </a:extLst>
              </p:cNvPr>
              <p:cNvSpPr txBox="1">
                <a:spLocks noRot="1" noChangeAspect="1" noMove="1" noResize="1" noEditPoints="1" noAdjustHandles="1" noChangeArrowheads="1" noChangeShapeType="1" noTextEdit="1"/>
              </p:cNvSpPr>
              <p:nvPr/>
            </p:nvSpPr>
            <p:spPr>
              <a:xfrm>
                <a:off x="7878298" y="2992344"/>
                <a:ext cx="792845" cy="373179"/>
              </a:xfrm>
              <a:prstGeom prst="rect">
                <a:avLst/>
              </a:prstGeom>
              <a:blipFill>
                <a:blip r:embed="rId3"/>
                <a:stretch>
                  <a:fillRect b="-3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CB2136FB-AF32-5D63-73B3-5CEB7FEB8E0E}"/>
                  </a:ext>
                </a:extLst>
              </p:cNvPr>
              <p:cNvSpPr txBox="1"/>
              <p:nvPr/>
            </p:nvSpPr>
            <p:spPr>
              <a:xfrm>
                <a:off x="7017569" y="2992979"/>
                <a:ext cx="776943" cy="374013"/>
              </a:xfrm>
              <a:prstGeom prst="rect">
                <a:avLst/>
              </a:prstGeom>
              <a:noFill/>
            </p:spPr>
            <p:txBody>
              <a:bodyPr wrap="none" rtlCol="0" anchor="t">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m:rPr>
                              <m:sty m:val="p"/>
                            </m:rPr>
                            <a:rPr lang="en-US" altLang="zh-CN" b="0" i="0" smtClean="0">
                              <a:latin typeface="Cambria Math" panose="02040503050406030204" pitchFamily="18" charset="0"/>
                              <a:cs typeface="Times New Roman" panose="02020603050405020304" pitchFamily="18" charset="0"/>
                            </a:rPr>
                            <m:t>FtPt</m:t>
                          </m:r>
                        </m:e>
                        <m:sub>
                          <m:r>
                            <a:rPr lang="en-US" altLang="zh-CN" b="0" i="1" smtClean="0">
                              <a:latin typeface="Cambria Math" panose="02040503050406030204" pitchFamily="18" charset="0"/>
                              <a:cs typeface="Times New Roman" panose="02020603050405020304" pitchFamily="18" charset="0"/>
                            </a:rPr>
                            <m:t>𝐴</m:t>
                          </m:r>
                        </m:sub>
                        <m:sup>
                          <m:r>
                            <a:rPr lang="en-US" altLang="zh-CN" b="0" i="0" smtClean="0">
                              <a:latin typeface="Cambria Math" panose="02040503050406030204" pitchFamily="18" charset="0"/>
                              <a:cs typeface="Times New Roman" panose="02020603050405020304" pitchFamily="18" charset="0"/>
                            </a:rPr>
                            <m:t>1</m:t>
                          </m:r>
                        </m:sup>
                      </m:sSubSup>
                    </m:oMath>
                  </m:oMathPara>
                </a14:m>
                <a:endParaRPr lang="en-US" altLang="zh-CN" b="0" i="0" dirty="0">
                  <a:cs typeface="Cambria Math" panose="02040503050406030204" pitchFamily="18" charset="0"/>
                </a:endParaRPr>
              </a:p>
            </p:txBody>
          </p:sp>
        </mc:Choice>
        <mc:Fallback xmlns="">
          <p:sp>
            <p:nvSpPr>
              <p:cNvPr id="50" name="文本框 49">
                <a:extLst>
                  <a:ext uri="{FF2B5EF4-FFF2-40B4-BE49-F238E27FC236}">
                    <a16:creationId xmlns:a16="http://schemas.microsoft.com/office/drawing/2014/main" id="{CB2136FB-AF32-5D63-73B3-5CEB7FEB8E0E}"/>
                  </a:ext>
                </a:extLst>
              </p:cNvPr>
              <p:cNvSpPr txBox="1">
                <a:spLocks noRot="1" noChangeAspect="1" noMove="1" noResize="1" noEditPoints="1" noAdjustHandles="1" noChangeArrowheads="1" noChangeShapeType="1" noTextEdit="1"/>
              </p:cNvSpPr>
              <p:nvPr/>
            </p:nvSpPr>
            <p:spPr>
              <a:xfrm>
                <a:off x="7017569" y="2992979"/>
                <a:ext cx="776943" cy="374013"/>
              </a:xfrm>
              <a:prstGeom prst="rect">
                <a:avLst/>
              </a:prstGeom>
              <a:blipFill>
                <a:blip r:embed="rId4"/>
                <a:stretch>
                  <a:fillRect b="-3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82329E92-6CC2-A7A9-79CC-10E0844DADFD}"/>
                  </a:ext>
                </a:extLst>
              </p:cNvPr>
              <p:cNvSpPr txBox="1"/>
              <p:nvPr/>
            </p:nvSpPr>
            <p:spPr>
              <a:xfrm>
                <a:off x="8738723" y="2990439"/>
                <a:ext cx="792845" cy="374590"/>
              </a:xfrm>
              <a:prstGeom prst="rect">
                <a:avLst/>
              </a:prstGeom>
              <a:noFill/>
            </p:spPr>
            <p:txBody>
              <a:bodyPr wrap="none" rtlCol="0" anchor="t">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solidFill>
                                <a:schemeClr val="bg1">
                                  <a:lumMod val="75000"/>
                                </a:schemeClr>
                              </a:solidFill>
                              <a:latin typeface="Cambria Math" panose="02040503050406030204" pitchFamily="18" charset="0"/>
                              <a:cs typeface="Times New Roman" panose="02020603050405020304" pitchFamily="18" charset="0"/>
                            </a:rPr>
                          </m:ctrlPr>
                        </m:sSubSupPr>
                        <m:e>
                          <m:r>
                            <m:rPr>
                              <m:sty m:val="p"/>
                            </m:rPr>
                            <a:rPr lang="en-US" altLang="zh-CN" b="0" i="0" smtClean="0">
                              <a:solidFill>
                                <a:schemeClr val="bg1">
                                  <a:lumMod val="75000"/>
                                </a:schemeClr>
                              </a:solidFill>
                              <a:latin typeface="Cambria Math" panose="02040503050406030204" pitchFamily="18" charset="0"/>
                              <a:cs typeface="Times New Roman" panose="02020603050405020304" pitchFamily="18" charset="0"/>
                            </a:rPr>
                            <m:t>FtPt</m:t>
                          </m:r>
                        </m:e>
                        <m:sub>
                          <m:r>
                            <a:rPr lang="en-US" altLang="zh-CN" b="0" i="1" smtClean="0">
                              <a:solidFill>
                                <a:schemeClr val="bg1">
                                  <a:lumMod val="75000"/>
                                </a:schemeClr>
                              </a:solidFill>
                              <a:latin typeface="Cambria Math" panose="02040503050406030204" pitchFamily="18" charset="0"/>
                              <a:cs typeface="Times New Roman" panose="02020603050405020304" pitchFamily="18" charset="0"/>
                            </a:rPr>
                            <m:t>𝐵</m:t>
                          </m:r>
                        </m:sub>
                        <m:sup>
                          <m:r>
                            <a:rPr lang="en-US" altLang="zh-CN" b="0" i="0" smtClean="0">
                              <a:solidFill>
                                <a:schemeClr val="bg1">
                                  <a:lumMod val="75000"/>
                                </a:schemeClr>
                              </a:solidFill>
                              <a:latin typeface="Cambria Math" panose="02040503050406030204" pitchFamily="18" charset="0"/>
                              <a:cs typeface="Times New Roman" panose="02020603050405020304" pitchFamily="18" charset="0"/>
                            </a:rPr>
                            <m:t>3</m:t>
                          </m:r>
                        </m:sup>
                      </m:sSubSup>
                    </m:oMath>
                  </m:oMathPara>
                </a14:m>
                <a:endParaRPr lang="en-US" altLang="zh-CN" b="0" i="0" dirty="0">
                  <a:solidFill>
                    <a:schemeClr val="bg1">
                      <a:lumMod val="75000"/>
                    </a:schemeClr>
                  </a:solidFill>
                  <a:cs typeface="Cambria Math" panose="02040503050406030204" pitchFamily="18" charset="0"/>
                </a:endParaRPr>
              </a:p>
            </p:txBody>
          </p:sp>
        </mc:Choice>
        <mc:Fallback xmlns="">
          <p:sp>
            <p:nvSpPr>
              <p:cNvPr id="51" name="文本框 50">
                <a:extLst>
                  <a:ext uri="{FF2B5EF4-FFF2-40B4-BE49-F238E27FC236}">
                    <a16:creationId xmlns:a16="http://schemas.microsoft.com/office/drawing/2014/main" id="{82329E92-6CC2-A7A9-79CC-10E0844DADFD}"/>
                  </a:ext>
                </a:extLst>
              </p:cNvPr>
              <p:cNvSpPr txBox="1">
                <a:spLocks noRot="1" noChangeAspect="1" noMove="1" noResize="1" noEditPoints="1" noAdjustHandles="1" noChangeArrowheads="1" noChangeShapeType="1" noTextEdit="1"/>
              </p:cNvSpPr>
              <p:nvPr/>
            </p:nvSpPr>
            <p:spPr>
              <a:xfrm>
                <a:off x="8738723" y="2990439"/>
                <a:ext cx="792845" cy="374590"/>
              </a:xfrm>
              <a:prstGeom prst="rect">
                <a:avLst/>
              </a:prstGeom>
              <a:blipFill>
                <a:blip r:embed="rId5"/>
                <a:stretch>
                  <a:fillRect b="-3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A2360173-B16D-55D7-310C-C4A4854A09F1}"/>
                  </a:ext>
                </a:extLst>
              </p:cNvPr>
              <p:cNvSpPr txBox="1"/>
              <p:nvPr/>
            </p:nvSpPr>
            <p:spPr>
              <a:xfrm>
                <a:off x="9556785" y="2990439"/>
                <a:ext cx="784510" cy="375424"/>
              </a:xfrm>
              <a:prstGeom prst="rect">
                <a:avLst/>
              </a:prstGeom>
              <a:noFill/>
            </p:spPr>
            <p:txBody>
              <a:bodyPr wrap="none" rtlCol="0" anchor="t">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solidFill>
                                <a:schemeClr val="tx1"/>
                              </a:solidFill>
                              <a:latin typeface="Cambria Math" panose="02040503050406030204" pitchFamily="18" charset="0"/>
                              <a:cs typeface="Times New Roman" panose="02020603050405020304" pitchFamily="18" charset="0"/>
                            </a:rPr>
                          </m:ctrlPr>
                        </m:sSubSupPr>
                        <m:e>
                          <m:r>
                            <m:rPr>
                              <m:sty m:val="p"/>
                            </m:rPr>
                            <a:rPr lang="en-US" altLang="zh-CN" b="0" i="0" smtClean="0">
                              <a:solidFill>
                                <a:schemeClr val="tx1"/>
                              </a:solidFill>
                              <a:latin typeface="Cambria Math" panose="02040503050406030204" pitchFamily="18" charset="0"/>
                              <a:cs typeface="Times New Roman" panose="02020603050405020304" pitchFamily="18" charset="0"/>
                            </a:rPr>
                            <m:t>FtPt</m:t>
                          </m:r>
                        </m:e>
                        <m:sub>
                          <m:r>
                            <a:rPr lang="en-US" altLang="zh-CN" b="0" i="1" smtClean="0">
                              <a:solidFill>
                                <a:schemeClr val="tx1"/>
                              </a:solidFill>
                              <a:latin typeface="Cambria Math" panose="02040503050406030204" pitchFamily="18" charset="0"/>
                              <a:cs typeface="Times New Roman" panose="02020603050405020304" pitchFamily="18" charset="0"/>
                            </a:rPr>
                            <m:t>𝐶</m:t>
                          </m:r>
                        </m:sub>
                        <m:sup>
                          <m:r>
                            <a:rPr lang="en-US" altLang="zh-CN" b="0" i="0" smtClean="0">
                              <a:solidFill>
                                <a:schemeClr val="tx1"/>
                              </a:solidFill>
                              <a:latin typeface="Cambria Math" panose="02040503050406030204" pitchFamily="18" charset="0"/>
                              <a:cs typeface="Times New Roman" panose="02020603050405020304" pitchFamily="18" charset="0"/>
                            </a:rPr>
                            <m:t>4</m:t>
                          </m:r>
                        </m:sup>
                      </m:sSubSup>
                    </m:oMath>
                  </m:oMathPara>
                </a14:m>
                <a:endParaRPr lang="en-US" altLang="zh-CN" b="0" i="0" dirty="0">
                  <a:solidFill>
                    <a:schemeClr val="tx1"/>
                  </a:solidFill>
                  <a:cs typeface="Cambria Math" panose="02040503050406030204" pitchFamily="18" charset="0"/>
                </a:endParaRPr>
              </a:p>
            </p:txBody>
          </p:sp>
        </mc:Choice>
        <mc:Fallback xmlns="">
          <p:sp>
            <p:nvSpPr>
              <p:cNvPr id="52" name="文本框 51">
                <a:extLst>
                  <a:ext uri="{FF2B5EF4-FFF2-40B4-BE49-F238E27FC236}">
                    <a16:creationId xmlns:a16="http://schemas.microsoft.com/office/drawing/2014/main" id="{A2360173-B16D-55D7-310C-C4A4854A09F1}"/>
                  </a:ext>
                </a:extLst>
              </p:cNvPr>
              <p:cNvSpPr txBox="1">
                <a:spLocks noRot="1" noChangeAspect="1" noMove="1" noResize="1" noEditPoints="1" noAdjustHandles="1" noChangeArrowheads="1" noChangeShapeType="1" noTextEdit="1"/>
              </p:cNvSpPr>
              <p:nvPr/>
            </p:nvSpPr>
            <p:spPr>
              <a:xfrm>
                <a:off x="9556785" y="2990439"/>
                <a:ext cx="784510" cy="375424"/>
              </a:xfrm>
              <a:prstGeom prst="rect">
                <a:avLst/>
              </a:prstGeom>
              <a:blipFill>
                <a:blip r:embed="rId6"/>
                <a:stretch>
                  <a:fillRect b="-3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爆炸形: 8 pt  228">
                <a:extLst>
                  <a:ext uri="{FF2B5EF4-FFF2-40B4-BE49-F238E27FC236}">
                    <a16:creationId xmlns:a16="http://schemas.microsoft.com/office/drawing/2014/main" id="{E3D4FFDA-54FA-E218-B255-2FEE752DA94B}"/>
                  </a:ext>
                </a:extLst>
              </p:cNvPr>
              <p:cNvSpPr/>
              <p:nvPr/>
            </p:nvSpPr>
            <p:spPr>
              <a:xfrm>
                <a:off x="7698775" y="3431129"/>
                <a:ext cx="1235710" cy="714375"/>
              </a:xfrm>
              <a:prstGeom prst="irregularSeal1">
                <a:avLst/>
              </a:prstGeom>
              <a:solidFill>
                <a:srgbClr val="D81E0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bg1"/>
                              </a:solidFill>
                              <a:latin typeface="Cambria Math" panose="02040503050406030204" pitchFamily="18" charset="0"/>
                            </a:rPr>
                          </m:ctrlPr>
                        </m:sSubPr>
                        <m:e>
                          <m:r>
                            <m:rPr>
                              <m:sty m:val="p"/>
                            </m:rPr>
                            <a:rPr lang="en-US" altLang="zh-CN" sz="1600" b="0" i="0" smtClean="0">
                              <a:solidFill>
                                <a:schemeClr val="bg1"/>
                              </a:solidFill>
                              <a:latin typeface="Cambria Math" panose="02040503050406030204" pitchFamily="18" charset="0"/>
                            </a:rPr>
                            <m:t>Crash</m:t>
                          </m:r>
                        </m:e>
                        <m:sub>
                          <m:r>
                            <m:rPr>
                              <m:sty m:val="p"/>
                            </m:rPr>
                            <a:rPr lang="en-US" altLang="zh-CN" sz="1600" b="0" i="0" smtClean="0">
                              <a:solidFill>
                                <a:schemeClr val="bg1"/>
                              </a:solidFill>
                              <a:latin typeface="Cambria Math" panose="02040503050406030204" pitchFamily="18" charset="0"/>
                            </a:rPr>
                            <m:t>B</m:t>
                          </m:r>
                        </m:sub>
                      </m:sSub>
                    </m:oMath>
                  </m:oMathPara>
                </a14:m>
                <a:endParaRPr lang="en-US" altLang="zh-CN" sz="1600" b="0" i="1" dirty="0">
                  <a:solidFill>
                    <a:schemeClr val="bg1"/>
                  </a:solidFill>
                  <a:ea typeface="宋体" panose="02010600030101010101" pitchFamily="2" charset="-122"/>
                  <a:cs typeface="Cambria Math" panose="02040503050406030204" pitchFamily="18" charset="0"/>
                </a:endParaRPr>
              </a:p>
            </p:txBody>
          </p:sp>
        </mc:Choice>
        <mc:Fallback xmlns="">
          <p:sp>
            <p:nvSpPr>
              <p:cNvPr id="53" name="爆炸形: 8 pt  228">
                <a:extLst>
                  <a:ext uri="{FF2B5EF4-FFF2-40B4-BE49-F238E27FC236}">
                    <a16:creationId xmlns:a16="http://schemas.microsoft.com/office/drawing/2014/main" id="{E3D4FFDA-54FA-E218-B255-2FEE752DA94B}"/>
                  </a:ext>
                </a:extLst>
              </p:cNvPr>
              <p:cNvSpPr>
                <a:spLocks noRot="1" noChangeAspect="1" noMove="1" noResize="1" noEditPoints="1" noAdjustHandles="1" noChangeArrowheads="1" noChangeShapeType="1" noTextEdit="1"/>
              </p:cNvSpPr>
              <p:nvPr/>
            </p:nvSpPr>
            <p:spPr>
              <a:xfrm>
                <a:off x="7698775" y="3431129"/>
                <a:ext cx="1235710" cy="714375"/>
              </a:xfrm>
              <a:prstGeom prst="irregularSeal1">
                <a:avLst/>
              </a:prstGeom>
              <a:blipFill>
                <a:blip r:embed="rId7"/>
                <a:stretch>
                  <a:fillRect/>
                </a:stretch>
              </a:blipFill>
              <a:ln>
                <a:solidFill>
                  <a:srgbClr val="C00000"/>
                </a:solidFill>
              </a:ln>
            </p:spPr>
            <p:txBody>
              <a:bodyPr/>
              <a:lstStyle/>
              <a:p>
                <a:r>
                  <a:rPr lang="zh-CN" altLang="en-US">
                    <a:noFill/>
                  </a:rPr>
                  <a:t> </a:t>
                </a:r>
              </a:p>
            </p:txBody>
          </p:sp>
        </mc:Fallback>
      </mc:AlternateContent>
      <p:sp>
        <p:nvSpPr>
          <p:cNvPr id="54" name="爆炸形: 8 pt  228">
            <a:extLst>
              <a:ext uri="{FF2B5EF4-FFF2-40B4-BE49-F238E27FC236}">
                <a16:creationId xmlns:a16="http://schemas.microsoft.com/office/drawing/2014/main" id="{EA5FD1E3-C3A7-CC18-4EEC-FC081A66ADB8}"/>
              </a:ext>
            </a:extLst>
          </p:cNvPr>
          <p:cNvSpPr/>
          <p:nvPr/>
        </p:nvSpPr>
        <p:spPr>
          <a:xfrm>
            <a:off x="8012465" y="4958304"/>
            <a:ext cx="525780" cy="450215"/>
          </a:xfrm>
          <a:prstGeom prst="irregularSeal1">
            <a:avLst/>
          </a:prstGeom>
          <a:solidFill>
            <a:srgbClr val="D81E0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altLang="zh-CN" sz="1600" b="0" i="1">
              <a:solidFill>
                <a:schemeClr val="bg1"/>
              </a:solidFill>
              <a:ea typeface="宋体" panose="02010600030101010101" pitchFamily="2" charset="-122"/>
              <a:cs typeface="Cambria Math" panose="02040503050406030204" pitchFamily="18" charset="0"/>
            </a:endParaRPr>
          </a:p>
        </p:txBody>
      </p:sp>
      <p:cxnSp>
        <p:nvCxnSpPr>
          <p:cNvPr id="55" name="直接箭头连接符 54">
            <a:extLst>
              <a:ext uri="{FF2B5EF4-FFF2-40B4-BE49-F238E27FC236}">
                <a16:creationId xmlns:a16="http://schemas.microsoft.com/office/drawing/2014/main" id="{39F2720A-0C2E-EEFA-EED1-CDB31E6B6D14}"/>
              </a:ext>
            </a:extLst>
          </p:cNvPr>
          <p:cNvCxnSpPr>
            <a:stCxn id="56" idx="0"/>
            <a:endCxn id="57" idx="4"/>
          </p:cNvCxnSpPr>
          <p:nvPr/>
        </p:nvCxnSpPr>
        <p:spPr>
          <a:xfrm flipV="1">
            <a:off x="10811545" y="3861024"/>
            <a:ext cx="0" cy="177419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6" name="椭圆 55">
            <a:extLst>
              <a:ext uri="{FF2B5EF4-FFF2-40B4-BE49-F238E27FC236}">
                <a16:creationId xmlns:a16="http://schemas.microsoft.com/office/drawing/2014/main" id="{FD7968F6-1503-F0E9-55BF-88B5F6FEB08A}"/>
              </a:ext>
            </a:extLst>
          </p:cNvPr>
          <p:cNvSpPr/>
          <p:nvPr/>
        </p:nvSpPr>
        <p:spPr>
          <a:xfrm>
            <a:off x="10720105" y="5635214"/>
            <a:ext cx="182880" cy="175895"/>
          </a:xfrm>
          <a:prstGeom prst="ellipse">
            <a:avLst/>
          </a:prstGeom>
          <a:solidFill>
            <a:srgbClr val="D8EEC0"/>
          </a:solidFill>
          <a:ln w="6350" algn="ctr">
            <a:solidFill>
              <a:schemeClr val="tx1"/>
            </a:solidFill>
            <a:miter lim="800000"/>
          </a:ln>
        </p:spPr>
        <p:txBody>
          <a:bodyPr wrap="none" rtlCol="0" anchor="ctr"/>
          <a:lstStyle/>
          <a:p>
            <a:pPr algn="ctr"/>
            <a:endParaRPr lang="zh-CN" altLang="en-US" sz="2400">
              <a:sym typeface="+mn-ea"/>
            </a:endParaRPr>
          </a:p>
        </p:txBody>
      </p:sp>
      <p:sp>
        <p:nvSpPr>
          <p:cNvPr id="57" name="椭圆 56">
            <a:extLst>
              <a:ext uri="{FF2B5EF4-FFF2-40B4-BE49-F238E27FC236}">
                <a16:creationId xmlns:a16="http://schemas.microsoft.com/office/drawing/2014/main" id="{E5EF029D-CF6B-CD60-431D-3FD281036A1A}"/>
              </a:ext>
            </a:extLst>
          </p:cNvPr>
          <p:cNvSpPr/>
          <p:nvPr/>
        </p:nvSpPr>
        <p:spPr>
          <a:xfrm>
            <a:off x="10720105" y="3685129"/>
            <a:ext cx="182880" cy="175895"/>
          </a:xfrm>
          <a:prstGeom prst="ellipse">
            <a:avLst/>
          </a:prstGeom>
          <a:solidFill>
            <a:srgbClr val="D8EEC0"/>
          </a:solidFill>
          <a:ln w="6350" algn="ctr">
            <a:solidFill>
              <a:schemeClr val="tx1"/>
            </a:solidFill>
            <a:miter lim="800000"/>
          </a:ln>
        </p:spPr>
        <p:txBody>
          <a:bodyPr wrap="none" rtlCol="0" anchor="ctr"/>
          <a:lstStyle/>
          <a:p>
            <a:pPr algn="ctr"/>
            <a:endParaRPr lang="zh-CN" altLang="en-US" sz="2400">
              <a:sym typeface="+mn-ea"/>
            </a:endParaRPr>
          </a:p>
        </p:txBody>
      </p:sp>
      <mc:AlternateContent xmlns:mc="http://schemas.openxmlformats.org/markup-compatibility/2006" xmlns:a14="http://schemas.microsoft.com/office/drawing/2010/main">
        <mc:Choice Requires="a14">
          <p:sp>
            <p:nvSpPr>
              <p:cNvPr id="58" name="文本框 57">
                <a:extLst>
                  <a:ext uri="{FF2B5EF4-FFF2-40B4-BE49-F238E27FC236}">
                    <a16:creationId xmlns:a16="http://schemas.microsoft.com/office/drawing/2014/main" id="{EA7A0DF2-6E5E-DBE6-3DB8-DAEE04807338}"/>
                  </a:ext>
                </a:extLst>
              </p:cNvPr>
              <p:cNvSpPr txBox="1"/>
              <p:nvPr/>
            </p:nvSpPr>
            <p:spPr>
              <a:xfrm>
                <a:off x="10378475" y="2990439"/>
                <a:ext cx="815608" cy="393954"/>
              </a:xfrm>
              <a:prstGeom prst="rect">
                <a:avLst/>
              </a:prstGeom>
              <a:noFill/>
            </p:spPr>
            <p:txBody>
              <a:bodyPr wrap="none" rtlCol="0" anchor="t">
                <a:spAutoFit/>
              </a:bodyPr>
              <a:lstStyle/>
              <a:p>
                <a:pPr/>
                <a14:m>
                  <m:oMathPara xmlns:m="http://schemas.openxmlformats.org/officeDocument/2006/math">
                    <m:oMathParaPr>
                      <m:jc m:val="centerGroup"/>
                    </m:oMathParaPr>
                    <m:oMath xmlns:m="http://schemas.openxmlformats.org/officeDocument/2006/math">
                      <m:sSubSup>
                        <m:sSubSupPr>
                          <m:ctrlPr>
                            <a:rPr lang="en-US" altLang="zh-CN" b="1" i="1" smtClean="0">
                              <a:solidFill>
                                <a:schemeClr val="tx1"/>
                              </a:solidFill>
                              <a:latin typeface="Cambria Math" panose="02040503050406030204" pitchFamily="18" charset="0"/>
                              <a:cs typeface="Times New Roman" panose="02020603050405020304" pitchFamily="18" charset="0"/>
                            </a:rPr>
                          </m:ctrlPr>
                        </m:sSubSupPr>
                        <m:e>
                          <m:r>
                            <a:rPr lang="en-US" altLang="zh-CN" b="1" i="0" smtClean="0">
                              <a:solidFill>
                                <a:schemeClr val="tx1"/>
                              </a:solidFill>
                              <a:latin typeface="Cambria Math" panose="02040503050406030204" pitchFamily="18" charset="0"/>
                              <a:cs typeface="Times New Roman" panose="02020603050405020304" pitchFamily="18" charset="0"/>
                            </a:rPr>
                            <m:t>𝐅𝐭𝐏𝐭</m:t>
                          </m:r>
                        </m:e>
                        <m:sub>
                          <m:r>
                            <a:rPr lang="en-US" altLang="zh-CN" b="1" i="1" smtClean="0">
                              <a:solidFill>
                                <a:schemeClr val="tx1"/>
                              </a:solidFill>
                              <a:latin typeface="Cambria Math" panose="02040503050406030204" pitchFamily="18" charset="0"/>
                              <a:cs typeface="Times New Roman" panose="02020603050405020304" pitchFamily="18" charset="0"/>
                            </a:rPr>
                            <m:t>𝑪</m:t>
                          </m:r>
                        </m:sub>
                        <m:sup>
                          <m:r>
                            <a:rPr lang="en-US" altLang="zh-CN" b="1" i="1" smtClean="0">
                              <a:solidFill>
                                <a:schemeClr val="tx1"/>
                              </a:solidFill>
                              <a:latin typeface="Cambria Math" panose="02040503050406030204" pitchFamily="18" charset="0"/>
                              <a:cs typeface="Times New Roman" panose="02020603050405020304" pitchFamily="18" charset="0"/>
                            </a:rPr>
                            <m:t>𝟓</m:t>
                          </m:r>
                        </m:sup>
                      </m:sSubSup>
                    </m:oMath>
                  </m:oMathPara>
                </a14:m>
                <a:endParaRPr lang="en-US" altLang="zh-CN" b="1" i="0" dirty="0">
                  <a:solidFill>
                    <a:schemeClr val="tx1"/>
                  </a:solidFill>
                  <a:cs typeface="Cambria Math" panose="02040503050406030204" pitchFamily="18" charset="0"/>
                </a:endParaRPr>
              </a:p>
            </p:txBody>
          </p:sp>
        </mc:Choice>
        <mc:Fallback xmlns="">
          <p:sp>
            <p:nvSpPr>
              <p:cNvPr id="58" name="文本框 57">
                <a:extLst>
                  <a:ext uri="{FF2B5EF4-FFF2-40B4-BE49-F238E27FC236}">
                    <a16:creationId xmlns:a16="http://schemas.microsoft.com/office/drawing/2014/main" id="{EA7A0DF2-6E5E-DBE6-3DB8-DAEE04807338}"/>
                  </a:ext>
                </a:extLst>
              </p:cNvPr>
              <p:cNvSpPr txBox="1">
                <a:spLocks noRot="1" noChangeAspect="1" noMove="1" noResize="1" noEditPoints="1" noAdjustHandles="1" noChangeArrowheads="1" noChangeShapeType="1" noTextEdit="1"/>
              </p:cNvSpPr>
              <p:nvPr/>
            </p:nvSpPr>
            <p:spPr>
              <a:xfrm>
                <a:off x="10378475" y="2990439"/>
                <a:ext cx="815608" cy="393954"/>
              </a:xfrm>
              <a:prstGeom prst="rect">
                <a:avLst/>
              </a:prstGeom>
              <a:blipFill>
                <a:blip r:embed="rId8"/>
                <a:stretch>
                  <a:fillRect b="-3125"/>
                </a:stretch>
              </a:blipFill>
            </p:spPr>
            <p:txBody>
              <a:bodyPr/>
              <a:lstStyle/>
              <a:p>
                <a:r>
                  <a:rPr lang="zh-CN" altLang="en-US">
                    <a:noFill/>
                  </a:rPr>
                  <a:t> </a:t>
                </a:r>
              </a:p>
            </p:txBody>
          </p:sp>
        </mc:Fallback>
      </mc:AlternateContent>
      <p:cxnSp>
        <p:nvCxnSpPr>
          <p:cNvPr id="59" name="直接箭头连接符 58">
            <a:extLst>
              <a:ext uri="{FF2B5EF4-FFF2-40B4-BE49-F238E27FC236}">
                <a16:creationId xmlns:a16="http://schemas.microsoft.com/office/drawing/2014/main" id="{5EA288D4-C2AE-BA15-95E9-1B502B89AD09}"/>
              </a:ext>
            </a:extLst>
          </p:cNvPr>
          <p:cNvCxnSpPr>
            <a:stCxn id="60" idx="0"/>
            <a:endCxn id="61" idx="4"/>
          </p:cNvCxnSpPr>
          <p:nvPr/>
        </p:nvCxnSpPr>
        <p:spPr>
          <a:xfrm flipV="1">
            <a:off x="9131970" y="3861024"/>
            <a:ext cx="7620" cy="1226185"/>
          </a:xfrm>
          <a:prstGeom prst="straightConnector1">
            <a:avLst/>
          </a:prstGeom>
          <a:ln>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0" name="椭圆 59">
            <a:extLst>
              <a:ext uri="{FF2B5EF4-FFF2-40B4-BE49-F238E27FC236}">
                <a16:creationId xmlns:a16="http://schemas.microsoft.com/office/drawing/2014/main" id="{A1F66B00-CAD1-7243-8C29-45DA0B1147B4}"/>
              </a:ext>
            </a:extLst>
          </p:cNvPr>
          <p:cNvSpPr/>
          <p:nvPr/>
        </p:nvSpPr>
        <p:spPr>
          <a:xfrm>
            <a:off x="9040530" y="5087209"/>
            <a:ext cx="182880" cy="175895"/>
          </a:xfrm>
          <a:prstGeom prst="ellipse">
            <a:avLst/>
          </a:prstGeom>
          <a:solidFill>
            <a:schemeClr val="bg1"/>
          </a:solidFill>
          <a:ln w="6350" algn="ctr">
            <a:solidFill>
              <a:schemeClr val="bg1">
                <a:lumMod val="75000"/>
              </a:schemeClr>
            </a:solidFill>
            <a:prstDash val="sysDot"/>
            <a:miter lim="800000"/>
          </a:ln>
        </p:spPr>
        <p:txBody>
          <a:bodyPr wrap="none" rtlCol="0" anchor="ctr"/>
          <a:lstStyle/>
          <a:p>
            <a:pPr algn="ctr"/>
            <a:endParaRPr lang="zh-CN" altLang="en-US" sz="2400">
              <a:sym typeface="+mn-ea"/>
            </a:endParaRPr>
          </a:p>
        </p:txBody>
      </p:sp>
      <p:sp>
        <p:nvSpPr>
          <p:cNvPr id="61" name="椭圆 60">
            <a:extLst>
              <a:ext uri="{FF2B5EF4-FFF2-40B4-BE49-F238E27FC236}">
                <a16:creationId xmlns:a16="http://schemas.microsoft.com/office/drawing/2014/main" id="{4CA58E4C-3BEF-29D0-DA9B-BC4B1F899319}"/>
              </a:ext>
            </a:extLst>
          </p:cNvPr>
          <p:cNvSpPr/>
          <p:nvPr/>
        </p:nvSpPr>
        <p:spPr>
          <a:xfrm>
            <a:off x="9048150" y="3685129"/>
            <a:ext cx="182880" cy="175895"/>
          </a:xfrm>
          <a:prstGeom prst="ellipse">
            <a:avLst/>
          </a:prstGeom>
          <a:solidFill>
            <a:schemeClr val="bg1"/>
          </a:solidFill>
          <a:ln w="6350" algn="ctr">
            <a:solidFill>
              <a:schemeClr val="bg1">
                <a:lumMod val="75000"/>
              </a:schemeClr>
            </a:solidFill>
            <a:prstDash val="sysDot"/>
            <a:miter lim="800000"/>
          </a:ln>
        </p:spPr>
        <p:txBody>
          <a:bodyPr wrap="none" rtlCol="0" anchor="ctr"/>
          <a:lstStyle/>
          <a:p>
            <a:pPr algn="ctr"/>
            <a:endParaRPr lang="zh-CN" altLang="en-US" sz="2400">
              <a:sym typeface="+mn-ea"/>
            </a:endParaRPr>
          </a:p>
        </p:txBody>
      </p:sp>
      <p:sp>
        <p:nvSpPr>
          <p:cNvPr id="62" name="文本框 61">
            <a:extLst>
              <a:ext uri="{FF2B5EF4-FFF2-40B4-BE49-F238E27FC236}">
                <a16:creationId xmlns:a16="http://schemas.microsoft.com/office/drawing/2014/main" id="{93EB85C6-A4F1-159C-C68A-56C5C8622FA6}"/>
              </a:ext>
            </a:extLst>
          </p:cNvPr>
          <p:cNvSpPr txBox="1"/>
          <p:nvPr/>
        </p:nvSpPr>
        <p:spPr>
          <a:xfrm>
            <a:off x="6221537" y="3589207"/>
            <a:ext cx="763905" cy="338554"/>
          </a:xfrm>
          <a:prstGeom prst="rect">
            <a:avLst/>
          </a:prstGeom>
          <a:noFill/>
        </p:spPr>
        <p:txBody>
          <a:bodyPr wrap="square" rtlCol="0">
            <a:spAutoFit/>
          </a:bodyPr>
          <a:lstStyle/>
          <a:p>
            <a:pPr algn="r"/>
            <a:r>
              <a:rPr lang="en-US" altLang="zh-CN" sz="1600" dirty="0">
                <a:ea typeface="微软雅黑" panose="020B0503020204020204" charset="-122"/>
                <a:cs typeface="微软雅黑" panose="020B0503020204020204" charset="-122"/>
              </a:rPr>
              <a:t>seq’:</a:t>
            </a:r>
          </a:p>
        </p:txBody>
      </p:sp>
      <p:sp>
        <p:nvSpPr>
          <p:cNvPr id="63" name="文本框 62">
            <a:extLst>
              <a:ext uri="{FF2B5EF4-FFF2-40B4-BE49-F238E27FC236}">
                <a16:creationId xmlns:a16="http://schemas.microsoft.com/office/drawing/2014/main" id="{C9826707-434F-4BB2-2B46-DEB94713379F}"/>
              </a:ext>
            </a:extLst>
          </p:cNvPr>
          <p:cNvSpPr txBox="1"/>
          <p:nvPr/>
        </p:nvSpPr>
        <p:spPr>
          <a:xfrm>
            <a:off x="6405281" y="4444946"/>
            <a:ext cx="567055" cy="338554"/>
          </a:xfrm>
          <a:prstGeom prst="rect">
            <a:avLst/>
          </a:prstGeom>
          <a:noFill/>
        </p:spPr>
        <p:txBody>
          <a:bodyPr wrap="square" rtlCol="0">
            <a:spAutoFit/>
          </a:bodyPr>
          <a:lstStyle/>
          <a:p>
            <a:pPr algn="r"/>
            <a:r>
              <a:rPr lang="en-US" altLang="zh-CN" sz="1600" dirty="0">
                <a:ea typeface="微软雅黑" panose="020B0503020204020204" charset="-122"/>
                <a:cs typeface="微软雅黑" panose="020B0503020204020204" charset="-122"/>
              </a:rPr>
              <a:t>A:</a:t>
            </a:r>
          </a:p>
        </p:txBody>
      </p:sp>
      <p:sp>
        <p:nvSpPr>
          <p:cNvPr id="128" name="文本框 127">
            <a:extLst>
              <a:ext uri="{FF2B5EF4-FFF2-40B4-BE49-F238E27FC236}">
                <a16:creationId xmlns:a16="http://schemas.microsoft.com/office/drawing/2014/main" id="{12D643C9-577A-003C-8668-6A5A1B3FFDA3}"/>
              </a:ext>
            </a:extLst>
          </p:cNvPr>
          <p:cNvSpPr txBox="1"/>
          <p:nvPr/>
        </p:nvSpPr>
        <p:spPr>
          <a:xfrm>
            <a:off x="6303046" y="4991681"/>
            <a:ext cx="669290" cy="338554"/>
          </a:xfrm>
          <a:prstGeom prst="rect">
            <a:avLst/>
          </a:prstGeom>
          <a:noFill/>
        </p:spPr>
        <p:txBody>
          <a:bodyPr wrap="square" rtlCol="0">
            <a:spAutoFit/>
          </a:bodyPr>
          <a:lstStyle/>
          <a:p>
            <a:pPr algn="r"/>
            <a:r>
              <a:rPr lang="en-US" altLang="zh-CN" sz="1600" dirty="0">
                <a:ea typeface="微软雅黑" panose="020B0503020204020204" charset="-122"/>
                <a:cs typeface="微软雅黑" panose="020B0503020204020204" charset="-122"/>
              </a:rPr>
              <a:t>B:</a:t>
            </a:r>
          </a:p>
        </p:txBody>
      </p:sp>
      <p:sp>
        <p:nvSpPr>
          <p:cNvPr id="129" name="文本框 128">
            <a:extLst>
              <a:ext uri="{FF2B5EF4-FFF2-40B4-BE49-F238E27FC236}">
                <a16:creationId xmlns:a16="http://schemas.microsoft.com/office/drawing/2014/main" id="{82AEA547-9976-1D40-7368-8A1E3193F505}"/>
              </a:ext>
            </a:extLst>
          </p:cNvPr>
          <p:cNvSpPr txBox="1"/>
          <p:nvPr/>
        </p:nvSpPr>
        <p:spPr>
          <a:xfrm>
            <a:off x="6553236" y="5543764"/>
            <a:ext cx="419100" cy="338554"/>
          </a:xfrm>
          <a:prstGeom prst="rect">
            <a:avLst/>
          </a:prstGeom>
          <a:noFill/>
        </p:spPr>
        <p:txBody>
          <a:bodyPr wrap="square" rtlCol="0">
            <a:spAutoFit/>
          </a:bodyPr>
          <a:lstStyle/>
          <a:p>
            <a:pPr algn="r"/>
            <a:r>
              <a:rPr lang="en-US" altLang="zh-CN" sz="1600" dirty="0">
                <a:ea typeface="微软雅黑" panose="020B0503020204020204" charset="-122"/>
                <a:cs typeface="微软雅黑" panose="020B0503020204020204" charset="-122"/>
              </a:rPr>
              <a:t>C:</a:t>
            </a:r>
          </a:p>
        </p:txBody>
      </p:sp>
      <mc:AlternateContent xmlns:mc="http://schemas.openxmlformats.org/markup-compatibility/2006" xmlns:a14="http://schemas.microsoft.com/office/drawing/2010/main">
        <mc:Choice Requires="a14">
          <p:sp>
            <p:nvSpPr>
              <p:cNvPr id="130" name="爆炸形: 8 pt  228">
                <a:extLst>
                  <a:ext uri="{FF2B5EF4-FFF2-40B4-BE49-F238E27FC236}">
                    <a16:creationId xmlns:a16="http://schemas.microsoft.com/office/drawing/2014/main" id="{78F900F8-E1DB-CB40-2A8F-00AC24BD8444}"/>
                  </a:ext>
                </a:extLst>
              </p:cNvPr>
              <p:cNvSpPr/>
              <p:nvPr/>
            </p:nvSpPr>
            <p:spPr>
              <a:xfrm>
                <a:off x="9392956" y="3416523"/>
                <a:ext cx="1235710" cy="714375"/>
              </a:xfrm>
              <a:prstGeom prst="irregularSeal1">
                <a:avLst/>
              </a:prstGeom>
              <a:solidFill>
                <a:srgbClr val="D81E0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bg1"/>
                              </a:solidFill>
                              <a:latin typeface="Cambria Math" panose="02040503050406030204" pitchFamily="18" charset="0"/>
                            </a:rPr>
                          </m:ctrlPr>
                        </m:sSubPr>
                        <m:e>
                          <m:r>
                            <m:rPr>
                              <m:sty m:val="p"/>
                            </m:rPr>
                            <a:rPr lang="en-US" altLang="zh-CN" sz="1600" b="0" i="0" smtClean="0">
                              <a:solidFill>
                                <a:schemeClr val="bg1"/>
                              </a:solidFill>
                              <a:latin typeface="Cambria Math" panose="02040503050406030204" pitchFamily="18" charset="0"/>
                            </a:rPr>
                            <m:t>Crash</m:t>
                          </m:r>
                        </m:e>
                        <m:sub>
                          <m:r>
                            <m:rPr>
                              <m:sty m:val="p"/>
                            </m:rPr>
                            <a:rPr lang="en-US" altLang="zh-CN" sz="1600" b="0" i="0" smtClean="0">
                              <a:solidFill>
                                <a:schemeClr val="bg1"/>
                              </a:solidFill>
                              <a:latin typeface="Cambria Math" panose="02040503050406030204" pitchFamily="18" charset="0"/>
                            </a:rPr>
                            <m:t>B</m:t>
                          </m:r>
                        </m:sub>
                      </m:sSub>
                    </m:oMath>
                  </m:oMathPara>
                </a14:m>
                <a:endParaRPr lang="en-US" altLang="zh-CN" sz="1600" b="0" i="1" dirty="0">
                  <a:solidFill>
                    <a:schemeClr val="bg1"/>
                  </a:solidFill>
                  <a:ea typeface="宋体" panose="02010600030101010101" pitchFamily="2" charset="-122"/>
                  <a:cs typeface="Cambria Math" panose="02040503050406030204" pitchFamily="18" charset="0"/>
                </a:endParaRPr>
              </a:p>
            </p:txBody>
          </p:sp>
        </mc:Choice>
        <mc:Fallback xmlns="">
          <p:sp>
            <p:nvSpPr>
              <p:cNvPr id="130" name="爆炸形: 8 pt  228">
                <a:extLst>
                  <a:ext uri="{FF2B5EF4-FFF2-40B4-BE49-F238E27FC236}">
                    <a16:creationId xmlns:a16="http://schemas.microsoft.com/office/drawing/2014/main" id="{78F900F8-E1DB-CB40-2A8F-00AC24BD8444}"/>
                  </a:ext>
                </a:extLst>
              </p:cNvPr>
              <p:cNvSpPr>
                <a:spLocks noRot="1" noChangeAspect="1" noMove="1" noResize="1" noEditPoints="1" noAdjustHandles="1" noChangeArrowheads="1" noChangeShapeType="1" noTextEdit="1"/>
              </p:cNvSpPr>
              <p:nvPr/>
            </p:nvSpPr>
            <p:spPr>
              <a:xfrm>
                <a:off x="9392956" y="3416523"/>
                <a:ext cx="1235710" cy="714375"/>
              </a:xfrm>
              <a:prstGeom prst="irregularSeal1">
                <a:avLst/>
              </a:prstGeom>
              <a:blipFill>
                <a:blip r:embed="rId9"/>
                <a:stretch>
                  <a:fillRect/>
                </a:stretch>
              </a:blipFill>
              <a:ln>
                <a:solidFill>
                  <a:srgbClr val="C00000"/>
                </a:solidFill>
              </a:ln>
            </p:spPr>
            <p:txBody>
              <a:bodyPr/>
              <a:lstStyle/>
              <a:p>
                <a:r>
                  <a:rPr lang="zh-CN" altLang="en-US">
                    <a:noFill/>
                  </a:rPr>
                  <a:t> </a:t>
                </a:r>
              </a:p>
            </p:txBody>
          </p:sp>
        </mc:Fallback>
      </mc:AlternateContent>
      <p:sp>
        <p:nvSpPr>
          <p:cNvPr id="131" name="爆炸形: 8 pt  228">
            <a:extLst>
              <a:ext uri="{FF2B5EF4-FFF2-40B4-BE49-F238E27FC236}">
                <a16:creationId xmlns:a16="http://schemas.microsoft.com/office/drawing/2014/main" id="{E46FCD34-83D9-1C14-9C1E-EBA036F792CB}"/>
              </a:ext>
            </a:extLst>
          </p:cNvPr>
          <p:cNvSpPr/>
          <p:nvPr/>
        </p:nvSpPr>
        <p:spPr>
          <a:xfrm>
            <a:off x="9747921" y="4951955"/>
            <a:ext cx="525780" cy="450215"/>
          </a:xfrm>
          <a:prstGeom prst="irregularSeal1">
            <a:avLst/>
          </a:prstGeom>
          <a:solidFill>
            <a:srgbClr val="D81E0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altLang="zh-CN" sz="1600" b="0" i="1">
              <a:solidFill>
                <a:schemeClr val="bg1"/>
              </a:solidFill>
              <a:ea typeface="宋体" panose="02010600030101010101" pitchFamily="2" charset="-122"/>
              <a:cs typeface="Cambria Math" panose="02040503050406030204" pitchFamily="18" charset="0"/>
            </a:endParaRPr>
          </a:p>
        </p:txBody>
      </p:sp>
      <p:sp>
        <p:nvSpPr>
          <p:cNvPr id="134" name="文本框 133">
            <a:extLst>
              <a:ext uri="{FF2B5EF4-FFF2-40B4-BE49-F238E27FC236}">
                <a16:creationId xmlns:a16="http://schemas.microsoft.com/office/drawing/2014/main" id="{FD7A3575-70CD-E77B-DBF5-FA0AAF583EB3}"/>
              </a:ext>
            </a:extLst>
          </p:cNvPr>
          <p:cNvSpPr txBox="1"/>
          <p:nvPr/>
        </p:nvSpPr>
        <p:spPr>
          <a:xfrm>
            <a:off x="6864434" y="6044153"/>
            <a:ext cx="3968749" cy="400110"/>
          </a:xfrm>
          <a:prstGeom prst="rect">
            <a:avLst/>
          </a:prstGeom>
          <a:noFill/>
        </p:spPr>
        <p:txBody>
          <a:bodyPr wrap="square">
            <a:spAutoFit/>
          </a:bodyPr>
          <a:lstStyle>
            <a:defPPr>
              <a:defRPr lang="en-US"/>
            </a:defPPr>
            <a:lvl2pPr lvl="1" algn="ctr">
              <a:defRPr sz="2000" b="1"/>
            </a:lvl2pPr>
          </a:lstStyle>
          <a:p>
            <a:pPr algn="ctr"/>
            <a:r>
              <a:rPr lang="en-US" altLang="zh-CN" sz="2000" b="1" dirty="0">
                <a:solidFill>
                  <a:srgbClr val="FF0000"/>
                </a:solidFill>
              </a:rPr>
              <a:t>Do not satisfy the constraints!</a:t>
            </a:r>
            <a:endParaRPr lang="zh-CN" altLang="en-US" sz="2000" b="1" dirty="0">
              <a:solidFill>
                <a:srgbClr val="FF0000"/>
              </a:solidFill>
            </a:endParaRPr>
          </a:p>
        </p:txBody>
      </p:sp>
    </p:spTree>
    <p:extLst>
      <p:ext uri="{BB962C8B-B14F-4D97-AF65-F5344CB8AC3E}">
        <p14:creationId xmlns:p14="http://schemas.microsoft.com/office/powerpoint/2010/main" val="14592040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P spid="131" grpId="0" animBg="1"/>
      <p:bldP spid="13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68F48B-8C44-6C8E-ACF6-DD6AD765B243}"/>
              </a:ext>
            </a:extLst>
          </p:cNvPr>
          <p:cNvSpPr>
            <a:spLocks noGrp="1"/>
          </p:cNvSpPr>
          <p:nvPr>
            <p:ph idx="1"/>
          </p:nvPr>
        </p:nvSpPr>
        <p:spPr>
          <a:xfrm>
            <a:off x="925397" y="1379799"/>
            <a:ext cx="10341205" cy="1590179"/>
          </a:xfrm>
        </p:spPr>
        <p:txBody>
          <a:bodyPr/>
          <a:lstStyle/>
          <a:p>
            <a:r>
              <a:rPr lang="en-US" altLang="zh-CN" sz="2800" dirty="0"/>
              <a:t>Prioritize suspicious fault sequence candidates</a:t>
            </a:r>
          </a:p>
          <a:p>
            <a:r>
              <a:rPr lang="en-US" altLang="zh-CN" sz="2800" dirty="0"/>
              <a:t>Randomly pick a fault sequence from the candidates to test based on their priority scores</a:t>
            </a:r>
            <a:endParaRPr lang="zh-CN" altLang="en-US" sz="2800" dirty="0"/>
          </a:p>
        </p:txBody>
      </p:sp>
      <p:sp>
        <p:nvSpPr>
          <p:cNvPr id="3" name="标题 2">
            <a:extLst>
              <a:ext uri="{FF2B5EF4-FFF2-40B4-BE49-F238E27FC236}">
                <a16:creationId xmlns:a16="http://schemas.microsoft.com/office/drawing/2014/main" id="{FCA11324-CFBA-918D-7088-F6C8DEDEB5CC}"/>
              </a:ext>
            </a:extLst>
          </p:cNvPr>
          <p:cNvSpPr>
            <a:spLocks noGrp="1"/>
          </p:cNvSpPr>
          <p:nvPr>
            <p:ph type="title"/>
          </p:nvPr>
        </p:nvSpPr>
        <p:spPr/>
        <p:txBody>
          <a:bodyPr/>
          <a:lstStyle/>
          <a:p>
            <a:r>
              <a:rPr lang="en-US" altLang="zh-CN" dirty="0"/>
              <a:t>Fault Sequence Selection</a:t>
            </a:r>
            <a:endParaRPr lang="zh-CN" altLang="en-US" dirty="0"/>
          </a:p>
        </p:txBody>
      </p:sp>
      <p:sp>
        <p:nvSpPr>
          <p:cNvPr id="4" name="文本框 3">
            <a:extLst>
              <a:ext uri="{FF2B5EF4-FFF2-40B4-BE49-F238E27FC236}">
                <a16:creationId xmlns:a16="http://schemas.microsoft.com/office/drawing/2014/main" id="{2985E07C-125D-C2BB-02C5-6CBAD58E347C}"/>
              </a:ext>
            </a:extLst>
          </p:cNvPr>
          <p:cNvSpPr txBox="1"/>
          <p:nvPr/>
        </p:nvSpPr>
        <p:spPr>
          <a:xfrm>
            <a:off x="4777100" y="5333892"/>
            <a:ext cx="2964180" cy="400110"/>
          </a:xfrm>
          <a:prstGeom prst="rect">
            <a:avLst/>
          </a:prstGeom>
          <a:noFill/>
          <a:extLst>
            <a:ext uri="{909E8E84-426E-40DD-AFC4-6F175D3DCCD1}">
              <a14:hiddenFill xmlns:a14="http://schemas.microsoft.com/office/drawing/2010/main">
                <a:solidFill>
                  <a:schemeClr val="bg1">
                    <a:lumMod val="95000"/>
                  </a:schemeClr>
                </a:solidFill>
              </a14:hiddenFill>
            </a:ext>
          </a:extLst>
        </p:spPr>
        <p:txBody>
          <a:bodyPr wrap="square" rtlCol="0">
            <a:spAutoFit/>
          </a:bodyPr>
          <a:lstStyle>
            <a:defPPr>
              <a:defRPr lang="en-US"/>
            </a:defPPr>
            <a:lvl1pPr algn="ctr">
              <a:defRPr sz="2000"/>
            </a:lvl1pPr>
          </a:lstStyle>
          <a:p>
            <a:r>
              <a:rPr lang="en-US" altLang="zh-CN" dirty="0"/>
              <a:t>Suspicious candidates</a:t>
            </a:r>
            <a:endParaRPr lang="zh-CN" altLang="en-US" dirty="0"/>
          </a:p>
        </p:txBody>
      </p:sp>
      <p:sp>
        <p:nvSpPr>
          <p:cNvPr id="5" name="矩形: 圆角 6">
            <a:extLst>
              <a:ext uri="{FF2B5EF4-FFF2-40B4-BE49-F238E27FC236}">
                <a16:creationId xmlns:a16="http://schemas.microsoft.com/office/drawing/2014/main" id="{A03DF0F8-10F6-31FF-0899-8EB5BCF6331C}"/>
              </a:ext>
            </a:extLst>
          </p:cNvPr>
          <p:cNvSpPr/>
          <p:nvPr/>
        </p:nvSpPr>
        <p:spPr>
          <a:xfrm>
            <a:off x="3160393" y="4694611"/>
            <a:ext cx="1732915" cy="708429"/>
          </a:xfrm>
          <a:prstGeom prst="roundRect">
            <a:avLst/>
          </a:prstGeom>
          <a:solidFill>
            <a:srgbClr val="E3F3D1"/>
          </a:solidFill>
          <a:ln w="12700" algn="ctr">
            <a:solidFill>
              <a:schemeClr val="tx1"/>
            </a:solidFill>
            <a:miter lim="800000"/>
          </a:ln>
          <a:effectLst/>
        </p:spPr>
        <p:txBody>
          <a:bodyPr wrap="square" rtlCol="0" anchor="ctr"/>
          <a:lstStyle/>
          <a:p>
            <a:pPr algn="ctr"/>
            <a:r>
              <a:rPr lang="en-US" altLang="zh-CN" sz="2000" dirty="0"/>
              <a:t>Prioritization strategies</a:t>
            </a:r>
            <a:endParaRPr lang="zh-CN" altLang="en-US" sz="2000" b="1" dirty="0">
              <a:ea typeface="宋体" panose="02010600030101010101" pitchFamily="2" charset="-122"/>
              <a:cs typeface="Arial" panose="020B0604020202020204" pitchFamily="34" charset="0"/>
            </a:endParaRPr>
          </a:p>
        </p:txBody>
      </p:sp>
      <p:sp>
        <p:nvSpPr>
          <p:cNvPr id="6" name="矩形: 圆角 6">
            <a:extLst>
              <a:ext uri="{FF2B5EF4-FFF2-40B4-BE49-F238E27FC236}">
                <a16:creationId xmlns:a16="http://schemas.microsoft.com/office/drawing/2014/main" id="{AB74AF29-2FAF-6664-7045-0CEA71C7582E}"/>
              </a:ext>
            </a:extLst>
          </p:cNvPr>
          <p:cNvSpPr/>
          <p:nvPr/>
        </p:nvSpPr>
        <p:spPr>
          <a:xfrm>
            <a:off x="7612597" y="4694611"/>
            <a:ext cx="2919095" cy="783590"/>
          </a:xfrm>
          <a:prstGeom prst="roundRect">
            <a:avLst/>
          </a:prstGeom>
          <a:solidFill>
            <a:srgbClr val="E3F3D1"/>
          </a:solidFill>
          <a:ln w="12700" algn="ctr">
            <a:solidFill>
              <a:schemeClr val="tx1"/>
            </a:solidFill>
            <a:miter lim="800000"/>
          </a:ln>
          <a:effectLst/>
        </p:spPr>
        <p:txBody>
          <a:bodyPr wrap="square" rtlCol="0" anchor="ctr"/>
          <a:lstStyle/>
          <a:p>
            <a:pPr algn="ctr"/>
            <a:r>
              <a:rPr lang="en-US" altLang="zh-CN" sz="2000" dirty="0"/>
              <a:t>Random selection based on priority scores</a:t>
            </a:r>
            <a:endParaRPr lang="zh-CN" altLang="en-US" sz="2000" dirty="0"/>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69DBE386-6C31-3293-D7A6-6D45A28855EC}"/>
                  </a:ext>
                </a:extLst>
              </p:cNvPr>
              <p:cNvSpPr/>
              <p:nvPr/>
            </p:nvSpPr>
            <p:spPr>
              <a:xfrm>
                <a:off x="668180" y="4923682"/>
                <a:ext cx="554470" cy="397510"/>
              </a:xfrm>
              <a:prstGeom prst="rect">
                <a:avLst/>
              </a:prstGeom>
              <a:solidFill>
                <a:srgbClr val="FFEAA7"/>
              </a:solidFill>
              <a:ln w="6350" algn="ctr">
                <a:solidFill>
                  <a:schemeClr val="tx1"/>
                </a:solidFill>
                <a:miter lim="800000"/>
              </a:ln>
            </p:spPr>
            <p:txBody>
              <a:bodyPr wrap="none"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cs typeface="Cambria Math" panose="02040503050406030204" pitchFamily="18" charset="0"/>
                              <a:sym typeface="+mn-ea"/>
                            </a:rPr>
                          </m:ctrlPr>
                        </m:sSubPr>
                        <m:e>
                          <m:r>
                            <a:rPr lang="en-US" altLang="zh-CN" i="1">
                              <a:latin typeface="Cambria Math" panose="02040503050406030204" pitchFamily="18" charset="0"/>
                              <a:cs typeface="Cambria Math" panose="02040503050406030204" pitchFamily="18" charset="0"/>
                              <a:sym typeface="+mn-ea"/>
                            </a:rPr>
                            <m:t>𝑠𝑒𝑞</m:t>
                          </m:r>
                        </m:e>
                        <m:sub>
                          <m:r>
                            <a:rPr lang="en-US" altLang="zh-CN" i="1">
                              <a:latin typeface="Cambria Math" panose="02040503050406030204" pitchFamily="18" charset="0"/>
                              <a:cs typeface="Cambria Math" panose="02040503050406030204" pitchFamily="18" charset="0"/>
                              <a:sym typeface="+mn-ea"/>
                            </a:rPr>
                            <m:t>1</m:t>
                          </m:r>
                        </m:sub>
                      </m:sSub>
                    </m:oMath>
                  </m:oMathPara>
                </a14:m>
                <a:endParaRPr lang="en-US" altLang="zh-CN" i="1" dirty="0">
                  <a:cs typeface="Cambria Math" panose="02040503050406030204" pitchFamily="18" charset="0"/>
                  <a:sym typeface="+mn-ea"/>
                </a:endParaRPr>
              </a:p>
            </p:txBody>
          </p:sp>
        </mc:Choice>
        <mc:Fallback xmlns="">
          <p:sp>
            <p:nvSpPr>
              <p:cNvPr id="7" name="矩形 6">
                <a:extLst>
                  <a:ext uri="{FF2B5EF4-FFF2-40B4-BE49-F238E27FC236}">
                    <a16:creationId xmlns:a16="http://schemas.microsoft.com/office/drawing/2014/main" id="{69DBE386-6C31-3293-D7A6-6D45A28855EC}"/>
                  </a:ext>
                </a:extLst>
              </p:cNvPr>
              <p:cNvSpPr>
                <a:spLocks noRot="1" noChangeAspect="1" noMove="1" noResize="1" noEditPoints="1" noAdjustHandles="1" noChangeArrowheads="1" noChangeShapeType="1" noTextEdit="1"/>
              </p:cNvSpPr>
              <p:nvPr/>
            </p:nvSpPr>
            <p:spPr>
              <a:xfrm>
                <a:off x="668180" y="4923682"/>
                <a:ext cx="554470" cy="397510"/>
              </a:xfrm>
              <a:prstGeom prst="rect">
                <a:avLst/>
              </a:prstGeom>
              <a:blipFill>
                <a:blip r:embed="rId3"/>
                <a:stretch>
                  <a:fillRect l="-9783" b="-4545"/>
                </a:stretch>
              </a:blipFill>
              <a:ln w="6350" algn="ctr">
                <a:solidFill>
                  <a:schemeClr val="tx1"/>
                </a:solidFill>
                <a:miter lim="800000"/>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A0E32D65-67E3-B054-C750-E870D5F4182F}"/>
                  </a:ext>
                </a:extLst>
              </p:cNvPr>
              <p:cNvSpPr/>
              <p:nvPr/>
            </p:nvSpPr>
            <p:spPr>
              <a:xfrm>
                <a:off x="1229021" y="4930032"/>
                <a:ext cx="554470" cy="397510"/>
              </a:xfrm>
              <a:prstGeom prst="rect">
                <a:avLst/>
              </a:prstGeom>
              <a:solidFill>
                <a:srgbClr val="FFEAA7"/>
              </a:solidFill>
              <a:ln w="6350" algn="ctr">
                <a:solidFill>
                  <a:schemeClr val="tx1"/>
                </a:solidFill>
                <a:miter lim="800000"/>
              </a:ln>
            </p:spPr>
            <p:txBody>
              <a:bodyPr wrap="none"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cs typeface="Cambria Math" panose="02040503050406030204" pitchFamily="18" charset="0"/>
                              <a:sym typeface="+mn-ea"/>
                            </a:rPr>
                          </m:ctrlPr>
                        </m:sSubPr>
                        <m:e>
                          <m:r>
                            <a:rPr lang="en-US" altLang="zh-CN" i="1">
                              <a:latin typeface="Cambria Math" panose="02040503050406030204" pitchFamily="18" charset="0"/>
                              <a:cs typeface="Cambria Math" panose="02040503050406030204" pitchFamily="18" charset="0"/>
                              <a:sym typeface="+mn-ea"/>
                            </a:rPr>
                            <m:t>𝑠𝑒𝑞</m:t>
                          </m:r>
                        </m:e>
                        <m:sub>
                          <m:r>
                            <a:rPr lang="en-US" altLang="zh-CN" i="1">
                              <a:latin typeface="Cambria Math" panose="02040503050406030204" pitchFamily="18" charset="0"/>
                              <a:cs typeface="Cambria Math" panose="02040503050406030204" pitchFamily="18" charset="0"/>
                              <a:sym typeface="+mn-ea"/>
                            </a:rPr>
                            <m:t>1</m:t>
                          </m:r>
                        </m:sub>
                      </m:sSub>
                    </m:oMath>
                  </m:oMathPara>
                </a14:m>
                <a:endParaRPr lang="en-US" altLang="zh-CN" i="1" dirty="0">
                  <a:cs typeface="Cambria Math" panose="02040503050406030204" pitchFamily="18" charset="0"/>
                  <a:sym typeface="+mn-ea"/>
                </a:endParaRPr>
              </a:p>
            </p:txBody>
          </p:sp>
        </mc:Choice>
        <mc:Fallback xmlns="">
          <p:sp>
            <p:nvSpPr>
              <p:cNvPr id="8" name="矩形 7">
                <a:extLst>
                  <a:ext uri="{FF2B5EF4-FFF2-40B4-BE49-F238E27FC236}">
                    <a16:creationId xmlns:a16="http://schemas.microsoft.com/office/drawing/2014/main" id="{A0E32D65-67E3-B054-C750-E870D5F4182F}"/>
                  </a:ext>
                </a:extLst>
              </p:cNvPr>
              <p:cNvSpPr>
                <a:spLocks noRot="1" noChangeAspect="1" noMove="1" noResize="1" noEditPoints="1" noAdjustHandles="1" noChangeArrowheads="1" noChangeShapeType="1" noTextEdit="1"/>
              </p:cNvSpPr>
              <p:nvPr/>
            </p:nvSpPr>
            <p:spPr>
              <a:xfrm>
                <a:off x="1229021" y="4930032"/>
                <a:ext cx="554470" cy="397510"/>
              </a:xfrm>
              <a:prstGeom prst="rect">
                <a:avLst/>
              </a:prstGeom>
              <a:blipFill>
                <a:blip r:embed="rId4"/>
                <a:stretch>
                  <a:fillRect l="-9783" b="-4545"/>
                </a:stretch>
              </a:blipFill>
              <a:ln w="6350" algn="ctr">
                <a:solidFill>
                  <a:schemeClr val="tx1"/>
                </a:solidFill>
                <a:miter lim="800000"/>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A5B24EEA-02B3-CD58-8DDC-185D72BDEF24}"/>
                  </a:ext>
                </a:extLst>
              </p:cNvPr>
              <p:cNvSpPr/>
              <p:nvPr/>
            </p:nvSpPr>
            <p:spPr>
              <a:xfrm>
                <a:off x="2055641" y="4936382"/>
                <a:ext cx="554470" cy="397510"/>
              </a:xfrm>
              <a:prstGeom prst="rect">
                <a:avLst/>
              </a:prstGeom>
              <a:solidFill>
                <a:srgbClr val="FFEAA7"/>
              </a:solidFill>
              <a:ln w="6350" algn="ctr">
                <a:solidFill>
                  <a:schemeClr val="tx1"/>
                </a:solidFill>
                <a:miter lim="800000"/>
              </a:ln>
            </p:spPr>
            <p:txBody>
              <a:bodyPr wrap="none"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cs typeface="Cambria Math" panose="02040503050406030204" pitchFamily="18" charset="0"/>
                              <a:sym typeface="+mn-ea"/>
                            </a:rPr>
                          </m:ctrlPr>
                        </m:sSubPr>
                        <m:e>
                          <m:r>
                            <a:rPr lang="en-US" altLang="zh-CN" i="1">
                              <a:latin typeface="Cambria Math" panose="02040503050406030204" pitchFamily="18" charset="0"/>
                              <a:cs typeface="Cambria Math" panose="02040503050406030204" pitchFamily="18" charset="0"/>
                              <a:sym typeface="+mn-ea"/>
                            </a:rPr>
                            <m:t>𝑠𝑒𝑞</m:t>
                          </m:r>
                        </m:e>
                        <m:sub>
                          <m:r>
                            <a:rPr lang="en-US" altLang="zh-CN" i="1">
                              <a:latin typeface="Cambria Math" panose="02040503050406030204" pitchFamily="18" charset="0"/>
                              <a:cs typeface="Cambria Math" panose="02040503050406030204" pitchFamily="18" charset="0"/>
                              <a:sym typeface="+mn-ea"/>
                            </a:rPr>
                            <m:t>1</m:t>
                          </m:r>
                        </m:sub>
                      </m:sSub>
                    </m:oMath>
                  </m:oMathPara>
                </a14:m>
                <a:endParaRPr lang="en-US" altLang="zh-CN" i="1" dirty="0">
                  <a:cs typeface="Cambria Math" panose="02040503050406030204" pitchFamily="18" charset="0"/>
                  <a:sym typeface="+mn-ea"/>
                </a:endParaRPr>
              </a:p>
            </p:txBody>
          </p:sp>
        </mc:Choice>
        <mc:Fallback xmlns="">
          <p:sp>
            <p:nvSpPr>
              <p:cNvPr id="9" name="矩形 8">
                <a:extLst>
                  <a:ext uri="{FF2B5EF4-FFF2-40B4-BE49-F238E27FC236}">
                    <a16:creationId xmlns:a16="http://schemas.microsoft.com/office/drawing/2014/main" id="{A5B24EEA-02B3-CD58-8DDC-185D72BDEF24}"/>
                  </a:ext>
                </a:extLst>
              </p:cNvPr>
              <p:cNvSpPr>
                <a:spLocks noRot="1" noChangeAspect="1" noMove="1" noResize="1" noEditPoints="1" noAdjustHandles="1" noChangeArrowheads="1" noChangeShapeType="1" noTextEdit="1"/>
              </p:cNvSpPr>
              <p:nvPr/>
            </p:nvSpPr>
            <p:spPr>
              <a:xfrm>
                <a:off x="2055641" y="4936382"/>
                <a:ext cx="554470" cy="397510"/>
              </a:xfrm>
              <a:prstGeom prst="rect">
                <a:avLst/>
              </a:prstGeom>
              <a:blipFill>
                <a:blip r:embed="rId5"/>
                <a:stretch>
                  <a:fillRect l="-9783" b="-4545"/>
                </a:stretch>
              </a:blipFill>
              <a:ln w="6350" algn="ctr">
                <a:solidFill>
                  <a:schemeClr val="tx1"/>
                </a:solidFill>
                <a:miter lim="800000"/>
              </a:ln>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3A1247E8-C77A-107F-BA18-95DA7F12346A}"/>
              </a:ext>
            </a:extLst>
          </p:cNvPr>
          <p:cNvSpPr txBox="1"/>
          <p:nvPr/>
        </p:nvSpPr>
        <p:spPr>
          <a:xfrm>
            <a:off x="1722523" y="4871349"/>
            <a:ext cx="367408" cy="400110"/>
          </a:xfrm>
          <a:prstGeom prst="rect">
            <a:avLst/>
          </a:prstGeom>
          <a:noFill/>
        </p:spPr>
        <p:txBody>
          <a:bodyPr wrap="none" rtlCol="0">
            <a:spAutoFit/>
          </a:bodyPr>
          <a:lstStyle/>
          <a:p>
            <a:r>
              <a:rPr lang="en-US" altLang="zh-CN" sz="2000" b="1" dirty="0"/>
              <a:t>...</a:t>
            </a:r>
          </a:p>
        </p:txBody>
      </p:sp>
      <p:sp>
        <p:nvSpPr>
          <p:cNvPr id="11" name="箭头: 右 9">
            <a:extLst>
              <a:ext uri="{FF2B5EF4-FFF2-40B4-BE49-F238E27FC236}">
                <a16:creationId xmlns:a16="http://schemas.microsoft.com/office/drawing/2014/main" id="{EB638614-119F-E169-186C-0307AF03C46A}"/>
              </a:ext>
            </a:extLst>
          </p:cNvPr>
          <p:cNvSpPr/>
          <p:nvPr/>
        </p:nvSpPr>
        <p:spPr bwMode="gray">
          <a:xfrm>
            <a:off x="2748515" y="4942557"/>
            <a:ext cx="339725" cy="388620"/>
          </a:xfrm>
          <a:prstGeom prst="rightArrow">
            <a:avLst/>
          </a:prstGeom>
          <a:solidFill>
            <a:schemeClr val="bg1"/>
          </a:solidFill>
          <a:ln w="6350" algn="ctr">
            <a:solidFill>
              <a:schemeClr val="tx1"/>
            </a:solidFill>
            <a:miter lim="800000"/>
          </a:ln>
          <a:effectLst/>
        </p:spPr>
        <p:txBody>
          <a:bodyPr wrap="none" rtlCol="0" anchor="ctr"/>
          <a:lstStyle/>
          <a:p>
            <a:pPr algn="ctr"/>
            <a:endParaRPr lang="zh-CN" altLang="en-US" dirty="0">
              <a:solidFill>
                <a:srgbClr val="C00000"/>
              </a:solidFill>
              <a:ea typeface="微软雅黑" panose="020B0503020204020204" charset="-122"/>
              <a:cs typeface="Arial" panose="020B0604020202020204" pitchFamily="34" charset="0"/>
              <a:sym typeface="+mn-ea"/>
            </a:endParaRP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250B90EC-6627-25D3-F13A-51695688C762}"/>
                  </a:ext>
                </a:extLst>
              </p:cNvPr>
              <p:cNvSpPr/>
              <p:nvPr/>
            </p:nvSpPr>
            <p:spPr>
              <a:xfrm>
                <a:off x="5473929" y="4907799"/>
                <a:ext cx="554470" cy="397510"/>
              </a:xfrm>
              <a:prstGeom prst="rect">
                <a:avLst/>
              </a:prstGeom>
              <a:solidFill>
                <a:srgbClr val="FFEAA7"/>
              </a:solidFill>
              <a:ln w="6350" algn="ctr">
                <a:solidFill>
                  <a:schemeClr val="tx1"/>
                </a:solidFill>
                <a:miter lim="800000"/>
              </a:ln>
            </p:spPr>
            <p:txBody>
              <a:bodyPr wrap="none"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cs typeface="Cambria Math" panose="02040503050406030204" pitchFamily="18" charset="0"/>
                              <a:sym typeface="+mn-ea"/>
                            </a:rPr>
                          </m:ctrlPr>
                        </m:sSubPr>
                        <m:e>
                          <m:r>
                            <a:rPr lang="en-US" altLang="zh-CN" i="1">
                              <a:latin typeface="Cambria Math" panose="02040503050406030204" pitchFamily="18" charset="0"/>
                              <a:cs typeface="Cambria Math" panose="02040503050406030204" pitchFamily="18" charset="0"/>
                              <a:sym typeface="+mn-ea"/>
                            </a:rPr>
                            <m:t>𝑠𝑒𝑞</m:t>
                          </m:r>
                        </m:e>
                        <m:sub>
                          <m:r>
                            <a:rPr lang="en-US" altLang="zh-CN" i="1">
                              <a:latin typeface="Cambria Math" panose="02040503050406030204" pitchFamily="18" charset="0"/>
                              <a:cs typeface="Cambria Math" panose="02040503050406030204" pitchFamily="18" charset="0"/>
                              <a:sym typeface="+mn-ea"/>
                            </a:rPr>
                            <m:t>𝑖</m:t>
                          </m:r>
                        </m:sub>
                      </m:sSub>
                    </m:oMath>
                  </m:oMathPara>
                </a14:m>
                <a:endParaRPr lang="en-US" altLang="zh-CN" i="1">
                  <a:cs typeface="Cambria Math" panose="02040503050406030204" pitchFamily="18" charset="0"/>
                  <a:sym typeface="+mn-ea"/>
                </a:endParaRPr>
              </a:p>
            </p:txBody>
          </p:sp>
        </mc:Choice>
        <mc:Fallback xmlns="">
          <p:sp>
            <p:nvSpPr>
              <p:cNvPr id="12" name="矩形 11">
                <a:extLst>
                  <a:ext uri="{FF2B5EF4-FFF2-40B4-BE49-F238E27FC236}">
                    <a16:creationId xmlns:a16="http://schemas.microsoft.com/office/drawing/2014/main" id="{250B90EC-6627-25D3-F13A-51695688C762}"/>
                  </a:ext>
                </a:extLst>
              </p:cNvPr>
              <p:cNvSpPr>
                <a:spLocks noRot="1" noChangeAspect="1" noMove="1" noResize="1" noEditPoints="1" noAdjustHandles="1" noChangeArrowheads="1" noChangeShapeType="1" noTextEdit="1"/>
              </p:cNvSpPr>
              <p:nvPr/>
            </p:nvSpPr>
            <p:spPr>
              <a:xfrm>
                <a:off x="5473929" y="4907799"/>
                <a:ext cx="554470" cy="397510"/>
              </a:xfrm>
              <a:prstGeom prst="rect">
                <a:avLst/>
              </a:prstGeom>
              <a:blipFill>
                <a:blip r:embed="rId6"/>
                <a:stretch>
                  <a:fillRect l="-7609" b="-4545"/>
                </a:stretch>
              </a:blipFill>
              <a:ln w="6350" algn="ctr">
                <a:solidFill>
                  <a:schemeClr val="tx1"/>
                </a:solidFill>
                <a:miter lim="800000"/>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0D37CBAE-1BB0-DAD6-3845-6EF1FC2B3873}"/>
                  </a:ext>
                </a:extLst>
              </p:cNvPr>
              <p:cNvSpPr/>
              <p:nvPr/>
            </p:nvSpPr>
            <p:spPr>
              <a:xfrm>
                <a:off x="6025424" y="4907453"/>
                <a:ext cx="554470" cy="397510"/>
              </a:xfrm>
              <a:prstGeom prst="rect">
                <a:avLst/>
              </a:prstGeom>
              <a:solidFill>
                <a:srgbClr val="FFEAA7"/>
              </a:solidFill>
              <a:ln w="6350" algn="ctr">
                <a:solidFill>
                  <a:schemeClr val="tx1"/>
                </a:solidFill>
                <a:miter lim="800000"/>
              </a:ln>
            </p:spPr>
            <p:txBody>
              <a:bodyPr wrap="none"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cs typeface="Cambria Math" panose="02040503050406030204" pitchFamily="18" charset="0"/>
                              <a:sym typeface="+mn-ea"/>
                            </a:rPr>
                          </m:ctrlPr>
                        </m:sSubPr>
                        <m:e>
                          <m:r>
                            <a:rPr lang="en-US" altLang="zh-CN" i="1">
                              <a:latin typeface="Cambria Math" panose="02040503050406030204" pitchFamily="18" charset="0"/>
                              <a:cs typeface="Cambria Math" panose="02040503050406030204" pitchFamily="18" charset="0"/>
                              <a:sym typeface="+mn-ea"/>
                            </a:rPr>
                            <m:t>𝑠𝑒𝑞</m:t>
                          </m:r>
                        </m:e>
                        <m:sub>
                          <m:r>
                            <a:rPr lang="en-US" altLang="zh-CN" i="1">
                              <a:latin typeface="Cambria Math" panose="02040503050406030204" pitchFamily="18" charset="0"/>
                              <a:cs typeface="Cambria Math" panose="02040503050406030204" pitchFamily="18" charset="0"/>
                              <a:sym typeface="+mn-ea"/>
                            </a:rPr>
                            <m:t>𝑗</m:t>
                          </m:r>
                        </m:sub>
                      </m:sSub>
                    </m:oMath>
                  </m:oMathPara>
                </a14:m>
                <a:endParaRPr lang="en-US" altLang="zh-CN" i="1">
                  <a:cs typeface="Cambria Math" panose="02040503050406030204" pitchFamily="18" charset="0"/>
                  <a:sym typeface="+mn-ea"/>
                </a:endParaRPr>
              </a:p>
            </p:txBody>
          </p:sp>
        </mc:Choice>
        <mc:Fallback xmlns="">
          <p:sp>
            <p:nvSpPr>
              <p:cNvPr id="13" name="矩形 12">
                <a:extLst>
                  <a:ext uri="{FF2B5EF4-FFF2-40B4-BE49-F238E27FC236}">
                    <a16:creationId xmlns:a16="http://schemas.microsoft.com/office/drawing/2014/main" id="{0D37CBAE-1BB0-DAD6-3845-6EF1FC2B3873}"/>
                  </a:ext>
                </a:extLst>
              </p:cNvPr>
              <p:cNvSpPr>
                <a:spLocks noRot="1" noChangeAspect="1" noMove="1" noResize="1" noEditPoints="1" noAdjustHandles="1" noChangeArrowheads="1" noChangeShapeType="1" noTextEdit="1"/>
              </p:cNvSpPr>
              <p:nvPr/>
            </p:nvSpPr>
            <p:spPr>
              <a:xfrm>
                <a:off x="6025424" y="4907453"/>
                <a:ext cx="554470" cy="397510"/>
              </a:xfrm>
              <a:prstGeom prst="rect">
                <a:avLst/>
              </a:prstGeom>
              <a:blipFill>
                <a:blip r:embed="rId7"/>
                <a:stretch>
                  <a:fillRect l="-8696" b="-6061"/>
                </a:stretch>
              </a:blipFill>
              <a:ln w="6350" algn="ctr">
                <a:solidFill>
                  <a:schemeClr val="tx1"/>
                </a:solidFill>
                <a:miter lim="800000"/>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C7C3860C-817C-81E7-3DC6-EECF4C6F9E2B}"/>
                  </a:ext>
                </a:extLst>
              </p:cNvPr>
              <p:cNvSpPr/>
              <p:nvPr/>
            </p:nvSpPr>
            <p:spPr>
              <a:xfrm>
                <a:off x="6552507" y="4907453"/>
                <a:ext cx="554470" cy="397510"/>
              </a:xfrm>
              <a:prstGeom prst="rect">
                <a:avLst/>
              </a:prstGeom>
              <a:solidFill>
                <a:srgbClr val="FFEAA7"/>
              </a:solidFill>
              <a:ln w="6350" algn="ctr">
                <a:solidFill>
                  <a:schemeClr val="tx1"/>
                </a:solidFill>
                <a:miter lim="800000"/>
              </a:ln>
            </p:spPr>
            <p:txBody>
              <a:bodyPr wrap="none"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cs typeface="Cambria Math" panose="02040503050406030204" pitchFamily="18" charset="0"/>
                              <a:sym typeface="+mn-ea"/>
                            </a:rPr>
                          </m:ctrlPr>
                        </m:sSubPr>
                        <m:e>
                          <m:r>
                            <a:rPr lang="en-US" altLang="zh-CN" i="1">
                              <a:latin typeface="Cambria Math" panose="02040503050406030204" pitchFamily="18" charset="0"/>
                              <a:cs typeface="Cambria Math" panose="02040503050406030204" pitchFamily="18" charset="0"/>
                              <a:sym typeface="+mn-ea"/>
                            </a:rPr>
                            <m:t>𝑠𝑒𝑞</m:t>
                          </m:r>
                        </m:e>
                        <m:sub>
                          <m:r>
                            <a:rPr lang="en-US" altLang="zh-CN" i="1">
                              <a:latin typeface="Cambria Math" panose="02040503050406030204" pitchFamily="18" charset="0"/>
                              <a:cs typeface="Cambria Math" panose="02040503050406030204" pitchFamily="18" charset="0"/>
                              <a:sym typeface="+mn-ea"/>
                            </a:rPr>
                            <m:t>𝑘</m:t>
                          </m:r>
                        </m:sub>
                      </m:sSub>
                    </m:oMath>
                  </m:oMathPara>
                </a14:m>
                <a:endParaRPr lang="en-US" altLang="zh-CN" i="1" dirty="0">
                  <a:cs typeface="Cambria Math" panose="02040503050406030204" pitchFamily="18" charset="0"/>
                  <a:sym typeface="+mn-ea"/>
                </a:endParaRPr>
              </a:p>
            </p:txBody>
          </p:sp>
        </mc:Choice>
        <mc:Fallback xmlns="">
          <p:sp>
            <p:nvSpPr>
              <p:cNvPr id="14" name="矩形 13">
                <a:extLst>
                  <a:ext uri="{FF2B5EF4-FFF2-40B4-BE49-F238E27FC236}">
                    <a16:creationId xmlns:a16="http://schemas.microsoft.com/office/drawing/2014/main" id="{C7C3860C-817C-81E7-3DC6-EECF4C6F9E2B}"/>
                  </a:ext>
                </a:extLst>
              </p:cNvPr>
              <p:cNvSpPr>
                <a:spLocks noRot="1" noChangeAspect="1" noMove="1" noResize="1" noEditPoints="1" noAdjustHandles="1" noChangeArrowheads="1" noChangeShapeType="1" noTextEdit="1"/>
              </p:cNvSpPr>
              <p:nvPr/>
            </p:nvSpPr>
            <p:spPr>
              <a:xfrm>
                <a:off x="6552507" y="4907453"/>
                <a:ext cx="554470" cy="397510"/>
              </a:xfrm>
              <a:prstGeom prst="rect">
                <a:avLst/>
              </a:prstGeom>
              <a:blipFill>
                <a:blip r:embed="rId8"/>
                <a:stretch>
                  <a:fillRect l="-10870" b="-4545"/>
                </a:stretch>
              </a:blipFill>
              <a:ln w="6350" algn="ctr">
                <a:solidFill>
                  <a:schemeClr val="tx1"/>
                </a:solidFill>
                <a:miter lim="800000"/>
              </a:ln>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2E7AD2AE-B6B6-58FA-5A00-62A5E791950B}"/>
              </a:ext>
            </a:extLst>
          </p:cNvPr>
          <p:cNvSpPr txBox="1"/>
          <p:nvPr/>
        </p:nvSpPr>
        <p:spPr>
          <a:xfrm>
            <a:off x="323114" y="5333892"/>
            <a:ext cx="2625090" cy="400110"/>
          </a:xfrm>
          <a:prstGeom prst="rect">
            <a:avLst/>
          </a:prstGeom>
          <a:noFill/>
          <a:extLst>
            <a:ext uri="{909E8E84-426E-40DD-AFC4-6F175D3DCCD1}">
              <a14:hiddenFill xmlns:a14="http://schemas.microsoft.com/office/drawing/2010/main">
                <a:solidFill>
                  <a:schemeClr val="bg1">
                    <a:lumMod val="95000"/>
                  </a:schemeClr>
                </a:solidFill>
              </a14:hiddenFill>
            </a:ext>
          </a:extLst>
        </p:spPr>
        <p:txBody>
          <a:bodyPr wrap="square" rtlCol="0">
            <a:spAutoFit/>
          </a:bodyPr>
          <a:lstStyle/>
          <a:p>
            <a:pPr algn="ctr"/>
            <a:r>
              <a:rPr lang="en-US" altLang="zh-CN" sz="2000" dirty="0"/>
              <a:t>Faut sequence queue</a:t>
            </a:r>
          </a:p>
        </p:txBody>
      </p:sp>
      <p:pic>
        <p:nvPicPr>
          <p:cNvPr id="16" name="图片 15">
            <a:extLst>
              <a:ext uri="{FF2B5EF4-FFF2-40B4-BE49-F238E27FC236}">
                <a16:creationId xmlns:a16="http://schemas.microsoft.com/office/drawing/2014/main" id="{822FFBA2-8777-5358-8278-C3818619C35F}"/>
              </a:ext>
            </a:extLst>
          </p:cNvPr>
          <p:cNvPicPr>
            <a:picLocks noChangeAspect="1"/>
          </p:cNvPicPr>
          <p:nvPr/>
        </p:nvPicPr>
        <p:blipFill>
          <a:blip r:embed="rId9">
            <a:clrChange>
              <a:clrFrom>
                <a:srgbClr val="FFF9EC">
                  <a:alpha val="100000"/>
                </a:srgbClr>
              </a:clrFrom>
              <a:clrTo>
                <a:srgbClr val="FFF9EC">
                  <a:alpha val="100000"/>
                  <a:alpha val="0"/>
                </a:srgbClr>
              </a:clrTo>
            </a:clrChange>
          </a:blip>
          <a:srcRect r="68164"/>
          <a:stretch>
            <a:fillRect/>
          </a:stretch>
        </p:blipFill>
        <p:spPr>
          <a:xfrm>
            <a:off x="5499183" y="3671685"/>
            <a:ext cx="526415" cy="1224280"/>
          </a:xfrm>
          <a:prstGeom prst="rect">
            <a:avLst/>
          </a:prstGeom>
        </p:spPr>
      </p:pic>
      <p:pic>
        <p:nvPicPr>
          <p:cNvPr id="17" name="图片 16">
            <a:extLst>
              <a:ext uri="{FF2B5EF4-FFF2-40B4-BE49-F238E27FC236}">
                <a16:creationId xmlns:a16="http://schemas.microsoft.com/office/drawing/2014/main" id="{D9BECADA-A267-170A-BE68-8A298EFD7278}"/>
              </a:ext>
            </a:extLst>
          </p:cNvPr>
          <p:cNvPicPr>
            <a:picLocks noChangeAspect="1"/>
          </p:cNvPicPr>
          <p:nvPr/>
        </p:nvPicPr>
        <p:blipFill>
          <a:blip r:embed="rId9">
            <a:clrChange>
              <a:clrFrom>
                <a:srgbClr val="FFF9EC">
                  <a:alpha val="100000"/>
                </a:srgbClr>
              </a:clrFrom>
              <a:clrTo>
                <a:srgbClr val="FFF9EC">
                  <a:alpha val="100000"/>
                  <a:alpha val="0"/>
                </a:srgbClr>
              </a:clrTo>
            </a:clrChange>
          </a:blip>
          <a:srcRect l="70046"/>
          <a:stretch>
            <a:fillRect/>
          </a:stretch>
        </p:blipFill>
        <p:spPr>
          <a:xfrm>
            <a:off x="6568596" y="3672465"/>
            <a:ext cx="495300" cy="1224280"/>
          </a:xfrm>
          <a:prstGeom prst="rect">
            <a:avLst/>
          </a:prstGeom>
        </p:spPr>
      </p:pic>
      <p:pic>
        <p:nvPicPr>
          <p:cNvPr id="18" name="图片 17">
            <a:extLst>
              <a:ext uri="{FF2B5EF4-FFF2-40B4-BE49-F238E27FC236}">
                <a16:creationId xmlns:a16="http://schemas.microsoft.com/office/drawing/2014/main" id="{7BFFF534-9C1E-8EE7-F631-32316589C360}"/>
              </a:ext>
            </a:extLst>
          </p:cNvPr>
          <p:cNvPicPr>
            <a:picLocks noChangeAspect="1"/>
          </p:cNvPicPr>
          <p:nvPr/>
        </p:nvPicPr>
        <p:blipFill>
          <a:blip r:embed="rId9">
            <a:clrChange>
              <a:clrFrom>
                <a:srgbClr val="FFF9EC">
                  <a:alpha val="100000"/>
                </a:srgbClr>
              </a:clrFrom>
              <a:clrTo>
                <a:srgbClr val="FFF9EC">
                  <a:alpha val="100000"/>
                  <a:alpha val="0"/>
                </a:srgbClr>
              </a:clrTo>
            </a:clrChange>
          </a:blip>
          <a:srcRect l="33794" r="33794"/>
          <a:stretch>
            <a:fillRect/>
          </a:stretch>
        </p:blipFill>
        <p:spPr>
          <a:xfrm>
            <a:off x="6007891" y="3679942"/>
            <a:ext cx="535940" cy="1224280"/>
          </a:xfrm>
          <a:prstGeom prst="rect">
            <a:avLst/>
          </a:prstGeom>
        </p:spPr>
      </p:pic>
      <p:sp>
        <p:nvSpPr>
          <p:cNvPr id="19" name="箭头: 右 9">
            <a:extLst>
              <a:ext uri="{FF2B5EF4-FFF2-40B4-BE49-F238E27FC236}">
                <a16:creationId xmlns:a16="http://schemas.microsoft.com/office/drawing/2014/main" id="{A56421CE-663D-ADB7-8BE6-9F63FDC8FC53}"/>
              </a:ext>
            </a:extLst>
          </p:cNvPr>
          <p:cNvSpPr/>
          <p:nvPr/>
        </p:nvSpPr>
        <p:spPr bwMode="gray">
          <a:xfrm>
            <a:off x="7168384" y="4916747"/>
            <a:ext cx="339725" cy="388620"/>
          </a:xfrm>
          <a:prstGeom prst="rightArrow">
            <a:avLst/>
          </a:prstGeom>
          <a:solidFill>
            <a:schemeClr val="bg1"/>
          </a:solidFill>
          <a:ln w="6350" algn="ctr">
            <a:solidFill>
              <a:schemeClr val="tx1"/>
            </a:solidFill>
            <a:miter lim="800000"/>
          </a:ln>
          <a:effectLst/>
        </p:spPr>
        <p:txBody>
          <a:bodyPr wrap="none" rtlCol="0" anchor="ctr"/>
          <a:lstStyle/>
          <a:p>
            <a:pPr algn="ctr"/>
            <a:endParaRPr lang="zh-CN" altLang="en-US" dirty="0">
              <a:solidFill>
                <a:srgbClr val="C00000"/>
              </a:solidFill>
              <a:ea typeface="微软雅黑" panose="020B0503020204020204" charset="-122"/>
              <a:cs typeface="Arial" panose="020B0604020202020204" pitchFamily="34" charset="0"/>
              <a:sym typeface="+mn-ea"/>
            </a:endParaRPr>
          </a:p>
        </p:txBody>
      </p:sp>
      <p:sp>
        <p:nvSpPr>
          <p:cNvPr id="20" name="箭头: 右 9">
            <a:extLst>
              <a:ext uri="{FF2B5EF4-FFF2-40B4-BE49-F238E27FC236}">
                <a16:creationId xmlns:a16="http://schemas.microsoft.com/office/drawing/2014/main" id="{A5D85ABB-CB10-8F8B-0D1D-038064EBB23F}"/>
              </a:ext>
            </a:extLst>
          </p:cNvPr>
          <p:cNvSpPr/>
          <p:nvPr/>
        </p:nvSpPr>
        <p:spPr bwMode="gray">
          <a:xfrm>
            <a:off x="4985499" y="4939672"/>
            <a:ext cx="339725" cy="388620"/>
          </a:xfrm>
          <a:prstGeom prst="rightArrow">
            <a:avLst/>
          </a:prstGeom>
          <a:solidFill>
            <a:schemeClr val="bg1"/>
          </a:solidFill>
          <a:ln w="6350" algn="ctr">
            <a:solidFill>
              <a:schemeClr val="tx1"/>
            </a:solidFill>
            <a:miter lim="800000"/>
          </a:ln>
          <a:effectLst/>
        </p:spPr>
        <p:txBody>
          <a:bodyPr wrap="none" rtlCol="0" anchor="ctr"/>
          <a:lstStyle/>
          <a:p>
            <a:pPr algn="ctr"/>
            <a:endParaRPr lang="zh-CN" altLang="en-US" dirty="0">
              <a:solidFill>
                <a:srgbClr val="C00000"/>
              </a:solidFill>
              <a:ea typeface="微软雅黑" panose="020B0503020204020204" charset="-122"/>
              <a:cs typeface="Arial" panose="020B0604020202020204" pitchFamily="34" charset="0"/>
              <a:sym typeface="+mn-ea"/>
            </a:endParaRPr>
          </a:p>
        </p:txBody>
      </p:sp>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A26F51F7-08F0-E74E-2F2E-E4E78FD5A321}"/>
                  </a:ext>
                </a:extLst>
              </p:cNvPr>
              <p:cNvSpPr/>
              <p:nvPr/>
            </p:nvSpPr>
            <p:spPr>
              <a:xfrm>
                <a:off x="11000670" y="4889939"/>
                <a:ext cx="554470" cy="397510"/>
              </a:xfrm>
              <a:prstGeom prst="rect">
                <a:avLst/>
              </a:prstGeom>
              <a:solidFill>
                <a:srgbClr val="FFEAA7"/>
              </a:solidFill>
              <a:ln w="6350" algn="ctr">
                <a:solidFill>
                  <a:schemeClr val="tx1"/>
                </a:solidFill>
                <a:miter lim="800000"/>
              </a:ln>
            </p:spPr>
            <p:txBody>
              <a:bodyPr wrap="none"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cs typeface="Cambria Math" panose="02040503050406030204" pitchFamily="18" charset="0"/>
                              <a:sym typeface="+mn-ea"/>
                            </a:rPr>
                          </m:ctrlPr>
                        </m:sSubPr>
                        <m:e>
                          <m:r>
                            <a:rPr lang="en-US" altLang="zh-CN" i="1">
                              <a:latin typeface="Cambria Math" panose="02040503050406030204" pitchFamily="18" charset="0"/>
                              <a:cs typeface="Cambria Math" panose="02040503050406030204" pitchFamily="18" charset="0"/>
                              <a:sym typeface="+mn-ea"/>
                            </a:rPr>
                            <m:t>𝑠𝑒𝑞</m:t>
                          </m:r>
                        </m:e>
                        <m:sub>
                          <m:r>
                            <a:rPr lang="en-US" altLang="zh-CN" i="1">
                              <a:latin typeface="Cambria Math" panose="02040503050406030204" pitchFamily="18" charset="0"/>
                              <a:cs typeface="Cambria Math" panose="02040503050406030204" pitchFamily="18" charset="0"/>
                              <a:sym typeface="+mn-ea"/>
                            </a:rPr>
                            <m:t>𝑘</m:t>
                          </m:r>
                        </m:sub>
                      </m:sSub>
                    </m:oMath>
                  </m:oMathPara>
                </a14:m>
                <a:endParaRPr lang="en-US" altLang="zh-CN" i="1">
                  <a:cs typeface="Cambria Math" panose="02040503050406030204" pitchFamily="18" charset="0"/>
                  <a:sym typeface="+mn-ea"/>
                </a:endParaRPr>
              </a:p>
            </p:txBody>
          </p:sp>
        </mc:Choice>
        <mc:Fallback xmlns="">
          <p:sp>
            <p:nvSpPr>
              <p:cNvPr id="21" name="矩形 20">
                <a:extLst>
                  <a:ext uri="{FF2B5EF4-FFF2-40B4-BE49-F238E27FC236}">
                    <a16:creationId xmlns:a16="http://schemas.microsoft.com/office/drawing/2014/main" id="{A26F51F7-08F0-E74E-2F2E-E4E78FD5A321}"/>
                  </a:ext>
                </a:extLst>
              </p:cNvPr>
              <p:cNvSpPr>
                <a:spLocks noRot="1" noChangeAspect="1" noMove="1" noResize="1" noEditPoints="1" noAdjustHandles="1" noChangeArrowheads="1" noChangeShapeType="1" noTextEdit="1"/>
              </p:cNvSpPr>
              <p:nvPr/>
            </p:nvSpPr>
            <p:spPr>
              <a:xfrm>
                <a:off x="11000670" y="4889939"/>
                <a:ext cx="554470" cy="397510"/>
              </a:xfrm>
              <a:prstGeom prst="rect">
                <a:avLst/>
              </a:prstGeom>
              <a:blipFill>
                <a:blip r:embed="rId10"/>
                <a:stretch>
                  <a:fillRect l="-11957" b="-4545"/>
                </a:stretch>
              </a:blipFill>
              <a:ln w="6350" algn="ctr">
                <a:solidFill>
                  <a:schemeClr val="tx1"/>
                </a:solidFill>
                <a:miter lim="800000"/>
              </a:ln>
            </p:spPr>
            <p:txBody>
              <a:bodyPr/>
              <a:lstStyle/>
              <a:p>
                <a:r>
                  <a:rPr lang="zh-CN" altLang="en-US">
                    <a:noFill/>
                  </a:rPr>
                  <a:t> </a:t>
                </a:r>
              </a:p>
            </p:txBody>
          </p:sp>
        </mc:Fallback>
      </mc:AlternateContent>
      <p:sp>
        <p:nvSpPr>
          <p:cNvPr id="22" name="箭头: 右 9">
            <a:extLst>
              <a:ext uri="{FF2B5EF4-FFF2-40B4-BE49-F238E27FC236}">
                <a16:creationId xmlns:a16="http://schemas.microsoft.com/office/drawing/2014/main" id="{011ECBBC-022A-CAD6-0632-490D6BA05F48}"/>
              </a:ext>
            </a:extLst>
          </p:cNvPr>
          <p:cNvSpPr/>
          <p:nvPr/>
        </p:nvSpPr>
        <p:spPr bwMode="gray">
          <a:xfrm>
            <a:off x="10636180" y="4898829"/>
            <a:ext cx="339725" cy="388620"/>
          </a:xfrm>
          <a:prstGeom prst="rightArrow">
            <a:avLst/>
          </a:prstGeom>
          <a:solidFill>
            <a:schemeClr val="bg1"/>
          </a:solidFill>
          <a:ln w="6350" algn="ctr">
            <a:solidFill>
              <a:schemeClr val="tx1"/>
            </a:solidFill>
            <a:miter lim="800000"/>
          </a:ln>
          <a:effectLst/>
        </p:spPr>
        <p:txBody>
          <a:bodyPr wrap="none" rtlCol="0" anchor="ctr"/>
          <a:lstStyle/>
          <a:p>
            <a:pPr algn="ctr"/>
            <a:endParaRPr lang="zh-CN" altLang="en-US" dirty="0">
              <a:solidFill>
                <a:srgbClr val="C00000"/>
              </a:solidFill>
              <a:ea typeface="微软雅黑" panose="020B0503020204020204" charset="-122"/>
              <a:cs typeface="Arial" panose="020B0604020202020204" pitchFamily="34" charset="0"/>
              <a:sym typeface="+mn-ea"/>
            </a:endParaRPr>
          </a:p>
        </p:txBody>
      </p:sp>
    </p:spTree>
    <p:extLst>
      <p:ext uri="{BB962C8B-B14F-4D97-AF65-F5344CB8AC3E}">
        <p14:creationId xmlns:p14="http://schemas.microsoft.com/office/powerpoint/2010/main" val="21280738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9" grpId="0" animBg="1"/>
      <p:bldP spid="21" grpId="0" animBg="1"/>
      <p:bldP spid="2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68F48B-8C44-6C8E-ACF6-DD6AD765B243}"/>
              </a:ext>
            </a:extLst>
          </p:cNvPr>
          <p:cNvSpPr>
            <a:spLocks noGrp="1"/>
          </p:cNvSpPr>
          <p:nvPr>
            <p:ph idx="1"/>
          </p:nvPr>
        </p:nvSpPr>
        <p:spPr>
          <a:xfrm>
            <a:off x="925397" y="1379799"/>
            <a:ext cx="10341205" cy="995144"/>
          </a:xfrm>
        </p:spPr>
        <p:txBody>
          <a:bodyPr/>
          <a:lstStyle/>
          <a:p>
            <a:r>
              <a:rPr lang="en-US" altLang="zh-CN" dirty="0"/>
              <a:t>Prioritize suspicious fault sequence candidates</a:t>
            </a:r>
          </a:p>
          <a:p>
            <a:pPr lvl="1"/>
            <a:r>
              <a:rPr lang="en-US" altLang="zh-CN" sz="2400" b="0" dirty="0"/>
              <a:t>Prioritize the sequences that inject faults on new I/O points</a:t>
            </a:r>
          </a:p>
        </p:txBody>
      </p:sp>
      <p:sp>
        <p:nvSpPr>
          <p:cNvPr id="3" name="标题 2">
            <a:extLst>
              <a:ext uri="{FF2B5EF4-FFF2-40B4-BE49-F238E27FC236}">
                <a16:creationId xmlns:a16="http://schemas.microsoft.com/office/drawing/2014/main" id="{FCA11324-CFBA-918D-7088-F6C8DEDEB5CC}"/>
              </a:ext>
            </a:extLst>
          </p:cNvPr>
          <p:cNvSpPr>
            <a:spLocks noGrp="1"/>
          </p:cNvSpPr>
          <p:nvPr>
            <p:ph type="title"/>
          </p:nvPr>
        </p:nvSpPr>
        <p:spPr/>
        <p:txBody>
          <a:bodyPr/>
          <a:lstStyle/>
          <a:p>
            <a:r>
              <a:rPr lang="en-US" altLang="zh-CN" dirty="0"/>
              <a:t>Fault Sequence Selection</a:t>
            </a:r>
            <a:endParaRPr lang="zh-CN" altLang="en-US" dirty="0"/>
          </a:p>
        </p:txBody>
      </p:sp>
      <p:sp>
        <p:nvSpPr>
          <p:cNvPr id="23" name="文本框 22">
            <a:extLst>
              <a:ext uri="{FF2B5EF4-FFF2-40B4-BE49-F238E27FC236}">
                <a16:creationId xmlns:a16="http://schemas.microsoft.com/office/drawing/2014/main" id="{424BAFEF-CA42-A18B-C878-8D4A919B0462}"/>
              </a:ext>
            </a:extLst>
          </p:cNvPr>
          <p:cNvSpPr txBox="1"/>
          <p:nvPr/>
        </p:nvSpPr>
        <p:spPr>
          <a:xfrm>
            <a:off x="3616309" y="2815588"/>
            <a:ext cx="879475" cy="398780"/>
          </a:xfrm>
          <a:prstGeom prst="rect">
            <a:avLst/>
          </a:prstGeom>
          <a:solidFill>
            <a:schemeClr val="bg1">
              <a:lumMod val="95000"/>
            </a:schemeClr>
          </a:solidFill>
        </p:spPr>
        <p:txBody>
          <a:bodyPr wrap="square" rtlCol="0">
            <a:spAutoFit/>
          </a:bodyPr>
          <a:lstStyle/>
          <a:p>
            <a:pPr algn="ctr"/>
            <a:r>
              <a:rPr lang="en-US" altLang="zh-CN" sz="2000" dirty="0">
                <a:cs typeface="Arial" panose="020B0604020202020204" pitchFamily="34" charset="0"/>
              </a:rPr>
              <a:t> A</a:t>
            </a:r>
          </a:p>
        </p:txBody>
      </p:sp>
      <p:sp>
        <p:nvSpPr>
          <p:cNvPr id="24" name="文本框 23">
            <a:extLst>
              <a:ext uri="{FF2B5EF4-FFF2-40B4-BE49-F238E27FC236}">
                <a16:creationId xmlns:a16="http://schemas.microsoft.com/office/drawing/2014/main" id="{AB155E22-A884-DBB3-911C-16B8B3ED5055}"/>
              </a:ext>
            </a:extLst>
          </p:cNvPr>
          <p:cNvSpPr txBox="1"/>
          <p:nvPr/>
        </p:nvSpPr>
        <p:spPr>
          <a:xfrm>
            <a:off x="5426059" y="2835908"/>
            <a:ext cx="887730" cy="398780"/>
          </a:xfrm>
          <a:prstGeom prst="rect">
            <a:avLst/>
          </a:prstGeom>
          <a:solidFill>
            <a:schemeClr val="bg1">
              <a:lumMod val="95000"/>
            </a:schemeClr>
          </a:solidFill>
        </p:spPr>
        <p:txBody>
          <a:bodyPr wrap="square" rtlCol="0">
            <a:spAutoFit/>
          </a:bodyPr>
          <a:lstStyle/>
          <a:p>
            <a:pPr algn="ctr"/>
            <a:r>
              <a:rPr lang="en-US" altLang="zh-CN" sz="2000" dirty="0">
                <a:cs typeface="Arial" panose="020B0604020202020204" pitchFamily="34" charset="0"/>
              </a:rPr>
              <a:t>B</a:t>
            </a:r>
          </a:p>
        </p:txBody>
      </p:sp>
      <p:cxnSp>
        <p:nvCxnSpPr>
          <p:cNvPr id="25" name="直接连接符 24">
            <a:extLst>
              <a:ext uri="{FF2B5EF4-FFF2-40B4-BE49-F238E27FC236}">
                <a16:creationId xmlns:a16="http://schemas.microsoft.com/office/drawing/2014/main" id="{C93A4F42-6BB2-E610-17AE-B23843BC03B8}"/>
              </a:ext>
            </a:extLst>
          </p:cNvPr>
          <p:cNvCxnSpPr>
            <a:stCxn id="23" idx="2"/>
          </p:cNvCxnSpPr>
          <p:nvPr/>
        </p:nvCxnSpPr>
        <p:spPr>
          <a:xfrm flipH="1">
            <a:off x="4046839" y="3214368"/>
            <a:ext cx="9525" cy="3039110"/>
          </a:xfrm>
          <a:prstGeom prst="line">
            <a:avLst/>
          </a:prstGeom>
          <a:ln w="5715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316FE94D-9B93-2571-61C9-906CFD2FD6D2}"/>
              </a:ext>
            </a:extLst>
          </p:cNvPr>
          <p:cNvCxnSpPr>
            <a:cxnSpLocks/>
            <a:stCxn id="24" idx="2"/>
          </p:cNvCxnSpPr>
          <p:nvPr/>
        </p:nvCxnSpPr>
        <p:spPr>
          <a:xfrm>
            <a:off x="5869924" y="3234688"/>
            <a:ext cx="11822" cy="3018790"/>
          </a:xfrm>
          <a:prstGeom prst="line">
            <a:avLst/>
          </a:prstGeom>
          <a:ln w="5715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62AEFEA3-2431-A1E2-821D-1BECEEEDB6CF}"/>
              </a:ext>
            </a:extLst>
          </p:cNvPr>
          <p:cNvSpPr txBox="1"/>
          <p:nvPr/>
        </p:nvSpPr>
        <p:spPr>
          <a:xfrm>
            <a:off x="7858109" y="2835908"/>
            <a:ext cx="773430" cy="398780"/>
          </a:xfrm>
          <a:prstGeom prst="rect">
            <a:avLst/>
          </a:prstGeom>
          <a:solidFill>
            <a:schemeClr val="bg1">
              <a:lumMod val="95000"/>
            </a:schemeClr>
          </a:solidFill>
        </p:spPr>
        <p:txBody>
          <a:bodyPr wrap="square" rtlCol="0">
            <a:spAutoFit/>
          </a:bodyPr>
          <a:lstStyle/>
          <a:p>
            <a:pPr algn="ctr"/>
            <a:r>
              <a:rPr lang="en-US" altLang="zh-CN" sz="2000" dirty="0">
                <a:cs typeface="Arial" panose="020B0604020202020204" pitchFamily="34" charset="0"/>
              </a:rPr>
              <a:t> C</a:t>
            </a:r>
          </a:p>
        </p:txBody>
      </p:sp>
      <p:cxnSp>
        <p:nvCxnSpPr>
          <p:cNvPr id="28" name="直接连接符 27">
            <a:extLst>
              <a:ext uri="{FF2B5EF4-FFF2-40B4-BE49-F238E27FC236}">
                <a16:creationId xmlns:a16="http://schemas.microsoft.com/office/drawing/2014/main" id="{293104A5-2B7D-E05C-08BE-32E6A5B2ACCF}"/>
              </a:ext>
            </a:extLst>
          </p:cNvPr>
          <p:cNvCxnSpPr>
            <a:stCxn id="27" idx="2"/>
          </p:cNvCxnSpPr>
          <p:nvPr/>
        </p:nvCxnSpPr>
        <p:spPr>
          <a:xfrm>
            <a:off x="8244824" y="3234688"/>
            <a:ext cx="1905" cy="3019425"/>
          </a:xfrm>
          <a:prstGeom prst="line">
            <a:avLst/>
          </a:prstGeom>
          <a:ln w="5715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FA2C1169-6A22-0767-7879-7364B6AE994F}"/>
              </a:ext>
            </a:extLst>
          </p:cNvPr>
          <p:cNvCxnSpPr>
            <a:endCxn id="41" idx="6"/>
          </p:cNvCxnSpPr>
          <p:nvPr/>
        </p:nvCxnSpPr>
        <p:spPr>
          <a:xfrm flipH="1">
            <a:off x="5961364" y="3757928"/>
            <a:ext cx="2223135" cy="400050"/>
          </a:xfrm>
          <a:prstGeom prst="straightConnector1">
            <a:avLst/>
          </a:prstGeom>
          <a:ln w="28575" cap="rnd">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10D0FE51-B9FF-C436-2D89-46D020D8EFB8}"/>
              </a:ext>
            </a:extLst>
          </p:cNvPr>
          <p:cNvCxnSpPr>
            <a:endCxn id="43" idx="6"/>
          </p:cNvCxnSpPr>
          <p:nvPr/>
        </p:nvCxnSpPr>
        <p:spPr>
          <a:xfrm flipH="1">
            <a:off x="5967714" y="4740908"/>
            <a:ext cx="2219960" cy="408940"/>
          </a:xfrm>
          <a:prstGeom prst="straightConnector1">
            <a:avLst/>
          </a:prstGeom>
          <a:ln w="28575" cap="rnd">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CB7E5DBA-0B7D-E499-F6D3-7557C880A4DC}"/>
              </a:ext>
            </a:extLst>
          </p:cNvPr>
          <p:cNvSpPr txBox="1"/>
          <p:nvPr/>
        </p:nvSpPr>
        <p:spPr>
          <a:xfrm rot="21180000">
            <a:off x="6374884" y="3550402"/>
            <a:ext cx="1317990" cy="369332"/>
          </a:xfrm>
          <a:prstGeom prst="rect">
            <a:avLst/>
          </a:prstGeom>
          <a:noFill/>
        </p:spPr>
        <p:txBody>
          <a:bodyPr wrap="none" rtlCol="0">
            <a:spAutoFit/>
          </a:bodyPr>
          <a:lstStyle/>
          <a:p>
            <a:r>
              <a:rPr lang="en-US" altLang="zh-CN" b="1" i="1" dirty="0"/>
              <a:t>“heartbeat”</a:t>
            </a:r>
          </a:p>
        </p:txBody>
      </p:sp>
      <p:sp>
        <p:nvSpPr>
          <p:cNvPr id="32" name="文本框 31">
            <a:extLst>
              <a:ext uri="{FF2B5EF4-FFF2-40B4-BE49-F238E27FC236}">
                <a16:creationId xmlns:a16="http://schemas.microsoft.com/office/drawing/2014/main" id="{81FD165E-F923-6B68-D510-820ECBB516C5}"/>
              </a:ext>
            </a:extLst>
          </p:cNvPr>
          <p:cNvSpPr txBox="1"/>
          <p:nvPr/>
        </p:nvSpPr>
        <p:spPr>
          <a:xfrm rot="21060000">
            <a:off x="6461879" y="4506712"/>
            <a:ext cx="1317990" cy="369332"/>
          </a:xfrm>
          <a:prstGeom prst="rect">
            <a:avLst/>
          </a:prstGeom>
          <a:noFill/>
        </p:spPr>
        <p:txBody>
          <a:bodyPr wrap="none" rtlCol="0">
            <a:spAutoFit/>
          </a:bodyPr>
          <a:lstStyle/>
          <a:p>
            <a:r>
              <a:rPr lang="en-US" altLang="zh-CN" b="1" i="1" dirty="0"/>
              <a:t>“heartbeat”</a:t>
            </a:r>
          </a:p>
        </p:txBody>
      </p:sp>
      <p:cxnSp>
        <p:nvCxnSpPr>
          <p:cNvPr id="33" name="直接箭头连接符 32">
            <a:extLst>
              <a:ext uri="{FF2B5EF4-FFF2-40B4-BE49-F238E27FC236}">
                <a16:creationId xmlns:a16="http://schemas.microsoft.com/office/drawing/2014/main" id="{B7E262CB-1132-B9B9-9873-6A157BD0DA3C}"/>
              </a:ext>
            </a:extLst>
          </p:cNvPr>
          <p:cNvCxnSpPr>
            <a:stCxn id="48" idx="2"/>
            <a:endCxn id="47" idx="6"/>
          </p:cNvCxnSpPr>
          <p:nvPr/>
        </p:nvCxnSpPr>
        <p:spPr>
          <a:xfrm flipH="1">
            <a:off x="5967714" y="5631178"/>
            <a:ext cx="2190115" cy="395605"/>
          </a:xfrm>
          <a:prstGeom prst="straightConnector1">
            <a:avLst/>
          </a:prstGeom>
          <a:ln w="28575" cap="rnd">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A1F9738A-4A3E-E2DA-6B2C-216E21482DE5}"/>
              </a:ext>
            </a:extLst>
          </p:cNvPr>
          <p:cNvSpPr txBox="1"/>
          <p:nvPr/>
        </p:nvSpPr>
        <p:spPr>
          <a:xfrm rot="21060000">
            <a:off x="6461879" y="5395077"/>
            <a:ext cx="1317990" cy="369332"/>
          </a:xfrm>
          <a:prstGeom prst="rect">
            <a:avLst/>
          </a:prstGeom>
          <a:noFill/>
        </p:spPr>
        <p:txBody>
          <a:bodyPr wrap="none" rtlCol="0">
            <a:spAutoFit/>
          </a:bodyPr>
          <a:lstStyle/>
          <a:p>
            <a:r>
              <a:rPr lang="en-US" altLang="zh-CN" b="1" i="1" dirty="0"/>
              <a:t>“heartbeat”</a:t>
            </a:r>
          </a:p>
        </p:txBody>
      </p:sp>
      <p:cxnSp>
        <p:nvCxnSpPr>
          <p:cNvPr id="35" name="直接箭头连接符 34">
            <a:extLst>
              <a:ext uri="{FF2B5EF4-FFF2-40B4-BE49-F238E27FC236}">
                <a16:creationId xmlns:a16="http://schemas.microsoft.com/office/drawing/2014/main" id="{55285F01-2DFB-5369-CA2F-590E7F9F17C4}"/>
              </a:ext>
            </a:extLst>
          </p:cNvPr>
          <p:cNvCxnSpPr>
            <a:endCxn id="46" idx="2"/>
          </p:cNvCxnSpPr>
          <p:nvPr/>
        </p:nvCxnSpPr>
        <p:spPr>
          <a:xfrm>
            <a:off x="4056999" y="5185408"/>
            <a:ext cx="1729105" cy="307975"/>
          </a:xfrm>
          <a:prstGeom prst="straightConnector1">
            <a:avLst/>
          </a:prstGeom>
          <a:ln w="28575" cap="rnd">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6F6F74BB-D3EB-7EDC-1200-D13FB63859B7}"/>
              </a:ext>
            </a:extLst>
          </p:cNvPr>
          <p:cNvSpPr txBox="1"/>
          <p:nvPr/>
        </p:nvSpPr>
        <p:spPr>
          <a:xfrm>
            <a:off x="384649" y="4836158"/>
            <a:ext cx="3429145" cy="707886"/>
          </a:xfrm>
          <a:prstGeom prst="rect">
            <a:avLst/>
          </a:prstGeom>
          <a:noFill/>
        </p:spPr>
        <p:txBody>
          <a:bodyPr wrap="none" rtlCol="0">
            <a:spAutoFit/>
          </a:bodyPr>
          <a:lstStyle/>
          <a:p>
            <a:pPr algn="r"/>
            <a:r>
              <a:rPr lang="en-US" altLang="zh-CN" sz="2000" b="1" dirty="0">
                <a:solidFill>
                  <a:srgbClr val="FF0000"/>
                </a:solidFill>
                <a:ea typeface="微软雅黑" panose="020B0503020204020204" charset="-122"/>
                <a:cs typeface="微软雅黑" panose="020B0503020204020204" charset="-122"/>
              </a:rPr>
              <a:t>The fault on a new I/O point</a:t>
            </a:r>
            <a:endParaRPr lang="zh-CN" altLang="en-US" sz="2000" b="1" dirty="0">
              <a:solidFill>
                <a:srgbClr val="FF0000"/>
              </a:solidFill>
              <a:ea typeface="微软雅黑" panose="020B0503020204020204" charset="-122"/>
              <a:cs typeface="微软雅黑" panose="020B0503020204020204" charset="-122"/>
            </a:endParaRPr>
          </a:p>
          <a:p>
            <a:pPr algn="r"/>
            <a:r>
              <a:rPr lang="en-US" altLang="zh-CN" sz="2000" b="0" dirty="0">
                <a:solidFill>
                  <a:srgbClr val="FF0000"/>
                </a:solidFill>
                <a:sym typeface="Wingdings" panose="05000000000000000000" pitchFamily="2" charset="2"/>
              </a:rPr>
              <a:t> Prone to cover new code</a:t>
            </a:r>
            <a:endParaRPr lang="zh-CN" altLang="en-US" sz="2000" b="1" dirty="0">
              <a:solidFill>
                <a:srgbClr val="FF0000"/>
              </a:solidFill>
              <a:ea typeface="微软雅黑" panose="020B0503020204020204" charset="-122"/>
              <a:cs typeface="微软雅黑" panose="020B0503020204020204" charset="-122"/>
              <a:sym typeface="Wingdings" panose="05000000000000000000" pitchFamily="2" charset="2"/>
            </a:endParaRPr>
          </a:p>
        </p:txBody>
      </p:sp>
      <p:pic>
        <p:nvPicPr>
          <p:cNvPr id="37" name="Picture 2" descr="Green Comic Arrow Clip Art - Up Arrow Cartoon Png | Full Size PNG Download  | SeekPNG">
            <a:extLst>
              <a:ext uri="{FF2B5EF4-FFF2-40B4-BE49-F238E27FC236}">
                <a16:creationId xmlns:a16="http://schemas.microsoft.com/office/drawing/2014/main" id="{184F54D7-F61E-8E02-47DA-A9DA70F6786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854" y="4913628"/>
            <a:ext cx="376555" cy="55118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1,164 Red Arrow Pointing Down Stock Photos, Pictures &amp; Royalty-Free Images  - iStock">
            <a:extLst>
              <a:ext uri="{FF2B5EF4-FFF2-40B4-BE49-F238E27FC236}">
                <a16:creationId xmlns:a16="http://schemas.microsoft.com/office/drawing/2014/main" id="{52B71BE3-6D2B-3162-A695-CF4C10C7D528}"/>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59124" y="4305933"/>
            <a:ext cx="530225" cy="53022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 descr="1,164 Red Arrow Pointing Down Stock Photos, Pictures &amp; Royalty-Free Images  - iStock">
            <a:extLst>
              <a:ext uri="{FF2B5EF4-FFF2-40B4-BE49-F238E27FC236}">
                <a16:creationId xmlns:a16="http://schemas.microsoft.com/office/drawing/2014/main" id="{931E1286-6FBE-DBBD-F5EF-DB8EA0FD92E5}"/>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30244" y="5253353"/>
            <a:ext cx="530225" cy="530225"/>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9">
            <a:extLst>
              <a:ext uri="{FF2B5EF4-FFF2-40B4-BE49-F238E27FC236}">
                <a16:creationId xmlns:a16="http://schemas.microsoft.com/office/drawing/2014/main" id="{84C90928-2CDF-6073-5927-EE769EC28F43}"/>
              </a:ext>
            </a:extLst>
          </p:cNvPr>
          <p:cNvSpPr txBox="1"/>
          <p:nvPr/>
        </p:nvSpPr>
        <p:spPr>
          <a:xfrm>
            <a:off x="8492474" y="3383913"/>
            <a:ext cx="1736373" cy="400110"/>
          </a:xfrm>
          <a:prstGeom prst="rect">
            <a:avLst/>
          </a:prstGeom>
          <a:noFill/>
        </p:spPr>
        <p:txBody>
          <a:bodyPr wrap="none" rtlCol="0">
            <a:spAutoFit/>
          </a:bodyPr>
          <a:lstStyle/>
          <a:p>
            <a:r>
              <a:rPr lang="en-US" altLang="zh-CN" sz="2000" b="1" dirty="0">
                <a:solidFill>
                  <a:schemeClr val="tx1"/>
                </a:solidFill>
                <a:ea typeface="微软雅黑" panose="020B0503020204020204" charset="-122"/>
                <a:cs typeface="微软雅黑" panose="020B0503020204020204" charset="-122"/>
              </a:rPr>
              <a:t>A tested fault</a:t>
            </a:r>
            <a:endParaRPr lang="zh-CN" sz="2000" b="1" dirty="0">
              <a:solidFill>
                <a:schemeClr val="tx1"/>
              </a:solidFill>
              <a:ea typeface="微软雅黑" panose="020B0503020204020204" charset="-122"/>
              <a:cs typeface="微软雅黑" panose="020B0503020204020204" charset="-122"/>
            </a:endParaRPr>
          </a:p>
        </p:txBody>
      </p:sp>
      <p:sp>
        <p:nvSpPr>
          <p:cNvPr id="41" name="椭圆 40">
            <a:extLst>
              <a:ext uri="{FF2B5EF4-FFF2-40B4-BE49-F238E27FC236}">
                <a16:creationId xmlns:a16="http://schemas.microsoft.com/office/drawing/2014/main" id="{DEA30284-8302-358C-6915-C06ED5089792}"/>
              </a:ext>
            </a:extLst>
          </p:cNvPr>
          <p:cNvSpPr/>
          <p:nvPr/>
        </p:nvSpPr>
        <p:spPr>
          <a:xfrm>
            <a:off x="5778484" y="4069713"/>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800">
              <a:sym typeface="+mn-ea"/>
            </a:endParaRPr>
          </a:p>
        </p:txBody>
      </p:sp>
      <p:sp>
        <p:nvSpPr>
          <p:cNvPr id="42" name="椭圆 41">
            <a:extLst>
              <a:ext uri="{FF2B5EF4-FFF2-40B4-BE49-F238E27FC236}">
                <a16:creationId xmlns:a16="http://schemas.microsoft.com/office/drawing/2014/main" id="{D88A805D-E88B-9485-6102-F6869891C972}"/>
              </a:ext>
            </a:extLst>
          </p:cNvPr>
          <p:cNvSpPr/>
          <p:nvPr/>
        </p:nvSpPr>
        <p:spPr>
          <a:xfrm>
            <a:off x="8157829" y="3642358"/>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800">
              <a:sym typeface="+mn-ea"/>
            </a:endParaRPr>
          </a:p>
        </p:txBody>
      </p:sp>
      <p:sp>
        <p:nvSpPr>
          <p:cNvPr id="43" name="椭圆 42">
            <a:extLst>
              <a:ext uri="{FF2B5EF4-FFF2-40B4-BE49-F238E27FC236}">
                <a16:creationId xmlns:a16="http://schemas.microsoft.com/office/drawing/2014/main" id="{6D52298D-E852-8019-DD27-7EB12F5BB202}"/>
              </a:ext>
            </a:extLst>
          </p:cNvPr>
          <p:cNvSpPr/>
          <p:nvPr/>
        </p:nvSpPr>
        <p:spPr>
          <a:xfrm>
            <a:off x="5784834" y="5061583"/>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800">
              <a:sym typeface="+mn-ea"/>
            </a:endParaRPr>
          </a:p>
        </p:txBody>
      </p:sp>
      <p:sp>
        <p:nvSpPr>
          <p:cNvPr id="44" name="椭圆 43">
            <a:extLst>
              <a:ext uri="{FF2B5EF4-FFF2-40B4-BE49-F238E27FC236}">
                <a16:creationId xmlns:a16="http://schemas.microsoft.com/office/drawing/2014/main" id="{B4F87ED3-77DF-37F9-4461-054F977E5055}"/>
              </a:ext>
            </a:extLst>
          </p:cNvPr>
          <p:cNvSpPr/>
          <p:nvPr/>
        </p:nvSpPr>
        <p:spPr>
          <a:xfrm>
            <a:off x="8157829" y="4635498"/>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800">
              <a:sym typeface="+mn-ea"/>
            </a:endParaRPr>
          </a:p>
        </p:txBody>
      </p:sp>
      <p:sp>
        <p:nvSpPr>
          <p:cNvPr id="45" name="椭圆 44">
            <a:extLst>
              <a:ext uri="{FF2B5EF4-FFF2-40B4-BE49-F238E27FC236}">
                <a16:creationId xmlns:a16="http://schemas.microsoft.com/office/drawing/2014/main" id="{245BB92E-CBD8-3A37-FE4B-7634189D3732}"/>
              </a:ext>
            </a:extLst>
          </p:cNvPr>
          <p:cNvSpPr/>
          <p:nvPr/>
        </p:nvSpPr>
        <p:spPr>
          <a:xfrm>
            <a:off x="3942064" y="5109208"/>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800">
              <a:sym typeface="+mn-ea"/>
            </a:endParaRPr>
          </a:p>
        </p:txBody>
      </p:sp>
      <p:sp>
        <p:nvSpPr>
          <p:cNvPr id="46" name="椭圆 45">
            <a:extLst>
              <a:ext uri="{FF2B5EF4-FFF2-40B4-BE49-F238E27FC236}">
                <a16:creationId xmlns:a16="http://schemas.microsoft.com/office/drawing/2014/main" id="{B84F9970-F744-7C6A-EE2D-708C313BA844}"/>
              </a:ext>
            </a:extLst>
          </p:cNvPr>
          <p:cNvSpPr/>
          <p:nvPr/>
        </p:nvSpPr>
        <p:spPr>
          <a:xfrm>
            <a:off x="5786104" y="5405118"/>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800">
              <a:sym typeface="+mn-ea"/>
            </a:endParaRPr>
          </a:p>
        </p:txBody>
      </p:sp>
      <p:sp>
        <p:nvSpPr>
          <p:cNvPr id="47" name="椭圆 46">
            <a:extLst>
              <a:ext uri="{FF2B5EF4-FFF2-40B4-BE49-F238E27FC236}">
                <a16:creationId xmlns:a16="http://schemas.microsoft.com/office/drawing/2014/main" id="{864A2C2D-D183-1438-36D4-600774270B45}"/>
              </a:ext>
            </a:extLst>
          </p:cNvPr>
          <p:cNvSpPr/>
          <p:nvPr/>
        </p:nvSpPr>
        <p:spPr>
          <a:xfrm>
            <a:off x="5784834" y="5938518"/>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800">
              <a:sym typeface="+mn-ea"/>
            </a:endParaRPr>
          </a:p>
        </p:txBody>
      </p:sp>
      <p:sp>
        <p:nvSpPr>
          <p:cNvPr id="48" name="椭圆 47">
            <a:extLst>
              <a:ext uri="{FF2B5EF4-FFF2-40B4-BE49-F238E27FC236}">
                <a16:creationId xmlns:a16="http://schemas.microsoft.com/office/drawing/2014/main" id="{434F7532-4CB2-01D9-E48D-C3DB67216C84}"/>
              </a:ext>
            </a:extLst>
          </p:cNvPr>
          <p:cNvSpPr/>
          <p:nvPr/>
        </p:nvSpPr>
        <p:spPr>
          <a:xfrm>
            <a:off x="8157829" y="5542913"/>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800">
              <a:sym typeface="+mn-ea"/>
            </a:endParaRPr>
          </a:p>
        </p:txBody>
      </p:sp>
      <p:sp>
        <p:nvSpPr>
          <p:cNvPr id="49" name="文本框 48">
            <a:extLst>
              <a:ext uri="{FF2B5EF4-FFF2-40B4-BE49-F238E27FC236}">
                <a16:creationId xmlns:a16="http://schemas.microsoft.com/office/drawing/2014/main" id="{AD193268-77C3-8C9F-D2E9-FD7C4646E1CE}"/>
              </a:ext>
            </a:extLst>
          </p:cNvPr>
          <p:cNvSpPr txBox="1"/>
          <p:nvPr/>
        </p:nvSpPr>
        <p:spPr>
          <a:xfrm rot="480000">
            <a:off x="4343540" y="4957562"/>
            <a:ext cx="1018227" cy="369332"/>
          </a:xfrm>
          <a:prstGeom prst="rect">
            <a:avLst/>
          </a:prstGeom>
          <a:noFill/>
        </p:spPr>
        <p:txBody>
          <a:bodyPr wrap="none" rtlCol="0">
            <a:spAutoFit/>
          </a:bodyPr>
          <a:lstStyle/>
          <a:p>
            <a:r>
              <a:rPr lang="en-US" altLang="zh-CN" b="1" i="1" dirty="0"/>
              <a:t>“submit”</a:t>
            </a:r>
          </a:p>
        </p:txBody>
      </p:sp>
      <p:sp>
        <p:nvSpPr>
          <p:cNvPr id="50" name="爆炸形: 8 pt  228">
            <a:extLst>
              <a:ext uri="{FF2B5EF4-FFF2-40B4-BE49-F238E27FC236}">
                <a16:creationId xmlns:a16="http://schemas.microsoft.com/office/drawing/2014/main" id="{1C1CA4D8-3141-BE67-E1E2-924823C78DA2}"/>
              </a:ext>
            </a:extLst>
          </p:cNvPr>
          <p:cNvSpPr/>
          <p:nvPr/>
        </p:nvSpPr>
        <p:spPr>
          <a:xfrm>
            <a:off x="3804904" y="4879338"/>
            <a:ext cx="492760" cy="348615"/>
          </a:xfrm>
          <a:prstGeom prst="irregularSeal1">
            <a:avLst/>
          </a:prstGeom>
          <a:solidFill>
            <a:srgbClr val="D81E0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2135">
              <a:ea typeface="宋体" panose="02010600030101010101" pitchFamily="2" charset="-122"/>
              <a:cs typeface="Arial" panose="020B0604020202020204" pitchFamily="34" charset="0"/>
            </a:endParaRPr>
          </a:p>
        </p:txBody>
      </p:sp>
      <p:sp>
        <p:nvSpPr>
          <p:cNvPr id="51" name="爆炸形: 8 pt  228">
            <a:extLst>
              <a:ext uri="{FF2B5EF4-FFF2-40B4-BE49-F238E27FC236}">
                <a16:creationId xmlns:a16="http://schemas.microsoft.com/office/drawing/2014/main" id="{BA60E6A3-755B-4AE6-2222-129CF0775D9D}"/>
              </a:ext>
            </a:extLst>
          </p:cNvPr>
          <p:cNvSpPr/>
          <p:nvPr/>
        </p:nvSpPr>
        <p:spPr>
          <a:xfrm>
            <a:off x="7999714" y="3409313"/>
            <a:ext cx="492760" cy="348615"/>
          </a:xfrm>
          <a:prstGeom prst="irregularSeal1">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2135">
              <a:ea typeface="宋体" panose="02010600030101010101" pitchFamily="2" charset="-122"/>
              <a:cs typeface="Arial" panose="020B0604020202020204" pitchFamily="34" charset="0"/>
            </a:endParaRPr>
          </a:p>
        </p:txBody>
      </p:sp>
      <p:sp>
        <p:nvSpPr>
          <p:cNvPr id="52" name="爆炸形: 8 pt  228">
            <a:extLst>
              <a:ext uri="{FF2B5EF4-FFF2-40B4-BE49-F238E27FC236}">
                <a16:creationId xmlns:a16="http://schemas.microsoft.com/office/drawing/2014/main" id="{E57CD195-8640-7CED-0D46-7D681F346D38}"/>
              </a:ext>
            </a:extLst>
          </p:cNvPr>
          <p:cNvSpPr/>
          <p:nvPr/>
        </p:nvSpPr>
        <p:spPr>
          <a:xfrm>
            <a:off x="7999714" y="4396738"/>
            <a:ext cx="492760" cy="348615"/>
          </a:xfrm>
          <a:prstGeom prst="irregularSeal1">
            <a:avLst/>
          </a:prstGeom>
          <a:solidFill>
            <a:srgbClr val="D81E0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rIns="0" numCol="1" spcCol="0" rtlCol="0" fromWordArt="0" anchor="ctr" anchorCtr="0" forceAA="0" compatLnSpc="1">
            <a:noAutofit/>
          </a:bodyPr>
          <a:lstStyle/>
          <a:p>
            <a:pPr lvl="0" algn="ctr">
              <a:buClrTx/>
              <a:buSzTx/>
              <a:buFontTx/>
            </a:pPr>
            <a:endParaRPr lang="zh-CN" altLang="en-US" sz="2135">
              <a:ea typeface="宋体" panose="02010600030101010101" pitchFamily="2" charset="-122"/>
              <a:cs typeface="Arial" panose="020B0604020202020204" pitchFamily="34" charset="0"/>
              <a:sym typeface="+mn-ea"/>
            </a:endParaRPr>
          </a:p>
        </p:txBody>
      </p:sp>
      <p:sp>
        <p:nvSpPr>
          <p:cNvPr id="53" name="爆炸形: 8 pt  228">
            <a:extLst>
              <a:ext uri="{FF2B5EF4-FFF2-40B4-BE49-F238E27FC236}">
                <a16:creationId xmlns:a16="http://schemas.microsoft.com/office/drawing/2014/main" id="{A3C23CF8-AFC3-4347-E7A2-351D41977F47}"/>
              </a:ext>
            </a:extLst>
          </p:cNvPr>
          <p:cNvSpPr/>
          <p:nvPr/>
        </p:nvSpPr>
        <p:spPr>
          <a:xfrm>
            <a:off x="7999714" y="5285103"/>
            <a:ext cx="492760" cy="348615"/>
          </a:xfrm>
          <a:prstGeom prst="irregularSeal1">
            <a:avLst/>
          </a:prstGeom>
          <a:solidFill>
            <a:srgbClr val="D81E0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rIns="0" numCol="1" spcCol="0" rtlCol="0" fromWordArt="0" anchor="ctr" anchorCtr="0" forceAA="0" compatLnSpc="1">
            <a:noAutofit/>
          </a:bodyPr>
          <a:lstStyle/>
          <a:p>
            <a:pPr lvl="0" algn="ctr">
              <a:buClrTx/>
              <a:buSzTx/>
              <a:buFontTx/>
            </a:pPr>
            <a:endParaRPr lang="zh-CN" altLang="en-US" sz="2135">
              <a:ea typeface="宋体" panose="02010600030101010101" pitchFamily="2" charset="-122"/>
              <a:cs typeface="Arial" panose="020B0604020202020204" pitchFamily="34" charset="0"/>
              <a:sym typeface="+mn-ea"/>
            </a:endParaRPr>
          </a:p>
        </p:txBody>
      </p:sp>
      <p:sp>
        <p:nvSpPr>
          <p:cNvPr id="56" name="文本框 55">
            <a:extLst>
              <a:ext uri="{FF2B5EF4-FFF2-40B4-BE49-F238E27FC236}">
                <a16:creationId xmlns:a16="http://schemas.microsoft.com/office/drawing/2014/main" id="{AE2C2F97-95C2-2559-2883-4C86A96EFC24}"/>
              </a:ext>
            </a:extLst>
          </p:cNvPr>
          <p:cNvSpPr txBox="1"/>
          <p:nvPr/>
        </p:nvSpPr>
        <p:spPr>
          <a:xfrm>
            <a:off x="8697894" y="4354113"/>
            <a:ext cx="3251776" cy="369332"/>
          </a:xfrm>
          <a:prstGeom prst="rect">
            <a:avLst/>
          </a:prstGeom>
          <a:noFill/>
        </p:spPr>
        <p:txBody>
          <a:bodyPr wrap="square">
            <a:spAutoFit/>
          </a:bodyPr>
          <a:lstStyle/>
          <a:p>
            <a:r>
              <a:rPr lang="en-US" altLang="zh-CN" sz="1800" b="0" dirty="0">
                <a:sym typeface="Wingdings" panose="05000000000000000000" pitchFamily="2" charset="2"/>
              </a:rPr>
              <a:t>Prone to cover executed code</a:t>
            </a:r>
            <a:endParaRPr lang="zh-CN" altLang="en-US" sz="1800" b="1" dirty="0">
              <a:solidFill>
                <a:srgbClr val="FF0000"/>
              </a:solidFill>
              <a:ea typeface="微软雅黑" panose="020B0503020204020204" charset="-122"/>
              <a:cs typeface="微软雅黑" panose="020B0503020204020204" charset="-122"/>
              <a:sym typeface="Wingdings" panose="05000000000000000000" pitchFamily="2" charset="2"/>
            </a:endParaRPr>
          </a:p>
        </p:txBody>
      </p:sp>
      <p:sp>
        <p:nvSpPr>
          <p:cNvPr id="57" name="文本框 56">
            <a:extLst>
              <a:ext uri="{FF2B5EF4-FFF2-40B4-BE49-F238E27FC236}">
                <a16:creationId xmlns:a16="http://schemas.microsoft.com/office/drawing/2014/main" id="{35671732-68D1-6BC7-ACA4-425BC867CD0B}"/>
              </a:ext>
            </a:extLst>
          </p:cNvPr>
          <p:cNvSpPr txBox="1"/>
          <p:nvPr/>
        </p:nvSpPr>
        <p:spPr>
          <a:xfrm>
            <a:off x="8716309" y="5293535"/>
            <a:ext cx="3251776" cy="369332"/>
          </a:xfrm>
          <a:prstGeom prst="rect">
            <a:avLst/>
          </a:prstGeom>
          <a:noFill/>
        </p:spPr>
        <p:txBody>
          <a:bodyPr wrap="square">
            <a:spAutoFit/>
          </a:bodyPr>
          <a:lstStyle/>
          <a:p>
            <a:r>
              <a:rPr lang="en-US" altLang="zh-CN" sz="1800" b="0" dirty="0">
                <a:sym typeface="Wingdings" panose="05000000000000000000" pitchFamily="2" charset="2"/>
              </a:rPr>
              <a:t>Prone to cover executed code</a:t>
            </a:r>
            <a:endParaRPr lang="zh-CN" altLang="en-US" sz="1800" b="1" dirty="0">
              <a:solidFill>
                <a:srgbClr val="FF0000"/>
              </a:solidFill>
              <a:ea typeface="微软雅黑" panose="020B0503020204020204" charset="-122"/>
              <a:cs typeface="微软雅黑" panose="020B0503020204020204" charset="-122"/>
              <a:sym typeface="Wingdings" panose="05000000000000000000" pitchFamily="2" charset="2"/>
            </a:endParaRPr>
          </a:p>
        </p:txBody>
      </p:sp>
    </p:spTree>
    <p:extLst>
      <p:ext uri="{BB962C8B-B14F-4D97-AF65-F5344CB8AC3E}">
        <p14:creationId xmlns:p14="http://schemas.microsoft.com/office/powerpoint/2010/main" val="22532720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56" grpId="0"/>
      <p:bldP spid="5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68F48B-8C44-6C8E-ACF6-DD6AD765B243}"/>
              </a:ext>
            </a:extLst>
          </p:cNvPr>
          <p:cNvSpPr>
            <a:spLocks noGrp="1"/>
          </p:cNvSpPr>
          <p:nvPr>
            <p:ph idx="1"/>
          </p:nvPr>
        </p:nvSpPr>
        <p:spPr>
          <a:xfrm>
            <a:off x="903979" y="1265400"/>
            <a:ext cx="11111822" cy="1364476"/>
          </a:xfrm>
        </p:spPr>
        <p:txBody>
          <a:bodyPr/>
          <a:lstStyle/>
          <a:p>
            <a:r>
              <a:rPr lang="en-US" altLang="zh-CN" dirty="0"/>
              <a:t>Prioritize suspicious fault sequence candidates</a:t>
            </a:r>
          </a:p>
          <a:p>
            <a:pPr lvl="1"/>
            <a:r>
              <a:rPr lang="en-US" altLang="zh-CN" sz="2400" b="0" dirty="0"/>
              <a:t>Prioritize the sequences that inject faults on I/O points occurring during recovery</a:t>
            </a:r>
          </a:p>
        </p:txBody>
      </p:sp>
      <p:sp>
        <p:nvSpPr>
          <p:cNvPr id="3" name="标题 2">
            <a:extLst>
              <a:ext uri="{FF2B5EF4-FFF2-40B4-BE49-F238E27FC236}">
                <a16:creationId xmlns:a16="http://schemas.microsoft.com/office/drawing/2014/main" id="{FCA11324-CFBA-918D-7088-F6C8DEDEB5CC}"/>
              </a:ext>
            </a:extLst>
          </p:cNvPr>
          <p:cNvSpPr>
            <a:spLocks noGrp="1"/>
          </p:cNvSpPr>
          <p:nvPr>
            <p:ph type="title"/>
          </p:nvPr>
        </p:nvSpPr>
        <p:spPr/>
        <p:txBody>
          <a:bodyPr/>
          <a:lstStyle/>
          <a:p>
            <a:r>
              <a:rPr lang="en-US" altLang="zh-CN" dirty="0"/>
              <a:t>Fault Sequence Selection</a:t>
            </a:r>
            <a:endParaRPr lang="zh-CN" altLang="en-US" dirty="0"/>
          </a:p>
        </p:txBody>
      </p:sp>
      <p:sp>
        <p:nvSpPr>
          <p:cNvPr id="4" name="文本框 3">
            <a:extLst>
              <a:ext uri="{FF2B5EF4-FFF2-40B4-BE49-F238E27FC236}">
                <a16:creationId xmlns:a16="http://schemas.microsoft.com/office/drawing/2014/main" id="{D77BA173-C12A-38A1-9065-A616E143CE8E}"/>
              </a:ext>
            </a:extLst>
          </p:cNvPr>
          <p:cNvSpPr txBox="1"/>
          <p:nvPr/>
        </p:nvSpPr>
        <p:spPr>
          <a:xfrm>
            <a:off x="464864" y="3141343"/>
            <a:ext cx="879475" cy="398780"/>
          </a:xfrm>
          <a:prstGeom prst="rect">
            <a:avLst/>
          </a:prstGeom>
          <a:solidFill>
            <a:schemeClr val="bg1">
              <a:lumMod val="95000"/>
            </a:schemeClr>
          </a:solidFill>
        </p:spPr>
        <p:txBody>
          <a:bodyPr wrap="square" rtlCol="0">
            <a:spAutoFit/>
          </a:bodyPr>
          <a:lstStyle/>
          <a:p>
            <a:pPr algn="ctr"/>
            <a:r>
              <a:rPr lang="en-US" altLang="zh-CN" sz="2000" dirty="0">
                <a:cs typeface="Arial" panose="020B0604020202020204" pitchFamily="34" charset="0"/>
              </a:rPr>
              <a:t> A</a:t>
            </a:r>
          </a:p>
        </p:txBody>
      </p:sp>
      <p:sp>
        <p:nvSpPr>
          <p:cNvPr id="5" name="文本框 4">
            <a:extLst>
              <a:ext uri="{FF2B5EF4-FFF2-40B4-BE49-F238E27FC236}">
                <a16:creationId xmlns:a16="http://schemas.microsoft.com/office/drawing/2014/main" id="{F068960A-96F7-0DB6-072A-9EB1B878EE29}"/>
              </a:ext>
            </a:extLst>
          </p:cNvPr>
          <p:cNvSpPr txBox="1"/>
          <p:nvPr/>
        </p:nvSpPr>
        <p:spPr>
          <a:xfrm>
            <a:off x="1583734" y="3141343"/>
            <a:ext cx="887730" cy="398780"/>
          </a:xfrm>
          <a:prstGeom prst="rect">
            <a:avLst/>
          </a:prstGeom>
          <a:solidFill>
            <a:schemeClr val="bg1">
              <a:lumMod val="95000"/>
            </a:schemeClr>
          </a:solidFill>
        </p:spPr>
        <p:txBody>
          <a:bodyPr wrap="square" rtlCol="0">
            <a:spAutoFit/>
          </a:bodyPr>
          <a:lstStyle/>
          <a:p>
            <a:pPr algn="ctr"/>
            <a:r>
              <a:rPr lang="en-US" altLang="zh-CN" sz="2000" dirty="0">
                <a:cs typeface="Arial" panose="020B0604020202020204" pitchFamily="34" charset="0"/>
              </a:rPr>
              <a:t>B</a:t>
            </a:r>
          </a:p>
        </p:txBody>
      </p:sp>
      <p:cxnSp>
        <p:nvCxnSpPr>
          <p:cNvPr id="6" name="直接连接符 5">
            <a:extLst>
              <a:ext uri="{FF2B5EF4-FFF2-40B4-BE49-F238E27FC236}">
                <a16:creationId xmlns:a16="http://schemas.microsoft.com/office/drawing/2014/main" id="{54F7F644-7E5A-C4C2-8736-5F11B7508D4D}"/>
              </a:ext>
            </a:extLst>
          </p:cNvPr>
          <p:cNvCxnSpPr>
            <a:cxnSpLocks/>
            <a:stCxn id="4" idx="2"/>
          </p:cNvCxnSpPr>
          <p:nvPr/>
        </p:nvCxnSpPr>
        <p:spPr>
          <a:xfrm>
            <a:off x="904602" y="3540122"/>
            <a:ext cx="317" cy="2124000"/>
          </a:xfrm>
          <a:prstGeom prst="line">
            <a:avLst/>
          </a:prstGeom>
          <a:ln w="5715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FC3C16F5-F965-AA62-55C7-4827EFB1B555}"/>
              </a:ext>
            </a:extLst>
          </p:cNvPr>
          <p:cNvCxnSpPr>
            <a:cxnSpLocks/>
            <a:stCxn id="5" idx="2"/>
          </p:cNvCxnSpPr>
          <p:nvPr/>
        </p:nvCxnSpPr>
        <p:spPr>
          <a:xfrm>
            <a:off x="2027599" y="3540122"/>
            <a:ext cx="0" cy="2124000"/>
          </a:xfrm>
          <a:prstGeom prst="line">
            <a:avLst/>
          </a:prstGeom>
          <a:ln w="5715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12B180A5-26F6-050B-CC88-FDAC8D395CAD}"/>
              </a:ext>
            </a:extLst>
          </p:cNvPr>
          <p:cNvSpPr txBox="1"/>
          <p:nvPr/>
        </p:nvSpPr>
        <p:spPr>
          <a:xfrm>
            <a:off x="2703874" y="3178651"/>
            <a:ext cx="887730" cy="398780"/>
          </a:xfrm>
          <a:prstGeom prst="rect">
            <a:avLst/>
          </a:prstGeom>
          <a:solidFill>
            <a:schemeClr val="bg1">
              <a:lumMod val="95000"/>
            </a:schemeClr>
          </a:solidFill>
        </p:spPr>
        <p:txBody>
          <a:bodyPr wrap="square" rtlCol="0">
            <a:spAutoFit/>
          </a:bodyPr>
          <a:lstStyle/>
          <a:p>
            <a:pPr algn="ctr"/>
            <a:r>
              <a:rPr lang="en-US" altLang="zh-CN" sz="2000" dirty="0">
                <a:cs typeface="Arial" panose="020B0604020202020204" pitchFamily="34" charset="0"/>
              </a:rPr>
              <a:t>C</a:t>
            </a:r>
          </a:p>
        </p:txBody>
      </p:sp>
      <p:cxnSp>
        <p:nvCxnSpPr>
          <p:cNvPr id="9" name="直接连接符 8">
            <a:extLst>
              <a:ext uri="{FF2B5EF4-FFF2-40B4-BE49-F238E27FC236}">
                <a16:creationId xmlns:a16="http://schemas.microsoft.com/office/drawing/2014/main" id="{063C2893-1F00-FED3-9DD9-E738E40D23F9}"/>
              </a:ext>
            </a:extLst>
          </p:cNvPr>
          <p:cNvCxnSpPr>
            <a:stCxn id="8" idx="2"/>
          </p:cNvCxnSpPr>
          <p:nvPr/>
        </p:nvCxnSpPr>
        <p:spPr>
          <a:xfrm>
            <a:off x="3147739" y="3577431"/>
            <a:ext cx="8890" cy="2124000"/>
          </a:xfrm>
          <a:prstGeom prst="line">
            <a:avLst/>
          </a:prstGeom>
          <a:ln w="5715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15C04DBA-8A07-03E2-124D-CBE6529CEBAD}"/>
              </a:ext>
            </a:extLst>
          </p:cNvPr>
          <p:cNvSpPr txBox="1"/>
          <p:nvPr/>
        </p:nvSpPr>
        <p:spPr>
          <a:xfrm rot="480000">
            <a:off x="1219860" y="3830649"/>
            <a:ext cx="463588" cy="369332"/>
          </a:xfrm>
          <a:prstGeom prst="rect">
            <a:avLst/>
          </a:prstGeom>
          <a:noFill/>
        </p:spPr>
        <p:txBody>
          <a:bodyPr wrap="none" rtlCol="0">
            <a:spAutoFit/>
          </a:bodyPr>
          <a:lstStyle/>
          <a:p>
            <a:r>
              <a:rPr lang="en-US" altLang="zh-CN" b="1" i="1" dirty="0"/>
              <a:t>“x”</a:t>
            </a:r>
          </a:p>
        </p:txBody>
      </p:sp>
      <p:cxnSp>
        <p:nvCxnSpPr>
          <p:cNvPr id="11" name="直接箭头连接符 10">
            <a:extLst>
              <a:ext uri="{FF2B5EF4-FFF2-40B4-BE49-F238E27FC236}">
                <a16:creationId xmlns:a16="http://schemas.microsoft.com/office/drawing/2014/main" id="{C27F7684-310D-E712-144C-B300772011BE}"/>
              </a:ext>
            </a:extLst>
          </p:cNvPr>
          <p:cNvCxnSpPr>
            <a:endCxn id="84" idx="2"/>
          </p:cNvCxnSpPr>
          <p:nvPr/>
        </p:nvCxnSpPr>
        <p:spPr>
          <a:xfrm>
            <a:off x="911269" y="4081355"/>
            <a:ext cx="1024890" cy="161290"/>
          </a:xfrm>
          <a:prstGeom prst="straightConnector1">
            <a:avLst/>
          </a:prstGeom>
          <a:ln w="28575" cap="rnd">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BE37E5BC-0EFC-E1DF-AE74-A06671175A52}"/>
              </a:ext>
            </a:extLst>
          </p:cNvPr>
          <p:cNvCxnSpPr>
            <a:endCxn id="86" idx="6"/>
          </p:cNvCxnSpPr>
          <p:nvPr/>
        </p:nvCxnSpPr>
        <p:spPr>
          <a:xfrm flipH="1">
            <a:off x="2119039" y="4235025"/>
            <a:ext cx="1051560" cy="323215"/>
          </a:xfrm>
          <a:prstGeom prst="straightConnector1">
            <a:avLst/>
          </a:prstGeom>
          <a:ln w="28575" cap="rnd">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503E3E7E-1675-AF97-CB3A-B262E95AF580}"/>
              </a:ext>
            </a:extLst>
          </p:cNvPr>
          <p:cNvSpPr txBox="1"/>
          <p:nvPr/>
        </p:nvSpPr>
        <p:spPr>
          <a:xfrm rot="20880000">
            <a:off x="2359518" y="3950029"/>
            <a:ext cx="465192" cy="369332"/>
          </a:xfrm>
          <a:prstGeom prst="rect">
            <a:avLst/>
          </a:prstGeom>
          <a:noFill/>
        </p:spPr>
        <p:txBody>
          <a:bodyPr wrap="none" rtlCol="0">
            <a:spAutoFit/>
          </a:bodyPr>
          <a:lstStyle/>
          <a:p>
            <a:r>
              <a:rPr lang="en-US" altLang="zh-CN" b="1" i="1" dirty="0"/>
              <a:t>“y”</a:t>
            </a:r>
          </a:p>
        </p:txBody>
      </p:sp>
      <p:sp>
        <p:nvSpPr>
          <p:cNvPr id="14" name="圆角矩形 77">
            <a:extLst>
              <a:ext uri="{FF2B5EF4-FFF2-40B4-BE49-F238E27FC236}">
                <a16:creationId xmlns:a16="http://schemas.microsoft.com/office/drawing/2014/main" id="{E6670544-304B-161D-2CB9-17F2855CA2F1}"/>
              </a:ext>
            </a:extLst>
          </p:cNvPr>
          <p:cNvSpPr/>
          <p:nvPr/>
        </p:nvSpPr>
        <p:spPr>
          <a:xfrm>
            <a:off x="371519" y="3033913"/>
            <a:ext cx="3373755" cy="2811549"/>
          </a:xfrm>
          <a:prstGeom prst="roundRect">
            <a:avLst>
              <a:gd name="adj" fmla="val 8232"/>
            </a:avLst>
          </a:prstGeom>
          <a:noFill/>
          <a:ln w="6350" algn="ctr">
            <a:solidFill>
              <a:schemeClr val="tx1"/>
            </a:solidFill>
            <a:prstDash val="lgDash"/>
            <a:miter lim="800000"/>
          </a:ln>
          <a:extLst>
            <a:ext uri="{909E8E84-426E-40DD-AFC4-6F175D3DCCD1}">
              <a14:hiddenFill xmlns:a14="http://schemas.microsoft.com/office/drawing/2010/main">
                <a:solidFill>
                  <a:schemeClr val="accent1">
                    <a:lumMod val="20000"/>
                    <a:lumOff val="80000"/>
                  </a:schemeClr>
                </a:solidFill>
              </a14:hiddenFill>
            </a:ext>
          </a:extLst>
        </p:spPr>
        <p:txBody>
          <a:bodyPr wrap="none" rtlCol="0" anchor="ctr"/>
          <a:lstStyle/>
          <a:p>
            <a:pPr algn="ctr"/>
            <a:endParaRPr lang="zh-CN" altLang="en-US" sz="2800">
              <a:sym typeface="+mn-ea"/>
            </a:endParaRPr>
          </a:p>
        </p:txBody>
      </p:sp>
      <p:sp>
        <p:nvSpPr>
          <p:cNvPr id="15" name="文本框 14">
            <a:extLst>
              <a:ext uri="{FF2B5EF4-FFF2-40B4-BE49-F238E27FC236}">
                <a16:creationId xmlns:a16="http://schemas.microsoft.com/office/drawing/2014/main" id="{BAE1036B-1F95-7730-4377-13D3902D4D07}"/>
              </a:ext>
            </a:extLst>
          </p:cNvPr>
          <p:cNvSpPr txBox="1"/>
          <p:nvPr/>
        </p:nvSpPr>
        <p:spPr>
          <a:xfrm>
            <a:off x="4376464" y="3141343"/>
            <a:ext cx="879475" cy="398780"/>
          </a:xfrm>
          <a:prstGeom prst="rect">
            <a:avLst/>
          </a:prstGeom>
          <a:solidFill>
            <a:schemeClr val="bg1">
              <a:lumMod val="95000"/>
            </a:schemeClr>
          </a:solidFill>
        </p:spPr>
        <p:txBody>
          <a:bodyPr wrap="square" rtlCol="0">
            <a:spAutoFit/>
          </a:bodyPr>
          <a:lstStyle/>
          <a:p>
            <a:pPr algn="ctr"/>
            <a:r>
              <a:rPr lang="en-US" altLang="zh-CN" sz="2000" dirty="0">
                <a:cs typeface="Arial" panose="020B0604020202020204" pitchFamily="34" charset="0"/>
              </a:rPr>
              <a:t> A</a:t>
            </a:r>
          </a:p>
        </p:txBody>
      </p:sp>
      <p:sp>
        <p:nvSpPr>
          <p:cNvPr id="16" name="文本框 15">
            <a:extLst>
              <a:ext uri="{FF2B5EF4-FFF2-40B4-BE49-F238E27FC236}">
                <a16:creationId xmlns:a16="http://schemas.microsoft.com/office/drawing/2014/main" id="{60E4DBCF-7FFC-052D-1AD3-8811E7907940}"/>
              </a:ext>
            </a:extLst>
          </p:cNvPr>
          <p:cNvSpPr txBox="1"/>
          <p:nvPr/>
        </p:nvSpPr>
        <p:spPr>
          <a:xfrm>
            <a:off x="5495334" y="3141343"/>
            <a:ext cx="887730" cy="398780"/>
          </a:xfrm>
          <a:prstGeom prst="rect">
            <a:avLst/>
          </a:prstGeom>
          <a:solidFill>
            <a:schemeClr val="bg1">
              <a:lumMod val="95000"/>
            </a:schemeClr>
          </a:solidFill>
        </p:spPr>
        <p:txBody>
          <a:bodyPr wrap="square" rtlCol="0">
            <a:spAutoFit/>
          </a:bodyPr>
          <a:lstStyle/>
          <a:p>
            <a:pPr algn="ctr"/>
            <a:r>
              <a:rPr lang="en-US" altLang="zh-CN" sz="2000" dirty="0">
                <a:cs typeface="Arial" panose="020B0604020202020204" pitchFamily="34" charset="0"/>
              </a:rPr>
              <a:t>B</a:t>
            </a:r>
          </a:p>
        </p:txBody>
      </p:sp>
      <p:cxnSp>
        <p:nvCxnSpPr>
          <p:cNvPr id="17" name="直接连接符 16">
            <a:extLst>
              <a:ext uri="{FF2B5EF4-FFF2-40B4-BE49-F238E27FC236}">
                <a16:creationId xmlns:a16="http://schemas.microsoft.com/office/drawing/2014/main" id="{BC8819B3-3345-07CC-39B8-F2F0269D631A}"/>
              </a:ext>
            </a:extLst>
          </p:cNvPr>
          <p:cNvCxnSpPr/>
          <p:nvPr/>
        </p:nvCxnSpPr>
        <p:spPr>
          <a:xfrm>
            <a:off x="4816519" y="3672643"/>
            <a:ext cx="11430" cy="657225"/>
          </a:xfrm>
          <a:prstGeom prst="line">
            <a:avLst/>
          </a:prstGeom>
          <a:ln w="5715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5C0E8297-2AA0-C0BE-BB5F-1F265F18C2F3}"/>
              </a:ext>
            </a:extLst>
          </p:cNvPr>
          <p:cNvCxnSpPr>
            <a:stCxn id="16" idx="2"/>
          </p:cNvCxnSpPr>
          <p:nvPr/>
        </p:nvCxnSpPr>
        <p:spPr>
          <a:xfrm>
            <a:off x="5939199" y="3540123"/>
            <a:ext cx="8890" cy="2124000"/>
          </a:xfrm>
          <a:prstGeom prst="line">
            <a:avLst/>
          </a:prstGeom>
          <a:ln w="5715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4467B547-8939-9A09-9312-09EE8D075F0D}"/>
              </a:ext>
            </a:extLst>
          </p:cNvPr>
          <p:cNvSpPr txBox="1"/>
          <p:nvPr/>
        </p:nvSpPr>
        <p:spPr>
          <a:xfrm>
            <a:off x="6615474" y="3141343"/>
            <a:ext cx="887730" cy="398780"/>
          </a:xfrm>
          <a:prstGeom prst="rect">
            <a:avLst/>
          </a:prstGeom>
          <a:solidFill>
            <a:schemeClr val="bg1">
              <a:lumMod val="95000"/>
            </a:schemeClr>
          </a:solidFill>
        </p:spPr>
        <p:txBody>
          <a:bodyPr wrap="square" rtlCol="0">
            <a:spAutoFit/>
          </a:bodyPr>
          <a:lstStyle/>
          <a:p>
            <a:pPr algn="ctr"/>
            <a:r>
              <a:rPr lang="en-US" altLang="zh-CN" sz="2000" dirty="0">
                <a:cs typeface="Arial" panose="020B0604020202020204" pitchFamily="34" charset="0"/>
              </a:rPr>
              <a:t>C</a:t>
            </a:r>
          </a:p>
        </p:txBody>
      </p:sp>
      <p:cxnSp>
        <p:nvCxnSpPr>
          <p:cNvPr id="20" name="直接连接符 19">
            <a:extLst>
              <a:ext uri="{FF2B5EF4-FFF2-40B4-BE49-F238E27FC236}">
                <a16:creationId xmlns:a16="http://schemas.microsoft.com/office/drawing/2014/main" id="{569216B5-3230-F0A1-BD3E-389A415F232A}"/>
              </a:ext>
            </a:extLst>
          </p:cNvPr>
          <p:cNvCxnSpPr>
            <a:stCxn id="19" idx="2"/>
          </p:cNvCxnSpPr>
          <p:nvPr/>
        </p:nvCxnSpPr>
        <p:spPr>
          <a:xfrm>
            <a:off x="7059339" y="3540123"/>
            <a:ext cx="8890" cy="2124000"/>
          </a:xfrm>
          <a:prstGeom prst="line">
            <a:avLst/>
          </a:prstGeom>
          <a:ln w="5715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EB42AD53-FBDF-862D-54A9-C87E54A3D6ED}"/>
              </a:ext>
            </a:extLst>
          </p:cNvPr>
          <p:cNvSpPr txBox="1"/>
          <p:nvPr/>
        </p:nvSpPr>
        <p:spPr>
          <a:xfrm rot="480000">
            <a:off x="5131460" y="3830649"/>
            <a:ext cx="463588" cy="369332"/>
          </a:xfrm>
          <a:prstGeom prst="rect">
            <a:avLst/>
          </a:prstGeom>
          <a:noFill/>
        </p:spPr>
        <p:txBody>
          <a:bodyPr wrap="none" rtlCol="0">
            <a:spAutoFit/>
          </a:bodyPr>
          <a:lstStyle/>
          <a:p>
            <a:r>
              <a:rPr lang="en-US" altLang="zh-CN" b="1" i="1" dirty="0">
                <a:solidFill>
                  <a:schemeClr val="bg1">
                    <a:lumMod val="75000"/>
                  </a:schemeClr>
                </a:solidFill>
              </a:rPr>
              <a:t>“x”</a:t>
            </a:r>
          </a:p>
        </p:txBody>
      </p:sp>
      <p:cxnSp>
        <p:nvCxnSpPr>
          <p:cNvPr id="22" name="直接箭头连接符 21">
            <a:extLst>
              <a:ext uri="{FF2B5EF4-FFF2-40B4-BE49-F238E27FC236}">
                <a16:creationId xmlns:a16="http://schemas.microsoft.com/office/drawing/2014/main" id="{C159F245-CFD4-4551-C049-55CF83E7B1DE}"/>
              </a:ext>
            </a:extLst>
          </p:cNvPr>
          <p:cNvCxnSpPr/>
          <p:nvPr/>
        </p:nvCxnSpPr>
        <p:spPr>
          <a:xfrm>
            <a:off x="4822869" y="4081355"/>
            <a:ext cx="1080770" cy="153670"/>
          </a:xfrm>
          <a:prstGeom prst="straightConnector1">
            <a:avLst/>
          </a:prstGeom>
          <a:ln w="28575" cap="rnd">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B9349139-2B06-E11D-AB16-DF7F1D845C54}"/>
              </a:ext>
            </a:extLst>
          </p:cNvPr>
          <p:cNvCxnSpPr/>
          <p:nvPr/>
        </p:nvCxnSpPr>
        <p:spPr>
          <a:xfrm flipH="1">
            <a:off x="5983649" y="4235025"/>
            <a:ext cx="1098550" cy="305435"/>
          </a:xfrm>
          <a:prstGeom prst="straightConnector1">
            <a:avLst/>
          </a:prstGeom>
          <a:ln w="28575" cap="rnd">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1606FA21-6305-5F68-8761-5BD4A5BE1C5E}"/>
              </a:ext>
            </a:extLst>
          </p:cNvPr>
          <p:cNvSpPr txBox="1"/>
          <p:nvPr/>
        </p:nvSpPr>
        <p:spPr>
          <a:xfrm rot="20880000">
            <a:off x="6271118" y="3950029"/>
            <a:ext cx="465192" cy="369332"/>
          </a:xfrm>
          <a:prstGeom prst="rect">
            <a:avLst/>
          </a:prstGeom>
          <a:noFill/>
        </p:spPr>
        <p:txBody>
          <a:bodyPr wrap="none" rtlCol="0">
            <a:spAutoFit/>
          </a:bodyPr>
          <a:lstStyle/>
          <a:p>
            <a:r>
              <a:rPr lang="en-US" altLang="zh-CN" b="1" i="1" dirty="0"/>
              <a:t>“y”</a:t>
            </a:r>
          </a:p>
        </p:txBody>
      </p:sp>
      <p:sp>
        <p:nvSpPr>
          <p:cNvPr id="56" name="圆角矩形 49">
            <a:extLst>
              <a:ext uri="{FF2B5EF4-FFF2-40B4-BE49-F238E27FC236}">
                <a16:creationId xmlns:a16="http://schemas.microsoft.com/office/drawing/2014/main" id="{86308BC2-968D-9605-FC51-FBDDABDD618D}"/>
              </a:ext>
            </a:extLst>
          </p:cNvPr>
          <p:cNvSpPr/>
          <p:nvPr/>
        </p:nvSpPr>
        <p:spPr>
          <a:xfrm>
            <a:off x="4241209" y="3033913"/>
            <a:ext cx="3426460" cy="2811549"/>
          </a:xfrm>
          <a:prstGeom prst="roundRect">
            <a:avLst>
              <a:gd name="adj" fmla="val 8232"/>
            </a:avLst>
          </a:prstGeom>
          <a:noFill/>
          <a:ln w="6350" algn="ctr">
            <a:solidFill>
              <a:schemeClr val="tx1"/>
            </a:solidFill>
            <a:prstDash val="lgDash"/>
            <a:miter lim="800000"/>
          </a:ln>
          <a:extLst>
            <a:ext uri="{909E8E84-426E-40DD-AFC4-6F175D3DCCD1}">
              <a14:hiddenFill xmlns:a14="http://schemas.microsoft.com/office/drawing/2010/main">
                <a:solidFill>
                  <a:schemeClr val="accent1">
                    <a:lumMod val="20000"/>
                    <a:lumOff val="80000"/>
                  </a:schemeClr>
                </a:solidFill>
              </a14:hiddenFill>
            </a:ext>
          </a:extLst>
        </p:spPr>
        <p:txBody>
          <a:bodyPr wrap="none" rtlCol="0" anchor="ctr"/>
          <a:lstStyle/>
          <a:p>
            <a:pPr algn="ctr"/>
            <a:endParaRPr lang="zh-CN" altLang="en-US" sz="2800">
              <a:sym typeface="+mn-ea"/>
            </a:endParaRPr>
          </a:p>
        </p:txBody>
      </p:sp>
      <p:sp>
        <p:nvSpPr>
          <p:cNvPr id="57" name="箭头: 右 9">
            <a:extLst>
              <a:ext uri="{FF2B5EF4-FFF2-40B4-BE49-F238E27FC236}">
                <a16:creationId xmlns:a16="http://schemas.microsoft.com/office/drawing/2014/main" id="{5614B455-E137-803E-9627-CEE6E88BC21B}"/>
              </a:ext>
            </a:extLst>
          </p:cNvPr>
          <p:cNvSpPr/>
          <p:nvPr/>
        </p:nvSpPr>
        <p:spPr bwMode="gray">
          <a:xfrm>
            <a:off x="3823379" y="4099770"/>
            <a:ext cx="339725" cy="388620"/>
          </a:xfrm>
          <a:prstGeom prst="rightArrow">
            <a:avLst/>
          </a:prstGeom>
          <a:solidFill>
            <a:schemeClr val="bg1"/>
          </a:solidFill>
          <a:ln w="6350" algn="ctr">
            <a:solidFill>
              <a:schemeClr val="tx1"/>
            </a:solidFill>
            <a:miter lim="800000"/>
          </a:ln>
          <a:effectLst/>
        </p:spPr>
        <p:txBody>
          <a:bodyPr wrap="none" rtlCol="0" anchor="ctr"/>
          <a:lstStyle/>
          <a:p>
            <a:pPr algn="ctr"/>
            <a:endParaRPr lang="zh-CN" altLang="en-US" dirty="0">
              <a:solidFill>
                <a:srgbClr val="C00000"/>
              </a:solidFill>
              <a:ea typeface="微软雅黑" panose="020B0503020204020204" charset="-122"/>
              <a:cs typeface="Arial" panose="020B0604020202020204" pitchFamily="34" charset="0"/>
              <a:sym typeface="+mn-ea"/>
            </a:endParaRPr>
          </a:p>
        </p:txBody>
      </p:sp>
      <p:cxnSp>
        <p:nvCxnSpPr>
          <p:cNvPr id="58" name="直接箭头连接符 57">
            <a:extLst>
              <a:ext uri="{FF2B5EF4-FFF2-40B4-BE49-F238E27FC236}">
                <a16:creationId xmlns:a16="http://schemas.microsoft.com/office/drawing/2014/main" id="{920BD373-7464-8985-276E-4FCFE5281C61}"/>
              </a:ext>
            </a:extLst>
          </p:cNvPr>
          <p:cNvCxnSpPr>
            <a:cxnSpLocks/>
            <a:stCxn id="91" idx="6"/>
            <a:endCxn id="92" idx="2"/>
          </p:cNvCxnSpPr>
          <p:nvPr/>
        </p:nvCxnSpPr>
        <p:spPr>
          <a:xfrm>
            <a:off x="6030639" y="4840321"/>
            <a:ext cx="937260" cy="328295"/>
          </a:xfrm>
          <a:prstGeom prst="straightConnector1">
            <a:avLst/>
          </a:prstGeom>
          <a:ln w="28575" cap="rnd">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id="{D2E15705-8D43-A0BF-B3A3-804EF179C989}"/>
              </a:ext>
            </a:extLst>
          </p:cNvPr>
          <p:cNvSpPr txBox="1"/>
          <p:nvPr/>
        </p:nvSpPr>
        <p:spPr>
          <a:xfrm rot="960000">
            <a:off x="6278332" y="4655337"/>
            <a:ext cx="450764" cy="369332"/>
          </a:xfrm>
          <a:prstGeom prst="rect">
            <a:avLst/>
          </a:prstGeom>
          <a:noFill/>
        </p:spPr>
        <p:txBody>
          <a:bodyPr wrap="none" rtlCol="0">
            <a:spAutoFit/>
          </a:bodyPr>
          <a:lstStyle/>
          <a:p>
            <a:r>
              <a:rPr lang="en-US" altLang="zh-CN" b="1" i="1" dirty="0">
                <a:solidFill>
                  <a:srgbClr val="00B050"/>
                </a:solidFill>
              </a:rPr>
              <a:t>“z”</a:t>
            </a:r>
          </a:p>
        </p:txBody>
      </p:sp>
      <p:sp>
        <p:nvSpPr>
          <p:cNvPr id="61" name="文本框 60">
            <a:extLst>
              <a:ext uri="{FF2B5EF4-FFF2-40B4-BE49-F238E27FC236}">
                <a16:creationId xmlns:a16="http://schemas.microsoft.com/office/drawing/2014/main" id="{CBD08432-B977-98CB-DDA0-99085DBDF2BA}"/>
              </a:ext>
            </a:extLst>
          </p:cNvPr>
          <p:cNvSpPr txBox="1"/>
          <p:nvPr/>
        </p:nvSpPr>
        <p:spPr>
          <a:xfrm>
            <a:off x="8319179" y="3100703"/>
            <a:ext cx="879475" cy="398780"/>
          </a:xfrm>
          <a:prstGeom prst="rect">
            <a:avLst/>
          </a:prstGeom>
          <a:solidFill>
            <a:schemeClr val="bg1">
              <a:lumMod val="95000"/>
            </a:schemeClr>
          </a:solidFill>
        </p:spPr>
        <p:txBody>
          <a:bodyPr wrap="square" rtlCol="0">
            <a:spAutoFit/>
          </a:bodyPr>
          <a:lstStyle/>
          <a:p>
            <a:pPr algn="ctr"/>
            <a:r>
              <a:rPr lang="en-US" altLang="zh-CN" sz="2000" dirty="0">
                <a:cs typeface="Arial" panose="020B0604020202020204" pitchFamily="34" charset="0"/>
              </a:rPr>
              <a:t> A</a:t>
            </a:r>
          </a:p>
        </p:txBody>
      </p:sp>
      <p:sp>
        <p:nvSpPr>
          <p:cNvPr id="62" name="文本框 61">
            <a:extLst>
              <a:ext uri="{FF2B5EF4-FFF2-40B4-BE49-F238E27FC236}">
                <a16:creationId xmlns:a16="http://schemas.microsoft.com/office/drawing/2014/main" id="{7620ABC3-66E4-1B04-6C03-80BFD1F262F7}"/>
              </a:ext>
            </a:extLst>
          </p:cNvPr>
          <p:cNvSpPr txBox="1"/>
          <p:nvPr/>
        </p:nvSpPr>
        <p:spPr>
          <a:xfrm>
            <a:off x="9438049" y="3100703"/>
            <a:ext cx="887730" cy="398780"/>
          </a:xfrm>
          <a:prstGeom prst="rect">
            <a:avLst/>
          </a:prstGeom>
          <a:solidFill>
            <a:schemeClr val="bg1">
              <a:lumMod val="95000"/>
            </a:schemeClr>
          </a:solidFill>
        </p:spPr>
        <p:txBody>
          <a:bodyPr wrap="square" rtlCol="0">
            <a:spAutoFit/>
          </a:bodyPr>
          <a:lstStyle/>
          <a:p>
            <a:pPr algn="ctr"/>
            <a:r>
              <a:rPr lang="en-US" altLang="zh-CN" sz="2000" dirty="0">
                <a:cs typeface="Arial" panose="020B0604020202020204" pitchFamily="34" charset="0"/>
              </a:rPr>
              <a:t>B</a:t>
            </a:r>
          </a:p>
        </p:txBody>
      </p:sp>
      <p:cxnSp>
        <p:nvCxnSpPr>
          <p:cNvPr id="63" name="直接连接符 62">
            <a:extLst>
              <a:ext uri="{FF2B5EF4-FFF2-40B4-BE49-F238E27FC236}">
                <a16:creationId xmlns:a16="http://schemas.microsoft.com/office/drawing/2014/main" id="{A5DF3667-8169-89E5-2374-8E18CDDCF401}"/>
              </a:ext>
            </a:extLst>
          </p:cNvPr>
          <p:cNvCxnSpPr>
            <a:stCxn id="61" idx="2"/>
          </p:cNvCxnSpPr>
          <p:nvPr/>
        </p:nvCxnSpPr>
        <p:spPr>
          <a:xfrm>
            <a:off x="8759234" y="3499483"/>
            <a:ext cx="11430" cy="657225"/>
          </a:xfrm>
          <a:prstGeom prst="line">
            <a:avLst/>
          </a:prstGeom>
          <a:ln w="5715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2476CF96-EB79-144E-0CF6-D5755DF29A1B}"/>
              </a:ext>
            </a:extLst>
          </p:cNvPr>
          <p:cNvCxnSpPr>
            <a:stCxn id="62" idx="2"/>
          </p:cNvCxnSpPr>
          <p:nvPr/>
        </p:nvCxnSpPr>
        <p:spPr>
          <a:xfrm>
            <a:off x="9881914" y="3499483"/>
            <a:ext cx="8890" cy="2124000"/>
          </a:xfrm>
          <a:prstGeom prst="line">
            <a:avLst/>
          </a:prstGeom>
          <a:ln w="5715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65" name="文本框 64">
            <a:extLst>
              <a:ext uri="{FF2B5EF4-FFF2-40B4-BE49-F238E27FC236}">
                <a16:creationId xmlns:a16="http://schemas.microsoft.com/office/drawing/2014/main" id="{19334F86-E603-EFE5-11F1-C012BEA48020}"/>
              </a:ext>
            </a:extLst>
          </p:cNvPr>
          <p:cNvSpPr txBox="1"/>
          <p:nvPr/>
        </p:nvSpPr>
        <p:spPr>
          <a:xfrm>
            <a:off x="10558189" y="3100703"/>
            <a:ext cx="887730" cy="398780"/>
          </a:xfrm>
          <a:prstGeom prst="rect">
            <a:avLst/>
          </a:prstGeom>
          <a:solidFill>
            <a:schemeClr val="bg1">
              <a:lumMod val="95000"/>
            </a:schemeClr>
          </a:solidFill>
        </p:spPr>
        <p:txBody>
          <a:bodyPr wrap="square" rtlCol="0">
            <a:spAutoFit/>
          </a:bodyPr>
          <a:lstStyle/>
          <a:p>
            <a:pPr algn="ctr"/>
            <a:r>
              <a:rPr lang="en-US" altLang="zh-CN" sz="2000" dirty="0">
                <a:cs typeface="Arial" panose="020B0604020202020204" pitchFamily="34" charset="0"/>
              </a:rPr>
              <a:t>C</a:t>
            </a:r>
          </a:p>
        </p:txBody>
      </p:sp>
      <p:cxnSp>
        <p:nvCxnSpPr>
          <p:cNvPr id="66" name="直接连接符 65">
            <a:extLst>
              <a:ext uri="{FF2B5EF4-FFF2-40B4-BE49-F238E27FC236}">
                <a16:creationId xmlns:a16="http://schemas.microsoft.com/office/drawing/2014/main" id="{FE338319-A5DA-DB82-57D9-79FBCA6B8089}"/>
              </a:ext>
            </a:extLst>
          </p:cNvPr>
          <p:cNvCxnSpPr>
            <a:cxnSpLocks/>
            <a:stCxn id="65" idx="2"/>
          </p:cNvCxnSpPr>
          <p:nvPr/>
        </p:nvCxnSpPr>
        <p:spPr>
          <a:xfrm>
            <a:off x="11002054" y="3499483"/>
            <a:ext cx="0" cy="2124000"/>
          </a:xfrm>
          <a:prstGeom prst="line">
            <a:avLst/>
          </a:prstGeom>
          <a:ln w="5715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DFADBDBB-326B-E56B-06EE-CA96D89EF5AF}"/>
              </a:ext>
            </a:extLst>
          </p:cNvPr>
          <p:cNvSpPr txBox="1"/>
          <p:nvPr/>
        </p:nvSpPr>
        <p:spPr>
          <a:xfrm rot="480000">
            <a:off x="9074175" y="3790009"/>
            <a:ext cx="463588" cy="369332"/>
          </a:xfrm>
          <a:prstGeom prst="rect">
            <a:avLst/>
          </a:prstGeom>
          <a:noFill/>
        </p:spPr>
        <p:txBody>
          <a:bodyPr wrap="none" rtlCol="0">
            <a:spAutoFit/>
          </a:bodyPr>
          <a:lstStyle/>
          <a:p>
            <a:r>
              <a:rPr lang="en-US" altLang="zh-CN" b="1" i="1" dirty="0">
                <a:solidFill>
                  <a:schemeClr val="bg1">
                    <a:lumMod val="75000"/>
                  </a:schemeClr>
                </a:solidFill>
              </a:rPr>
              <a:t>“x”</a:t>
            </a:r>
          </a:p>
        </p:txBody>
      </p:sp>
      <p:cxnSp>
        <p:nvCxnSpPr>
          <p:cNvPr id="68" name="直接箭头连接符 67">
            <a:extLst>
              <a:ext uri="{FF2B5EF4-FFF2-40B4-BE49-F238E27FC236}">
                <a16:creationId xmlns:a16="http://schemas.microsoft.com/office/drawing/2014/main" id="{395B0C28-FE95-86E4-48C0-02E6F6E741D1}"/>
              </a:ext>
            </a:extLst>
          </p:cNvPr>
          <p:cNvCxnSpPr/>
          <p:nvPr/>
        </p:nvCxnSpPr>
        <p:spPr>
          <a:xfrm>
            <a:off x="8765584" y="4040715"/>
            <a:ext cx="1080770" cy="153670"/>
          </a:xfrm>
          <a:prstGeom prst="straightConnector1">
            <a:avLst/>
          </a:prstGeom>
          <a:ln w="28575" cap="rnd">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2ECA1B2C-58D6-858D-0968-4CE082130D83}"/>
              </a:ext>
            </a:extLst>
          </p:cNvPr>
          <p:cNvCxnSpPr/>
          <p:nvPr/>
        </p:nvCxnSpPr>
        <p:spPr>
          <a:xfrm flipH="1">
            <a:off x="9926364" y="4194385"/>
            <a:ext cx="1098550" cy="305435"/>
          </a:xfrm>
          <a:prstGeom prst="straightConnector1">
            <a:avLst/>
          </a:prstGeom>
          <a:ln w="28575" cap="rnd">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文本框 69">
            <a:extLst>
              <a:ext uri="{FF2B5EF4-FFF2-40B4-BE49-F238E27FC236}">
                <a16:creationId xmlns:a16="http://schemas.microsoft.com/office/drawing/2014/main" id="{515F93AF-1D7B-56CC-F10A-326386F3D435}"/>
              </a:ext>
            </a:extLst>
          </p:cNvPr>
          <p:cNvSpPr txBox="1"/>
          <p:nvPr/>
        </p:nvSpPr>
        <p:spPr>
          <a:xfrm rot="20880000">
            <a:off x="10213833" y="3909389"/>
            <a:ext cx="465192" cy="369332"/>
          </a:xfrm>
          <a:prstGeom prst="rect">
            <a:avLst/>
          </a:prstGeom>
          <a:noFill/>
        </p:spPr>
        <p:txBody>
          <a:bodyPr wrap="none" rtlCol="0">
            <a:spAutoFit/>
          </a:bodyPr>
          <a:lstStyle/>
          <a:p>
            <a:r>
              <a:rPr lang="en-US" altLang="zh-CN" b="1" i="1" dirty="0"/>
              <a:t>“y”</a:t>
            </a:r>
          </a:p>
        </p:txBody>
      </p:sp>
      <p:sp>
        <p:nvSpPr>
          <p:cNvPr id="71" name="圆角矩形 65">
            <a:extLst>
              <a:ext uri="{FF2B5EF4-FFF2-40B4-BE49-F238E27FC236}">
                <a16:creationId xmlns:a16="http://schemas.microsoft.com/office/drawing/2014/main" id="{7FD09920-8BB0-6401-C76A-E9CA4128FECE}"/>
              </a:ext>
            </a:extLst>
          </p:cNvPr>
          <p:cNvSpPr/>
          <p:nvPr/>
        </p:nvSpPr>
        <p:spPr>
          <a:xfrm>
            <a:off x="8163604" y="2993273"/>
            <a:ext cx="3483610" cy="2811549"/>
          </a:xfrm>
          <a:prstGeom prst="roundRect">
            <a:avLst>
              <a:gd name="adj" fmla="val 8232"/>
            </a:avLst>
          </a:prstGeom>
          <a:noFill/>
          <a:ln w="6350" algn="ctr">
            <a:solidFill>
              <a:schemeClr val="tx1"/>
            </a:solidFill>
            <a:prstDash val="lgDash"/>
            <a:miter lim="800000"/>
          </a:ln>
          <a:extLst>
            <a:ext uri="{909E8E84-426E-40DD-AFC4-6F175D3DCCD1}">
              <a14:hiddenFill xmlns:a14="http://schemas.microsoft.com/office/drawing/2010/main">
                <a:solidFill>
                  <a:schemeClr val="accent1">
                    <a:lumMod val="20000"/>
                    <a:lumOff val="80000"/>
                  </a:schemeClr>
                </a:solidFill>
              </a14:hiddenFill>
            </a:ext>
          </a:extLst>
        </p:spPr>
        <p:txBody>
          <a:bodyPr wrap="none" rtlCol="0" anchor="ctr"/>
          <a:lstStyle/>
          <a:p>
            <a:pPr algn="ctr"/>
            <a:endParaRPr lang="zh-CN" altLang="en-US" sz="2800">
              <a:sym typeface="+mn-ea"/>
            </a:endParaRPr>
          </a:p>
        </p:txBody>
      </p:sp>
      <p:cxnSp>
        <p:nvCxnSpPr>
          <p:cNvPr id="72" name="直接箭头连接符 71">
            <a:extLst>
              <a:ext uri="{FF2B5EF4-FFF2-40B4-BE49-F238E27FC236}">
                <a16:creationId xmlns:a16="http://schemas.microsoft.com/office/drawing/2014/main" id="{7B1FFA85-6A4F-870C-FA9D-2776D663FDF9}"/>
              </a:ext>
            </a:extLst>
          </p:cNvPr>
          <p:cNvCxnSpPr>
            <a:cxnSpLocks/>
            <a:endCxn id="97" idx="2"/>
          </p:cNvCxnSpPr>
          <p:nvPr/>
        </p:nvCxnSpPr>
        <p:spPr>
          <a:xfrm>
            <a:off x="9888264" y="4852646"/>
            <a:ext cx="1014730" cy="291148"/>
          </a:xfrm>
          <a:prstGeom prst="straightConnector1">
            <a:avLst/>
          </a:prstGeom>
          <a:ln w="28575" cap="rnd">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D4C88804-F07C-E299-DC81-80C30F7B7DB3}"/>
              </a:ext>
            </a:extLst>
          </p:cNvPr>
          <p:cNvSpPr txBox="1"/>
          <p:nvPr/>
        </p:nvSpPr>
        <p:spPr>
          <a:xfrm rot="960000">
            <a:off x="10221047" y="4621625"/>
            <a:ext cx="450764" cy="369332"/>
          </a:xfrm>
          <a:prstGeom prst="rect">
            <a:avLst/>
          </a:prstGeom>
          <a:noFill/>
        </p:spPr>
        <p:txBody>
          <a:bodyPr wrap="none" rtlCol="0">
            <a:spAutoFit/>
          </a:bodyPr>
          <a:lstStyle/>
          <a:p>
            <a:r>
              <a:rPr lang="en-US" altLang="zh-CN" b="1" i="1" dirty="0">
                <a:solidFill>
                  <a:srgbClr val="00B050"/>
                </a:solidFill>
              </a:rPr>
              <a:t>“z”</a:t>
            </a:r>
          </a:p>
        </p:txBody>
      </p:sp>
      <p:sp>
        <p:nvSpPr>
          <p:cNvPr id="74" name="矩形标注 68">
            <a:extLst>
              <a:ext uri="{FF2B5EF4-FFF2-40B4-BE49-F238E27FC236}">
                <a16:creationId xmlns:a16="http://schemas.microsoft.com/office/drawing/2014/main" id="{16E02FEF-3252-F918-5FA4-5628060EDD60}"/>
              </a:ext>
            </a:extLst>
          </p:cNvPr>
          <p:cNvSpPr/>
          <p:nvPr/>
        </p:nvSpPr>
        <p:spPr bwMode="gray">
          <a:xfrm>
            <a:off x="7659638" y="5249128"/>
            <a:ext cx="3319556" cy="1074799"/>
          </a:xfrm>
          <a:prstGeom prst="wedgeRectCallout">
            <a:avLst>
              <a:gd name="adj1" fmla="val 19651"/>
              <a:gd name="adj2" fmla="val -70493"/>
            </a:avLst>
          </a:prstGeom>
          <a:solidFill>
            <a:schemeClr val="accent1">
              <a:lumMod val="20000"/>
              <a:lumOff val="80000"/>
            </a:schemeClr>
          </a:solidFill>
          <a:ln w="6350" algn="ctr">
            <a:noFill/>
            <a:miter lim="800000"/>
          </a:ln>
          <a:effectLst/>
        </p:spPr>
        <p:txBody>
          <a:bodyPr wrap="square" rtlCol="0" anchor="ctr">
            <a:noAutofit/>
          </a:bodyPr>
          <a:lstStyle/>
          <a:p>
            <a:r>
              <a:rPr lang="en-US" altLang="zh-CN" sz="2000" dirty="0">
                <a:sym typeface="Wingdings" panose="05000000000000000000" pitchFamily="2" charset="2"/>
              </a:rPr>
              <a:t>Prone to </a:t>
            </a:r>
            <a:r>
              <a:rPr lang="en-US" altLang="zh-CN" sz="2000" dirty="0"/>
              <a:t>complicate the recovery behaviors and trigger bugs</a:t>
            </a:r>
            <a:endParaRPr lang="zh-CN" altLang="en-US" sz="2000" dirty="0">
              <a:sym typeface="+mn-ea"/>
            </a:endParaRPr>
          </a:p>
        </p:txBody>
      </p:sp>
      <p:pic>
        <p:nvPicPr>
          <p:cNvPr id="75" name="Picture 2" descr="Green Comic Arrow Clip Art - Up Arrow Cartoon Png | Full Size PNG Download  | SeekPNG">
            <a:extLst>
              <a:ext uri="{FF2B5EF4-FFF2-40B4-BE49-F238E27FC236}">
                <a16:creationId xmlns:a16="http://schemas.microsoft.com/office/drawing/2014/main" id="{EC523CEC-051E-212A-9779-3BEE039579B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75489" y="4455771"/>
            <a:ext cx="376555" cy="551180"/>
          </a:xfrm>
          <a:prstGeom prst="rect">
            <a:avLst/>
          </a:prstGeom>
          <a:noFill/>
          <a:extLst>
            <a:ext uri="{909E8E84-426E-40DD-AFC4-6F175D3DCCD1}">
              <a14:hiddenFill xmlns:a14="http://schemas.microsoft.com/office/drawing/2010/main">
                <a:solidFill>
                  <a:srgbClr val="FFFFFF"/>
                </a:solidFill>
              </a14:hiddenFill>
            </a:ext>
          </a:extLst>
        </p:spPr>
      </p:pic>
      <p:sp>
        <p:nvSpPr>
          <p:cNvPr id="77" name="箭头: 右 9">
            <a:extLst>
              <a:ext uri="{FF2B5EF4-FFF2-40B4-BE49-F238E27FC236}">
                <a16:creationId xmlns:a16="http://schemas.microsoft.com/office/drawing/2014/main" id="{4A866FED-D3FC-A6AC-35D2-C959AA9F8B25}"/>
              </a:ext>
            </a:extLst>
          </p:cNvPr>
          <p:cNvSpPr/>
          <p:nvPr/>
        </p:nvSpPr>
        <p:spPr bwMode="gray">
          <a:xfrm>
            <a:off x="7727359" y="4081355"/>
            <a:ext cx="339725" cy="388620"/>
          </a:xfrm>
          <a:prstGeom prst="rightArrow">
            <a:avLst/>
          </a:prstGeom>
          <a:solidFill>
            <a:schemeClr val="bg1"/>
          </a:solidFill>
          <a:ln w="6350" algn="ctr">
            <a:solidFill>
              <a:schemeClr val="tx1"/>
            </a:solidFill>
            <a:miter lim="800000"/>
          </a:ln>
          <a:effectLst/>
        </p:spPr>
        <p:txBody>
          <a:bodyPr wrap="none" rtlCol="0" anchor="ctr"/>
          <a:lstStyle/>
          <a:p>
            <a:pPr algn="ctr"/>
            <a:endParaRPr lang="zh-CN" altLang="en-US" dirty="0">
              <a:solidFill>
                <a:srgbClr val="C00000"/>
              </a:solidFill>
              <a:ea typeface="微软雅黑" panose="020B0503020204020204" charset="-122"/>
              <a:cs typeface="Arial" panose="020B0604020202020204" pitchFamily="34" charset="0"/>
              <a:sym typeface="+mn-ea"/>
            </a:endParaRPr>
          </a:p>
        </p:txBody>
      </p:sp>
      <p:sp>
        <p:nvSpPr>
          <p:cNvPr id="78" name="任意多边形 76">
            <a:extLst>
              <a:ext uri="{FF2B5EF4-FFF2-40B4-BE49-F238E27FC236}">
                <a16:creationId xmlns:a16="http://schemas.microsoft.com/office/drawing/2014/main" id="{2A72BCEF-2A4A-28DD-73FF-A621E245635A}"/>
              </a:ext>
            </a:extLst>
          </p:cNvPr>
          <p:cNvSpPr/>
          <p:nvPr/>
        </p:nvSpPr>
        <p:spPr>
          <a:xfrm>
            <a:off x="4817154" y="4250159"/>
            <a:ext cx="1011574" cy="559919"/>
          </a:xfrm>
          <a:custGeom>
            <a:avLst/>
            <a:gdLst>
              <a:gd name="connisteX0" fmla="*/ 0 w 1085850"/>
              <a:gd name="connsiteY0" fmla="*/ 0 h 1003300"/>
              <a:gd name="connisteX1" fmla="*/ 62230 w 1085850"/>
              <a:gd name="connsiteY1" fmla="*/ 506730 h 1003300"/>
              <a:gd name="connisteX2" fmla="*/ 372110 w 1085850"/>
              <a:gd name="connsiteY2" fmla="*/ 755015 h 1003300"/>
              <a:gd name="connisteX3" fmla="*/ 1085850 w 1085850"/>
              <a:gd name="connsiteY3" fmla="*/ 1003300 h 1003300"/>
            </a:gdLst>
            <a:ahLst/>
            <a:cxnLst>
              <a:cxn ang="0">
                <a:pos x="connisteX0" y="connsiteY0"/>
              </a:cxn>
              <a:cxn ang="0">
                <a:pos x="connisteX1" y="connsiteY1"/>
              </a:cxn>
              <a:cxn ang="0">
                <a:pos x="connisteX2" y="connsiteY2"/>
              </a:cxn>
              <a:cxn ang="0">
                <a:pos x="connisteX3" y="connsiteY3"/>
              </a:cxn>
            </a:cxnLst>
            <a:rect l="l" t="t" r="r" b="b"/>
            <a:pathLst>
              <a:path w="1085850" h="1003300">
                <a:moveTo>
                  <a:pt x="0" y="0"/>
                </a:moveTo>
                <a:cubicBezTo>
                  <a:pt x="6350" y="96520"/>
                  <a:pt x="-12065" y="355600"/>
                  <a:pt x="62230" y="506730"/>
                </a:cubicBezTo>
                <a:cubicBezTo>
                  <a:pt x="136525" y="657860"/>
                  <a:pt x="167640" y="655955"/>
                  <a:pt x="372110" y="755015"/>
                </a:cubicBezTo>
                <a:cubicBezTo>
                  <a:pt x="576580" y="854075"/>
                  <a:pt x="949325" y="958850"/>
                  <a:pt x="1085850" y="1003300"/>
                </a:cubicBezTo>
              </a:path>
            </a:pathLst>
          </a:custGeom>
          <a:ln w="28575" cap="rnd">
            <a:solidFill>
              <a:srgbClr val="00B05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wrap="none" rtlCol="0" anchor="ctr"/>
          <a:lstStyle/>
          <a:p>
            <a:pPr algn="ctr"/>
            <a:endParaRPr lang="zh-CN" altLang="en-US" sz="2800">
              <a:solidFill>
                <a:srgbClr val="00B050"/>
              </a:solidFill>
              <a:sym typeface="+mn-ea"/>
            </a:endParaRPr>
          </a:p>
        </p:txBody>
      </p:sp>
      <p:sp>
        <p:nvSpPr>
          <p:cNvPr id="79" name="文本框 78">
            <a:extLst>
              <a:ext uri="{FF2B5EF4-FFF2-40B4-BE49-F238E27FC236}">
                <a16:creationId xmlns:a16="http://schemas.microsoft.com/office/drawing/2014/main" id="{1DAAC73F-B7A5-0138-813F-4288BEB40E66}"/>
              </a:ext>
            </a:extLst>
          </p:cNvPr>
          <p:cNvSpPr txBox="1"/>
          <p:nvPr/>
        </p:nvSpPr>
        <p:spPr>
          <a:xfrm rot="960000">
            <a:off x="4833120" y="4355793"/>
            <a:ext cx="906017" cy="369332"/>
          </a:xfrm>
          <a:prstGeom prst="rect">
            <a:avLst/>
          </a:prstGeom>
          <a:noFill/>
        </p:spPr>
        <p:txBody>
          <a:bodyPr wrap="none" rtlCol="0">
            <a:spAutoFit/>
          </a:bodyPr>
          <a:lstStyle/>
          <a:p>
            <a:r>
              <a:rPr lang="en-US" altLang="zh-CN" dirty="0">
                <a:solidFill>
                  <a:srgbClr val="00B050"/>
                </a:solidFill>
                <a:ea typeface="微软雅黑" panose="020B0503020204020204" charset="-122"/>
              </a:rPr>
              <a:t>Trigger</a:t>
            </a:r>
            <a:endParaRPr lang="zh-CN" altLang="en-US" dirty="0">
              <a:solidFill>
                <a:srgbClr val="00B050"/>
              </a:solidFill>
              <a:ea typeface="微软雅黑" panose="020B0503020204020204" charset="-122"/>
            </a:endParaRPr>
          </a:p>
        </p:txBody>
      </p:sp>
      <p:sp>
        <p:nvSpPr>
          <p:cNvPr id="83" name="椭圆 82">
            <a:extLst>
              <a:ext uri="{FF2B5EF4-FFF2-40B4-BE49-F238E27FC236}">
                <a16:creationId xmlns:a16="http://schemas.microsoft.com/office/drawing/2014/main" id="{EB7FCBDA-FDA7-D152-D004-4E9AFE8C20B1}"/>
              </a:ext>
            </a:extLst>
          </p:cNvPr>
          <p:cNvSpPr/>
          <p:nvPr/>
        </p:nvSpPr>
        <p:spPr>
          <a:xfrm>
            <a:off x="812844" y="4005790"/>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800">
              <a:sym typeface="+mn-ea"/>
            </a:endParaRPr>
          </a:p>
        </p:txBody>
      </p:sp>
      <p:sp>
        <p:nvSpPr>
          <p:cNvPr id="84" name="椭圆 83">
            <a:extLst>
              <a:ext uri="{FF2B5EF4-FFF2-40B4-BE49-F238E27FC236}">
                <a16:creationId xmlns:a16="http://schemas.microsoft.com/office/drawing/2014/main" id="{0BB3C9A4-DE3B-9AE6-0A0C-54EC14948878}"/>
              </a:ext>
            </a:extLst>
          </p:cNvPr>
          <p:cNvSpPr/>
          <p:nvPr/>
        </p:nvSpPr>
        <p:spPr>
          <a:xfrm>
            <a:off x="1936159" y="4154380"/>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800">
              <a:sym typeface="+mn-ea"/>
            </a:endParaRPr>
          </a:p>
        </p:txBody>
      </p:sp>
      <p:sp>
        <p:nvSpPr>
          <p:cNvPr id="85" name="椭圆 84">
            <a:extLst>
              <a:ext uri="{FF2B5EF4-FFF2-40B4-BE49-F238E27FC236}">
                <a16:creationId xmlns:a16="http://schemas.microsoft.com/office/drawing/2014/main" id="{34B00604-C38F-6403-79A6-E1E174156FAD}"/>
              </a:ext>
            </a:extLst>
          </p:cNvPr>
          <p:cNvSpPr/>
          <p:nvPr/>
        </p:nvSpPr>
        <p:spPr>
          <a:xfrm>
            <a:off x="3060744" y="4154380"/>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800">
              <a:sym typeface="+mn-ea"/>
            </a:endParaRPr>
          </a:p>
        </p:txBody>
      </p:sp>
      <p:sp>
        <p:nvSpPr>
          <p:cNvPr id="86" name="椭圆 85">
            <a:extLst>
              <a:ext uri="{FF2B5EF4-FFF2-40B4-BE49-F238E27FC236}">
                <a16:creationId xmlns:a16="http://schemas.microsoft.com/office/drawing/2014/main" id="{83533D6A-97D2-D6A0-7D45-334BD6CE7AB3}"/>
              </a:ext>
            </a:extLst>
          </p:cNvPr>
          <p:cNvSpPr/>
          <p:nvPr/>
        </p:nvSpPr>
        <p:spPr>
          <a:xfrm>
            <a:off x="1936159" y="4469975"/>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800">
              <a:sym typeface="+mn-ea"/>
            </a:endParaRPr>
          </a:p>
        </p:txBody>
      </p:sp>
      <p:sp>
        <p:nvSpPr>
          <p:cNvPr id="87" name="椭圆 86">
            <a:extLst>
              <a:ext uri="{FF2B5EF4-FFF2-40B4-BE49-F238E27FC236}">
                <a16:creationId xmlns:a16="http://schemas.microsoft.com/office/drawing/2014/main" id="{B58146BE-A4D1-275F-2B28-95ED8A2B5606}"/>
              </a:ext>
            </a:extLst>
          </p:cNvPr>
          <p:cNvSpPr/>
          <p:nvPr/>
        </p:nvSpPr>
        <p:spPr>
          <a:xfrm>
            <a:off x="4730794" y="4005790"/>
            <a:ext cx="182880" cy="175895"/>
          </a:xfrm>
          <a:prstGeom prst="ellipse">
            <a:avLst/>
          </a:prstGeom>
          <a:solidFill>
            <a:schemeClr val="bg1"/>
          </a:solidFill>
          <a:ln w="6350" algn="ctr">
            <a:solidFill>
              <a:schemeClr val="bg1">
                <a:lumMod val="75000"/>
              </a:schemeClr>
            </a:solidFill>
            <a:prstDash val="sysDash"/>
            <a:miter lim="800000"/>
          </a:ln>
        </p:spPr>
        <p:txBody>
          <a:bodyPr wrap="none" rtlCol="0" anchor="ctr"/>
          <a:lstStyle/>
          <a:p>
            <a:pPr algn="ctr"/>
            <a:endParaRPr lang="zh-CN" altLang="en-US" sz="2800">
              <a:sym typeface="+mn-ea"/>
            </a:endParaRPr>
          </a:p>
        </p:txBody>
      </p:sp>
      <p:sp>
        <p:nvSpPr>
          <p:cNvPr id="88" name="椭圆 87">
            <a:extLst>
              <a:ext uri="{FF2B5EF4-FFF2-40B4-BE49-F238E27FC236}">
                <a16:creationId xmlns:a16="http://schemas.microsoft.com/office/drawing/2014/main" id="{E86B71D1-D2B4-8D45-0C3B-E51B0BD8100F}"/>
              </a:ext>
            </a:extLst>
          </p:cNvPr>
          <p:cNvSpPr/>
          <p:nvPr/>
        </p:nvSpPr>
        <p:spPr>
          <a:xfrm>
            <a:off x="5847759" y="4154380"/>
            <a:ext cx="182880" cy="175895"/>
          </a:xfrm>
          <a:prstGeom prst="ellipse">
            <a:avLst/>
          </a:prstGeom>
          <a:solidFill>
            <a:schemeClr val="bg1"/>
          </a:solidFill>
          <a:ln w="6350" algn="ctr">
            <a:solidFill>
              <a:schemeClr val="bg1">
                <a:lumMod val="75000"/>
              </a:schemeClr>
            </a:solidFill>
            <a:prstDash val="sysDash"/>
            <a:miter lim="800000"/>
          </a:ln>
        </p:spPr>
        <p:txBody>
          <a:bodyPr wrap="none" rtlCol="0" anchor="ctr"/>
          <a:lstStyle/>
          <a:p>
            <a:pPr algn="ctr"/>
            <a:endParaRPr lang="zh-CN" altLang="en-US" sz="2800">
              <a:sym typeface="+mn-ea"/>
            </a:endParaRPr>
          </a:p>
        </p:txBody>
      </p:sp>
      <p:sp>
        <p:nvSpPr>
          <p:cNvPr id="89" name="椭圆 88">
            <a:extLst>
              <a:ext uri="{FF2B5EF4-FFF2-40B4-BE49-F238E27FC236}">
                <a16:creationId xmlns:a16="http://schemas.microsoft.com/office/drawing/2014/main" id="{02B3EEEB-F3B6-C86A-2235-A18312075F63}"/>
              </a:ext>
            </a:extLst>
          </p:cNvPr>
          <p:cNvSpPr/>
          <p:nvPr/>
        </p:nvSpPr>
        <p:spPr>
          <a:xfrm>
            <a:off x="5847759" y="4469975"/>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800">
              <a:sym typeface="+mn-ea"/>
            </a:endParaRPr>
          </a:p>
        </p:txBody>
      </p:sp>
      <p:sp>
        <p:nvSpPr>
          <p:cNvPr id="90" name="椭圆 89">
            <a:extLst>
              <a:ext uri="{FF2B5EF4-FFF2-40B4-BE49-F238E27FC236}">
                <a16:creationId xmlns:a16="http://schemas.microsoft.com/office/drawing/2014/main" id="{DEB23152-D4C4-FB0D-3CD3-40DF777386D2}"/>
              </a:ext>
            </a:extLst>
          </p:cNvPr>
          <p:cNvSpPr/>
          <p:nvPr/>
        </p:nvSpPr>
        <p:spPr>
          <a:xfrm>
            <a:off x="6972344" y="4154380"/>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800">
              <a:sym typeface="+mn-ea"/>
            </a:endParaRPr>
          </a:p>
        </p:txBody>
      </p:sp>
      <p:sp>
        <p:nvSpPr>
          <p:cNvPr id="91" name="椭圆 90">
            <a:extLst>
              <a:ext uri="{FF2B5EF4-FFF2-40B4-BE49-F238E27FC236}">
                <a16:creationId xmlns:a16="http://schemas.microsoft.com/office/drawing/2014/main" id="{E549FED9-E159-9DFE-5AEE-73FB301B7000}"/>
              </a:ext>
            </a:extLst>
          </p:cNvPr>
          <p:cNvSpPr/>
          <p:nvPr/>
        </p:nvSpPr>
        <p:spPr>
          <a:xfrm>
            <a:off x="5847759" y="4752373"/>
            <a:ext cx="182880" cy="175895"/>
          </a:xfrm>
          <a:prstGeom prst="ellipse">
            <a:avLst/>
          </a:prstGeom>
          <a:solidFill>
            <a:schemeClr val="bg1"/>
          </a:solidFill>
          <a:ln w="6350" algn="ctr">
            <a:solidFill>
              <a:srgbClr val="00B050"/>
            </a:solidFill>
            <a:miter lim="800000"/>
          </a:ln>
        </p:spPr>
        <p:txBody>
          <a:bodyPr wrap="none" rtlCol="0" anchor="ctr"/>
          <a:lstStyle/>
          <a:p>
            <a:pPr algn="ctr"/>
            <a:endParaRPr lang="zh-CN" altLang="en-US" sz="2800">
              <a:sym typeface="+mn-ea"/>
            </a:endParaRPr>
          </a:p>
        </p:txBody>
      </p:sp>
      <p:sp>
        <p:nvSpPr>
          <p:cNvPr id="92" name="椭圆 91">
            <a:extLst>
              <a:ext uri="{FF2B5EF4-FFF2-40B4-BE49-F238E27FC236}">
                <a16:creationId xmlns:a16="http://schemas.microsoft.com/office/drawing/2014/main" id="{333356AC-1F1F-C0A6-7A49-4535CE297137}"/>
              </a:ext>
            </a:extLst>
          </p:cNvPr>
          <p:cNvSpPr/>
          <p:nvPr/>
        </p:nvSpPr>
        <p:spPr>
          <a:xfrm>
            <a:off x="6967899" y="5080668"/>
            <a:ext cx="182880" cy="175895"/>
          </a:xfrm>
          <a:prstGeom prst="ellipse">
            <a:avLst/>
          </a:prstGeom>
          <a:solidFill>
            <a:schemeClr val="bg1"/>
          </a:solidFill>
          <a:ln w="6350" algn="ctr">
            <a:solidFill>
              <a:srgbClr val="00B050"/>
            </a:solidFill>
            <a:miter lim="800000"/>
          </a:ln>
        </p:spPr>
        <p:txBody>
          <a:bodyPr wrap="none" rtlCol="0" anchor="ctr"/>
          <a:lstStyle/>
          <a:p>
            <a:pPr algn="ctr"/>
            <a:endParaRPr lang="zh-CN" altLang="en-US" sz="2800">
              <a:sym typeface="+mn-ea"/>
            </a:endParaRPr>
          </a:p>
        </p:txBody>
      </p:sp>
      <p:sp>
        <p:nvSpPr>
          <p:cNvPr id="93" name="椭圆 92">
            <a:extLst>
              <a:ext uri="{FF2B5EF4-FFF2-40B4-BE49-F238E27FC236}">
                <a16:creationId xmlns:a16="http://schemas.microsoft.com/office/drawing/2014/main" id="{2A2A7426-12DD-A386-5BC7-43AC857B8EE0}"/>
              </a:ext>
            </a:extLst>
          </p:cNvPr>
          <p:cNvSpPr/>
          <p:nvPr/>
        </p:nvSpPr>
        <p:spPr>
          <a:xfrm>
            <a:off x="8667159" y="3944195"/>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800">
              <a:sym typeface="+mn-ea"/>
            </a:endParaRPr>
          </a:p>
        </p:txBody>
      </p:sp>
      <p:sp>
        <p:nvSpPr>
          <p:cNvPr id="94" name="椭圆 93">
            <a:extLst>
              <a:ext uri="{FF2B5EF4-FFF2-40B4-BE49-F238E27FC236}">
                <a16:creationId xmlns:a16="http://schemas.microsoft.com/office/drawing/2014/main" id="{AC947F75-EFFB-A797-AD91-A0AF976621EA}"/>
              </a:ext>
            </a:extLst>
          </p:cNvPr>
          <p:cNvSpPr/>
          <p:nvPr/>
        </p:nvSpPr>
        <p:spPr>
          <a:xfrm>
            <a:off x="9790474" y="4120090"/>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800">
              <a:sym typeface="+mn-ea"/>
            </a:endParaRPr>
          </a:p>
        </p:txBody>
      </p:sp>
      <p:sp>
        <p:nvSpPr>
          <p:cNvPr id="95" name="椭圆 94">
            <a:extLst>
              <a:ext uri="{FF2B5EF4-FFF2-40B4-BE49-F238E27FC236}">
                <a16:creationId xmlns:a16="http://schemas.microsoft.com/office/drawing/2014/main" id="{1E4E4368-E19D-157A-4D0B-27287D3B66CA}"/>
              </a:ext>
            </a:extLst>
          </p:cNvPr>
          <p:cNvSpPr/>
          <p:nvPr/>
        </p:nvSpPr>
        <p:spPr>
          <a:xfrm>
            <a:off x="9790474" y="4403300"/>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800">
              <a:sym typeface="+mn-ea"/>
            </a:endParaRPr>
          </a:p>
        </p:txBody>
      </p:sp>
      <p:sp>
        <p:nvSpPr>
          <p:cNvPr id="96" name="椭圆 95">
            <a:extLst>
              <a:ext uri="{FF2B5EF4-FFF2-40B4-BE49-F238E27FC236}">
                <a16:creationId xmlns:a16="http://schemas.microsoft.com/office/drawing/2014/main" id="{2F60BC34-0CBA-44F8-02A9-C8BAF2F2C9B8}"/>
              </a:ext>
            </a:extLst>
          </p:cNvPr>
          <p:cNvSpPr/>
          <p:nvPr/>
        </p:nvSpPr>
        <p:spPr>
          <a:xfrm>
            <a:off x="10902994" y="4121360"/>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800">
              <a:sym typeface="+mn-ea"/>
            </a:endParaRPr>
          </a:p>
        </p:txBody>
      </p:sp>
      <p:sp>
        <p:nvSpPr>
          <p:cNvPr id="97" name="椭圆 96">
            <a:extLst>
              <a:ext uri="{FF2B5EF4-FFF2-40B4-BE49-F238E27FC236}">
                <a16:creationId xmlns:a16="http://schemas.microsoft.com/office/drawing/2014/main" id="{1962AB99-8395-140F-875B-F2B321265E47}"/>
              </a:ext>
            </a:extLst>
          </p:cNvPr>
          <p:cNvSpPr/>
          <p:nvPr/>
        </p:nvSpPr>
        <p:spPr>
          <a:xfrm>
            <a:off x="10902994" y="5055846"/>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800">
              <a:sym typeface="+mn-ea"/>
            </a:endParaRPr>
          </a:p>
        </p:txBody>
      </p:sp>
      <p:sp>
        <p:nvSpPr>
          <p:cNvPr id="98" name="椭圆 97">
            <a:extLst>
              <a:ext uri="{FF2B5EF4-FFF2-40B4-BE49-F238E27FC236}">
                <a16:creationId xmlns:a16="http://schemas.microsoft.com/office/drawing/2014/main" id="{B0350F13-877E-FAD6-9FA2-82F3761537AC}"/>
              </a:ext>
            </a:extLst>
          </p:cNvPr>
          <p:cNvSpPr/>
          <p:nvPr/>
        </p:nvSpPr>
        <p:spPr>
          <a:xfrm>
            <a:off x="9790474" y="4758666"/>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800">
              <a:sym typeface="+mn-ea"/>
            </a:endParaRPr>
          </a:p>
        </p:txBody>
      </p:sp>
      <p:sp>
        <p:nvSpPr>
          <p:cNvPr id="99" name="爆炸形: 8 pt  228">
            <a:extLst>
              <a:ext uri="{FF2B5EF4-FFF2-40B4-BE49-F238E27FC236}">
                <a16:creationId xmlns:a16="http://schemas.microsoft.com/office/drawing/2014/main" id="{3E908239-4103-2ACF-3C6B-4BD451C183B0}"/>
              </a:ext>
            </a:extLst>
          </p:cNvPr>
          <p:cNvSpPr/>
          <p:nvPr/>
        </p:nvSpPr>
        <p:spPr>
          <a:xfrm>
            <a:off x="4573949" y="3732740"/>
            <a:ext cx="492760" cy="348615"/>
          </a:xfrm>
          <a:prstGeom prst="irregularSeal1">
            <a:avLst/>
          </a:prstGeom>
          <a:solidFill>
            <a:srgbClr val="D81E0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2135">
              <a:ea typeface="宋体" panose="02010600030101010101" pitchFamily="2" charset="-122"/>
              <a:cs typeface="Arial" panose="020B0604020202020204" pitchFamily="34" charset="0"/>
            </a:endParaRPr>
          </a:p>
        </p:txBody>
      </p:sp>
      <p:sp>
        <p:nvSpPr>
          <p:cNvPr id="100" name="爆炸形: 8 pt  228">
            <a:extLst>
              <a:ext uri="{FF2B5EF4-FFF2-40B4-BE49-F238E27FC236}">
                <a16:creationId xmlns:a16="http://schemas.microsoft.com/office/drawing/2014/main" id="{73344D5D-DAD0-9811-42FB-8A9DBD9C2617}"/>
              </a:ext>
            </a:extLst>
          </p:cNvPr>
          <p:cNvSpPr/>
          <p:nvPr/>
        </p:nvSpPr>
        <p:spPr>
          <a:xfrm>
            <a:off x="8516664" y="3692100"/>
            <a:ext cx="492760" cy="348615"/>
          </a:xfrm>
          <a:prstGeom prst="irregularSeal1">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2135">
              <a:ea typeface="宋体" panose="02010600030101010101" pitchFamily="2" charset="-122"/>
              <a:cs typeface="Arial" panose="020B0604020202020204" pitchFamily="34" charset="0"/>
              <a:sym typeface="+mn-ea"/>
            </a:endParaRPr>
          </a:p>
        </p:txBody>
      </p:sp>
      <p:sp>
        <p:nvSpPr>
          <p:cNvPr id="101" name="爆炸形: 8 pt  228">
            <a:extLst>
              <a:ext uri="{FF2B5EF4-FFF2-40B4-BE49-F238E27FC236}">
                <a16:creationId xmlns:a16="http://schemas.microsoft.com/office/drawing/2014/main" id="{0A8D9025-2AD5-8EA4-F4AF-85C95281E10B}"/>
              </a:ext>
            </a:extLst>
          </p:cNvPr>
          <p:cNvSpPr/>
          <p:nvPr/>
        </p:nvSpPr>
        <p:spPr>
          <a:xfrm>
            <a:off x="9651409" y="4599879"/>
            <a:ext cx="492760" cy="348615"/>
          </a:xfrm>
          <a:prstGeom prst="irregularSeal1">
            <a:avLst/>
          </a:prstGeom>
          <a:solidFill>
            <a:srgbClr val="D81E0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2135">
              <a:ea typeface="宋体" panose="02010600030101010101" pitchFamily="2" charset="-122"/>
              <a:cs typeface="Arial" panose="020B0604020202020204" pitchFamily="34" charset="0"/>
            </a:endParaRPr>
          </a:p>
        </p:txBody>
      </p:sp>
      <p:sp>
        <p:nvSpPr>
          <p:cNvPr id="23" name="Text Box 6">
            <a:extLst>
              <a:ext uri="{FF2B5EF4-FFF2-40B4-BE49-F238E27FC236}">
                <a16:creationId xmlns:a16="http://schemas.microsoft.com/office/drawing/2014/main" id="{350831AD-3647-101D-3C2D-0FAC042533AD}"/>
              </a:ext>
            </a:extLst>
          </p:cNvPr>
          <p:cNvSpPr txBox="1">
            <a:spLocks noChangeArrowheads="1"/>
          </p:cNvSpPr>
          <p:nvPr/>
        </p:nvSpPr>
        <p:spPr bwMode="auto">
          <a:xfrm>
            <a:off x="43987" y="6497917"/>
            <a:ext cx="11727873" cy="332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Verdana" panose="020B0604030504040204" pitchFamily="34" charset="0"/>
                <a:ea typeface="楷体_GB2312" pitchFamily="49" charset="-122"/>
              </a:defRPr>
            </a:lvl1pPr>
            <a:lvl2pPr marL="742950" indent="-285750" eaLnBrk="0" hangingPunct="0">
              <a:defRPr sz="2000" b="1">
                <a:solidFill>
                  <a:schemeClr val="tx1"/>
                </a:solidFill>
                <a:latin typeface="Verdana" panose="020B0604030504040204" pitchFamily="34" charset="0"/>
                <a:ea typeface="楷体_GB2312" pitchFamily="49" charset="-122"/>
              </a:defRPr>
            </a:lvl2pPr>
            <a:lvl3pPr marL="1143000" indent="-228600" eaLnBrk="0" hangingPunct="0">
              <a:defRPr sz="2000" b="1">
                <a:solidFill>
                  <a:schemeClr val="tx1"/>
                </a:solidFill>
                <a:latin typeface="Verdana" panose="020B0604030504040204" pitchFamily="34" charset="0"/>
                <a:ea typeface="楷体_GB2312" pitchFamily="49" charset="-122"/>
              </a:defRPr>
            </a:lvl3pPr>
            <a:lvl4pPr marL="1600200" indent="-228600" eaLnBrk="0" hangingPunct="0">
              <a:defRPr sz="2000" b="1">
                <a:solidFill>
                  <a:schemeClr val="tx1"/>
                </a:solidFill>
                <a:latin typeface="Verdana" panose="020B0604030504040204" pitchFamily="34" charset="0"/>
                <a:ea typeface="楷体_GB2312" pitchFamily="49" charset="-122"/>
              </a:defRPr>
            </a:lvl4pPr>
            <a:lvl5pPr marL="2057400" indent="-228600" eaLnBrk="0" hangingPunct="0">
              <a:defRPr sz="2000" b="1">
                <a:solidFill>
                  <a:schemeClr val="tx1"/>
                </a:solidFill>
                <a:latin typeface="Verdana" panose="020B0604030504040204" pitchFamily="34" charset="0"/>
                <a:ea typeface="楷体_GB2312" pitchFamily="49" charset="-122"/>
              </a:defRPr>
            </a:lvl5pPr>
            <a:lvl6pPr marL="2514600" indent="-228600" eaLnBrk="0" fontAlgn="base" hangingPunct="0">
              <a:spcBef>
                <a:spcPct val="0"/>
              </a:spcBef>
              <a:spcAft>
                <a:spcPct val="0"/>
              </a:spcAft>
              <a:defRPr sz="2000" b="1">
                <a:solidFill>
                  <a:schemeClr val="tx1"/>
                </a:solidFill>
                <a:latin typeface="Verdana" panose="020B0604030504040204" pitchFamily="34" charset="0"/>
                <a:ea typeface="楷体_GB2312" pitchFamily="49" charset="-122"/>
              </a:defRPr>
            </a:lvl6pPr>
            <a:lvl7pPr marL="2971800" indent="-228600" eaLnBrk="0" fontAlgn="base" hangingPunct="0">
              <a:spcBef>
                <a:spcPct val="0"/>
              </a:spcBef>
              <a:spcAft>
                <a:spcPct val="0"/>
              </a:spcAft>
              <a:defRPr sz="2000" b="1">
                <a:solidFill>
                  <a:schemeClr val="tx1"/>
                </a:solidFill>
                <a:latin typeface="Verdana" panose="020B0604030504040204" pitchFamily="34" charset="0"/>
                <a:ea typeface="楷体_GB2312" pitchFamily="49" charset="-122"/>
              </a:defRPr>
            </a:lvl7pPr>
            <a:lvl8pPr marL="3429000" indent="-228600" eaLnBrk="0" fontAlgn="base" hangingPunct="0">
              <a:spcBef>
                <a:spcPct val="0"/>
              </a:spcBef>
              <a:spcAft>
                <a:spcPct val="0"/>
              </a:spcAft>
              <a:defRPr sz="2000" b="1">
                <a:solidFill>
                  <a:schemeClr val="tx1"/>
                </a:solidFill>
                <a:latin typeface="Verdana" panose="020B0604030504040204" pitchFamily="34" charset="0"/>
                <a:ea typeface="楷体_GB2312" pitchFamily="49" charset="-122"/>
              </a:defRPr>
            </a:lvl8pPr>
            <a:lvl9pPr marL="3886200" indent="-228600" eaLnBrk="0" fontAlgn="base" hangingPunct="0">
              <a:spcBef>
                <a:spcPct val="0"/>
              </a:spcBef>
              <a:spcAft>
                <a:spcPct val="0"/>
              </a:spcAft>
              <a:defRPr sz="2000" b="1">
                <a:solidFill>
                  <a:schemeClr val="tx1"/>
                </a:solidFill>
                <a:latin typeface="Verdana" panose="020B0604030504040204" pitchFamily="34" charset="0"/>
                <a:ea typeface="楷体_GB2312" pitchFamily="49" charset="-122"/>
              </a:defRPr>
            </a:lvl9pPr>
          </a:lstStyle>
          <a:p>
            <a:pPr marL="252095" indent="-347980" eaLnBrk="1" hangingPunct="1">
              <a:lnSpc>
                <a:spcPct val="125000"/>
              </a:lnSpc>
            </a:pPr>
            <a:r>
              <a:rPr lang="en-US" altLang="zh-CN" sz="1400" b="0" dirty="0">
                <a:solidFill>
                  <a:srgbClr val="000000"/>
                </a:solidFill>
                <a:latin typeface="+mn-lt"/>
                <a:ea typeface="宋体" panose="02010600030101010101" pitchFamily="2" charset="-122"/>
                <a:cs typeface="Times New Roman" panose="02020603050405020304" pitchFamily="18" charset="0"/>
              </a:rPr>
              <a:t>[1] Yu Gao et al., “An Empirical Study on Crash Recovery Bugs in Large-Scale Distributed Systems”, ESEC/FSE 2018.</a:t>
            </a:r>
          </a:p>
        </p:txBody>
      </p:sp>
      <p:sp>
        <p:nvSpPr>
          <p:cNvPr id="60" name="矩形标注 53">
            <a:extLst>
              <a:ext uri="{FF2B5EF4-FFF2-40B4-BE49-F238E27FC236}">
                <a16:creationId xmlns:a16="http://schemas.microsoft.com/office/drawing/2014/main" id="{51AC6665-0FB8-FE80-E70D-C6001AD2B767}"/>
              </a:ext>
            </a:extLst>
          </p:cNvPr>
          <p:cNvSpPr/>
          <p:nvPr/>
        </p:nvSpPr>
        <p:spPr bwMode="gray">
          <a:xfrm>
            <a:off x="3477335" y="5137107"/>
            <a:ext cx="2461864" cy="996499"/>
          </a:xfrm>
          <a:prstGeom prst="wedgeRectCallout">
            <a:avLst>
              <a:gd name="adj1" fmla="val 45251"/>
              <a:gd name="adj2" fmla="val -72650"/>
            </a:avLst>
          </a:prstGeom>
          <a:solidFill>
            <a:schemeClr val="accent1">
              <a:lumMod val="20000"/>
              <a:lumOff val="80000"/>
            </a:schemeClr>
          </a:solidFill>
          <a:ln w="6350" algn="ctr">
            <a:noFill/>
            <a:miter lim="800000"/>
          </a:ln>
          <a:effectLst/>
        </p:spPr>
        <p:txBody>
          <a:bodyPr wrap="square" rtlCol="0" anchor="ctr">
            <a:noAutofit/>
          </a:bodyPr>
          <a:lstStyle/>
          <a:p>
            <a:pPr lvl="0" algn="l">
              <a:buClrTx/>
              <a:buSzTx/>
              <a:buFontTx/>
            </a:pPr>
            <a:r>
              <a:rPr lang="en-US" altLang="zh-CN" sz="2000" dirty="0"/>
              <a:t>An I/O point executed during the recovery process</a:t>
            </a:r>
            <a:endParaRPr lang="zh-CN" altLang="en-US" sz="2000" dirty="0">
              <a:ea typeface="微软雅黑" panose="020B0503020204020204" charset="-122"/>
              <a:cs typeface="微软雅黑" panose="020B0503020204020204" charset="-122"/>
              <a:sym typeface="+mn-ea"/>
            </a:endParaRPr>
          </a:p>
        </p:txBody>
      </p:sp>
    </p:spTree>
    <p:extLst>
      <p:ext uri="{BB962C8B-B14F-4D97-AF65-F5344CB8AC3E}">
        <p14:creationId xmlns:p14="http://schemas.microsoft.com/office/powerpoint/2010/main" val="40724014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9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9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9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9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0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9" grpId="0" animBg="1"/>
      <p:bldP spid="21" grpId="0"/>
      <p:bldP spid="55" grpId="0"/>
      <p:bldP spid="56" grpId="0" animBg="1"/>
      <p:bldP spid="57" grpId="0" animBg="1"/>
      <p:bldP spid="59" grpId="0"/>
      <p:bldP spid="61" grpId="0" animBg="1"/>
      <p:bldP spid="62" grpId="0" animBg="1"/>
      <p:bldP spid="65" grpId="0" animBg="1"/>
      <p:bldP spid="67" grpId="0"/>
      <p:bldP spid="70" grpId="0"/>
      <p:bldP spid="71" grpId="0" animBg="1"/>
      <p:bldP spid="73" grpId="0"/>
      <p:bldP spid="74" grpId="0" animBg="1"/>
      <p:bldP spid="77" grpId="0" animBg="1"/>
      <p:bldP spid="78" grpId="0" animBg="1"/>
      <p:bldP spid="79" grpId="0"/>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6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68F48B-8C44-6C8E-ACF6-DD6AD765B243}"/>
              </a:ext>
            </a:extLst>
          </p:cNvPr>
          <p:cNvSpPr>
            <a:spLocks noGrp="1"/>
          </p:cNvSpPr>
          <p:nvPr>
            <p:ph idx="1"/>
          </p:nvPr>
        </p:nvSpPr>
        <p:spPr>
          <a:xfrm>
            <a:off x="925397" y="1379799"/>
            <a:ext cx="10341205" cy="1364476"/>
          </a:xfrm>
        </p:spPr>
        <p:txBody>
          <a:bodyPr/>
          <a:lstStyle/>
          <a:p>
            <a:r>
              <a:rPr lang="en-US" altLang="zh-CN" dirty="0"/>
              <a:t>Compute priority scores for the candidate fault sequences</a:t>
            </a:r>
          </a:p>
          <a:p>
            <a:pPr lvl="1"/>
            <a:r>
              <a:rPr lang="en-US" altLang="zh-CN" sz="2400" b="0" dirty="0"/>
              <a:t>Accelerate the testing process and test crash scenarios with multiple node crashes and reboots faster</a:t>
            </a:r>
            <a:endParaRPr lang="zh-CN" altLang="en-US" sz="2400" b="0" dirty="0"/>
          </a:p>
        </p:txBody>
      </p:sp>
      <p:sp>
        <p:nvSpPr>
          <p:cNvPr id="3" name="标题 2">
            <a:extLst>
              <a:ext uri="{FF2B5EF4-FFF2-40B4-BE49-F238E27FC236}">
                <a16:creationId xmlns:a16="http://schemas.microsoft.com/office/drawing/2014/main" id="{FCA11324-CFBA-918D-7088-F6C8DEDEB5CC}"/>
              </a:ext>
            </a:extLst>
          </p:cNvPr>
          <p:cNvSpPr>
            <a:spLocks noGrp="1"/>
          </p:cNvSpPr>
          <p:nvPr>
            <p:ph type="title"/>
          </p:nvPr>
        </p:nvSpPr>
        <p:spPr/>
        <p:txBody>
          <a:bodyPr/>
          <a:lstStyle/>
          <a:p>
            <a:r>
              <a:rPr lang="en-US" altLang="zh-CN" dirty="0"/>
              <a:t>Fault Sequence Selection</a:t>
            </a:r>
            <a:endParaRPr lang="zh-CN" altLang="en-US" dirty="0"/>
          </a:p>
        </p:txBody>
      </p:sp>
      <p:grpSp>
        <p:nvGrpSpPr>
          <p:cNvPr id="49" name="组合 48">
            <a:extLst>
              <a:ext uri="{FF2B5EF4-FFF2-40B4-BE49-F238E27FC236}">
                <a16:creationId xmlns:a16="http://schemas.microsoft.com/office/drawing/2014/main" id="{BA32872A-094F-6587-C36C-8844F450EE49}"/>
              </a:ext>
            </a:extLst>
          </p:cNvPr>
          <p:cNvGrpSpPr/>
          <p:nvPr/>
        </p:nvGrpSpPr>
        <p:grpSpPr>
          <a:xfrm>
            <a:off x="1265651" y="2963350"/>
            <a:ext cx="9330335" cy="3240728"/>
            <a:chOff x="1335990" y="3429000"/>
            <a:chExt cx="9330335" cy="3240728"/>
          </a:xfrm>
        </p:grpSpPr>
        <p:pic>
          <p:nvPicPr>
            <p:cNvPr id="1030" name="Picture 6" descr="Iron stopwatch counting time 2208956 Vector Art at Vecteezy">
              <a:extLst>
                <a:ext uri="{FF2B5EF4-FFF2-40B4-BE49-F238E27FC236}">
                  <a16:creationId xmlns:a16="http://schemas.microsoft.com/office/drawing/2014/main" id="{AA6FC891-650D-41E7-CA69-16E066B0CC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4641" y="3429000"/>
              <a:ext cx="862753" cy="86275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F863D13B-FC9A-D715-C326-878EEB8C03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8817" y="4719181"/>
              <a:ext cx="838673" cy="55911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17B61871-B9E9-9CDD-2010-DCFDD6A4B564}"/>
                </a:ext>
              </a:extLst>
            </p:cNvPr>
            <p:cNvSpPr txBox="1"/>
            <p:nvPr/>
          </p:nvSpPr>
          <p:spPr>
            <a:xfrm>
              <a:off x="5878281" y="6331174"/>
              <a:ext cx="1360415" cy="338554"/>
            </a:xfrm>
            <a:prstGeom prst="rect">
              <a:avLst/>
            </a:prstGeom>
            <a:noFill/>
          </p:spPr>
          <p:txBody>
            <a:bodyPr wrap="square">
              <a:spAutoFit/>
            </a:bodyPr>
            <a:lstStyle>
              <a:defPPr>
                <a:defRPr lang="en-US"/>
              </a:defPPr>
              <a:lvl1pPr marR="0" lvl="0" indent="0" defTabSz="1219200" fontAlgn="auto">
                <a:lnSpc>
                  <a:spcPct val="100000"/>
                </a:lnSpc>
                <a:spcBef>
                  <a:spcPts val="0"/>
                </a:spcBef>
                <a:spcAft>
                  <a:spcPts val="0"/>
                </a:spcAft>
                <a:buClrTx/>
                <a:buSzTx/>
                <a:buFontTx/>
                <a:buNone/>
              </a:lvl1pPr>
            </a:lstStyle>
            <a:p>
              <a:r>
                <a:rPr lang="en-US" altLang="zh-CN" sz="1600" dirty="0"/>
                <a:t># of faults</a:t>
              </a:r>
              <a:r>
                <a:rPr lang="zh-CN" altLang="en-US" sz="1600" dirty="0"/>
                <a:t> </a:t>
              </a:r>
              <a:endParaRPr lang="en-US" altLang="zh-CN" sz="1600" dirty="0"/>
            </a:p>
          </p:txBody>
        </p:sp>
        <p:sp>
          <p:nvSpPr>
            <p:cNvPr id="8" name="文本框 7">
              <a:extLst>
                <a:ext uri="{FF2B5EF4-FFF2-40B4-BE49-F238E27FC236}">
                  <a16:creationId xmlns:a16="http://schemas.microsoft.com/office/drawing/2014/main" id="{40C95CD6-7B3E-1700-5E9A-BB1F6931C6E8}"/>
                </a:ext>
              </a:extLst>
            </p:cNvPr>
            <p:cNvSpPr txBox="1"/>
            <p:nvPr/>
          </p:nvSpPr>
          <p:spPr>
            <a:xfrm>
              <a:off x="5718561" y="4160601"/>
              <a:ext cx="1783583" cy="338554"/>
            </a:xfrm>
            <a:prstGeom prst="rect">
              <a:avLst/>
            </a:prstGeom>
            <a:noFill/>
          </p:spPr>
          <p:txBody>
            <a:bodyPr wrap="square">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lang="en-US" altLang="zh-CN" sz="1600" dirty="0"/>
                <a:t>Execution time</a:t>
              </a:r>
              <a:endParaRPr lang="zh-CN" altLang="en-US" sz="1600" dirty="0">
                <a:latin typeface="微软雅黑" panose="020B0503020204020204" charset="-122"/>
                <a:ea typeface="微软雅黑" panose="020B0503020204020204" charset="-122"/>
              </a:endParaRPr>
            </a:p>
          </p:txBody>
        </p:sp>
        <p:sp>
          <p:nvSpPr>
            <p:cNvPr id="10" name="文本框 9">
              <a:extLst>
                <a:ext uri="{FF2B5EF4-FFF2-40B4-BE49-F238E27FC236}">
                  <a16:creationId xmlns:a16="http://schemas.microsoft.com/office/drawing/2014/main" id="{BBDDFCAB-15EA-DDAD-0077-7EB86C4E07DB}"/>
                </a:ext>
              </a:extLst>
            </p:cNvPr>
            <p:cNvSpPr txBox="1"/>
            <p:nvPr/>
          </p:nvSpPr>
          <p:spPr>
            <a:xfrm>
              <a:off x="5716049" y="5239809"/>
              <a:ext cx="1806191" cy="338554"/>
            </a:xfrm>
            <a:prstGeom prst="rect">
              <a:avLst/>
            </a:prstGeom>
            <a:noFill/>
          </p:spPr>
          <p:txBody>
            <a:bodyPr wrap="square">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lang="en-US" altLang="zh-CN" sz="1600" dirty="0"/>
                <a:t>Code coverage</a:t>
              </a:r>
              <a:endParaRPr lang="zh-CN" altLang="en-US" sz="1600" dirty="0">
                <a:latin typeface="微软雅黑" panose="020B0503020204020204" charset="-122"/>
                <a:ea typeface="微软雅黑" panose="020B0503020204020204" charset="-122"/>
              </a:endParaRPr>
            </a:p>
          </p:txBody>
        </p:sp>
        <p:grpSp>
          <p:nvGrpSpPr>
            <p:cNvPr id="11" name="组合 10">
              <a:extLst>
                <a:ext uri="{FF2B5EF4-FFF2-40B4-BE49-F238E27FC236}">
                  <a16:creationId xmlns:a16="http://schemas.microsoft.com/office/drawing/2014/main" id="{D58DB618-04B9-2A2B-56CD-E675758AD908}"/>
                </a:ext>
              </a:extLst>
            </p:cNvPr>
            <p:cNvGrpSpPr/>
            <p:nvPr/>
          </p:nvGrpSpPr>
          <p:grpSpPr>
            <a:xfrm>
              <a:off x="5961947" y="5899569"/>
              <a:ext cx="1015879" cy="338555"/>
              <a:chOff x="1618896" y="6088578"/>
              <a:chExt cx="973329" cy="369513"/>
            </a:xfrm>
          </p:grpSpPr>
          <p:sp>
            <p:nvSpPr>
              <p:cNvPr id="5" name="爆炸形: 8 pt  228">
                <a:extLst>
                  <a:ext uri="{FF2B5EF4-FFF2-40B4-BE49-F238E27FC236}">
                    <a16:creationId xmlns:a16="http://schemas.microsoft.com/office/drawing/2014/main" id="{A866305D-3861-A0A7-B07B-BA1674902994}"/>
                  </a:ext>
                </a:extLst>
              </p:cNvPr>
              <p:cNvSpPr/>
              <p:nvPr/>
            </p:nvSpPr>
            <p:spPr>
              <a:xfrm>
                <a:off x="1973061" y="6124419"/>
                <a:ext cx="309582" cy="333491"/>
              </a:xfrm>
              <a:prstGeom prst="irregularSeal1">
                <a:avLst/>
              </a:prstGeom>
              <a:solidFill>
                <a:srgbClr val="D81E0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altLang="zh-CN" sz="1600" b="0" i="1">
                  <a:solidFill>
                    <a:schemeClr val="bg1"/>
                  </a:solidFill>
                  <a:ea typeface="宋体" panose="02010600030101010101" pitchFamily="2" charset="-122"/>
                  <a:cs typeface="Cambria Math" panose="02040503050406030204" pitchFamily="18" charset="0"/>
                </a:endParaRPr>
              </a:p>
            </p:txBody>
          </p:sp>
          <p:pic>
            <p:nvPicPr>
              <p:cNvPr id="6" name="图片 5">
                <a:extLst>
                  <a:ext uri="{FF2B5EF4-FFF2-40B4-BE49-F238E27FC236}">
                    <a16:creationId xmlns:a16="http://schemas.microsoft.com/office/drawing/2014/main" id="{367D5F63-CF2B-F4D4-22A6-6482497BBF2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2643" y="6124418"/>
                <a:ext cx="309582" cy="333491"/>
              </a:xfrm>
              <a:prstGeom prst="rect">
                <a:avLst/>
              </a:prstGeom>
            </p:spPr>
          </p:pic>
          <p:pic>
            <p:nvPicPr>
              <p:cNvPr id="1040" name="Picture 16" descr="Total Icons &amp; Symbols">
                <a:extLst>
                  <a:ext uri="{FF2B5EF4-FFF2-40B4-BE49-F238E27FC236}">
                    <a16:creationId xmlns:a16="http://schemas.microsoft.com/office/drawing/2014/main" id="{03A54A11-E489-6D55-E477-69FC93D1DE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8896" y="6088578"/>
                <a:ext cx="369513" cy="369513"/>
              </a:xfrm>
              <a:prstGeom prst="rect">
                <a:avLst/>
              </a:prstGeom>
              <a:noFill/>
              <a:extLst>
                <a:ext uri="{909E8E84-426E-40DD-AFC4-6F175D3DCCD1}">
                  <a14:hiddenFill xmlns:a14="http://schemas.microsoft.com/office/drawing/2010/main">
                    <a:solidFill>
                      <a:srgbClr val="FFFFFF"/>
                    </a:solidFill>
                  </a14:hiddenFill>
                </a:ext>
              </a:extLst>
            </p:spPr>
          </p:pic>
        </p:grpSp>
        <p:pic>
          <p:nvPicPr>
            <p:cNvPr id="1042" name="Picture 18" descr="1,000+ Credit Score Chart Illustrations, Royalty-Free Vector Graphics &amp;  Clip Art - iStock">
              <a:extLst>
                <a:ext uri="{FF2B5EF4-FFF2-40B4-BE49-F238E27FC236}">
                  <a16:creationId xmlns:a16="http://schemas.microsoft.com/office/drawing/2014/main" id="{E7316B3F-03AB-5C9E-9D42-907C2B3C2D19}"/>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22086"/>
            <a:stretch/>
          </p:blipFill>
          <p:spPr bwMode="auto">
            <a:xfrm>
              <a:off x="7896022" y="4354826"/>
              <a:ext cx="2770303" cy="1509509"/>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a:extLst>
                <a:ext uri="{FF2B5EF4-FFF2-40B4-BE49-F238E27FC236}">
                  <a16:creationId xmlns:a16="http://schemas.microsoft.com/office/drawing/2014/main" id="{121D309D-C1FE-BFF4-8CBC-0F635980AA55}"/>
                </a:ext>
              </a:extLst>
            </p:cNvPr>
            <p:cNvCxnSpPr>
              <a:cxnSpLocks/>
            </p:cNvCxnSpPr>
            <p:nvPr/>
          </p:nvCxnSpPr>
          <p:spPr>
            <a:xfrm>
              <a:off x="1919743" y="5091399"/>
              <a:ext cx="3164282" cy="0"/>
            </a:xfrm>
            <a:prstGeom prst="line">
              <a:avLst/>
            </a:prstGeom>
            <a:ln w="76200" cap="rnd">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椭圆 25">
              <a:extLst>
                <a:ext uri="{FF2B5EF4-FFF2-40B4-BE49-F238E27FC236}">
                  <a16:creationId xmlns:a16="http://schemas.microsoft.com/office/drawing/2014/main" id="{4F75ACCC-2435-AF47-DB90-DE3A2DC136C7}"/>
                </a:ext>
              </a:extLst>
            </p:cNvPr>
            <p:cNvSpPr/>
            <p:nvPr/>
          </p:nvSpPr>
          <p:spPr>
            <a:xfrm>
              <a:off x="2170557" y="5010119"/>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sp>
          <p:nvSpPr>
            <p:cNvPr id="27" name="椭圆 26">
              <a:extLst>
                <a:ext uri="{FF2B5EF4-FFF2-40B4-BE49-F238E27FC236}">
                  <a16:creationId xmlns:a16="http://schemas.microsoft.com/office/drawing/2014/main" id="{12137D51-BA44-E6BC-9DED-E24FE96545F4}"/>
                </a:ext>
              </a:extLst>
            </p:cNvPr>
            <p:cNvSpPr/>
            <p:nvPr/>
          </p:nvSpPr>
          <p:spPr>
            <a:xfrm>
              <a:off x="2627263" y="5010119"/>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sp>
          <p:nvSpPr>
            <p:cNvPr id="29" name="椭圆 28">
              <a:extLst>
                <a:ext uri="{FF2B5EF4-FFF2-40B4-BE49-F238E27FC236}">
                  <a16:creationId xmlns:a16="http://schemas.microsoft.com/office/drawing/2014/main" id="{A267C9F2-262E-66BC-01E4-AA66452B814D}"/>
                </a:ext>
              </a:extLst>
            </p:cNvPr>
            <p:cNvSpPr/>
            <p:nvPr/>
          </p:nvSpPr>
          <p:spPr>
            <a:xfrm>
              <a:off x="3608875" y="5009484"/>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sp>
          <p:nvSpPr>
            <p:cNvPr id="34" name="爆炸形: 8 pt  228">
              <a:extLst>
                <a:ext uri="{FF2B5EF4-FFF2-40B4-BE49-F238E27FC236}">
                  <a16:creationId xmlns:a16="http://schemas.microsoft.com/office/drawing/2014/main" id="{6BF12D0A-DB72-0BA8-9726-A5C679B65238}"/>
                </a:ext>
              </a:extLst>
            </p:cNvPr>
            <p:cNvSpPr/>
            <p:nvPr/>
          </p:nvSpPr>
          <p:spPr>
            <a:xfrm>
              <a:off x="2472660" y="4793288"/>
              <a:ext cx="476885" cy="345854"/>
            </a:xfrm>
            <a:prstGeom prst="irregularSeal1">
              <a:avLst/>
            </a:prstGeom>
            <a:solidFill>
              <a:srgbClr val="D81E0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altLang="zh-CN" sz="1600" b="0" i="1" dirty="0">
                <a:solidFill>
                  <a:schemeClr val="bg1"/>
                </a:solidFill>
                <a:ea typeface="宋体" panose="02010600030101010101" pitchFamily="2" charset="-122"/>
                <a:cs typeface="Cambria Math" panose="02040503050406030204" pitchFamily="18" charset="0"/>
              </a:endParaRPr>
            </a:p>
          </p:txBody>
        </p:sp>
        <p:sp>
          <p:nvSpPr>
            <p:cNvPr id="35" name="椭圆 34">
              <a:extLst>
                <a:ext uri="{FF2B5EF4-FFF2-40B4-BE49-F238E27FC236}">
                  <a16:creationId xmlns:a16="http://schemas.microsoft.com/office/drawing/2014/main" id="{A6485BDC-9BBF-37E4-E160-3D1CADB137C8}"/>
                </a:ext>
              </a:extLst>
            </p:cNvPr>
            <p:cNvSpPr/>
            <p:nvPr/>
          </p:nvSpPr>
          <p:spPr>
            <a:xfrm>
              <a:off x="4651625" y="5009484"/>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pic>
          <p:nvPicPr>
            <p:cNvPr id="37" name="图片 36">
              <a:extLst>
                <a:ext uri="{FF2B5EF4-FFF2-40B4-BE49-F238E27FC236}">
                  <a16:creationId xmlns:a16="http://schemas.microsoft.com/office/drawing/2014/main" id="{D1CEB5FF-D198-AC16-00A1-F9B6C60D9E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45653" y="4793288"/>
              <a:ext cx="309323" cy="333212"/>
            </a:xfrm>
            <a:prstGeom prst="rect">
              <a:avLst/>
            </a:prstGeom>
          </p:spPr>
        </p:pic>
        <p:sp>
          <p:nvSpPr>
            <p:cNvPr id="39" name="椭圆 38">
              <a:extLst>
                <a:ext uri="{FF2B5EF4-FFF2-40B4-BE49-F238E27FC236}">
                  <a16:creationId xmlns:a16="http://schemas.microsoft.com/office/drawing/2014/main" id="{D3686F10-D7DF-439A-CFE0-8907D055F893}"/>
                </a:ext>
              </a:extLst>
            </p:cNvPr>
            <p:cNvSpPr/>
            <p:nvPr/>
          </p:nvSpPr>
          <p:spPr>
            <a:xfrm>
              <a:off x="3103615" y="5003202"/>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sz="2400">
                <a:sym typeface="+mn-ea"/>
              </a:endParaRPr>
            </a:p>
          </p:txBody>
        </p:sp>
        <p:sp>
          <p:nvSpPr>
            <p:cNvPr id="42" name="文本框 41">
              <a:extLst>
                <a:ext uri="{FF2B5EF4-FFF2-40B4-BE49-F238E27FC236}">
                  <a16:creationId xmlns:a16="http://schemas.microsoft.com/office/drawing/2014/main" id="{4FDCD984-C093-4881-10AA-B78D735164CA}"/>
                </a:ext>
              </a:extLst>
            </p:cNvPr>
            <p:cNvSpPr txBox="1"/>
            <p:nvPr/>
          </p:nvSpPr>
          <p:spPr>
            <a:xfrm>
              <a:off x="4074184" y="4719181"/>
              <a:ext cx="369422" cy="338554"/>
            </a:xfrm>
            <a:prstGeom prst="rect">
              <a:avLst/>
            </a:prstGeom>
            <a:noFill/>
          </p:spPr>
          <p:txBody>
            <a:bodyPr wrap="square" lIns="0" rIns="0" rtlCol="0">
              <a:spAutoFit/>
            </a:bodyPr>
            <a:lstStyle/>
            <a:p>
              <a:pPr algn="ctr"/>
              <a:r>
                <a:rPr lang="en-US" altLang="zh-CN" sz="1600" b="1" i="1" dirty="0">
                  <a:latin typeface="Arial" panose="020B0604020202020204" pitchFamily="34" charset="0"/>
                  <a:cs typeface="Arial" panose="020B0604020202020204" pitchFamily="34" charset="0"/>
                </a:rPr>
                <a:t>…</a:t>
              </a:r>
              <a:endParaRPr lang="zh-CN" altLang="en-US" sz="1600" b="1" i="1" dirty="0">
                <a:solidFill>
                  <a:schemeClr val="tx1"/>
                </a:solidFill>
                <a:latin typeface="Arial" panose="020B0604020202020204" pitchFamily="34" charset="0"/>
                <a:cs typeface="Arial" panose="020B0604020202020204" pitchFamily="34" charset="0"/>
              </a:endParaRPr>
            </a:p>
          </p:txBody>
        </p:sp>
        <p:sp>
          <p:nvSpPr>
            <p:cNvPr id="44" name="文本框 43">
              <a:extLst>
                <a:ext uri="{FF2B5EF4-FFF2-40B4-BE49-F238E27FC236}">
                  <a16:creationId xmlns:a16="http://schemas.microsoft.com/office/drawing/2014/main" id="{26A44FC2-6E6A-B973-051E-76576DED0DC6}"/>
                </a:ext>
              </a:extLst>
            </p:cNvPr>
            <p:cNvSpPr txBox="1"/>
            <p:nvPr/>
          </p:nvSpPr>
          <p:spPr>
            <a:xfrm>
              <a:off x="1335990" y="4880211"/>
              <a:ext cx="536513" cy="338554"/>
            </a:xfrm>
            <a:prstGeom prst="rect">
              <a:avLst/>
            </a:prstGeom>
            <a:noFill/>
          </p:spPr>
          <p:txBody>
            <a:bodyPr wrap="square" rtlCol="0">
              <a:spAutoFit/>
            </a:bodyPr>
            <a:lstStyle/>
            <a:p>
              <a:pPr algn="r"/>
              <a:r>
                <a:rPr lang="en-US" altLang="zh-CN" sz="1600" dirty="0">
                  <a:ea typeface="微软雅黑" panose="020B0503020204020204" charset="-122"/>
                  <a:cs typeface="微软雅黑" panose="020B0503020204020204" charset="-122"/>
                </a:rPr>
                <a:t>seq:</a:t>
              </a:r>
            </a:p>
          </p:txBody>
        </p:sp>
        <p:sp>
          <p:nvSpPr>
            <p:cNvPr id="45" name="文本框 44">
              <a:extLst>
                <a:ext uri="{FF2B5EF4-FFF2-40B4-BE49-F238E27FC236}">
                  <a16:creationId xmlns:a16="http://schemas.microsoft.com/office/drawing/2014/main" id="{2FA279A4-011B-9B43-94D3-989B6C62BF21}"/>
                </a:ext>
              </a:extLst>
            </p:cNvPr>
            <p:cNvSpPr txBox="1"/>
            <p:nvPr/>
          </p:nvSpPr>
          <p:spPr>
            <a:xfrm>
              <a:off x="8447995" y="3887677"/>
              <a:ext cx="1666355" cy="338554"/>
            </a:xfrm>
            <a:prstGeom prst="rect">
              <a:avLst/>
            </a:prstGeom>
            <a:noFill/>
          </p:spPr>
          <p:txBody>
            <a:bodyPr wrap="square">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lang="en-US" altLang="zh-CN" sz="1600" dirty="0"/>
                <a:t>Priority score</a:t>
              </a:r>
              <a:endParaRPr lang="zh-CN" altLang="en-US" sz="1600" dirty="0">
                <a:latin typeface="微软雅黑" panose="020B0503020204020204" charset="-122"/>
                <a:ea typeface="微软雅黑" panose="020B0503020204020204" charset="-122"/>
              </a:endParaRPr>
            </a:p>
          </p:txBody>
        </p:sp>
        <p:pic>
          <p:nvPicPr>
            <p:cNvPr id="46" name="Picture 4" descr="诊改相关信息系统平台-质量管理办公室">
              <a:extLst>
                <a:ext uri="{FF2B5EF4-FFF2-40B4-BE49-F238E27FC236}">
                  <a16:creationId xmlns:a16="http://schemas.microsoft.com/office/drawing/2014/main" id="{84D8A3CF-B34A-DDAC-775D-0D195FB39A03}"/>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b="5763"/>
            <a:stretch>
              <a:fillRect/>
            </a:stretch>
          </p:blipFill>
          <p:spPr bwMode="auto">
            <a:xfrm flipH="1">
              <a:off x="7158109" y="3534725"/>
              <a:ext cx="600821" cy="3063284"/>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 descr="诊改相关信息系统平台-质量管理办公室">
              <a:extLst>
                <a:ext uri="{FF2B5EF4-FFF2-40B4-BE49-F238E27FC236}">
                  <a16:creationId xmlns:a16="http://schemas.microsoft.com/office/drawing/2014/main" id="{857AFFC4-FBC3-E30B-2DA1-C045A3BBE74F}"/>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b="5763"/>
            <a:stretch>
              <a:fillRect/>
            </a:stretch>
          </p:blipFill>
          <p:spPr bwMode="auto">
            <a:xfrm>
              <a:off x="5187287" y="3542543"/>
              <a:ext cx="564052" cy="306328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7655913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1C003BB-D002-9147-F19E-AF30D7F3D2A8}"/>
              </a:ext>
            </a:extLst>
          </p:cNvPr>
          <p:cNvSpPr>
            <a:spLocks noGrp="1"/>
          </p:cNvSpPr>
          <p:nvPr>
            <p:ph idx="1"/>
          </p:nvPr>
        </p:nvSpPr>
        <p:spPr>
          <a:xfrm>
            <a:off x="925397" y="1345931"/>
            <a:ext cx="10341205" cy="2246769"/>
          </a:xfrm>
        </p:spPr>
        <p:txBody>
          <a:bodyPr/>
          <a:lstStyle/>
          <a:p>
            <a:r>
              <a:rPr lang="en-US" altLang="zh-CN" sz="2400" dirty="0"/>
              <a:t>Target 3 popular cloud systems</a:t>
            </a:r>
          </a:p>
          <a:p>
            <a:endParaRPr lang="en-US" altLang="zh-CN" sz="2400" dirty="0"/>
          </a:p>
          <a:p>
            <a:pPr marL="0" indent="0">
              <a:buNone/>
            </a:pPr>
            <a:endParaRPr lang="en-US" altLang="zh-CN" sz="2400" dirty="0"/>
          </a:p>
          <a:p>
            <a:endParaRPr lang="zh-CN" altLang="en-US" sz="2400" dirty="0"/>
          </a:p>
        </p:txBody>
      </p:sp>
      <p:sp>
        <p:nvSpPr>
          <p:cNvPr id="3" name="标题 2">
            <a:extLst>
              <a:ext uri="{FF2B5EF4-FFF2-40B4-BE49-F238E27FC236}">
                <a16:creationId xmlns:a16="http://schemas.microsoft.com/office/drawing/2014/main" id="{76DFD8BB-5A63-0DC2-3E06-E8134BE7F0BC}"/>
              </a:ext>
            </a:extLst>
          </p:cNvPr>
          <p:cNvSpPr>
            <a:spLocks noGrp="1"/>
          </p:cNvSpPr>
          <p:nvPr>
            <p:ph type="title"/>
          </p:nvPr>
        </p:nvSpPr>
        <p:spPr/>
        <p:txBody>
          <a:bodyPr/>
          <a:lstStyle/>
          <a:p>
            <a:r>
              <a:rPr lang="en-US" altLang="zh-CN" dirty="0"/>
              <a:t>Evaluation</a:t>
            </a:r>
            <a:endParaRPr lang="zh-CN" altLang="en-US" dirty="0"/>
          </a:p>
        </p:txBody>
      </p:sp>
      <p:graphicFrame>
        <p:nvGraphicFramePr>
          <p:cNvPr id="4" name="表格 3">
            <a:extLst>
              <a:ext uri="{FF2B5EF4-FFF2-40B4-BE49-F238E27FC236}">
                <a16:creationId xmlns:a16="http://schemas.microsoft.com/office/drawing/2014/main" id="{1D5A3DCE-F21A-B5DF-30C3-9EFB14CF5795}"/>
              </a:ext>
            </a:extLst>
          </p:cNvPr>
          <p:cNvGraphicFramePr>
            <a:graphicFrameLocks noGrp="1"/>
          </p:cNvGraphicFramePr>
          <p:nvPr>
            <p:custDataLst>
              <p:tags r:id="rId1"/>
            </p:custDataLst>
            <p:extLst>
              <p:ext uri="{D42A27DB-BD31-4B8C-83A1-F6EECF244321}">
                <p14:modId xmlns:p14="http://schemas.microsoft.com/office/powerpoint/2010/main" val="3723653679"/>
              </p:ext>
            </p:extLst>
          </p:nvPr>
        </p:nvGraphicFramePr>
        <p:xfrm>
          <a:off x="771079" y="1980448"/>
          <a:ext cx="10649839" cy="1512898"/>
        </p:xfrm>
        <a:graphic>
          <a:graphicData uri="http://schemas.openxmlformats.org/drawingml/2006/table">
            <a:tbl>
              <a:tblPr firstRow="1" bandRow="1">
                <a:tableStyleId>{2D5ABB26-0587-4C30-8999-92F81FD0307C}</a:tableStyleId>
              </a:tblPr>
              <a:tblGrid>
                <a:gridCol w="2427403">
                  <a:extLst>
                    <a:ext uri="{9D8B030D-6E8A-4147-A177-3AD203B41FA5}">
                      <a16:colId xmlns:a16="http://schemas.microsoft.com/office/drawing/2014/main" val="451742110"/>
                    </a:ext>
                  </a:extLst>
                </a:gridCol>
                <a:gridCol w="3759200">
                  <a:extLst>
                    <a:ext uri="{9D8B030D-6E8A-4147-A177-3AD203B41FA5}">
                      <a16:colId xmlns:a16="http://schemas.microsoft.com/office/drawing/2014/main" val="20000"/>
                    </a:ext>
                  </a:extLst>
                </a:gridCol>
                <a:gridCol w="2463800">
                  <a:extLst>
                    <a:ext uri="{9D8B030D-6E8A-4147-A177-3AD203B41FA5}">
                      <a16:colId xmlns:a16="http://schemas.microsoft.com/office/drawing/2014/main" val="20001"/>
                    </a:ext>
                  </a:extLst>
                </a:gridCol>
                <a:gridCol w="1999436">
                  <a:extLst>
                    <a:ext uri="{9D8B030D-6E8A-4147-A177-3AD203B41FA5}">
                      <a16:colId xmlns:a16="http://schemas.microsoft.com/office/drawing/2014/main" val="20002"/>
                    </a:ext>
                  </a:extLst>
                </a:gridCol>
              </a:tblGrid>
              <a:tr h="415618">
                <a:tc>
                  <a:txBody>
                    <a:bodyPr/>
                    <a:lstStyle/>
                    <a:p>
                      <a:pPr algn="ctr"/>
                      <a:r>
                        <a:rPr lang="en-US" altLang="zh-CN" sz="1800" b="1" dirty="0">
                          <a:latin typeface="+mn-lt"/>
                          <a:ea typeface="华文中宋" panose="02010600040101010101" pitchFamily="2" charset="-122"/>
                        </a:rPr>
                        <a:t>Target system</a:t>
                      </a:r>
                      <a:endParaRPr lang="zh-CN" altLang="en-US" sz="1800" b="1" dirty="0">
                        <a:latin typeface="+mn-lt"/>
                        <a:ea typeface="华文中宋" panose="02010600040101010101" pitchFamily="2" charset="-122"/>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latin typeface="+mn-lt"/>
                          <a:ea typeface="华文中宋" panose="02010600040101010101" pitchFamily="2" charset="-122"/>
                        </a:rPr>
                        <a:t>System type</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latin typeface="+mn-lt"/>
                          <a:ea typeface="华文中宋" panose="02010600040101010101" pitchFamily="2" charset="-122"/>
                        </a:rPr>
                        <a:t>Lines of Java code</a:t>
                      </a:r>
                      <a:endParaRPr lang="zh-CN" altLang="en-US" sz="1800" b="1" dirty="0">
                        <a:latin typeface="+mn-lt"/>
                        <a:ea typeface="华文中宋" panose="02010600040101010101" pitchFamily="2" charset="-122"/>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latin typeface="+mn-lt"/>
                          <a:ea typeface="华文中宋" panose="02010600040101010101" pitchFamily="2" charset="-122"/>
                        </a:rPr>
                        <a:t>Cluster size</a:t>
                      </a:r>
                      <a:endParaRPr lang="zh-CN" altLang="en-US" sz="1800" b="1" dirty="0">
                        <a:latin typeface="+mn-lt"/>
                        <a:ea typeface="华文中宋" panose="02010600040101010101" pitchFamily="2" charset="-122"/>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02853">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800" dirty="0" err="1">
                          <a:latin typeface="+mn-lt"/>
                          <a:ea typeface="华文中宋" panose="02010600040101010101" pitchFamily="2" charset="-122"/>
                        </a:rPr>
                        <a:t>ZooKeeper</a:t>
                      </a:r>
                      <a:r>
                        <a:rPr lang="en-US" altLang="zh-CN" sz="1800" dirty="0">
                          <a:latin typeface="+mn-lt"/>
                          <a:ea typeface="华文中宋" panose="02010600040101010101" pitchFamily="2" charset="-122"/>
                        </a:rPr>
                        <a:t> v3.6.3</a:t>
                      </a:r>
                      <a:endParaRPr lang="zh-CN" altLang="en-US" sz="1800" dirty="0">
                        <a:latin typeface="+mn-lt"/>
                        <a:ea typeface="华文中宋" panose="02010600040101010101" pitchFamily="2" charset="-122"/>
                      </a:endParaRPr>
                    </a:p>
                  </a:txBody>
                  <a:tcPr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1800" dirty="0">
                          <a:latin typeface="+mn-lt"/>
                        </a:rPr>
                        <a:t>The distributed key-value store</a:t>
                      </a:r>
                      <a:endParaRPr lang="zh-CN" altLang="en-US" sz="1800" dirty="0">
                        <a:latin typeface="+mn-lt"/>
                        <a:ea typeface="华文中宋" panose="02010600040101010101" pitchFamily="2" charset="-122"/>
                      </a:endParaRPr>
                    </a:p>
                  </a:txBody>
                  <a:tcPr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1800" dirty="0">
                          <a:latin typeface="+mn-lt"/>
                        </a:rPr>
                        <a:t>34,496</a:t>
                      </a:r>
                      <a:endParaRPr lang="zh-CN" altLang="en-US" sz="1800" dirty="0">
                        <a:latin typeface="+mn-lt"/>
                        <a:ea typeface="华文中宋" panose="02010600040101010101" pitchFamily="2" charset="-122"/>
                      </a:endParaRPr>
                    </a:p>
                  </a:txBody>
                  <a:tcPr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1219200" rtl="0" eaLnBrk="1" fontAlgn="auto" latinLnBrk="0" hangingPunct="1">
                        <a:lnSpc>
                          <a:spcPct val="100000"/>
                        </a:lnSpc>
                        <a:spcBef>
                          <a:spcPts val="0"/>
                        </a:spcBef>
                        <a:spcAft>
                          <a:spcPts val="0"/>
                        </a:spcAft>
                        <a:buClrTx/>
                        <a:buSzTx/>
                        <a:buFontTx/>
                        <a:buNone/>
                        <a:defRPr/>
                      </a:pPr>
                      <a:r>
                        <a:rPr lang="en-US" altLang="zh-CN" sz="1800" dirty="0">
                          <a:latin typeface="+mn-lt"/>
                          <a:ea typeface="华文中宋" panose="02010600040101010101" pitchFamily="2" charset="-122"/>
                        </a:rPr>
                        <a:t>5 nodes</a:t>
                      </a:r>
                      <a:endParaRPr lang="zh-CN" altLang="en-US" sz="1800" dirty="0">
                        <a:latin typeface="+mn-lt"/>
                        <a:ea typeface="华文中宋" panose="02010600040101010101" pitchFamily="2" charset="-122"/>
                      </a:endParaRPr>
                    </a:p>
                  </a:txBody>
                  <a:tcPr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302853">
                <a:tc>
                  <a:txBody>
                    <a:bodyPr/>
                    <a:lstStyle/>
                    <a:p>
                      <a:pPr algn="ctr"/>
                      <a:r>
                        <a:rPr lang="en-US" altLang="zh-CN" sz="1800" dirty="0">
                          <a:latin typeface="+mn-lt"/>
                        </a:rPr>
                        <a:t>HBase v2.4.8</a:t>
                      </a:r>
                      <a:endParaRPr lang="zh-CN" altLang="en-US" sz="1800" dirty="0">
                        <a:latin typeface="+mn-lt"/>
                        <a:ea typeface="华文中宋" panose="02010600040101010101" pitchFamily="2" charset="-122"/>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800" dirty="0">
                          <a:latin typeface="+mn-lt"/>
                        </a:rPr>
                        <a:t>The distributed NoSQL store</a:t>
                      </a:r>
                      <a:endParaRPr lang="zh-CN" altLang="en-US" sz="1800" dirty="0">
                        <a:latin typeface="+mn-lt"/>
                        <a:ea typeface="华文中宋" panose="02010600040101010101" pitchFamily="2" charset="-122"/>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1800" dirty="0">
                          <a:latin typeface="+mn-lt"/>
                        </a:rPr>
                        <a:t>805,237</a:t>
                      </a:r>
                      <a:endParaRPr lang="zh-CN" altLang="en-US" sz="1800" dirty="0">
                        <a:latin typeface="+mn-lt"/>
                        <a:ea typeface="华文中宋" panose="02010600040101010101" pitchFamily="2" charset="-122"/>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800" dirty="0">
                          <a:latin typeface="+mn-lt"/>
                          <a:ea typeface="华文中宋" panose="02010600040101010101" pitchFamily="2" charset="-122"/>
                        </a:rPr>
                        <a:t>5 nodes</a:t>
                      </a:r>
                      <a:endParaRPr lang="zh-CN" altLang="en-US" sz="1800" dirty="0">
                        <a:latin typeface="+mn-lt"/>
                        <a:ea typeface="华文中宋" panose="02010600040101010101" pitchFamily="2" charset="-122"/>
                      </a:endParaRPr>
                    </a:p>
                  </a:txBody>
                  <a:tcPr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399376775"/>
                  </a:ext>
                </a:extLst>
              </a:tr>
              <a:tr h="302853">
                <a:tc>
                  <a:txBody>
                    <a:bodyPr/>
                    <a:lstStyle/>
                    <a:p>
                      <a:pPr algn="ctr"/>
                      <a:r>
                        <a:rPr lang="en-US" altLang="zh-CN" sz="1800" dirty="0">
                          <a:latin typeface="+mn-lt"/>
                        </a:rPr>
                        <a:t>HDFS v3.3.1</a:t>
                      </a:r>
                      <a:endParaRPr lang="zh-CN" altLang="en-US" sz="1800" dirty="0">
                        <a:latin typeface="+mn-lt"/>
                        <a:ea typeface="华文中宋" panose="02010600040101010101" pitchFamily="2" charset="-122"/>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800" dirty="0">
                          <a:latin typeface="+mn-lt"/>
                        </a:rPr>
                        <a:t>The distributed file system</a:t>
                      </a:r>
                      <a:endParaRPr lang="zh-CN" altLang="en-US" sz="1800" dirty="0">
                        <a:latin typeface="+mn-lt"/>
                        <a:ea typeface="华文中宋" panose="02010600040101010101" pitchFamily="2" charset="-122"/>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latin typeface="+mn-lt"/>
                        </a:rPr>
                        <a:t>471,335</a:t>
                      </a:r>
                      <a:endParaRPr lang="zh-CN" altLang="en-US" sz="1800" dirty="0">
                        <a:latin typeface="+mn-lt"/>
                        <a:ea typeface="华文中宋" panose="02010600040101010101" pitchFamily="2" charset="-122"/>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1800" dirty="0">
                          <a:latin typeface="+mn-lt"/>
                          <a:ea typeface="华文中宋" panose="02010600040101010101" pitchFamily="2" charset="-122"/>
                        </a:rPr>
                        <a:t>5 nodes</a:t>
                      </a:r>
                      <a:endParaRPr lang="zh-CN" altLang="en-US" sz="1800" dirty="0">
                        <a:latin typeface="+mn-lt"/>
                        <a:ea typeface="华文中宋" panose="02010600040101010101" pitchFamily="2" charset="-122"/>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6325457"/>
                  </a:ext>
                </a:extLst>
              </a:tr>
            </a:tbl>
          </a:graphicData>
        </a:graphic>
      </p:graphicFrame>
      <p:graphicFrame>
        <p:nvGraphicFramePr>
          <p:cNvPr id="11" name="表格 10">
            <a:extLst>
              <a:ext uri="{FF2B5EF4-FFF2-40B4-BE49-F238E27FC236}">
                <a16:creationId xmlns:a16="http://schemas.microsoft.com/office/drawing/2014/main" id="{7413F9FE-DB50-B091-F1E3-A46E63C22571}"/>
              </a:ext>
            </a:extLst>
          </p:cNvPr>
          <p:cNvGraphicFramePr>
            <a:graphicFrameLocks noGrp="1"/>
          </p:cNvGraphicFramePr>
          <p:nvPr>
            <p:custDataLst>
              <p:tags r:id="rId2"/>
            </p:custDataLst>
            <p:extLst>
              <p:ext uri="{D42A27DB-BD31-4B8C-83A1-F6EECF244321}">
                <p14:modId xmlns:p14="http://schemas.microsoft.com/office/powerpoint/2010/main" val="1682291970"/>
              </p:ext>
            </p:extLst>
          </p:nvPr>
        </p:nvGraphicFramePr>
        <p:xfrm>
          <a:off x="1053673" y="4271067"/>
          <a:ext cx="10084649" cy="2103120"/>
        </p:xfrm>
        <a:graphic>
          <a:graphicData uri="http://schemas.openxmlformats.org/drawingml/2006/table">
            <a:tbl>
              <a:tblPr firstRow="1" bandRow="1">
                <a:tableStyleId>{5940675A-B579-460E-94D1-54222C63F5DA}</a:tableStyleId>
              </a:tblPr>
              <a:tblGrid>
                <a:gridCol w="1537126">
                  <a:extLst>
                    <a:ext uri="{9D8B030D-6E8A-4147-A177-3AD203B41FA5}">
                      <a16:colId xmlns:a16="http://schemas.microsoft.com/office/drawing/2014/main" val="20001"/>
                    </a:ext>
                  </a:extLst>
                </a:gridCol>
                <a:gridCol w="2820677">
                  <a:extLst>
                    <a:ext uri="{9D8B030D-6E8A-4147-A177-3AD203B41FA5}">
                      <a16:colId xmlns:a16="http://schemas.microsoft.com/office/drawing/2014/main" val="20002"/>
                    </a:ext>
                  </a:extLst>
                </a:gridCol>
                <a:gridCol w="3081867">
                  <a:extLst>
                    <a:ext uri="{9D8B030D-6E8A-4147-A177-3AD203B41FA5}">
                      <a16:colId xmlns:a16="http://schemas.microsoft.com/office/drawing/2014/main" val="1634832464"/>
                    </a:ext>
                  </a:extLst>
                </a:gridCol>
                <a:gridCol w="2644979">
                  <a:extLst>
                    <a:ext uri="{9D8B030D-6E8A-4147-A177-3AD203B41FA5}">
                      <a16:colId xmlns:a16="http://schemas.microsoft.com/office/drawing/2014/main" val="4155957816"/>
                    </a:ext>
                  </a:extLst>
                </a:gridCol>
              </a:tblGrid>
              <a:tr h="450184">
                <a:tc>
                  <a:txBody>
                    <a:bodyPr/>
                    <a:lstStyle/>
                    <a:p>
                      <a:pPr algn="ctr"/>
                      <a:r>
                        <a:rPr lang="en-US" altLang="zh-CN" sz="1800" b="1" dirty="0"/>
                        <a:t>Approach</a:t>
                      </a:r>
                      <a:endParaRPr lang="zh-CN" altLang="en-US" sz="1800" b="1" dirty="0">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altLang="zh-CN" sz="1800" b="1" dirty="0"/>
                        <a:t>Crash/Reboot Injection Point</a:t>
                      </a:r>
                      <a:endParaRPr lang="zh-CN" altLang="en-US" sz="1800" b="1" u="none" strike="noStrike" baseline="0" dirty="0">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altLang="zh-CN" sz="1800" b="1" dirty="0"/>
                        <a:t>Fault Sequence Generation</a:t>
                      </a:r>
                      <a:endParaRPr lang="zh-CN" altLang="en-US" sz="1800" b="1" u="none" strike="noStrike" baseline="0" dirty="0">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altLang="zh-CN" sz="1800" b="1" dirty="0"/>
                        <a:t>Fault Sequence Selection</a:t>
                      </a:r>
                      <a:endParaRPr lang="zh-CN" altLang="en-US" sz="1800" b="1" u="none" strike="noStrike" baseline="0" dirty="0">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0"/>
                  </a:ext>
                </a:extLst>
              </a:tr>
              <a:tr h="257248">
                <a:tc>
                  <a:txBody>
                    <a:bodyPr/>
                    <a:lstStyle/>
                    <a:p>
                      <a:pPr marL="0" marR="0" lvl="0" indent="0" algn="ctr" defTabSz="1219200" rtl="0" eaLnBrk="1" fontAlgn="auto" latinLnBrk="0" hangingPunct="1">
                        <a:lnSpc>
                          <a:spcPct val="100000"/>
                        </a:lnSpc>
                        <a:spcBef>
                          <a:spcPts val="0"/>
                        </a:spcBef>
                        <a:spcAft>
                          <a:spcPts val="0"/>
                        </a:spcAft>
                        <a:buClrTx/>
                        <a:buSzTx/>
                        <a:buFontTx/>
                        <a:buNone/>
                        <a:defRPr/>
                      </a:pPr>
                      <a:r>
                        <a:rPr lang="en-US" altLang="zh-CN" sz="1800" dirty="0" err="1"/>
                        <a:t>CrashFuzz</a:t>
                      </a:r>
                      <a:endParaRPr lang="zh-CN" altLang="en-US" sz="1800" dirty="0">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marL="0" marR="0" lvl="3" indent="0" algn="ctr" defTabSz="1219200" rtl="0" eaLnBrk="1" fontAlgn="auto" latinLnBrk="0" hangingPunct="1">
                        <a:lnSpc>
                          <a:spcPct val="100000"/>
                        </a:lnSpc>
                        <a:spcBef>
                          <a:spcPts val="0"/>
                        </a:spcBef>
                        <a:spcAft>
                          <a:spcPts val="0"/>
                        </a:spcAft>
                        <a:buClrTx/>
                        <a:buSzTx/>
                        <a:buFontTx/>
                        <a:buNone/>
                        <a:defRPr/>
                      </a:pPr>
                      <a:r>
                        <a:rPr lang="en-US" altLang="zh-CN" sz="1800" dirty="0"/>
                        <a:t>I/O Points</a:t>
                      </a:r>
                      <a:endParaRPr lang="zh-CN" altLang="en-US" sz="1800" u="none" strike="noStrike" baseline="0" dirty="0">
                        <a:latin typeface="微软雅黑" panose="020B0503020204020204" charset="-122"/>
                        <a:ea typeface="微软雅黑" panose="020B0503020204020204" charset="-122"/>
                        <a:cs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marL="0" marR="0" lvl="3" indent="0" algn="ctr" defTabSz="1219200" rtl="0" eaLnBrk="1" fontAlgn="auto" latinLnBrk="0" hangingPunct="1">
                        <a:lnSpc>
                          <a:spcPct val="100000"/>
                        </a:lnSpc>
                        <a:spcBef>
                          <a:spcPts val="0"/>
                        </a:spcBef>
                        <a:spcAft>
                          <a:spcPts val="0"/>
                        </a:spcAft>
                        <a:buClrTx/>
                        <a:buSzTx/>
                        <a:buFontTx/>
                        <a:buNone/>
                        <a:defRPr/>
                      </a:pPr>
                      <a:r>
                        <a:rPr lang="en-US" altLang="zh-CN" sz="1800" dirty="0"/>
                        <a:t>Coverage Guided </a:t>
                      </a:r>
                      <a:endParaRPr lang="zh-CN" altLang="en-US" sz="1800" u="none" strike="noStrike" baseline="0" dirty="0">
                        <a:latin typeface="微软雅黑" panose="020B0503020204020204" charset="-122"/>
                        <a:ea typeface="微软雅黑" panose="020B0503020204020204" charset="-122"/>
                        <a:cs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marL="0" marR="0" lvl="3" indent="0" algn="ctr" defTabSz="1219200" rtl="0" eaLnBrk="1" fontAlgn="auto" latinLnBrk="0" hangingPunct="1">
                        <a:lnSpc>
                          <a:spcPct val="100000"/>
                        </a:lnSpc>
                        <a:spcBef>
                          <a:spcPts val="0"/>
                        </a:spcBef>
                        <a:spcAft>
                          <a:spcPts val="0"/>
                        </a:spcAft>
                        <a:buClrTx/>
                        <a:buSzTx/>
                        <a:buFontTx/>
                        <a:buNone/>
                        <a:defRPr/>
                      </a:pPr>
                      <a:r>
                        <a:rPr lang="en-US" altLang="zh-CN" sz="1800" dirty="0"/>
                        <a:t>Prioritization</a:t>
                      </a:r>
                      <a:endParaRPr lang="zh-CN" altLang="en-US" sz="1800" u="none" strike="noStrike" baseline="0" dirty="0">
                        <a:latin typeface="微软雅黑" panose="020B0503020204020204" charset="-122"/>
                        <a:ea typeface="微软雅黑" panose="020B0503020204020204" charset="-122"/>
                        <a:cs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257248">
                <a:tc>
                  <a:txBody>
                    <a:bodyPr/>
                    <a:lstStyle/>
                    <a:p>
                      <a:pPr marL="0" marR="0" lvl="0" indent="0" algn="ctr" defTabSz="1219200" rtl="0" eaLnBrk="1" fontAlgn="auto" latinLnBrk="0" hangingPunct="1">
                        <a:lnSpc>
                          <a:spcPct val="100000"/>
                        </a:lnSpc>
                        <a:spcBef>
                          <a:spcPts val="0"/>
                        </a:spcBef>
                        <a:spcAft>
                          <a:spcPts val="0"/>
                        </a:spcAft>
                        <a:buClrTx/>
                        <a:buSzTx/>
                        <a:buFontTx/>
                        <a:buNone/>
                        <a:defRPr/>
                      </a:pPr>
                      <a:r>
                        <a:rPr lang="en-US" altLang="zh-CN" sz="1800" dirty="0" err="1"/>
                        <a:t>CrashFuzz</a:t>
                      </a:r>
                      <a:r>
                        <a:rPr lang="en-US" altLang="zh-CN" sz="1800" baseline="30000" dirty="0"/>
                        <a:t>−</a:t>
                      </a:r>
                      <a:endParaRPr lang="zh-CN" altLang="en-US" sz="1800" baseline="30000" dirty="0">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1219200" rtl="0" eaLnBrk="1" fontAlgn="auto" latinLnBrk="0" hangingPunct="1">
                        <a:lnSpc>
                          <a:spcPct val="100000"/>
                        </a:lnSpc>
                        <a:spcBef>
                          <a:spcPts val="0"/>
                        </a:spcBef>
                        <a:spcAft>
                          <a:spcPts val="0"/>
                        </a:spcAft>
                        <a:buClrTx/>
                        <a:buSzTx/>
                        <a:buFontTx/>
                        <a:buNone/>
                        <a:defRPr/>
                      </a:pPr>
                      <a:r>
                        <a:rPr lang="en-US" altLang="zh-CN" sz="1800" dirty="0"/>
                        <a:t>I/O Points</a:t>
                      </a:r>
                      <a:endParaRPr lang="zh-CN" altLang="en-US" sz="1800" dirty="0">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1219200" rtl="0" eaLnBrk="1" fontAlgn="auto" latinLnBrk="0" hangingPunct="1">
                        <a:lnSpc>
                          <a:spcPct val="100000"/>
                        </a:lnSpc>
                        <a:spcBef>
                          <a:spcPts val="0"/>
                        </a:spcBef>
                        <a:spcAft>
                          <a:spcPts val="0"/>
                        </a:spcAft>
                        <a:buClrTx/>
                        <a:buSzTx/>
                        <a:buFontTx/>
                        <a:buNone/>
                        <a:tabLst/>
                        <a:defRPr/>
                      </a:pPr>
                      <a:r>
                        <a:rPr lang="en-US" altLang="zh-CN" sz="1800" dirty="0"/>
                        <a:t>Coverage Guided </a:t>
                      </a:r>
                      <a:endParaRPr lang="zh-CN" altLang="en-US" sz="1800" u="none" strike="noStrike" baseline="0" dirty="0">
                        <a:latin typeface="微软雅黑" panose="020B0503020204020204" charset="-122"/>
                        <a:ea typeface="微软雅黑" panose="020B0503020204020204" charset="-122"/>
                        <a:cs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1219200" rtl="0" eaLnBrk="1" fontAlgn="auto" latinLnBrk="0" hangingPunct="1">
                        <a:lnSpc>
                          <a:spcPct val="100000"/>
                        </a:lnSpc>
                        <a:spcBef>
                          <a:spcPts val="0"/>
                        </a:spcBef>
                        <a:spcAft>
                          <a:spcPts val="0"/>
                        </a:spcAft>
                        <a:buClrTx/>
                        <a:buSzTx/>
                        <a:buFontTx/>
                        <a:buNone/>
                        <a:defRPr/>
                      </a:pPr>
                      <a:r>
                        <a:rPr lang="en-US" altLang="zh-CN" sz="1800" dirty="0"/>
                        <a:t>FIFO</a:t>
                      </a:r>
                      <a:endParaRPr lang="zh-CN" altLang="en-US" sz="1800" dirty="0">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257248">
                <a:tc>
                  <a:txBody>
                    <a:bodyPr/>
                    <a:lstStyle/>
                    <a:p>
                      <a:pPr algn="ctr"/>
                      <a:r>
                        <a:rPr lang="en-US" altLang="zh-CN" sz="1800" dirty="0" err="1"/>
                        <a:t>BruteForce</a:t>
                      </a:r>
                      <a:endParaRPr lang="zh-CN" altLang="en-US" sz="1800" dirty="0">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1219200" rtl="0" eaLnBrk="1" fontAlgn="auto" latinLnBrk="0" hangingPunct="1">
                        <a:lnSpc>
                          <a:spcPct val="100000"/>
                        </a:lnSpc>
                        <a:spcBef>
                          <a:spcPts val="0"/>
                        </a:spcBef>
                        <a:spcAft>
                          <a:spcPts val="0"/>
                        </a:spcAft>
                        <a:buClrTx/>
                        <a:buSzTx/>
                        <a:buFontTx/>
                        <a:buNone/>
                        <a:defRPr/>
                      </a:pPr>
                      <a:r>
                        <a:rPr lang="en-US" altLang="zh-CN" sz="1800" dirty="0"/>
                        <a:t>I/O Points</a:t>
                      </a:r>
                      <a:endParaRPr lang="zh-CN" altLang="en-US" sz="1800" dirty="0">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1219200" rtl="0" eaLnBrk="1" fontAlgn="auto" latinLnBrk="0" hangingPunct="1">
                        <a:lnSpc>
                          <a:spcPct val="100000"/>
                        </a:lnSpc>
                        <a:spcBef>
                          <a:spcPts val="0"/>
                        </a:spcBef>
                        <a:spcAft>
                          <a:spcPts val="0"/>
                        </a:spcAft>
                        <a:buClrTx/>
                        <a:buSzTx/>
                        <a:buFontTx/>
                        <a:buNone/>
                        <a:defRPr/>
                      </a:pPr>
                      <a:r>
                        <a:rPr lang="en-US" altLang="zh-CN" sz="1800" dirty="0"/>
                        <a:t>Enumeration</a:t>
                      </a:r>
                      <a:endParaRPr lang="zh-CN" altLang="en-US" sz="1800" dirty="0">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1219200" rtl="0" eaLnBrk="1" fontAlgn="auto" latinLnBrk="0" hangingPunct="1">
                        <a:lnSpc>
                          <a:spcPct val="100000"/>
                        </a:lnSpc>
                        <a:spcBef>
                          <a:spcPts val="0"/>
                        </a:spcBef>
                        <a:spcAft>
                          <a:spcPts val="0"/>
                        </a:spcAft>
                        <a:buClrTx/>
                        <a:buSzTx/>
                        <a:buFontTx/>
                        <a:buNone/>
                        <a:defRPr/>
                      </a:pPr>
                      <a:r>
                        <a:rPr lang="en-US" altLang="zh-CN" sz="1800" dirty="0"/>
                        <a:t>FIFO</a:t>
                      </a:r>
                      <a:endParaRPr lang="zh-CN" altLang="en-US" sz="1800" dirty="0">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271702">
                <a:tc>
                  <a:txBody>
                    <a:bodyPr/>
                    <a:lstStyle/>
                    <a:p>
                      <a:pPr algn="ctr"/>
                      <a:r>
                        <a:rPr lang="en-US" altLang="zh-CN" sz="1800" dirty="0"/>
                        <a:t>Random</a:t>
                      </a:r>
                      <a:endParaRPr lang="zh-CN" altLang="en-US" sz="1800" dirty="0">
                        <a:latin typeface="微软雅黑" panose="020B0503020204020204" charset="-122"/>
                        <a:ea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altLang="zh-CN" sz="1800" dirty="0"/>
                        <a:t>Random Time</a:t>
                      </a:r>
                      <a:endParaRPr lang="zh-CN" altLang="en-US" sz="1800" dirty="0">
                        <a:latin typeface="微软雅黑" panose="020B0503020204020204" charset="-122"/>
                        <a:ea typeface="微软雅黑" panose="020B0503020204020204" charset="-122"/>
                        <a:cs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altLang="zh-CN" sz="1800" dirty="0"/>
                        <a:t>Random</a:t>
                      </a:r>
                      <a:endParaRPr lang="zh-CN" altLang="en-US" sz="1800" dirty="0">
                        <a:latin typeface="微软雅黑" panose="020B0503020204020204" charset="-122"/>
                        <a:ea typeface="微软雅黑" panose="020B0503020204020204" charset="-122"/>
                        <a:cs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altLang="zh-CN" sz="1800" dirty="0"/>
                        <a:t>Random</a:t>
                      </a:r>
                      <a:endParaRPr lang="zh-CN" altLang="en-US" sz="1800" dirty="0">
                        <a:latin typeface="微软雅黑" panose="020B0503020204020204" charset="-122"/>
                        <a:ea typeface="微软雅黑" panose="020B0503020204020204" charset="-122"/>
                        <a:cs typeface="微软雅黑" panose="020B050302020402020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
        <p:nvSpPr>
          <p:cNvPr id="12" name="内容占位符 1">
            <a:extLst>
              <a:ext uri="{FF2B5EF4-FFF2-40B4-BE49-F238E27FC236}">
                <a16:creationId xmlns:a16="http://schemas.microsoft.com/office/drawing/2014/main" id="{B24A8C24-E49C-6B9A-28A1-D8916D0317D7}"/>
              </a:ext>
            </a:extLst>
          </p:cNvPr>
          <p:cNvSpPr txBox="1">
            <a:spLocks/>
          </p:cNvSpPr>
          <p:nvPr/>
        </p:nvSpPr>
        <p:spPr>
          <a:xfrm>
            <a:off x="925394" y="3646043"/>
            <a:ext cx="10341205" cy="1036181"/>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lvl1pPr marL="365751" indent="-365751" algn="l" defTabSz="1219170" rtl="0" eaLnBrk="1" fontAlgn="base" latinLnBrk="0" hangingPunct="1">
              <a:lnSpc>
                <a:spcPct val="100000"/>
              </a:lnSpc>
              <a:spcBef>
                <a:spcPts val="1600"/>
              </a:spcBef>
              <a:spcAft>
                <a:spcPct val="0"/>
              </a:spcAft>
              <a:buClr>
                <a:schemeClr val="accent1"/>
              </a:buClr>
              <a:buFont typeface="Wingdings" panose="05000000000000000000" pitchFamily="2" charset="2"/>
              <a:buChar char="p"/>
              <a:defRPr lang="en-US" sz="3200" b="1" kern="1200">
                <a:solidFill>
                  <a:schemeClr val="tx1"/>
                </a:solidFill>
                <a:latin typeface="+mn-lt"/>
                <a:ea typeface="+mn-ea"/>
                <a:cs typeface="+mn-cs"/>
              </a:defRPr>
            </a:lvl1pPr>
            <a:lvl2pPr marL="731502" indent="-365751" algn="l" defTabSz="1219170" rtl="0" eaLnBrk="1" fontAlgn="base" latinLnBrk="0" hangingPunct="1">
              <a:lnSpc>
                <a:spcPct val="100000"/>
              </a:lnSpc>
              <a:spcBef>
                <a:spcPts val="800"/>
              </a:spcBef>
              <a:spcAft>
                <a:spcPct val="0"/>
              </a:spcAft>
              <a:buClr>
                <a:schemeClr val="accent1"/>
              </a:buClr>
              <a:buSzPct val="90000"/>
              <a:buFont typeface="Wingdings" panose="05000000000000000000" pitchFamily="2" charset="2"/>
              <a:buChar char="Ø"/>
              <a:defRPr lang="en-US" sz="2933" b="1" kern="1200">
                <a:solidFill>
                  <a:schemeClr val="tx1"/>
                </a:solidFill>
                <a:latin typeface="+mn-lt"/>
                <a:ea typeface="+mn-ea"/>
                <a:cs typeface="+mn-cs"/>
              </a:defRPr>
            </a:lvl2pPr>
            <a:lvl3pPr marL="1097253" indent="-365751" algn="l" defTabSz="1219170" rtl="0" eaLnBrk="1" fontAlgn="base" latinLnBrk="0" hangingPunct="1">
              <a:lnSpc>
                <a:spcPct val="100000"/>
              </a:lnSpc>
              <a:spcBef>
                <a:spcPts val="800"/>
              </a:spcBef>
              <a:spcAft>
                <a:spcPct val="0"/>
              </a:spcAft>
              <a:buClr>
                <a:schemeClr val="accent1"/>
              </a:buClr>
              <a:buFont typeface="Arial" pitchFamily="34" charset="0"/>
              <a:buChar char="•"/>
              <a:defRPr lang="en-US" sz="2667" b="1" kern="1200">
                <a:solidFill>
                  <a:schemeClr val="tx1"/>
                </a:solidFill>
                <a:latin typeface="+mn-lt"/>
                <a:ea typeface="+mn-ea"/>
                <a:cs typeface="+mn-cs"/>
              </a:defRPr>
            </a:lvl3pPr>
            <a:lvl4pPr marL="1463003" indent="-365751" algn="l" defTabSz="1219170" rtl="0" eaLnBrk="1" fontAlgn="base" latinLnBrk="0" hangingPunct="1">
              <a:lnSpc>
                <a:spcPct val="100000"/>
              </a:lnSpc>
              <a:spcBef>
                <a:spcPts val="800"/>
              </a:spcBef>
              <a:spcAft>
                <a:spcPct val="0"/>
              </a:spcAft>
              <a:buClr>
                <a:schemeClr val="accent1"/>
              </a:buClr>
              <a:buFont typeface="Arial" pitchFamily="34" charset="0"/>
              <a:buChar char="–"/>
              <a:defRPr lang="en-US" sz="2400" b="1" kern="1200">
                <a:solidFill>
                  <a:schemeClr val="tx1"/>
                </a:solidFill>
                <a:latin typeface="+mn-lt"/>
                <a:ea typeface="+mn-ea"/>
                <a:cs typeface="+mn-cs"/>
              </a:defRPr>
            </a:lvl4pPr>
            <a:lvl5pPr marL="1828754" indent="-365751" algn="l" defTabSz="1219170" rtl="0" eaLnBrk="1" fontAlgn="base" latinLnBrk="0" hangingPunct="1">
              <a:lnSpc>
                <a:spcPct val="100000"/>
              </a:lnSpc>
              <a:spcBef>
                <a:spcPts val="800"/>
              </a:spcBef>
              <a:spcAft>
                <a:spcPct val="0"/>
              </a:spcAft>
              <a:buClr>
                <a:schemeClr val="accent1"/>
              </a:buClr>
              <a:buFont typeface="Arial" pitchFamily="34" charset="0"/>
              <a:buChar char="•"/>
              <a:defRPr lang="en-US" sz="2133" b="1"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altLang="zh-CN" sz="2400" dirty="0"/>
              <a:t>Compare with 3 alternative approaches</a:t>
            </a:r>
          </a:p>
          <a:p>
            <a:endParaRPr lang="en-US" altLang="zh-CN" sz="2400" dirty="0"/>
          </a:p>
        </p:txBody>
      </p:sp>
      <p:sp>
        <p:nvSpPr>
          <p:cNvPr id="7" name="矩形标注 53">
            <a:extLst>
              <a:ext uri="{FF2B5EF4-FFF2-40B4-BE49-F238E27FC236}">
                <a16:creationId xmlns:a16="http://schemas.microsoft.com/office/drawing/2014/main" id="{F701F8D5-F6F3-1732-CC2D-30D9D11DBABC}"/>
              </a:ext>
            </a:extLst>
          </p:cNvPr>
          <p:cNvSpPr/>
          <p:nvPr/>
        </p:nvSpPr>
        <p:spPr bwMode="gray">
          <a:xfrm>
            <a:off x="6288214" y="828508"/>
            <a:ext cx="5132704" cy="849639"/>
          </a:xfrm>
          <a:prstGeom prst="wedgeRectCallout">
            <a:avLst>
              <a:gd name="adj1" fmla="val 21650"/>
              <a:gd name="adj2" fmla="val -47535"/>
            </a:avLst>
          </a:prstGeom>
          <a:solidFill>
            <a:schemeClr val="accent1">
              <a:lumMod val="20000"/>
              <a:lumOff val="80000"/>
            </a:schemeClr>
          </a:solidFill>
          <a:ln w="6350" algn="ctr">
            <a:noFill/>
            <a:miter lim="800000"/>
          </a:ln>
          <a:effectLst/>
        </p:spPr>
        <p:txBody>
          <a:bodyPr wrap="square" rtlCol="0" anchor="ctr">
            <a:noAutofit/>
          </a:bodyPr>
          <a:lstStyle/>
          <a:p>
            <a:r>
              <a:rPr lang="en-US" altLang="zh-CN" sz="2000" dirty="0"/>
              <a:t>Run at most </a:t>
            </a:r>
            <a:r>
              <a:rPr lang="en-US" altLang="zh-CN" sz="2000" b="1" dirty="0">
                <a:solidFill>
                  <a:srgbClr val="FF0000"/>
                </a:solidFill>
              </a:rPr>
              <a:t>48</a:t>
            </a:r>
            <a:r>
              <a:rPr lang="en-US" altLang="zh-CN" sz="2000" dirty="0"/>
              <a:t> </a:t>
            </a:r>
            <a:r>
              <a:rPr lang="en-US" altLang="zh-CN" sz="2000" b="1" dirty="0">
                <a:solidFill>
                  <a:srgbClr val="FF0000"/>
                </a:solidFill>
              </a:rPr>
              <a:t>hours</a:t>
            </a:r>
            <a:r>
              <a:rPr lang="en-US" altLang="zh-CN" sz="2000" dirty="0"/>
              <a:t> and set the </a:t>
            </a:r>
            <a:r>
              <a:rPr lang="zh-CN" altLang="en-US" sz="2000" dirty="0"/>
              <a:t>maximum number of faults in a fault sequence as </a:t>
            </a:r>
            <a:r>
              <a:rPr lang="zh-CN" altLang="en-US" sz="2000" b="1" dirty="0">
                <a:solidFill>
                  <a:srgbClr val="FF0000"/>
                </a:solidFill>
              </a:rPr>
              <a:t>10</a:t>
            </a:r>
            <a:endParaRPr lang="en-US" altLang="zh-CN" sz="2000" b="1" dirty="0">
              <a:solidFill>
                <a:srgbClr val="FF0000"/>
              </a:solidFill>
            </a:endParaRPr>
          </a:p>
        </p:txBody>
      </p:sp>
    </p:spTree>
    <p:extLst>
      <p:ext uri="{BB962C8B-B14F-4D97-AF65-F5344CB8AC3E}">
        <p14:creationId xmlns:p14="http://schemas.microsoft.com/office/powerpoint/2010/main" val="40223960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E8D72E7-902F-4CC5-9844-7BD04FF2A900}"/>
              </a:ext>
            </a:extLst>
          </p:cNvPr>
          <p:cNvSpPr>
            <a:spLocks noGrp="1"/>
          </p:cNvSpPr>
          <p:nvPr>
            <p:ph idx="1"/>
          </p:nvPr>
        </p:nvSpPr>
        <p:spPr>
          <a:xfrm>
            <a:off x="925397" y="1379799"/>
            <a:ext cx="10341205" cy="584775"/>
          </a:xfrm>
        </p:spPr>
        <p:txBody>
          <a:bodyPr/>
          <a:lstStyle/>
          <a:p>
            <a:r>
              <a:rPr lang="en-US" altLang="zh-CN" dirty="0" err="1"/>
              <a:t>CrashFuzz</a:t>
            </a:r>
            <a:r>
              <a:rPr lang="en-US" altLang="zh-CN" dirty="0"/>
              <a:t> has detected </a:t>
            </a:r>
            <a:r>
              <a:rPr lang="en-US" altLang="zh-CN" dirty="0">
                <a:solidFill>
                  <a:srgbClr val="FF0000"/>
                </a:solidFill>
              </a:rPr>
              <a:t>4 </a:t>
            </a:r>
            <a:r>
              <a:rPr lang="en-US" altLang="zh-CN" dirty="0"/>
              <a:t>new bugs and </a:t>
            </a:r>
            <a:r>
              <a:rPr lang="en-US" altLang="zh-CN" dirty="0">
                <a:solidFill>
                  <a:srgbClr val="FF0000"/>
                </a:solidFill>
              </a:rPr>
              <a:t>1</a:t>
            </a:r>
            <a:r>
              <a:rPr lang="en-US" altLang="zh-CN" dirty="0"/>
              <a:t> known bug</a:t>
            </a:r>
            <a:endParaRPr lang="zh-CN" altLang="en-US" dirty="0"/>
          </a:p>
        </p:txBody>
      </p:sp>
      <p:sp>
        <p:nvSpPr>
          <p:cNvPr id="3" name="标题 2">
            <a:extLst>
              <a:ext uri="{FF2B5EF4-FFF2-40B4-BE49-F238E27FC236}">
                <a16:creationId xmlns:a16="http://schemas.microsoft.com/office/drawing/2014/main" id="{97769CF5-51F6-4814-92FE-B98A2887FA5B}"/>
              </a:ext>
            </a:extLst>
          </p:cNvPr>
          <p:cNvSpPr>
            <a:spLocks noGrp="1"/>
          </p:cNvSpPr>
          <p:nvPr>
            <p:ph type="title"/>
          </p:nvPr>
        </p:nvSpPr>
        <p:spPr/>
        <p:txBody>
          <a:bodyPr/>
          <a:lstStyle/>
          <a:p>
            <a:r>
              <a:rPr lang="en-US" altLang="zh-CN" dirty="0"/>
              <a:t>Bug Detection Results</a:t>
            </a:r>
            <a:endParaRPr lang="zh-CN" altLang="en-US" dirty="0"/>
          </a:p>
        </p:txBody>
      </p:sp>
      <p:graphicFrame>
        <p:nvGraphicFramePr>
          <p:cNvPr id="4" name="表格 3">
            <a:extLst>
              <a:ext uri="{FF2B5EF4-FFF2-40B4-BE49-F238E27FC236}">
                <a16:creationId xmlns:a16="http://schemas.microsoft.com/office/drawing/2014/main" id="{E65C318D-EA8E-D7D0-1F02-50D4C99B85FF}"/>
              </a:ext>
            </a:extLst>
          </p:cNvPr>
          <p:cNvGraphicFramePr>
            <a:graphicFrameLocks noGrp="1"/>
          </p:cNvGraphicFramePr>
          <p:nvPr>
            <p:custDataLst>
              <p:tags r:id="rId1"/>
            </p:custDataLst>
            <p:extLst>
              <p:ext uri="{D42A27DB-BD31-4B8C-83A1-F6EECF244321}">
                <p14:modId xmlns:p14="http://schemas.microsoft.com/office/powerpoint/2010/main" val="2852867902"/>
              </p:ext>
            </p:extLst>
          </p:nvPr>
        </p:nvGraphicFramePr>
        <p:xfrm>
          <a:off x="691196" y="2302182"/>
          <a:ext cx="10809605" cy="3566160"/>
        </p:xfrm>
        <a:graphic>
          <a:graphicData uri="http://schemas.openxmlformats.org/drawingml/2006/table">
            <a:tbl>
              <a:tblPr firstRow="1" bandRow="1">
                <a:tableStyleId>{5940675A-B579-460E-94D1-54222C63F5DA}</a:tableStyleId>
              </a:tblPr>
              <a:tblGrid>
                <a:gridCol w="1196871">
                  <a:extLst>
                    <a:ext uri="{9D8B030D-6E8A-4147-A177-3AD203B41FA5}">
                      <a16:colId xmlns:a16="http://schemas.microsoft.com/office/drawing/2014/main" val="20000"/>
                    </a:ext>
                  </a:extLst>
                </a:gridCol>
                <a:gridCol w="1667933">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863600">
                  <a:extLst>
                    <a:ext uri="{9D8B030D-6E8A-4147-A177-3AD203B41FA5}">
                      <a16:colId xmlns:a16="http://schemas.microsoft.com/office/drawing/2014/main" val="20003"/>
                    </a:ext>
                  </a:extLst>
                </a:gridCol>
                <a:gridCol w="1151467">
                  <a:extLst>
                    <a:ext uri="{9D8B030D-6E8A-4147-A177-3AD203B41FA5}">
                      <a16:colId xmlns:a16="http://schemas.microsoft.com/office/drawing/2014/main" val="20004"/>
                    </a:ext>
                  </a:extLst>
                </a:gridCol>
                <a:gridCol w="1363133">
                  <a:extLst>
                    <a:ext uri="{9D8B030D-6E8A-4147-A177-3AD203B41FA5}">
                      <a16:colId xmlns:a16="http://schemas.microsoft.com/office/drawing/2014/main" val="20005"/>
                    </a:ext>
                  </a:extLst>
                </a:gridCol>
                <a:gridCol w="1473200">
                  <a:extLst>
                    <a:ext uri="{9D8B030D-6E8A-4147-A177-3AD203B41FA5}">
                      <a16:colId xmlns:a16="http://schemas.microsoft.com/office/drawing/2014/main" val="20006"/>
                    </a:ext>
                  </a:extLst>
                </a:gridCol>
                <a:gridCol w="1264601">
                  <a:extLst>
                    <a:ext uri="{9D8B030D-6E8A-4147-A177-3AD203B41FA5}">
                      <a16:colId xmlns:a16="http://schemas.microsoft.com/office/drawing/2014/main" val="20007"/>
                    </a:ext>
                  </a:extLst>
                </a:gridCol>
              </a:tblGrid>
              <a:tr h="365760">
                <a:tc>
                  <a:txBody>
                    <a:bodyPr/>
                    <a:lstStyle/>
                    <a:p>
                      <a:pPr>
                        <a:buNone/>
                      </a:pPr>
                      <a:endParaRPr lang="en-US" altLang="zh-CN" sz="1800" u="none" strike="noStrike" baseline="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altLang="zh-CN" sz="1800" b="1" dirty="0"/>
                        <a:t>Bug ID</a:t>
                      </a:r>
                      <a:endParaRPr lang="en-US" altLang="zh-CN" sz="1800" b="1" u="none" strike="noStrike" baseline="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altLang="zh-CN" sz="1800" b="1" dirty="0"/>
                        <a:t>Failure Symptoms</a:t>
                      </a:r>
                      <a:endParaRPr lang="zh-CN" alt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altLang="zh-CN" sz="1800" b="1" dirty="0"/>
                        <a:t># of Faults</a:t>
                      </a:r>
                      <a:endParaRPr lang="zh-CN" altLang="en-US" sz="1800" b="1" u="none" strike="noStrike" baseline="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buNone/>
                      </a:pPr>
                      <a:r>
                        <a:rPr lang="en-US" altLang="zh-CN" sz="1800" b="1" dirty="0"/>
                        <a:t>Random</a:t>
                      </a:r>
                      <a:endParaRPr lang="en-US" altLang="zh-CN" sz="1800" b="1" u="none" strike="noStrike" baseline="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buNone/>
                      </a:pPr>
                      <a:r>
                        <a:rPr lang="en-US" altLang="zh-CN" sz="1800" b="1" dirty="0"/>
                        <a:t>BruteForce</a:t>
                      </a:r>
                      <a:endParaRPr lang="en-US" altLang="zh-CN" sz="1800" b="1" u="none" strike="noStrike" baseline="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buNone/>
                      </a:pPr>
                      <a:r>
                        <a:rPr lang="en-US" altLang="zh-CN" sz="1800" b="1" dirty="0"/>
                        <a:t>CrashFuzz</a:t>
                      </a:r>
                      <a:r>
                        <a:rPr lang="en-US" altLang="zh-CN" sz="1800" b="1" baseline="30000" dirty="0"/>
                        <a:t>－</a:t>
                      </a:r>
                      <a:endParaRPr lang="en-US" altLang="zh-CN" sz="1800" b="1" u="none" strike="noStrike" baseline="300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buNone/>
                      </a:pPr>
                      <a:r>
                        <a:rPr lang="en-US" altLang="zh-CN" sz="1800" b="1" dirty="0"/>
                        <a:t>CrashFuzz</a:t>
                      </a:r>
                      <a:endParaRPr lang="en-US" altLang="zh-CN" sz="1800" b="1" u="none" strike="noStrike" baseline="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0"/>
                  </a:ext>
                </a:extLst>
              </a:tr>
              <a:tr h="365760">
                <a:tc rowSpan="4">
                  <a:txBody>
                    <a:bodyPr/>
                    <a:lstStyle/>
                    <a:p>
                      <a:pPr>
                        <a:buNone/>
                      </a:pPr>
                      <a:r>
                        <a:rPr lang="en-US" altLang="zh-CN" sz="1800" b="1" dirty="0"/>
                        <a:t>Unknown Bugs</a:t>
                      </a:r>
                      <a:endParaRPr lang="zh-CN" alt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altLang="zh-CN" sz="1800" dirty="0"/>
                        <a:t>HBASE-26883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marL="0" marR="0" lvl="0" indent="0" algn="ctr" defTabSz="1219200" rtl="0" eaLnBrk="1" fontAlgn="auto" latinLnBrk="0" hangingPunct="1">
                        <a:lnSpc>
                          <a:spcPct val="100000"/>
                        </a:lnSpc>
                        <a:spcBef>
                          <a:spcPts val="0"/>
                        </a:spcBef>
                        <a:spcAft>
                          <a:spcPts val="0"/>
                        </a:spcAft>
                        <a:buClrTx/>
                        <a:buSzTx/>
                        <a:buFontTx/>
                        <a:buNone/>
                        <a:defRPr/>
                      </a:pPr>
                      <a:r>
                        <a:rPr lang="en-US" altLang="zh-CN" sz="1800" dirty="0"/>
                        <a:t>Data loss</a:t>
                      </a:r>
                      <a:endParaRPr lang="zh-CN" alt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marL="0" marR="0" lvl="0" indent="0" algn="ctr" defTabSz="1219200" rtl="0" eaLnBrk="1" fontAlgn="auto" latinLnBrk="0" hangingPunct="1">
                        <a:lnSpc>
                          <a:spcPct val="100000"/>
                        </a:lnSpc>
                        <a:spcBef>
                          <a:spcPts val="0"/>
                        </a:spcBef>
                        <a:spcAft>
                          <a:spcPts val="0"/>
                        </a:spcAft>
                        <a:buClrTx/>
                        <a:buSzTx/>
                        <a:buFontTx/>
                        <a:buNone/>
                        <a:defRPr/>
                      </a:pPr>
                      <a:r>
                        <a:rPr lang="en-US" sz="1800" u="none" strike="noStrike" baseline="0" dirty="0"/>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CN" sz="1800" dirty="0"/>
                        <a:t>✗</a:t>
                      </a:r>
                      <a:endParaRPr lang="en-US" altLang="zh-CN" sz="1800" u="none" strike="noStrike" baseline="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marL="0" marR="0" lvl="0" indent="0" algn="ctr" defTabSz="1219200" rtl="0" eaLnBrk="1" fontAlgn="auto" latinLnBrk="0" hangingPunct="1">
                        <a:lnSpc>
                          <a:spcPct val="100000"/>
                        </a:lnSpc>
                        <a:spcBef>
                          <a:spcPts val="0"/>
                        </a:spcBef>
                        <a:spcAft>
                          <a:spcPts val="0"/>
                        </a:spcAft>
                        <a:buClrTx/>
                        <a:buSzTx/>
                        <a:buFontTx/>
                        <a:buNone/>
                        <a:defRPr/>
                      </a:pPr>
                      <a:r>
                        <a:rPr lang="en-US" altLang="zh-CN" sz="1800" dirty="0"/>
                        <a:t>✗</a:t>
                      </a:r>
                      <a:endParaRPr lang="en-US" altLang="zh-CN" sz="1800" u="none" strike="noStrike" baseline="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marL="0" marR="0" lvl="0" indent="0" algn="ctr" defTabSz="1219200" rtl="0" eaLnBrk="1" fontAlgn="auto" latinLnBrk="0" hangingPunct="1">
                        <a:lnSpc>
                          <a:spcPct val="100000"/>
                        </a:lnSpc>
                        <a:spcBef>
                          <a:spcPts val="0"/>
                        </a:spcBef>
                        <a:spcAft>
                          <a:spcPts val="0"/>
                        </a:spcAft>
                        <a:buClrTx/>
                        <a:buSzTx/>
                        <a:buFontTx/>
                        <a:buNone/>
                        <a:defRPr/>
                      </a:pPr>
                      <a:r>
                        <a:rPr lang="en-US" altLang="zh-CN" sz="1800" dirty="0"/>
                        <a:t>✗</a:t>
                      </a:r>
                      <a:endParaRPr lang="en-US" altLang="zh-CN" sz="1800" u="none" strike="noStrike" baseline="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marL="0" marR="0" lvl="0" indent="0" algn="ctr" defTabSz="1219200" rtl="0" eaLnBrk="1" fontAlgn="auto" latinLnBrk="0" hangingPunct="1">
                        <a:lnSpc>
                          <a:spcPct val="100000"/>
                        </a:lnSpc>
                        <a:spcBef>
                          <a:spcPts val="0"/>
                        </a:spcBef>
                        <a:spcAft>
                          <a:spcPts val="0"/>
                        </a:spcAft>
                        <a:buClrTx/>
                        <a:buSzTx/>
                        <a:buFontTx/>
                        <a:buNone/>
                        <a:defRPr/>
                      </a:pPr>
                      <a:r>
                        <a:rPr lang="en-US" altLang="zh-CN" sz="1800" dirty="0"/>
                        <a:t>✓</a:t>
                      </a:r>
                      <a:endParaRPr lang="en-US" altLang="zh-CN" sz="1800" u="none" strike="noStrike" baseline="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365760">
                <a:tc vMerge="1">
                  <a:txBody>
                    <a:bodyPr/>
                    <a:lstStyle/>
                    <a:p>
                      <a:endParaRPr lang="zh-CN"/>
                    </a:p>
                  </a:txBody>
                  <a:tcPr/>
                </a:tc>
                <a:tc>
                  <a:txBody>
                    <a:bodyPr/>
                    <a:lstStyle/>
                    <a:p>
                      <a:pPr algn="ctr"/>
                      <a:r>
                        <a:rPr lang="en-US" altLang="zh-CN" sz="1800" dirty="0"/>
                        <a:t>ZOOKEEPER-4503</a:t>
                      </a:r>
                      <a:endParaRPr lang="en-US" altLang="zh-CN" sz="1800" u="none" strike="noStrike" baseline="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1219200" rtl="0" eaLnBrk="1" fontAlgn="auto" latinLnBrk="0" hangingPunct="1">
                        <a:lnSpc>
                          <a:spcPct val="100000"/>
                        </a:lnSpc>
                        <a:spcBef>
                          <a:spcPts val="0"/>
                        </a:spcBef>
                        <a:spcAft>
                          <a:spcPts val="0"/>
                        </a:spcAft>
                        <a:buClrTx/>
                        <a:buSzTx/>
                        <a:buFontTx/>
                        <a:buNone/>
                        <a:defRPr/>
                      </a:pPr>
                      <a:r>
                        <a:rPr lang="en-US" altLang="zh-CN" sz="1800" dirty="0"/>
                        <a:t>Data staleness</a:t>
                      </a:r>
                      <a:endParaRPr lang="zh-CN" alt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1219200" rtl="0" eaLnBrk="1" fontAlgn="auto" latinLnBrk="0" hangingPunct="1">
                        <a:lnSpc>
                          <a:spcPct val="100000"/>
                        </a:lnSpc>
                        <a:spcBef>
                          <a:spcPts val="0"/>
                        </a:spcBef>
                        <a:spcAft>
                          <a:spcPts val="0"/>
                        </a:spcAft>
                        <a:buClrTx/>
                        <a:buSzTx/>
                        <a:buFontTx/>
                        <a:buNone/>
                        <a:defRPr/>
                      </a:pPr>
                      <a:r>
                        <a:rPr lang="en-US" sz="1800" dirty="0"/>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18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1219200" rtl="0" eaLnBrk="1" fontAlgn="auto" latinLnBrk="0" hangingPunct="1">
                        <a:lnSpc>
                          <a:spcPct val="100000"/>
                        </a:lnSpc>
                        <a:spcBef>
                          <a:spcPts val="0"/>
                        </a:spcBef>
                        <a:spcAft>
                          <a:spcPts val="0"/>
                        </a:spcAft>
                        <a:buClrTx/>
                        <a:buSzTx/>
                        <a:buFontTx/>
                        <a:buNone/>
                        <a:defRPr/>
                      </a:pPr>
                      <a:r>
                        <a:rPr lang="en-US" altLang="zh-CN" sz="18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1219200" rtl="0" eaLnBrk="1" fontAlgn="auto" latinLnBrk="0" hangingPunct="1">
                        <a:lnSpc>
                          <a:spcPct val="100000"/>
                        </a:lnSpc>
                        <a:spcBef>
                          <a:spcPts val="0"/>
                        </a:spcBef>
                        <a:spcAft>
                          <a:spcPts val="0"/>
                        </a:spcAft>
                        <a:buClrTx/>
                        <a:buSzTx/>
                        <a:buFontTx/>
                        <a:buNone/>
                        <a:defRPr/>
                      </a:pPr>
                      <a:r>
                        <a:rPr lang="en-US" altLang="zh-CN" sz="18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1219200" rtl="0" eaLnBrk="1" fontAlgn="auto" latinLnBrk="0" hangingPunct="1">
                        <a:lnSpc>
                          <a:spcPct val="100000"/>
                        </a:lnSpc>
                        <a:spcBef>
                          <a:spcPts val="0"/>
                        </a:spcBef>
                        <a:spcAft>
                          <a:spcPts val="0"/>
                        </a:spcAft>
                        <a:buClrTx/>
                        <a:buSzTx/>
                        <a:buFontTx/>
                        <a:buNone/>
                        <a:defRPr/>
                      </a:pPr>
                      <a:r>
                        <a:rPr lang="en-US" altLang="zh-CN" sz="18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365760">
                <a:tc vMerge="1">
                  <a:txBody>
                    <a:bodyPr/>
                    <a:lstStyle/>
                    <a:p>
                      <a:endParaRPr lang="zh-CN"/>
                    </a:p>
                  </a:txBody>
                  <a:tcPr/>
                </a:tc>
                <a:tc>
                  <a:txBody>
                    <a:bodyPr/>
                    <a:lstStyle/>
                    <a:p>
                      <a:pPr algn="ctr"/>
                      <a:r>
                        <a:rPr lang="en-US" altLang="zh-CN" sz="1800" dirty="0"/>
                        <a:t>HBASE-26897</a:t>
                      </a:r>
                      <a:endParaRPr lang="en-US" altLang="zh-CN" sz="1800" u="none" strike="noStrike" baseline="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1800" dirty="0"/>
                        <a:t>Cluster out of service</a:t>
                      </a:r>
                      <a:endParaRPr lang="zh-CN" alt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1219200" rtl="0" eaLnBrk="1" fontAlgn="auto" latinLnBrk="0" hangingPunct="1">
                        <a:lnSpc>
                          <a:spcPct val="100000"/>
                        </a:lnSpc>
                        <a:spcBef>
                          <a:spcPts val="0"/>
                        </a:spcBef>
                        <a:spcAft>
                          <a:spcPts val="0"/>
                        </a:spcAft>
                        <a:buClrTx/>
                        <a:buSzTx/>
                        <a:buFontTx/>
                        <a:buNone/>
                        <a:defRPr/>
                      </a:pPr>
                      <a:r>
                        <a:rPr lang="en-US" sz="1800" dirty="0"/>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18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1219200" rtl="0" eaLnBrk="1" fontAlgn="auto" latinLnBrk="0" hangingPunct="1">
                        <a:lnSpc>
                          <a:spcPct val="100000"/>
                        </a:lnSpc>
                        <a:spcBef>
                          <a:spcPts val="0"/>
                        </a:spcBef>
                        <a:spcAft>
                          <a:spcPts val="0"/>
                        </a:spcAft>
                        <a:buClrTx/>
                        <a:buSzTx/>
                        <a:buFontTx/>
                        <a:buNone/>
                        <a:defRPr/>
                      </a:pPr>
                      <a:r>
                        <a:rPr lang="en-US" altLang="zh-CN" sz="18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1219200" rtl="0" eaLnBrk="1" fontAlgn="auto" latinLnBrk="0" hangingPunct="1">
                        <a:lnSpc>
                          <a:spcPct val="100000"/>
                        </a:lnSpc>
                        <a:spcBef>
                          <a:spcPts val="0"/>
                        </a:spcBef>
                        <a:spcAft>
                          <a:spcPts val="0"/>
                        </a:spcAft>
                        <a:buClrTx/>
                        <a:buSzTx/>
                        <a:buFontTx/>
                        <a:buNone/>
                        <a:defRPr/>
                      </a:pPr>
                      <a:r>
                        <a:rPr lang="en-US" altLang="zh-CN" sz="18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1219200" rtl="0" eaLnBrk="1" fontAlgn="auto" latinLnBrk="0" hangingPunct="1">
                        <a:lnSpc>
                          <a:spcPct val="100000"/>
                        </a:lnSpc>
                        <a:spcBef>
                          <a:spcPts val="0"/>
                        </a:spcBef>
                        <a:spcAft>
                          <a:spcPts val="0"/>
                        </a:spcAft>
                        <a:buClrTx/>
                        <a:buSzTx/>
                        <a:buFontTx/>
                        <a:buNone/>
                        <a:defRPr/>
                      </a:pPr>
                      <a:r>
                        <a:rPr lang="en-US" altLang="zh-CN" sz="18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365760">
                <a:tc vMerge="1">
                  <a:txBody>
                    <a:bodyPr/>
                    <a:lstStyle/>
                    <a:p>
                      <a:pPr>
                        <a:buNone/>
                      </a:pPr>
                      <a:endParaRPr lang="zh-CN" altLang="en-US" sz="1800" dirty="0"/>
                    </a:p>
                  </a:txBody>
                  <a:tcPr anchor="ctr"/>
                </a:tc>
                <a:tc>
                  <a:txBody>
                    <a:bodyPr/>
                    <a:lstStyle/>
                    <a:p>
                      <a:pPr algn="ctr"/>
                      <a:r>
                        <a:rPr lang="en-US" altLang="zh-CN" sz="1800" dirty="0"/>
                        <a:t>HBASE-26370</a:t>
                      </a:r>
                      <a:endParaRPr lang="en-US" altLang="zh-CN" sz="1800" u="none" strike="noStrike" baseline="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altLang="zh-CN" sz="1800" dirty="0"/>
                        <a:t>Misleading error message</a:t>
                      </a:r>
                      <a:endParaRPr lang="zh-CN" alt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altLang="zh-CN" sz="1800" dirty="0"/>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buNone/>
                      </a:pPr>
                      <a:r>
                        <a:rPr lang="en-US" altLang="zh-CN" sz="18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buNone/>
                      </a:pPr>
                      <a:r>
                        <a:rPr lang="en-US" altLang="zh-CN" sz="18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buNone/>
                      </a:pPr>
                      <a:r>
                        <a:rPr lang="en-US" altLang="zh-CN" sz="18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buNone/>
                      </a:pPr>
                      <a:r>
                        <a:rPr lang="en-US" altLang="zh-CN" sz="18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4"/>
                  </a:ext>
                </a:extLst>
              </a:tr>
              <a:tr h="36576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800" b="1" dirty="0"/>
                        <a:t>Known Bugs</a:t>
                      </a:r>
                      <a:endParaRPr lang="zh-CN" alt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buNone/>
                      </a:pPr>
                      <a:r>
                        <a:rPr lang="en-US" altLang="zh-CN" sz="1800" dirty="0"/>
                        <a:t>HDFS-16508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buNone/>
                      </a:pPr>
                      <a:r>
                        <a:rPr lang="en-US" altLang="zh-CN" sz="1800" dirty="0"/>
                        <a:t>Operation failure</a:t>
                      </a:r>
                      <a:endParaRPr lang="zh-CN" alt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buNone/>
                      </a:pPr>
                      <a:r>
                        <a:rPr lang="en-US" altLang="zh-CN" sz="1800" dirty="0"/>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buNone/>
                      </a:pPr>
                      <a:r>
                        <a:rPr lang="en-US" altLang="zh-CN" sz="18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buNone/>
                      </a:pPr>
                      <a:r>
                        <a:rPr lang="en-US" altLang="zh-CN" sz="18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buNone/>
                      </a:pPr>
                      <a:r>
                        <a:rPr lang="en-US" altLang="zh-CN" sz="18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buNone/>
                      </a:pPr>
                      <a:r>
                        <a:rPr lang="en-US" altLang="zh-CN" sz="1800" dirty="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bl>
          </a:graphicData>
        </a:graphic>
      </p:graphicFrame>
      <p:sp>
        <p:nvSpPr>
          <p:cNvPr id="5" name="矩形: 圆角 4">
            <a:extLst>
              <a:ext uri="{FF2B5EF4-FFF2-40B4-BE49-F238E27FC236}">
                <a16:creationId xmlns:a16="http://schemas.microsoft.com/office/drawing/2014/main" id="{4D4459D6-7D2B-2A87-2A31-BC509629DF15}"/>
              </a:ext>
            </a:extLst>
          </p:cNvPr>
          <p:cNvSpPr/>
          <p:nvPr/>
        </p:nvSpPr>
        <p:spPr bwMode="gray">
          <a:xfrm>
            <a:off x="691195" y="4585251"/>
            <a:ext cx="10809605" cy="1378227"/>
          </a:xfrm>
          <a:prstGeom prst="roundRect">
            <a:avLst/>
          </a:prstGeom>
          <a:noFill/>
          <a:ln w="28575" algn="ctr">
            <a:solidFill>
              <a:srgbClr val="FF0000"/>
            </a:solidFill>
            <a:miter lim="800000"/>
            <a:headEnd/>
            <a:tailEnd/>
          </a:ln>
          <a:effectLst/>
        </p:spPr>
        <p:txBody>
          <a:bodyPr wrap="none" rtlCol="0" anchor="ctr"/>
          <a:lstStyle/>
          <a:p>
            <a:pPr algn="ctr"/>
            <a:endParaRPr lang="zh-CN" altLang="en-US" b="1" dirty="0">
              <a:solidFill>
                <a:schemeClr val="bg1"/>
              </a:solidFill>
            </a:endParaRPr>
          </a:p>
        </p:txBody>
      </p:sp>
    </p:spTree>
    <p:extLst>
      <p:ext uri="{BB962C8B-B14F-4D97-AF65-F5344CB8AC3E}">
        <p14:creationId xmlns:p14="http://schemas.microsoft.com/office/powerpoint/2010/main" val="6458878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7B81F7B-F2B4-AE19-54FC-F1E873EBCA8B}"/>
              </a:ext>
            </a:extLst>
          </p:cNvPr>
          <p:cNvSpPr>
            <a:spLocks noGrp="1"/>
          </p:cNvSpPr>
          <p:nvPr>
            <p:ph idx="1"/>
          </p:nvPr>
        </p:nvSpPr>
        <p:spPr>
          <a:xfrm>
            <a:off x="708795" y="1337466"/>
            <a:ext cx="10906385" cy="954107"/>
          </a:xfrm>
        </p:spPr>
        <p:txBody>
          <a:bodyPr/>
          <a:lstStyle/>
          <a:p>
            <a:r>
              <a:rPr lang="en-US" altLang="zh-CN" dirty="0" err="1"/>
              <a:t>CrashFuzz</a:t>
            </a:r>
            <a:r>
              <a:rPr lang="en-US" altLang="zh-CN" dirty="0"/>
              <a:t> can </a:t>
            </a:r>
            <a:r>
              <a:rPr lang="en-US" altLang="zh-CN" dirty="0">
                <a:solidFill>
                  <a:srgbClr val="FF0000"/>
                </a:solidFill>
              </a:rPr>
              <a:t>cover the most code </a:t>
            </a:r>
            <a:r>
              <a:rPr lang="en-US" altLang="zh-CN" dirty="0"/>
              <a:t>and </a:t>
            </a:r>
            <a:r>
              <a:rPr lang="en-US" altLang="zh-CN" dirty="0">
                <a:solidFill>
                  <a:srgbClr val="FF0000"/>
                </a:solidFill>
              </a:rPr>
              <a:t>achieve higher code coverage faster</a:t>
            </a:r>
          </a:p>
        </p:txBody>
      </p:sp>
      <p:sp>
        <p:nvSpPr>
          <p:cNvPr id="3" name="标题 2">
            <a:extLst>
              <a:ext uri="{FF2B5EF4-FFF2-40B4-BE49-F238E27FC236}">
                <a16:creationId xmlns:a16="http://schemas.microsoft.com/office/drawing/2014/main" id="{3B26E620-EBF0-369B-6878-91E7FF5747EE}"/>
              </a:ext>
            </a:extLst>
          </p:cNvPr>
          <p:cNvSpPr>
            <a:spLocks noGrp="1"/>
          </p:cNvSpPr>
          <p:nvPr>
            <p:ph type="title"/>
          </p:nvPr>
        </p:nvSpPr>
        <p:spPr/>
        <p:txBody>
          <a:bodyPr/>
          <a:lstStyle/>
          <a:p>
            <a:r>
              <a:rPr lang="en-US" altLang="zh-CN" dirty="0"/>
              <a:t>Overall Code Coverage Results</a:t>
            </a:r>
            <a:endParaRPr lang="zh-CN" altLang="en-US" dirty="0"/>
          </a:p>
        </p:txBody>
      </p:sp>
      <p:pic>
        <p:nvPicPr>
          <p:cNvPr id="23" name="图片 22">
            <a:extLst>
              <a:ext uri="{FF2B5EF4-FFF2-40B4-BE49-F238E27FC236}">
                <a16:creationId xmlns:a16="http://schemas.microsoft.com/office/drawing/2014/main" id="{9D45A379-C582-8932-FE0C-6FAA5E37C35D}"/>
              </a:ext>
            </a:extLst>
          </p:cNvPr>
          <p:cNvPicPr>
            <a:picLocks noChangeAspect="1"/>
          </p:cNvPicPr>
          <p:nvPr/>
        </p:nvPicPr>
        <p:blipFill rotWithShape="1">
          <a:blip r:embed="rId3"/>
          <a:srcRect t="90233"/>
          <a:stretch/>
        </p:blipFill>
        <p:spPr>
          <a:xfrm>
            <a:off x="2397160" y="5707022"/>
            <a:ext cx="6954734" cy="253463"/>
          </a:xfrm>
          <a:prstGeom prst="rect">
            <a:avLst/>
          </a:prstGeom>
        </p:spPr>
      </p:pic>
      <p:pic>
        <p:nvPicPr>
          <p:cNvPr id="4" name="图片 3">
            <a:extLst>
              <a:ext uri="{FF2B5EF4-FFF2-40B4-BE49-F238E27FC236}">
                <a16:creationId xmlns:a16="http://schemas.microsoft.com/office/drawing/2014/main" id="{649C5E0A-217B-D836-F6ED-E8BEF9F74F4D}"/>
              </a:ext>
            </a:extLst>
          </p:cNvPr>
          <p:cNvPicPr>
            <a:picLocks noChangeAspect="1"/>
          </p:cNvPicPr>
          <p:nvPr/>
        </p:nvPicPr>
        <p:blipFill rotWithShape="1">
          <a:blip r:embed="rId3"/>
          <a:srcRect b="10131"/>
          <a:stretch/>
        </p:blipFill>
        <p:spPr>
          <a:xfrm>
            <a:off x="1225826" y="2589107"/>
            <a:ext cx="9297402" cy="3117915"/>
          </a:xfrm>
          <a:prstGeom prst="rect">
            <a:avLst/>
          </a:prstGeom>
        </p:spPr>
      </p:pic>
      <p:sp>
        <p:nvSpPr>
          <p:cNvPr id="6" name="文本框 5">
            <a:extLst>
              <a:ext uri="{FF2B5EF4-FFF2-40B4-BE49-F238E27FC236}">
                <a16:creationId xmlns:a16="http://schemas.microsoft.com/office/drawing/2014/main" id="{5997FD46-F68E-5E26-6CFB-D5AC3114C61B}"/>
              </a:ext>
            </a:extLst>
          </p:cNvPr>
          <p:cNvSpPr txBox="1"/>
          <p:nvPr/>
        </p:nvSpPr>
        <p:spPr>
          <a:xfrm>
            <a:off x="45009" y="6266242"/>
            <a:ext cx="12101982" cy="369332"/>
          </a:xfrm>
          <a:prstGeom prst="rect">
            <a:avLst/>
          </a:prstGeom>
          <a:noFill/>
        </p:spPr>
        <p:txBody>
          <a:bodyPr wrap="square">
            <a:spAutoFit/>
          </a:bodyPr>
          <a:lstStyle/>
          <a:p>
            <a:pPr marL="0" lvl="1" algn="ctr"/>
            <a:r>
              <a:rPr lang="en-US" altLang="zh-CN" b="0" dirty="0"/>
              <a:t>The increased code coverage in our experiment is more likely to be caused by the crash recovery code</a:t>
            </a:r>
          </a:p>
        </p:txBody>
      </p:sp>
    </p:spTree>
    <p:extLst>
      <p:ext uri="{BB962C8B-B14F-4D97-AF65-F5344CB8AC3E}">
        <p14:creationId xmlns:p14="http://schemas.microsoft.com/office/powerpoint/2010/main" val="298360077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BE1B5596-91F7-F35B-4643-0109B3695692}"/>
              </a:ext>
            </a:extLst>
          </p:cNvPr>
          <p:cNvGrpSpPr/>
          <p:nvPr/>
        </p:nvGrpSpPr>
        <p:grpSpPr>
          <a:xfrm>
            <a:off x="740139" y="263296"/>
            <a:ext cx="10711721" cy="6001457"/>
            <a:chOff x="247923" y="158041"/>
            <a:chExt cx="10711721" cy="6001457"/>
          </a:xfrm>
        </p:grpSpPr>
        <p:pic>
          <p:nvPicPr>
            <p:cNvPr id="12" name="图片 11">
              <a:extLst>
                <a:ext uri="{FF2B5EF4-FFF2-40B4-BE49-F238E27FC236}">
                  <a16:creationId xmlns:a16="http://schemas.microsoft.com/office/drawing/2014/main" id="{BD858448-DD18-E0AF-6EAA-1E58A8D43054}"/>
                </a:ext>
              </a:extLst>
            </p:cNvPr>
            <p:cNvPicPr>
              <a:picLocks noChangeAspect="1"/>
            </p:cNvPicPr>
            <p:nvPr/>
          </p:nvPicPr>
          <p:blipFill rotWithShape="1">
            <a:blip r:embed="rId3"/>
            <a:srcRect t="386"/>
            <a:stretch/>
          </p:blipFill>
          <p:spPr>
            <a:xfrm>
              <a:off x="5783252" y="3249967"/>
              <a:ext cx="5176392" cy="2903537"/>
            </a:xfrm>
            <a:prstGeom prst="rect">
              <a:avLst/>
            </a:prstGeom>
            <a:ln>
              <a:solidFill>
                <a:schemeClr val="tx1"/>
              </a:solidFill>
            </a:ln>
          </p:spPr>
        </p:pic>
        <p:pic>
          <p:nvPicPr>
            <p:cNvPr id="18" name="图片 17">
              <a:extLst>
                <a:ext uri="{FF2B5EF4-FFF2-40B4-BE49-F238E27FC236}">
                  <a16:creationId xmlns:a16="http://schemas.microsoft.com/office/drawing/2014/main" id="{F17842F6-5164-FD5B-DE2E-695626F3176C}"/>
                </a:ext>
              </a:extLst>
            </p:cNvPr>
            <p:cNvPicPr>
              <a:picLocks noChangeAspect="1"/>
            </p:cNvPicPr>
            <p:nvPr/>
          </p:nvPicPr>
          <p:blipFill>
            <a:blip r:embed="rId4"/>
            <a:stretch>
              <a:fillRect/>
            </a:stretch>
          </p:blipFill>
          <p:spPr>
            <a:xfrm>
              <a:off x="5783251" y="158041"/>
              <a:ext cx="5176393" cy="2910694"/>
            </a:xfrm>
            <a:prstGeom prst="rect">
              <a:avLst/>
            </a:prstGeom>
            <a:ln>
              <a:solidFill>
                <a:schemeClr val="tx1"/>
              </a:solidFill>
            </a:ln>
          </p:spPr>
        </p:pic>
        <p:pic>
          <p:nvPicPr>
            <p:cNvPr id="13" name="图片 12">
              <a:extLst>
                <a:ext uri="{FF2B5EF4-FFF2-40B4-BE49-F238E27FC236}">
                  <a16:creationId xmlns:a16="http://schemas.microsoft.com/office/drawing/2014/main" id="{F184687E-7907-8D63-3AC4-8782FE8F5E63}"/>
                </a:ext>
              </a:extLst>
            </p:cNvPr>
            <p:cNvPicPr>
              <a:picLocks noChangeAspect="1"/>
            </p:cNvPicPr>
            <p:nvPr/>
          </p:nvPicPr>
          <p:blipFill>
            <a:blip r:embed="rId5"/>
            <a:stretch>
              <a:fillRect/>
            </a:stretch>
          </p:blipFill>
          <p:spPr>
            <a:xfrm>
              <a:off x="247924" y="3249968"/>
              <a:ext cx="5172496" cy="2909530"/>
            </a:xfrm>
            <a:prstGeom prst="rect">
              <a:avLst/>
            </a:prstGeom>
            <a:ln>
              <a:solidFill>
                <a:schemeClr val="tx1"/>
              </a:solidFill>
            </a:ln>
          </p:spPr>
        </p:pic>
        <p:pic>
          <p:nvPicPr>
            <p:cNvPr id="15" name="图片 14">
              <a:extLst>
                <a:ext uri="{FF2B5EF4-FFF2-40B4-BE49-F238E27FC236}">
                  <a16:creationId xmlns:a16="http://schemas.microsoft.com/office/drawing/2014/main" id="{87AA0AD8-CDD4-F7AC-039A-F7F17B05AC8A}"/>
                </a:ext>
              </a:extLst>
            </p:cNvPr>
            <p:cNvPicPr>
              <a:picLocks noChangeAspect="1"/>
            </p:cNvPicPr>
            <p:nvPr/>
          </p:nvPicPr>
          <p:blipFill>
            <a:blip r:embed="rId6"/>
            <a:stretch>
              <a:fillRect/>
            </a:stretch>
          </p:blipFill>
          <p:spPr>
            <a:xfrm>
              <a:off x="247923" y="161430"/>
              <a:ext cx="5162892" cy="2904127"/>
            </a:xfrm>
            <a:prstGeom prst="rect">
              <a:avLst/>
            </a:prstGeom>
            <a:ln>
              <a:solidFill>
                <a:schemeClr val="tx1"/>
              </a:solidFill>
            </a:ln>
          </p:spPr>
        </p:pic>
      </p:grpSp>
      <p:sp>
        <p:nvSpPr>
          <p:cNvPr id="10" name="文本框 9">
            <a:extLst>
              <a:ext uri="{FF2B5EF4-FFF2-40B4-BE49-F238E27FC236}">
                <a16:creationId xmlns:a16="http://schemas.microsoft.com/office/drawing/2014/main" id="{20275453-B395-500F-691D-CB43D46A824F}"/>
              </a:ext>
            </a:extLst>
          </p:cNvPr>
          <p:cNvSpPr txBox="1"/>
          <p:nvPr/>
        </p:nvSpPr>
        <p:spPr>
          <a:xfrm>
            <a:off x="3948696" y="6380417"/>
            <a:ext cx="4616403" cy="400110"/>
          </a:xfrm>
          <a:prstGeom prst="rect">
            <a:avLst/>
          </a:prstGeom>
          <a:noFill/>
        </p:spPr>
        <p:txBody>
          <a:bodyPr wrap="square">
            <a:spAutoFit/>
          </a:bodyPr>
          <a:lstStyle/>
          <a:p>
            <a:r>
              <a:rPr lang="zh-CN" altLang="en-US" sz="2000" i="1" dirty="0"/>
              <a:t>https://github.com/tcseiscas/crashfuzz</a:t>
            </a:r>
          </a:p>
        </p:txBody>
      </p:sp>
      <p:pic>
        <p:nvPicPr>
          <p:cNvPr id="1026" name="Picture 2">
            <a:extLst>
              <a:ext uri="{FF2B5EF4-FFF2-40B4-BE49-F238E27FC236}">
                <a16:creationId xmlns:a16="http://schemas.microsoft.com/office/drawing/2014/main" id="{7A10580F-0A8C-6427-248B-1A61387744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0418" y="6362249"/>
            <a:ext cx="418278" cy="418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504577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438996-3B6B-7A3D-9C6E-FDDB0D908BDD}"/>
              </a:ext>
            </a:extLst>
          </p:cNvPr>
          <p:cNvSpPr>
            <a:spLocks noGrp="1"/>
          </p:cNvSpPr>
          <p:nvPr>
            <p:ph idx="1"/>
          </p:nvPr>
        </p:nvSpPr>
        <p:spPr>
          <a:xfrm>
            <a:off x="925397" y="1379799"/>
            <a:ext cx="10341205" cy="1077218"/>
          </a:xfrm>
        </p:spPr>
        <p:txBody>
          <a:bodyPr/>
          <a:lstStyle/>
          <a:p>
            <a:r>
              <a:rPr lang="en-US" altLang="zh-CN" dirty="0"/>
              <a:t>In cloud systems, </a:t>
            </a:r>
            <a:r>
              <a:rPr lang="en-US" altLang="zh-CN" dirty="0">
                <a:solidFill>
                  <a:srgbClr val="FF0000"/>
                </a:solidFill>
              </a:rPr>
              <a:t>any node </a:t>
            </a:r>
            <a:r>
              <a:rPr lang="en-US" altLang="zh-CN" dirty="0"/>
              <a:t>can </a:t>
            </a:r>
            <a:r>
              <a:rPr lang="en-US" altLang="zh-CN" dirty="0">
                <a:solidFill>
                  <a:srgbClr val="FF0000"/>
                </a:solidFill>
              </a:rPr>
              <a:t>crash or reboot </a:t>
            </a:r>
            <a:r>
              <a:rPr lang="en-US" altLang="zh-CN" dirty="0"/>
              <a:t>at </a:t>
            </a:r>
            <a:r>
              <a:rPr lang="en-US" altLang="zh-CN" dirty="0">
                <a:solidFill>
                  <a:srgbClr val="FF0000"/>
                </a:solidFill>
              </a:rPr>
              <a:t>any time</a:t>
            </a:r>
          </a:p>
        </p:txBody>
      </p:sp>
      <p:sp>
        <p:nvSpPr>
          <p:cNvPr id="3" name="标题 2">
            <a:extLst>
              <a:ext uri="{FF2B5EF4-FFF2-40B4-BE49-F238E27FC236}">
                <a16:creationId xmlns:a16="http://schemas.microsoft.com/office/drawing/2014/main" id="{AA5967CF-26AC-A915-3948-EB17C26BD4CB}"/>
              </a:ext>
            </a:extLst>
          </p:cNvPr>
          <p:cNvSpPr>
            <a:spLocks noGrp="1"/>
          </p:cNvSpPr>
          <p:nvPr>
            <p:ph type="title"/>
          </p:nvPr>
        </p:nvSpPr>
        <p:spPr>
          <a:xfrm>
            <a:off x="748740" y="311085"/>
            <a:ext cx="11069187" cy="849639"/>
          </a:xfrm>
        </p:spPr>
        <p:txBody>
          <a:bodyPr/>
          <a:lstStyle/>
          <a:p>
            <a:r>
              <a:rPr lang="en-US" altLang="zh-CN" dirty="0"/>
              <a:t>Faults in Cloud Systems</a:t>
            </a:r>
            <a:endParaRPr lang="zh-CN" altLang="en-US" dirty="0"/>
          </a:p>
        </p:txBody>
      </p:sp>
      <p:pic>
        <p:nvPicPr>
          <p:cNvPr id="4" name="图片 3">
            <a:extLst>
              <a:ext uri="{FF2B5EF4-FFF2-40B4-BE49-F238E27FC236}">
                <a16:creationId xmlns:a16="http://schemas.microsoft.com/office/drawing/2014/main" id="{CED35031-EE45-B438-4EFF-9EF4F5BBB2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45" y="2066290"/>
            <a:ext cx="7992745" cy="3781425"/>
          </a:xfrm>
          <a:prstGeom prst="rect">
            <a:avLst/>
          </a:prstGeom>
        </p:spPr>
      </p:pic>
      <p:pic>
        <p:nvPicPr>
          <p:cNvPr id="5" name="图片 4">
            <a:extLst>
              <a:ext uri="{FF2B5EF4-FFF2-40B4-BE49-F238E27FC236}">
                <a16:creationId xmlns:a16="http://schemas.microsoft.com/office/drawing/2014/main" id="{DC706F2E-E44B-27B7-237D-451E2746E5E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10020" y="2958221"/>
            <a:ext cx="524633" cy="643721"/>
          </a:xfrm>
          <a:prstGeom prst="rect">
            <a:avLst/>
          </a:prstGeom>
        </p:spPr>
      </p:pic>
      <p:pic>
        <p:nvPicPr>
          <p:cNvPr id="6" name="图片 5">
            <a:extLst>
              <a:ext uri="{FF2B5EF4-FFF2-40B4-BE49-F238E27FC236}">
                <a16:creationId xmlns:a16="http://schemas.microsoft.com/office/drawing/2014/main" id="{77762A8D-4062-3C40-6DF6-806F2D61D7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56411" y="4655932"/>
            <a:ext cx="524633" cy="643721"/>
          </a:xfrm>
          <a:prstGeom prst="rect">
            <a:avLst/>
          </a:prstGeom>
        </p:spPr>
      </p:pic>
      <p:pic>
        <p:nvPicPr>
          <p:cNvPr id="7" name="图片 6">
            <a:extLst>
              <a:ext uri="{FF2B5EF4-FFF2-40B4-BE49-F238E27FC236}">
                <a16:creationId xmlns:a16="http://schemas.microsoft.com/office/drawing/2014/main" id="{AD66C4E5-8694-08E0-4EFF-270355E86E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31123" y="2939902"/>
            <a:ext cx="524633" cy="643721"/>
          </a:xfrm>
          <a:prstGeom prst="rect">
            <a:avLst/>
          </a:prstGeom>
        </p:spPr>
      </p:pic>
      <p:pic>
        <p:nvPicPr>
          <p:cNvPr id="8" name="图片 7">
            <a:extLst>
              <a:ext uri="{FF2B5EF4-FFF2-40B4-BE49-F238E27FC236}">
                <a16:creationId xmlns:a16="http://schemas.microsoft.com/office/drawing/2014/main" id="{4C139971-438F-FB80-CAE9-0C5FF973D13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49479" y="2684066"/>
            <a:ext cx="524633" cy="643721"/>
          </a:xfrm>
          <a:prstGeom prst="rect">
            <a:avLst/>
          </a:prstGeom>
        </p:spPr>
      </p:pic>
      <p:pic>
        <p:nvPicPr>
          <p:cNvPr id="9" name="图片 8">
            <a:extLst>
              <a:ext uri="{FF2B5EF4-FFF2-40B4-BE49-F238E27FC236}">
                <a16:creationId xmlns:a16="http://schemas.microsoft.com/office/drawing/2014/main" id="{33F63426-748F-5424-2229-7969D8EE7A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42478" y="4440748"/>
            <a:ext cx="524633" cy="643721"/>
          </a:xfrm>
          <a:prstGeom prst="rect">
            <a:avLst/>
          </a:prstGeom>
        </p:spPr>
      </p:pic>
      <p:pic>
        <p:nvPicPr>
          <p:cNvPr id="10" name="图片 9">
            <a:extLst>
              <a:ext uri="{FF2B5EF4-FFF2-40B4-BE49-F238E27FC236}">
                <a16:creationId xmlns:a16="http://schemas.microsoft.com/office/drawing/2014/main" id="{4BC8853D-C75F-8E3B-03CF-E33235DD83D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41662" y="3917355"/>
            <a:ext cx="524633" cy="643721"/>
          </a:xfrm>
          <a:prstGeom prst="rect">
            <a:avLst/>
          </a:prstGeom>
        </p:spPr>
      </p:pic>
      <p:pic>
        <p:nvPicPr>
          <p:cNvPr id="11" name="图片 10">
            <a:extLst>
              <a:ext uri="{FF2B5EF4-FFF2-40B4-BE49-F238E27FC236}">
                <a16:creationId xmlns:a16="http://schemas.microsoft.com/office/drawing/2014/main" id="{7DAA1948-8557-A4BB-5913-DD99F2CF73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47530" y="3938617"/>
            <a:ext cx="524633" cy="643721"/>
          </a:xfrm>
          <a:prstGeom prst="rect">
            <a:avLst/>
          </a:prstGeom>
        </p:spPr>
      </p:pic>
      <p:pic>
        <p:nvPicPr>
          <p:cNvPr id="12" name="图片 11">
            <a:extLst>
              <a:ext uri="{FF2B5EF4-FFF2-40B4-BE49-F238E27FC236}">
                <a16:creationId xmlns:a16="http://schemas.microsoft.com/office/drawing/2014/main" id="{1F7C28A7-3843-DBFE-B47B-2E4DD8BDC3D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00373" y="3150936"/>
            <a:ext cx="524633" cy="643721"/>
          </a:xfrm>
          <a:prstGeom prst="rect">
            <a:avLst/>
          </a:prstGeom>
        </p:spPr>
      </p:pic>
      <p:pic>
        <p:nvPicPr>
          <p:cNvPr id="13" name="图片 12">
            <a:extLst>
              <a:ext uri="{FF2B5EF4-FFF2-40B4-BE49-F238E27FC236}">
                <a16:creationId xmlns:a16="http://schemas.microsoft.com/office/drawing/2014/main" id="{A17CA076-B03E-5C57-88DD-7FD5E8220B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1391" y="4655933"/>
            <a:ext cx="524633" cy="643721"/>
          </a:xfrm>
          <a:prstGeom prst="rect">
            <a:avLst/>
          </a:prstGeom>
        </p:spPr>
      </p:pic>
      <p:pic>
        <p:nvPicPr>
          <p:cNvPr id="14" name="图片 13">
            <a:extLst>
              <a:ext uri="{FF2B5EF4-FFF2-40B4-BE49-F238E27FC236}">
                <a16:creationId xmlns:a16="http://schemas.microsoft.com/office/drawing/2014/main" id="{D5B8ED9D-B0F2-18BA-DD58-86BFE49FC35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55997" y="3780672"/>
            <a:ext cx="524633" cy="643721"/>
          </a:xfrm>
          <a:prstGeom prst="rect">
            <a:avLst/>
          </a:prstGeom>
        </p:spPr>
      </p:pic>
      <p:pic>
        <p:nvPicPr>
          <p:cNvPr id="15" name="图片 14">
            <a:extLst>
              <a:ext uri="{FF2B5EF4-FFF2-40B4-BE49-F238E27FC236}">
                <a16:creationId xmlns:a16="http://schemas.microsoft.com/office/drawing/2014/main" id="{3E188BCB-B102-29C9-DC2B-9530D3F4ACD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70171" y="4743716"/>
            <a:ext cx="524633" cy="643721"/>
          </a:xfrm>
          <a:prstGeom prst="rect">
            <a:avLst/>
          </a:prstGeom>
        </p:spPr>
      </p:pic>
      <p:pic>
        <p:nvPicPr>
          <p:cNvPr id="16" name="图片 15">
            <a:extLst>
              <a:ext uri="{FF2B5EF4-FFF2-40B4-BE49-F238E27FC236}">
                <a16:creationId xmlns:a16="http://schemas.microsoft.com/office/drawing/2014/main" id="{877A8A5C-189A-A882-898E-1FE9E5AE5D1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60180" y="4942287"/>
            <a:ext cx="524633" cy="643721"/>
          </a:xfrm>
          <a:prstGeom prst="rect">
            <a:avLst/>
          </a:prstGeom>
        </p:spPr>
      </p:pic>
      <p:pic>
        <p:nvPicPr>
          <p:cNvPr id="17" name="图片 16">
            <a:extLst>
              <a:ext uri="{FF2B5EF4-FFF2-40B4-BE49-F238E27FC236}">
                <a16:creationId xmlns:a16="http://schemas.microsoft.com/office/drawing/2014/main" id="{393AACF7-B259-DE9C-4D41-080E9A3324B6}"/>
              </a:ext>
            </a:extLst>
          </p:cNvPr>
          <p:cNvPicPr/>
          <p:nvPr/>
        </p:nvPicPr>
        <p:blipFill>
          <a:blip r:link="rId5"/>
          <a:stretch>
            <a:fillRect/>
          </a:stretch>
        </p:blipFill>
        <p:spPr>
          <a:xfrm>
            <a:off x="5685155" y="3370580"/>
            <a:ext cx="0" cy="0"/>
          </a:xfrm>
          <a:prstGeom prst="rect">
            <a:avLst/>
          </a:prstGeom>
          <a:noFill/>
          <a:ln w="9525">
            <a:noFill/>
          </a:ln>
        </p:spPr>
      </p:pic>
      <p:pic>
        <p:nvPicPr>
          <p:cNvPr id="18" name="图片 17">
            <a:extLst>
              <a:ext uri="{FF2B5EF4-FFF2-40B4-BE49-F238E27FC236}">
                <a16:creationId xmlns:a16="http://schemas.microsoft.com/office/drawing/2014/main" id="{4907100C-988C-C7C1-2916-E223141B4485}"/>
              </a:ext>
            </a:extLst>
          </p:cNvPr>
          <p:cNvPicPr/>
          <p:nvPr/>
        </p:nvPicPr>
        <p:blipFill>
          <a:blip r:link="rId5"/>
          <a:stretch>
            <a:fillRect/>
          </a:stretch>
        </p:blipFill>
        <p:spPr>
          <a:xfrm>
            <a:off x="5685155" y="3370580"/>
            <a:ext cx="0" cy="0"/>
          </a:xfrm>
          <a:prstGeom prst="rect">
            <a:avLst/>
          </a:prstGeom>
          <a:noFill/>
          <a:ln w="9525">
            <a:noFill/>
          </a:ln>
        </p:spPr>
      </p:pic>
      <p:pic>
        <p:nvPicPr>
          <p:cNvPr id="19" name="图片 18">
            <a:extLst>
              <a:ext uri="{FF2B5EF4-FFF2-40B4-BE49-F238E27FC236}">
                <a16:creationId xmlns:a16="http://schemas.microsoft.com/office/drawing/2014/main" id="{2BD93E1D-A7B7-9A10-80C3-B7EEE2E95C03}"/>
              </a:ext>
            </a:extLst>
          </p:cNvPr>
          <p:cNvPicPr>
            <a:picLocks noChangeAspect="1"/>
          </p:cNvPicPr>
          <p:nvPr/>
        </p:nvPicPr>
        <p:blipFill>
          <a:blip r:embed="rId6">
            <a:clrChange>
              <a:clrFrom>
                <a:srgbClr val="FFFFFF">
                  <a:alpha val="100000"/>
                </a:srgbClr>
              </a:clrFrom>
              <a:clrTo>
                <a:srgbClr val="FFFFFF">
                  <a:alpha val="100000"/>
                  <a:alpha val="0"/>
                </a:srgbClr>
              </a:clrTo>
            </a:clrChange>
          </a:blip>
          <a:srcRect l="1468" t="1563" r="76358" b="66898"/>
          <a:stretch>
            <a:fillRect/>
          </a:stretch>
        </p:blipFill>
        <p:spPr>
          <a:xfrm>
            <a:off x="3400425" y="2915920"/>
            <a:ext cx="475615" cy="454660"/>
          </a:xfrm>
          <a:prstGeom prst="rect">
            <a:avLst/>
          </a:prstGeom>
        </p:spPr>
      </p:pic>
      <p:pic>
        <p:nvPicPr>
          <p:cNvPr id="20" name="图片 19">
            <a:extLst>
              <a:ext uri="{FF2B5EF4-FFF2-40B4-BE49-F238E27FC236}">
                <a16:creationId xmlns:a16="http://schemas.microsoft.com/office/drawing/2014/main" id="{631B2943-16A4-3CCA-C29B-6BBC7DB0D0D9}"/>
              </a:ext>
            </a:extLst>
          </p:cNvPr>
          <p:cNvPicPr>
            <a:picLocks noChangeAspect="1"/>
          </p:cNvPicPr>
          <p:nvPr/>
        </p:nvPicPr>
        <p:blipFill>
          <a:blip r:embed="rId6">
            <a:clrChange>
              <a:clrFrom>
                <a:srgbClr val="FFFFFF">
                  <a:alpha val="100000"/>
                </a:srgbClr>
              </a:clrFrom>
              <a:clrTo>
                <a:srgbClr val="FFFFFF">
                  <a:alpha val="100000"/>
                  <a:alpha val="0"/>
                </a:srgbClr>
              </a:clrTo>
            </a:clrChange>
          </a:blip>
          <a:srcRect t="69454" r="76796"/>
          <a:stretch>
            <a:fillRect/>
          </a:stretch>
        </p:blipFill>
        <p:spPr>
          <a:xfrm>
            <a:off x="3143250" y="4460240"/>
            <a:ext cx="505460" cy="446405"/>
          </a:xfrm>
          <a:prstGeom prst="rect">
            <a:avLst/>
          </a:prstGeom>
        </p:spPr>
      </p:pic>
      <p:pic>
        <p:nvPicPr>
          <p:cNvPr id="21" name="图片 20">
            <a:extLst>
              <a:ext uri="{FF2B5EF4-FFF2-40B4-BE49-F238E27FC236}">
                <a16:creationId xmlns:a16="http://schemas.microsoft.com/office/drawing/2014/main" id="{4BD264C3-3D24-83AA-01FD-18F9312A0083}"/>
              </a:ext>
            </a:extLst>
          </p:cNvPr>
          <p:cNvPicPr>
            <a:picLocks noChangeAspect="1"/>
          </p:cNvPicPr>
          <p:nvPr/>
        </p:nvPicPr>
        <p:blipFill>
          <a:blip r:embed="rId6">
            <a:clrChange>
              <a:clrFrom>
                <a:srgbClr val="FFFFFF">
                  <a:alpha val="100000"/>
                </a:srgbClr>
              </a:clrFrom>
              <a:clrTo>
                <a:srgbClr val="FFFFFF">
                  <a:alpha val="100000"/>
                  <a:alpha val="0"/>
                </a:srgbClr>
              </a:clrTo>
            </a:clrChange>
          </a:blip>
          <a:srcRect l="78948" t="67754"/>
          <a:stretch>
            <a:fillRect/>
          </a:stretch>
        </p:blipFill>
        <p:spPr>
          <a:xfrm>
            <a:off x="8195310" y="4171315"/>
            <a:ext cx="470535" cy="484505"/>
          </a:xfrm>
          <a:prstGeom prst="rect">
            <a:avLst/>
          </a:prstGeom>
        </p:spPr>
      </p:pic>
      <p:pic>
        <p:nvPicPr>
          <p:cNvPr id="22" name="图片 21">
            <a:extLst>
              <a:ext uri="{FF2B5EF4-FFF2-40B4-BE49-F238E27FC236}">
                <a16:creationId xmlns:a16="http://schemas.microsoft.com/office/drawing/2014/main" id="{0D3AB607-F37C-5C12-DD27-19E29B1155E6}"/>
              </a:ext>
            </a:extLst>
          </p:cNvPr>
          <p:cNvPicPr>
            <a:picLocks noChangeAspect="1"/>
          </p:cNvPicPr>
          <p:nvPr/>
        </p:nvPicPr>
        <p:blipFill>
          <a:blip r:embed="rId6">
            <a:clrChange>
              <a:clrFrom>
                <a:srgbClr val="FFFFFF">
                  <a:alpha val="100000"/>
                </a:srgbClr>
              </a:clrFrom>
              <a:clrTo>
                <a:srgbClr val="FFFFFF">
                  <a:alpha val="100000"/>
                  <a:alpha val="0"/>
                </a:srgbClr>
              </a:clrTo>
            </a:clrChange>
          </a:blip>
          <a:srcRect l="27635" t="36202" r="52152" b="33877"/>
          <a:stretch>
            <a:fillRect/>
          </a:stretch>
        </p:blipFill>
        <p:spPr>
          <a:xfrm>
            <a:off x="4702810" y="4460240"/>
            <a:ext cx="431800" cy="428625"/>
          </a:xfrm>
          <a:prstGeom prst="rect">
            <a:avLst/>
          </a:prstGeom>
        </p:spPr>
      </p:pic>
      <p:pic>
        <p:nvPicPr>
          <p:cNvPr id="23" name="图片 22">
            <a:extLst>
              <a:ext uri="{FF2B5EF4-FFF2-40B4-BE49-F238E27FC236}">
                <a16:creationId xmlns:a16="http://schemas.microsoft.com/office/drawing/2014/main" id="{A72445BD-C4AA-00AB-D6D7-3923A1CD72C4}"/>
              </a:ext>
            </a:extLst>
          </p:cNvPr>
          <p:cNvPicPr>
            <a:picLocks noChangeAspect="1"/>
          </p:cNvPicPr>
          <p:nvPr/>
        </p:nvPicPr>
        <p:blipFill>
          <a:blip r:embed="rId6">
            <a:clrChange>
              <a:clrFrom>
                <a:srgbClr val="FFFFFF">
                  <a:alpha val="100000"/>
                </a:srgbClr>
              </a:clrFrom>
              <a:clrTo>
                <a:srgbClr val="FFFFFF">
                  <a:alpha val="100000"/>
                  <a:alpha val="0"/>
                </a:srgbClr>
              </a:clrTo>
            </a:clrChange>
          </a:blip>
          <a:srcRect l="27061" t="68475" r="52015"/>
          <a:stretch>
            <a:fillRect/>
          </a:stretch>
        </p:blipFill>
        <p:spPr>
          <a:xfrm>
            <a:off x="5803900" y="4734560"/>
            <a:ext cx="452120" cy="455930"/>
          </a:xfrm>
          <a:prstGeom prst="rect">
            <a:avLst/>
          </a:prstGeom>
        </p:spPr>
      </p:pic>
      <p:pic>
        <p:nvPicPr>
          <p:cNvPr id="24" name="图片 23">
            <a:extLst>
              <a:ext uri="{FF2B5EF4-FFF2-40B4-BE49-F238E27FC236}">
                <a16:creationId xmlns:a16="http://schemas.microsoft.com/office/drawing/2014/main" id="{8F7C3600-46B3-51E4-A6D8-ABDEB7BC5DA2}"/>
              </a:ext>
            </a:extLst>
          </p:cNvPr>
          <p:cNvPicPr>
            <a:picLocks noChangeAspect="1"/>
          </p:cNvPicPr>
          <p:nvPr/>
        </p:nvPicPr>
        <p:blipFill>
          <a:blip r:embed="rId6">
            <a:clrChange>
              <a:clrFrom>
                <a:srgbClr val="FFFFFF">
                  <a:alpha val="100000"/>
                </a:srgbClr>
              </a:clrFrom>
              <a:clrTo>
                <a:srgbClr val="FFFFFF">
                  <a:alpha val="100000"/>
                  <a:alpha val="0"/>
                </a:srgbClr>
              </a:clrTo>
            </a:clrChange>
          </a:blip>
          <a:srcRect l="52763" t="68815" r="26167"/>
          <a:stretch>
            <a:fillRect/>
          </a:stretch>
        </p:blipFill>
        <p:spPr>
          <a:xfrm>
            <a:off x="5741670" y="3754120"/>
            <a:ext cx="462915" cy="459105"/>
          </a:xfrm>
          <a:prstGeom prst="rect">
            <a:avLst/>
          </a:prstGeom>
        </p:spPr>
      </p:pic>
      <p:pic>
        <p:nvPicPr>
          <p:cNvPr id="25" name="图片 24">
            <a:extLst>
              <a:ext uri="{FF2B5EF4-FFF2-40B4-BE49-F238E27FC236}">
                <a16:creationId xmlns:a16="http://schemas.microsoft.com/office/drawing/2014/main" id="{760E7F69-97C6-6EB0-147E-0710B92DE1A0}"/>
              </a:ext>
            </a:extLst>
          </p:cNvPr>
          <p:cNvPicPr>
            <a:picLocks noChangeAspect="1"/>
          </p:cNvPicPr>
          <p:nvPr/>
        </p:nvPicPr>
        <p:blipFill>
          <a:blip r:embed="rId6">
            <a:clrChange>
              <a:clrFrom>
                <a:srgbClr val="FFFFFF">
                  <a:alpha val="100000"/>
                </a:srgbClr>
              </a:clrFrom>
              <a:clrTo>
                <a:srgbClr val="FFFFFF">
                  <a:alpha val="100000"/>
                  <a:alpha val="0"/>
                </a:srgbClr>
              </a:clrTo>
            </a:clrChange>
          </a:blip>
          <a:srcRect l="54057" t="35237" r="25875" b="33986"/>
          <a:stretch>
            <a:fillRect/>
          </a:stretch>
        </p:blipFill>
        <p:spPr>
          <a:xfrm>
            <a:off x="7372350" y="3573145"/>
            <a:ext cx="451485" cy="464185"/>
          </a:xfrm>
          <a:prstGeom prst="rect">
            <a:avLst/>
          </a:prstGeom>
        </p:spPr>
      </p:pic>
      <p:pic>
        <p:nvPicPr>
          <p:cNvPr id="26" name="图片 25">
            <a:extLst>
              <a:ext uri="{FF2B5EF4-FFF2-40B4-BE49-F238E27FC236}">
                <a16:creationId xmlns:a16="http://schemas.microsoft.com/office/drawing/2014/main" id="{1BD49759-B59F-19EB-6A58-5B832689E380}"/>
              </a:ext>
            </a:extLst>
          </p:cNvPr>
          <p:cNvPicPr>
            <a:picLocks noChangeAspect="1"/>
          </p:cNvPicPr>
          <p:nvPr/>
        </p:nvPicPr>
        <p:blipFill>
          <a:blip r:embed="rId6">
            <a:clrChange>
              <a:clrFrom>
                <a:srgbClr val="FFFFFF">
                  <a:alpha val="100000"/>
                </a:srgbClr>
              </a:clrFrom>
              <a:clrTo>
                <a:srgbClr val="FFFFFF">
                  <a:alpha val="100000"/>
                  <a:alpha val="0"/>
                </a:srgbClr>
              </a:clrTo>
            </a:clrChange>
          </a:blip>
          <a:srcRect l="2161" t="35400" r="78200" b="34462"/>
          <a:stretch>
            <a:fillRect/>
          </a:stretch>
        </p:blipFill>
        <p:spPr>
          <a:xfrm>
            <a:off x="4079875" y="3720465"/>
            <a:ext cx="426720" cy="439420"/>
          </a:xfrm>
          <a:prstGeom prst="rect">
            <a:avLst/>
          </a:prstGeom>
        </p:spPr>
      </p:pic>
      <p:pic>
        <p:nvPicPr>
          <p:cNvPr id="27" name="图片 26">
            <a:extLst>
              <a:ext uri="{FF2B5EF4-FFF2-40B4-BE49-F238E27FC236}">
                <a16:creationId xmlns:a16="http://schemas.microsoft.com/office/drawing/2014/main" id="{9D5CF603-0FAA-EA14-1A75-EAB57396D8AD}"/>
              </a:ext>
            </a:extLst>
          </p:cNvPr>
          <p:cNvPicPr>
            <a:picLocks noChangeAspect="1"/>
          </p:cNvPicPr>
          <p:nvPr/>
        </p:nvPicPr>
        <p:blipFill>
          <a:blip r:embed="rId6">
            <a:clrChange>
              <a:clrFrom>
                <a:srgbClr val="FFFFFF">
                  <a:alpha val="100000"/>
                </a:srgbClr>
              </a:clrFrom>
              <a:clrTo>
                <a:srgbClr val="FFFFFF">
                  <a:alpha val="100000"/>
                  <a:alpha val="0"/>
                </a:srgbClr>
              </a:clrTo>
            </a:clrChange>
          </a:blip>
          <a:srcRect l="79540" t="36039" b="34693"/>
          <a:stretch>
            <a:fillRect/>
          </a:stretch>
        </p:blipFill>
        <p:spPr>
          <a:xfrm>
            <a:off x="4761230" y="2508250"/>
            <a:ext cx="429260" cy="412750"/>
          </a:xfrm>
          <a:prstGeom prst="rect">
            <a:avLst/>
          </a:prstGeom>
        </p:spPr>
      </p:pic>
      <p:pic>
        <p:nvPicPr>
          <p:cNvPr id="28" name="图片 27">
            <a:extLst>
              <a:ext uri="{FF2B5EF4-FFF2-40B4-BE49-F238E27FC236}">
                <a16:creationId xmlns:a16="http://schemas.microsoft.com/office/drawing/2014/main" id="{2F1E5278-BAAA-8797-EF77-9D724BA1AFEC}"/>
              </a:ext>
            </a:extLst>
          </p:cNvPr>
          <p:cNvPicPr>
            <a:picLocks noChangeAspect="1"/>
          </p:cNvPicPr>
          <p:nvPr/>
        </p:nvPicPr>
        <p:blipFill>
          <a:blip r:embed="rId6">
            <a:clrChange>
              <a:clrFrom>
                <a:srgbClr val="FFFFFF">
                  <a:alpha val="100000"/>
                </a:srgbClr>
              </a:clrFrom>
              <a:clrTo>
                <a:srgbClr val="FFFFFF">
                  <a:alpha val="100000"/>
                  <a:alpha val="0"/>
                </a:srgbClr>
              </a:clrTo>
            </a:clrChange>
          </a:blip>
          <a:srcRect l="27489" r="51723" b="68080"/>
          <a:stretch>
            <a:fillRect/>
          </a:stretch>
        </p:blipFill>
        <p:spPr>
          <a:xfrm>
            <a:off x="5730875" y="2696845"/>
            <a:ext cx="438785" cy="451485"/>
          </a:xfrm>
          <a:prstGeom prst="rect">
            <a:avLst/>
          </a:prstGeom>
        </p:spPr>
      </p:pic>
      <p:pic>
        <p:nvPicPr>
          <p:cNvPr id="29" name="图片 28">
            <a:extLst>
              <a:ext uri="{FF2B5EF4-FFF2-40B4-BE49-F238E27FC236}">
                <a16:creationId xmlns:a16="http://schemas.microsoft.com/office/drawing/2014/main" id="{118B0E0C-F94C-F3F6-3AD4-850612CEF474}"/>
              </a:ext>
            </a:extLst>
          </p:cNvPr>
          <p:cNvPicPr>
            <a:picLocks noChangeAspect="1"/>
          </p:cNvPicPr>
          <p:nvPr/>
        </p:nvPicPr>
        <p:blipFill>
          <a:blip r:embed="rId6">
            <a:clrChange>
              <a:clrFrom>
                <a:srgbClr val="FFFFFF">
                  <a:alpha val="100000"/>
                </a:srgbClr>
              </a:clrFrom>
              <a:clrTo>
                <a:srgbClr val="FFFFFF">
                  <a:alpha val="100000"/>
                  <a:alpha val="0"/>
                </a:srgbClr>
              </a:clrTo>
            </a:clrChange>
          </a:blip>
          <a:srcRect l="53765" t="1917" r="26021" b="68312"/>
          <a:stretch>
            <a:fillRect/>
          </a:stretch>
        </p:blipFill>
        <p:spPr>
          <a:xfrm>
            <a:off x="6893560" y="2694305"/>
            <a:ext cx="462280" cy="456565"/>
          </a:xfrm>
          <a:prstGeom prst="rect">
            <a:avLst/>
          </a:prstGeom>
        </p:spPr>
      </p:pic>
      <p:pic>
        <p:nvPicPr>
          <p:cNvPr id="30" name="图片 29">
            <a:extLst>
              <a:ext uri="{FF2B5EF4-FFF2-40B4-BE49-F238E27FC236}">
                <a16:creationId xmlns:a16="http://schemas.microsoft.com/office/drawing/2014/main" id="{0FDE6645-65E5-66CE-BEC2-D3F784EE84D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89625" y="4109720"/>
            <a:ext cx="419735" cy="451485"/>
          </a:xfrm>
          <a:prstGeom prst="rect">
            <a:avLst/>
          </a:prstGeom>
        </p:spPr>
      </p:pic>
      <p:sp>
        <p:nvSpPr>
          <p:cNvPr id="31" name="爆炸形: 8 pt  228">
            <a:extLst>
              <a:ext uri="{FF2B5EF4-FFF2-40B4-BE49-F238E27FC236}">
                <a16:creationId xmlns:a16="http://schemas.microsoft.com/office/drawing/2014/main" id="{F7F55AC1-09EE-ADFA-79A4-C32740330DB8}"/>
              </a:ext>
            </a:extLst>
          </p:cNvPr>
          <p:cNvSpPr/>
          <p:nvPr/>
        </p:nvSpPr>
        <p:spPr>
          <a:xfrm>
            <a:off x="3549650" y="3328035"/>
            <a:ext cx="497840" cy="391795"/>
          </a:xfrm>
          <a:prstGeom prst="irregularSeal1">
            <a:avLst/>
          </a:prstGeom>
          <a:solidFill>
            <a:srgbClr val="D81E0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2135">
              <a:latin typeface="Arial" panose="020B0604020202020204" pitchFamily="34" charset="0"/>
              <a:ea typeface="宋体" panose="02010600030101010101" pitchFamily="2" charset="-122"/>
              <a:cs typeface="Arial" panose="020B0604020202020204" pitchFamily="34" charset="0"/>
            </a:endParaRPr>
          </a:p>
        </p:txBody>
      </p:sp>
      <p:pic>
        <p:nvPicPr>
          <p:cNvPr id="32" name="图片 31">
            <a:extLst>
              <a:ext uri="{FF2B5EF4-FFF2-40B4-BE49-F238E27FC236}">
                <a16:creationId xmlns:a16="http://schemas.microsoft.com/office/drawing/2014/main" id="{8414228E-0D26-EF40-FF08-F60C5CF3A3A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94810" y="4109720"/>
            <a:ext cx="419735" cy="451485"/>
          </a:xfrm>
          <a:prstGeom prst="rect">
            <a:avLst/>
          </a:prstGeom>
        </p:spPr>
      </p:pic>
      <p:sp>
        <p:nvSpPr>
          <p:cNvPr id="33" name="爆炸形: 8 pt  228">
            <a:extLst>
              <a:ext uri="{FF2B5EF4-FFF2-40B4-BE49-F238E27FC236}">
                <a16:creationId xmlns:a16="http://schemas.microsoft.com/office/drawing/2014/main" id="{42BB3A68-46AB-54E4-6A3A-886E65BDE66E}"/>
              </a:ext>
            </a:extLst>
          </p:cNvPr>
          <p:cNvSpPr/>
          <p:nvPr/>
        </p:nvSpPr>
        <p:spPr>
          <a:xfrm>
            <a:off x="4840605" y="2915920"/>
            <a:ext cx="497840" cy="391795"/>
          </a:xfrm>
          <a:prstGeom prst="irregularSeal1">
            <a:avLst/>
          </a:prstGeom>
          <a:solidFill>
            <a:srgbClr val="D81E0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2135">
              <a:latin typeface="Arial" panose="020B0604020202020204" pitchFamily="34" charset="0"/>
              <a:ea typeface="宋体" panose="02010600030101010101" pitchFamily="2" charset="-122"/>
              <a:cs typeface="Arial" panose="020B0604020202020204" pitchFamily="34" charset="0"/>
            </a:endParaRPr>
          </a:p>
        </p:txBody>
      </p:sp>
      <p:sp>
        <p:nvSpPr>
          <p:cNvPr id="34" name="爆炸形: 8 pt  228">
            <a:extLst>
              <a:ext uri="{FF2B5EF4-FFF2-40B4-BE49-F238E27FC236}">
                <a16:creationId xmlns:a16="http://schemas.microsoft.com/office/drawing/2014/main" id="{A199EE49-7050-91AA-25EB-ADAEB3276194}"/>
              </a:ext>
            </a:extLst>
          </p:cNvPr>
          <p:cNvSpPr/>
          <p:nvPr/>
        </p:nvSpPr>
        <p:spPr>
          <a:xfrm>
            <a:off x="4737735" y="4869815"/>
            <a:ext cx="497840" cy="391795"/>
          </a:xfrm>
          <a:prstGeom prst="irregularSeal1">
            <a:avLst/>
          </a:prstGeom>
          <a:solidFill>
            <a:srgbClr val="D81E0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2135">
              <a:latin typeface="Arial" panose="020B0604020202020204" pitchFamily="34" charset="0"/>
              <a:ea typeface="宋体" panose="02010600030101010101" pitchFamily="2" charset="-122"/>
              <a:cs typeface="Arial" panose="020B0604020202020204" pitchFamily="34" charset="0"/>
            </a:endParaRPr>
          </a:p>
        </p:txBody>
      </p:sp>
      <p:pic>
        <p:nvPicPr>
          <p:cNvPr id="35" name="图片 34">
            <a:extLst>
              <a:ext uri="{FF2B5EF4-FFF2-40B4-BE49-F238E27FC236}">
                <a16:creationId xmlns:a16="http://schemas.microsoft.com/office/drawing/2014/main" id="{0DB93A71-3913-B714-A531-69CC817C8ED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89625" y="3150870"/>
            <a:ext cx="419735" cy="451485"/>
          </a:xfrm>
          <a:prstGeom prst="rect">
            <a:avLst/>
          </a:prstGeom>
        </p:spPr>
      </p:pic>
      <p:sp>
        <p:nvSpPr>
          <p:cNvPr id="36" name="爆炸形: 8 pt  228">
            <a:extLst>
              <a:ext uri="{FF2B5EF4-FFF2-40B4-BE49-F238E27FC236}">
                <a16:creationId xmlns:a16="http://schemas.microsoft.com/office/drawing/2014/main" id="{1154CA01-76B8-3B35-D27A-1C065D5B08C4}"/>
              </a:ext>
            </a:extLst>
          </p:cNvPr>
          <p:cNvSpPr/>
          <p:nvPr/>
        </p:nvSpPr>
        <p:spPr>
          <a:xfrm>
            <a:off x="7022465" y="3174365"/>
            <a:ext cx="497840" cy="391795"/>
          </a:xfrm>
          <a:prstGeom prst="irregularSeal1">
            <a:avLst/>
          </a:prstGeom>
          <a:solidFill>
            <a:srgbClr val="D81E0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2135">
              <a:latin typeface="Arial" panose="020B0604020202020204" pitchFamily="34" charset="0"/>
              <a:ea typeface="宋体" panose="02010600030101010101" pitchFamily="2" charset="-122"/>
              <a:cs typeface="Arial" panose="020B0604020202020204" pitchFamily="34" charset="0"/>
            </a:endParaRPr>
          </a:p>
        </p:txBody>
      </p:sp>
      <p:pic>
        <p:nvPicPr>
          <p:cNvPr id="37" name="图片 36">
            <a:extLst>
              <a:ext uri="{FF2B5EF4-FFF2-40B4-BE49-F238E27FC236}">
                <a16:creationId xmlns:a16="http://schemas.microsoft.com/office/drawing/2014/main" id="{BCCF3FF1-3176-DB3B-C349-3AF447D8D03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74380" y="4632960"/>
            <a:ext cx="419735" cy="451485"/>
          </a:xfrm>
          <a:prstGeom prst="rect">
            <a:avLst/>
          </a:prstGeom>
        </p:spPr>
      </p:pic>
      <p:sp>
        <p:nvSpPr>
          <p:cNvPr id="38" name="爆炸形: 8 pt  228">
            <a:extLst>
              <a:ext uri="{FF2B5EF4-FFF2-40B4-BE49-F238E27FC236}">
                <a16:creationId xmlns:a16="http://schemas.microsoft.com/office/drawing/2014/main" id="{B0E6E843-10D8-61F4-5C28-AB4102A734E6}"/>
              </a:ext>
            </a:extLst>
          </p:cNvPr>
          <p:cNvSpPr/>
          <p:nvPr/>
        </p:nvSpPr>
        <p:spPr>
          <a:xfrm>
            <a:off x="7473315" y="4032885"/>
            <a:ext cx="497840" cy="391795"/>
          </a:xfrm>
          <a:prstGeom prst="irregularSeal1">
            <a:avLst/>
          </a:prstGeom>
          <a:solidFill>
            <a:srgbClr val="D81E0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2135">
              <a:latin typeface="Arial" panose="020B0604020202020204" pitchFamily="34" charset="0"/>
              <a:ea typeface="宋体" panose="02010600030101010101" pitchFamily="2" charset="-122"/>
              <a:cs typeface="Arial" panose="020B0604020202020204" pitchFamily="34" charset="0"/>
            </a:endParaRPr>
          </a:p>
        </p:txBody>
      </p:sp>
      <p:sp>
        <p:nvSpPr>
          <p:cNvPr id="39" name="爆炸形: 8 pt  228">
            <a:extLst>
              <a:ext uri="{FF2B5EF4-FFF2-40B4-BE49-F238E27FC236}">
                <a16:creationId xmlns:a16="http://schemas.microsoft.com/office/drawing/2014/main" id="{1B11E797-5D76-AA78-6C8A-2BBC1696FC5F}"/>
              </a:ext>
            </a:extLst>
          </p:cNvPr>
          <p:cNvSpPr/>
          <p:nvPr/>
        </p:nvSpPr>
        <p:spPr>
          <a:xfrm>
            <a:off x="5850255" y="5190490"/>
            <a:ext cx="497840" cy="391795"/>
          </a:xfrm>
          <a:prstGeom prst="irregularSeal1">
            <a:avLst/>
          </a:prstGeom>
          <a:solidFill>
            <a:srgbClr val="D81E0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2135">
              <a:latin typeface="Arial" panose="020B0604020202020204" pitchFamily="34" charset="0"/>
              <a:ea typeface="宋体" panose="02010600030101010101" pitchFamily="2" charset="-122"/>
              <a:cs typeface="Arial" panose="020B0604020202020204" pitchFamily="34" charset="0"/>
            </a:endParaRPr>
          </a:p>
        </p:txBody>
      </p:sp>
      <p:sp>
        <p:nvSpPr>
          <p:cNvPr id="40" name="爆炸形: 8 pt  228">
            <a:extLst>
              <a:ext uri="{FF2B5EF4-FFF2-40B4-BE49-F238E27FC236}">
                <a16:creationId xmlns:a16="http://schemas.microsoft.com/office/drawing/2014/main" id="{95EFA044-9D13-EDEC-91E4-B9CDEF18140A}"/>
              </a:ext>
            </a:extLst>
          </p:cNvPr>
          <p:cNvSpPr/>
          <p:nvPr/>
        </p:nvSpPr>
        <p:spPr>
          <a:xfrm>
            <a:off x="3304540" y="4888865"/>
            <a:ext cx="497840" cy="391795"/>
          </a:xfrm>
          <a:prstGeom prst="irregularSeal1">
            <a:avLst/>
          </a:prstGeom>
          <a:solidFill>
            <a:srgbClr val="D81E0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2135">
              <a:latin typeface="Arial" panose="020B0604020202020204" pitchFamily="34" charset="0"/>
              <a:ea typeface="宋体" panose="02010600030101010101" pitchFamily="2" charset="-122"/>
              <a:cs typeface="Arial" panose="020B0604020202020204" pitchFamily="34" charset="0"/>
            </a:endParaRPr>
          </a:p>
        </p:txBody>
      </p:sp>
      <p:pic>
        <p:nvPicPr>
          <p:cNvPr id="41" name="图片 40">
            <a:extLst>
              <a:ext uri="{FF2B5EF4-FFF2-40B4-BE49-F238E27FC236}">
                <a16:creationId xmlns:a16="http://schemas.microsoft.com/office/drawing/2014/main" id="{66E5F6C1-0C7D-138B-B5B0-641A9BD10022}"/>
              </a:ext>
            </a:extLst>
          </p:cNvPr>
          <p:cNvPicPr>
            <a:picLocks noChangeAspect="1"/>
          </p:cNvPicPr>
          <p:nvPr/>
        </p:nvPicPr>
        <p:blipFill>
          <a:blip r:embed="rId6">
            <a:clrChange>
              <a:clrFrom>
                <a:srgbClr val="FFFFFF">
                  <a:alpha val="100000"/>
                </a:srgbClr>
              </a:clrFrom>
              <a:clrTo>
                <a:srgbClr val="FFFFFF">
                  <a:alpha val="100000"/>
                  <a:alpha val="0"/>
                </a:srgbClr>
              </a:clrTo>
            </a:clrChange>
          </a:blip>
          <a:srcRect l="2161" t="35400" r="78200" b="34462"/>
          <a:stretch>
            <a:fillRect/>
          </a:stretch>
        </p:blipFill>
        <p:spPr>
          <a:xfrm>
            <a:off x="6870065" y="4542790"/>
            <a:ext cx="426720" cy="439420"/>
          </a:xfrm>
          <a:prstGeom prst="rect">
            <a:avLst/>
          </a:prstGeom>
        </p:spPr>
      </p:pic>
      <p:sp>
        <p:nvSpPr>
          <p:cNvPr id="42" name="爆炸形: 8 pt  228">
            <a:extLst>
              <a:ext uri="{FF2B5EF4-FFF2-40B4-BE49-F238E27FC236}">
                <a16:creationId xmlns:a16="http://schemas.microsoft.com/office/drawing/2014/main" id="{87C98DC7-9847-152A-FD62-22E7AD06CA7A}"/>
              </a:ext>
            </a:extLst>
          </p:cNvPr>
          <p:cNvSpPr/>
          <p:nvPr/>
        </p:nvSpPr>
        <p:spPr>
          <a:xfrm>
            <a:off x="6975475" y="4995545"/>
            <a:ext cx="497840" cy="391795"/>
          </a:xfrm>
          <a:prstGeom prst="irregularSeal1">
            <a:avLst/>
          </a:prstGeom>
          <a:solidFill>
            <a:srgbClr val="D81E0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2135">
              <a:latin typeface="Arial" panose="020B0604020202020204" pitchFamily="34" charset="0"/>
              <a:ea typeface="宋体" panose="02010600030101010101" pitchFamily="2" charset="-122"/>
              <a:cs typeface="Arial" panose="020B0604020202020204" pitchFamily="34" charset="0"/>
            </a:endParaRPr>
          </a:p>
        </p:txBody>
      </p:sp>
      <p:sp>
        <p:nvSpPr>
          <p:cNvPr id="44" name="文本框 43">
            <a:extLst>
              <a:ext uri="{FF2B5EF4-FFF2-40B4-BE49-F238E27FC236}">
                <a16:creationId xmlns:a16="http://schemas.microsoft.com/office/drawing/2014/main" id="{D96A5DB8-E2B9-E702-EB11-D6B5017C4B9E}"/>
              </a:ext>
            </a:extLst>
          </p:cNvPr>
          <p:cNvSpPr txBox="1"/>
          <p:nvPr/>
        </p:nvSpPr>
        <p:spPr>
          <a:xfrm>
            <a:off x="1980044" y="6061598"/>
            <a:ext cx="8231910" cy="400110"/>
          </a:xfrm>
          <a:prstGeom prst="rect">
            <a:avLst/>
          </a:prstGeom>
          <a:noFill/>
        </p:spPr>
        <p:txBody>
          <a:bodyPr wrap="square">
            <a:spAutoFit/>
          </a:bodyPr>
          <a:lstStyle>
            <a:defPPr>
              <a:defRPr lang="en-US"/>
            </a:defPPr>
            <a:lvl2pPr lvl="1" algn="ctr">
              <a:defRPr sz="2000" b="1"/>
            </a:lvl2pPr>
          </a:lstStyle>
          <a:p>
            <a:pPr algn="ctr"/>
            <a:r>
              <a:rPr lang="en-US" altLang="zh-CN" sz="2000" b="1" dirty="0"/>
              <a:t>Node crashes and reboots can result in specific crash states</a:t>
            </a:r>
            <a:endParaRPr lang="zh-CN" altLang="en-US" sz="2000" b="1" dirty="0"/>
          </a:p>
        </p:txBody>
      </p:sp>
      <p:sp>
        <p:nvSpPr>
          <p:cNvPr id="45" name="圆角矩形标注 27">
            <a:extLst>
              <a:ext uri="{FF2B5EF4-FFF2-40B4-BE49-F238E27FC236}">
                <a16:creationId xmlns:a16="http://schemas.microsoft.com/office/drawing/2014/main" id="{196C665B-2405-4E18-F0F5-BC7FD5666C86}"/>
              </a:ext>
            </a:extLst>
          </p:cNvPr>
          <p:cNvSpPr/>
          <p:nvPr/>
        </p:nvSpPr>
        <p:spPr bwMode="gray">
          <a:xfrm>
            <a:off x="7875204" y="2837161"/>
            <a:ext cx="1675368" cy="559832"/>
          </a:xfrm>
          <a:prstGeom prst="wedgeRoundRectCallout">
            <a:avLst>
              <a:gd name="adj1" fmla="val -40374"/>
              <a:gd name="adj2" fmla="val 100622"/>
              <a:gd name="adj3" fmla="val 16667"/>
            </a:avLst>
          </a:prstGeom>
          <a:solidFill>
            <a:schemeClr val="accent1">
              <a:lumMod val="20000"/>
              <a:lumOff val="80000"/>
            </a:schemeClr>
          </a:solidFill>
          <a:ln>
            <a:solidFill>
              <a:schemeClr val="bg1"/>
            </a:solidFill>
            <a:headEnd type="triangle" w="med" len="med"/>
            <a:tailEnd type="triangl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a:solidFill>
                  <a:schemeClr val="tx1"/>
                </a:solidFill>
                <a:ea typeface="微软雅黑" panose="020B0503020204020204" charset="-122"/>
              </a:rPr>
              <a:t>Power off</a:t>
            </a:r>
            <a:endParaRPr lang="zh-CN" altLang="en-US" sz="2000" dirty="0">
              <a:solidFill>
                <a:schemeClr val="tx1"/>
              </a:solidFill>
              <a:ea typeface="微软雅黑" panose="020B0503020204020204" charset="-122"/>
            </a:endParaRPr>
          </a:p>
        </p:txBody>
      </p:sp>
      <p:sp>
        <p:nvSpPr>
          <p:cNvPr id="46" name="圆角矩形标注 27">
            <a:extLst>
              <a:ext uri="{FF2B5EF4-FFF2-40B4-BE49-F238E27FC236}">
                <a16:creationId xmlns:a16="http://schemas.microsoft.com/office/drawing/2014/main" id="{D0124FE8-6769-EB39-6369-603590C9E7CA}"/>
              </a:ext>
            </a:extLst>
          </p:cNvPr>
          <p:cNvSpPr/>
          <p:nvPr/>
        </p:nvSpPr>
        <p:spPr bwMode="gray">
          <a:xfrm>
            <a:off x="601822" y="4219653"/>
            <a:ext cx="2303550" cy="558165"/>
          </a:xfrm>
          <a:prstGeom prst="wedgeRoundRectCallout">
            <a:avLst>
              <a:gd name="adj1" fmla="val 64081"/>
              <a:gd name="adj2" fmla="val -12694"/>
              <a:gd name="adj3" fmla="val 16667"/>
            </a:avLst>
          </a:prstGeom>
          <a:solidFill>
            <a:schemeClr val="accent1">
              <a:lumMod val="20000"/>
              <a:lumOff val="80000"/>
            </a:schemeClr>
          </a:solidFill>
          <a:ln>
            <a:solidFill>
              <a:schemeClr val="bg1"/>
            </a:solidFill>
            <a:headEnd type="triangle" w="med" len="med"/>
            <a:tailEnd type="triangl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a:solidFill>
                  <a:schemeClr val="tx1"/>
                </a:solidFill>
                <a:ea typeface="微软雅黑" panose="020B0503020204020204" charset="-122"/>
              </a:rPr>
              <a:t>Hardware failure</a:t>
            </a:r>
            <a:endParaRPr lang="zh-CN" altLang="en-US" sz="2000" dirty="0">
              <a:solidFill>
                <a:schemeClr val="tx1"/>
              </a:solidFill>
              <a:ea typeface="微软雅黑" panose="020B0503020204020204" charset="-122"/>
            </a:endParaRPr>
          </a:p>
        </p:txBody>
      </p:sp>
      <p:sp>
        <p:nvSpPr>
          <p:cNvPr id="48" name="圆角矩形标注 27">
            <a:extLst>
              <a:ext uri="{FF2B5EF4-FFF2-40B4-BE49-F238E27FC236}">
                <a16:creationId xmlns:a16="http://schemas.microsoft.com/office/drawing/2014/main" id="{27A96BE1-EFA0-9625-9302-2AAE09C21188}"/>
              </a:ext>
            </a:extLst>
          </p:cNvPr>
          <p:cNvSpPr/>
          <p:nvPr/>
        </p:nvSpPr>
        <p:spPr bwMode="gray">
          <a:xfrm>
            <a:off x="9141601" y="4281041"/>
            <a:ext cx="2346679" cy="560070"/>
          </a:xfrm>
          <a:prstGeom prst="wedgeRoundRectCallout">
            <a:avLst>
              <a:gd name="adj1" fmla="val -61093"/>
              <a:gd name="adj2" fmla="val 32719"/>
              <a:gd name="adj3" fmla="val 16667"/>
            </a:avLst>
          </a:prstGeom>
          <a:solidFill>
            <a:schemeClr val="accent1">
              <a:lumMod val="20000"/>
              <a:lumOff val="80000"/>
            </a:schemeClr>
          </a:solidFill>
          <a:ln>
            <a:solidFill>
              <a:schemeClr val="bg1"/>
            </a:solidFill>
            <a:headEnd type="triangle" w="med" len="med"/>
            <a:tailEnd type="triangl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a:solidFill>
                  <a:schemeClr val="tx1"/>
                </a:solidFill>
                <a:ea typeface="微软雅黑" panose="020B0503020204020204" charset="-122"/>
              </a:rPr>
              <a:t>Scheduled restart</a:t>
            </a:r>
            <a:endParaRPr lang="zh-CN" altLang="en-US" sz="2000" dirty="0">
              <a:solidFill>
                <a:schemeClr val="tx1"/>
              </a:solidFill>
              <a:ea typeface="微软雅黑" panose="020B0503020204020204" charset="-122"/>
            </a:endParaRPr>
          </a:p>
        </p:txBody>
      </p:sp>
    </p:spTree>
    <p:extLst>
      <p:ext uri="{BB962C8B-B14F-4D97-AF65-F5344CB8AC3E}">
        <p14:creationId xmlns:p14="http://schemas.microsoft.com/office/powerpoint/2010/main" val="369696645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CD17F5B-9288-A3A0-F9D2-684451191872}"/>
              </a:ext>
            </a:extLst>
          </p:cNvPr>
          <p:cNvSpPr>
            <a:spLocks noGrp="1"/>
          </p:cNvSpPr>
          <p:nvPr>
            <p:ph idx="1"/>
          </p:nvPr>
        </p:nvSpPr>
        <p:spPr>
          <a:xfrm>
            <a:off x="925397" y="1379799"/>
            <a:ext cx="10341205" cy="954107"/>
          </a:xfrm>
        </p:spPr>
        <p:txBody>
          <a:bodyPr/>
          <a:lstStyle/>
          <a:p>
            <a:r>
              <a:rPr lang="en-US" altLang="zh-CN" dirty="0"/>
              <a:t>Node crashes/reboots can trigger </a:t>
            </a:r>
            <a:r>
              <a:rPr lang="en-US" altLang="zh-CN" dirty="0">
                <a:solidFill>
                  <a:srgbClr val="FF0000"/>
                </a:solidFill>
              </a:rPr>
              <a:t>crash recovery procedures</a:t>
            </a:r>
            <a:r>
              <a:rPr lang="en-US" altLang="zh-CN" dirty="0"/>
              <a:t>, which are designed to tolerate these faults</a:t>
            </a:r>
            <a:endParaRPr lang="zh-CN" altLang="en-US" dirty="0"/>
          </a:p>
        </p:txBody>
      </p:sp>
      <p:sp>
        <p:nvSpPr>
          <p:cNvPr id="3" name="标题 2">
            <a:extLst>
              <a:ext uri="{FF2B5EF4-FFF2-40B4-BE49-F238E27FC236}">
                <a16:creationId xmlns:a16="http://schemas.microsoft.com/office/drawing/2014/main" id="{50624967-9695-8EB9-19BA-9238CF360101}"/>
              </a:ext>
            </a:extLst>
          </p:cNvPr>
          <p:cNvSpPr>
            <a:spLocks noGrp="1"/>
          </p:cNvSpPr>
          <p:nvPr>
            <p:ph type="title"/>
          </p:nvPr>
        </p:nvSpPr>
        <p:spPr/>
        <p:txBody>
          <a:bodyPr/>
          <a:lstStyle/>
          <a:p>
            <a:r>
              <a:rPr lang="en-US" altLang="zh-CN" dirty="0"/>
              <a:t>Are Cloud Systems Fault Tolerant?</a:t>
            </a:r>
            <a:endParaRPr lang="zh-CN" altLang="en-US" dirty="0"/>
          </a:p>
        </p:txBody>
      </p:sp>
      <p:sp>
        <p:nvSpPr>
          <p:cNvPr id="4" name="文本框 3">
            <a:extLst>
              <a:ext uri="{FF2B5EF4-FFF2-40B4-BE49-F238E27FC236}">
                <a16:creationId xmlns:a16="http://schemas.microsoft.com/office/drawing/2014/main" id="{D5FF5E7C-A64E-FD07-FBFA-BD54CEA37F25}"/>
              </a:ext>
            </a:extLst>
          </p:cNvPr>
          <p:cNvSpPr txBox="1"/>
          <p:nvPr/>
        </p:nvSpPr>
        <p:spPr>
          <a:xfrm>
            <a:off x="5755127" y="6979578"/>
            <a:ext cx="595456" cy="461665"/>
          </a:xfrm>
          <a:prstGeom prst="rect">
            <a:avLst/>
          </a:prstGeom>
          <a:noFill/>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(b)</a:t>
            </a:r>
            <a:endParaRPr lang="zh-CN" altLang="en-US" sz="2400"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CFCA5C0B-8DD5-7C3D-925F-1DBA72C7321A}"/>
              </a:ext>
            </a:extLst>
          </p:cNvPr>
          <p:cNvSpPr txBox="1"/>
          <p:nvPr/>
        </p:nvSpPr>
        <p:spPr>
          <a:xfrm>
            <a:off x="1251281" y="2990210"/>
            <a:ext cx="1067015" cy="338554"/>
          </a:xfrm>
          <a:prstGeom prst="rect">
            <a:avLst/>
          </a:prstGeom>
          <a:solidFill>
            <a:schemeClr val="bg1">
              <a:lumMod val="95000"/>
            </a:schemeClr>
          </a:solidFill>
        </p:spPr>
        <p:txBody>
          <a:bodyPr wrap="square" rtlCol="0">
            <a:spAutoFit/>
          </a:bodyPr>
          <a:lstStyle/>
          <a:p>
            <a:pPr algn="ctr"/>
            <a:r>
              <a:rPr lang="en-US" altLang="zh-CN" sz="1600" dirty="0">
                <a:latin typeface="Arial" panose="020B0604020202020204" pitchFamily="34" charset="0"/>
                <a:cs typeface="Arial" panose="020B0604020202020204" pitchFamily="34" charset="0"/>
              </a:rPr>
              <a:t>Node </a:t>
            </a:r>
            <a:r>
              <a:rPr lang="en-US" altLang="zh-CN" sz="1600" i="1" dirty="0">
                <a:latin typeface="Arial" panose="020B0604020202020204" pitchFamily="34" charset="0"/>
                <a:cs typeface="Arial" panose="020B0604020202020204" pitchFamily="34" charset="0"/>
              </a:rPr>
              <a:t>A</a:t>
            </a:r>
            <a:endParaRPr lang="zh-CN" altLang="en-US" sz="1600" i="1" dirty="0">
              <a:latin typeface="Arial" panose="020B0604020202020204" pitchFamily="34" charset="0"/>
              <a:cs typeface="Arial" panose="020B0604020202020204" pitchFamily="34" charset="0"/>
            </a:endParaRPr>
          </a:p>
        </p:txBody>
      </p:sp>
      <p:sp>
        <p:nvSpPr>
          <p:cNvPr id="6" name="文本框 5">
            <a:extLst>
              <a:ext uri="{FF2B5EF4-FFF2-40B4-BE49-F238E27FC236}">
                <a16:creationId xmlns:a16="http://schemas.microsoft.com/office/drawing/2014/main" id="{FB5F3A62-A8A2-C1B3-0DA6-9A5AED508139}"/>
              </a:ext>
            </a:extLst>
          </p:cNvPr>
          <p:cNvSpPr txBox="1"/>
          <p:nvPr/>
        </p:nvSpPr>
        <p:spPr>
          <a:xfrm>
            <a:off x="3230691" y="2983295"/>
            <a:ext cx="1067015" cy="338554"/>
          </a:xfrm>
          <a:prstGeom prst="rect">
            <a:avLst/>
          </a:prstGeom>
          <a:solidFill>
            <a:schemeClr val="bg1">
              <a:lumMod val="95000"/>
            </a:schemeClr>
          </a:solidFill>
        </p:spPr>
        <p:txBody>
          <a:bodyPr wrap="square" rtlCol="0">
            <a:spAutoFit/>
          </a:bodyPr>
          <a:lstStyle/>
          <a:p>
            <a:pPr algn="ctr"/>
            <a:r>
              <a:rPr lang="en-US" altLang="zh-CN" sz="1600" dirty="0">
                <a:latin typeface="Arial" panose="020B0604020202020204" pitchFamily="34" charset="0"/>
                <a:cs typeface="Arial" panose="020B0604020202020204" pitchFamily="34" charset="0"/>
              </a:rPr>
              <a:t>Node </a:t>
            </a:r>
            <a:r>
              <a:rPr lang="en-US" altLang="zh-CN" sz="1600" i="1" dirty="0">
                <a:latin typeface="Arial" panose="020B0604020202020204" pitchFamily="34" charset="0"/>
                <a:cs typeface="Arial" panose="020B0604020202020204" pitchFamily="34" charset="0"/>
              </a:rPr>
              <a:t>B</a:t>
            </a:r>
            <a:endParaRPr lang="zh-CN" altLang="en-US" sz="1600" i="1" dirty="0">
              <a:latin typeface="Arial" panose="020B0604020202020204" pitchFamily="34" charset="0"/>
              <a:cs typeface="Arial" panose="020B0604020202020204" pitchFamily="34" charset="0"/>
            </a:endParaRPr>
          </a:p>
        </p:txBody>
      </p:sp>
      <p:cxnSp>
        <p:nvCxnSpPr>
          <p:cNvPr id="7" name="直接连接符 6">
            <a:extLst>
              <a:ext uri="{FF2B5EF4-FFF2-40B4-BE49-F238E27FC236}">
                <a16:creationId xmlns:a16="http://schemas.microsoft.com/office/drawing/2014/main" id="{2BC0C3CA-A455-599F-C1E5-0813A670209F}"/>
              </a:ext>
            </a:extLst>
          </p:cNvPr>
          <p:cNvCxnSpPr>
            <a:cxnSpLocks/>
          </p:cNvCxnSpPr>
          <p:nvPr/>
        </p:nvCxnSpPr>
        <p:spPr>
          <a:xfrm>
            <a:off x="1754527" y="3432091"/>
            <a:ext cx="0" cy="2020274"/>
          </a:xfrm>
          <a:prstGeom prst="line">
            <a:avLst/>
          </a:prstGeom>
          <a:ln w="5715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F1FF685A-9CCA-B65C-F836-58A1C6D43576}"/>
              </a:ext>
            </a:extLst>
          </p:cNvPr>
          <p:cNvCxnSpPr>
            <a:cxnSpLocks/>
          </p:cNvCxnSpPr>
          <p:nvPr/>
        </p:nvCxnSpPr>
        <p:spPr>
          <a:xfrm>
            <a:off x="3780396" y="3432094"/>
            <a:ext cx="0" cy="2020271"/>
          </a:xfrm>
          <a:prstGeom prst="line">
            <a:avLst/>
          </a:prstGeom>
          <a:ln w="5715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3F07B5EF-7EEF-220E-E40E-4498BE65F30A}"/>
                  </a:ext>
                </a:extLst>
              </p:cNvPr>
              <p:cNvSpPr txBox="1"/>
              <p:nvPr/>
            </p:nvSpPr>
            <p:spPr>
              <a:xfrm>
                <a:off x="1069305" y="4090392"/>
                <a:ext cx="1339850" cy="338554"/>
              </a:xfrm>
              <a:prstGeom prst="rect">
                <a:avLst/>
              </a:prstGeom>
              <a:solidFill>
                <a:schemeClr val="bg1"/>
              </a:solidFill>
            </p:spPr>
            <p:txBody>
              <a:bodyPr wrap="square" lIns="0" rIns="0" rtlCol="0">
                <a:spAutoFit/>
              </a:bodyPr>
              <a:lstStyle/>
              <a:p>
                <a:pPr algn="ctr"/>
                <a14:m>
                  <m:oMath xmlns:m="http://schemas.openxmlformats.org/officeDocument/2006/math">
                    <m:sSub>
                      <m:sSubPr>
                        <m:ctrlPr>
                          <a:rPr lang="en-US" altLang="zh-CN" sz="1600" i="1" smtClean="0">
                            <a:solidFill>
                              <a:schemeClr val="tx1"/>
                            </a:solidFill>
                            <a:latin typeface="Cambria Math" panose="02040503050406030204" pitchFamily="18" charset="0"/>
                            <a:cs typeface="Arial" panose="020B0604020202020204" pitchFamily="34" charset="0"/>
                          </a:rPr>
                        </m:ctrlPr>
                      </m:sSubPr>
                      <m:e>
                        <m:r>
                          <a:rPr lang="en-US" altLang="zh-CN" sz="1600" b="0" i="1" smtClean="0">
                            <a:solidFill>
                              <a:schemeClr val="tx1"/>
                            </a:solidFill>
                            <a:latin typeface="Cambria Math" panose="02040503050406030204" pitchFamily="18" charset="0"/>
                            <a:cs typeface="Arial" panose="020B0604020202020204" pitchFamily="34" charset="0"/>
                          </a:rPr>
                          <m:t>𝑂</m:t>
                        </m:r>
                      </m:e>
                      <m:sub>
                        <m:r>
                          <a:rPr lang="en-US" altLang="zh-CN" sz="1600" i="1">
                            <a:solidFill>
                              <a:schemeClr val="tx1"/>
                            </a:solidFill>
                            <a:latin typeface="Cambria Math" panose="02040503050406030204" pitchFamily="18" charset="0"/>
                            <a:cs typeface="Arial" panose="020B0604020202020204" pitchFamily="34" charset="0"/>
                          </a:rPr>
                          <m:t>𝐴</m:t>
                        </m:r>
                        <m:r>
                          <a:rPr lang="en-US" altLang="zh-CN" sz="1600" i="1">
                            <a:solidFill>
                              <a:schemeClr val="tx1"/>
                            </a:solidFill>
                            <a:latin typeface="Cambria Math" panose="02040503050406030204" pitchFamily="18" charset="0"/>
                            <a:cs typeface="Arial" panose="020B0604020202020204" pitchFamily="34" charset="0"/>
                          </a:rPr>
                          <m:t>1</m:t>
                        </m:r>
                      </m:sub>
                    </m:sSub>
                  </m:oMath>
                </a14:m>
                <a:r>
                  <a:rPr lang="en-US" altLang="zh-CN" sz="1600" i="1" dirty="0">
                    <a:solidFill>
                      <a:schemeClr val="tx1"/>
                    </a:solidFill>
                    <a:latin typeface="Arial" panose="020B0604020202020204" pitchFamily="34" charset="0"/>
                    <a:cs typeface="Arial" panose="020B0604020202020204" pitchFamily="34" charset="0"/>
                  </a:rPr>
                  <a:t>: W(B, </a:t>
                </a:r>
                <a:r>
                  <a:rPr lang="en-US" altLang="zh-CN" sz="1600" i="1" dirty="0" err="1">
                    <a:solidFill>
                      <a:schemeClr val="tx1"/>
                    </a:solidFill>
                    <a:latin typeface="Arial" panose="020B0604020202020204" pitchFamily="34" charset="0"/>
                    <a:cs typeface="Arial" panose="020B0604020202020204" pitchFamily="34" charset="0"/>
                  </a:rPr>
                  <a:t>hb</a:t>
                </a:r>
                <a:r>
                  <a:rPr lang="en-US" altLang="zh-CN" sz="1600" i="1" dirty="0">
                    <a:solidFill>
                      <a:schemeClr val="tx1"/>
                    </a:solidFill>
                    <a:latin typeface="Arial" panose="020B0604020202020204" pitchFamily="34" charset="0"/>
                    <a:cs typeface="Arial" panose="020B0604020202020204" pitchFamily="34" charset="0"/>
                  </a:rPr>
                  <a:t>)</a:t>
                </a:r>
                <a:endParaRPr lang="zh-CN" altLang="en-US" sz="1600" i="1" dirty="0">
                  <a:solidFill>
                    <a:schemeClr val="tx1"/>
                  </a:solidFill>
                  <a:latin typeface="Arial" panose="020B0604020202020204" pitchFamily="34" charset="0"/>
                  <a:cs typeface="Arial" panose="020B0604020202020204" pitchFamily="34" charset="0"/>
                </a:endParaRPr>
              </a:p>
            </p:txBody>
          </p:sp>
        </mc:Choice>
        <mc:Fallback xmlns="">
          <p:sp>
            <p:nvSpPr>
              <p:cNvPr id="13" name="文本框 12">
                <a:extLst>
                  <a:ext uri="{FF2B5EF4-FFF2-40B4-BE49-F238E27FC236}">
                    <a16:creationId xmlns:a16="http://schemas.microsoft.com/office/drawing/2014/main" id="{3F07B5EF-7EEF-220E-E40E-4498BE65F30A}"/>
                  </a:ext>
                </a:extLst>
              </p:cNvPr>
              <p:cNvSpPr txBox="1">
                <a:spLocks noRot="1" noChangeAspect="1" noMove="1" noResize="1" noEditPoints="1" noAdjustHandles="1" noChangeArrowheads="1" noChangeShapeType="1" noTextEdit="1"/>
              </p:cNvSpPr>
              <p:nvPr/>
            </p:nvSpPr>
            <p:spPr>
              <a:xfrm>
                <a:off x="1069305" y="4090392"/>
                <a:ext cx="1339850" cy="338554"/>
              </a:xfrm>
              <a:prstGeom prst="rect">
                <a:avLst/>
              </a:prstGeom>
              <a:blipFill>
                <a:blip r:embed="rId3"/>
                <a:stretch>
                  <a:fillRect l="-455" t="-5357" r="-5000"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C8434C56-8994-B698-69BB-E848623BD38C}"/>
                  </a:ext>
                </a:extLst>
              </p:cNvPr>
              <p:cNvSpPr txBox="1"/>
              <p:nvPr/>
            </p:nvSpPr>
            <p:spPr>
              <a:xfrm>
                <a:off x="3031109" y="4334211"/>
                <a:ext cx="1529644" cy="338554"/>
              </a:xfrm>
              <a:prstGeom prst="rect">
                <a:avLst/>
              </a:prstGeom>
              <a:solidFill>
                <a:schemeClr val="bg1"/>
              </a:solidFill>
            </p:spPr>
            <p:txBody>
              <a:bodyPr wrap="square" lIns="0" rIns="0" rtlCol="0">
                <a:spAutoFit/>
              </a:bodyPr>
              <a:lstStyle/>
              <a:p>
                <a:pPr algn="ctr"/>
                <a14:m>
                  <m:oMath xmlns:m="http://schemas.openxmlformats.org/officeDocument/2006/math">
                    <m:sSub>
                      <m:sSubPr>
                        <m:ctrlPr>
                          <a:rPr lang="en-US" altLang="zh-CN" sz="1600" i="1" smtClean="0">
                            <a:solidFill>
                              <a:schemeClr val="tx1"/>
                            </a:solidFill>
                            <a:latin typeface="Cambria Math" panose="02040503050406030204" pitchFamily="18" charset="0"/>
                            <a:cs typeface="Arial" panose="020B0604020202020204" pitchFamily="34" charset="0"/>
                          </a:rPr>
                        </m:ctrlPr>
                      </m:sSubPr>
                      <m:e>
                        <m:r>
                          <a:rPr lang="en-US" altLang="zh-CN" sz="1600" b="0" i="1" smtClean="0">
                            <a:solidFill>
                              <a:schemeClr val="tx1"/>
                            </a:solidFill>
                            <a:latin typeface="Cambria Math" panose="02040503050406030204" pitchFamily="18" charset="0"/>
                            <a:cs typeface="Arial" panose="020B0604020202020204" pitchFamily="34" charset="0"/>
                          </a:rPr>
                          <m:t>𝑂</m:t>
                        </m:r>
                      </m:e>
                      <m:sub>
                        <m:r>
                          <a:rPr lang="en-US" altLang="zh-CN" sz="1600" i="1">
                            <a:solidFill>
                              <a:schemeClr val="tx1"/>
                            </a:solidFill>
                            <a:latin typeface="Cambria Math" panose="02040503050406030204" pitchFamily="18" charset="0"/>
                            <a:cs typeface="Arial" panose="020B0604020202020204" pitchFamily="34" charset="0"/>
                          </a:rPr>
                          <m:t>𝐵</m:t>
                        </m:r>
                        <m:r>
                          <a:rPr lang="en-US" altLang="zh-CN" sz="1600" b="0" i="1" smtClean="0">
                            <a:solidFill>
                              <a:schemeClr val="tx1"/>
                            </a:solidFill>
                            <a:latin typeface="Cambria Math" panose="02040503050406030204" pitchFamily="18" charset="0"/>
                            <a:cs typeface="Arial" panose="020B0604020202020204" pitchFamily="34" charset="0"/>
                          </a:rPr>
                          <m:t>1</m:t>
                        </m:r>
                      </m:sub>
                    </m:sSub>
                  </m:oMath>
                </a14:m>
                <a:r>
                  <a:rPr lang="en-US" altLang="zh-CN" sz="1600" i="1" dirty="0">
                    <a:solidFill>
                      <a:schemeClr val="tx1"/>
                    </a:solidFill>
                    <a:latin typeface="Arial" panose="020B0604020202020204" pitchFamily="34" charset="0"/>
                    <a:cs typeface="Arial" panose="020B0604020202020204" pitchFamily="34" charset="0"/>
                  </a:rPr>
                  <a:t>: R(A, </a:t>
                </a:r>
                <a:r>
                  <a:rPr lang="en-US" altLang="zh-CN" sz="1600" i="1" dirty="0" err="1">
                    <a:solidFill>
                      <a:schemeClr val="tx1"/>
                    </a:solidFill>
                    <a:latin typeface="Arial" panose="020B0604020202020204" pitchFamily="34" charset="0"/>
                    <a:cs typeface="Arial" panose="020B0604020202020204" pitchFamily="34" charset="0"/>
                  </a:rPr>
                  <a:t>hb</a:t>
                </a:r>
                <a:r>
                  <a:rPr lang="en-US" altLang="zh-CN" sz="1600" i="1" dirty="0">
                    <a:solidFill>
                      <a:schemeClr val="tx1"/>
                    </a:solidFill>
                    <a:latin typeface="Arial" panose="020B0604020202020204" pitchFamily="34" charset="0"/>
                    <a:cs typeface="Arial" panose="020B0604020202020204" pitchFamily="34" charset="0"/>
                  </a:rPr>
                  <a:t>)</a:t>
                </a:r>
                <a:endParaRPr lang="zh-CN" altLang="en-US" sz="1600" i="1" dirty="0">
                  <a:solidFill>
                    <a:schemeClr val="tx1"/>
                  </a:solidFill>
                  <a:latin typeface="Arial" panose="020B0604020202020204" pitchFamily="34" charset="0"/>
                  <a:cs typeface="Arial" panose="020B0604020202020204" pitchFamily="34" charset="0"/>
                </a:endParaRPr>
              </a:p>
            </p:txBody>
          </p:sp>
        </mc:Choice>
        <mc:Fallback xmlns="">
          <p:sp>
            <p:nvSpPr>
              <p:cNvPr id="14" name="文本框 13">
                <a:extLst>
                  <a:ext uri="{FF2B5EF4-FFF2-40B4-BE49-F238E27FC236}">
                    <a16:creationId xmlns:a16="http://schemas.microsoft.com/office/drawing/2014/main" id="{C8434C56-8994-B698-69BB-E848623BD38C}"/>
                  </a:ext>
                </a:extLst>
              </p:cNvPr>
              <p:cNvSpPr txBox="1">
                <a:spLocks noRot="1" noChangeAspect="1" noMove="1" noResize="1" noEditPoints="1" noAdjustHandles="1" noChangeArrowheads="1" noChangeShapeType="1" noTextEdit="1"/>
              </p:cNvSpPr>
              <p:nvPr/>
            </p:nvSpPr>
            <p:spPr>
              <a:xfrm>
                <a:off x="3031109" y="4334211"/>
                <a:ext cx="1529644" cy="338554"/>
              </a:xfrm>
              <a:prstGeom prst="rect">
                <a:avLst/>
              </a:prstGeom>
              <a:blipFill>
                <a:blip r:embed="rId4"/>
                <a:stretch>
                  <a:fillRect t="-5357" b="-21429"/>
                </a:stretch>
              </a:blipFill>
            </p:spPr>
            <p:txBody>
              <a:bodyPr/>
              <a:lstStyle/>
              <a:p>
                <a:r>
                  <a:rPr lang="zh-CN" altLang="en-US">
                    <a:noFill/>
                  </a:rPr>
                  <a:t> </a:t>
                </a:r>
              </a:p>
            </p:txBody>
          </p:sp>
        </mc:Fallback>
      </mc:AlternateContent>
      <p:cxnSp>
        <p:nvCxnSpPr>
          <p:cNvPr id="15" name="直接箭头连接符 14">
            <a:extLst>
              <a:ext uri="{FF2B5EF4-FFF2-40B4-BE49-F238E27FC236}">
                <a16:creationId xmlns:a16="http://schemas.microsoft.com/office/drawing/2014/main" id="{3B89B1EB-83A2-7311-BE56-16D8CEEE4DC6}"/>
              </a:ext>
            </a:extLst>
          </p:cNvPr>
          <p:cNvCxnSpPr>
            <a:cxnSpLocks/>
            <a:stCxn id="13" idx="3"/>
            <a:endCxn id="14" idx="1"/>
          </p:cNvCxnSpPr>
          <p:nvPr/>
        </p:nvCxnSpPr>
        <p:spPr>
          <a:xfrm>
            <a:off x="2409155" y="4259669"/>
            <a:ext cx="621954" cy="2438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76135347-93C6-2F3A-D0A6-7FA0436CF92B}"/>
              </a:ext>
            </a:extLst>
          </p:cNvPr>
          <p:cNvSpPr/>
          <p:nvPr/>
        </p:nvSpPr>
        <p:spPr>
          <a:xfrm>
            <a:off x="902064" y="2695902"/>
            <a:ext cx="3900611" cy="3091653"/>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pic>
        <p:nvPicPr>
          <p:cNvPr id="42" name="图片 41">
            <a:extLst>
              <a:ext uri="{FF2B5EF4-FFF2-40B4-BE49-F238E27FC236}">
                <a16:creationId xmlns:a16="http://schemas.microsoft.com/office/drawing/2014/main" id="{6E4C347A-6BCA-B475-1600-7D9696C59A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40618" y="5420334"/>
            <a:ext cx="624073" cy="567339"/>
          </a:xfrm>
          <a:prstGeom prst="rect">
            <a:avLst/>
          </a:prstGeom>
        </p:spPr>
      </p:pic>
      <p:sp>
        <p:nvSpPr>
          <p:cNvPr id="49" name="爆炸形: 8 pt  48">
            <a:extLst>
              <a:ext uri="{FF2B5EF4-FFF2-40B4-BE49-F238E27FC236}">
                <a16:creationId xmlns:a16="http://schemas.microsoft.com/office/drawing/2014/main" id="{CC5925A7-15FA-654E-A446-309A62BE9DEC}"/>
              </a:ext>
            </a:extLst>
          </p:cNvPr>
          <p:cNvSpPr/>
          <p:nvPr/>
        </p:nvSpPr>
        <p:spPr>
          <a:xfrm>
            <a:off x="1423305" y="3827687"/>
            <a:ext cx="662444" cy="369333"/>
          </a:xfrm>
          <a:prstGeom prst="irregularSeal1">
            <a:avLst/>
          </a:prstGeom>
          <a:solidFill>
            <a:srgbClr val="D81E0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2400">
              <a:latin typeface="Arial" panose="020B0604020202020204" pitchFamily="34" charset="0"/>
              <a:ea typeface="宋体" panose="02010600030101010101" pitchFamily="2" charset="-122"/>
              <a:cs typeface="Arial" panose="020B0604020202020204" pitchFamily="34" charset="0"/>
            </a:endParaRPr>
          </a:p>
        </p:txBody>
      </p:sp>
      <p:sp>
        <p:nvSpPr>
          <p:cNvPr id="51" name="文本框 50">
            <a:extLst>
              <a:ext uri="{FF2B5EF4-FFF2-40B4-BE49-F238E27FC236}">
                <a16:creationId xmlns:a16="http://schemas.microsoft.com/office/drawing/2014/main" id="{FB9AA252-2F20-3B83-7C4C-4EC5E6D0078A}"/>
              </a:ext>
            </a:extLst>
          </p:cNvPr>
          <p:cNvSpPr txBox="1"/>
          <p:nvPr/>
        </p:nvSpPr>
        <p:spPr>
          <a:xfrm>
            <a:off x="2927959" y="4783010"/>
            <a:ext cx="1654611" cy="584775"/>
          </a:xfrm>
          <a:prstGeom prst="rect">
            <a:avLst/>
          </a:prstGeom>
          <a:solidFill>
            <a:srgbClr val="C4E59F"/>
          </a:solidFill>
        </p:spPr>
        <p:txBody>
          <a:bodyPr wrap="square" rtlCol="0">
            <a:spAutoFit/>
          </a:bodyPr>
          <a:lstStyle/>
          <a:p>
            <a:pPr algn="ctr"/>
            <a:r>
              <a:rPr lang="en-US" altLang="zh-CN" sz="1600" dirty="0">
                <a:latin typeface="Arial" panose="020B0604020202020204" pitchFamily="34" charset="0"/>
                <a:cs typeface="Arial" panose="020B0604020202020204" pitchFamily="34" charset="0"/>
              </a:rPr>
              <a:t>Remove </a:t>
            </a:r>
            <a:r>
              <a:rPr lang="en-US" altLang="zh-CN" sz="1600" i="1" dirty="0">
                <a:latin typeface="Arial" panose="020B0604020202020204" pitchFamily="34" charset="0"/>
                <a:cs typeface="Arial" panose="020B0604020202020204" pitchFamily="34" charset="0"/>
              </a:rPr>
              <a:t>A </a:t>
            </a:r>
            <a:r>
              <a:rPr lang="en-US" altLang="zh-CN" sz="1600" dirty="0">
                <a:latin typeface="Arial" panose="020B0604020202020204" pitchFamily="34" charset="0"/>
                <a:cs typeface="Arial" panose="020B0604020202020204" pitchFamily="34" charset="0"/>
              </a:rPr>
              <a:t>from its node list</a:t>
            </a:r>
            <a:endParaRPr lang="zh-CN" altLang="en-US" sz="1600" dirty="0">
              <a:latin typeface="Arial" panose="020B0604020202020204" pitchFamily="34" charset="0"/>
              <a:cs typeface="Arial" panose="020B0604020202020204" pitchFamily="34" charset="0"/>
            </a:endParaRPr>
          </a:p>
        </p:txBody>
      </p:sp>
      <p:sp>
        <p:nvSpPr>
          <p:cNvPr id="52" name="文本框 51">
            <a:extLst>
              <a:ext uri="{FF2B5EF4-FFF2-40B4-BE49-F238E27FC236}">
                <a16:creationId xmlns:a16="http://schemas.microsoft.com/office/drawing/2014/main" id="{60A090A7-C481-A163-34E5-1B1E4AF5377C}"/>
              </a:ext>
            </a:extLst>
          </p:cNvPr>
          <p:cNvSpPr txBox="1"/>
          <p:nvPr/>
        </p:nvSpPr>
        <p:spPr>
          <a:xfrm>
            <a:off x="5551509" y="3008151"/>
            <a:ext cx="1067015" cy="338554"/>
          </a:xfrm>
          <a:prstGeom prst="rect">
            <a:avLst/>
          </a:prstGeom>
          <a:solidFill>
            <a:schemeClr val="bg1">
              <a:lumMod val="95000"/>
            </a:schemeClr>
          </a:solidFill>
        </p:spPr>
        <p:txBody>
          <a:bodyPr wrap="square" rtlCol="0">
            <a:spAutoFit/>
          </a:bodyPr>
          <a:lstStyle/>
          <a:p>
            <a:pPr algn="ctr"/>
            <a:r>
              <a:rPr lang="en-US" altLang="zh-CN" sz="1600" dirty="0">
                <a:latin typeface="Arial" panose="020B0604020202020204" pitchFamily="34" charset="0"/>
                <a:cs typeface="Arial" panose="020B0604020202020204" pitchFamily="34" charset="0"/>
              </a:rPr>
              <a:t>Node </a:t>
            </a:r>
            <a:r>
              <a:rPr lang="en-US" altLang="zh-CN" sz="1600" i="1" dirty="0">
                <a:latin typeface="Arial" panose="020B0604020202020204" pitchFamily="34" charset="0"/>
                <a:cs typeface="Arial" panose="020B0604020202020204" pitchFamily="34" charset="0"/>
              </a:rPr>
              <a:t>A</a:t>
            </a:r>
            <a:endParaRPr lang="zh-CN" altLang="en-US" sz="1600" i="1" dirty="0">
              <a:latin typeface="Arial" panose="020B0604020202020204" pitchFamily="34" charset="0"/>
              <a:cs typeface="Arial" panose="020B0604020202020204" pitchFamily="34" charset="0"/>
            </a:endParaRPr>
          </a:p>
        </p:txBody>
      </p:sp>
      <p:sp>
        <p:nvSpPr>
          <p:cNvPr id="53" name="文本框 52">
            <a:extLst>
              <a:ext uri="{FF2B5EF4-FFF2-40B4-BE49-F238E27FC236}">
                <a16:creationId xmlns:a16="http://schemas.microsoft.com/office/drawing/2014/main" id="{A7A48873-CDDD-8826-486D-0572A77BD167}"/>
              </a:ext>
            </a:extLst>
          </p:cNvPr>
          <p:cNvSpPr txBox="1"/>
          <p:nvPr/>
        </p:nvSpPr>
        <p:spPr>
          <a:xfrm>
            <a:off x="7114557" y="3001236"/>
            <a:ext cx="1067015" cy="338554"/>
          </a:xfrm>
          <a:prstGeom prst="rect">
            <a:avLst/>
          </a:prstGeom>
          <a:solidFill>
            <a:schemeClr val="bg1">
              <a:lumMod val="95000"/>
            </a:schemeClr>
          </a:solidFill>
        </p:spPr>
        <p:txBody>
          <a:bodyPr wrap="square" rtlCol="0">
            <a:spAutoFit/>
          </a:bodyPr>
          <a:lstStyle/>
          <a:p>
            <a:pPr algn="ctr"/>
            <a:r>
              <a:rPr lang="en-US" altLang="zh-CN" sz="1600" dirty="0">
                <a:latin typeface="Arial" panose="020B0604020202020204" pitchFamily="34" charset="0"/>
                <a:cs typeface="Arial" panose="020B0604020202020204" pitchFamily="34" charset="0"/>
              </a:rPr>
              <a:t>Node </a:t>
            </a:r>
            <a:r>
              <a:rPr lang="en-US" altLang="zh-CN" sz="1600" i="1" dirty="0">
                <a:latin typeface="Arial" panose="020B0604020202020204" pitchFamily="34" charset="0"/>
                <a:cs typeface="Arial" panose="020B0604020202020204" pitchFamily="34" charset="0"/>
              </a:rPr>
              <a:t>B</a:t>
            </a:r>
            <a:endParaRPr lang="zh-CN" altLang="en-US" sz="1600" i="1" dirty="0">
              <a:latin typeface="Arial" panose="020B0604020202020204" pitchFamily="34" charset="0"/>
              <a:cs typeface="Arial" panose="020B0604020202020204" pitchFamily="34" charset="0"/>
            </a:endParaRPr>
          </a:p>
        </p:txBody>
      </p:sp>
      <p:cxnSp>
        <p:nvCxnSpPr>
          <p:cNvPr id="54" name="直接连接符 53">
            <a:extLst>
              <a:ext uri="{FF2B5EF4-FFF2-40B4-BE49-F238E27FC236}">
                <a16:creationId xmlns:a16="http://schemas.microsoft.com/office/drawing/2014/main" id="{F96A75A5-ECDB-291D-F065-DFF05182DE59}"/>
              </a:ext>
            </a:extLst>
          </p:cNvPr>
          <p:cNvCxnSpPr>
            <a:cxnSpLocks/>
          </p:cNvCxnSpPr>
          <p:nvPr/>
        </p:nvCxnSpPr>
        <p:spPr>
          <a:xfrm>
            <a:off x="6054755" y="3450032"/>
            <a:ext cx="0" cy="2020274"/>
          </a:xfrm>
          <a:prstGeom prst="line">
            <a:avLst/>
          </a:prstGeom>
          <a:ln w="5715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E8F15866-B4E4-DE9C-4893-2B7335707565}"/>
              </a:ext>
            </a:extLst>
          </p:cNvPr>
          <p:cNvCxnSpPr>
            <a:cxnSpLocks/>
          </p:cNvCxnSpPr>
          <p:nvPr/>
        </p:nvCxnSpPr>
        <p:spPr>
          <a:xfrm>
            <a:off x="7664262" y="3450035"/>
            <a:ext cx="0" cy="2020271"/>
          </a:xfrm>
          <a:prstGeom prst="line">
            <a:avLst/>
          </a:prstGeom>
          <a:ln w="5715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59" name="矩形 58">
            <a:extLst>
              <a:ext uri="{FF2B5EF4-FFF2-40B4-BE49-F238E27FC236}">
                <a16:creationId xmlns:a16="http://schemas.microsoft.com/office/drawing/2014/main" id="{71AAB00F-271B-B10D-492F-8D3E61644A4D}"/>
              </a:ext>
            </a:extLst>
          </p:cNvPr>
          <p:cNvSpPr/>
          <p:nvPr/>
        </p:nvSpPr>
        <p:spPr>
          <a:xfrm>
            <a:off x="5243943" y="2695902"/>
            <a:ext cx="5994098" cy="3091653"/>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pic>
        <p:nvPicPr>
          <p:cNvPr id="60" name="图片 59">
            <a:extLst>
              <a:ext uri="{FF2B5EF4-FFF2-40B4-BE49-F238E27FC236}">
                <a16:creationId xmlns:a16="http://schemas.microsoft.com/office/drawing/2014/main" id="{65F91101-7842-25E6-A4B5-5962AAF87C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89246" y="5403638"/>
            <a:ext cx="624073" cy="567339"/>
          </a:xfrm>
          <a:prstGeom prst="rect">
            <a:avLst/>
          </a:prstGeom>
        </p:spPr>
      </p:pic>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61CDE4E1-0EB5-59C6-5D98-7603A0D6F7AD}"/>
                  </a:ext>
                </a:extLst>
              </p:cNvPr>
              <p:cNvSpPr txBox="1"/>
              <p:nvPr/>
            </p:nvSpPr>
            <p:spPr>
              <a:xfrm>
                <a:off x="7348330" y="3684026"/>
                <a:ext cx="1680371" cy="338554"/>
              </a:xfrm>
              <a:prstGeom prst="rect">
                <a:avLst/>
              </a:prstGeom>
              <a:solidFill>
                <a:schemeClr val="bg1"/>
              </a:solidFill>
            </p:spPr>
            <p:txBody>
              <a:bodyPr wrap="square" lIns="0" rIns="0" rtlCol="0">
                <a:spAutoFit/>
              </a:bodyPr>
              <a:lstStyle/>
              <a:p>
                <a:pPr algn="ctr"/>
                <a14:m>
                  <m:oMath xmlns:m="http://schemas.openxmlformats.org/officeDocument/2006/math">
                    <m:sSub>
                      <m:sSubPr>
                        <m:ctrlPr>
                          <a:rPr lang="en-US" altLang="zh-CN" sz="1600" i="1" smtClean="0">
                            <a:latin typeface="Cambria Math" panose="02040503050406030204" pitchFamily="18" charset="0"/>
                            <a:cs typeface="Arial" panose="020B0604020202020204" pitchFamily="34" charset="0"/>
                          </a:rPr>
                        </m:ctrlPr>
                      </m:sSubPr>
                      <m:e>
                        <m:r>
                          <a:rPr lang="en-US" altLang="zh-CN" sz="1600" b="0" i="1" smtClean="0">
                            <a:latin typeface="Cambria Math" panose="02040503050406030204" pitchFamily="18" charset="0"/>
                            <a:cs typeface="Arial" panose="020B0604020202020204" pitchFamily="34" charset="0"/>
                          </a:rPr>
                          <m:t>𝑂</m:t>
                        </m:r>
                      </m:e>
                      <m:sub>
                        <m:r>
                          <a:rPr lang="en-US" altLang="zh-CN" sz="1600" i="1">
                            <a:latin typeface="Cambria Math" panose="02040503050406030204" pitchFamily="18" charset="0"/>
                            <a:cs typeface="Arial" panose="020B0604020202020204" pitchFamily="34" charset="0"/>
                          </a:rPr>
                          <m:t>𝐵</m:t>
                        </m:r>
                        <m:r>
                          <a:rPr lang="en-US" altLang="zh-CN" sz="1600" i="1">
                            <a:latin typeface="Cambria Math" panose="02040503050406030204" pitchFamily="18" charset="0"/>
                            <a:cs typeface="Arial" panose="020B0604020202020204" pitchFamily="34" charset="0"/>
                          </a:rPr>
                          <m:t>6</m:t>
                        </m:r>
                      </m:sub>
                    </m:sSub>
                    <m:r>
                      <a:rPr lang="en-US" altLang="zh-CN" sz="1600" i="1">
                        <a:latin typeface="Cambria Math" panose="02040503050406030204" pitchFamily="18" charset="0"/>
                        <a:cs typeface="Arial" panose="020B0604020202020204" pitchFamily="34" charset="0"/>
                      </a:rPr>
                      <m:t>: </m:t>
                    </m:r>
                  </m:oMath>
                </a14:m>
                <a:r>
                  <a:rPr lang="en-US" altLang="zh-CN" sz="1600" i="1" dirty="0">
                    <a:latin typeface="Arial" panose="020B0604020202020204" pitchFamily="34" charset="0"/>
                    <a:cs typeface="Arial" panose="020B0604020202020204" pitchFamily="34" charset="0"/>
                  </a:rPr>
                  <a:t>R(A, msg-x)</a:t>
                </a:r>
                <a:endParaRPr lang="zh-CN" altLang="en-US" sz="1600" i="1" dirty="0">
                  <a:latin typeface="Arial" panose="020B0604020202020204" pitchFamily="34" charset="0"/>
                  <a:cs typeface="Arial" panose="020B0604020202020204" pitchFamily="34" charset="0"/>
                </a:endParaRPr>
              </a:p>
            </p:txBody>
          </p:sp>
        </mc:Choice>
        <mc:Fallback xmlns="">
          <p:sp>
            <p:nvSpPr>
              <p:cNvPr id="67" name="文本框 66">
                <a:extLst>
                  <a:ext uri="{FF2B5EF4-FFF2-40B4-BE49-F238E27FC236}">
                    <a16:creationId xmlns:a16="http://schemas.microsoft.com/office/drawing/2014/main" id="{61CDE4E1-0EB5-59C6-5D98-7603A0D6F7AD}"/>
                  </a:ext>
                </a:extLst>
              </p:cNvPr>
              <p:cNvSpPr txBox="1">
                <a:spLocks noRot="1" noChangeAspect="1" noMove="1" noResize="1" noEditPoints="1" noAdjustHandles="1" noChangeArrowheads="1" noChangeShapeType="1" noTextEdit="1"/>
              </p:cNvSpPr>
              <p:nvPr/>
            </p:nvSpPr>
            <p:spPr>
              <a:xfrm>
                <a:off x="7348330" y="3684026"/>
                <a:ext cx="1680371" cy="338554"/>
              </a:xfrm>
              <a:prstGeom prst="rect">
                <a:avLst/>
              </a:prstGeom>
              <a:blipFill>
                <a:blip r:embed="rId6"/>
                <a:stretch>
                  <a:fillRect t="-5357" r="-2174" b="-21429"/>
                </a:stretch>
              </a:blipFill>
            </p:spPr>
            <p:txBody>
              <a:bodyPr/>
              <a:lstStyle/>
              <a:p>
                <a:r>
                  <a:rPr lang="zh-CN" altLang="en-US">
                    <a:noFill/>
                  </a:rPr>
                  <a:t> </a:t>
                </a:r>
              </a:p>
            </p:txBody>
          </p:sp>
        </mc:Fallback>
      </mc:AlternateContent>
      <p:cxnSp>
        <p:nvCxnSpPr>
          <p:cNvPr id="68" name="直接箭头连接符 67">
            <a:extLst>
              <a:ext uri="{FF2B5EF4-FFF2-40B4-BE49-F238E27FC236}">
                <a16:creationId xmlns:a16="http://schemas.microsoft.com/office/drawing/2014/main" id="{5CE01500-6408-6503-0A4F-302FAB94CB3A}"/>
              </a:ext>
            </a:extLst>
          </p:cNvPr>
          <p:cNvCxnSpPr>
            <a:cxnSpLocks/>
            <a:stCxn id="69" idx="3"/>
            <a:endCxn id="67" idx="1"/>
          </p:cNvCxnSpPr>
          <p:nvPr/>
        </p:nvCxnSpPr>
        <p:spPr>
          <a:xfrm>
            <a:off x="6897302" y="3733805"/>
            <a:ext cx="451028" cy="11949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文本框 68">
                <a:extLst>
                  <a:ext uri="{FF2B5EF4-FFF2-40B4-BE49-F238E27FC236}">
                    <a16:creationId xmlns:a16="http://schemas.microsoft.com/office/drawing/2014/main" id="{5571FC80-66F2-5090-1DC6-F07E08591E86}"/>
                  </a:ext>
                </a:extLst>
              </p:cNvPr>
              <p:cNvSpPr txBox="1"/>
              <p:nvPr/>
            </p:nvSpPr>
            <p:spPr>
              <a:xfrm>
                <a:off x="5296837" y="3564528"/>
                <a:ext cx="1600465" cy="338554"/>
              </a:xfrm>
              <a:prstGeom prst="rect">
                <a:avLst/>
              </a:prstGeom>
              <a:solidFill>
                <a:schemeClr val="bg1"/>
              </a:solidFill>
            </p:spPr>
            <p:txBody>
              <a:bodyPr wrap="square" lIns="0" rIns="0" rtlCol="0">
                <a:spAutoFit/>
              </a:bodyPr>
              <a:lstStyle/>
              <a:p>
                <a:pPr algn="ctr"/>
                <a14:m>
                  <m:oMath xmlns:m="http://schemas.openxmlformats.org/officeDocument/2006/math">
                    <m:sSub>
                      <m:sSubPr>
                        <m:ctrlPr>
                          <a:rPr lang="en-US" altLang="zh-CN" sz="1600" i="1" smtClean="0">
                            <a:latin typeface="Cambria Math" panose="02040503050406030204" pitchFamily="18" charset="0"/>
                            <a:cs typeface="Arial" panose="020B0604020202020204" pitchFamily="34" charset="0"/>
                          </a:rPr>
                        </m:ctrlPr>
                      </m:sSubPr>
                      <m:e>
                        <m:r>
                          <a:rPr lang="en-US" altLang="zh-CN" sz="1600" b="0" i="1" smtClean="0">
                            <a:latin typeface="Cambria Math" panose="02040503050406030204" pitchFamily="18" charset="0"/>
                            <a:cs typeface="Arial" panose="020B0604020202020204" pitchFamily="34" charset="0"/>
                          </a:rPr>
                          <m:t>𝑂</m:t>
                        </m:r>
                      </m:e>
                      <m:sub>
                        <m:r>
                          <a:rPr lang="en-US" altLang="zh-CN" sz="1600" i="1">
                            <a:latin typeface="Cambria Math" panose="02040503050406030204" pitchFamily="18" charset="0"/>
                            <a:cs typeface="Arial" panose="020B0604020202020204" pitchFamily="34" charset="0"/>
                          </a:rPr>
                          <m:t>𝐴</m:t>
                        </m:r>
                        <m:r>
                          <a:rPr lang="en-US" altLang="zh-CN" sz="1600" i="1">
                            <a:latin typeface="Cambria Math" panose="02040503050406030204" pitchFamily="18" charset="0"/>
                            <a:cs typeface="Arial" panose="020B0604020202020204" pitchFamily="34" charset="0"/>
                          </a:rPr>
                          <m:t>3</m:t>
                        </m:r>
                      </m:sub>
                    </m:sSub>
                  </m:oMath>
                </a14:m>
                <a:r>
                  <a:rPr lang="en-US" altLang="zh-CN" sz="1600" i="1" dirty="0">
                    <a:latin typeface="Arial" panose="020B0604020202020204" pitchFamily="34" charset="0"/>
                    <a:cs typeface="Arial" panose="020B0604020202020204" pitchFamily="34" charset="0"/>
                  </a:rPr>
                  <a:t>: W(B, msg-x)</a:t>
                </a:r>
                <a:endParaRPr lang="zh-CN" altLang="en-US" sz="1600" i="1" dirty="0">
                  <a:latin typeface="Arial" panose="020B0604020202020204" pitchFamily="34" charset="0"/>
                  <a:cs typeface="Arial" panose="020B0604020202020204" pitchFamily="34" charset="0"/>
                </a:endParaRPr>
              </a:p>
            </p:txBody>
          </p:sp>
        </mc:Choice>
        <mc:Fallback xmlns="">
          <p:sp>
            <p:nvSpPr>
              <p:cNvPr id="69" name="文本框 68">
                <a:extLst>
                  <a:ext uri="{FF2B5EF4-FFF2-40B4-BE49-F238E27FC236}">
                    <a16:creationId xmlns:a16="http://schemas.microsoft.com/office/drawing/2014/main" id="{5571FC80-66F2-5090-1DC6-F07E08591E86}"/>
                  </a:ext>
                </a:extLst>
              </p:cNvPr>
              <p:cNvSpPr txBox="1">
                <a:spLocks noRot="1" noChangeAspect="1" noMove="1" noResize="1" noEditPoints="1" noAdjustHandles="1" noChangeArrowheads="1" noChangeShapeType="1" noTextEdit="1"/>
              </p:cNvSpPr>
              <p:nvPr/>
            </p:nvSpPr>
            <p:spPr>
              <a:xfrm>
                <a:off x="5296837" y="3564528"/>
                <a:ext cx="1600465" cy="338554"/>
              </a:xfrm>
              <a:prstGeom prst="rect">
                <a:avLst/>
              </a:prstGeom>
              <a:blipFill>
                <a:blip r:embed="rId7"/>
                <a:stretch>
                  <a:fillRect l="-3053" t="-5455" r="-6107" b="-23636"/>
                </a:stretch>
              </a:blipFill>
            </p:spPr>
            <p:txBody>
              <a:bodyPr/>
              <a:lstStyle/>
              <a:p>
                <a:r>
                  <a:rPr lang="zh-CN" altLang="en-US">
                    <a:noFill/>
                  </a:rPr>
                  <a:t> </a:t>
                </a:r>
              </a:p>
            </p:txBody>
          </p:sp>
        </mc:Fallback>
      </mc:AlternateContent>
      <p:sp>
        <p:nvSpPr>
          <p:cNvPr id="75" name="文本框 74">
            <a:extLst>
              <a:ext uri="{FF2B5EF4-FFF2-40B4-BE49-F238E27FC236}">
                <a16:creationId xmlns:a16="http://schemas.microsoft.com/office/drawing/2014/main" id="{6811E136-DDDB-AC58-947A-D6C588C6ACDC}"/>
              </a:ext>
            </a:extLst>
          </p:cNvPr>
          <p:cNvSpPr txBox="1"/>
          <p:nvPr/>
        </p:nvSpPr>
        <p:spPr>
          <a:xfrm>
            <a:off x="9738944" y="3001236"/>
            <a:ext cx="1064132" cy="338554"/>
          </a:xfrm>
          <a:prstGeom prst="rect">
            <a:avLst/>
          </a:prstGeom>
          <a:solidFill>
            <a:schemeClr val="bg1">
              <a:lumMod val="95000"/>
            </a:schemeClr>
          </a:solidFill>
        </p:spPr>
        <p:txBody>
          <a:bodyPr wrap="square" rtlCol="0">
            <a:spAutoFit/>
          </a:bodyPr>
          <a:lstStyle/>
          <a:p>
            <a:pPr algn="ctr"/>
            <a:r>
              <a:rPr lang="en-US" altLang="zh-CN" sz="1600" dirty="0">
                <a:latin typeface="Arial" panose="020B0604020202020204" pitchFamily="34" charset="0"/>
                <a:cs typeface="Arial" panose="020B0604020202020204" pitchFamily="34" charset="0"/>
              </a:rPr>
              <a:t>Node </a:t>
            </a:r>
            <a:r>
              <a:rPr lang="en-US" altLang="zh-CN" sz="1600" i="1" dirty="0">
                <a:latin typeface="Arial" panose="020B0604020202020204" pitchFamily="34" charset="0"/>
                <a:cs typeface="Arial" panose="020B0604020202020204" pitchFamily="34" charset="0"/>
              </a:rPr>
              <a:t>C</a:t>
            </a:r>
            <a:endParaRPr lang="zh-CN" altLang="en-US" sz="1600" i="1" dirty="0">
              <a:latin typeface="Arial" panose="020B0604020202020204" pitchFamily="34" charset="0"/>
              <a:cs typeface="Arial" panose="020B0604020202020204" pitchFamily="34" charset="0"/>
            </a:endParaRPr>
          </a:p>
        </p:txBody>
      </p:sp>
      <p:cxnSp>
        <p:nvCxnSpPr>
          <p:cNvPr id="76" name="直接连接符 75">
            <a:extLst>
              <a:ext uri="{FF2B5EF4-FFF2-40B4-BE49-F238E27FC236}">
                <a16:creationId xmlns:a16="http://schemas.microsoft.com/office/drawing/2014/main" id="{F5EA8D13-A79C-0B96-EB0A-7D3F0BDD9ADF}"/>
              </a:ext>
            </a:extLst>
          </p:cNvPr>
          <p:cNvCxnSpPr>
            <a:cxnSpLocks/>
          </p:cNvCxnSpPr>
          <p:nvPr/>
        </p:nvCxnSpPr>
        <p:spPr>
          <a:xfrm>
            <a:off x="10271010" y="3436752"/>
            <a:ext cx="0" cy="2020271"/>
          </a:xfrm>
          <a:prstGeom prst="line">
            <a:avLst/>
          </a:prstGeom>
          <a:ln w="5715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文本框 76">
                <a:extLst>
                  <a:ext uri="{FF2B5EF4-FFF2-40B4-BE49-F238E27FC236}">
                    <a16:creationId xmlns:a16="http://schemas.microsoft.com/office/drawing/2014/main" id="{8D1F2224-2178-F458-C386-E5D0F492CA3D}"/>
                  </a:ext>
                </a:extLst>
              </p:cNvPr>
              <p:cNvSpPr txBox="1"/>
              <p:nvPr/>
            </p:nvSpPr>
            <p:spPr>
              <a:xfrm>
                <a:off x="7473416" y="4056543"/>
                <a:ext cx="1625601" cy="338554"/>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Arial" panose="020B0604020202020204" pitchFamily="34" charset="0"/>
                            </a:rPr>
                          </m:ctrlPr>
                        </m:sSubPr>
                        <m:e>
                          <m:r>
                            <m:rPr>
                              <m:nor/>
                            </m:rPr>
                            <a:rPr lang="en-US" altLang="zh-CN" sz="1600" i="1" dirty="0">
                              <a:latin typeface="Arial" panose="020B0604020202020204" pitchFamily="34" charset="0"/>
                              <a:cs typeface="Arial" panose="020B0604020202020204" pitchFamily="34" charset="0"/>
                            </a:rPr>
                            <m:t>Recovery</m:t>
                          </m:r>
                        </m:e>
                        <m:sub>
                          <m:r>
                            <a:rPr lang="en-US" altLang="zh-CN" sz="1600" i="1">
                              <a:latin typeface="Cambria Math" panose="02040503050406030204" pitchFamily="18" charset="0"/>
                              <a:cs typeface="Arial" panose="020B0604020202020204" pitchFamily="34" charset="0"/>
                            </a:rPr>
                            <m:t>𝐴</m:t>
                          </m:r>
                        </m:sub>
                      </m:sSub>
                    </m:oMath>
                  </m:oMathPara>
                </a14:m>
                <a:endParaRPr lang="zh-CN" altLang="en-US" sz="1600" i="1" dirty="0">
                  <a:latin typeface="Arial" panose="020B0604020202020204" pitchFamily="34" charset="0"/>
                  <a:cs typeface="Arial" panose="020B0604020202020204" pitchFamily="34" charset="0"/>
                </a:endParaRPr>
              </a:p>
            </p:txBody>
          </p:sp>
        </mc:Choice>
        <mc:Fallback xmlns="">
          <p:sp>
            <p:nvSpPr>
              <p:cNvPr id="77" name="文本框 76">
                <a:extLst>
                  <a:ext uri="{FF2B5EF4-FFF2-40B4-BE49-F238E27FC236}">
                    <a16:creationId xmlns:a16="http://schemas.microsoft.com/office/drawing/2014/main" id="{8D1F2224-2178-F458-C386-E5D0F492CA3D}"/>
                  </a:ext>
                </a:extLst>
              </p:cNvPr>
              <p:cNvSpPr txBox="1">
                <a:spLocks noRot="1" noChangeAspect="1" noMove="1" noResize="1" noEditPoints="1" noAdjustHandles="1" noChangeArrowheads="1" noChangeShapeType="1" noTextEdit="1"/>
              </p:cNvSpPr>
              <p:nvPr/>
            </p:nvSpPr>
            <p:spPr>
              <a:xfrm>
                <a:off x="7473416" y="4056543"/>
                <a:ext cx="1625601" cy="338554"/>
              </a:xfrm>
              <a:prstGeom prst="rect">
                <a:avLst/>
              </a:prstGeom>
              <a:blipFill>
                <a:blip r:embed="rId8"/>
                <a:stretch>
                  <a:fillRect b="-12500"/>
                </a:stretch>
              </a:blipFill>
            </p:spPr>
            <p:txBody>
              <a:bodyPr/>
              <a:lstStyle/>
              <a:p>
                <a:r>
                  <a:rPr lang="zh-CN" altLang="en-US">
                    <a:noFill/>
                  </a:rPr>
                  <a:t> </a:t>
                </a:r>
              </a:p>
            </p:txBody>
          </p:sp>
        </mc:Fallback>
      </mc:AlternateContent>
      <p:cxnSp>
        <p:nvCxnSpPr>
          <p:cNvPr id="78" name="直接连接符 77">
            <a:extLst>
              <a:ext uri="{FF2B5EF4-FFF2-40B4-BE49-F238E27FC236}">
                <a16:creationId xmlns:a16="http://schemas.microsoft.com/office/drawing/2014/main" id="{25748BD4-D5BE-EB4B-FA92-30D295CAF3FE}"/>
              </a:ext>
            </a:extLst>
          </p:cNvPr>
          <p:cNvCxnSpPr>
            <a:cxnSpLocks/>
            <a:stCxn id="77" idx="2"/>
          </p:cNvCxnSpPr>
          <p:nvPr/>
        </p:nvCxnSpPr>
        <p:spPr>
          <a:xfrm>
            <a:off x="8286217" y="4395097"/>
            <a:ext cx="0" cy="1075209"/>
          </a:xfrm>
          <a:prstGeom prst="line">
            <a:avLst/>
          </a:prstGeom>
          <a:ln w="5715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文本框 79">
                <a:extLst>
                  <a:ext uri="{FF2B5EF4-FFF2-40B4-BE49-F238E27FC236}">
                    <a16:creationId xmlns:a16="http://schemas.microsoft.com/office/drawing/2014/main" id="{64E8190F-9D30-92DA-8231-43DC2A151841}"/>
                  </a:ext>
                </a:extLst>
              </p:cNvPr>
              <p:cNvSpPr txBox="1"/>
              <p:nvPr/>
            </p:nvSpPr>
            <p:spPr>
              <a:xfrm>
                <a:off x="7801153" y="5049604"/>
                <a:ext cx="1562877" cy="338554"/>
              </a:xfrm>
              <a:prstGeom prst="rect">
                <a:avLst/>
              </a:prstGeom>
              <a:solidFill>
                <a:schemeClr val="bg1"/>
              </a:solidFill>
            </p:spPr>
            <p:txBody>
              <a:bodyPr wrap="square" lIns="0" rIns="0" rtlCol="0">
                <a:spAutoFit/>
              </a:bodyPr>
              <a:lstStyle>
                <a:defPPr>
                  <a:defRPr lang="zh-CN"/>
                </a:defPPr>
                <a:lvl1pPr algn="ctr"/>
              </a:lstStyle>
              <a:p>
                <a:pPr algn="ctr"/>
                <a14:m>
                  <m:oMath xmlns:m="http://schemas.openxmlformats.org/officeDocument/2006/math">
                    <m:sSub>
                      <m:sSubPr>
                        <m:ctrlPr>
                          <a:rPr lang="en-US" altLang="zh-CN" sz="1600" i="1" smtClean="0">
                            <a:latin typeface="Cambria Math" panose="02040503050406030204" pitchFamily="18" charset="0"/>
                            <a:cs typeface="Arial" panose="020B0604020202020204" pitchFamily="34" charset="0"/>
                          </a:rPr>
                        </m:ctrlPr>
                      </m:sSubPr>
                      <m:e>
                        <m:r>
                          <a:rPr lang="en-US" altLang="zh-CN" sz="1600" b="0" i="1" smtClean="0">
                            <a:latin typeface="Cambria Math" panose="02040503050406030204" pitchFamily="18" charset="0"/>
                            <a:cs typeface="Arial" panose="020B0604020202020204" pitchFamily="34" charset="0"/>
                          </a:rPr>
                          <m:t>𝑂</m:t>
                        </m:r>
                      </m:e>
                      <m:sub>
                        <m:r>
                          <a:rPr lang="en-US" altLang="zh-CN" sz="1600" i="1">
                            <a:latin typeface="Cambria Math" panose="02040503050406030204" pitchFamily="18" charset="0"/>
                            <a:cs typeface="Arial" panose="020B0604020202020204" pitchFamily="34" charset="0"/>
                          </a:rPr>
                          <m:t>𝐵</m:t>
                        </m:r>
                        <m:r>
                          <a:rPr lang="en-US" altLang="zh-CN" sz="1600" i="1">
                            <a:latin typeface="Cambria Math" panose="02040503050406030204" pitchFamily="18" charset="0"/>
                            <a:cs typeface="Arial" panose="020B0604020202020204" pitchFamily="34" charset="0"/>
                          </a:rPr>
                          <m:t>7</m:t>
                        </m:r>
                      </m:sub>
                    </m:sSub>
                  </m:oMath>
                </a14:m>
                <a:r>
                  <a:rPr lang="en-US" altLang="zh-CN" sz="1600" i="1" dirty="0">
                    <a:latin typeface="Arial" panose="020B0604020202020204" pitchFamily="34" charset="0"/>
                    <a:cs typeface="Arial" panose="020B0604020202020204" pitchFamily="34" charset="0"/>
                  </a:rPr>
                  <a:t>: W(C, msg-y)</a:t>
                </a:r>
                <a:endParaRPr lang="zh-CN" altLang="en-US" sz="1600" i="1" dirty="0">
                  <a:latin typeface="Arial" panose="020B0604020202020204" pitchFamily="34" charset="0"/>
                  <a:cs typeface="Arial" panose="020B0604020202020204" pitchFamily="34" charset="0"/>
                </a:endParaRPr>
              </a:p>
            </p:txBody>
          </p:sp>
        </mc:Choice>
        <mc:Fallback xmlns="">
          <p:sp>
            <p:nvSpPr>
              <p:cNvPr id="80" name="文本框 79">
                <a:extLst>
                  <a:ext uri="{FF2B5EF4-FFF2-40B4-BE49-F238E27FC236}">
                    <a16:creationId xmlns:a16="http://schemas.microsoft.com/office/drawing/2014/main" id="{64E8190F-9D30-92DA-8231-43DC2A151841}"/>
                  </a:ext>
                </a:extLst>
              </p:cNvPr>
              <p:cNvSpPr txBox="1">
                <a:spLocks noRot="1" noChangeAspect="1" noMove="1" noResize="1" noEditPoints="1" noAdjustHandles="1" noChangeArrowheads="1" noChangeShapeType="1" noTextEdit="1"/>
              </p:cNvSpPr>
              <p:nvPr/>
            </p:nvSpPr>
            <p:spPr>
              <a:xfrm>
                <a:off x="7801153" y="5049604"/>
                <a:ext cx="1562877" cy="338554"/>
              </a:xfrm>
              <a:prstGeom prst="rect">
                <a:avLst/>
              </a:prstGeom>
              <a:blipFill>
                <a:blip r:embed="rId9"/>
                <a:stretch>
                  <a:fillRect l="-6641" t="-5357" r="-10547" b="-21429"/>
                </a:stretch>
              </a:blipFill>
            </p:spPr>
            <p:txBody>
              <a:bodyPr/>
              <a:lstStyle/>
              <a:p>
                <a:r>
                  <a:rPr lang="zh-CN" altLang="en-US">
                    <a:noFill/>
                  </a:rPr>
                  <a:t> </a:t>
                </a:r>
              </a:p>
            </p:txBody>
          </p:sp>
        </mc:Fallback>
      </mc:AlternateContent>
      <p:cxnSp>
        <p:nvCxnSpPr>
          <p:cNvPr id="81" name="直接箭头连接符 80">
            <a:extLst>
              <a:ext uri="{FF2B5EF4-FFF2-40B4-BE49-F238E27FC236}">
                <a16:creationId xmlns:a16="http://schemas.microsoft.com/office/drawing/2014/main" id="{D72F535F-34E2-8CC6-C12E-8BADD2B1AAE6}"/>
              </a:ext>
            </a:extLst>
          </p:cNvPr>
          <p:cNvCxnSpPr>
            <a:cxnSpLocks/>
            <a:stCxn id="80" idx="3"/>
            <a:endCxn id="82" idx="1"/>
          </p:cNvCxnSpPr>
          <p:nvPr/>
        </p:nvCxnSpPr>
        <p:spPr>
          <a:xfrm>
            <a:off x="9364030" y="5218881"/>
            <a:ext cx="331529" cy="424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2" name="文本框 81">
                <a:extLst>
                  <a:ext uri="{FF2B5EF4-FFF2-40B4-BE49-F238E27FC236}">
                    <a16:creationId xmlns:a16="http://schemas.microsoft.com/office/drawing/2014/main" id="{53D7387B-3918-C71E-C4B4-A5E95E6D9B38}"/>
                  </a:ext>
                </a:extLst>
              </p:cNvPr>
              <p:cNvSpPr txBox="1"/>
              <p:nvPr/>
            </p:nvSpPr>
            <p:spPr>
              <a:xfrm>
                <a:off x="9695559" y="5092039"/>
                <a:ext cx="1532082" cy="338554"/>
              </a:xfrm>
              <a:prstGeom prst="rect">
                <a:avLst/>
              </a:prstGeom>
              <a:solidFill>
                <a:schemeClr val="bg1"/>
              </a:solidFill>
            </p:spPr>
            <p:txBody>
              <a:bodyPr wrap="square" lIns="0" rIns="0" rtlCol="0">
                <a:spAutoFit/>
              </a:bodyPr>
              <a:lstStyle/>
              <a:p>
                <a:pPr algn="ctr"/>
                <a14:m>
                  <m:oMath xmlns:m="http://schemas.openxmlformats.org/officeDocument/2006/math">
                    <m:sSub>
                      <m:sSubPr>
                        <m:ctrlPr>
                          <a:rPr lang="en-US" altLang="zh-CN" sz="1600" i="1" smtClean="0">
                            <a:latin typeface="Cambria Math" panose="02040503050406030204" pitchFamily="18" charset="0"/>
                            <a:cs typeface="Arial" panose="020B0604020202020204" pitchFamily="34" charset="0"/>
                          </a:rPr>
                        </m:ctrlPr>
                      </m:sSubPr>
                      <m:e>
                        <m:r>
                          <a:rPr lang="en-US" altLang="zh-CN" sz="1600" b="0" i="1" smtClean="0">
                            <a:latin typeface="Cambria Math" panose="02040503050406030204" pitchFamily="18" charset="0"/>
                            <a:cs typeface="Arial" panose="020B0604020202020204" pitchFamily="34" charset="0"/>
                          </a:rPr>
                          <m:t>𝑂</m:t>
                        </m:r>
                      </m:e>
                      <m:sub>
                        <m:r>
                          <a:rPr lang="en-US" altLang="zh-CN" sz="1600" i="1">
                            <a:latin typeface="Cambria Math" panose="02040503050406030204" pitchFamily="18" charset="0"/>
                            <a:cs typeface="Arial" panose="020B0604020202020204" pitchFamily="34" charset="0"/>
                          </a:rPr>
                          <m:t>𝐶</m:t>
                        </m:r>
                        <m:r>
                          <a:rPr lang="en-US" altLang="zh-CN" sz="1600" i="1">
                            <a:latin typeface="Cambria Math" panose="02040503050406030204" pitchFamily="18" charset="0"/>
                            <a:cs typeface="Arial" panose="020B0604020202020204" pitchFamily="34" charset="0"/>
                          </a:rPr>
                          <m:t>4</m:t>
                        </m:r>
                      </m:sub>
                    </m:sSub>
                  </m:oMath>
                </a14:m>
                <a:r>
                  <a:rPr lang="en-US" altLang="zh-CN" sz="1600" i="1" dirty="0">
                    <a:latin typeface="Arial" panose="020B0604020202020204" pitchFamily="34" charset="0"/>
                    <a:cs typeface="Arial" panose="020B0604020202020204" pitchFamily="34" charset="0"/>
                  </a:rPr>
                  <a:t>: R(B, msg-y)</a:t>
                </a:r>
                <a:endParaRPr lang="zh-CN" altLang="en-US" sz="1600" i="1" dirty="0">
                  <a:latin typeface="Arial" panose="020B0604020202020204" pitchFamily="34" charset="0"/>
                  <a:cs typeface="Arial" panose="020B0604020202020204" pitchFamily="34" charset="0"/>
                </a:endParaRPr>
              </a:p>
            </p:txBody>
          </p:sp>
        </mc:Choice>
        <mc:Fallback xmlns="">
          <p:sp>
            <p:nvSpPr>
              <p:cNvPr id="82" name="文本框 81">
                <a:extLst>
                  <a:ext uri="{FF2B5EF4-FFF2-40B4-BE49-F238E27FC236}">
                    <a16:creationId xmlns:a16="http://schemas.microsoft.com/office/drawing/2014/main" id="{53D7387B-3918-C71E-C4B4-A5E95E6D9B38}"/>
                  </a:ext>
                </a:extLst>
              </p:cNvPr>
              <p:cNvSpPr txBox="1">
                <a:spLocks noRot="1" noChangeAspect="1" noMove="1" noResize="1" noEditPoints="1" noAdjustHandles="1" noChangeArrowheads="1" noChangeShapeType="1" noTextEdit="1"/>
              </p:cNvSpPr>
              <p:nvPr/>
            </p:nvSpPr>
            <p:spPr>
              <a:xfrm>
                <a:off x="9695559" y="5092039"/>
                <a:ext cx="1532082" cy="338554"/>
              </a:xfrm>
              <a:prstGeom prst="rect">
                <a:avLst/>
              </a:prstGeom>
              <a:blipFill>
                <a:blip r:embed="rId10"/>
                <a:stretch>
                  <a:fillRect l="-3571" t="-5357" r="-7143" b="-21429"/>
                </a:stretch>
              </a:blipFill>
            </p:spPr>
            <p:txBody>
              <a:bodyPr/>
              <a:lstStyle/>
              <a:p>
                <a:r>
                  <a:rPr lang="zh-CN" altLang="en-US">
                    <a:noFill/>
                  </a:rPr>
                  <a:t> </a:t>
                </a:r>
              </a:p>
            </p:txBody>
          </p:sp>
        </mc:Fallback>
      </mc:AlternateContent>
      <p:sp>
        <p:nvSpPr>
          <p:cNvPr id="87" name="文本框 86">
            <a:extLst>
              <a:ext uri="{FF2B5EF4-FFF2-40B4-BE49-F238E27FC236}">
                <a16:creationId xmlns:a16="http://schemas.microsoft.com/office/drawing/2014/main" id="{63F81B16-8E76-725C-8482-3AC7E5C80D65}"/>
              </a:ext>
            </a:extLst>
          </p:cNvPr>
          <p:cNvSpPr txBox="1"/>
          <p:nvPr/>
        </p:nvSpPr>
        <p:spPr>
          <a:xfrm>
            <a:off x="7728900" y="4503488"/>
            <a:ext cx="1497491" cy="584775"/>
          </a:xfrm>
          <a:prstGeom prst="rect">
            <a:avLst/>
          </a:prstGeom>
          <a:solidFill>
            <a:srgbClr val="C4E59F"/>
          </a:solidFill>
        </p:spPr>
        <p:txBody>
          <a:bodyPr wrap="square" rtlCol="0">
            <a:spAutoFit/>
          </a:bodyPr>
          <a:lstStyle/>
          <a:p>
            <a:pPr algn="ctr"/>
            <a:r>
              <a:rPr lang="en-US" altLang="zh-CN" sz="1600" dirty="0">
                <a:latin typeface="Arial" panose="020B0604020202020204" pitchFamily="34" charset="0"/>
                <a:cs typeface="Arial" panose="020B0604020202020204" pitchFamily="34" charset="0"/>
              </a:rPr>
              <a:t>Make </a:t>
            </a:r>
            <a:r>
              <a:rPr lang="en-US" altLang="zh-CN" sz="1600" i="1" dirty="0">
                <a:latin typeface="Arial" panose="020B0604020202020204" pitchFamily="34" charset="0"/>
                <a:cs typeface="Arial" panose="020B0604020202020204" pitchFamily="34" charset="0"/>
              </a:rPr>
              <a:t>C</a:t>
            </a:r>
            <a:r>
              <a:rPr lang="en-US" altLang="zh-CN" sz="1600" dirty="0">
                <a:latin typeface="Arial" panose="020B0604020202020204" pitchFamily="34" charset="0"/>
                <a:cs typeface="Arial" panose="020B0604020202020204" pitchFamily="34" charset="0"/>
              </a:rPr>
              <a:t> take over </a:t>
            </a:r>
            <a:r>
              <a:rPr lang="en-US" altLang="zh-CN" sz="1600" i="1" dirty="0">
                <a:latin typeface="Arial" panose="020B0604020202020204" pitchFamily="34" charset="0"/>
                <a:cs typeface="Arial" panose="020B0604020202020204" pitchFamily="34" charset="0"/>
              </a:rPr>
              <a:t>A</a:t>
            </a:r>
            <a:r>
              <a:rPr lang="en-US" altLang="zh-CN" sz="1600" dirty="0">
                <a:latin typeface="Arial" panose="020B0604020202020204" pitchFamily="34" charset="0"/>
                <a:cs typeface="Arial" panose="020B0604020202020204" pitchFamily="34" charset="0"/>
              </a:rPr>
              <a:t>’s task</a:t>
            </a:r>
            <a:endParaRPr lang="zh-CN" altLang="en-US" sz="1600" dirty="0">
              <a:latin typeface="Arial" panose="020B0604020202020204" pitchFamily="34" charset="0"/>
              <a:cs typeface="Arial" panose="020B0604020202020204" pitchFamily="34" charset="0"/>
            </a:endParaRPr>
          </a:p>
        </p:txBody>
      </p:sp>
      <p:pic>
        <p:nvPicPr>
          <p:cNvPr id="1026" name="Picture 2" descr="Cartoon pink love letter Royalty Free Vector Image">
            <a:extLst>
              <a:ext uri="{FF2B5EF4-FFF2-40B4-BE49-F238E27FC236}">
                <a16:creationId xmlns:a16="http://schemas.microsoft.com/office/drawing/2014/main" id="{3E4677DE-CE11-760E-44BA-DA4889474505}"/>
              </a:ext>
            </a:extLst>
          </p:cNvPr>
          <p:cNvPicPr>
            <a:picLocks noChangeAspect="1" noChangeArrowheads="1"/>
          </p:cNvPicPr>
          <p:nvPr/>
        </p:nvPicPr>
        <p:blipFill rotWithShape="1">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l="8512" t="15100" r="8550" b="24346"/>
          <a:stretch/>
        </p:blipFill>
        <p:spPr bwMode="auto">
          <a:xfrm>
            <a:off x="2616592" y="4057779"/>
            <a:ext cx="356974" cy="234030"/>
          </a:xfrm>
          <a:prstGeom prst="rect">
            <a:avLst/>
          </a:prstGeom>
          <a:noFill/>
          <a:extLst>
            <a:ext uri="{909E8E84-426E-40DD-AFC4-6F175D3DCCD1}">
              <a14:hiddenFill xmlns:a14="http://schemas.microsoft.com/office/drawing/2010/main">
                <a:solidFill>
                  <a:srgbClr val="FFFFFF"/>
                </a:solidFill>
              </a14:hiddenFill>
            </a:ext>
          </a:extLst>
        </p:spPr>
      </p:pic>
      <p:grpSp>
        <p:nvGrpSpPr>
          <p:cNvPr id="98" name="组合 97">
            <a:extLst>
              <a:ext uri="{FF2B5EF4-FFF2-40B4-BE49-F238E27FC236}">
                <a16:creationId xmlns:a16="http://schemas.microsoft.com/office/drawing/2014/main" id="{16147B21-D710-8D24-BB31-62A925210630}"/>
              </a:ext>
            </a:extLst>
          </p:cNvPr>
          <p:cNvGrpSpPr/>
          <p:nvPr/>
        </p:nvGrpSpPr>
        <p:grpSpPr>
          <a:xfrm>
            <a:off x="6963458" y="3496447"/>
            <a:ext cx="384872" cy="261472"/>
            <a:chOff x="4700587" y="2467923"/>
            <a:chExt cx="421161" cy="304636"/>
          </a:xfrm>
        </p:grpSpPr>
        <p:pic>
          <p:nvPicPr>
            <p:cNvPr id="97" name="图片 96">
              <a:extLst>
                <a:ext uri="{FF2B5EF4-FFF2-40B4-BE49-F238E27FC236}">
                  <a16:creationId xmlns:a16="http://schemas.microsoft.com/office/drawing/2014/main" id="{9945C042-AED9-8E84-22BE-3445B0E7DC7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700587" y="2476500"/>
              <a:ext cx="421161" cy="287482"/>
            </a:xfrm>
            <a:prstGeom prst="rect">
              <a:avLst/>
            </a:prstGeom>
          </p:spPr>
        </p:pic>
        <p:pic>
          <p:nvPicPr>
            <p:cNvPr id="1028" name="Picture 4" descr="Case job work icon - Mixed Rounded | Free icons">
              <a:extLst>
                <a:ext uri="{FF2B5EF4-FFF2-40B4-BE49-F238E27FC236}">
                  <a16:creationId xmlns:a16="http://schemas.microsoft.com/office/drawing/2014/main" id="{A5AF4698-EC54-D299-DBF0-BB065894B742}"/>
                </a:ext>
              </a:extLst>
            </p:cNvPr>
            <p:cNvPicPr>
              <a:picLocks noChangeAspect="1" noChangeArrowheads="1"/>
            </p:cNvPicPr>
            <p:nvPr/>
          </p:nvPicPr>
          <p:blipFill>
            <a:blip r:embed="rId13">
              <a:clrChange>
                <a:clrFrom>
                  <a:srgbClr val="FFD34E"/>
                </a:clrFrom>
                <a:clrTo>
                  <a:srgbClr val="FFD34E">
                    <a:alpha val="0"/>
                  </a:srgbClr>
                </a:clrTo>
              </a:clrChange>
              <a:extLst>
                <a:ext uri="{28A0092B-C50C-407E-A947-70E740481C1C}">
                  <a14:useLocalDpi xmlns:a14="http://schemas.microsoft.com/office/drawing/2010/main" val="0"/>
                </a:ext>
              </a:extLst>
            </a:blip>
            <a:srcRect/>
            <a:stretch>
              <a:fillRect/>
            </a:stretch>
          </p:blipFill>
          <p:spPr bwMode="auto">
            <a:xfrm>
              <a:off x="4758850" y="2467923"/>
              <a:ext cx="304636" cy="304636"/>
            </a:xfrm>
            <a:prstGeom prst="rect">
              <a:avLst/>
            </a:prstGeom>
            <a:noFill/>
            <a:extLst>
              <a:ext uri="{909E8E84-426E-40DD-AFC4-6F175D3DCCD1}">
                <a14:hiddenFill xmlns:a14="http://schemas.microsoft.com/office/drawing/2010/main">
                  <a:solidFill>
                    <a:srgbClr val="FFFFFF"/>
                  </a:solidFill>
                </a14:hiddenFill>
              </a:ext>
            </a:extLst>
          </p:spPr>
        </p:pic>
      </p:grpSp>
      <p:sp>
        <p:nvSpPr>
          <p:cNvPr id="99" name="文本框 98">
            <a:extLst>
              <a:ext uri="{FF2B5EF4-FFF2-40B4-BE49-F238E27FC236}">
                <a16:creationId xmlns:a16="http://schemas.microsoft.com/office/drawing/2014/main" id="{4376D2C9-E01C-3255-3060-5A9BCF0477E2}"/>
              </a:ext>
            </a:extLst>
          </p:cNvPr>
          <p:cNvSpPr txBox="1"/>
          <p:nvPr/>
        </p:nvSpPr>
        <p:spPr>
          <a:xfrm>
            <a:off x="1553144" y="6161645"/>
            <a:ext cx="8999421" cy="400110"/>
          </a:xfrm>
          <a:prstGeom prst="rect">
            <a:avLst/>
          </a:prstGeom>
          <a:noFill/>
        </p:spPr>
        <p:txBody>
          <a:bodyPr wrap="square">
            <a:spAutoFit/>
          </a:bodyPr>
          <a:lstStyle>
            <a:defPPr>
              <a:defRPr lang="en-US"/>
            </a:defPPr>
            <a:lvl1pPr>
              <a:defRPr sz="2400" b="1"/>
            </a:lvl1pPr>
            <a:lvl2pPr lvl="1" algn="ctr">
              <a:defRPr sz="2000" b="1"/>
            </a:lvl2pPr>
          </a:lstStyle>
          <a:p>
            <a:pPr algn="ctr"/>
            <a:r>
              <a:rPr lang="en-US" altLang="zh-CN" sz="2000" b="0" dirty="0"/>
              <a:t>The</a:t>
            </a:r>
            <a:r>
              <a:rPr lang="zh-CN" altLang="en-US" sz="2000" b="0" dirty="0"/>
              <a:t> </a:t>
            </a:r>
            <a:r>
              <a:rPr lang="en-US" altLang="zh-CN" sz="2000" b="0" dirty="0"/>
              <a:t>cloud system can correctly recover from these crash states</a:t>
            </a:r>
            <a:endParaRPr lang="zh-CN" altLang="en-US" sz="2000" b="0" dirty="0"/>
          </a:p>
        </p:txBody>
      </p:sp>
      <p:cxnSp>
        <p:nvCxnSpPr>
          <p:cNvPr id="10" name="直接连接符 9">
            <a:extLst>
              <a:ext uri="{FF2B5EF4-FFF2-40B4-BE49-F238E27FC236}">
                <a16:creationId xmlns:a16="http://schemas.microsoft.com/office/drawing/2014/main" id="{CAE945B9-5F16-A66A-E6E2-6C73E1EF51AA}"/>
              </a:ext>
            </a:extLst>
          </p:cNvPr>
          <p:cNvCxnSpPr>
            <a:cxnSpLocks/>
          </p:cNvCxnSpPr>
          <p:nvPr/>
        </p:nvCxnSpPr>
        <p:spPr>
          <a:xfrm>
            <a:off x="1754705" y="4441286"/>
            <a:ext cx="0" cy="1008750"/>
          </a:xfrm>
          <a:prstGeom prst="line">
            <a:avLst/>
          </a:prstGeom>
          <a:ln w="571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pic>
        <p:nvPicPr>
          <p:cNvPr id="19" name="Picture 2" descr="Cartoon pink love letter Royalty Free Vector Image">
            <a:extLst>
              <a:ext uri="{FF2B5EF4-FFF2-40B4-BE49-F238E27FC236}">
                <a16:creationId xmlns:a16="http://schemas.microsoft.com/office/drawing/2014/main" id="{F52C84C2-DF54-F314-F47B-29DB08895378}"/>
              </a:ext>
            </a:extLst>
          </p:cNvPr>
          <p:cNvPicPr>
            <a:picLocks noChangeAspect="1" noChangeArrowheads="1"/>
          </p:cNvPicPr>
          <p:nvPr/>
        </p:nvPicPr>
        <p:blipFill rotWithShape="1">
          <a:blip r:embed="rId14">
            <a:clrChange>
              <a:clrFrom>
                <a:srgbClr val="FFFFFF"/>
              </a:clrFrom>
              <a:clrTo>
                <a:srgbClr val="FFFFFF">
                  <a:alpha val="0"/>
                </a:srgbClr>
              </a:clrTo>
            </a:clrChange>
            <a:extLst>
              <a:ext uri="{BEBA8EAE-BF5A-486C-A8C5-ECC9F3942E4B}">
                <a14:imgProps xmlns:a14="http://schemas.microsoft.com/office/drawing/2010/main">
                  <a14:imgLayer r:embed="rId15">
                    <a14:imgEffect>
                      <a14:saturation sat="0"/>
                    </a14:imgEffect>
                  </a14:imgLayer>
                </a14:imgProps>
              </a:ext>
              <a:ext uri="{28A0092B-C50C-407E-A947-70E740481C1C}">
                <a14:useLocalDpi xmlns:a14="http://schemas.microsoft.com/office/drawing/2010/main" val="0"/>
              </a:ext>
            </a:extLst>
          </a:blip>
          <a:srcRect l="8512" t="15100" r="8550" b="24346"/>
          <a:stretch/>
        </p:blipFill>
        <p:spPr bwMode="auto">
          <a:xfrm>
            <a:off x="2616592" y="4059916"/>
            <a:ext cx="356974" cy="23403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直接连接符 19">
            <a:extLst>
              <a:ext uri="{FF2B5EF4-FFF2-40B4-BE49-F238E27FC236}">
                <a16:creationId xmlns:a16="http://schemas.microsoft.com/office/drawing/2014/main" id="{91F735C5-F09B-EBD3-8D90-FE6B1E386581}"/>
              </a:ext>
            </a:extLst>
          </p:cNvPr>
          <p:cNvCxnSpPr>
            <a:cxnSpLocks/>
          </p:cNvCxnSpPr>
          <p:nvPr/>
        </p:nvCxnSpPr>
        <p:spPr>
          <a:xfrm>
            <a:off x="6050950" y="4090392"/>
            <a:ext cx="0" cy="1379914"/>
          </a:xfrm>
          <a:prstGeom prst="line">
            <a:avLst/>
          </a:prstGeom>
          <a:ln w="571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70" name="爆炸形: 8 pt  69">
            <a:extLst>
              <a:ext uri="{FF2B5EF4-FFF2-40B4-BE49-F238E27FC236}">
                <a16:creationId xmlns:a16="http://schemas.microsoft.com/office/drawing/2014/main" id="{D053AF32-4094-AD49-72CA-3D45402BB7EA}"/>
              </a:ext>
            </a:extLst>
          </p:cNvPr>
          <p:cNvSpPr/>
          <p:nvPr/>
        </p:nvSpPr>
        <p:spPr>
          <a:xfrm>
            <a:off x="5707423" y="3838720"/>
            <a:ext cx="662444" cy="369333"/>
          </a:xfrm>
          <a:prstGeom prst="irregularSeal1">
            <a:avLst/>
          </a:prstGeom>
          <a:solidFill>
            <a:srgbClr val="D81E0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2400">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40000241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3" presetClass="emph" presetSubtype="2" fill="hold" grpId="0" nodeType="withEffect">
                                  <p:stCondLst>
                                    <p:cond delay="0"/>
                                  </p:stCondLst>
                                  <p:childTnLst>
                                    <p:animClr clrSpc="rgb" dir="cw">
                                      <p:cBhvr override="childStyle">
                                        <p:cTn id="10" dur="10" fill="hold"/>
                                        <p:tgtEl>
                                          <p:spTgt spid="13"/>
                                        </p:tgtEl>
                                        <p:attrNameLst>
                                          <p:attrName>style.color</p:attrName>
                                        </p:attrNameLst>
                                      </p:cBhvr>
                                      <p:to>
                                        <a:srgbClr val="D8D8D8"/>
                                      </p:to>
                                    </p:animClr>
                                  </p:childTnLst>
                                </p:cTn>
                              </p:par>
                              <p:par>
                                <p:cTn id="11" presetID="3" presetClass="emph" presetSubtype="2" fill="hold" grpId="0" nodeType="withEffect">
                                  <p:stCondLst>
                                    <p:cond delay="0"/>
                                  </p:stCondLst>
                                  <p:childTnLst>
                                    <p:animClr clrSpc="rgb" dir="cw">
                                      <p:cBhvr override="childStyle">
                                        <p:cTn id="12" dur="10" fill="hold"/>
                                        <p:tgtEl>
                                          <p:spTgt spid="14"/>
                                        </p:tgtEl>
                                        <p:attrNameLst>
                                          <p:attrName>style.color</p:attrName>
                                        </p:attrNameLst>
                                      </p:cBhvr>
                                      <p:to>
                                        <a:srgbClr val="D8D8D8"/>
                                      </p:to>
                                    </p:animClr>
                                  </p:childTnLst>
                                </p:cTn>
                              </p:par>
                              <p:par>
                                <p:cTn id="13" presetID="7" presetClass="emph" presetSubtype="2" fill="hold" nodeType="withEffect">
                                  <p:stCondLst>
                                    <p:cond delay="0"/>
                                  </p:stCondLst>
                                  <p:childTnLst>
                                    <p:animClr clrSpc="rgb" dir="cw">
                                      <p:cBhvr>
                                        <p:cTn id="14" dur="10" fill="hold"/>
                                        <p:tgtEl>
                                          <p:spTgt spid="15"/>
                                        </p:tgtEl>
                                        <p:attrNameLst>
                                          <p:attrName>stroke.color</p:attrName>
                                        </p:attrNameLst>
                                      </p:cBhvr>
                                      <p:to>
                                        <a:srgbClr val="D8D8D8"/>
                                      </p:to>
                                    </p:animClr>
                                    <p:set>
                                      <p:cBhvr>
                                        <p:cTn id="15" dur="10" fill="hold"/>
                                        <p:tgtEl>
                                          <p:spTgt spid="15"/>
                                        </p:tgtEl>
                                        <p:attrNameLst>
                                          <p:attrName>stroke.on</p:attrName>
                                        </p:attrNameLst>
                                      </p:cBhvr>
                                      <p:to>
                                        <p:strVal val="true"/>
                                      </p:to>
                                    </p:set>
                                  </p:childTnLst>
                                </p:cTn>
                              </p:par>
                              <p:par>
                                <p:cTn id="16" presetID="1"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par>
                                <p:cTn id="18" presetID="1" presetClass="exit" presetSubtype="0" fill="hold" nodeType="withEffect">
                                  <p:stCondLst>
                                    <p:cond delay="0"/>
                                  </p:stCondLst>
                                  <p:childTnLst>
                                    <p:set>
                                      <p:cBhvr>
                                        <p:cTn id="19" dur="1" fill="hold">
                                          <p:stCondLst>
                                            <p:cond delay="0"/>
                                          </p:stCondLst>
                                        </p:cTn>
                                        <p:tgtEl>
                                          <p:spTgt spid="1026"/>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1"/>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4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7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60"/>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77"/>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78"/>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80"/>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81"/>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82"/>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87"/>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49" grpId="0" animBg="1"/>
      <p:bldP spid="51" grpId="0" animBg="1"/>
      <p:bldP spid="77" grpId="0"/>
      <p:bldP spid="80" grpId="0" animBg="1"/>
      <p:bldP spid="82" grpId="0" animBg="1"/>
      <p:bldP spid="87" grpId="0" animBg="1"/>
      <p:bldP spid="99" grpId="0" animBg="1"/>
      <p:bldP spid="7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CD17F5B-9288-A3A0-F9D2-684451191872}"/>
              </a:ext>
            </a:extLst>
          </p:cNvPr>
          <p:cNvSpPr>
            <a:spLocks noGrp="1"/>
          </p:cNvSpPr>
          <p:nvPr>
            <p:ph idx="1"/>
          </p:nvPr>
        </p:nvSpPr>
        <p:spPr>
          <a:xfrm>
            <a:off x="925398" y="1379799"/>
            <a:ext cx="10037975" cy="1384995"/>
          </a:xfrm>
        </p:spPr>
        <p:txBody>
          <a:bodyPr/>
          <a:lstStyle/>
          <a:p>
            <a:r>
              <a:rPr lang="en-US" altLang="zh-CN" dirty="0">
                <a:solidFill>
                  <a:srgbClr val="FF0000"/>
                </a:solidFill>
              </a:rPr>
              <a:t>Specific</a:t>
            </a:r>
            <a:r>
              <a:rPr lang="en-US" altLang="zh-CN" dirty="0"/>
              <a:t> </a:t>
            </a:r>
            <a:r>
              <a:rPr lang="en-US" altLang="zh-CN" dirty="0">
                <a:solidFill>
                  <a:srgbClr val="FF0000"/>
                </a:solidFill>
              </a:rPr>
              <a:t>node crashes/reboots </a:t>
            </a:r>
            <a:r>
              <a:rPr lang="en-US" altLang="zh-CN" dirty="0"/>
              <a:t>can trigger </a:t>
            </a:r>
            <a:r>
              <a:rPr lang="en-US" altLang="zh-CN" dirty="0">
                <a:solidFill>
                  <a:srgbClr val="FF0000"/>
                </a:solidFill>
              </a:rPr>
              <a:t>crash recovery bugs </a:t>
            </a:r>
            <a:r>
              <a:rPr lang="en-US" altLang="zh-CN" dirty="0"/>
              <a:t>hidden in incorrect crash recovery mechanisms and implementations</a:t>
            </a:r>
            <a:endParaRPr lang="zh-CN" altLang="en-US" dirty="0"/>
          </a:p>
        </p:txBody>
      </p:sp>
      <p:sp>
        <p:nvSpPr>
          <p:cNvPr id="3" name="标题 2">
            <a:extLst>
              <a:ext uri="{FF2B5EF4-FFF2-40B4-BE49-F238E27FC236}">
                <a16:creationId xmlns:a16="http://schemas.microsoft.com/office/drawing/2014/main" id="{50624967-9695-8EB9-19BA-9238CF360101}"/>
              </a:ext>
            </a:extLst>
          </p:cNvPr>
          <p:cNvSpPr>
            <a:spLocks noGrp="1"/>
          </p:cNvSpPr>
          <p:nvPr>
            <p:ph type="title"/>
          </p:nvPr>
        </p:nvSpPr>
        <p:spPr/>
        <p:txBody>
          <a:bodyPr/>
          <a:lstStyle/>
          <a:p>
            <a:r>
              <a:rPr lang="en-US" altLang="zh-CN" dirty="0"/>
              <a:t>Are Cloud Systems Fault Tolerant?</a:t>
            </a:r>
            <a:endParaRPr lang="zh-CN" altLang="en-US" dirty="0"/>
          </a:p>
        </p:txBody>
      </p:sp>
      <p:sp>
        <p:nvSpPr>
          <p:cNvPr id="4" name="文本框 3">
            <a:extLst>
              <a:ext uri="{FF2B5EF4-FFF2-40B4-BE49-F238E27FC236}">
                <a16:creationId xmlns:a16="http://schemas.microsoft.com/office/drawing/2014/main" id="{907BBE10-BC04-AF7B-4AFD-45C9786FF11C}"/>
              </a:ext>
            </a:extLst>
          </p:cNvPr>
          <p:cNvSpPr txBox="1"/>
          <p:nvPr/>
        </p:nvSpPr>
        <p:spPr>
          <a:xfrm>
            <a:off x="2931367" y="3193612"/>
            <a:ext cx="1067015" cy="338554"/>
          </a:xfrm>
          <a:prstGeom prst="rect">
            <a:avLst/>
          </a:prstGeom>
          <a:solidFill>
            <a:schemeClr val="bg1">
              <a:lumMod val="95000"/>
            </a:schemeClr>
          </a:solidFill>
        </p:spPr>
        <p:txBody>
          <a:bodyPr wrap="square" rtlCol="0">
            <a:spAutoFit/>
          </a:bodyPr>
          <a:lstStyle/>
          <a:p>
            <a:pPr algn="ctr"/>
            <a:r>
              <a:rPr lang="en-US" altLang="zh-CN" sz="1600" dirty="0">
                <a:latin typeface="Arial" panose="020B0604020202020204" pitchFamily="34" charset="0"/>
                <a:cs typeface="Arial" panose="020B0604020202020204" pitchFamily="34" charset="0"/>
              </a:rPr>
              <a:t>Node </a:t>
            </a:r>
            <a:r>
              <a:rPr lang="en-US" altLang="zh-CN" sz="1600" i="1" dirty="0">
                <a:latin typeface="Arial" panose="020B0604020202020204" pitchFamily="34" charset="0"/>
                <a:cs typeface="Arial" panose="020B0604020202020204" pitchFamily="34" charset="0"/>
              </a:rPr>
              <a:t>A</a:t>
            </a:r>
            <a:endParaRPr lang="zh-CN" altLang="en-US" sz="1600" i="1" dirty="0">
              <a:latin typeface="Arial" panose="020B0604020202020204" pitchFamily="34" charset="0"/>
              <a:cs typeface="Arial" panose="020B0604020202020204" pitchFamily="34" charset="0"/>
            </a:endParaRPr>
          </a:p>
        </p:txBody>
      </p:sp>
      <p:sp>
        <p:nvSpPr>
          <p:cNvPr id="5" name="文本框 4">
            <a:extLst>
              <a:ext uri="{FF2B5EF4-FFF2-40B4-BE49-F238E27FC236}">
                <a16:creationId xmlns:a16="http://schemas.microsoft.com/office/drawing/2014/main" id="{2081FFA2-78A6-642A-A8FD-89D943A19135}"/>
              </a:ext>
            </a:extLst>
          </p:cNvPr>
          <p:cNvSpPr txBox="1"/>
          <p:nvPr/>
        </p:nvSpPr>
        <p:spPr>
          <a:xfrm>
            <a:off x="4494415" y="3186697"/>
            <a:ext cx="1067015" cy="338554"/>
          </a:xfrm>
          <a:prstGeom prst="rect">
            <a:avLst/>
          </a:prstGeom>
          <a:solidFill>
            <a:schemeClr val="bg1">
              <a:lumMod val="95000"/>
            </a:schemeClr>
          </a:solidFill>
        </p:spPr>
        <p:txBody>
          <a:bodyPr wrap="square" rtlCol="0">
            <a:spAutoFit/>
          </a:bodyPr>
          <a:lstStyle/>
          <a:p>
            <a:pPr algn="ctr"/>
            <a:r>
              <a:rPr lang="en-US" altLang="zh-CN" sz="1600" dirty="0">
                <a:latin typeface="Arial" panose="020B0604020202020204" pitchFamily="34" charset="0"/>
                <a:cs typeface="Arial" panose="020B0604020202020204" pitchFamily="34" charset="0"/>
              </a:rPr>
              <a:t>Node </a:t>
            </a:r>
            <a:r>
              <a:rPr lang="en-US" altLang="zh-CN" sz="1600" i="1" dirty="0">
                <a:latin typeface="Arial" panose="020B0604020202020204" pitchFamily="34" charset="0"/>
                <a:cs typeface="Arial" panose="020B0604020202020204" pitchFamily="34" charset="0"/>
              </a:rPr>
              <a:t>B</a:t>
            </a:r>
            <a:endParaRPr lang="zh-CN" altLang="en-US" sz="1600" i="1" dirty="0">
              <a:latin typeface="Arial" panose="020B0604020202020204" pitchFamily="34" charset="0"/>
              <a:cs typeface="Arial" panose="020B0604020202020204" pitchFamily="34" charset="0"/>
            </a:endParaRPr>
          </a:p>
        </p:txBody>
      </p:sp>
      <p:cxnSp>
        <p:nvCxnSpPr>
          <p:cNvPr id="6" name="直接连接符 5">
            <a:extLst>
              <a:ext uri="{FF2B5EF4-FFF2-40B4-BE49-F238E27FC236}">
                <a16:creationId xmlns:a16="http://schemas.microsoft.com/office/drawing/2014/main" id="{85F13078-57AE-012A-C255-ECFFFB4A2075}"/>
              </a:ext>
            </a:extLst>
          </p:cNvPr>
          <p:cNvCxnSpPr>
            <a:cxnSpLocks/>
          </p:cNvCxnSpPr>
          <p:nvPr/>
        </p:nvCxnSpPr>
        <p:spPr>
          <a:xfrm>
            <a:off x="3434613" y="3538511"/>
            <a:ext cx="0" cy="2020274"/>
          </a:xfrm>
          <a:prstGeom prst="line">
            <a:avLst/>
          </a:prstGeom>
          <a:ln w="5715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FAF64391-2C1B-892A-D7FC-C9A2E07EF88F}"/>
              </a:ext>
            </a:extLst>
          </p:cNvPr>
          <p:cNvCxnSpPr>
            <a:cxnSpLocks/>
          </p:cNvCxnSpPr>
          <p:nvPr/>
        </p:nvCxnSpPr>
        <p:spPr>
          <a:xfrm>
            <a:off x="5044120" y="3538514"/>
            <a:ext cx="8475" cy="2533632"/>
          </a:xfrm>
          <a:prstGeom prst="line">
            <a:avLst/>
          </a:prstGeom>
          <a:ln w="5715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EB3886ED-91D9-1A68-E2C9-71A0D2CE4DF2}"/>
              </a:ext>
            </a:extLst>
          </p:cNvPr>
          <p:cNvSpPr/>
          <p:nvPr/>
        </p:nvSpPr>
        <p:spPr>
          <a:xfrm>
            <a:off x="2422689" y="2983870"/>
            <a:ext cx="7133059" cy="3193714"/>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B8DECF2-54BA-C53F-5084-8406206BB2E9}"/>
                  </a:ext>
                </a:extLst>
              </p:cNvPr>
              <p:cNvSpPr txBox="1"/>
              <p:nvPr/>
            </p:nvSpPr>
            <p:spPr>
              <a:xfrm>
                <a:off x="4728188" y="3819640"/>
                <a:ext cx="1680371" cy="338554"/>
              </a:xfrm>
              <a:prstGeom prst="rect">
                <a:avLst/>
              </a:prstGeom>
              <a:solidFill>
                <a:schemeClr val="bg1"/>
              </a:solidFill>
            </p:spPr>
            <p:txBody>
              <a:bodyPr wrap="square" lIns="0" rIns="0" rtlCol="0">
                <a:spAutoFit/>
              </a:bodyPr>
              <a:lstStyle/>
              <a:p>
                <a:pPr algn="ctr"/>
                <a14:m>
                  <m:oMath xmlns:m="http://schemas.openxmlformats.org/officeDocument/2006/math">
                    <m:sSub>
                      <m:sSubPr>
                        <m:ctrlPr>
                          <a:rPr lang="en-US" altLang="zh-CN" sz="1600" i="1" smtClean="0">
                            <a:latin typeface="Cambria Math" panose="02040503050406030204" pitchFamily="18" charset="0"/>
                            <a:cs typeface="Arial" panose="020B0604020202020204" pitchFamily="34" charset="0"/>
                          </a:rPr>
                        </m:ctrlPr>
                      </m:sSubPr>
                      <m:e>
                        <m:r>
                          <a:rPr lang="en-US" altLang="zh-CN" sz="1600" b="0" i="1" smtClean="0">
                            <a:latin typeface="Cambria Math" panose="02040503050406030204" pitchFamily="18" charset="0"/>
                            <a:cs typeface="Arial" panose="020B0604020202020204" pitchFamily="34" charset="0"/>
                          </a:rPr>
                          <m:t>𝑂</m:t>
                        </m:r>
                      </m:e>
                      <m:sub>
                        <m:r>
                          <a:rPr lang="en-US" altLang="zh-CN" sz="1600" i="1">
                            <a:latin typeface="Cambria Math" panose="02040503050406030204" pitchFamily="18" charset="0"/>
                            <a:cs typeface="Arial" panose="020B0604020202020204" pitchFamily="34" charset="0"/>
                          </a:rPr>
                          <m:t>𝐵</m:t>
                        </m:r>
                        <m:r>
                          <a:rPr lang="en-US" altLang="zh-CN" sz="1600" i="1">
                            <a:latin typeface="Cambria Math" panose="02040503050406030204" pitchFamily="18" charset="0"/>
                            <a:cs typeface="Arial" panose="020B0604020202020204" pitchFamily="34" charset="0"/>
                          </a:rPr>
                          <m:t>6</m:t>
                        </m:r>
                      </m:sub>
                    </m:sSub>
                    <m:r>
                      <a:rPr lang="en-US" altLang="zh-CN" sz="1600" i="1">
                        <a:latin typeface="Cambria Math" panose="02040503050406030204" pitchFamily="18" charset="0"/>
                        <a:cs typeface="Arial" panose="020B0604020202020204" pitchFamily="34" charset="0"/>
                      </a:rPr>
                      <m:t>: </m:t>
                    </m:r>
                  </m:oMath>
                </a14:m>
                <a:r>
                  <a:rPr lang="en-US" altLang="zh-CN" sz="1600" i="1" dirty="0">
                    <a:latin typeface="Arial" panose="020B0604020202020204" pitchFamily="34" charset="0"/>
                    <a:cs typeface="Arial" panose="020B0604020202020204" pitchFamily="34" charset="0"/>
                  </a:rPr>
                  <a:t>R(A, msg-x)</a:t>
                </a:r>
                <a:endParaRPr lang="zh-CN" altLang="en-US" sz="1600" i="1" dirty="0">
                  <a:latin typeface="Arial" panose="020B0604020202020204" pitchFamily="34" charset="0"/>
                  <a:cs typeface="Arial" panose="020B0604020202020204" pitchFamily="34" charset="0"/>
                </a:endParaRPr>
              </a:p>
            </p:txBody>
          </p:sp>
        </mc:Choice>
        <mc:Fallback xmlns="">
          <p:sp>
            <p:nvSpPr>
              <p:cNvPr id="10" name="文本框 9">
                <a:extLst>
                  <a:ext uri="{FF2B5EF4-FFF2-40B4-BE49-F238E27FC236}">
                    <a16:creationId xmlns:a16="http://schemas.microsoft.com/office/drawing/2014/main" id="{2B8DECF2-54BA-C53F-5084-8406206BB2E9}"/>
                  </a:ext>
                </a:extLst>
              </p:cNvPr>
              <p:cNvSpPr txBox="1">
                <a:spLocks noRot="1" noChangeAspect="1" noMove="1" noResize="1" noEditPoints="1" noAdjustHandles="1" noChangeArrowheads="1" noChangeShapeType="1" noTextEdit="1"/>
              </p:cNvSpPr>
              <p:nvPr/>
            </p:nvSpPr>
            <p:spPr>
              <a:xfrm>
                <a:off x="4728188" y="3819640"/>
                <a:ext cx="1680371" cy="338554"/>
              </a:xfrm>
              <a:prstGeom prst="rect">
                <a:avLst/>
              </a:prstGeom>
              <a:blipFill>
                <a:blip r:embed="rId3"/>
                <a:stretch>
                  <a:fillRect t="-5455" r="-2182" b="-23636"/>
                </a:stretch>
              </a:blipFill>
            </p:spPr>
            <p:txBody>
              <a:bodyPr/>
              <a:lstStyle/>
              <a:p>
                <a:r>
                  <a:rPr lang="zh-CN" altLang="en-US">
                    <a:noFill/>
                  </a:rPr>
                  <a:t> </a:t>
                </a:r>
              </a:p>
            </p:txBody>
          </p:sp>
        </mc:Fallback>
      </mc:AlternateContent>
      <p:cxnSp>
        <p:nvCxnSpPr>
          <p:cNvPr id="11" name="直接箭头连接符 10">
            <a:extLst>
              <a:ext uri="{FF2B5EF4-FFF2-40B4-BE49-F238E27FC236}">
                <a16:creationId xmlns:a16="http://schemas.microsoft.com/office/drawing/2014/main" id="{906880CC-D832-844B-4D52-9DE0EBA97FC0}"/>
              </a:ext>
            </a:extLst>
          </p:cNvPr>
          <p:cNvCxnSpPr>
            <a:cxnSpLocks/>
            <a:stCxn id="12" idx="3"/>
            <a:endCxn id="10" idx="1"/>
          </p:cNvCxnSpPr>
          <p:nvPr/>
        </p:nvCxnSpPr>
        <p:spPr>
          <a:xfrm>
            <a:off x="4277160" y="3822284"/>
            <a:ext cx="451028" cy="1666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CD90BB80-6C9B-7DD2-5EA5-DDE048DAB5EB}"/>
                  </a:ext>
                </a:extLst>
              </p:cNvPr>
              <p:cNvSpPr txBox="1"/>
              <p:nvPr/>
            </p:nvSpPr>
            <p:spPr>
              <a:xfrm>
                <a:off x="2676695" y="3653007"/>
                <a:ext cx="1600465" cy="338554"/>
              </a:xfrm>
              <a:prstGeom prst="rect">
                <a:avLst/>
              </a:prstGeom>
              <a:solidFill>
                <a:schemeClr val="bg1"/>
              </a:solidFill>
            </p:spPr>
            <p:txBody>
              <a:bodyPr wrap="square" lIns="0" rIns="0" rtlCol="0">
                <a:spAutoFit/>
              </a:bodyPr>
              <a:lstStyle/>
              <a:p>
                <a:pPr algn="ctr"/>
                <a14:m>
                  <m:oMath xmlns:m="http://schemas.openxmlformats.org/officeDocument/2006/math">
                    <m:sSub>
                      <m:sSubPr>
                        <m:ctrlPr>
                          <a:rPr lang="en-US" altLang="zh-CN" sz="1600" i="1" smtClean="0">
                            <a:latin typeface="Cambria Math" panose="02040503050406030204" pitchFamily="18" charset="0"/>
                            <a:cs typeface="Arial" panose="020B0604020202020204" pitchFamily="34" charset="0"/>
                          </a:rPr>
                        </m:ctrlPr>
                      </m:sSubPr>
                      <m:e>
                        <m:r>
                          <a:rPr lang="en-US" altLang="zh-CN" sz="1600" b="0" i="1" smtClean="0">
                            <a:latin typeface="Cambria Math" panose="02040503050406030204" pitchFamily="18" charset="0"/>
                            <a:cs typeface="Arial" panose="020B0604020202020204" pitchFamily="34" charset="0"/>
                          </a:rPr>
                          <m:t>𝑂</m:t>
                        </m:r>
                      </m:e>
                      <m:sub>
                        <m:r>
                          <a:rPr lang="en-US" altLang="zh-CN" sz="1600" i="1">
                            <a:latin typeface="Cambria Math" panose="02040503050406030204" pitchFamily="18" charset="0"/>
                            <a:cs typeface="Arial" panose="020B0604020202020204" pitchFamily="34" charset="0"/>
                          </a:rPr>
                          <m:t>𝐴</m:t>
                        </m:r>
                        <m:r>
                          <a:rPr lang="en-US" altLang="zh-CN" sz="1600" i="1">
                            <a:latin typeface="Cambria Math" panose="02040503050406030204" pitchFamily="18" charset="0"/>
                            <a:cs typeface="Arial" panose="020B0604020202020204" pitchFamily="34" charset="0"/>
                          </a:rPr>
                          <m:t>3</m:t>
                        </m:r>
                      </m:sub>
                    </m:sSub>
                  </m:oMath>
                </a14:m>
                <a:r>
                  <a:rPr lang="en-US" altLang="zh-CN" sz="1600" i="1" dirty="0">
                    <a:latin typeface="Arial" panose="020B0604020202020204" pitchFamily="34" charset="0"/>
                    <a:cs typeface="Arial" panose="020B0604020202020204" pitchFamily="34" charset="0"/>
                  </a:rPr>
                  <a:t>: W(B, msg-x)</a:t>
                </a:r>
                <a:endParaRPr lang="zh-CN" altLang="en-US" sz="1600" i="1" dirty="0">
                  <a:latin typeface="Arial" panose="020B0604020202020204" pitchFamily="34" charset="0"/>
                  <a:cs typeface="Arial" panose="020B0604020202020204" pitchFamily="34" charset="0"/>
                </a:endParaRPr>
              </a:p>
            </p:txBody>
          </p:sp>
        </mc:Choice>
        <mc:Fallback xmlns="">
          <p:sp>
            <p:nvSpPr>
              <p:cNvPr id="12" name="文本框 11">
                <a:extLst>
                  <a:ext uri="{FF2B5EF4-FFF2-40B4-BE49-F238E27FC236}">
                    <a16:creationId xmlns:a16="http://schemas.microsoft.com/office/drawing/2014/main" id="{CD90BB80-6C9B-7DD2-5EA5-DDE048DAB5EB}"/>
                  </a:ext>
                </a:extLst>
              </p:cNvPr>
              <p:cNvSpPr txBox="1">
                <a:spLocks noRot="1" noChangeAspect="1" noMove="1" noResize="1" noEditPoints="1" noAdjustHandles="1" noChangeArrowheads="1" noChangeShapeType="1" noTextEdit="1"/>
              </p:cNvSpPr>
              <p:nvPr/>
            </p:nvSpPr>
            <p:spPr>
              <a:xfrm>
                <a:off x="2676695" y="3653007"/>
                <a:ext cx="1600465" cy="338554"/>
              </a:xfrm>
              <a:prstGeom prst="rect">
                <a:avLst/>
              </a:prstGeom>
              <a:blipFill>
                <a:blip r:embed="rId4"/>
                <a:stretch>
                  <a:fillRect l="-2662" t="-5357" r="-6084" b="-21429"/>
                </a:stretch>
              </a:blipFill>
            </p:spPr>
            <p:txBody>
              <a:bodyPr/>
              <a:lstStyle/>
              <a:p>
                <a:r>
                  <a:rPr lang="zh-CN" altLang="en-US">
                    <a:noFill/>
                  </a:rPr>
                  <a:t> </a:t>
                </a:r>
              </a:p>
            </p:txBody>
          </p:sp>
        </mc:Fallback>
      </mc:AlternateContent>
      <p:sp>
        <p:nvSpPr>
          <p:cNvPr id="13" name="爆炸形: 8 pt  12">
            <a:extLst>
              <a:ext uri="{FF2B5EF4-FFF2-40B4-BE49-F238E27FC236}">
                <a16:creationId xmlns:a16="http://schemas.microsoft.com/office/drawing/2014/main" id="{2EBB4667-84A5-3CCA-1B27-AD0FEBD1D216}"/>
              </a:ext>
            </a:extLst>
          </p:cNvPr>
          <p:cNvSpPr/>
          <p:nvPr/>
        </p:nvSpPr>
        <p:spPr>
          <a:xfrm>
            <a:off x="3087281" y="3927199"/>
            <a:ext cx="662444" cy="369333"/>
          </a:xfrm>
          <a:prstGeom prst="irregularSeal1">
            <a:avLst/>
          </a:prstGeom>
          <a:solidFill>
            <a:srgbClr val="D81E0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2400">
              <a:latin typeface="Arial" panose="020B0604020202020204" pitchFamily="34" charset="0"/>
              <a:ea typeface="宋体" panose="02010600030101010101" pitchFamily="2" charset="-122"/>
              <a:cs typeface="Arial" panose="020B0604020202020204" pitchFamily="34" charset="0"/>
            </a:endParaRPr>
          </a:p>
        </p:txBody>
      </p:sp>
      <p:sp>
        <p:nvSpPr>
          <p:cNvPr id="14" name="文本框 13">
            <a:extLst>
              <a:ext uri="{FF2B5EF4-FFF2-40B4-BE49-F238E27FC236}">
                <a16:creationId xmlns:a16="http://schemas.microsoft.com/office/drawing/2014/main" id="{60254F03-ECF7-C1A5-56E3-26FEB1B203FC}"/>
              </a:ext>
            </a:extLst>
          </p:cNvPr>
          <p:cNvSpPr txBox="1"/>
          <p:nvPr/>
        </p:nvSpPr>
        <p:spPr>
          <a:xfrm>
            <a:off x="7775525" y="3193612"/>
            <a:ext cx="1064132" cy="338554"/>
          </a:xfrm>
          <a:prstGeom prst="rect">
            <a:avLst/>
          </a:prstGeom>
          <a:solidFill>
            <a:schemeClr val="bg1">
              <a:lumMod val="95000"/>
            </a:schemeClr>
          </a:solidFill>
        </p:spPr>
        <p:txBody>
          <a:bodyPr wrap="square" rtlCol="0">
            <a:spAutoFit/>
          </a:bodyPr>
          <a:lstStyle/>
          <a:p>
            <a:pPr algn="ctr"/>
            <a:r>
              <a:rPr lang="en-US" altLang="zh-CN" sz="1600" dirty="0">
                <a:latin typeface="Arial" panose="020B0604020202020204" pitchFamily="34" charset="0"/>
                <a:cs typeface="Arial" panose="020B0604020202020204" pitchFamily="34" charset="0"/>
              </a:rPr>
              <a:t>Node </a:t>
            </a:r>
            <a:r>
              <a:rPr lang="en-US" altLang="zh-CN" sz="1600" i="1" dirty="0">
                <a:latin typeface="Arial" panose="020B0604020202020204" pitchFamily="34" charset="0"/>
                <a:cs typeface="Arial" panose="020B0604020202020204" pitchFamily="34" charset="0"/>
              </a:rPr>
              <a:t>C</a:t>
            </a:r>
            <a:endParaRPr lang="zh-CN" altLang="en-US" sz="1600" i="1" dirty="0">
              <a:latin typeface="Arial" panose="020B0604020202020204" pitchFamily="34" charset="0"/>
              <a:cs typeface="Arial" panose="020B0604020202020204" pitchFamily="34" charset="0"/>
            </a:endParaRPr>
          </a:p>
        </p:txBody>
      </p:sp>
      <p:cxnSp>
        <p:nvCxnSpPr>
          <p:cNvPr id="15" name="直接连接符 14">
            <a:extLst>
              <a:ext uri="{FF2B5EF4-FFF2-40B4-BE49-F238E27FC236}">
                <a16:creationId xmlns:a16="http://schemas.microsoft.com/office/drawing/2014/main" id="{FB887A97-7A49-CAA2-E7B6-73C988765591}"/>
              </a:ext>
            </a:extLst>
          </p:cNvPr>
          <p:cNvCxnSpPr>
            <a:cxnSpLocks/>
            <a:endCxn id="37" idx="0"/>
          </p:cNvCxnSpPr>
          <p:nvPr/>
        </p:nvCxnSpPr>
        <p:spPr>
          <a:xfrm>
            <a:off x="8307591" y="3532146"/>
            <a:ext cx="12683" cy="1795299"/>
          </a:xfrm>
          <a:prstGeom prst="line">
            <a:avLst/>
          </a:prstGeom>
          <a:ln w="5715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grpSp>
        <p:nvGrpSpPr>
          <p:cNvPr id="22" name="组合 21">
            <a:extLst>
              <a:ext uri="{FF2B5EF4-FFF2-40B4-BE49-F238E27FC236}">
                <a16:creationId xmlns:a16="http://schemas.microsoft.com/office/drawing/2014/main" id="{3DB400F4-6AF8-A3D0-F75C-B80316404313}"/>
              </a:ext>
            </a:extLst>
          </p:cNvPr>
          <p:cNvGrpSpPr/>
          <p:nvPr/>
        </p:nvGrpSpPr>
        <p:grpSpPr>
          <a:xfrm>
            <a:off x="4343316" y="3584926"/>
            <a:ext cx="384872" cy="261472"/>
            <a:chOff x="4700587" y="2467923"/>
            <a:chExt cx="421161" cy="304636"/>
          </a:xfrm>
        </p:grpSpPr>
        <p:pic>
          <p:nvPicPr>
            <p:cNvPr id="23" name="图片 22">
              <a:extLst>
                <a:ext uri="{FF2B5EF4-FFF2-40B4-BE49-F238E27FC236}">
                  <a16:creationId xmlns:a16="http://schemas.microsoft.com/office/drawing/2014/main" id="{27827447-C87A-321D-F183-7F1320C31D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00587" y="2476500"/>
              <a:ext cx="421161" cy="287482"/>
            </a:xfrm>
            <a:prstGeom prst="rect">
              <a:avLst/>
            </a:prstGeom>
          </p:spPr>
        </p:pic>
        <p:pic>
          <p:nvPicPr>
            <p:cNvPr id="24" name="Picture 4" descr="Case job work icon - Mixed Rounded | Free icons">
              <a:extLst>
                <a:ext uri="{FF2B5EF4-FFF2-40B4-BE49-F238E27FC236}">
                  <a16:creationId xmlns:a16="http://schemas.microsoft.com/office/drawing/2014/main" id="{D8AFFB83-99E9-CE25-936C-A8CAE59F12F9}"/>
                </a:ext>
              </a:extLst>
            </p:cNvPr>
            <p:cNvPicPr>
              <a:picLocks noChangeAspect="1" noChangeArrowheads="1"/>
            </p:cNvPicPr>
            <p:nvPr/>
          </p:nvPicPr>
          <p:blipFill>
            <a:blip r:embed="rId6">
              <a:clrChange>
                <a:clrFrom>
                  <a:srgbClr val="FFD34E"/>
                </a:clrFrom>
                <a:clrTo>
                  <a:srgbClr val="FFD34E">
                    <a:alpha val="0"/>
                  </a:srgbClr>
                </a:clrTo>
              </a:clrChange>
              <a:extLst>
                <a:ext uri="{28A0092B-C50C-407E-A947-70E740481C1C}">
                  <a14:useLocalDpi xmlns:a14="http://schemas.microsoft.com/office/drawing/2010/main" val="0"/>
                </a:ext>
              </a:extLst>
            </a:blip>
            <a:srcRect/>
            <a:stretch>
              <a:fillRect/>
            </a:stretch>
          </p:blipFill>
          <p:spPr bwMode="auto">
            <a:xfrm>
              <a:off x="4758849" y="2467923"/>
              <a:ext cx="304636" cy="304636"/>
            </a:xfrm>
            <a:prstGeom prst="rect">
              <a:avLst/>
            </a:prstGeom>
            <a:noFill/>
            <a:extLst>
              <a:ext uri="{909E8E84-426E-40DD-AFC4-6F175D3DCCD1}">
                <a14:hiddenFill xmlns:a14="http://schemas.microsoft.com/office/drawing/2010/main">
                  <a:solidFill>
                    <a:srgbClr val="FFFFFF"/>
                  </a:solidFill>
                </a14:hiddenFill>
              </a:ext>
            </a:extLst>
          </p:spPr>
        </p:pic>
      </p:gr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12448721-CC20-650E-7986-4062C2692FD0}"/>
                  </a:ext>
                </a:extLst>
              </p:cNvPr>
              <p:cNvSpPr txBox="1"/>
              <p:nvPr/>
            </p:nvSpPr>
            <p:spPr>
              <a:xfrm>
                <a:off x="5622478" y="4111993"/>
                <a:ext cx="1625601" cy="338554"/>
              </a:xfrm>
              <a:prstGeom prst="rect">
                <a:avLst/>
              </a:prstGeom>
              <a:no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Arial" panose="020B0604020202020204" pitchFamily="34" charset="0"/>
                            </a:rPr>
                          </m:ctrlPr>
                        </m:sSubPr>
                        <m:e>
                          <m:r>
                            <m:rPr>
                              <m:nor/>
                            </m:rPr>
                            <a:rPr lang="en-US" altLang="zh-CN" sz="1600" i="1" dirty="0">
                              <a:latin typeface="Arial" panose="020B0604020202020204" pitchFamily="34" charset="0"/>
                              <a:cs typeface="Arial" panose="020B0604020202020204" pitchFamily="34" charset="0"/>
                            </a:rPr>
                            <m:t>Recovery</m:t>
                          </m:r>
                        </m:e>
                        <m:sub>
                          <m:r>
                            <a:rPr lang="en-US" altLang="zh-CN" sz="1600" i="1">
                              <a:latin typeface="Cambria Math" panose="02040503050406030204" pitchFamily="18" charset="0"/>
                              <a:cs typeface="Arial" panose="020B0604020202020204" pitchFamily="34" charset="0"/>
                            </a:rPr>
                            <m:t>𝐴</m:t>
                          </m:r>
                        </m:sub>
                      </m:sSub>
                    </m:oMath>
                  </m:oMathPara>
                </a14:m>
                <a:endParaRPr lang="zh-CN" altLang="en-US" sz="1600" i="1" dirty="0">
                  <a:latin typeface="Arial" panose="020B0604020202020204" pitchFamily="34" charset="0"/>
                  <a:cs typeface="Arial" panose="020B0604020202020204" pitchFamily="34" charset="0"/>
                </a:endParaRPr>
              </a:p>
            </p:txBody>
          </p:sp>
        </mc:Choice>
        <mc:Fallback xmlns="">
          <p:sp>
            <p:nvSpPr>
              <p:cNvPr id="25" name="文本框 24">
                <a:extLst>
                  <a:ext uri="{FF2B5EF4-FFF2-40B4-BE49-F238E27FC236}">
                    <a16:creationId xmlns:a16="http://schemas.microsoft.com/office/drawing/2014/main" id="{12448721-CC20-650E-7986-4062C2692FD0}"/>
                  </a:ext>
                </a:extLst>
              </p:cNvPr>
              <p:cNvSpPr txBox="1">
                <a:spLocks noRot="1" noChangeAspect="1" noMove="1" noResize="1" noEditPoints="1" noAdjustHandles="1" noChangeArrowheads="1" noChangeShapeType="1" noTextEdit="1"/>
              </p:cNvSpPr>
              <p:nvPr/>
            </p:nvSpPr>
            <p:spPr>
              <a:xfrm>
                <a:off x="5622478" y="4111993"/>
                <a:ext cx="1625601" cy="338554"/>
              </a:xfrm>
              <a:prstGeom prst="rect">
                <a:avLst/>
              </a:prstGeom>
              <a:blipFill>
                <a:blip r:embed="rId7"/>
                <a:stretch>
                  <a:fillRect b="-12727"/>
                </a:stretch>
              </a:blipFill>
            </p:spPr>
            <p:txBody>
              <a:bodyPr/>
              <a:lstStyle/>
              <a:p>
                <a:r>
                  <a:rPr lang="zh-CN" altLang="en-US">
                    <a:noFill/>
                  </a:rPr>
                  <a:t> </a:t>
                </a:r>
              </a:p>
            </p:txBody>
          </p:sp>
        </mc:Fallback>
      </mc:AlternateContent>
      <p:cxnSp>
        <p:nvCxnSpPr>
          <p:cNvPr id="26" name="直接连接符 25">
            <a:extLst>
              <a:ext uri="{FF2B5EF4-FFF2-40B4-BE49-F238E27FC236}">
                <a16:creationId xmlns:a16="http://schemas.microsoft.com/office/drawing/2014/main" id="{B0B15D15-087B-B6AD-50A9-F9BE7046EA1D}"/>
              </a:ext>
            </a:extLst>
          </p:cNvPr>
          <p:cNvCxnSpPr>
            <a:cxnSpLocks/>
            <a:stCxn id="25" idx="2"/>
          </p:cNvCxnSpPr>
          <p:nvPr/>
        </p:nvCxnSpPr>
        <p:spPr>
          <a:xfrm>
            <a:off x="6435279" y="4450547"/>
            <a:ext cx="7777" cy="1660283"/>
          </a:xfrm>
          <a:prstGeom prst="line">
            <a:avLst/>
          </a:prstGeom>
          <a:ln w="5715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27B46ADF-3D03-8982-D9B3-542C7A2732C4}"/>
                  </a:ext>
                </a:extLst>
              </p:cNvPr>
              <p:cNvSpPr txBox="1"/>
              <p:nvPr/>
            </p:nvSpPr>
            <p:spPr>
              <a:xfrm>
                <a:off x="5236207" y="4583714"/>
                <a:ext cx="1928019" cy="338554"/>
              </a:xfrm>
              <a:prstGeom prst="rect">
                <a:avLst/>
              </a:prstGeom>
              <a:solidFill>
                <a:schemeClr val="bg1"/>
              </a:solidFill>
            </p:spPr>
            <p:txBody>
              <a:bodyPr wrap="square" lIns="0" rIns="0" rtlCol="0">
                <a:spAutoFit/>
              </a:bodyPr>
              <a:lstStyle>
                <a:defPPr>
                  <a:defRPr lang="zh-CN"/>
                </a:defPPr>
                <a:lvl1pPr algn="ctr"/>
              </a:lstStyle>
              <a:p>
                <a:pPr algn="ctr"/>
                <a14:m>
                  <m:oMath xmlns:m="http://schemas.openxmlformats.org/officeDocument/2006/math">
                    <m:sSub>
                      <m:sSubPr>
                        <m:ctrlPr>
                          <a:rPr lang="en-US" altLang="zh-CN" sz="1600" i="1" smtClean="0">
                            <a:latin typeface="Cambria Math" panose="02040503050406030204" pitchFamily="18" charset="0"/>
                            <a:cs typeface="Arial" panose="020B0604020202020204" pitchFamily="34" charset="0"/>
                          </a:rPr>
                        </m:ctrlPr>
                      </m:sSubPr>
                      <m:e>
                        <m:r>
                          <a:rPr lang="en-US" altLang="zh-CN" sz="1600" b="0" i="1" smtClean="0">
                            <a:latin typeface="Cambria Math" panose="02040503050406030204" pitchFamily="18" charset="0"/>
                            <a:cs typeface="Arial" panose="020B0604020202020204" pitchFamily="34" charset="0"/>
                          </a:rPr>
                          <m:t>𝑂</m:t>
                        </m:r>
                      </m:e>
                      <m:sub>
                        <m:r>
                          <a:rPr lang="en-US" altLang="zh-CN" sz="1600" i="1">
                            <a:latin typeface="Cambria Math" panose="02040503050406030204" pitchFamily="18" charset="0"/>
                            <a:cs typeface="Arial" panose="020B0604020202020204" pitchFamily="34" charset="0"/>
                          </a:rPr>
                          <m:t>𝐵</m:t>
                        </m:r>
                        <m:r>
                          <a:rPr lang="en-US" altLang="zh-CN" sz="1600" i="1">
                            <a:latin typeface="Cambria Math" panose="02040503050406030204" pitchFamily="18" charset="0"/>
                            <a:cs typeface="Arial" panose="020B0604020202020204" pitchFamily="34" charset="0"/>
                          </a:rPr>
                          <m:t>7</m:t>
                        </m:r>
                      </m:sub>
                    </m:sSub>
                  </m:oMath>
                </a14:m>
                <a:r>
                  <a:rPr lang="en-US" altLang="zh-CN" sz="1600" i="1" dirty="0">
                    <a:latin typeface="Arial" panose="020B0604020202020204" pitchFamily="34" charset="0"/>
                    <a:cs typeface="Arial" panose="020B0604020202020204" pitchFamily="34" charset="0"/>
                  </a:rPr>
                  <a:t>: W(C, msg-y)</a:t>
                </a:r>
                <a:endParaRPr lang="zh-CN" altLang="en-US" sz="1600" i="1" dirty="0">
                  <a:latin typeface="Arial" panose="020B0604020202020204" pitchFamily="34" charset="0"/>
                  <a:cs typeface="Arial" panose="020B0604020202020204" pitchFamily="34" charset="0"/>
                </a:endParaRPr>
              </a:p>
            </p:txBody>
          </p:sp>
        </mc:Choice>
        <mc:Fallback xmlns="">
          <p:sp>
            <p:nvSpPr>
              <p:cNvPr id="27" name="文本框 26">
                <a:extLst>
                  <a:ext uri="{FF2B5EF4-FFF2-40B4-BE49-F238E27FC236}">
                    <a16:creationId xmlns:a16="http://schemas.microsoft.com/office/drawing/2014/main" id="{27B46ADF-3D03-8982-D9B3-542C7A2732C4}"/>
                  </a:ext>
                </a:extLst>
              </p:cNvPr>
              <p:cNvSpPr txBox="1">
                <a:spLocks noRot="1" noChangeAspect="1" noMove="1" noResize="1" noEditPoints="1" noAdjustHandles="1" noChangeArrowheads="1" noChangeShapeType="1" noTextEdit="1"/>
              </p:cNvSpPr>
              <p:nvPr/>
            </p:nvSpPr>
            <p:spPr>
              <a:xfrm>
                <a:off x="5236207" y="4583714"/>
                <a:ext cx="1928019" cy="338554"/>
              </a:xfrm>
              <a:prstGeom prst="rect">
                <a:avLst/>
              </a:prstGeom>
              <a:blipFill>
                <a:blip r:embed="rId8"/>
                <a:stretch>
                  <a:fillRect t="-5455" b="-23636"/>
                </a:stretch>
              </a:blipFill>
            </p:spPr>
            <p:txBody>
              <a:bodyPr/>
              <a:lstStyle/>
              <a:p>
                <a:r>
                  <a:rPr lang="zh-CN" altLang="en-US">
                    <a:noFill/>
                  </a:rPr>
                  <a:t> </a:t>
                </a:r>
              </a:p>
            </p:txBody>
          </p:sp>
        </mc:Fallback>
      </mc:AlternateContent>
      <p:cxnSp>
        <p:nvCxnSpPr>
          <p:cNvPr id="28" name="直接箭头连接符 27">
            <a:extLst>
              <a:ext uri="{FF2B5EF4-FFF2-40B4-BE49-F238E27FC236}">
                <a16:creationId xmlns:a16="http://schemas.microsoft.com/office/drawing/2014/main" id="{06321AF5-849C-8EBC-2B35-49C7D753B6DD}"/>
              </a:ext>
            </a:extLst>
          </p:cNvPr>
          <p:cNvCxnSpPr>
            <a:cxnSpLocks/>
            <a:stCxn id="27" idx="3"/>
            <a:endCxn id="30" idx="1"/>
          </p:cNvCxnSpPr>
          <p:nvPr/>
        </p:nvCxnSpPr>
        <p:spPr>
          <a:xfrm>
            <a:off x="7164226" y="4752991"/>
            <a:ext cx="235408" cy="1134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63045892-F479-75C4-2912-BD27BF118A85}"/>
                  </a:ext>
                </a:extLst>
              </p:cNvPr>
              <p:cNvSpPr txBox="1"/>
              <p:nvPr/>
            </p:nvSpPr>
            <p:spPr>
              <a:xfrm>
                <a:off x="7399634" y="4697147"/>
                <a:ext cx="1928019" cy="338554"/>
              </a:xfrm>
              <a:prstGeom prst="rect">
                <a:avLst/>
              </a:prstGeom>
              <a:solidFill>
                <a:schemeClr val="bg1"/>
              </a:solidFill>
            </p:spPr>
            <p:txBody>
              <a:bodyPr wrap="square" lIns="0" rIns="0" rtlCol="0">
                <a:spAutoFit/>
              </a:bodyPr>
              <a:lstStyle/>
              <a:p>
                <a:pPr algn="ctr"/>
                <a14:m>
                  <m:oMath xmlns:m="http://schemas.openxmlformats.org/officeDocument/2006/math">
                    <m:sSub>
                      <m:sSubPr>
                        <m:ctrlPr>
                          <a:rPr lang="en-US" altLang="zh-CN" sz="1600" i="1" smtClean="0">
                            <a:latin typeface="Cambria Math" panose="02040503050406030204" pitchFamily="18" charset="0"/>
                            <a:cs typeface="Arial" panose="020B0604020202020204" pitchFamily="34" charset="0"/>
                          </a:rPr>
                        </m:ctrlPr>
                      </m:sSubPr>
                      <m:e>
                        <m:r>
                          <a:rPr lang="en-US" altLang="zh-CN" sz="1600" b="0" i="1" smtClean="0">
                            <a:latin typeface="Cambria Math" panose="02040503050406030204" pitchFamily="18" charset="0"/>
                            <a:cs typeface="Arial" panose="020B0604020202020204" pitchFamily="34" charset="0"/>
                          </a:rPr>
                          <m:t>𝑂</m:t>
                        </m:r>
                      </m:e>
                      <m:sub>
                        <m:r>
                          <a:rPr lang="en-US" altLang="zh-CN" sz="1600" i="1">
                            <a:latin typeface="Cambria Math" panose="02040503050406030204" pitchFamily="18" charset="0"/>
                            <a:cs typeface="Arial" panose="020B0604020202020204" pitchFamily="34" charset="0"/>
                          </a:rPr>
                          <m:t>𝐶</m:t>
                        </m:r>
                        <m:r>
                          <a:rPr lang="en-US" altLang="zh-CN" sz="1600" i="1">
                            <a:latin typeface="Cambria Math" panose="02040503050406030204" pitchFamily="18" charset="0"/>
                            <a:cs typeface="Arial" panose="020B0604020202020204" pitchFamily="34" charset="0"/>
                          </a:rPr>
                          <m:t>4</m:t>
                        </m:r>
                      </m:sub>
                    </m:sSub>
                  </m:oMath>
                </a14:m>
                <a:r>
                  <a:rPr lang="en-US" altLang="zh-CN" sz="1600" i="1" dirty="0">
                    <a:latin typeface="Arial" panose="020B0604020202020204" pitchFamily="34" charset="0"/>
                    <a:cs typeface="Arial" panose="020B0604020202020204" pitchFamily="34" charset="0"/>
                  </a:rPr>
                  <a:t>: R(B, msg-y)</a:t>
                </a:r>
                <a:endParaRPr lang="zh-CN" altLang="en-US" sz="1600" i="1" dirty="0">
                  <a:latin typeface="Arial" panose="020B0604020202020204" pitchFamily="34" charset="0"/>
                  <a:cs typeface="Arial" panose="020B0604020202020204" pitchFamily="34" charset="0"/>
                </a:endParaRPr>
              </a:p>
            </p:txBody>
          </p:sp>
        </mc:Choice>
        <mc:Fallback xmlns="">
          <p:sp>
            <p:nvSpPr>
              <p:cNvPr id="30" name="文本框 29">
                <a:extLst>
                  <a:ext uri="{FF2B5EF4-FFF2-40B4-BE49-F238E27FC236}">
                    <a16:creationId xmlns:a16="http://schemas.microsoft.com/office/drawing/2014/main" id="{63045892-F479-75C4-2912-BD27BF118A85}"/>
                  </a:ext>
                </a:extLst>
              </p:cNvPr>
              <p:cNvSpPr txBox="1">
                <a:spLocks noRot="1" noChangeAspect="1" noMove="1" noResize="1" noEditPoints="1" noAdjustHandles="1" noChangeArrowheads="1" noChangeShapeType="1" noTextEdit="1"/>
              </p:cNvSpPr>
              <p:nvPr/>
            </p:nvSpPr>
            <p:spPr>
              <a:xfrm>
                <a:off x="7399634" y="4697147"/>
                <a:ext cx="1928019" cy="338554"/>
              </a:xfrm>
              <a:prstGeom prst="rect">
                <a:avLst/>
              </a:prstGeom>
              <a:blipFill>
                <a:blip r:embed="rId9"/>
                <a:stretch>
                  <a:fillRect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6BF7DB6C-404C-3341-ECEB-BB897BD4F5A5}"/>
                  </a:ext>
                </a:extLst>
              </p:cNvPr>
              <p:cNvSpPr txBox="1"/>
              <p:nvPr/>
            </p:nvSpPr>
            <p:spPr>
              <a:xfrm>
                <a:off x="5195018" y="5773463"/>
                <a:ext cx="1928019" cy="338554"/>
              </a:xfrm>
              <a:prstGeom prst="rect">
                <a:avLst/>
              </a:prstGeom>
              <a:solidFill>
                <a:schemeClr val="bg1"/>
              </a:solidFill>
            </p:spPr>
            <p:txBody>
              <a:bodyPr wrap="square" lIns="0" rIns="0" rtlCol="0">
                <a:spAutoFit/>
              </a:bodyPr>
              <a:lstStyle>
                <a:defPPr>
                  <a:defRPr lang="zh-CN"/>
                </a:defPPr>
                <a:lvl1pPr algn="ctr"/>
              </a:lstStyle>
              <a:p>
                <a:pPr algn="ctr"/>
                <a14:m>
                  <m:oMath xmlns:m="http://schemas.openxmlformats.org/officeDocument/2006/math">
                    <m:sSub>
                      <m:sSubPr>
                        <m:ctrlPr>
                          <a:rPr lang="en-US" altLang="zh-CN" sz="1600" i="1" smtClean="0">
                            <a:solidFill>
                              <a:schemeClr val="bg1">
                                <a:lumMod val="75000"/>
                              </a:schemeClr>
                            </a:solidFill>
                            <a:latin typeface="Cambria Math" panose="02040503050406030204" pitchFamily="18" charset="0"/>
                            <a:cs typeface="Arial" panose="020B0604020202020204" pitchFamily="34" charset="0"/>
                          </a:rPr>
                        </m:ctrlPr>
                      </m:sSubPr>
                      <m:e>
                        <m:r>
                          <a:rPr lang="en-US" altLang="zh-CN" sz="1600" b="0" i="1" smtClean="0">
                            <a:solidFill>
                              <a:schemeClr val="bg1">
                                <a:lumMod val="75000"/>
                              </a:schemeClr>
                            </a:solidFill>
                            <a:latin typeface="Cambria Math" panose="02040503050406030204" pitchFamily="18" charset="0"/>
                            <a:cs typeface="Arial" panose="020B0604020202020204" pitchFamily="34" charset="0"/>
                          </a:rPr>
                          <m:t>𝑂</m:t>
                        </m:r>
                      </m:e>
                      <m:sub>
                        <m:r>
                          <a:rPr lang="en-US" altLang="zh-CN" sz="1600" i="1">
                            <a:solidFill>
                              <a:schemeClr val="bg1">
                                <a:lumMod val="75000"/>
                              </a:schemeClr>
                            </a:solidFill>
                            <a:latin typeface="Cambria Math" panose="02040503050406030204" pitchFamily="18" charset="0"/>
                            <a:cs typeface="Arial" panose="020B0604020202020204" pitchFamily="34" charset="0"/>
                          </a:rPr>
                          <m:t>𝐵</m:t>
                        </m:r>
                        <m:r>
                          <a:rPr lang="en-US" altLang="zh-CN" sz="1600" i="1">
                            <a:solidFill>
                              <a:schemeClr val="bg1">
                                <a:lumMod val="75000"/>
                              </a:schemeClr>
                            </a:solidFill>
                            <a:latin typeface="Cambria Math" panose="02040503050406030204" pitchFamily="18" charset="0"/>
                            <a:cs typeface="Arial" panose="020B0604020202020204" pitchFamily="34" charset="0"/>
                          </a:rPr>
                          <m:t>8</m:t>
                        </m:r>
                      </m:sub>
                    </m:sSub>
                  </m:oMath>
                </a14:m>
                <a:r>
                  <a:rPr lang="en-US" altLang="zh-CN" sz="1600" i="1" dirty="0">
                    <a:solidFill>
                      <a:schemeClr val="bg1">
                        <a:lumMod val="75000"/>
                      </a:schemeClr>
                    </a:solidFill>
                    <a:latin typeface="Arial" panose="020B0604020202020204" pitchFamily="34" charset="0"/>
                    <a:cs typeface="Arial" panose="020B0604020202020204" pitchFamily="34" charset="0"/>
                  </a:rPr>
                  <a:t>: R(C, msg-z)</a:t>
                </a:r>
                <a:endParaRPr lang="zh-CN" altLang="en-US" sz="1600" i="1" dirty="0">
                  <a:solidFill>
                    <a:schemeClr val="bg1">
                      <a:lumMod val="75000"/>
                    </a:schemeClr>
                  </a:solidFill>
                  <a:latin typeface="Arial" panose="020B0604020202020204" pitchFamily="34" charset="0"/>
                  <a:cs typeface="Arial" panose="020B0604020202020204" pitchFamily="34" charset="0"/>
                </a:endParaRPr>
              </a:p>
            </p:txBody>
          </p:sp>
        </mc:Choice>
        <mc:Fallback xmlns="">
          <p:sp>
            <p:nvSpPr>
              <p:cNvPr id="31" name="文本框 30">
                <a:extLst>
                  <a:ext uri="{FF2B5EF4-FFF2-40B4-BE49-F238E27FC236}">
                    <a16:creationId xmlns:a16="http://schemas.microsoft.com/office/drawing/2014/main" id="{6BF7DB6C-404C-3341-ECEB-BB897BD4F5A5}"/>
                  </a:ext>
                </a:extLst>
              </p:cNvPr>
              <p:cNvSpPr txBox="1">
                <a:spLocks noRot="1" noChangeAspect="1" noMove="1" noResize="1" noEditPoints="1" noAdjustHandles="1" noChangeArrowheads="1" noChangeShapeType="1" noTextEdit="1"/>
              </p:cNvSpPr>
              <p:nvPr/>
            </p:nvSpPr>
            <p:spPr>
              <a:xfrm>
                <a:off x="5195018" y="5773463"/>
                <a:ext cx="1928019" cy="338554"/>
              </a:xfrm>
              <a:prstGeom prst="rect">
                <a:avLst/>
              </a:prstGeom>
              <a:blipFill>
                <a:blip r:embed="rId10"/>
                <a:stretch>
                  <a:fillRect t="-5357" b="-21429"/>
                </a:stretch>
              </a:blipFill>
            </p:spPr>
            <p:txBody>
              <a:bodyPr/>
              <a:lstStyle/>
              <a:p>
                <a:r>
                  <a:rPr lang="zh-CN" altLang="en-US">
                    <a:noFill/>
                  </a:rPr>
                  <a:t> </a:t>
                </a:r>
              </a:p>
            </p:txBody>
          </p:sp>
        </mc:Fallback>
      </mc:AlternateContent>
      <p:cxnSp>
        <p:nvCxnSpPr>
          <p:cNvPr id="32" name="直接箭头连接符 31">
            <a:extLst>
              <a:ext uri="{FF2B5EF4-FFF2-40B4-BE49-F238E27FC236}">
                <a16:creationId xmlns:a16="http://schemas.microsoft.com/office/drawing/2014/main" id="{C16BE751-C3FC-01E7-85B6-355E8772310C}"/>
              </a:ext>
            </a:extLst>
          </p:cNvPr>
          <p:cNvCxnSpPr>
            <a:cxnSpLocks/>
            <a:stCxn id="38" idx="1"/>
            <a:endCxn id="31" idx="3"/>
          </p:cNvCxnSpPr>
          <p:nvPr/>
        </p:nvCxnSpPr>
        <p:spPr>
          <a:xfrm flipH="1">
            <a:off x="7123037" y="5853441"/>
            <a:ext cx="209824" cy="89299"/>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9A60D2DB-792B-E073-500F-4DCEBD97E64B}"/>
                  </a:ext>
                </a:extLst>
              </p:cNvPr>
              <p:cNvSpPr txBox="1"/>
              <p:nvPr/>
            </p:nvSpPr>
            <p:spPr>
              <a:xfrm>
                <a:off x="7383244" y="5018314"/>
                <a:ext cx="1928018" cy="338554"/>
              </a:xfrm>
              <a:prstGeom prst="rect">
                <a:avLst/>
              </a:prstGeom>
              <a:solidFill>
                <a:schemeClr val="bg1"/>
              </a:solidFill>
            </p:spPr>
            <p:txBody>
              <a:bodyPr wrap="square" lIns="0" rIns="0" rtlCol="0">
                <a:spAutoFit/>
              </a:bodyPr>
              <a:lstStyle>
                <a:defPPr>
                  <a:defRPr lang="zh-CN"/>
                </a:defPPr>
                <a:lvl1pPr algn="ctr"/>
              </a:lstStyle>
              <a:p>
                <a14:m>
                  <m:oMath xmlns:m="http://schemas.openxmlformats.org/officeDocument/2006/math">
                    <m:sSub>
                      <m:sSubPr>
                        <m:ctrlPr>
                          <a:rPr lang="en-US" altLang="zh-CN" sz="1600" i="1" smtClean="0">
                            <a:latin typeface="Cambria Math" panose="02040503050406030204" pitchFamily="18" charset="0"/>
                            <a:cs typeface="Arial" panose="020B0604020202020204" pitchFamily="34" charset="0"/>
                          </a:rPr>
                        </m:ctrlPr>
                      </m:sSubPr>
                      <m:e>
                        <m:r>
                          <a:rPr lang="en-US" altLang="zh-CN" sz="1600" b="0" i="1" smtClean="0">
                            <a:latin typeface="Cambria Math" panose="02040503050406030204" pitchFamily="18" charset="0"/>
                            <a:cs typeface="Arial" panose="020B0604020202020204" pitchFamily="34" charset="0"/>
                          </a:rPr>
                          <m:t>𝑂</m:t>
                        </m:r>
                      </m:e>
                      <m:sub>
                        <m:r>
                          <a:rPr lang="en-US" altLang="zh-CN" sz="1600" i="1">
                            <a:latin typeface="Cambria Math" panose="02040503050406030204" pitchFamily="18" charset="0"/>
                            <a:cs typeface="Arial" panose="020B0604020202020204" pitchFamily="34" charset="0"/>
                          </a:rPr>
                          <m:t>𝐶</m:t>
                        </m:r>
                        <m:r>
                          <a:rPr lang="en-US" altLang="zh-CN" sz="1600" i="1">
                            <a:latin typeface="Cambria Math" panose="02040503050406030204" pitchFamily="18" charset="0"/>
                            <a:cs typeface="Arial" panose="020B0604020202020204" pitchFamily="34" charset="0"/>
                          </a:rPr>
                          <m:t>5</m:t>
                        </m:r>
                      </m:sub>
                    </m:sSub>
                  </m:oMath>
                </a14:m>
                <a:r>
                  <a:rPr lang="en-US" altLang="zh-CN" sz="1600" i="1" dirty="0">
                    <a:latin typeface="Arial" panose="020B0604020202020204" pitchFamily="34" charset="0"/>
                    <a:cs typeface="Arial" panose="020B0604020202020204" pitchFamily="34" charset="0"/>
                  </a:rPr>
                  <a:t>: W(Disk, </a:t>
                </a:r>
                <a:r>
                  <a:rPr lang="en-US" altLang="zh-CN" sz="1600" i="1" dirty="0" err="1">
                    <a:latin typeface="Arial" panose="020B0604020202020204" pitchFamily="34" charset="0"/>
                    <a:cs typeface="Arial" panose="020B0604020202020204" pitchFamily="34" charset="0"/>
                  </a:rPr>
                  <a:t>buf</a:t>
                </a:r>
                <a:r>
                  <a:rPr lang="en-US" altLang="zh-CN" sz="1600" i="1" dirty="0">
                    <a:latin typeface="Arial" panose="020B0604020202020204" pitchFamily="34" charset="0"/>
                    <a:cs typeface="Arial" panose="020B0604020202020204" pitchFamily="34" charset="0"/>
                  </a:rPr>
                  <a:t>)</a:t>
                </a:r>
                <a:endParaRPr lang="zh-CN" altLang="en-US" sz="1600" i="1" dirty="0">
                  <a:latin typeface="Arial" panose="020B0604020202020204" pitchFamily="34" charset="0"/>
                  <a:cs typeface="Arial" panose="020B0604020202020204" pitchFamily="34" charset="0"/>
                </a:endParaRPr>
              </a:p>
            </p:txBody>
          </p:sp>
        </mc:Choice>
        <mc:Fallback xmlns="">
          <p:sp>
            <p:nvSpPr>
              <p:cNvPr id="33" name="文本框 32">
                <a:extLst>
                  <a:ext uri="{FF2B5EF4-FFF2-40B4-BE49-F238E27FC236}">
                    <a16:creationId xmlns:a16="http://schemas.microsoft.com/office/drawing/2014/main" id="{9A60D2DB-792B-E073-500F-4DCEBD97E64B}"/>
                  </a:ext>
                </a:extLst>
              </p:cNvPr>
              <p:cNvSpPr txBox="1">
                <a:spLocks noRot="1" noChangeAspect="1" noMove="1" noResize="1" noEditPoints="1" noAdjustHandles="1" noChangeArrowheads="1" noChangeShapeType="1" noTextEdit="1"/>
              </p:cNvSpPr>
              <p:nvPr/>
            </p:nvSpPr>
            <p:spPr>
              <a:xfrm>
                <a:off x="7383244" y="5018314"/>
                <a:ext cx="1928018" cy="338554"/>
              </a:xfrm>
              <a:prstGeom prst="rect">
                <a:avLst/>
              </a:prstGeom>
              <a:blipFill>
                <a:blip r:embed="rId11"/>
                <a:stretch>
                  <a:fillRect t="-5357" b="-21429"/>
                </a:stretch>
              </a:blipFill>
            </p:spPr>
            <p:txBody>
              <a:bodyPr/>
              <a:lstStyle/>
              <a:p>
                <a:r>
                  <a:rPr lang="zh-CN" altLang="en-US">
                    <a:noFill/>
                  </a:rPr>
                  <a:t> </a:t>
                </a:r>
              </a:p>
            </p:txBody>
          </p:sp>
        </mc:Fallback>
      </mc:AlternateContent>
      <p:cxnSp>
        <p:nvCxnSpPr>
          <p:cNvPr id="34" name="直接连接符 33">
            <a:extLst>
              <a:ext uri="{FF2B5EF4-FFF2-40B4-BE49-F238E27FC236}">
                <a16:creationId xmlns:a16="http://schemas.microsoft.com/office/drawing/2014/main" id="{DA23C203-82F2-7917-C209-591D3D7A8674}"/>
              </a:ext>
            </a:extLst>
          </p:cNvPr>
          <p:cNvCxnSpPr>
            <a:cxnSpLocks/>
          </p:cNvCxnSpPr>
          <p:nvPr/>
        </p:nvCxnSpPr>
        <p:spPr>
          <a:xfrm>
            <a:off x="8307591" y="5922220"/>
            <a:ext cx="6350" cy="149926"/>
          </a:xfrm>
          <a:prstGeom prst="line">
            <a:avLst/>
          </a:prstGeom>
          <a:ln w="571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35F0F902-4F25-C7C0-8ADD-E58ACBF78758}"/>
              </a:ext>
            </a:extLst>
          </p:cNvPr>
          <p:cNvCxnSpPr>
            <a:cxnSpLocks/>
          </p:cNvCxnSpPr>
          <p:nvPr/>
        </p:nvCxnSpPr>
        <p:spPr>
          <a:xfrm>
            <a:off x="3257670" y="5379785"/>
            <a:ext cx="5089590" cy="13473"/>
          </a:xfrm>
          <a:prstGeom prst="line">
            <a:avLst/>
          </a:prstGeom>
          <a:noFill/>
          <a:ln w="28575">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cxnSp>
      <p:pic>
        <p:nvPicPr>
          <p:cNvPr id="36" name="图片 35">
            <a:extLst>
              <a:ext uri="{FF2B5EF4-FFF2-40B4-BE49-F238E27FC236}">
                <a16:creationId xmlns:a16="http://schemas.microsoft.com/office/drawing/2014/main" id="{054E8851-534C-DE10-CE92-CF0891CCD27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217148" y="5132943"/>
            <a:ext cx="422879" cy="454498"/>
          </a:xfrm>
          <a:prstGeom prst="rect">
            <a:avLst/>
          </a:prstGeom>
        </p:spPr>
      </p:pic>
      <p:sp>
        <p:nvSpPr>
          <p:cNvPr id="37" name="椭圆 36">
            <a:extLst>
              <a:ext uri="{FF2B5EF4-FFF2-40B4-BE49-F238E27FC236}">
                <a16:creationId xmlns:a16="http://schemas.microsoft.com/office/drawing/2014/main" id="{3426C4D9-B969-B40C-1E39-9547DCA1449A}"/>
              </a:ext>
            </a:extLst>
          </p:cNvPr>
          <p:cNvSpPr/>
          <p:nvPr/>
        </p:nvSpPr>
        <p:spPr>
          <a:xfrm>
            <a:off x="8269474" y="5327445"/>
            <a:ext cx="101600" cy="126199"/>
          </a:xfrm>
          <a:prstGeom prst="ellipse">
            <a:avLst/>
          </a:prstGeom>
          <a:solidFill>
            <a:srgbClr val="249B47"/>
          </a:solidFill>
          <a:ln>
            <a:solidFill>
              <a:srgbClr val="249B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951096C9-2219-539B-E1E5-E7B9C0DA76B8}"/>
                  </a:ext>
                </a:extLst>
              </p:cNvPr>
              <p:cNvSpPr txBox="1"/>
              <p:nvPr/>
            </p:nvSpPr>
            <p:spPr>
              <a:xfrm>
                <a:off x="7332861" y="5684164"/>
                <a:ext cx="1977315" cy="338554"/>
              </a:xfrm>
              <a:prstGeom prst="rect">
                <a:avLst/>
              </a:prstGeom>
              <a:solidFill>
                <a:schemeClr val="bg1"/>
              </a:solidFill>
            </p:spPr>
            <p:txBody>
              <a:bodyPr wrap="square" lIns="0" rIns="0" rtlCol="0">
                <a:spAutoFit/>
              </a:bodyPr>
              <a:lstStyle/>
              <a:p>
                <a:pPr algn="ctr"/>
                <a14:m>
                  <m:oMath xmlns:m="http://schemas.openxmlformats.org/officeDocument/2006/math">
                    <m:sSub>
                      <m:sSubPr>
                        <m:ctrlPr>
                          <a:rPr lang="en-US" altLang="zh-CN" sz="1600" i="1" smtClean="0">
                            <a:solidFill>
                              <a:schemeClr val="bg1">
                                <a:lumMod val="75000"/>
                              </a:schemeClr>
                            </a:solidFill>
                            <a:latin typeface="Cambria Math" panose="02040503050406030204" pitchFamily="18" charset="0"/>
                            <a:cs typeface="Arial" panose="020B0604020202020204" pitchFamily="34" charset="0"/>
                          </a:rPr>
                        </m:ctrlPr>
                      </m:sSubPr>
                      <m:e>
                        <m:r>
                          <a:rPr lang="en-US" altLang="zh-CN" sz="1600" b="0" i="1" smtClean="0">
                            <a:solidFill>
                              <a:schemeClr val="bg1">
                                <a:lumMod val="75000"/>
                              </a:schemeClr>
                            </a:solidFill>
                            <a:latin typeface="Cambria Math" panose="02040503050406030204" pitchFamily="18" charset="0"/>
                            <a:cs typeface="Arial" panose="020B0604020202020204" pitchFamily="34" charset="0"/>
                          </a:rPr>
                          <m:t>𝑂</m:t>
                        </m:r>
                      </m:e>
                      <m:sub>
                        <m:r>
                          <a:rPr lang="en-US" altLang="zh-CN" sz="1600" i="1">
                            <a:solidFill>
                              <a:schemeClr val="bg1">
                                <a:lumMod val="75000"/>
                              </a:schemeClr>
                            </a:solidFill>
                            <a:latin typeface="Cambria Math" panose="02040503050406030204" pitchFamily="18" charset="0"/>
                            <a:cs typeface="Arial" panose="020B0604020202020204" pitchFamily="34" charset="0"/>
                          </a:rPr>
                          <m:t>𝐶</m:t>
                        </m:r>
                        <m:r>
                          <a:rPr lang="en-US" altLang="zh-CN" sz="1600" i="1">
                            <a:solidFill>
                              <a:schemeClr val="bg1">
                                <a:lumMod val="75000"/>
                              </a:schemeClr>
                            </a:solidFill>
                            <a:latin typeface="Cambria Math" panose="02040503050406030204" pitchFamily="18" charset="0"/>
                            <a:cs typeface="Arial" panose="020B0604020202020204" pitchFamily="34" charset="0"/>
                          </a:rPr>
                          <m:t>6</m:t>
                        </m:r>
                      </m:sub>
                    </m:sSub>
                  </m:oMath>
                </a14:m>
                <a:r>
                  <a:rPr lang="en-US" altLang="zh-CN" sz="1600" i="1" dirty="0">
                    <a:solidFill>
                      <a:schemeClr val="bg1">
                        <a:lumMod val="75000"/>
                      </a:schemeClr>
                    </a:solidFill>
                    <a:latin typeface="Arial" panose="020B0604020202020204" pitchFamily="34" charset="0"/>
                    <a:cs typeface="Arial" panose="020B0604020202020204" pitchFamily="34" charset="0"/>
                  </a:rPr>
                  <a:t>: W(B, msg-z)</a:t>
                </a:r>
                <a:endParaRPr lang="zh-CN" altLang="en-US" sz="1600" i="1" dirty="0">
                  <a:solidFill>
                    <a:schemeClr val="bg1">
                      <a:lumMod val="75000"/>
                    </a:schemeClr>
                  </a:solidFill>
                  <a:latin typeface="Arial" panose="020B0604020202020204" pitchFamily="34" charset="0"/>
                  <a:cs typeface="Arial" panose="020B0604020202020204" pitchFamily="34" charset="0"/>
                </a:endParaRPr>
              </a:p>
            </p:txBody>
          </p:sp>
        </mc:Choice>
        <mc:Fallback xmlns="">
          <p:sp>
            <p:nvSpPr>
              <p:cNvPr id="38" name="文本框 37">
                <a:extLst>
                  <a:ext uri="{FF2B5EF4-FFF2-40B4-BE49-F238E27FC236}">
                    <a16:creationId xmlns:a16="http://schemas.microsoft.com/office/drawing/2014/main" id="{951096C9-2219-539B-E1E5-E7B9C0DA76B8}"/>
                  </a:ext>
                </a:extLst>
              </p:cNvPr>
              <p:cNvSpPr txBox="1">
                <a:spLocks noRot="1" noChangeAspect="1" noMove="1" noResize="1" noEditPoints="1" noAdjustHandles="1" noChangeArrowheads="1" noChangeShapeType="1" noTextEdit="1"/>
              </p:cNvSpPr>
              <p:nvPr/>
            </p:nvSpPr>
            <p:spPr>
              <a:xfrm>
                <a:off x="7332861" y="5684164"/>
                <a:ext cx="1977315" cy="338554"/>
              </a:xfrm>
              <a:prstGeom prst="rect">
                <a:avLst/>
              </a:prstGeom>
              <a:blipFill>
                <a:blip r:embed="rId13"/>
                <a:stretch>
                  <a:fillRect t="-5357" b="-21429"/>
                </a:stretch>
              </a:blipFill>
            </p:spPr>
            <p:txBody>
              <a:bodyPr/>
              <a:lstStyle/>
              <a:p>
                <a:r>
                  <a:rPr lang="zh-CN" altLang="en-US">
                    <a:noFill/>
                  </a:rPr>
                  <a:t> </a:t>
                </a:r>
              </a:p>
            </p:txBody>
          </p:sp>
        </mc:Fallback>
      </mc:AlternateContent>
      <p:sp>
        <p:nvSpPr>
          <p:cNvPr id="39" name="爆炸形: 8 pt  38">
            <a:extLst>
              <a:ext uri="{FF2B5EF4-FFF2-40B4-BE49-F238E27FC236}">
                <a16:creationId xmlns:a16="http://schemas.microsoft.com/office/drawing/2014/main" id="{B041723E-75DB-4A73-B2C4-2D363556C31D}"/>
              </a:ext>
            </a:extLst>
          </p:cNvPr>
          <p:cNvSpPr/>
          <p:nvPr/>
        </p:nvSpPr>
        <p:spPr>
          <a:xfrm>
            <a:off x="7982719" y="5477705"/>
            <a:ext cx="662444" cy="369333"/>
          </a:xfrm>
          <a:prstGeom prst="irregularSeal1">
            <a:avLst/>
          </a:prstGeom>
          <a:solidFill>
            <a:srgbClr val="D81E0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2400">
              <a:latin typeface="Arial" panose="020B0604020202020204" pitchFamily="34" charset="0"/>
              <a:ea typeface="宋体" panose="02010600030101010101" pitchFamily="2" charset="-122"/>
              <a:cs typeface="Arial" panose="020B0604020202020204" pitchFamily="34" charset="0"/>
            </a:endParaRPr>
          </a:p>
        </p:txBody>
      </p:sp>
      <p:pic>
        <p:nvPicPr>
          <p:cNvPr id="40" name="图片 39">
            <a:extLst>
              <a:ext uri="{FF2B5EF4-FFF2-40B4-BE49-F238E27FC236}">
                <a16:creationId xmlns:a16="http://schemas.microsoft.com/office/drawing/2014/main" id="{04E013F0-13F7-E68F-64BA-9A226D19C281}"/>
              </a:ext>
            </a:extLst>
          </p:cNvPr>
          <p:cNvPicPr>
            <a:picLocks noChangeAspect="1"/>
          </p:cNvPicPr>
          <p:nvPr/>
        </p:nvPicPr>
        <p:blipFill>
          <a:blip r:embed="rId14">
            <a:clrChange>
              <a:clrFrom>
                <a:srgbClr val="FFFFFF"/>
              </a:clrFrom>
              <a:clrTo>
                <a:srgbClr val="FFFFFF">
                  <a:alpha val="0"/>
                </a:srgbClr>
              </a:clrTo>
            </a:clrChange>
          </a:blip>
          <a:stretch>
            <a:fillRect/>
          </a:stretch>
        </p:blipFill>
        <p:spPr>
          <a:xfrm>
            <a:off x="9261505" y="5703005"/>
            <a:ext cx="612214" cy="648825"/>
          </a:xfrm>
          <a:prstGeom prst="rect">
            <a:avLst/>
          </a:prstGeom>
        </p:spPr>
      </p:pic>
      <p:cxnSp>
        <p:nvCxnSpPr>
          <p:cNvPr id="41" name="直接连接符 40">
            <a:extLst>
              <a:ext uri="{FF2B5EF4-FFF2-40B4-BE49-F238E27FC236}">
                <a16:creationId xmlns:a16="http://schemas.microsoft.com/office/drawing/2014/main" id="{DE1088F4-1F96-CDCD-97B8-4674FC1C4AA9}"/>
              </a:ext>
            </a:extLst>
          </p:cNvPr>
          <p:cNvCxnSpPr>
            <a:cxnSpLocks/>
          </p:cNvCxnSpPr>
          <p:nvPr/>
        </p:nvCxnSpPr>
        <p:spPr>
          <a:xfrm>
            <a:off x="3428588" y="5575143"/>
            <a:ext cx="0" cy="497003"/>
          </a:xfrm>
          <a:prstGeom prst="line">
            <a:avLst/>
          </a:prstGeom>
          <a:ln w="5715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78EEB814-C45E-5ECB-769A-5EA65A91E08C}"/>
              </a:ext>
            </a:extLst>
          </p:cNvPr>
          <p:cNvCxnSpPr>
            <a:cxnSpLocks/>
            <a:endCxn id="36" idx="0"/>
          </p:cNvCxnSpPr>
          <p:nvPr/>
        </p:nvCxnSpPr>
        <p:spPr>
          <a:xfrm>
            <a:off x="3428587" y="4241185"/>
            <a:ext cx="1" cy="891758"/>
          </a:xfrm>
          <a:prstGeom prst="line">
            <a:avLst/>
          </a:prstGeom>
          <a:ln w="5715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AA6201DC-4210-2607-A9F4-ABCA728B376D}"/>
              </a:ext>
            </a:extLst>
          </p:cNvPr>
          <p:cNvSpPr txBox="1"/>
          <p:nvPr/>
        </p:nvSpPr>
        <p:spPr>
          <a:xfrm>
            <a:off x="1756229" y="6341378"/>
            <a:ext cx="8447644" cy="400110"/>
          </a:xfrm>
          <a:prstGeom prst="rect">
            <a:avLst/>
          </a:prstGeom>
          <a:noFill/>
        </p:spPr>
        <p:txBody>
          <a:bodyPr wrap="square">
            <a:spAutoFit/>
          </a:bodyPr>
          <a:lstStyle>
            <a:defPPr>
              <a:defRPr lang="en-US"/>
            </a:defPPr>
            <a:lvl1pPr algn="ctr">
              <a:defRPr sz="2000" b="0"/>
            </a:lvl1pPr>
            <a:lvl2pPr lvl="1" algn="ctr">
              <a:defRPr sz="2000" b="1"/>
            </a:lvl2pPr>
          </a:lstStyle>
          <a:p>
            <a:r>
              <a:rPr lang="en-US" altLang="zh-CN" dirty="0"/>
              <a:t>The</a:t>
            </a:r>
            <a:r>
              <a:rPr lang="zh-CN" altLang="en-US" dirty="0"/>
              <a:t> </a:t>
            </a:r>
            <a:r>
              <a:rPr lang="en-US" altLang="zh-CN" dirty="0"/>
              <a:t>cloud system cannot correctly recover from this crash state</a:t>
            </a:r>
            <a:endParaRPr lang="zh-CN" altLang="en-US" dirty="0"/>
          </a:p>
        </p:txBody>
      </p:sp>
      <p:sp>
        <p:nvSpPr>
          <p:cNvPr id="9" name="文本框 8">
            <a:extLst>
              <a:ext uri="{FF2B5EF4-FFF2-40B4-BE49-F238E27FC236}">
                <a16:creationId xmlns:a16="http://schemas.microsoft.com/office/drawing/2014/main" id="{1830C6DE-4532-6F9C-4590-8A2AB2F191F9}"/>
              </a:ext>
            </a:extLst>
          </p:cNvPr>
          <p:cNvSpPr txBox="1"/>
          <p:nvPr/>
        </p:nvSpPr>
        <p:spPr>
          <a:xfrm>
            <a:off x="5621206" y="5493033"/>
            <a:ext cx="1591930" cy="584775"/>
          </a:xfrm>
          <a:prstGeom prst="rect">
            <a:avLst/>
          </a:prstGeom>
          <a:solidFill>
            <a:schemeClr val="accent1">
              <a:lumMod val="20000"/>
              <a:lumOff val="80000"/>
            </a:schemeClr>
          </a:solidFill>
        </p:spPr>
        <p:txBody>
          <a:bodyPr wrap="square" rtlCol="0">
            <a:spAutoFit/>
          </a:bodyPr>
          <a:lstStyle/>
          <a:p>
            <a:pPr algn="ctr"/>
            <a:r>
              <a:rPr lang="en-US" altLang="zh-CN" sz="1600" dirty="0">
                <a:latin typeface="Arial" panose="020B0604020202020204" pitchFamily="34" charset="0"/>
                <a:cs typeface="Arial" panose="020B0604020202020204" pitchFamily="34" charset="0"/>
              </a:rPr>
              <a:t>Fail to recover the task</a:t>
            </a:r>
            <a:endParaRPr lang="zh-CN" alt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71476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4968BDA-1136-DC8A-A5F0-A7A6F2CDE48C}"/>
              </a:ext>
            </a:extLst>
          </p:cNvPr>
          <p:cNvSpPr>
            <a:spLocks noGrp="1"/>
          </p:cNvSpPr>
          <p:nvPr>
            <p:ph type="title"/>
          </p:nvPr>
        </p:nvSpPr>
        <p:spPr>
          <a:xfrm>
            <a:off x="748740" y="311085"/>
            <a:ext cx="10826496" cy="1365315"/>
          </a:xfrm>
        </p:spPr>
        <p:txBody>
          <a:bodyPr/>
          <a:lstStyle/>
          <a:p>
            <a:r>
              <a:rPr lang="en-US" altLang="zh-CN" dirty="0"/>
              <a:t>Crash Recovery Bugs can Cause Severe Consequences</a:t>
            </a:r>
            <a:endParaRPr lang="zh-CN" altLang="en-US" dirty="0"/>
          </a:p>
        </p:txBody>
      </p:sp>
      <p:pic>
        <p:nvPicPr>
          <p:cNvPr id="4" name="图片 3">
            <a:extLst>
              <a:ext uri="{FF2B5EF4-FFF2-40B4-BE49-F238E27FC236}">
                <a16:creationId xmlns:a16="http://schemas.microsoft.com/office/drawing/2014/main" id="{B73BEA49-9550-3FD6-0678-4DBA0C18C251}"/>
              </a:ext>
            </a:extLst>
          </p:cNvPr>
          <p:cNvPicPr>
            <a:picLocks noChangeAspect="1"/>
          </p:cNvPicPr>
          <p:nvPr/>
        </p:nvPicPr>
        <p:blipFill>
          <a:blip r:embed="rId3"/>
          <a:stretch>
            <a:fillRect/>
          </a:stretch>
        </p:blipFill>
        <p:spPr>
          <a:xfrm>
            <a:off x="498764" y="2078182"/>
            <a:ext cx="11276330" cy="1502410"/>
          </a:xfrm>
          <a:prstGeom prst="rect">
            <a:avLst/>
          </a:prstGeom>
        </p:spPr>
      </p:pic>
      <p:pic>
        <p:nvPicPr>
          <p:cNvPr id="5" name="图片 4">
            <a:extLst>
              <a:ext uri="{FF2B5EF4-FFF2-40B4-BE49-F238E27FC236}">
                <a16:creationId xmlns:a16="http://schemas.microsoft.com/office/drawing/2014/main" id="{C4BFCAE8-1F0C-8250-A37A-58BD8213095A}"/>
              </a:ext>
            </a:extLst>
          </p:cNvPr>
          <p:cNvPicPr>
            <a:picLocks noChangeAspect="1"/>
          </p:cNvPicPr>
          <p:nvPr/>
        </p:nvPicPr>
        <p:blipFill>
          <a:blip r:embed="rId4"/>
          <a:stretch>
            <a:fillRect/>
          </a:stretch>
        </p:blipFill>
        <p:spPr>
          <a:xfrm>
            <a:off x="1421419" y="3644092"/>
            <a:ext cx="8247380" cy="1791970"/>
          </a:xfrm>
          <a:prstGeom prst="rect">
            <a:avLst/>
          </a:prstGeom>
        </p:spPr>
      </p:pic>
      <p:pic>
        <p:nvPicPr>
          <p:cNvPr id="6" name="图片 5">
            <a:extLst>
              <a:ext uri="{FF2B5EF4-FFF2-40B4-BE49-F238E27FC236}">
                <a16:creationId xmlns:a16="http://schemas.microsoft.com/office/drawing/2014/main" id="{D0AF357B-438D-6B1C-2A01-0E37531C0999}"/>
              </a:ext>
            </a:extLst>
          </p:cNvPr>
          <p:cNvPicPr>
            <a:picLocks noChangeAspect="1"/>
          </p:cNvPicPr>
          <p:nvPr/>
        </p:nvPicPr>
        <p:blipFill>
          <a:blip r:embed="rId5"/>
          <a:stretch>
            <a:fillRect/>
          </a:stretch>
        </p:blipFill>
        <p:spPr>
          <a:xfrm>
            <a:off x="4579909" y="4701367"/>
            <a:ext cx="7049135" cy="1988185"/>
          </a:xfrm>
          <a:prstGeom prst="rect">
            <a:avLst/>
          </a:prstGeom>
        </p:spPr>
      </p:pic>
      <p:sp>
        <p:nvSpPr>
          <p:cNvPr id="2" name="矩形 1">
            <a:extLst>
              <a:ext uri="{FF2B5EF4-FFF2-40B4-BE49-F238E27FC236}">
                <a16:creationId xmlns:a16="http://schemas.microsoft.com/office/drawing/2014/main" id="{521EEFFB-E5C4-83A7-5BE3-9E5CEB943E76}"/>
              </a:ext>
            </a:extLst>
          </p:cNvPr>
          <p:cNvSpPr/>
          <p:nvPr/>
        </p:nvSpPr>
        <p:spPr bwMode="gray">
          <a:xfrm>
            <a:off x="198103" y="1731818"/>
            <a:ext cx="11576991" cy="5056908"/>
          </a:xfrm>
          <a:prstGeom prst="rect">
            <a:avLst/>
          </a:prstGeom>
          <a:solidFill>
            <a:schemeClr val="bg1">
              <a:alpha val="81000"/>
            </a:schemeClr>
          </a:solidFill>
          <a:ln w="6350" algn="ctr">
            <a:solidFill>
              <a:schemeClr val="bg1"/>
            </a:solidFill>
            <a:miter lim="800000"/>
            <a:headEnd/>
            <a:tailEnd/>
          </a:ln>
          <a:effectLst/>
        </p:spPr>
        <p:txBody>
          <a:bodyPr wrap="none" rtlCol="0" anchor="ctr"/>
          <a:lstStyle/>
          <a:p>
            <a:pPr algn="ctr"/>
            <a:endParaRPr lang="zh-CN" altLang="en-US" b="1" dirty="0">
              <a:solidFill>
                <a:schemeClr val="bg1"/>
              </a:solidFill>
            </a:endParaRPr>
          </a:p>
        </p:txBody>
      </p:sp>
      <p:sp>
        <p:nvSpPr>
          <p:cNvPr id="7" name="矩形: 圆角 6">
            <a:extLst>
              <a:ext uri="{FF2B5EF4-FFF2-40B4-BE49-F238E27FC236}">
                <a16:creationId xmlns:a16="http://schemas.microsoft.com/office/drawing/2014/main" id="{4F6C6FAB-ADFF-87AD-4E97-990B4D4046FA}"/>
              </a:ext>
            </a:extLst>
          </p:cNvPr>
          <p:cNvSpPr/>
          <p:nvPr/>
        </p:nvSpPr>
        <p:spPr bwMode="gray">
          <a:xfrm>
            <a:off x="1210076" y="3099782"/>
            <a:ext cx="9771847" cy="1502411"/>
          </a:xfrm>
          <a:prstGeom prst="roundRect">
            <a:avLst/>
          </a:prstGeom>
          <a:solidFill>
            <a:schemeClr val="accent1">
              <a:lumMod val="20000"/>
              <a:lumOff val="80000"/>
            </a:schemeClr>
          </a:solidFill>
          <a:ln w="38100" algn="ctr">
            <a:solidFill>
              <a:schemeClr val="bg1"/>
            </a:solidFill>
            <a:miter lim="800000"/>
            <a:headEnd/>
            <a:tailEnd/>
          </a:ln>
          <a:effectLst>
            <a:outerShdw blurRad="63500" sx="102000" sy="102000" algn="ctr" rotWithShape="0">
              <a:prstClr val="black">
                <a:alpha val="40000"/>
              </a:prstClr>
            </a:outerShdw>
          </a:effectLst>
        </p:spPr>
        <p:txBody>
          <a:bodyPr wrap="square" rtlCol="0" anchor="ctr"/>
          <a:lstStyle/>
          <a:p>
            <a:pPr algn="ctr"/>
            <a:r>
              <a:rPr lang="en-US" altLang="zh-CN" sz="3200" b="1" dirty="0">
                <a:solidFill>
                  <a:srgbClr val="FF0000"/>
                </a:solidFill>
              </a:rPr>
              <a:t>Systematically</a:t>
            </a:r>
            <a:r>
              <a:rPr lang="en-US" altLang="zh-CN" sz="3200" b="1" dirty="0"/>
              <a:t> test the correctness of cloud systems in dealing with node crashes and reboots?</a:t>
            </a:r>
            <a:endParaRPr lang="en-US" altLang="zh-CN" sz="3200" b="1" dirty="0">
              <a:solidFill>
                <a:srgbClr val="FF0000"/>
              </a:solidFill>
            </a:endParaRPr>
          </a:p>
        </p:txBody>
      </p:sp>
    </p:spTree>
    <p:extLst>
      <p:ext uri="{BB962C8B-B14F-4D97-AF65-F5344CB8AC3E}">
        <p14:creationId xmlns:p14="http://schemas.microsoft.com/office/powerpoint/2010/main" val="27635905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01790E8-82F1-7D69-B68A-D80068986D86}"/>
              </a:ext>
            </a:extLst>
          </p:cNvPr>
          <p:cNvSpPr>
            <a:spLocks noGrp="1"/>
          </p:cNvSpPr>
          <p:nvPr>
            <p:ph idx="1"/>
          </p:nvPr>
        </p:nvSpPr>
        <p:spPr>
          <a:xfrm>
            <a:off x="925397" y="1711149"/>
            <a:ext cx="10341205" cy="523220"/>
          </a:xfrm>
        </p:spPr>
        <p:txBody>
          <a:bodyPr/>
          <a:lstStyle/>
          <a:p>
            <a:r>
              <a:rPr lang="en-US" altLang="zh-CN" dirty="0"/>
              <a:t>Cloud systems face </a:t>
            </a:r>
            <a:r>
              <a:rPr lang="en-US" altLang="zh-CN" dirty="0">
                <a:solidFill>
                  <a:srgbClr val="FF0000"/>
                </a:solidFill>
              </a:rPr>
              <a:t>huge crash scenario space</a:t>
            </a:r>
          </a:p>
        </p:txBody>
      </p:sp>
      <p:sp>
        <p:nvSpPr>
          <p:cNvPr id="3" name="标题 2">
            <a:extLst>
              <a:ext uri="{FF2B5EF4-FFF2-40B4-BE49-F238E27FC236}">
                <a16:creationId xmlns:a16="http://schemas.microsoft.com/office/drawing/2014/main" id="{1EE27EA5-6C25-FE52-73FB-E62A2A52491E}"/>
              </a:ext>
            </a:extLst>
          </p:cNvPr>
          <p:cNvSpPr>
            <a:spLocks noGrp="1"/>
          </p:cNvSpPr>
          <p:nvPr>
            <p:ph type="title"/>
          </p:nvPr>
        </p:nvSpPr>
        <p:spPr>
          <a:xfrm>
            <a:off x="748740" y="311727"/>
            <a:ext cx="10826496" cy="1323109"/>
          </a:xfrm>
        </p:spPr>
        <p:txBody>
          <a:bodyPr/>
          <a:lstStyle/>
          <a:p>
            <a:r>
              <a:rPr lang="en-US" altLang="zh-CN" dirty="0"/>
              <a:t>Systematically Exercising All Possible Crash Scenarios is Challenging</a:t>
            </a:r>
            <a:endParaRPr lang="zh-CN" altLang="en-US" dirty="0"/>
          </a:p>
        </p:txBody>
      </p:sp>
      <p:pic>
        <p:nvPicPr>
          <p:cNvPr id="7" name="图片 6">
            <a:extLst>
              <a:ext uri="{FF2B5EF4-FFF2-40B4-BE49-F238E27FC236}">
                <a16:creationId xmlns:a16="http://schemas.microsoft.com/office/drawing/2014/main" id="{C9D10B39-DE6D-3CA8-6726-388F7E56BA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29096" y="2849492"/>
            <a:ext cx="287776" cy="353099"/>
          </a:xfrm>
          <a:prstGeom prst="rect">
            <a:avLst/>
          </a:prstGeom>
        </p:spPr>
      </p:pic>
      <p:cxnSp>
        <p:nvCxnSpPr>
          <p:cNvPr id="13" name="直接连接符 12">
            <a:extLst>
              <a:ext uri="{FF2B5EF4-FFF2-40B4-BE49-F238E27FC236}">
                <a16:creationId xmlns:a16="http://schemas.microsoft.com/office/drawing/2014/main" id="{F3FA469B-1A76-97AB-E4EC-713F517EAFFA}"/>
              </a:ext>
            </a:extLst>
          </p:cNvPr>
          <p:cNvCxnSpPr>
            <a:cxnSpLocks/>
          </p:cNvCxnSpPr>
          <p:nvPr/>
        </p:nvCxnSpPr>
        <p:spPr>
          <a:xfrm>
            <a:off x="4222198" y="3272359"/>
            <a:ext cx="35021" cy="2844000"/>
          </a:xfrm>
          <a:prstGeom prst="line">
            <a:avLst/>
          </a:prstGeom>
          <a:ln w="5715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CE8ADE9-DDE3-87CC-3D0F-BF5670AFA05E}"/>
              </a:ext>
            </a:extLst>
          </p:cNvPr>
          <p:cNvCxnSpPr>
            <a:cxnSpLocks/>
          </p:cNvCxnSpPr>
          <p:nvPr/>
        </p:nvCxnSpPr>
        <p:spPr>
          <a:xfrm>
            <a:off x="5031466" y="3272359"/>
            <a:ext cx="35021" cy="2844000"/>
          </a:xfrm>
          <a:prstGeom prst="line">
            <a:avLst/>
          </a:prstGeom>
          <a:ln w="5715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C646A18D-D513-BAEF-3144-8B8C20F17339}"/>
              </a:ext>
            </a:extLst>
          </p:cNvPr>
          <p:cNvSpPr/>
          <p:nvPr/>
        </p:nvSpPr>
        <p:spPr>
          <a:xfrm>
            <a:off x="3501371" y="2531608"/>
            <a:ext cx="4727787" cy="3650213"/>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pic>
        <p:nvPicPr>
          <p:cNvPr id="20" name="图片 19">
            <a:extLst>
              <a:ext uri="{FF2B5EF4-FFF2-40B4-BE49-F238E27FC236}">
                <a16:creationId xmlns:a16="http://schemas.microsoft.com/office/drawing/2014/main" id="{76735D0F-42B6-BA0A-D73B-8AE1D75D3B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9846" y="2849492"/>
            <a:ext cx="287776" cy="353099"/>
          </a:xfrm>
          <a:prstGeom prst="rect">
            <a:avLst/>
          </a:prstGeom>
        </p:spPr>
      </p:pic>
      <p:pic>
        <p:nvPicPr>
          <p:cNvPr id="21" name="图片 20">
            <a:extLst>
              <a:ext uri="{FF2B5EF4-FFF2-40B4-BE49-F238E27FC236}">
                <a16:creationId xmlns:a16="http://schemas.microsoft.com/office/drawing/2014/main" id="{D95B0F87-419B-9CC2-96E9-1AA17194D3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7455" y="2849491"/>
            <a:ext cx="287776" cy="353099"/>
          </a:xfrm>
          <a:prstGeom prst="rect">
            <a:avLst/>
          </a:prstGeom>
        </p:spPr>
      </p:pic>
      <p:pic>
        <p:nvPicPr>
          <p:cNvPr id="22" name="图片 21">
            <a:extLst>
              <a:ext uri="{FF2B5EF4-FFF2-40B4-BE49-F238E27FC236}">
                <a16:creationId xmlns:a16="http://schemas.microsoft.com/office/drawing/2014/main" id="{17B67021-ECDB-3AA8-0FBB-DA69F4E41D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59207" y="2849490"/>
            <a:ext cx="287776" cy="353099"/>
          </a:xfrm>
          <a:prstGeom prst="rect">
            <a:avLst/>
          </a:prstGeom>
        </p:spPr>
      </p:pic>
      <p:pic>
        <p:nvPicPr>
          <p:cNvPr id="23" name="图片 22">
            <a:extLst>
              <a:ext uri="{FF2B5EF4-FFF2-40B4-BE49-F238E27FC236}">
                <a16:creationId xmlns:a16="http://schemas.microsoft.com/office/drawing/2014/main" id="{0B9BBE1E-82D9-679A-5620-550847504D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6816" y="2849489"/>
            <a:ext cx="287776" cy="353099"/>
          </a:xfrm>
          <a:prstGeom prst="rect">
            <a:avLst/>
          </a:prstGeom>
        </p:spPr>
      </p:pic>
      <p:cxnSp>
        <p:nvCxnSpPr>
          <p:cNvPr id="25" name="直接连接符 24">
            <a:extLst>
              <a:ext uri="{FF2B5EF4-FFF2-40B4-BE49-F238E27FC236}">
                <a16:creationId xmlns:a16="http://schemas.microsoft.com/office/drawing/2014/main" id="{D0141641-E61D-4A0B-D165-9BD2DBD8CB83}"/>
              </a:ext>
            </a:extLst>
          </p:cNvPr>
          <p:cNvCxnSpPr>
            <a:cxnSpLocks/>
          </p:cNvCxnSpPr>
          <p:nvPr/>
        </p:nvCxnSpPr>
        <p:spPr>
          <a:xfrm>
            <a:off x="5871343" y="3244992"/>
            <a:ext cx="35021" cy="2844000"/>
          </a:xfrm>
          <a:prstGeom prst="line">
            <a:avLst/>
          </a:prstGeom>
          <a:ln w="5715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243C21C-D820-C551-10E0-396B9782350E}"/>
              </a:ext>
            </a:extLst>
          </p:cNvPr>
          <p:cNvCxnSpPr>
            <a:cxnSpLocks/>
          </p:cNvCxnSpPr>
          <p:nvPr/>
        </p:nvCxnSpPr>
        <p:spPr>
          <a:xfrm>
            <a:off x="6722826" y="3241189"/>
            <a:ext cx="35021" cy="2844000"/>
          </a:xfrm>
          <a:prstGeom prst="line">
            <a:avLst/>
          </a:prstGeom>
          <a:ln w="5715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E3843B7D-F90F-2A71-CC47-4FEF7F711699}"/>
              </a:ext>
            </a:extLst>
          </p:cNvPr>
          <p:cNvCxnSpPr>
            <a:cxnSpLocks/>
          </p:cNvCxnSpPr>
          <p:nvPr/>
        </p:nvCxnSpPr>
        <p:spPr>
          <a:xfrm>
            <a:off x="7528040" y="3272359"/>
            <a:ext cx="35021" cy="2844000"/>
          </a:xfrm>
          <a:prstGeom prst="line">
            <a:avLst/>
          </a:prstGeom>
          <a:ln w="5715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BC55E525-75A9-0772-C2BF-4FFC67222799}"/>
                  </a:ext>
                </a:extLst>
              </p:cNvPr>
              <p:cNvSpPr txBox="1"/>
              <p:nvPr/>
            </p:nvSpPr>
            <p:spPr>
              <a:xfrm>
                <a:off x="4091068" y="3464930"/>
                <a:ext cx="369422" cy="338554"/>
              </a:xfrm>
              <a:prstGeom prst="rect">
                <a:avLst/>
              </a:prstGeom>
              <a:solidFill>
                <a:schemeClr val="bg1"/>
              </a:solid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Arial" panose="020B0604020202020204" pitchFamily="34" charset="0"/>
                            </a:rPr>
                          </m:ctrlPr>
                        </m:sSubPr>
                        <m:e>
                          <m:r>
                            <a:rPr lang="en-US" altLang="zh-CN" sz="1600" b="0" i="1" smtClean="0">
                              <a:solidFill>
                                <a:schemeClr val="tx1"/>
                              </a:solidFill>
                              <a:latin typeface="Cambria Math" panose="02040503050406030204" pitchFamily="18" charset="0"/>
                              <a:cs typeface="Arial" panose="020B0604020202020204" pitchFamily="34" charset="0"/>
                            </a:rPr>
                            <m:t>𝑂</m:t>
                          </m:r>
                        </m:e>
                        <m:sub>
                          <m:r>
                            <a:rPr lang="en-US" altLang="zh-CN" sz="1600" i="1">
                              <a:solidFill>
                                <a:schemeClr val="tx1"/>
                              </a:solidFill>
                              <a:latin typeface="Cambria Math" panose="02040503050406030204" pitchFamily="18" charset="0"/>
                              <a:cs typeface="Arial" panose="020B0604020202020204" pitchFamily="34" charset="0"/>
                            </a:rPr>
                            <m:t>1</m:t>
                          </m:r>
                        </m:sub>
                      </m:sSub>
                    </m:oMath>
                  </m:oMathPara>
                </a14:m>
                <a:endParaRPr lang="zh-CN" altLang="en-US" sz="1600" i="1" dirty="0">
                  <a:solidFill>
                    <a:schemeClr val="tx1"/>
                  </a:solidFill>
                  <a:latin typeface="Arial" panose="020B0604020202020204" pitchFamily="34" charset="0"/>
                  <a:cs typeface="Arial" panose="020B0604020202020204" pitchFamily="34" charset="0"/>
                </a:endParaRPr>
              </a:p>
            </p:txBody>
          </p:sp>
        </mc:Choice>
        <mc:Fallback xmlns="">
          <p:sp>
            <p:nvSpPr>
              <p:cNvPr id="29" name="文本框 28">
                <a:extLst>
                  <a:ext uri="{FF2B5EF4-FFF2-40B4-BE49-F238E27FC236}">
                    <a16:creationId xmlns:a16="http://schemas.microsoft.com/office/drawing/2014/main" id="{BC55E525-75A9-0772-C2BF-4FFC67222799}"/>
                  </a:ext>
                </a:extLst>
              </p:cNvPr>
              <p:cNvSpPr txBox="1">
                <a:spLocks noRot="1" noChangeAspect="1" noMove="1" noResize="1" noEditPoints="1" noAdjustHandles="1" noChangeArrowheads="1" noChangeShapeType="1" noTextEdit="1"/>
              </p:cNvSpPr>
              <p:nvPr/>
            </p:nvSpPr>
            <p:spPr>
              <a:xfrm>
                <a:off x="4091068" y="3464930"/>
                <a:ext cx="369422" cy="338554"/>
              </a:xfrm>
              <a:prstGeom prst="rect">
                <a:avLst/>
              </a:prstGeom>
              <a:blipFill>
                <a:blip r:embed="rId4"/>
                <a:stretch>
                  <a:fillRect l="-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9529D7BC-9F79-A7D5-D78D-3EB0F9816D84}"/>
                  </a:ext>
                </a:extLst>
              </p:cNvPr>
              <p:cNvSpPr txBox="1"/>
              <p:nvPr/>
            </p:nvSpPr>
            <p:spPr>
              <a:xfrm>
                <a:off x="4076867" y="4120873"/>
                <a:ext cx="369422" cy="338554"/>
              </a:xfrm>
              <a:prstGeom prst="rect">
                <a:avLst/>
              </a:prstGeom>
              <a:solidFill>
                <a:schemeClr val="bg1"/>
              </a:solid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Arial" panose="020B0604020202020204" pitchFamily="34" charset="0"/>
                            </a:rPr>
                          </m:ctrlPr>
                        </m:sSubPr>
                        <m:e>
                          <m:r>
                            <a:rPr lang="en-US" altLang="zh-CN" sz="1600" b="0" i="1" smtClean="0">
                              <a:solidFill>
                                <a:schemeClr val="tx1"/>
                              </a:solidFill>
                              <a:latin typeface="Cambria Math" panose="02040503050406030204" pitchFamily="18" charset="0"/>
                              <a:cs typeface="Arial" panose="020B0604020202020204" pitchFamily="34" charset="0"/>
                            </a:rPr>
                            <m:t>𝑂</m:t>
                          </m:r>
                        </m:e>
                        <m:sub>
                          <m:r>
                            <a:rPr lang="en-US" altLang="zh-CN" sz="1600" b="0" i="1" smtClean="0">
                              <a:solidFill>
                                <a:schemeClr val="tx1"/>
                              </a:solidFill>
                              <a:latin typeface="Cambria Math" panose="02040503050406030204" pitchFamily="18" charset="0"/>
                              <a:cs typeface="Arial" panose="020B0604020202020204" pitchFamily="34" charset="0"/>
                            </a:rPr>
                            <m:t>2</m:t>
                          </m:r>
                        </m:sub>
                      </m:sSub>
                    </m:oMath>
                  </m:oMathPara>
                </a14:m>
                <a:endParaRPr lang="zh-CN" altLang="en-US" sz="1600" i="1" dirty="0">
                  <a:solidFill>
                    <a:schemeClr val="tx1"/>
                  </a:solidFill>
                  <a:latin typeface="Arial" panose="020B0604020202020204" pitchFamily="34" charset="0"/>
                  <a:cs typeface="Arial" panose="020B0604020202020204" pitchFamily="34" charset="0"/>
                </a:endParaRPr>
              </a:p>
            </p:txBody>
          </p:sp>
        </mc:Choice>
        <mc:Fallback xmlns="">
          <p:sp>
            <p:nvSpPr>
              <p:cNvPr id="30" name="文本框 29">
                <a:extLst>
                  <a:ext uri="{FF2B5EF4-FFF2-40B4-BE49-F238E27FC236}">
                    <a16:creationId xmlns:a16="http://schemas.microsoft.com/office/drawing/2014/main" id="{9529D7BC-9F79-A7D5-D78D-3EB0F9816D84}"/>
                  </a:ext>
                </a:extLst>
              </p:cNvPr>
              <p:cNvSpPr txBox="1">
                <a:spLocks noRot="1" noChangeAspect="1" noMove="1" noResize="1" noEditPoints="1" noAdjustHandles="1" noChangeArrowheads="1" noChangeShapeType="1" noTextEdit="1"/>
              </p:cNvSpPr>
              <p:nvPr/>
            </p:nvSpPr>
            <p:spPr>
              <a:xfrm>
                <a:off x="4076867" y="4120873"/>
                <a:ext cx="369422" cy="338554"/>
              </a:xfrm>
              <a:prstGeom prst="rect">
                <a:avLst/>
              </a:prstGeom>
              <a:blipFill>
                <a:blip r:embed="rId5"/>
                <a:stretch>
                  <a:fillRect l="-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12FC4C8F-8F07-5D98-8583-C8B52D5BC9E1}"/>
                  </a:ext>
                </a:extLst>
              </p:cNvPr>
              <p:cNvSpPr txBox="1"/>
              <p:nvPr/>
            </p:nvSpPr>
            <p:spPr>
              <a:xfrm>
                <a:off x="4110299" y="5481796"/>
                <a:ext cx="369422" cy="338554"/>
              </a:xfrm>
              <a:prstGeom prst="rect">
                <a:avLst/>
              </a:prstGeom>
              <a:solidFill>
                <a:schemeClr val="bg1"/>
              </a:solid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Arial" panose="020B0604020202020204" pitchFamily="34" charset="0"/>
                            </a:rPr>
                          </m:ctrlPr>
                        </m:sSubPr>
                        <m:e>
                          <m:r>
                            <a:rPr lang="en-US" altLang="zh-CN" sz="1600" b="0" i="1" smtClean="0">
                              <a:solidFill>
                                <a:schemeClr val="tx1"/>
                              </a:solidFill>
                              <a:latin typeface="Cambria Math" panose="02040503050406030204" pitchFamily="18" charset="0"/>
                              <a:cs typeface="Arial" panose="020B0604020202020204" pitchFamily="34" charset="0"/>
                            </a:rPr>
                            <m:t>𝑂</m:t>
                          </m:r>
                        </m:e>
                        <m:sub>
                          <m:r>
                            <a:rPr lang="en-US" altLang="zh-CN" sz="1600" b="0" i="1" smtClean="0">
                              <a:solidFill>
                                <a:schemeClr val="tx1"/>
                              </a:solidFill>
                              <a:latin typeface="Cambria Math" panose="02040503050406030204" pitchFamily="18" charset="0"/>
                              <a:cs typeface="Arial" panose="020B0604020202020204" pitchFamily="34" charset="0"/>
                            </a:rPr>
                            <m:t>400</m:t>
                          </m:r>
                        </m:sub>
                      </m:sSub>
                    </m:oMath>
                  </m:oMathPara>
                </a14:m>
                <a:endParaRPr lang="zh-CN" altLang="en-US" sz="1600" i="1" dirty="0">
                  <a:solidFill>
                    <a:schemeClr val="tx1"/>
                  </a:solidFill>
                  <a:latin typeface="Arial" panose="020B0604020202020204" pitchFamily="34" charset="0"/>
                  <a:cs typeface="Arial" panose="020B0604020202020204" pitchFamily="34" charset="0"/>
                </a:endParaRPr>
              </a:p>
            </p:txBody>
          </p:sp>
        </mc:Choice>
        <mc:Fallback xmlns="">
          <p:sp>
            <p:nvSpPr>
              <p:cNvPr id="31" name="文本框 30">
                <a:extLst>
                  <a:ext uri="{FF2B5EF4-FFF2-40B4-BE49-F238E27FC236}">
                    <a16:creationId xmlns:a16="http://schemas.microsoft.com/office/drawing/2014/main" id="{12FC4C8F-8F07-5D98-8583-C8B52D5BC9E1}"/>
                  </a:ext>
                </a:extLst>
              </p:cNvPr>
              <p:cNvSpPr txBox="1">
                <a:spLocks noRot="1" noChangeAspect="1" noMove="1" noResize="1" noEditPoints="1" noAdjustHandles="1" noChangeArrowheads="1" noChangeShapeType="1" noTextEdit="1"/>
              </p:cNvSpPr>
              <p:nvPr/>
            </p:nvSpPr>
            <p:spPr>
              <a:xfrm>
                <a:off x="4110299" y="5481796"/>
                <a:ext cx="369422" cy="338554"/>
              </a:xfrm>
              <a:prstGeom prst="rect">
                <a:avLst/>
              </a:prstGeom>
              <a:blipFill>
                <a:blip r:embed="rId6"/>
                <a:stretch>
                  <a:fillRect l="-27869" r="-4918"/>
                </a:stretch>
              </a:blipFill>
            </p:spPr>
            <p:txBody>
              <a:bodyPr/>
              <a:lstStyle/>
              <a:p>
                <a:r>
                  <a:rPr lang="zh-CN" altLang="en-US">
                    <a:noFill/>
                  </a:rPr>
                  <a:t> </a:t>
                </a:r>
              </a:p>
            </p:txBody>
          </p:sp>
        </mc:Fallback>
      </mc:AlternateContent>
      <p:sp>
        <p:nvSpPr>
          <p:cNvPr id="32" name="文本框 31">
            <a:extLst>
              <a:ext uri="{FF2B5EF4-FFF2-40B4-BE49-F238E27FC236}">
                <a16:creationId xmlns:a16="http://schemas.microsoft.com/office/drawing/2014/main" id="{764BE240-9BEC-72C3-25BE-CE9C7FE33625}"/>
              </a:ext>
            </a:extLst>
          </p:cNvPr>
          <p:cNvSpPr txBox="1"/>
          <p:nvPr/>
        </p:nvSpPr>
        <p:spPr>
          <a:xfrm>
            <a:off x="4056345" y="4737599"/>
            <a:ext cx="369422" cy="338554"/>
          </a:xfrm>
          <a:prstGeom prst="rect">
            <a:avLst/>
          </a:prstGeom>
          <a:solidFill>
            <a:schemeClr val="bg1"/>
          </a:solidFill>
        </p:spPr>
        <p:txBody>
          <a:bodyPr wrap="square" lIns="0" rIns="0" rtlCol="0">
            <a:spAutoFit/>
          </a:bodyPr>
          <a:lstStyle/>
          <a:p>
            <a:pPr algn="ctr"/>
            <a:r>
              <a:rPr lang="en-US" altLang="zh-CN" sz="1600" b="1" i="1" dirty="0">
                <a:latin typeface="Arial" panose="020B0604020202020204" pitchFamily="34" charset="0"/>
                <a:cs typeface="Arial" panose="020B0604020202020204" pitchFamily="34" charset="0"/>
              </a:rPr>
              <a:t>…</a:t>
            </a:r>
            <a:endParaRPr lang="zh-CN" altLang="en-US" sz="1600" b="1" i="1" dirty="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6F315784-775C-A19B-02DA-AD4D601FAD51}"/>
                  </a:ext>
                </a:extLst>
              </p:cNvPr>
              <p:cNvSpPr txBox="1"/>
              <p:nvPr/>
            </p:nvSpPr>
            <p:spPr>
              <a:xfrm>
                <a:off x="4904823" y="3466659"/>
                <a:ext cx="369422" cy="338554"/>
              </a:xfrm>
              <a:prstGeom prst="rect">
                <a:avLst/>
              </a:prstGeom>
              <a:solidFill>
                <a:schemeClr val="bg1"/>
              </a:solid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Arial" panose="020B0604020202020204" pitchFamily="34" charset="0"/>
                            </a:rPr>
                          </m:ctrlPr>
                        </m:sSubPr>
                        <m:e>
                          <m:r>
                            <a:rPr lang="en-US" altLang="zh-CN" sz="1600" b="0" i="1" smtClean="0">
                              <a:solidFill>
                                <a:schemeClr val="tx1"/>
                              </a:solidFill>
                              <a:latin typeface="Cambria Math" panose="02040503050406030204" pitchFamily="18" charset="0"/>
                              <a:cs typeface="Arial" panose="020B0604020202020204" pitchFamily="34" charset="0"/>
                            </a:rPr>
                            <m:t>𝑂</m:t>
                          </m:r>
                        </m:e>
                        <m:sub>
                          <m:r>
                            <a:rPr lang="en-US" altLang="zh-CN" sz="1600" i="1">
                              <a:solidFill>
                                <a:schemeClr val="tx1"/>
                              </a:solidFill>
                              <a:latin typeface="Cambria Math" panose="02040503050406030204" pitchFamily="18" charset="0"/>
                              <a:cs typeface="Arial" panose="020B0604020202020204" pitchFamily="34" charset="0"/>
                            </a:rPr>
                            <m:t>1</m:t>
                          </m:r>
                        </m:sub>
                      </m:sSub>
                    </m:oMath>
                  </m:oMathPara>
                </a14:m>
                <a:endParaRPr lang="zh-CN" altLang="en-US" sz="1600" i="1" dirty="0">
                  <a:solidFill>
                    <a:schemeClr val="tx1"/>
                  </a:solidFill>
                  <a:latin typeface="Arial" panose="020B0604020202020204" pitchFamily="34" charset="0"/>
                  <a:cs typeface="Arial" panose="020B0604020202020204" pitchFamily="34" charset="0"/>
                </a:endParaRPr>
              </a:p>
            </p:txBody>
          </p:sp>
        </mc:Choice>
        <mc:Fallback xmlns="">
          <p:sp>
            <p:nvSpPr>
              <p:cNvPr id="33" name="文本框 32">
                <a:extLst>
                  <a:ext uri="{FF2B5EF4-FFF2-40B4-BE49-F238E27FC236}">
                    <a16:creationId xmlns:a16="http://schemas.microsoft.com/office/drawing/2014/main" id="{6F315784-775C-A19B-02DA-AD4D601FAD51}"/>
                  </a:ext>
                </a:extLst>
              </p:cNvPr>
              <p:cNvSpPr txBox="1">
                <a:spLocks noRot="1" noChangeAspect="1" noMove="1" noResize="1" noEditPoints="1" noAdjustHandles="1" noChangeArrowheads="1" noChangeShapeType="1" noTextEdit="1"/>
              </p:cNvSpPr>
              <p:nvPr/>
            </p:nvSpPr>
            <p:spPr>
              <a:xfrm>
                <a:off x="4904823" y="3466659"/>
                <a:ext cx="369422" cy="338554"/>
              </a:xfrm>
              <a:prstGeom prst="rect">
                <a:avLst/>
              </a:prstGeom>
              <a:blipFill>
                <a:blip r:embed="rId7"/>
                <a:stretch>
                  <a:fillRect l="-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856AB07F-80F4-491D-7E86-974C901D32E1}"/>
                  </a:ext>
                </a:extLst>
              </p:cNvPr>
              <p:cNvSpPr txBox="1"/>
              <p:nvPr/>
            </p:nvSpPr>
            <p:spPr>
              <a:xfrm>
                <a:off x="4890622" y="4122602"/>
                <a:ext cx="369422" cy="338554"/>
              </a:xfrm>
              <a:prstGeom prst="rect">
                <a:avLst/>
              </a:prstGeom>
              <a:solidFill>
                <a:schemeClr val="bg1"/>
              </a:solid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Arial" panose="020B0604020202020204" pitchFamily="34" charset="0"/>
                            </a:rPr>
                          </m:ctrlPr>
                        </m:sSubPr>
                        <m:e>
                          <m:r>
                            <a:rPr lang="en-US" altLang="zh-CN" sz="1600" b="0" i="1" smtClean="0">
                              <a:solidFill>
                                <a:schemeClr val="tx1"/>
                              </a:solidFill>
                              <a:latin typeface="Cambria Math" panose="02040503050406030204" pitchFamily="18" charset="0"/>
                              <a:cs typeface="Arial" panose="020B0604020202020204" pitchFamily="34" charset="0"/>
                            </a:rPr>
                            <m:t>𝑂</m:t>
                          </m:r>
                        </m:e>
                        <m:sub>
                          <m:r>
                            <a:rPr lang="en-US" altLang="zh-CN" sz="1600" b="0" i="1" smtClean="0">
                              <a:solidFill>
                                <a:schemeClr val="tx1"/>
                              </a:solidFill>
                              <a:latin typeface="Cambria Math" panose="02040503050406030204" pitchFamily="18" charset="0"/>
                              <a:cs typeface="Arial" panose="020B0604020202020204" pitchFamily="34" charset="0"/>
                            </a:rPr>
                            <m:t>2</m:t>
                          </m:r>
                        </m:sub>
                      </m:sSub>
                    </m:oMath>
                  </m:oMathPara>
                </a14:m>
                <a:endParaRPr lang="zh-CN" altLang="en-US" sz="1600" i="1" dirty="0">
                  <a:solidFill>
                    <a:schemeClr val="tx1"/>
                  </a:solidFill>
                  <a:latin typeface="Arial" panose="020B0604020202020204" pitchFamily="34" charset="0"/>
                  <a:cs typeface="Arial" panose="020B0604020202020204" pitchFamily="34" charset="0"/>
                </a:endParaRPr>
              </a:p>
            </p:txBody>
          </p:sp>
        </mc:Choice>
        <mc:Fallback xmlns="">
          <p:sp>
            <p:nvSpPr>
              <p:cNvPr id="34" name="文本框 33">
                <a:extLst>
                  <a:ext uri="{FF2B5EF4-FFF2-40B4-BE49-F238E27FC236}">
                    <a16:creationId xmlns:a16="http://schemas.microsoft.com/office/drawing/2014/main" id="{856AB07F-80F4-491D-7E86-974C901D32E1}"/>
                  </a:ext>
                </a:extLst>
              </p:cNvPr>
              <p:cNvSpPr txBox="1">
                <a:spLocks noRot="1" noChangeAspect="1" noMove="1" noResize="1" noEditPoints="1" noAdjustHandles="1" noChangeArrowheads="1" noChangeShapeType="1" noTextEdit="1"/>
              </p:cNvSpPr>
              <p:nvPr/>
            </p:nvSpPr>
            <p:spPr>
              <a:xfrm>
                <a:off x="4890622" y="4122602"/>
                <a:ext cx="369422" cy="338554"/>
              </a:xfrm>
              <a:prstGeom prst="rect">
                <a:avLst/>
              </a:prstGeom>
              <a:blipFill>
                <a:blip r:embed="rId8"/>
                <a:stretch>
                  <a:fillRect l="-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6016EF42-0F6B-F0F1-E2AB-1C0FAEFD3FAF}"/>
                  </a:ext>
                </a:extLst>
              </p:cNvPr>
              <p:cNvSpPr txBox="1"/>
              <p:nvPr/>
            </p:nvSpPr>
            <p:spPr>
              <a:xfrm>
                <a:off x="4924054" y="5483525"/>
                <a:ext cx="369422" cy="338554"/>
              </a:xfrm>
              <a:prstGeom prst="rect">
                <a:avLst/>
              </a:prstGeom>
              <a:solidFill>
                <a:schemeClr val="bg1"/>
              </a:solid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Arial" panose="020B0604020202020204" pitchFamily="34" charset="0"/>
                            </a:rPr>
                          </m:ctrlPr>
                        </m:sSubPr>
                        <m:e>
                          <m:r>
                            <a:rPr lang="en-US" altLang="zh-CN" sz="1600" b="0" i="1" smtClean="0">
                              <a:solidFill>
                                <a:schemeClr val="tx1"/>
                              </a:solidFill>
                              <a:latin typeface="Cambria Math" panose="02040503050406030204" pitchFamily="18" charset="0"/>
                              <a:cs typeface="Arial" panose="020B0604020202020204" pitchFamily="34" charset="0"/>
                            </a:rPr>
                            <m:t>𝑂</m:t>
                          </m:r>
                        </m:e>
                        <m:sub>
                          <m:r>
                            <a:rPr lang="en-US" altLang="zh-CN" sz="1600" b="0" i="1" smtClean="0">
                              <a:solidFill>
                                <a:schemeClr val="tx1"/>
                              </a:solidFill>
                              <a:latin typeface="Cambria Math" panose="02040503050406030204" pitchFamily="18" charset="0"/>
                              <a:cs typeface="Arial" panose="020B0604020202020204" pitchFamily="34" charset="0"/>
                            </a:rPr>
                            <m:t>400</m:t>
                          </m:r>
                        </m:sub>
                      </m:sSub>
                    </m:oMath>
                  </m:oMathPara>
                </a14:m>
                <a:endParaRPr lang="zh-CN" altLang="en-US" sz="1600" i="1" dirty="0">
                  <a:solidFill>
                    <a:schemeClr val="tx1"/>
                  </a:solidFill>
                  <a:latin typeface="Arial" panose="020B0604020202020204" pitchFamily="34" charset="0"/>
                  <a:cs typeface="Arial" panose="020B0604020202020204" pitchFamily="34" charset="0"/>
                </a:endParaRPr>
              </a:p>
            </p:txBody>
          </p:sp>
        </mc:Choice>
        <mc:Fallback xmlns="">
          <p:sp>
            <p:nvSpPr>
              <p:cNvPr id="35" name="文本框 34">
                <a:extLst>
                  <a:ext uri="{FF2B5EF4-FFF2-40B4-BE49-F238E27FC236}">
                    <a16:creationId xmlns:a16="http://schemas.microsoft.com/office/drawing/2014/main" id="{6016EF42-0F6B-F0F1-E2AB-1C0FAEFD3FAF}"/>
                  </a:ext>
                </a:extLst>
              </p:cNvPr>
              <p:cNvSpPr txBox="1">
                <a:spLocks noRot="1" noChangeAspect="1" noMove="1" noResize="1" noEditPoints="1" noAdjustHandles="1" noChangeArrowheads="1" noChangeShapeType="1" noTextEdit="1"/>
              </p:cNvSpPr>
              <p:nvPr/>
            </p:nvSpPr>
            <p:spPr>
              <a:xfrm>
                <a:off x="4924054" y="5483525"/>
                <a:ext cx="369422" cy="338554"/>
              </a:xfrm>
              <a:prstGeom prst="rect">
                <a:avLst/>
              </a:prstGeom>
              <a:blipFill>
                <a:blip r:embed="rId9"/>
                <a:stretch>
                  <a:fillRect l="-30000" r="-6667"/>
                </a:stretch>
              </a:blipFill>
            </p:spPr>
            <p:txBody>
              <a:bodyPr/>
              <a:lstStyle/>
              <a:p>
                <a:r>
                  <a:rPr lang="zh-CN" altLang="en-US">
                    <a:noFill/>
                  </a:rPr>
                  <a:t> </a:t>
                </a:r>
              </a:p>
            </p:txBody>
          </p:sp>
        </mc:Fallback>
      </mc:AlternateContent>
      <p:sp>
        <p:nvSpPr>
          <p:cNvPr id="36" name="文本框 35">
            <a:extLst>
              <a:ext uri="{FF2B5EF4-FFF2-40B4-BE49-F238E27FC236}">
                <a16:creationId xmlns:a16="http://schemas.microsoft.com/office/drawing/2014/main" id="{58B80983-344A-4218-EAFE-6C37C0E81466}"/>
              </a:ext>
            </a:extLst>
          </p:cNvPr>
          <p:cNvSpPr txBox="1"/>
          <p:nvPr/>
        </p:nvSpPr>
        <p:spPr>
          <a:xfrm>
            <a:off x="4870100" y="4739328"/>
            <a:ext cx="369422" cy="338554"/>
          </a:xfrm>
          <a:prstGeom prst="rect">
            <a:avLst/>
          </a:prstGeom>
          <a:solidFill>
            <a:schemeClr val="bg1"/>
          </a:solidFill>
        </p:spPr>
        <p:txBody>
          <a:bodyPr wrap="square" lIns="0" rIns="0" rtlCol="0">
            <a:spAutoFit/>
          </a:bodyPr>
          <a:lstStyle/>
          <a:p>
            <a:pPr algn="ctr"/>
            <a:r>
              <a:rPr lang="en-US" altLang="zh-CN" sz="1600" b="1" i="1" dirty="0">
                <a:latin typeface="Arial" panose="020B0604020202020204" pitchFamily="34" charset="0"/>
                <a:cs typeface="Arial" panose="020B0604020202020204" pitchFamily="34" charset="0"/>
              </a:rPr>
              <a:t>…</a:t>
            </a:r>
            <a:endParaRPr lang="zh-CN" altLang="en-US" sz="1600" b="1" i="1" dirty="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D575E29A-80DA-96E2-14F3-5DC4389BE9E3}"/>
                  </a:ext>
                </a:extLst>
              </p:cNvPr>
              <p:cNvSpPr txBox="1"/>
              <p:nvPr/>
            </p:nvSpPr>
            <p:spPr>
              <a:xfrm>
                <a:off x="5717691" y="3491888"/>
                <a:ext cx="369422" cy="338554"/>
              </a:xfrm>
              <a:prstGeom prst="rect">
                <a:avLst/>
              </a:prstGeom>
              <a:solidFill>
                <a:schemeClr val="bg1"/>
              </a:solid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Arial" panose="020B0604020202020204" pitchFamily="34" charset="0"/>
                            </a:rPr>
                          </m:ctrlPr>
                        </m:sSubPr>
                        <m:e>
                          <m:r>
                            <a:rPr lang="en-US" altLang="zh-CN" sz="1600" b="0" i="1" smtClean="0">
                              <a:solidFill>
                                <a:schemeClr val="tx1"/>
                              </a:solidFill>
                              <a:latin typeface="Cambria Math" panose="02040503050406030204" pitchFamily="18" charset="0"/>
                              <a:cs typeface="Arial" panose="020B0604020202020204" pitchFamily="34" charset="0"/>
                            </a:rPr>
                            <m:t>𝑂</m:t>
                          </m:r>
                        </m:e>
                        <m:sub>
                          <m:r>
                            <a:rPr lang="en-US" altLang="zh-CN" sz="1600" i="1">
                              <a:solidFill>
                                <a:schemeClr val="tx1"/>
                              </a:solidFill>
                              <a:latin typeface="Cambria Math" panose="02040503050406030204" pitchFamily="18" charset="0"/>
                              <a:cs typeface="Arial" panose="020B0604020202020204" pitchFamily="34" charset="0"/>
                            </a:rPr>
                            <m:t>1</m:t>
                          </m:r>
                        </m:sub>
                      </m:sSub>
                    </m:oMath>
                  </m:oMathPara>
                </a14:m>
                <a:endParaRPr lang="zh-CN" altLang="en-US" sz="1600" i="1" dirty="0">
                  <a:solidFill>
                    <a:schemeClr val="tx1"/>
                  </a:solidFill>
                  <a:latin typeface="Arial" panose="020B0604020202020204" pitchFamily="34" charset="0"/>
                  <a:cs typeface="Arial" panose="020B0604020202020204" pitchFamily="34" charset="0"/>
                </a:endParaRPr>
              </a:p>
            </p:txBody>
          </p:sp>
        </mc:Choice>
        <mc:Fallback xmlns="">
          <p:sp>
            <p:nvSpPr>
              <p:cNvPr id="37" name="文本框 36">
                <a:extLst>
                  <a:ext uri="{FF2B5EF4-FFF2-40B4-BE49-F238E27FC236}">
                    <a16:creationId xmlns:a16="http://schemas.microsoft.com/office/drawing/2014/main" id="{D575E29A-80DA-96E2-14F3-5DC4389BE9E3}"/>
                  </a:ext>
                </a:extLst>
              </p:cNvPr>
              <p:cNvSpPr txBox="1">
                <a:spLocks noRot="1" noChangeAspect="1" noMove="1" noResize="1" noEditPoints="1" noAdjustHandles="1" noChangeArrowheads="1" noChangeShapeType="1" noTextEdit="1"/>
              </p:cNvSpPr>
              <p:nvPr/>
            </p:nvSpPr>
            <p:spPr>
              <a:xfrm>
                <a:off x="5717691" y="3491888"/>
                <a:ext cx="369422" cy="338554"/>
              </a:xfrm>
              <a:prstGeom prst="rect">
                <a:avLst/>
              </a:prstGeom>
              <a:blipFill>
                <a:blip r:embed="rId10"/>
                <a:stretch>
                  <a:fillRect l="-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E3A76D2F-5F1D-451D-5C9D-AD5EC28FE774}"/>
                  </a:ext>
                </a:extLst>
              </p:cNvPr>
              <p:cNvSpPr txBox="1"/>
              <p:nvPr/>
            </p:nvSpPr>
            <p:spPr>
              <a:xfrm>
                <a:off x="5703490" y="4147831"/>
                <a:ext cx="369422" cy="338554"/>
              </a:xfrm>
              <a:prstGeom prst="rect">
                <a:avLst/>
              </a:prstGeom>
              <a:solidFill>
                <a:schemeClr val="bg1"/>
              </a:solid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Arial" panose="020B0604020202020204" pitchFamily="34" charset="0"/>
                            </a:rPr>
                          </m:ctrlPr>
                        </m:sSubPr>
                        <m:e>
                          <m:r>
                            <a:rPr lang="en-US" altLang="zh-CN" sz="1600" b="0" i="1" smtClean="0">
                              <a:solidFill>
                                <a:schemeClr val="tx1"/>
                              </a:solidFill>
                              <a:latin typeface="Cambria Math" panose="02040503050406030204" pitchFamily="18" charset="0"/>
                              <a:cs typeface="Arial" panose="020B0604020202020204" pitchFamily="34" charset="0"/>
                            </a:rPr>
                            <m:t>𝑂</m:t>
                          </m:r>
                        </m:e>
                        <m:sub>
                          <m:r>
                            <a:rPr lang="en-US" altLang="zh-CN" sz="1600" b="0" i="1" smtClean="0">
                              <a:solidFill>
                                <a:schemeClr val="tx1"/>
                              </a:solidFill>
                              <a:latin typeface="Cambria Math" panose="02040503050406030204" pitchFamily="18" charset="0"/>
                              <a:cs typeface="Arial" panose="020B0604020202020204" pitchFamily="34" charset="0"/>
                            </a:rPr>
                            <m:t>2</m:t>
                          </m:r>
                        </m:sub>
                      </m:sSub>
                    </m:oMath>
                  </m:oMathPara>
                </a14:m>
                <a:endParaRPr lang="zh-CN" altLang="en-US" sz="1600" i="1" dirty="0">
                  <a:solidFill>
                    <a:schemeClr val="tx1"/>
                  </a:solidFill>
                  <a:latin typeface="Arial" panose="020B0604020202020204" pitchFamily="34" charset="0"/>
                  <a:cs typeface="Arial" panose="020B0604020202020204" pitchFamily="34" charset="0"/>
                </a:endParaRPr>
              </a:p>
            </p:txBody>
          </p:sp>
        </mc:Choice>
        <mc:Fallback xmlns="">
          <p:sp>
            <p:nvSpPr>
              <p:cNvPr id="38" name="文本框 37">
                <a:extLst>
                  <a:ext uri="{FF2B5EF4-FFF2-40B4-BE49-F238E27FC236}">
                    <a16:creationId xmlns:a16="http://schemas.microsoft.com/office/drawing/2014/main" id="{E3A76D2F-5F1D-451D-5C9D-AD5EC28FE774}"/>
                  </a:ext>
                </a:extLst>
              </p:cNvPr>
              <p:cNvSpPr txBox="1">
                <a:spLocks noRot="1" noChangeAspect="1" noMove="1" noResize="1" noEditPoints="1" noAdjustHandles="1" noChangeArrowheads="1" noChangeShapeType="1" noTextEdit="1"/>
              </p:cNvSpPr>
              <p:nvPr/>
            </p:nvSpPr>
            <p:spPr>
              <a:xfrm>
                <a:off x="5703490" y="4147831"/>
                <a:ext cx="369422" cy="338554"/>
              </a:xfrm>
              <a:prstGeom prst="rect">
                <a:avLst/>
              </a:prstGeom>
              <a:blipFill>
                <a:blip r:embed="rId11"/>
                <a:stretch>
                  <a:fillRect l="-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96611D18-6F2C-5D61-E589-6C0D357DAC2B}"/>
                  </a:ext>
                </a:extLst>
              </p:cNvPr>
              <p:cNvSpPr txBox="1"/>
              <p:nvPr/>
            </p:nvSpPr>
            <p:spPr>
              <a:xfrm>
                <a:off x="5736922" y="5508754"/>
                <a:ext cx="369422" cy="338554"/>
              </a:xfrm>
              <a:prstGeom prst="rect">
                <a:avLst/>
              </a:prstGeom>
              <a:solidFill>
                <a:schemeClr val="bg1"/>
              </a:solid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Arial" panose="020B0604020202020204" pitchFamily="34" charset="0"/>
                            </a:rPr>
                          </m:ctrlPr>
                        </m:sSubPr>
                        <m:e>
                          <m:r>
                            <a:rPr lang="en-US" altLang="zh-CN" sz="1600" b="0" i="1" smtClean="0">
                              <a:solidFill>
                                <a:schemeClr val="tx1"/>
                              </a:solidFill>
                              <a:latin typeface="Cambria Math" panose="02040503050406030204" pitchFamily="18" charset="0"/>
                              <a:cs typeface="Arial" panose="020B0604020202020204" pitchFamily="34" charset="0"/>
                            </a:rPr>
                            <m:t>𝑂</m:t>
                          </m:r>
                        </m:e>
                        <m:sub>
                          <m:r>
                            <a:rPr lang="en-US" altLang="zh-CN" sz="1600" b="0" i="1" smtClean="0">
                              <a:solidFill>
                                <a:schemeClr val="tx1"/>
                              </a:solidFill>
                              <a:latin typeface="Cambria Math" panose="02040503050406030204" pitchFamily="18" charset="0"/>
                              <a:cs typeface="Arial" panose="020B0604020202020204" pitchFamily="34" charset="0"/>
                            </a:rPr>
                            <m:t>400</m:t>
                          </m:r>
                        </m:sub>
                      </m:sSub>
                    </m:oMath>
                  </m:oMathPara>
                </a14:m>
                <a:endParaRPr lang="zh-CN" altLang="en-US" sz="1600" i="1" dirty="0">
                  <a:solidFill>
                    <a:schemeClr val="tx1"/>
                  </a:solidFill>
                  <a:latin typeface="Arial" panose="020B0604020202020204" pitchFamily="34" charset="0"/>
                  <a:cs typeface="Arial" panose="020B0604020202020204" pitchFamily="34" charset="0"/>
                </a:endParaRPr>
              </a:p>
            </p:txBody>
          </p:sp>
        </mc:Choice>
        <mc:Fallback xmlns="">
          <p:sp>
            <p:nvSpPr>
              <p:cNvPr id="39" name="文本框 38">
                <a:extLst>
                  <a:ext uri="{FF2B5EF4-FFF2-40B4-BE49-F238E27FC236}">
                    <a16:creationId xmlns:a16="http://schemas.microsoft.com/office/drawing/2014/main" id="{96611D18-6F2C-5D61-E589-6C0D357DAC2B}"/>
                  </a:ext>
                </a:extLst>
              </p:cNvPr>
              <p:cNvSpPr txBox="1">
                <a:spLocks noRot="1" noChangeAspect="1" noMove="1" noResize="1" noEditPoints="1" noAdjustHandles="1" noChangeArrowheads="1" noChangeShapeType="1" noTextEdit="1"/>
              </p:cNvSpPr>
              <p:nvPr/>
            </p:nvSpPr>
            <p:spPr>
              <a:xfrm>
                <a:off x="5736922" y="5508754"/>
                <a:ext cx="369422" cy="338554"/>
              </a:xfrm>
              <a:prstGeom prst="rect">
                <a:avLst/>
              </a:prstGeom>
              <a:blipFill>
                <a:blip r:embed="rId12"/>
                <a:stretch>
                  <a:fillRect l="-27869" r="-4918"/>
                </a:stretch>
              </a:blipFill>
            </p:spPr>
            <p:txBody>
              <a:bodyPr/>
              <a:lstStyle/>
              <a:p>
                <a:r>
                  <a:rPr lang="zh-CN" altLang="en-US">
                    <a:noFill/>
                  </a:rPr>
                  <a:t> </a:t>
                </a:r>
              </a:p>
            </p:txBody>
          </p:sp>
        </mc:Fallback>
      </mc:AlternateContent>
      <p:sp>
        <p:nvSpPr>
          <p:cNvPr id="40" name="文本框 39">
            <a:extLst>
              <a:ext uri="{FF2B5EF4-FFF2-40B4-BE49-F238E27FC236}">
                <a16:creationId xmlns:a16="http://schemas.microsoft.com/office/drawing/2014/main" id="{2B526587-C5FE-2408-A993-FD291216B403}"/>
              </a:ext>
            </a:extLst>
          </p:cNvPr>
          <p:cNvSpPr txBox="1"/>
          <p:nvPr/>
        </p:nvSpPr>
        <p:spPr>
          <a:xfrm>
            <a:off x="5682968" y="4764557"/>
            <a:ext cx="369422" cy="338554"/>
          </a:xfrm>
          <a:prstGeom prst="rect">
            <a:avLst/>
          </a:prstGeom>
          <a:solidFill>
            <a:schemeClr val="bg1"/>
          </a:solidFill>
        </p:spPr>
        <p:txBody>
          <a:bodyPr wrap="square" lIns="0" rIns="0" rtlCol="0">
            <a:spAutoFit/>
          </a:bodyPr>
          <a:lstStyle/>
          <a:p>
            <a:pPr algn="ctr"/>
            <a:r>
              <a:rPr lang="en-US" altLang="zh-CN" sz="1600" b="1" i="1" dirty="0">
                <a:latin typeface="Arial" panose="020B0604020202020204" pitchFamily="34" charset="0"/>
                <a:cs typeface="Arial" panose="020B0604020202020204" pitchFamily="34" charset="0"/>
              </a:rPr>
              <a:t>…</a:t>
            </a:r>
            <a:endParaRPr lang="zh-CN" altLang="en-US" sz="1600" b="1" i="1" dirty="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CCB715B6-D4D1-59CD-7294-F04CDA1EFDF2}"/>
                  </a:ext>
                </a:extLst>
              </p:cNvPr>
              <p:cNvSpPr txBox="1"/>
              <p:nvPr/>
            </p:nvSpPr>
            <p:spPr>
              <a:xfrm>
                <a:off x="6592431" y="3488857"/>
                <a:ext cx="369422" cy="338554"/>
              </a:xfrm>
              <a:prstGeom prst="rect">
                <a:avLst/>
              </a:prstGeom>
              <a:solidFill>
                <a:schemeClr val="bg1"/>
              </a:solid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Arial" panose="020B0604020202020204" pitchFamily="34" charset="0"/>
                            </a:rPr>
                          </m:ctrlPr>
                        </m:sSubPr>
                        <m:e>
                          <m:r>
                            <a:rPr lang="en-US" altLang="zh-CN" sz="1600" b="0" i="1" smtClean="0">
                              <a:solidFill>
                                <a:schemeClr val="tx1"/>
                              </a:solidFill>
                              <a:latin typeface="Cambria Math" panose="02040503050406030204" pitchFamily="18" charset="0"/>
                              <a:cs typeface="Arial" panose="020B0604020202020204" pitchFamily="34" charset="0"/>
                            </a:rPr>
                            <m:t>𝑂</m:t>
                          </m:r>
                        </m:e>
                        <m:sub>
                          <m:r>
                            <a:rPr lang="en-US" altLang="zh-CN" sz="1600" i="1">
                              <a:solidFill>
                                <a:schemeClr val="tx1"/>
                              </a:solidFill>
                              <a:latin typeface="Cambria Math" panose="02040503050406030204" pitchFamily="18" charset="0"/>
                              <a:cs typeface="Arial" panose="020B0604020202020204" pitchFamily="34" charset="0"/>
                            </a:rPr>
                            <m:t>1</m:t>
                          </m:r>
                        </m:sub>
                      </m:sSub>
                    </m:oMath>
                  </m:oMathPara>
                </a14:m>
                <a:endParaRPr lang="zh-CN" altLang="en-US" sz="1600" i="1" dirty="0">
                  <a:solidFill>
                    <a:schemeClr val="tx1"/>
                  </a:solidFill>
                  <a:latin typeface="Arial" panose="020B0604020202020204" pitchFamily="34" charset="0"/>
                  <a:cs typeface="Arial" panose="020B0604020202020204" pitchFamily="34" charset="0"/>
                </a:endParaRPr>
              </a:p>
            </p:txBody>
          </p:sp>
        </mc:Choice>
        <mc:Fallback xmlns="">
          <p:sp>
            <p:nvSpPr>
              <p:cNvPr id="41" name="文本框 40">
                <a:extLst>
                  <a:ext uri="{FF2B5EF4-FFF2-40B4-BE49-F238E27FC236}">
                    <a16:creationId xmlns:a16="http://schemas.microsoft.com/office/drawing/2014/main" id="{CCB715B6-D4D1-59CD-7294-F04CDA1EFDF2}"/>
                  </a:ext>
                </a:extLst>
              </p:cNvPr>
              <p:cNvSpPr txBox="1">
                <a:spLocks noRot="1" noChangeAspect="1" noMove="1" noResize="1" noEditPoints="1" noAdjustHandles="1" noChangeArrowheads="1" noChangeShapeType="1" noTextEdit="1"/>
              </p:cNvSpPr>
              <p:nvPr/>
            </p:nvSpPr>
            <p:spPr>
              <a:xfrm>
                <a:off x="6592431" y="3488857"/>
                <a:ext cx="369422" cy="338554"/>
              </a:xfrm>
              <a:prstGeom prst="rect">
                <a:avLst/>
              </a:prstGeom>
              <a:blipFill>
                <a:blip r:embed="rId13"/>
                <a:stretch>
                  <a:fillRect l="-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4C2D7727-629D-6E30-C733-1A7E5B4DEC2A}"/>
                  </a:ext>
                </a:extLst>
              </p:cNvPr>
              <p:cNvSpPr txBox="1"/>
              <p:nvPr/>
            </p:nvSpPr>
            <p:spPr>
              <a:xfrm>
                <a:off x="6578230" y="4144800"/>
                <a:ext cx="369422" cy="338554"/>
              </a:xfrm>
              <a:prstGeom prst="rect">
                <a:avLst/>
              </a:prstGeom>
              <a:solidFill>
                <a:schemeClr val="bg1"/>
              </a:solid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Arial" panose="020B0604020202020204" pitchFamily="34" charset="0"/>
                            </a:rPr>
                          </m:ctrlPr>
                        </m:sSubPr>
                        <m:e>
                          <m:r>
                            <a:rPr lang="en-US" altLang="zh-CN" sz="1600" b="0" i="1" smtClean="0">
                              <a:solidFill>
                                <a:schemeClr val="tx1"/>
                              </a:solidFill>
                              <a:latin typeface="Cambria Math" panose="02040503050406030204" pitchFamily="18" charset="0"/>
                              <a:cs typeface="Arial" panose="020B0604020202020204" pitchFamily="34" charset="0"/>
                            </a:rPr>
                            <m:t>𝑂</m:t>
                          </m:r>
                        </m:e>
                        <m:sub>
                          <m:r>
                            <a:rPr lang="en-US" altLang="zh-CN" sz="1600" b="0" i="1" smtClean="0">
                              <a:solidFill>
                                <a:schemeClr val="tx1"/>
                              </a:solidFill>
                              <a:latin typeface="Cambria Math" panose="02040503050406030204" pitchFamily="18" charset="0"/>
                              <a:cs typeface="Arial" panose="020B0604020202020204" pitchFamily="34" charset="0"/>
                            </a:rPr>
                            <m:t>2</m:t>
                          </m:r>
                        </m:sub>
                      </m:sSub>
                    </m:oMath>
                  </m:oMathPara>
                </a14:m>
                <a:endParaRPr lang="zh-CN" altLang="en-US" sz="1600" i="1" dirty="0">
                  <a:solidFill>
                    <a:schemeClr val="tx1"/>
                  </a:solidFill>
                  <a:latin typeface="Arial" panose="020B0604020202020204" pitchFamily="34" charset="0"/>
                  <a:cs typeface="Arial" panose="020B0604020202020204" pitchFamily="34" charset="0"/>
                </a:endParaRPr>
              </a:p>
            </p:txBody>
          </p:sp>
        </mc:Choice>
        <mc:Fallback xmlns="">
          <p:sp>
            <p:nvSpPr>
              <p:cNvPr id="42" name="文本框 41">
                <a:extLst>
                  <a:ext uri="{FF2B5EF4-FFF2-40B4-BE49-F238E27FC236}">
                    <a16:creationId xmlns:a16="http://schemas.microsoft.com/office/drawing/2014/main" id="{4C2D7727-629D-6E30-C733-1A7E5B4DEC2A}"/>
                  </a:ext>
                </a:extLst>
              </p:cNvPr>
              <p:cNvSpPr txBox="1">
                <a:spLocks noRot="1" noChangeAspect="1" noMove="1" noResize="1" noEditPoints="1" noAdjustHandles="1" noChangeArrowheads="1" noChangeShapeType="1" noTextEdit="1"/>
              </p:cNvSpPr>
              <p:nvPr/>
            </p:nvSpPr>
            <p:spPr>
              <a:xfrm>
                <a:off x="6578230" y="4144800"/>
                <a:ext cx="369422" cy="338554"/>
              </a:xfrm>
              <a:prstGeom prst="rect">
                <a:avLst/>
              </a:prstGeom>
              <a:blipFill>
                <a:blip r:embed="rId14"/>
                <a:stretch>
                  <a:fillRect l="-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EF11FB38-9E58-CCF3-A47D-8548B6990DBA}"/>
                  </a:ext>
                </a:extLst>
              </p:cNvPr>
              <p:cNvSpPr txBox="1"/>
              <p:nvPr/>
            </p:nvSpPr>
            <p:spPr>
              <a:xfrm>
                <a:off x="6611662" y="5505723"/>
                <a:ext cx="369422" cy="338554"/>
              </a:xfrm>
              <a:prstGeom prst="rect">
                <a:avLst/>
              </a:prstGeom>
              <a:solidFill>
                <a:schemeClr val="bg1"/>
              </a:solid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Arial" panose="020B0604020202020204" pitchFamily="34" charset="0"/>
                            </a:rPr>
                          </m:ctrlPr>
                        </m:sSubPr>
                        <m:e>
                          <m:r>
                            <a:rPr lang="en-US" altLang="zh-CN" sz="1600" b="0" i="1" smtClean="0">
                              <a:solidFill>
                                <a:schemeClr val="tx1"/>
                              </a:solidFill>
                              <a:latin typeface="Cambria Math" panose="02040503050406030204" pitchFamily="18" charset="0"/>
                              <a:cs typeface="Arial" panose="020B0604020202020204" pitchFamily="34" charset="0"/>
                            </a:rPr>
                            <m:t>𝑂</m:t>
                          </m:r>
                        </m:e>
                        <m:sub>
                          <m:r>
                            <a:rPr lang="en-US" altLang="zh-CN" sz="1600" b="0" i="1" smtClean="0">
                              <a:solidFill>
                                <a:schemeClr val="tx1"/>
                              </a:solidFill>
                              <a:latin typeface="Cambria Math" panose="02040503050406030204" pitchFamily="18" charset="0"/>
                              <a:cs typeface="Arial" panose="020B0604020202020204" pitchFamily="34" charset="0"/>
                            </a:rPr>
                            <m:t>400</m:t>
                          </m:r>
                        </m:sub>
                      </m:sSub>
                    </m:oMath>
                  </m:oMathPara>
                </a14:m>
                <a:endParaRPr lang="zh-CN" altLang="en-US" sz="1600" i="1" dirty="0">
                  <a:solidFill>
                    <a:schemeClr val="tx1"/>
                  </a:solidFill>
                  <a:latin typeface="Arial" panose="020B0604020202020204" pitchFamily="34" charset="0"/>
                  <a:cs typeface="Arial" panose="020B0604020202020204" pitchFamily="34" charset="0"/>
                </a:endParaRPr>
              </a:p>
            </p:txBody>
          </p:sp>
        </mc:Choice>
        <mc:Fallback xmlns="">
          <p:sp>
            <p:nvSpPr>
              <p:cNvPr id="43" name="文本框 42">
                <a:extLst>
                  <a:ext uri="{FF2B5EF4-FFF2-40B4-BE49-F238E27FC236}">
                    <a16:creationId xmlns:a16="http://schemas.microsoft.com/office/drawing/2014/main" id="{EF11FB38-9E58-CCF3-A47D-8548B6990DBA}"/>
                  </a:ext>
                </a:extLst>
              </p:cNvPr>
              <p:cNvSpPr txBox="1">
                <a:spLocks noRot="1" noChangeAspect="1" noMove="1" noResize="1" noEditPoints="1" noAdjustHandles="1" noChangeArrowheads="1" noChangeShapeType="1" noTextEdit="1"/>
              </p:cNvSpPr>
              <p:nvPr/>
            </p:nvSpPr>
            <p:spPr>
              <a:xfrm>
                <a:off x="6611662" y="5505723"/>
                <a:ext cx="369422" cy="338554"/>
              </a:xfrm>
              <a:prstGeom prst="rect">
                <a:avLst/>
              </a:prstGeom>
              <a:blipFill>
                <a:blip r:embed="rId15"/>
                <a:stretch>
                  <a:fillRect l="-30000" r="-6667"/>
                </a:stretch>
              </a:blipFill>
            </p:spPr>
            <p:txBody>
              <a:bodyPr/>
              <a:lstStyle/>
              <a:p>
                <a:r>
                  <a:rPr lang="zh-CN" altLang="en-US">
                    <a:noFill/>
                  </a:rPr>
                  <a:t> </a:t>
                </a:r>
              </a:p>
            </p:txBody>
          </p:sp>
        </mc:Fallback>
      </mc:AlternateContent>
      <p:sp>
        <p:nvSpPr>
          <p:cNvPr id="44" name="文本框 43">
            <a:extLst>
              <a:ext uri="{FF2B5EF4-FFF2-40B4-BE49-F238E27FC236}">
                <a16:creationId xmlns:a16="http://schemas.microsoft.com/office/drawing/2014/main" id="{3036E5CB-C182-0DBC-541F-FEF66086BF31}"/>
              </a:ext>
            </a:extLst>
          </p:cNvPr>
          <p:cNvSpPr txBox="1"/>
          <p:nvPr/>
        </p:nvSpPr>
        <p:spPr>
          <a:xfrm>
            <a:off x="6557708" y="4761526"/>
            <a:ext cx="369422" cy="338554"/>
          </a:xfrm>
          <a:prstGeom prst="rect">
            <a:avLst/>
          </a:prstGeom>
          <a:solidFill>
            <a:schemeClr val="bg1"/>
          </a:solidFill>
        </p:spPr>
        <p:txBody>
          <a:bodyPr wrap="square" lIns="0" rIns="0" rtlCol="0">
            <a:spAutoFit/>
          </a:bodyPr>
          <a:lstStyle/>
          <a:p>
            <a:pPr algn="ctr"/>
            <a:r>
              <a:rPr lang="en-US" altLang="zh-CN" sz="1600" b="1" i="1" dirty="0">
                <a:latin typeface="Arial" panose="020B0604020202020204" pitchFamily="34" charset="0"/>
                <a:cs typeface="Arial" panose="020B0604020202020204" pitchFamily="34" charset="0"/>
              </a:rPr>
              <a:t>…</a:t>
            </a:r>
            <a:endParaRPr lang="zh-CN" altLang="en-US" sz="1600" b="1" i="1" dirty="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47BB9D35-1A40-C43D-49C8-D0ACD2429E71}"/>
                  </a:ext>
                </a:extLst>
              </p:cNvPr>
              <p:cNvSpPr txBox="1"/>
              <p:nvPr/>
            </p:nvSpPr>
            <p:spPr>
              <a:xfrm>
                <a:off x="7413929" y="3488857"/>
                <a:ext cx="369422" cy="338554"/>
              </a:xfrm>
              <a:prstGeom prst="rect">
                <a:avLst/>
              </a:prstGeom>
              <a:solidFill>
                <a:schemeClr val="bg1"/>
              </a:solid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Arial" panose="020B0604020202020204" pitchFamily="34" charset="0"/>
                            </a:rPr>
                          </m:ctrlPr>
                        </m:sSubPr>
                        <m:e>
                          <m:r>
                            <a:rPr lang="en-US" altLang="zh-CN" sz="1600" b="0" i="1" smtClean="0">
                              <a:solidFill>
                                <a:schemeClr val="tx1"/>
                              </a:solidFill>
                              <a:latin typeface="Cambria Math" panose="02040503050406030204" pitchFamily="18" charset="0"/>
                              <a:cs typeface="Arial" panose="020B0604020202020204" pitchFamily="34" charset="0"/>
                            </a:rPr>
                            <m:t>𝑂</m:t>
                          </m:r>
                        </m:e>
                        <m:sub>
                          <m:r>
                            <a:rPr lang="en-US" altLang="zh-CN" sz="1600" i="1">
                              <a:solidFill>
                                <a:schemeClr val="tx1"/>
                              </a:solidFill>
                              <a:latin typeface="Cambria Math" panose="02040503050406030204" pitchFamily="18" charset="0"/>
                              <a:cs typeface="Arial" panose="020B0604020202020204" pitchFamily="34" charset="0"/>
                            </a:rPr>
                            <m:t>1</m:t>
                          </m:r>
                        </m:sub>
                      </m:sSub>
                    </m:oMath>
                  </m:oMathPara>
                </a14:m>
                <a:endParaRPr lang="zh-CN" altLang="en-US" sz="1600" i="1" dirty="0">
                  <a:solidFill>
                    <a:schemeClr val="tx1"/>
                  </a:solidFill>
                  <a:latin typeface="Arial" panose="020B0604020202020204" pitchFamily="34" charset="0"/>
                  <a:cs typeface="Arial" panose="020B0604020202020204" pitchFamily="34" charset="0"/>
                </a:endParaRPr>
              </a:p>
            </p:txBody>
          </p:sp>
        </mc:Choice>
        <mc:Fallback xmlns="">
          <p:sp>
            <p:nvSpPr>
              <p:cNvPr id="45" name="文本框 44">
                <a:extLst>
                  <a:ext uri="{FF2B5EF4-FFF2-40B4-BE49-F238E27FC236}">
                    <a16:creationId xmlns:a16="http://schemas.microsoft.com/office/drawing/2014/main" id="{47BB9D35-1A40-C43D-49C8-D0ACD2429E71}"/>
                  </a:ext>
                </a:extLst>
              </p:cNvPr>
              <p:cNvSpPr txBox="1">
                <a:spLocks noRot="1" noChangeAspect="1" noMove="1" noResize="1" noEditPoints="1" noAdjustHandles="1" noChangeArrowheads="1" noChangeShapeType="1" noTextEdit="1"/>
              </p:cNvSpPr>
              <p:nvPr/>
            </p:nvSpPr>
            <p:spPr>
              <a:xfrm>
                <a:off x="7413929" y="3488857"/>
                <a:ext cx="369422" cy="338554"/>
              </a:xfrm>
              <a:prstGeom prst="rect">
                <a:avLst/>
              </a:prstGeom>
              <a:blipFill>
                <a:blip r:embed="rId16"/>
                <a:stretch>
                  <a:fillRect l="-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1078AEA8-BEF4-A3A0-8287-A02DA332D2D4}"/>
                  </a:ext>
                </a:extLst>
              </p:cNvPr>
              <p:cNvSpPr txBox="1"/>
              <p:nvPr/>
            </p:nvSpPr>
            <p:spPr>
              <a:xfrm>
                <a:off x="7399728" y="4144800"/>
                <a:ext cx="369422" cy="338554"/>
              </a:xfrm>
              <a:prstGeom prst="rect">
                <a:avLst/>
              </a:prstGeom>
              <a:solidFill>
                <a:schemeClr val="bg1"/>
              </a:solid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Arial" panose="020B0604020202020204" pitchFamily="34" charset="0"/>
                            </a:rPr>
                          </m:ctrlPr>
                        </m:sSubPr>
                        <m:e>
                          <m:r>
                            <a:rPr lang="en-US" altLang="zh-CN" sz="1600" b="0" i="1" smtClean="0">
                              <a:solidFill>
                                <a:schemeClr val="tx1"/>
                              </a:solidFill>
                              <a:latin typeface="Cambria Math" panose="02040503050406030204" pitchFamily="18" charset="0"/>
                              <a:cs typeface="Arial" panose="020B0604020202020204" pitchFamily="34" charset="0"/>
                            </a:rPr>
                            <m:t>𝑂</m:t>
                          </m:r>
                        </m:e>
                        <m:sub>
                          <m:r>
                            <a:rPr lang="en-US" altLang="zh-CN" sz="1600" b="0" i="1" smtClean="0">
                              <a:solidFill>
                                <a:schemeClr val="tx1"/>
                              </a:solidFill>
                              <a:latin typeface="Cambria Math" panose="02040503050406030204" pitchFamily="18" charset="0"/>
                              <a:cs typeface="Arial" panose="020B0604020202020204" pitchFamily="34" charset="0"/>
                            </a:rPr>
                            <m:t>2</m:t>
                          </m:r>
                        </m:sub>
                      </m:sSub>
                    </m:oMath>
                  </m:oMathPara>
                </a14:m>
                <a:endParaRPr lang="zh-CN" altLang="en-US" sz="1600" i="1" dirty="0">
                  <a:solidFill>
                    <a:schemeClr val="tx1"/>
                  </a:solidFill>
                  <a:latin typeface="Arial" panose="020B0604020202020204" pitchFamily="34" charset="0"/>
                  <a:cs typeface="Arial" panose="020B0604020202020204" pitchFamily="34" charset="0"/>
                </a:endParaRPr>
              </a:p>
            </p:txBody>
          </p:sp>
        </mc:Choice>
        <mc:Fallback xmlns="">
          <p:sp>
            <p:nvSpPr>
              <p:cNvPr id="46" name="文本框 45">
                <a:extLst>
                  <a:ext uri="{FF2B5EF4-FFF2-40B4-BE49-F238E27FC236}">
                    <a16:creationId xmlns:a16="http://schemas.microsoft.com/office/drawing/2014/main" id="{1078AEA8-BEF4-A3A0-8287-A02DA332D2D4}"/>
                  </a:ext>
                </a:extLst>
              </p:cNvPr>
              <p:cNvSpPr txBox="1">
                <a:spLocks noRot="1" noChangeAspect="1" noMove="1" noResize="1" noEditPoints="1" noAdjustHandles="1" noChangeArrowheads="1" noChangeShapeType="1" noTextEdit="1"/>
              </p:cNvSpPr>
              <p:nvPr/>
            </p:nvSpPr>
            <p:spPr>
              <a:xfrm>
                <a:off x="7399728" y="4144800"/>
                <a:ext cx="369422" cy="338554"/>
              </a:xfrm>
              <a:prstGeom prst="rect">
                <a:avLst/>
              </a:prstGeom>
              <a:blipFill>
                <a:blip r:embed="rId17"/>
                <a:stretch>
                  <a:fillRect l="-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47BE80DA-499F-E482-7B9D-EC34B89DD020}"/>
                  </a:ext>
                </a:extLst>
              </p:cNvPr>
              <p:cNvSpPr txBox="1"/>
              <p:nvPr/>
            </p:nvSpPr>
            <p:spPr>
              <a:xfrm>
                <a:off x="7433160" y="5505723"/>
                <a:ext cx="369422" cy="338554"/>
              </a:xfrm>
              <a:prstGeom prst="rect">
                <a:avLst/>
              </a:prstGeom>
              <a:solidFill>
                <a:schemeClr val="bg1"/>
              </a:solid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Arial" panose="020B0604020202020204" pitchFamily="34" charset="0"/>
                            </a:rPr>
                          </m:ctrlPr>
                        </m:sSubPr>
                        <m:e>
                          <m:r>
                            <a:rPr lang="en-US" altLang="zh-CN" sz="1600" b="0" i="1" smtClean="0">
                              <a:solidFill>
                                <a:schemeClr val="tx1"/>
                              </a:solidFill>
                              <a:latin typeface="Cambria Math" panose="02040503050406030204" pitchFamily="18" charset="0"/>
                              <a:cs typeface="Arial" panose="020B0604020202020204" pitchFamily="34" charset="0"/>
                            </a:rPr>
                            <m:t>𝑂</m:t>
                          </m:r>
                        </m:e>
                        <m:sub>
                          <m:r>
                            <a:rPr lang="en-US" altLang="zh-CN" sz="1600" b="0" i="1" smtClean="0">
                              <a:solidFill>
                                <a:schemeClr val="tx1"/>
                              </a:solidFill>
                              <a:latin typeface="Cambria Math" panose="02040503050406030204" pitchFamily="18" charset="0"/>
                              <a:cs typeface="Arial" panose="020B0604020202020204" pitchFamily="34" charset="0"/>
                            </a:rPr>
                            <m:t>400</m:t>
                          </m:r>
                        </m:sub>
                      </m:sSub>
                    </m:oMath>
                  </m:oMathPara>
                </a14:m>
                <a:endParaRPr lang="zh-CN" altLang="en-US" sz="1600" i="1" dirty="0">
                  <a:solidFill>
                    <a:schemeClr val="tx1"/>
                  </a:solidFill>
                  <a:latin typeface="Arial" panose="020B0604020202020204" pitchFamily="34" charset="0"/>
                  <a:cs typeface="Arial" panose="020B0604020202020204" pitchFamily="34" charset="0"/>
                </a:endParaRPr>
              </a:p>
            </p:txBody>
          </p:sp>
        </mc:Choice>
        <mc:Fallback xmlns="">
          <p:sp>
            <p:nvSpPr>
              <p:cNvPr id="47" name="文本框 46">
                <a:extLst>
                  <a:ext uri="{FF2B5EF4-FFF2-40B4-BE49-F238E27FC236}">
                    <a16:creationId xmlns:a16="http://schemas.microsoft.com/office/drawing/2014/main" id="{47BE80DA-499F-E482-7B9D-EC34B89DD020}"/>
                  </a:ext>
                </a:extLst>
              </p:cNvPr>
              <p:cNvSpPr txBox="1">
                <a:spLocks noRot="1" noChangeAspect="1" noMove="1" noResize="1" noEditPoints="1" noAdjustHandles="1" noChangeArrowheads="1" noChangeShapeType="1" noTextEdit="1"/>
              </p:cNvSpPr>
              <p:nvPr/>
            </p:nvSpPr>
            <p:spPr>
              <a:xfrm>
                <a:off x="7433160" y="5505723"/>
                <a:ext cx="369422" cy="338554"/>
              </a:xfrm>
              <a:prstGeom prst="rect">
                <a:avLst/>
              </a:prstGeom>
              <a:blipFill>
                <a:blip r:embed="rId18"/>
                <a:stretch>
                  <a:fillRect l="-27869" r="-4918"/>
                </a:stretch>
              </a:blipFill>
            </p:spPr>
            <p:txBody>
              <a:bodyPr/>
              <a:lstStyle/>
              <a:p>
                <a:r>
                  <a:rPr lang="zh-CN" altLang="en-US">
                    <a:noFill/>
                  </a:rPr>
                  <a:t> </a:t>
                </a:r>
              </a:p>
            </p:txBody>
          </p:sp>
        </mc:Fallback>
      </mc:AlternateContent>
      <p:sp>
        <p:nvSpPr>
          <p:cNvPr id="48" name="文本框 47">
            <a:extLst>
              <a:ext uri="{FF2B5EF4-FFF2-40B4-BE49-F238E27FC236}">
                <a16:creationId xmlns:a16="http://schemas.microsoft.com/office/drawing/2014/main" id="{A4802BB3-ECDA-848E-F44D-17F9A69009B5}"/>
              </a:ext>
            </a:extLst>
          </p:cNvPr>
          <p:cNvSpPr txBox="1"/>
          <p:nvPr/>
        </p:nvSpPr>
        <p:spPr>
          <a:xfrm>
            <a:off x="7379206" y="4761526"/>
            <a:ext cx="369422" cy="338554"/>
          </a:xfrm>
          <a:prstGeom prst="rect">
            <a:avLst/>
          </a:prstGeom>
          <a:solidFill>
            <a:schemeClr val="bg1"/>
          </a:solidFill>
        </p:spPr>
        <p:txBody>
          <a:bodyPr wrap="square" lIns="0" rIns="0" rtlCol="0">
            <a:spAutoFit/>
          </a:bodyPr>
          <a:lstStyle/>
          <a:p>
            <a:pPr algn="ctr"/>
            <a:r>
              <a:rPr lang="en-US" altLang="zh-CN" sz="1600" b="1" i="1" dirty="0">
                <a:latin typeface="Arial" panose="020B0604020202020204" pitchFamily="34" charset="0"/>
                <a:cs typeface="Arial" panose="020B0604020202020204" pitchFamily="34" charset="0"/>
              </a:rPr>
              <a:t>…</a:t>
            </a:r>
            <a:endParaRPr lang="zh-CN" altLang="en-US" sz="1600" b="1" i="1" dirty="0">
              <a:solidFill>
                <a:schemeClr val="tx1"/>
              </a:solidFill>
              <a:latin typeface="Arial" panose="020B0604020202020204" pitchFamily="34" charset="0"/>
              <a:cs typeface="Arial" panose="020B0604020202020204" pitchFamily="34" charset="0"/>
            </a:endParaRPr>
          </a:p>
        </p:txBody>
      </p:sp>
      <p:sp>
        <p:nvSpPr>
          <p:cNvPr id="4" name="爆炸形: 8 pt  3">
            <a:extLst>
              <a:ext uri="{FF2B5EF4-FFF2-40B4-BE49-F238E27FC236}">
                <a16:creationId xmlns:a16="http://schemas.microsoft.com/office/drawing/2014/main" id="{28CB3DDD-B656-4991-1820-6C5A3E7F044B}"/>
              </a:ext>
            </a:extLst>
          </p:cNvPr>
          <p:cNvSpPr/>
          <p:nvPr/>
        </p:nvSpPr>
        <p:spPr>
          <a:xfrm>
            <a:off x="5528947" y="3507314"/>
            <a:ext cx="662444" cy="369333"/>
          </a:xfrm>
          <a:prstGeom prst="irregularSeal1">
            <a:avLst/>
          </a:prstGeom>
          <a:solidFill>
            <a:srgbClr val="D81E0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2000">
              <a:latin typeface="Arial" panose="020B0604020202020204" pitchFamily="34" charset="0"/>
              <a:ea typeface="宋体" panose="02010600030101010101" pitchFamily="2" charset="-122"/>
              <a:cs typeface="Arial" panose="020B0604020202020204" pitchFamily="34" charset="0"/>
            </a:endParaRPr>
          </a:p>
        </p:txBody>
      </p:sp>
      <p:pic>
        <p:nvPicPr>
          <p:cNvPr id="10" name="Picture 2" descr="What is Hadoop Distributed File System (HDFS)? | Intellipaat">
            <a:extLst>
              <a:ext uri="{FF2B5EF4-FFF2-40B4-BE49-F238E27FC236}">
                <a16:creationId xmlns:a16="http://schemas.microsoft.com/office/drawing/2014/main" id="{9FA61A4A-EE51-B0BA-DA56-1E4ACE2B2CE6}"/>
              </a:ext>
            </a:extLst>
          </p:cNvPr>
          <p:cNvPicPr>
            <a:picLocks noChangeAspect="1" noChangeArrowheads="1"/>
          </p:cNvPicPr>
          <p:nvPr/>
        </p:nvPicPr>
        <p:blipFill>
          <a:blip r:embed="rId1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56757" y="2048000"/>
            <a:ext cx="1865807" cy="880430"/>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D7C95E02-8CB3-7074-8103-970CEDE0AF5C}"/>
              </a:ext>
            </a:extLst>
          </p:cNvPr>
          <p:cNvSpPr txBox="1"/>
          <p:nvPr/>
        </p:nvSpPr>
        <p:spPr>
          <a:xfrm>
            <a:off x="2780905" y="6287689"/>
            <a:ext cx="6612415" cy="461665"/>
          </a:xfrm>
          <a:prstGeom prst="rect">
            <a:avLst/>
          </a:prstGeom>
          <a:noFill/>
        </p:spPr>
        <p:txBody>
          <a:bodyPr wrap="square">
            <a:spAutoFit/>
          </a:bodyPr>
          <a:lstStyle/>
          <a:p>
            <a:pPr algn="ctr"/>
            <a:r>
              <a:rPr lang="en-US" altLang="zh-CN" sz="2400" dirty="0"/>
              <a:t>Inject only </a:t>
            </a:r>
            <a:r>
              <a:rPr lang="en-US" altLang="zh-CN" sz="2400" b="1" dirty="0">
                <a:solidFill>
                  <a:srgbClr val="FF0000"/>
                </a:solidFill>
              </a:rPr>
              <a:t>one node crash </a:t>
            </a:r>
            <a:r>
              <a:rPr lang="en-US" altLang="zh-CN" sz="2400" dirty="0"/>
              <a:t>on the I/O points …</a:t>
            </a:r>
            <a:endParaRPr lang="zh-CN" altLang="en-US" sz="2400" dirty="0"/>
          </a:p>
        </p:txBody>
      </p:sp>
      <mc:AlternateContent xmlns:mc="http://schemas.openxmlformats.org/markup-compatibility/2006" xmlns:a14="http://schemas.microsoft.com/office/drawing/2010/main">
        <mc:Choice Requires="a14">
          <p:sp>
            <p:nvSpPr>
              <p:cNvPr id="16" name="矩形: 圆角 15">
                <a:extLst>
                  <a:ext uri="{FF2B5EF4-FFF2-40B4-BE49-F238E27FC236}">
                    <a16:creationId xmlns:a16="http://schemas.microsoft.com/office/drawing/2014/main" id="{3E6247EA-7202-005D-74F8-1AEB4E7638FA}"/>
                  </a:ext>
                </a:extLst>
              </p:cNvPr>
              <p:cNvSpPr/>
              <p:nvPr/>
            </p:nvSpPr>
            <p:spPr bwMode="gray">
              <a:xfrm>
                <a:off x="3372848" y="4165742"/>
                <a:ext cx="4974641" cy="882000"/>
              </a:xfrm>
              <a:prstGeom prst="roundRect">
                <a:avLst/>
              </a:prstGeom>
              <a:solidFill>
                <a:schemeClr val="accent1">
                  <a:lumMod val="20000"/>
                  <a:lumOff val="80000"/>
                </a:schemeClr>
              </a:solidFill>
              <a:ln w="38100" algn="ctr">
                <a:solidFill>
                  <a:schemeClr val="bg1"/>
                </a:solidFill>
                <a:miter lim="800000"/>
                <a:headEnd/>
                <a:tailEnd/>
              </a:ln>
              <a:effectLst>
                <a:outerShdw blurRad="63500" sx="102000" sy="102000" algn="ctr" rotWithShape="0">
                  <a:prstClr val="black">
                    <a:alpha val="40000"/>
                  </a:prstClr>
                </a:outerShdw>
              </a:effectLst>
            </p:spPr>
            <p:txBody>
              <a:bodyPr wrap="square" rtlCol="0" anchor="ctr"/>
              <a:lstStyle/>
              <a:p>
                <a:pPr algn="ctr"/>
                <a14:m>
                  <m:oMath xmlns:m="http://schemas.openxmlformats.org/officeDocument/2006/math">
                    <m:r>
                      <a:rPr lang="en-US" altLang="zh-CN" sz="2400" b="0" i="1" dirty="0" smtClean="0">
                        <a:latin typeface="Cambria Math" panose="02040503050406030204" pitchFamily="18" charset="0"/>
                      </a:rPr>
                      <m:t>400</m:t>
                    </m:r>
                    <m:r>
                      <a:rPr lang="en-US" altLang="zh-CN" sz="2400" i="1" dirty="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5</m:t>
                    </m:r>
                    <m:r>
                      <a:rPr lang="en-US" altLang="zh-CN" sz="2400" i="1" dirty="0">
                        <a:latin typeface="Cambria Math" panose="02040503050406030204" pitchFamily="18" charset="0"/>
                        <a:ea typeface="Cambria Math" panose="02040503050406030204" pitchFamily="18" charset="0"/>
                      </a:rPr>
                      <m:t>= </m:t>
                    </m:r>
                  </m:oMath>
                </a14:m>
                <a:r>
                  <a:rPr lang="en-US" altLang="zh-CN" sz="2400" b="1" dirty="0">
                    <a:solidFill>
                      <a:srgbClr val="FF0000"/>
                    </a:solidFill>
                  </a:rPr>
                  <a:t>2,000</a:t>
                </a:r>
                <a:r>
                  <a:rPr lang="en-US" altLang="zh-CN" sz="2400" dirty="0"/>
                  <a:t> crash scenarios</a:t>
                </a:r>
                <a:endParaRPr lang="en-US" altLang="zh-CN" sz="2400" b="1" dirty="0">
                  <a:solidFill>
                    <a:srgbClr val="FF0000"/>
                  </a:solidFill>
                </a:endParaRPr>
              </a:p>
            </p:txBody>
          </p:sp>
        </mc:Choice>
        <mc:Fallback xmlns="">
          <p:sp>
            <p:nvSpPr>
              <p:cNvPr id="16" name="矩形: 圆角 15">
                <a:extLst>
                  <a:ext uri="{FF2B5EF4-FFF2-40B4-BE49-F238E27FC236}">
                    <a16:creationId xmlns:a16="http://schemas.microsoft.com/office/drawing/2014/main" id="{3E6247EA-7202-005D-74F8-1AEB4E7638FA}"/>
                  </a:ext>
                </a:extLst>
              </p:cNvPr>
              <p:cNvSpPr>
                <a:spLocks noRot="1" noChangeAspect="1" noMove="1" noResize="1" noEditPoints="1" noAdjustHandles="1" noChangeArrowheads="1" noChangeShapeType="1" noTextEdit="1"/>
              </p:cNvSpPr>
              <p:nvPr/>
            </p:nvSpPr>
            <p:spPr bwMode="gray">
              <a:xfrm>
                <a:off x="3372848" y="4165742"/>
                <a:ext cx="4974641" cy="882000"/>
              </a:xfrm>
              <a:prstGeom prst="roundRect">
                <a:avLst/>
              </a:prstGeom>
              <a:blipFill>
                <a:blip r:embed="rId20"/>
                <a:stretch>
                  <a:fillRect/>
                </a:stretch>
              </a:blipFill>
              <a:ln w="38100" algn="ctr">
                <a:solidFill>
                  <a:schemeClr val="bg1"/>
                </a:solidFill>
                <a:miter lim="800000"/>
                <a:headEnd/>
                <a:tailEnd/>
              </a:ln>
              <a:effectLst>
                <a:outerShdw blurRad="63500" sx="102000" sy="102000" algn="ctr" rotWithShape="0">
                  <a:prstClr val="black">
                    <a:alpha val="40000"/>
                  </a:prstClr>
                </a:outerShdw>
              </a:effectLst>
            </p:spPr>
            <p:txBody>
              <a:bodyPr/>
              <a:lstStyle/>
              <a:p>
                <a:r>
                  <a:rPr lang="zh-CN" altLang="en-US">
                    <a:noFill/>
                  </a:rPr>
                  <a:t> </a:t>
                </a:r>
              </a:p>
            </p:txBody>
          </p:sp>
        </mc:Fallback>
      </mc:AlternateContent>
    </p:spTree>
    <p:extLst>
      <p:ext uri="{BB962C8B-B14F-4D97-AF65-F5344CB8AC3E}">
        <p14:creationId xmlns:p14="http://schemas.microsoft.com/office/powerpoint/2010/main" val="3725694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01790E8-82F1-7D69-B68A-D80068986D86}"/>
              </a:ext>
            </a:extLst>
          </p:cNvPr>
          <p:cNvSpPr>
            <a:spLocks noGrp="1"/>
          </p:cNvSpPr>
          <p:nvPr>
            <p:ph idx="1"/>
          </p:nvPr>
        </p:nvSpPr>
        <p:spPr>
          <a:xfrm>
            <a:off x="925397" y="1711149"/>
            <a:ext cx="10341205" cy="523220"/>
          </a:xfrm>
        </p:spPr>
        <p:txBody>
          <a:bodyPr/>
          <a:lstStyle/>
          <a:p>
            <a:r>
              <a:rPr lang="en-US" altLang="zh-CN" dirty="0"/>
              <a:t>Cloud systems face </a:t>
            </a:r>
            <a:r>
              <a:rPr lang="en-US" altLang="zh-CN" dirty="0">
                <a:solidFill>
                  <a:srgbClr val="FF0000"/>
                </a:solidFill>
              </a:rPr>
              <a:t>huge crash scenario space</a:t>
            </a:r>
          </a:p>
        </p:txBody>
      </p:sp>
      <p:sp>
        <p:nvSpPr>
          <p:cNvPr id="3" name="标题 2">
            <a:extLst>
              <a:ext uri="{FF2B5EF4-FFF2-40B4-BE49-F238E27FC236}">
                <a16:creationId xmlns:a16="http://schemas.microsoft.com/office/drawing/2014/main" id="{1EE27EA5-6C25-FE52-73FB-E62A2A52491E}"/>
              </a:ext>
            </a:extLst>
          </p:cNvPr>
          <p:cNvSpPr>
            <a:spLocks noGrp="1"/>
          </p:cNvSpPr>
          <p:nvPr>
            <p:ph type="title"/>
          </p:nvPr>
        </p:nvSpPr>
        <p:spPr>
          <a:xfrm>
            <a:off x="748740" y="311727"/>
            <a:ext cx="10826496" cy="1323109"/>
          </a:xfrm>
        </p:spPr>
        <p:txBody>
          <a:bodyPr/>
          <a:lstStyle/>
          <a:p>
            <a:r>
              <a:rPr lang="en-US" altLang="zh-CN" dirty="0"/>
              <a:t>Systematically Exercising All Possible Crash Scenarios is Challenging</a:t>
            </a:r>
            <a:endParaRPr lang="zh-CN" altLang="en-US" dirty="0"/>
          </a:p>
        </p:txBody>
      </p:sp>
      <p:pic>
        <p:nvPicPr>
          <p:cNvPr id="7" name="图片 6">
            <a:extLst>
              <a:ext uri="{FF2B5EF4-FFF2-40B4-BE49-F238E27FC236}">
                <a16:creationId xmlns:a16="http://schemas.microsoft.com/office/drawing/2014/main" id="{C9D10B39-DE6D-3CA8-6726-388F7E56BA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29096" y="2849492"/>
            <a:ext cx="287776" cy="353099"/>
          </a:xfrm>
          <a:prstGeom prst="rect">
            <a:avLst/>
          </a:prstGeom>
        </p:spPr>
      </p:pic>
      <p:cxnSp>
        <p:nvCxnSpPr>
          <p:cNvPr id="13" name="直接连接符 12">
            <a:extLst>
              <a:ext uri="{FF2B5EF4-FFF2-40B4-BE49-F238E27FC236}">
                <a16:creationId xmlns:a16="http://schemas.microsoft.com/office/drawing/2014/main" id="{F3FA469B-1A76-97AB-E4EC-713F517EAFFA}"/>
              </a:ext>
            </a:extLst>
          </p:cNvPr>
          <p:cNvCxnSpPr>
            <a:cxnSpLocks/>
          </p:cNvCxnSpPr>
          <p:nvPr/>
        </p:nvCxnSpPr>
        <p:spPr>
          <a:xfrm>
            <a:off x="4222198" y="3272359"/>
            <a:ext cx="35021" cy="2844000"/>
          </a:xfrm>
          <a:prstGeom prst="line">
            <a:avLst/>
          </a:prstGeom>
          <a:ln w="5715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CE8ADE9-DDE3-87CC-3D0F-BF5670AFA05E}"/>
              </a:ext>
            </a:extLst>
          </p:cNvPr>
          <p:cNvCxnSpPr>
            <a:cxnSpLocks/>
          </p:cNvCxnSpPr>
          <p:nvPr/>
        </p:nvCxnSpPr>
        <p:spPr>
          <a:xfrm>
            <a:off x="5031466" y="3272359"/>
            <a:ext cx="35021" cy="2844000"/>
          </a:xfrm>
          <a:prstGeom prst="line">
            <a:avLst/>
          </a:prstGeom>
          <a:ln w="5715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C646A18D-D513-BAEF-3144-8B8C20F17339}"/>
              </a:ext>
            </a:extLst>
          </p:cNvPr>
          <p:cNvSpPr/>
          <p:nvPr/>
        </p:nvSpPr>
        <p:spPr>
          <a:xfrm>
            <a:off x="3501371" y="2531608"/>
            <a:ext cx="4727787" cy="3650213"/>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pic>
        <p:nvPicPr>
          <p:cNvPr id="20" name="图片 19">
            <a:extLst>
              <a:ext uri="{FF2B5EF4-FFF2-40B4-BE49-F238E27FC236}">
                <a16:creationId xmlns:a16="http://schemas.microsoft.com/office/drawing/2014/main" id="{76735D0F-42B6-BA0A-D73B-8AE1D75D3B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9846" y="2849492"/>
            <a:ext cx="287776" cy="353099"/>
          </a:xfrm>
          <a:prstGeom prst="rect">
            <a:avLst/>
          </a:prstGeom>
        </p:spPr>
      </p:pic>
      <p:pic>
        <p:nvPicPr>
          <p:cNvPr id="21" name="图片 20">
            <a:extLst>
              <a:ext uri="{FF2B5EF4-FFF2-40B4-BE49-F238E27FC236}">
                <a16:creationId xmlns:a16="http://schemas.microsoft.com/office/drawing/2014/main" id="{D95B0F87-419B-9CC2-96E9-1AA17194D3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7455" y="2849491"/>
            <a:ext cx="287776" cy="353099"/>
          </a:xfrm>
          <a:prstGeom prst="rect">
            <a:avLst/>
          </a:prstGeom>
        </p:spPr>
      </p:pic>
      <p:pic>
        <p:nvPicPr>
          <p:cNvPr id="22" name="图片 21">
            <a:extLst>
              <a:ext uri="{FF2B5EF4-FFF2-40B4-BE49-F238E27FC236}">
                <a16:creationId xmlns:a16="http://schemas.microsoft.com/office/drawing/2014/main" id="{17B67021-ECDB-3AA8-0FBB-DA69F4E41D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59207" y="2849490"/>
            <a:ext cx="287776" cy="353099"/>
          </a:xfrm>
          <a:prstGeom prst="rect">
            <a:avLst/>
          </a:prstGeom>
        </p:spPr>
      </p:pic>
      <p:pic>
        <p:nvPicPr>
          <p:cNvPr id="23" name="图片 22">
            <a:extLst>
              <a:ext uri="{FF2B5EF4-FFF2-40B4-BE49-F238E27FC236}">
                <a16:creationId xmlns:a16="http://schemas.microsoft.com/office/drawing/2014/main" id="{0B9BBE1E-82D9-679A-5620-550847504D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6816" y="2849489"/>
            <a:ext cx="287776" cy="353099"/>
          </a:xfrm>
          <a:prstGeom prst="rect">
            <a:avLst/>
          </a:prstGeom>
        </p:spPr>
      </p:pic>
      <p:cxnSp>
        <p:nvCxnSpPr>
          <p:cNvPr id="25" name="直接连接符 24">
            <a:extLst>
              <a:ext uri="{FF2B5EF4-FFF2-40B4-BE49-F238E27FC236}">
                <a16:creationId xmlns:a16="http://schemas.microsoft.com/office/drawing/2014/main" id="{D0141641-E61D-4A0B-D165-9BD2DBD8CB83}"/>
              </a:ext>
            </a:extLst>
          </p:cNvPr>
          <p:cNvCxnSpPr>
            <a:cxnSpLocks/>
          </p:cNvCxnSpPr>
          <p:nvPr/>
        </p:nvCxnSpPr>
        <p:spPr>
          <a:xfrm>
            <a:off x="5871343" y="3244992"/>
            <a:ext cx="35021" cy="2844000"/>
          </a:xfrm>
          <a:prstGeom prst="line">
            <a:avLst/>
          </a:prstGeom>
          <a:ln w="5715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243C21C-D820-C551-10E0-396B9782350E}"/>
              </a:ext>
            </a:extLst>
          </p:cNvPr>
          <p:cNvCxnSpPr>
            <a:cxnSpLocks/>
          </p:cNvCxnSpPr>
          <p:nvPr/>
        </p:nvCxnSpPr>
        <p:spPr>
          <a:xfrm>
            <a:off x="6722826" y="3241189"/>
            <a:ext cx="35021" cy="2844000"/>
          </a:xfrm>
          <a:prstGeom prst="line">
            <a:avLst/>
          </a:prstGeom>
          <a:ln w="5715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E3843B7D-F90F-2A71-CC47-4FEF7F711699}"/>
              </a:ext>
            </a:extLst>
          </p:cNvPr>
          <p:cNvCxnSpPr>
            <a:cxnSpLocks/>
          </p:cNvCxnSpPr>
          <p:nvPr/>
        </p:nvCxnSpPr>
        <p:spPr>
          <a:xfrm>
            <a:off x="7528040" y="3272359"/>
            <a:ext cx="35021" cy="2844000"/>
          </a:xfrm>
          <a:prstGeom prst="line">
            <a:avLst/>
          </a:prstGeom>
          <a:ln w="5715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BC55E525-75A9-0772-C2BF-4FFC67222799}"/>
                  </a:ext>
                </a:extLst>
              </p:cNvPr>
              <p:cNvSpPr txBox="1"/>
              <p:nvPr/>
            </p:nvSpPr>
            <p:spPr>
              <a:xfrm>
                <a:off x="4091068" y="3464930"/>
                <a:ext cx="369422" cy="338554"/>
              </a:xfrm>
              <a:prstGeom prst="rect">
                <a:avLst/>
              </a:prstGeom>
              <a:solidFill>
                <a:schemeClr val="bg1"/>
              </a:solid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Arial" panose="020B0604020202020204" pitchFamily="34" charset="0"/>
                            </a:rPr>
                          </m:ctrlPr>
                        </m:sSubPr>
                        <m:e>
                          <m:r>
                            <a:rPr lang="en-US" altLang="zh-CN" sz="1600" b="0" i="1" smtClean="0">
                              <a:solidFill>
                                <a:schemeClr val="tx1"/>
                              </a:solidFill>
                              <a:latin typeface="Cambria Math" panose="02040503050406030204" pitchFamily="18" charset="0"/>
                              <a:cs typeface="Arial" panose="020B0604020202020204" pitchFamily="34" charset="0"/>
                            </a:rPr>
                            <m:t>𝑂</m:t>
                          </m:r>
                        </m:e>
                        <m:sub>
                          <m:r>
                            <a:rPr lang="en-US" altLang="zh-CN" sz="1600" i="1">
                              <a:solidFill>
                                <a:schemeClr val="tx1"/>
                              </a:solidFill>
                              <a:latin typeface="Cambria Math" panose="02040503050406030204" pitchFamily="18" charset="0"/>
                              <a:cs typeface="Arial" panose="020B0604020202020204" pitchFamily="34" charset="0"/>
                            </a:rPr>
                            <m:t>1</m:t>
                          </m:r>
                        </m:sub>
                      </m:sSub>
                    </m:oMath>
                  </m:oMathPara>
                </a14:m>
                <a:endParaRPr lang="zh-CN" altLang="en-US" sz="1600" i="1" dirty="0">
                  <a:solidFill>
                    <a:schemeClr val="tx1"/>
                  </a:solidFill>
                  <a:latin typeface="Arial" panose="020B0604020202020204" pitchFamily="34" charset="0"/>
                  <a:cs typeface="Arial" panose="020B0604020202020204" pitchFamily="34" charset="0"/>
                </a:endParaRPr>
              </a:p>
            </p:txBody>
          </p:sp>
        </mc:Choice>
        <mc:Fallback xmlns="">
          <p:sp>
            <p:nvSpPr>
              <p:cNvPr id="29" name="文本框 28">
                <a:extLst>
                  <a:ext uri="{FF2B5EF4-FFF2-40B4-BE49-F238E27FC236}">
                    <a16:creationId xmlns:a16="http://schemas.microsoft.com/office/drawing/2014/main" id="{BC55E525-75A9-0772-C2BF-4FFC67222799}"/>
                  </a:ext>
                </a:extLst>
              </p:cNvPr>
              <p:cNvSpPr txBox="1">
                <a:spLocks noRot="1" noChangeAspect="1" noMove="1" noResize="1" noEditPoints="1" noAdjustHandles="1" noChangeArrowheads="1" noChangeShapeType="1" noTextEdit="1"/>
              </p:cNvSpPr>
              <p:nvPr/>
            </p:nvSpPr>
            <p:spPr>
              <a:xfrm>
                <a:off x="4091068" y="3464930"/>
                <a:ext cx="369422" cy="338554"/>
              </a:xfrm>
              <a:prstGeom prst="rect">
                <a:avLst/>
              </a:prstGeom>
              <a:blipFill>
                <a:blip r:embed="rId4"/>
                <a:stretch>
                  <a:fillRect l="-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9529D7BC-9F79-A7D5-D78D-3EB0F9816D84}"/>
                  </a:ext>
                </a:extLst>
              </p:cNvPr>
              <p:cNvSpPr txBox="1"/>
              <p:nvPr/>
            </p:nvSpPr>
            <p:spPr>
              <a:xfrm>
                <a:off x="4076867" y="4120873"/>
                <a:ext cx="369422" cy="338554"/>
              </a:xfrm>
              <a:prstGeom prst="rect">
                <a:avLst/>
              </a:prstGeom>
              <a:solidFill>
                <a:schemeClr val="bg1"/>
              </a:solid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Arial" panose="020B0604020202020204" pitchFamily="34" charset="0"/>
                            </a:rPr>
                          </m:ctrlPr>
                        </m:sSubPr>
                        <m:e>
                          <m:r>
                            <a:rPr lang="en-US" altLang="zh-CN" sz="1600" b="0" i="1" smtClean="0">
                              <a:solidFill>
                                <a:schemeClr val="tx1"/>
                              </a:solidFill>
                              <a:latin typeface="Cambria Math" panose="02040503050406030204" pitchFamily="18" charset="0"/>
                              <a:cs typeface="Arial" panose="020B0604020202020204" pitchFamily="34" charset="0"/>
                            </a:rPr>
                            <m:t>𝑂</m:t>
                          </m:r>
                        </m:e>
                        <m:sub>
                          <m:r>
                            <a:rPr lang="en-US" altLang="zh-CN" sz="1600" b="0" i="1" smtClean="0">
                              <a:solidFill>
                                <a:schemeClr val="tx1"/>
                              </a:solidFill>
                              <a:latin typeface="Cambria Math" panose="02040503050406030204" pitchFamily="18" charset="0"/>
                              <a:cs typeface="Arial" panose="020B0604020202020204" pitchFamily="34" charset="0"/>
                            </a:rPr>
                            <m:t>2</m:t>
                          </m:r>
                        </m:sub>
                      </m:sSub>
                    </m:oMath>
                  </m:oMathPara>
                </a14:m>
                <a:endParaRPr lang="zh-CN" altLang="en-US" sz="1600" i="1" dirty="0">
                  <a:solidFill>
                    <a:schemeClr val="tx1"/>
                  </a:solidFill>
                  <a:latin typeface="Arial" panose="020B0604020202020204" pitchFamily="34" charset="0"/>
                  <a:cs typeface="Arial" panose="020B0604020202020204" pitchFamily="34" charset="0"/>
                </a:endParaRPr>
              </a:p>
            </p:txBody>
          </p:sp>
        </mc:Choice>
        <mc:Fallback xmlns="">
          <p:sp>
            <p:nvSpPr>
              <p:cNvPr id="30" name="文本框 29">
                <a:extLst>
                  <a:ext uri="{FF2B5EF4-FFF2-40B4-BE49-F238E27FC236}">
                    <a16:creationId xmlns:a16="http://schemas.microsoft.com/office/drawing/2014/main" id="{9529D7BC-9F79-A7D5-D78D-3EB0F9816D84}"/>
                  </a:ext>
                </a:extLst>
              </p:cNvPr>
              <p:cNvSpPr txBox="1">
                <a:spLocks noRot="1" noChangeAspect="1" noMove="1" noResize="1" noEditPoints="1" noAdjustHandles="1" noChangeArrowheads="1" noChangeShapeType="1" noTextEdit="1"/>
              </p:cNvSpPr>
              <p:nvPr/>
            </p:nvSpPr>
            <p:spPr>
              <a:xfrm>
                <a:off x="4076867" y="4120873"/>
                <a:ext cx="369422" cy="338554"/>
              </a:xfrm>
              <a:prstGeom prst="rect">
                <a:avLst/>
              </a:prstGeom>
              <a:blipFill>
                <a:blip r:embed="rId5"/>
                <a:stretch>
                  <a:fillRect l="-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12FC4C8F-8F07-5D98-8583-C8B52D5BC9E1}"/>
                  </a:ext>
                </a:extLst>
              </p:cNvPr>
              <p:cNvSpPr txBox="1"/>
              <p:nvPr/>
            </p:nvSpPr>
            <p:spPr>
              <a:xfrm>
                <a:off x="4110299" y="5481796"/>
                <a:ext cx="369422" cy="338554"/>
              </a:xfrm>
              <a:prstGeom prst="rect">
                <a:avLst/>
              </a:prstGeom>
              <a:solidFill>
                <a:schemeClr val="bg1"/>
              </a:solid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Arial" panose="020B0604020202020204" pitchFamily="34" charset="0"/>
                            </a:rPr>
                          </m:ctrlPr>
                        </m:sSubPr>
                        <m:e>
                          <m:r>
                            <a:rPr lang="en-US" altLang="zh-CN" sz="1600" b="0" i="1" smtClean="0">
                              <a:solidFill>
                                <a:schemeClr val="tx1"/>
                              </a:solidFill>
                              <a:latin typeface="Cambria Math" panose="02040503050406030204" pitchFamily="18" charset="0"/>
                              <a:cs typeface="Arial" panose="020B0604020202020204" pitchFamily="34" charset="0"/>
                            </a:rPr>
                            <m:t>𝑂</m:t>
                          </m:r>
                        </m:e>
                        <m:sub>
                          <m:r>
                            <a:rPr lang="en-US" altLang="zh-CN" sz="1600" b="0" i="1" smtClean="0">
                              <a:solidFill>
                                <a:schemeClr val="tx1"/>
                              </a:solidFill>
                              <a:latin typeface="Cambria Math" panose="02040503050406030204" pitchFamily="18" charset="0"/>
                              <a:cs typeface="Arial" panose="020B0604020202020204" pitchFamily="34" charset="0"/>
                            </a:rPr>
                            <m:t>400</m:t>
                          </m:r>
                        </m:sub>
                      </m:sSub>
                    </m:oMath>
                  </m:oMathPara>
                </a14:m>
                <a:endParaRPr lang="zh-CN" altLang="en-US" sz="1600" i="1" dirty="0">
                  <a:solidFill>
                    <a:schemeClr val="tx1"/>
                  </a:solidFill>
                  <a:latin typeface="Arial" panose="020B0604020202020204" pitchFamily="34" charset="0"/>
                  <a:cs typeface="Arial" panose="020B0604020202020204" pitchFamily="34" charset="0"/>
                </a:endParaRPr>
              </a:p>
            </p:txBody>
          </p:sp>
        </mc:Choice>
        <mc:Fallback xmlns="">
          <p:sp>
            <p:nvSpPr>
              <p:cNvPr id="31" name="文本框 30">
                <a:extLst>
                  <a:ext uri="{FF2B5EF4-FFF2-40B4-BE49-F238E27FC236}">
                    <a16:creationId xmlns:a16="http://schemas.microsoft.com/office/drawing/2014/main" id="{12FC4C8F-8F07-5D98-8583-C8B52D5BC9E1}"/>
                  </a:ext>
                </a:extLst>
              </p:cNvPr>
              <p:cNvSpPr txBox="1">
                <a:spLocks noRot="1" noChangeAspect="1" noMove="1" noResize="1" noEditPoints="1" noAdjustHandles="1" noChangeArrowheads="1" noChangeShapeType="1" noTextEdit="1"/>
              </p:cNvSpPr>
              <p:nvPr/>
            </p:nvSpPr>
            <p:spPr>
              <a:xfrm>
                <a:off x="4110299" y="5481796"/>
                <a:ext cx="369422" cy="338554"/>
              </a:xfrm>
              <a:prstGeom prst="rect">
                <a:avLst/>
              </a:prstGeom>
              <a:blipFill>
                <a:blip r:embed="rId6"/>
                <a:stretch>
                  <a:fillRect l="-27869" r="-4918"/>
                </a:stretch>
              </a:blipFill>
            </p:spPr>
            <p:txBody>
              <a:bodyPr/>
              <a:lstStyle/>
              <a:p>
                <a:r>
                  <a:rPr lang="zh-CN" altLang="en-US">
                    <a:noFill/>
                  </a:rPr>
                  <a:t> </a:t>
                </a:r>
              </a:p>
            </p:txBody>
          </p:sp>
        </mc:Fallback>
      </mc:AlternateContent>
      <p:sp>
        <p:nvSpPr>
          <p:cNvPr id="32" name="文本框 31">
            <a:extLst>
              <a:ext uri="{FF2B5EF4-FFF2-40B4-BE49-F238E27FC236}">
                <a16:creationId xmlns:a16="http://schemas.microsoft.com/office/drawing/2014/main" id="{764BE240-9BEC-72C3-25BE-CE9C7FE33625}"/>
              </a:ext>
            </a:extLst>
          </p:cNvPr>
          <p:cNvSpPr txBox="1"/>
          <p:nvPr/>
        </p:nvSpPr>
        <p:spPr>
          <a:xfrm>
            <a:off x="4056345" y="4737599"/>
            <a:ext cx="369422" cy="338554"/>
          </a:xfrm>
          <a:prstGeom prst="rect">
            <a:avLst/>
          </a:prstGeom>
          <a:solidFill>
            <a:schemeClr val="bg1"/>
          </a:solidFill>
        </p:spPr>
        <p:txBody>
          <a:bodyPr wrap="square" lIns="0" rIns="0" rtlCol="0">
            <a:spAutoFit/>
          </a:bodyPr>
          <a:lstStyle/>
          <a:p>
            <a:pPr algn="ctr"/>
            <a:r>
              <a:rPr lang="en-US" altLang="zh-CN" sz="1600" b="1" i="1" dirty="0">
                <a:latin typeface="Arial" panose="020B0604020202020204" pitchFamily="34" charset="0"/>
                <a:cs typeface="Arial" panose="020B0604020202020204" pitchFamily="34" charset="0"/>
              </a:rPr>
              <a:t>…</a:t>
            </a:r>
            <a:endParaRPr lang="zh-CN" altLang="en-US" sz="1600" b="1" i="1" dirty="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6F315784-775C-A19B-02DA-AD4D601FAD51}"/>
                  </a:ext>
                </a:extLst>
              </p:cNvPr>
              <p:cNvSpPr txBox="1"/>
              <p:nvPr/>
            </p:nvSpPr>
            <p:spPr>
              <a:xfrm>
                <a:off x="4904823" y="3466659"/>
                <a:ext cx="369422" cy="338554"/>
              </a:xfrm>
              <a:prstGeom prst="rect">
                <a:avLst/>
              </a:prstGeom>
              <a:solidFill>
                <a:schemeClr val="bg1"/>
              </a:solid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Arial" panose="020B0604020202020204" pitchFamily="34" charset="0"/>
                            </a:rPr>
                          </m:ctrlPr>
                        </m:sSubPr>
                        <m:e>
                          <m:r>
                            <a:rPr lang="en-US" altLang="zh-CN" sz="1600" b="0" i="1" smtClean="0">
                              <a:solidFill>
                                <a:schemeClr val="tx1"/>
                              </a:solidFill>
                              <a:latin typeface="Cambria Math" panose="02040503050406030204" pitchFamily="18" charset="0"/>
                              <a:cs typeface="Arial" panose="020B0604020202020204" pitchFamily="34" charset="0"/>
                            </a:rPr>
                            <m:t>𝑂</m:t>
                          </m:r>
                        </m:e>
                        <m:sub>
                          <m:r>
                            <a:rPr lang="en-US" altLang="zh-CN" sz="1600" i="1">
                              <a:solidFill>
                                <a:schemeClr val="tx1"/>
                              </a:solidFill>
                              <a:latin typeface="Cambria Math" panose="02040503050406030204" pitchFamily="18" charset="0"/>
                              <a:cs typeface="Arial" panose="020B0604020202020204" pitchFamily="34" charset="0"/>
                            </a:rPr>
                            <m:t>1</m:t>
                          </m:r>
                        </m:sub>
                      </m:sSub>
                    </m:oMath>
                  </m:oMathPara>
                </a14:m>
                <a:endParaRPr lang="zh-CN" altLang="en-US" sz="1600" i="1" dirty="0">
                  <a:solidFill>
                    <a:schemeClr val="tx1"/>
                  </a:solidFill>
                  <a:latin typeface="Arial" panose="020B0604020202020204" pitchFamily="34" charset="0"/>
                  <a:cs typeface="Arial" panose="020B0604020202020204" pitchFamily="34" charset="0"/>
                </a:endParaRPr>
              </a:p>
            </p:txBody>
          </p:sp>
        </mc:Choice>
        <mc:Fallback xmlns="">
          <p:sp>
            <p:nvSpPr>
              <p:cNvPr id="33" name="文本框 32">
                <a:extLst>
                  <a:ext uri="{FF2B5EF4-FFF2-40B4-BE49-F238E27FC236}">
                    <a16:creationId xmlns:a16="http://schemas.microsoft.com/office/drawing/2014/main" id="{6F315784-775C-A19B-02DA-AD4D601FAD51}"/>
                  </a:ext>
                </a:extLst>
              </p:cNvPr>
              <p:cNvSpPr txBox="1">
                <a:spLocks noRot="1" noChangeAspect="1" noMove="1" noResize="1" noEditPoints="1" noAdjustHandles="1" noChangeArrowheads="1" noChangeShapeType="1" noTextEdit="1"/>
              </p:cNvSpPr>
              <p:nvPr/>
            </p:nvSpPr>
            <p:spPr>
              <a:xfrm>
                <a:off x="4904823" y="3466659"/>
                <a:ext cx="369422" cy="338554"/>
              </a:xfrm>
              <a:prstGeom prst="rect">
                <a:avLst/>
              </a:prstGeom>
              <a:blipFill>
                <a:blip r:embed="rId7"/>
                <a:stretch>
                  <a:fillRect l="-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856AB07F-80F4-491D-7E86-974C901D32E1}"/>
                  </a:ext>
                </a:extLst>
              </p:cNvPr>
              <p:cNvSpPr txBox="1"/>
              <p:nvPr/>
            </p:nvSpPr>
            <p:spPr>
              <a:xfrm>
                <a:off x="4890622" y="4122602"/>
                <a:ext cx="369422" cy="338554"/>
              </a:xfrm>
              <a:prstGeom prst="rect">
                <a:avLst/>
              </a:prstGeom>
              <a:solidFill>
                <a:schemeClr val="bg1"/>
              </a:solid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Arial" panose="020B0604020202020204" pitchFamily="34" charset="0"/>
                            </a:rPr>
                          </m:ctrlPr>
                        </m:sSubPr>
                        <m:e>
                          <m:r>
                            <a:rPr lang="en-US" altLang="zh-CN" sz="1600" b="0" i="1" smtClean="0">
                              <a:solidFill>
                                <a:schemeClr val="tx1"/>
                              </a:solidFill>
                              <a:latin typeface="Cambria Math" panose="02040503050406030204" pitchFamily="18" charset="0"/>
                              <a:cs typeface="Arial" panose="020B0604020202020204" pitchFamily="34" charset="0"/>
                            </a:rPr>
                            <m:t>𝑂</m:t>
                          </m:r>
                        </m:e>
                        <m:sub>
                          <m:r>
                            <a:rPr lang="en-US" altLang="zh-CN" sz="1600" b="0" i="1" smtClean="0">
                              <a:solidFill>
                                <a:schemeClr val="tx1"/>
                              </a:solidFill>
                              <a:latin typeface="Cambria Math" panose="02040503050406030204" pitchFamily="18" charset="0"/>
                              <a:cs typeface="Arial" panose="020B0604020202020204" pitchFamily="34" charset="0"/>
                            </a:rPr>
                            <m:t>2</m:t>
                          </m:r>
                        </m:sub>
                      </m:sSub>
                    </m:oMath>
                  </m:oMathPara>
                </a14:m>
                <a:endParaRPr lang="zh-CN" altLang="en-US" sz="1600" i="1" dirty="0">
                  <a:solidFill>
                    <a:schemeClr val="tx1"/>
                  </a:solidFill>
                  <a:latin typeface="Arial" panose="020B0604020202020204" pitchFamily="34" charset="0"/>
                  <a:cs typeface="Arial" panose="020B0604020202020204" pitchFamily="34" charset="0"/>
                </a:endParaRPr>
              </a:p>
            </p:txBody>
          </p:sp>
        </mc:Choice>
        <mc:Fallback xmlns="">
          <p:sp>
            <p:nvSpPr>
              <p:cNvPr id="34" name="文本框 33">
                <a:extLst>
                  <a:ext uri="{FF2B5EF4-FFF2-40B4-BE49-F238E27FC236}">
                    <a16:creationId xmlns:a16="http://schemas.microsoft.com/office/drawing/2014/main" id="{856AB07F-80F4-491D-7E86-974C901D32E1}"/>
                  </a:ext>
                </a:extLst>
              </p:cNvPr>
              <p:cNvSpPr txBox="1">
                <a:spLocks noRot="1" noChangeAspect="1" noMove="1" noResize="1" noEditPoints="1" noAdjustHandles="1" noChangeArrowheads="1" noChangeShapeType="1" noTextEdit="1"/>
              </p:cNvSpPr>
              <p:nvPr/>
            </p:nvSpPr>
            <p:spPr>
              <a:xfrm>
                <a:off x="4890622" y="4122602"/>
                <a:ext cx="369422" cy="338554"/>
              </a:xfrm>
              <a:prstGeom prst="rect">
                <a:avLst/>
              </a:prstGeom>
              <a:blipFill>
                <a:blip r:embed="rId8"/>
                <a:stretch>
                  <a:fillRect l="-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6016EF42-0F6B-F0F1-E2AB-1C0FAEFD3FAF}"/>
                  </a:ext>
                </a:extLst>
              </p:cNvPr>
              <p:cNvSpPr txBox="1"/>
              <p:nvPr/>
            </p:nvSpPr>
            <p:spPr>
              <a:xfrm>
                <a:off x="4924054" y="5483525"/>
                <a:ext cx="369422" cy="338554"/>
              </a:xfrm>
              <a:prstGeom prst="rect">
                <a:avLst/>
              </a:prstGeom>
              <a:solidFill>
                <a:schemeClr val="bg1"/>
              </a:solid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Arial" panose="020B0604020202020204" pitchFamily="34" charset="0"/>
                            </a:rPr>
                          </m:ctrlPr>
                        </m:sSubPr>
                        <m:e>
                          <m:r>
                            <a:rPr lang="en-US" altLang="zh-CN" sz="1600" b="0" i="1" smtClean="0">
                              <a:solidFill>
                                <a:schemeClr val="tx1"/>
                              </a:solidFill>
                              <a:latin typeface="Cambria Math" panose="02040503050406030204" pitchFamily="18" charset="0"/>
                              <a:cs typeface="Arial" panose="020B0604020202020204" pitchFamily="34" charset="0"/>
                            </a:rPr>
                            <m:t>𝑂</m:t>
                          </m:r>
                        </m:e>
                        <m:sub>
                          <m:r>
                            <a:rPr lang="en-US" altLang="zh-CN" sz="1600" b="0" i="1" smtClean="0">
                              <a:solidFill>
                                <a:schemeClr val="tx1"/>
                              </a:solidFill>
                              <a:latin typeface="Cambria Math" panose="02040503050406030204" pitchFamily="18" charset="0"/>
                              <a:cs typeface="Arial" panose="020B0604020202020204" pitchFamily="34" charset="0"/>
                            </a:rPr>
                            <m:t>400</m:t>
                          </m:r>
                        </m:sub>
                      </m:sSub>
                    </m:oMath>
                  </m:oMathPara>
                </a14:m>
                <a:endParaRPr lang="zh-CN" altLang="en-US" sz="1600" i="1" dirty="0">
                  <a:solidFill>
                    <a:schemeClr val="tx1"/>
                  </a:solidFill>
                  <a:latin typeface="Arial" panose="020B0604020202020204" pitchFamily="34" charset="0"/>
                  <a:cs typeface="Arial" panose="020B0604020202020204" pitchFamily="34" charset="0"/>
                </a:endParaRPr>
              </a:p>
            </p:txBody>
          </p:sp>
        </mc:Choice>
        <mc:Fallback xmlns="">
          <p:sp>
            <p:nvSpPr>
              <p:cNvPr id="35" name="文本框 34">
                <a:extLst>
                  <a:ext uri="{FF2B5EF4-FFF2-40B4-BE49-F238E27FC236}">
                    <a16:creationId xmlns:a16="http://schemas.microsoft.com/office/drawing/2014/main" id="{6016EF42-0F6B-F0F1-E2AB-1C0FAEFD3FAF}"/>
                  </a:ext>
                </a:extLst>
              </p:cNvPr>
              <p:cNvSpPr txBox="1">
                <a:spLocks noRot="1" noChangeAspect="1" noMove="1" noResize="1" noEditPoints="1" noAdjustHandles="1" noChangeArrowheads="1" noChangeShapeType="1" noTextEdit="1"/>
              </p:cNvSpPr>
              <p:nvPr/>
            </p:nvSpPr>
            <p:spPr>
              <a:xfrm>
                <a:off x="4924054" y="5483525"/>
                <a:ext cx="369422" cy="338554"/>
              </a:xfrm>
              <a:prstGeom prst="rect">
                <a:avLst/>
              </a:prstGeom>
              <a:blipFill>
                <a:blip r:embed="rId9"/>
                <a:stretch>
                  <a:fillRect l="-30000" r="-6667"/>
                </a:stretch>
              </a:blipFill>
            </p:spPr>
            <p:txBody>
              <a:bodyPr/>
              <a:lstStyle/>
              <a:p>
                <a:r>
                  <a:rPr lang="zh-CN" altLang="en-US">
                    <a:noFill/>
                  </a:rPr>
                  <a:t> </a:t>
                </a:r>
              </a:p>
            </p:txBody>
          </p:sp>
        </mc:Fallback>
      </mc:AlternateContent>
      <p:sp>
        <p:nvSpPr>
          <p:cNvPr id="36" name="文本框 35">
            <a:extLst>
              <a:ext uri="{FF2B5EF4-FFF2-40B4-BE49-F238E27FC236}">
                <a16:creationId xmlns:a16="http://schemas.microsoft.com/office/drawing/2014/main" id="{58B80983-344A-4218-EAFE-6C37C0E81466}"/>
              </a:ext>
            </a:extLst>
          </p:cNvPr>
          <p:cNvSpPr txBox="1"/>
          <p:nvPr/>
        </p:nvSpPr>
        <p:spPr>
          <a:xfrm>
            <a:off x="4870100" y="4739328"/>
            <a:ext cx="369422" cy="338554"/>
          </a:xfrm>
          <a:prstGeom prst="rect">
            <a:avLst/>
          </a:prstGeom>
          <a:solidFill>
            <a:schemeClr val="bg1"/>
          </a:solidFill>
        </p:spPr>
        <p:txBody>
          <a:bodyPr wrap="square" lIns="0" rIns="0" rtlCol="0">
            <a:spAutoFit/>
          </a:bodyPr>
          <a:lstStyle/>
          <a:p>
            <a:pPr algn="ctr"/>
            <a:r>
              <a:rPr lang="en-US" altLang="zh-CN" sz="1600" b="1" i="1" dirty="0">
                <a:latin typeface="Arial" panose="020B0604020202020204" pitchFamily="34" charset="0"/>
                <a:cs typeface="Arial" panose="020B0604020202020204" pitchFamily="34" charset="0"/>
              </a:rPr>
              <a:t>…</a:t>
            </a:r>
            <a:endParaRPr lang="zh-CN" altLang="en-US" sz="1600" b="1" i="1" dirty="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D575E29A-80DA-96E2-14F3-5DC4389BE9E3}"/>
                  </a:ext>
                </a:extLst>
              </p:cNvPr>
              <p:cNvSpPr txBox="1"/>
              <p:nvPr/>
            </p:nvSpPr>
            <p:spPr>
              <a:xfrm>
                <a:off x="5717691" y="3491888"/>
                <a:ext cx="369422" cy="338554"/>
              </a:xfrm>
              <a:prstGeom prst="rect">
                <a:avLst/>
              </a:prstGeom>
              <a:solidFill>
                <a:schemeClr val="bg1"/>
              </a:solid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Arial" panose="020B0604020202020204" pitchFamily="34" charset="0"/>
                            </a:rPr>
                          </m:ctrlPr>
                        </m:sSubPr>
                        <m:e>
                          <m:r>
                            <a:rPr lang="en-US" altLang="zh-CN" sz="1600" b="0" i="1" smtClean="0">
                              <a:solidFill>
                                <a:schemeClr val="tx1"/>
                              </a:solidFill>
                              <a:latin typeface="Cambria Math" panose="02040503050406030204" pitchFamily="18" charset="0"/>
                              <a:cs typeface="Arial" panose="020B0604020202020204" pitchFamily="34" charset="0"/>
                            </a:rPr>
                            <m:t>𝑂</m:t>
                          </m:r>
                        </m:e>
                        <m:sub>
                          <m:r>
                            <a:rPr lang="en-US" altLang="zh-CN" sz="1600" i="1">
                              <a:solidFill>
                                <a:schemeClr val="tx1"/>
                              </a:solidFill>
                              <a:latin typeface="Cambria Math" panose="02040503050406030204" pitchFamily="18" charset="0"/>
                              <a:cs typeface="Arial" panose="020B0604020202020204" pitchFamily="34" charset="0"/>
                            </a:rPr>
                            <m:t>1</m:t>
                          </m:r>
                        </m:sub>
                      </m:sSub>
                    </m:oMath>
                  </m:oMathPara>
                </a14:m>
                <a:endParaRPr lang="zh-CN" altLang="en-US" sz="1600" i="1" dirty="0">
                  <a:solidFill>
                    <a:schemeClr val="tx1"/>
                  </a:solidFill>
                  <a:latin typeface="Arial" panose="020B0604020202020204" pitchFamily="34" charset="0"/>
                  <a:cs typeface="Arial" panose="020B0604020202020204" pitchFamily="34" charset="0"/>
                </a:endParaRPr>
              </a:p>
            </p:txBody>
          </p:sp>
        </mc:Choice>
        <mc:Fallback xmlns="">
          <p:sp>
            <p:nvSpPr>
              <p:cNvPr id="37" name="文本框 36">
                <a:extLst>
                  <a:ext uri="{FF2B5EF4-FFF2-40B4-BE49-F238E27FC236}">
                    <a16:creationId xmlns:a16="http://schemas.microsoft.com/office/drawing/2014/main" id="{D575E29A-80DA-96E2-14F3-5DC4389BE9E3}"/>
                  </a:ext>
                </a:extLst>
              </p:cNvPr>
              <p:cNvSpPr txBox="1">
                <a:spLocks noRot="1" noChangeAspect="1" noMove="1" noResize="1" noEditPoints="1" noAdjustHandles="1" noChangeArrowheads="1" noChangeShapeType="1" noTextEdit="1"/>
              </p:cNvSpPr>
              <p:nvPr/>
            </p:nvSpPr>
            <p:spPr>
              <a:xfrm>
                <a:off x="5717691" y="3491888"/>
                <a:ext cx="369422" cy="338554"/>
              </a:xfrm>
              <a:prstGeom prst="rect">
                <a:avLst/>
              </a:prstGeom>
              <a:blipFill>
                <a:blip r:embed="rId10"/>
                <a:stretch>
                  <a:fillRect l="-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E3A76D2F-5F1D-451D-5C9D-AD5EC28FE774}"/>
                  </a:ext>
                </a:extLst>
              </p:cNvPr>
              <p:cNvSpPr txBox="1"/>
              <p:nvPr/>
            </p:nvSpPr>
            <p:spPr>
              <a:xfrm>
                <a:off x="5703490" y="4147831"/>
                <a:ext cx="369422" cy="338554"/>
              </a:xfrm>
              <a:prstGeom prst="rect">
                <a:avLst/>
              </a:prstGeom>
              <a:solidFill>
                <a:schemeClr val="bg1"/>
              </a:solid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Arial" panose="020B0604020202020204" pitchFamily="34" charset="0"/>
                            </a:rPr>
                          </m:ctrlPr>
                        </m:sSubPr>
                        <m:e>
                          <m:r>
                            <a:rPr lang="en-US" altLang="zh-CN" sz="1600" b="0" i="1" smtClean="0">
                              <a:solidFill>
                                <a:schemeClr val="tx1"/>
                              </a:solidFill>
                              <a:latin typeface="Cambria Math" panose="02040503050406030204" pitchFamily="18" charset="0"/>
                              <a:cs typeface="Arial" panose="020B0604020202020204" pitchFamily="34" charset="0"/>
                            </a:rPr>
                            <m:t>𝑂</m:t>
                          </m:r>
                        </m:e>
                        <m:sub>
                          <m:r>
                            <a:rPr lang="en-US" altLang="zh-CN" sz="1600" b="0" i="1" smtClean="0">
                              <a:solidFill>
                                <a:schemeClr val="tx1"/>
                              </a:solidFill>
                              <a:latin typeface="Cambria Math" panose="02040503050406030204" pitchFamily="18" charset="0"/>
                              <a:cs typeface="Arial" panose="020B0604020202020204" pitchFamily="34" charset="0"/>
                            </a:rPr>
                            <m:t>2</m:t>
                          </m:r>
                        </m:sub>
                      </m:sSub>
                    </m:oMath>
                  </m:oMathPara>
                </a14:m>
                <a:endParaRPr lang="zh-CN" altLang="en-US" sz="1600" i="1" dirty="0">
                  <a:solidFill>
                    <a:schemeClr val="tx1"/>
                  </a:solidFill>
                  <a:latin typeface="Arial" panose="020B0604020202020204" pitchFamily="34" charset="0"/>
                  <a:cs typeface="Arial" panose="020B0604020202020204" pitchFamily="34" charset="0"/>
                </a:endParaRPr>
              </a:p>
            </p:txBody>
          </p:sp>
        </mc:Choice>
        <mc:Fallback xmlns="">
          <p:sp>
            <p:nvSpPr>
              <p:cNvPr id="38" name="文本框 37">
                <a:extLst>
                  <a:ext uri="{FF2B5EF4-FFF2-40B4-BE49-F238E27FC236}">
                    <a16:creationId xmlns:a16="http://schemas.microsoft.com/office/drawing/2014/main" id="{E3A76D2F-5F1D-451D-5C9D-AD5EC28FE774}"/>
                  </a:ext>
                </a:extLst>
              </p:cNvPr>
              <p:cNvSpPr txBox="1">
                <a:spLocks noRot="1" noChangeAspect="1" noMove="1" noResize="1" noEditPoints="1" noAdjustHandles="1" noChangeArrowheads="1" noChangeShapeType="1" noTextEdit="1"/>
              </p:cNvSpPr>
              <p:nvPr/>
            </p:nvSpPr>
            <p:spPr>
              <a:xfrm>
                <a:off x="5703490" y="4147831"/>
                <a:ext cx="369422" cy="338554"/>
              </a:xfrm>
              <a:prstGeom prst="rect">
                <a:avLst/>
              </a:prstGeom>
              <a:blipFill>
                <a:blip r:embed="rId11"/>
                <a:stretch>
                  <a:fillRect l="-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96611D18-6F2C-5D61-E589-6C0D357DAC2B}"/>
                  </a:ext>
                </a:extLst>
              </p:cNvPr>
              <p:cNvSpPr txBox="1"/>
              <p:nvPr/>
            </p:nvSpPr>
            <p:spPr>
              <a:xfrm>
                <a:off x="5736922" y="5508754"/>
                <a:ext cx="369422" cy="338554"/>
              </a:xfrm>
              <a:prstGeom prst="rect">
                <a:avLst/>
              </a:prstGeom>
              <a:solidFill>
                <a:schemeClr val="bg1"/>
              </a:solid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Arial" panose="020B0604020202020204" pitchFamily="34" charset="0"/>
                            </a:rPr>
                          </m:ctrlPr>
                        </m:sSubPr>
                        <m:e>
                          <m:r>
                            <a:rPr lang="en-US" altLang="zh-CN" sz="1600" b="0" i="1" smtClean="0">
                              <a:solidFill>
                                <a:schemeClr val="tx1"/>
                              </a:solidFill>
                              <a:latin typeface="Cambria Math" panose="02040503050406030204" pitchFamily="18" charset="0"/>
                              <a:cs typeface="Arial" panose="020B0604020202020204" pitchFamily="34" charset="0"/>
                            </a:rPr>
                            <m:t>𝑂</m:t>
                          </m:r>
                        </m:e>
                        <m:sub>
                          <m:r>
                            <a:rPr lang="en-US" altLang="zh-CN" sz="1600" b="0" i="1" smtClean="0">
                              <a:solidFill>
                                <a:schemeClr val="tx1"/>
                              </a:solidFill>
                              <a:latin typeface="Cambria Math" panose="02040503050406030204" pitchFamily="18" charset="0"/>
                              <a:cs typeface="Arial" panose="020B0604020202020204" pitchFamily="34" charset="0"/>
                            </a:rPr>
                            <m:t>400</m:t>
                          </m:r>
                        </m:sub>
                      </m:sSub>
                    </m:oMath>
                  </m:oMathPara>
                </a14:m>
                <a:endParaRPr lang="zh-CN" altLang="en-US" sz="1600" i="1" dirty="0">
                  <a:solidFill>
                    <a:schemeClr val="tx1"/>
                  </a:solidFill>
                  <a:latin typeface="Arial" panose="020B0604020202020204" pitchFamily="34" charset="0"/>
                  <a:cs typeface="Arial" panose="020B0604020202020204" pitchFamily="34" charset="0"/>
                </a:endParaRPr>
              </a:p>
            </p:txBody>
          </p:sp>
        </mc:Choice>
        <mc:Fallback xmlns="">
          <p:sp>
            <p:nvSpPr>
              <p:cNvPr id="39" name="文本框 38">
                <a:extLst>
                  <a:ext uri="{FF2B5EF4-FFF2-40B4-BE49-F238E27FC236}">
                    <a16:creationId xmlns:a16="http://schemas.microsoft.com/office/drawing/2014/main" id="{96611D18-6F2C-5D61-E589-6C0D357DAC2B}"/>
                  </a:ext>
                </a:extLst>
              </p:cNvPr>
              <p:cNvSpPr txBox="1">
                <a:spLocks noRot="1" noChangeAspect="1" noMove="1" noResize="1" noEditPoints="1" noAdjustHandles="1" noChangeArrowheads="1" noChangeShapeType="1" noTextEdit="1"/>
              </p:cNvSpPr>
              <p:nvPr/>
            </p:nvSpPr>
            <p:spPr>
              <a:xfrm>
                <a:off x="5736922" y="5508754"/>
                <a:ext cx="369422" cy="338554"/>
              </a:xfrm>
              <a:prstGeom prst="rect">
                <a:avLst/>
              </a:prstGeom>
              <a:blipFill>
                <a:blip r:embed="rId12"/>
                <a:stretch>
                  <a:fillRect l="-27869" r="-4918"/>
                </a:stretch>
              </a:blipFill>
            </p:spPr>
            <p:txBody>
              <a:bodyPr/>
              <a:lstStyle/>
              <a:p>
                <a:r>
                  <a:rPr lang="zh-CN" altLang="en-US">
                    <a:noFill/>
                  </a:rPr>
                  <a:t> </a:t>
                </a:r>
              </a:p>
            </p:txBody>
          </p:sp>
        </mc:Fallback>
      </mc:AlternateContent>
      <p:sp>
        <p:nvSpPr>
          <p:cNvPr id="40" name="文本框 39">
            <a:extLst>
              <a:ext uri="{FF2B5EF4-FFF2-40B4-BE49-F238E27FC236}">
                <a16:creationId xmlns:a16="http://schemas.microsoft.com/office/drawing/2014/main" id="{2B526587-C5FE-2408-A993-FD291216B403}"/>
              </a:ext>
            </a:extLst>
          </p:cNvPr>
          <p:cNvSpPr txBox="1"/>
          <p:nvPr/>
        </p:nvSpPr>
        <p:spPr>
          <a:xfrm>
            <a:off x="5682968" y="4764557"/>
            <a:ext cx="369422" cy="338554"/>
          </a:xfrm>
          <a:prstGeom prst="rect">
            <a:avLst/>
          </a:prstGeom>
          <a:solidFill>
            <a:schemeClr val="bg1"/>
          </a:solidFill>
        </p:spPr>
        <p:txBody>
          <a:bodyPr wrap="square" lIns="0" rIns="0" rtlCol="0">
            <a:spAutoFit/>
          </a:bodyPr>
          <a:lstStyle/>
          <a:p>
            <a:pPr algn="ctr"/>
            <a:r>
              <a:rPr lang="en-US" altLang="zh-CN" sz="1600" b="1" i="1" dirty="0">
                <a:latin typeface="Arial" panose="020B0604020202020204" pitchFamily="34" charset="0"/>
                <a:cs typeface="Arial" panose="020B0604020202020204" pitchFamily="34" charset="0"/>
              </a:rPr>
              <a:t>…</a:t>
            </a:r>
            <a:endParaRPr lang="zh-CN" altLang="en-US" sz="1600" b="1" i="1" dirty="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CCB715B6-D4D1-59CD-7294-F04CDA1EFDF2}"/>
                  </a:ext>
                </a:extLst>
              </p:cNvPr>
              <p:cNvSpPr txBox="1"/>
              <p:nvPr/>
            </p:nvSpPr>
            <p:spPr>
              <a:xfrm>
                <a:off x="6592431" y="3488857"/>
                <a:ext cx="369422" cy="338554"/>
              </a:xfrm>
              <a:prstGeom prst="rect">
                <a:avLst/>
              </a:prstGeom>
              <a:solidFill>
                <a:schemeClr val="bg1"/>
              </a:solid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Arial" panose="020B0604020202020204" pitchFamily="34" charset="0"/>
                            </a:rPr>
                          </m:ctrlPr>
                        </m:sSubPr>
                        <m:e>
                          <m:r>
                            <a:rPr lang="en-US" altLang="zh-CN" sz="1600" b="0" i="1" smtClean="0">
                              <a:solidFill>
                                <a:schemeClr val="tx1"/>
                              </a:solidFill>
                              <a:latin typeface="Cambria Math" panose="02040503050406030204" pitchFamily="18" charset="0"/>
                              <a:cs typeface="Arial" panose="020B0604020202020204" pitchFamily="34" charset="0"/>
                            </a:rPr>
                            <m:t>𝑂</m:t>
                          </m:r>
                        </m:e>
                        <m:sub>
                          <m:r>
                            <a:rPr lang="en-US" altLang="zh-CN" sz="1600" i="1">
                              <a:solidFill>
                                <a:schemeClr val="tx1"/>
                              </a:solidFill>
                              <a:latin typeface="Cambria Math" panose="02040503050406030204" pitchFamily="18" charset="0"/>
                              <a:cs typeface="Arial" panose="020B0604020202020204" pitchFamily="34" charset="0"/>
                            </a:rPr>
                            <m:t>1</m:t>
                          </m:r>
                        </m:sub>
                      </m:sSub>
                    </m:oMath>
                  </m:oMathPara>
                </a14:m>
                <a:endParaRPr lang="zh-CN" altLang="en-US" sz="1600" i="1" dirty="0">
                  <a:solidFill>
                    <a:schemeClr val="tx1"/>
                  </a:solidFill>
                  <a:latin typeface="Arial" panose="020B0604020202020204" pitchFamily="34" charset="0"/>
                  <a:cs typeface="Arial" panose="020B0604020202020204" pitchFamily="34" charset="0"/>
                </a:endParaRPr>
              </a:p>
            </p:txBody>
          </p:sp>
        </mc:Choice>
        <mc:Fallback xmlns="">
          <p:sp>
            <p:nvSpPr>
              <p:cNvPr id="41" name="文本框 40">
                <a:extLst>
                  <a:ext uri="{FF2B5EF4-FFF2-40B4-BE49-F238E27FC236}">
                    <a16:creationId xmlns:a16="http://schemas.microsoft.com/office/drawing/2014/main" id="{CCB715B6-D4D1-59CD-7294-F04CDA1EFDF2}"/>
                  </a:ext>
                </a:extLst>
              </p:cNvPr>
              <p:cNvSpPr txBox="1">
                <a:spLocks noRot="1" noChangeAspect="1" noMove="1" noResize="1" noEditPoints="1" noAdjustHandles="1" noChangeArrowheads="1" noChangeShapeType="1" noTextEdit="1"/>
              </p:cNvSpPr>
              <p:nvPr/>
            </p:nvSpPr>
            <p:spPr>
              <a:xfrm>
                <a:off x="6592431" y="3488857"/>
                <a:ext cx="369422" cy="338554"/>
              </a:xfrm>
              <a:prstGeom prst="rect">
                <a:avLst/>
              </a:prstGeom>
              <a:blipFill>
                <a:blip r:embed="rId13"/>
                <a:stretch>
                  <a:fillRect l="-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4C2D7727-629D-6E30-C733-1A7E5B4DEC2A}"/>
                  </a:ext>
                </a:extLst>
              </p:cNvPr>
              <p:cNvSpPr txBox="1"/>
              <p:nvPr/>
            </p:nvSpPr>
            <p:spPr>
              <a:xfrm>
                <a:off x="6578230" y="4144800"/>
                <a:ext cx="369422" cy="338554"/>
              </a:xfrm>
              <a:prstGeom prst="rect">
                <a:avLst/>
              </a:prstGeom>
              <a:solidFill>
                <a:schemeClr val="bg1"/>
              </a:solid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Arial" panose="020B0604020202020204" pitchFamily="34" charset="0"/>
                            </a:rPr>
                          </m:ctrlPr>
                        </m:sSubPr>
                        <m:e>
                          <m:r>
                            <a:rPr lang="en-US" altLang="zh-CN" sz="1600" b="0" i="1" smtClean="0">
                              <a:solidFill>
                                <a:schemeClr val="tx1"/>
                              </a:solidFill>
                              <a:latin typeface="Cambria Math" panose="02040503050406030204" pitchFamily="18" charset="0"/>
                              <a:cs typeface="Arial" panose="020B0604020202020204" pitchFamily="34" charset="0"/>
                            </a:rPr>
                            <m:t>𝑂</m:t>
                          </m:r>
                        </m:e>
                        <m:sub>
                          <m:r>
                            <a:rPr lang="en-US" altLang="zh-CN" sz="1600" b="0" i="1" smtClean="0">
                              <a:solidFill>
                                <a:schemeClr val="tx1"/>
                              </a:solidFill>
                              <a:latin typeface="Cambria Math" panose="02040503050406030204" pitchFamily="18" charset="0"/>
                              <a:cs typeface="Arial" panose="020B0604020202020204" pitchFamily="34" charset="0"/>
                            </a:rPr>
                            <m:t>2</m:t>
                          </m:r>
                        </m:sub>
                      </m:sSub>
                    </m:oMath>
                  </m:oMathPara>
                </a14:m>
                <a:endParaRPr lang="zh-CN" altLang="en-US" sz="1600" i="1" dirty="0">
                  <a:solidFill>
                    <a:schemeClr val="tx1"/>
                  </a:solidFill>
                  <a:latin typeface="Arial" panose="020B0604020202020204" pitchFamily="34" charset="0"/>
                  <a:cs typeface="Arial" panose="020B0604020202020204" pitchFamily="34" charset="0"/>
                </a:endParaRPr>
              </a:p>
            </p:txBody>
          </p:sp>
        </mc:Choice>
        <mc:Fallback xmlns="">
          <p:sp>
            <p:nvSpPr>
              <p:cNvPr id="42" name="文本框 41">
                <a:extLst>
                  <a:ext uri="{FF2B5EF4-FFF2-40B4-BE49-F238E27FC236}">
                    <a16:creationId xmlns:a16="http://schemas.microsoft.com/office/drawing/2014/main" id="{4C2D7727-629D-6E30-C733-1A7E5B4DEC2A}"/>
                  </a:ext>
                </a:extLst>
              </p:cNvPr>
              <p:cNvSpPr txBox="1">
                <a:spLocks noRot="1" noChangeAspect="1" noMove="1" noResize="1" noEditPoints="1" noAdjustHandles="1" noChangeArrowheads="1" noChangeShapeType="1" noTextEdit="1"/>
              </p:cNvSpPr>
              <p:nvPr/>
            </p:nvSpPr>
            <p:spPr>
              <a:xfrm>
                <a:off x="6578230" y="4144800"/>
                <a:ext cx="369422" cy="338554"/>
              </a:xfrm>
              <a:prstGeom prst="rect">
                <a:avLst/>
              </a:prstGeom>
              <a:blipFill>
                <a:blip r:embed="rId14"/>
                <a:stretch>
                  <a:fillRect l="-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EF11FB38-9E58-CCF3-A47D-8548B6990DBA}"/>
                  </a:ext>
                </a:extLst>
              </p:cNvPr>
              <p:cNvSpPr txBox="1"/>
              <p:nvPr/>
            </p:nvSpPr>
            <p:spPr>
              <a:xfrm>
                <a:off x="6611662" y="5505723"/>
                <a:ext cx="369422" cy="338554"/>
              </a:xfrm>
              <a:prstGeom prst="rect">
                <a:avLst/>
              </a:prstGeom>
              <a:solidFill>
                <a:schemeClr val="bg1"/>
              </a:solid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Arial" panose="020B0604020202020204" pitchFamily="34" charset="0"/>
                            </a:rPr>
                          </m:ctrlPr>
                        </m:sSubPr>
                        <m:e>
                          <m:r>
                            <a:rPr lang="en-US" altLang="zh-CN" sz="1600" b="0" i="1" smtClean="0">
                              <a:solidFill>
                                <a:schemeClr val="tx1"/>
                              </a:solidFill>
                              <a:latin typeface="Cambria Math" panose="02040503050406030204" pitchFamily="18" charset="0"/>
                              <a:cs typeface="Arial" panose="020B0604020202020204" pitchFamily="34" charset="0"/>
                            </a:rPr>
                            <m:t>𝑂</m:t>
                          </m:r>
                        </m:e>
                        <m:sub>
                          <m:r>
                            <a:rPr lang="en-US" altLang="zh-CN" sz="1600" b="0" i="1" smtClean="0">
                              <a:solidFill>
                                <a:schemeClr val="tx1"/>
                              </a:solidFill>
                              <a:latin typeface="Cambria Math" panose="02040503050406030204" pitchFamily="18" charset="0"/>
                              <a:cs typeface="Arial" panose="020B0604020202020204" pitchFamily="34" charset="0"/>
                            </a:rPr>
                            <m:t>400</m:t>
                          </m:r>
                        </m:sub>
                      </m:sSub>
                    </m:oMath>
                  </m:oMathPara>
                </a14:m>
                <a:endParaRPr lang="zh-CN" altLang="en-US" sz="1600" i="1" dirty="0">
                  <a:solidFill>
                    <a:schemeClr val="tx1"/>
                  </a:solidFill>
                  <a:latin typeface="Arial" panose="020B0604020202020204" pitchFamily="34" charset="0"/>
                  <a:cs typeface="Arial" panose="020B0604020202020204" pitchFamily="34" charset="0"/>
                </a:endParaRPr>
              </a:p>
            </p:txBody>
          </p:sp>
        </mc:Choice>
        <mc:Fallback xmlns="">
          <p:sp>
            <p:nvSpPr>
              <p:cNvPr id="43" name="文本框 42">
                <a:extLst>
                  <a:ext uri="{FF2B5EF4-FFF2-40B4-BE49-F238E27FC236}">
                    <a16:creationId xmlns:a16="http://schemas.microsoft.com/office/drawing/2014/main" id="{EF11FB38-9E58-CCF3-A47D-8548B6990DBA}"/>
                  </a:ext>
                </a:extLst>
              </p:cNvPr>
              <p:cNvSpPr txBox="1">
                <a:spLocks noRot="1" noChangeAspect="1" noMove="1" noResize="1" noEditPoints="1" noAdjustHandles="1" noChangeArrowheads="1" noChangeShapeType="1" noTextEdit="1"/>
              </p:cNvSpPr>
              <p:nvPr/>
            </p:nvSpPr>
            <p:spPr>
              <a:xfrm>
                <a:off x="6611662" y="5505723"/>
                <a:ext cx="369422" cy="338554"/>
              </a:xfrm>
              <a:prstGeom prst="rect">
                <a:avLst/>
              </a:prstGeom>
              <a:blipFill>
                <a:blip r:embed="rId15"/>
                <a:stretch>
                  <a:fillRect l="-30000" r="-6667"/>
                </a:stretch>
              </a:blipFill>
            </p:spPr>
            <p:txBody>
              <a:bodyPr/>
              <a:lstStyle/>
              <a:p>
                <a:r>
                  <a:rPr lang="zh-CN" altLang="en-US">
                    <a:noFill/>
                  </a:rPr>
                  <a:t> </a:t>
                </a:r>
              </a:p>
            </p:txBody>
          </p:sp>
        </mc:Fallback>
      </mc:AlternateContent>
      <p:sp>
        <p:nvSpPr>
          <p:cNvPr id="44" name="文本框 43">
            <a:extLst>
              <a:ext uri="{FF2B5EF4-FFF2-40B4-BE49-F238E27FC236}">
                <a16:creationId xmlns:a16="http://schemas.microsoft.com/office/drawing/2014/main" id="{3036E5CB-C182-0DBC-541F-FEF66086BF31}"/>
              </a:ext>
            </a:extLst>
          </p:cNvPr>
          <p:cNvSpPr txBox="1"/>
          <p:nvPr/>
        </p:nvSpPr>
        <p:spPr>
          <a:xfrm>
            <a:off x="6557708" y="4761526"/>
            <a:ext cx="369422" cy="338554"/>
          </a:xfrm>
          <a:prstGeom prst="rect">
            <a:avLst/>
          </a:prstGeom>
          <a:solidFill>
            <a:schemeClr val="bg1"/>
          </a:solidFill>
        </p:spPr>
        <p:txBody>
          <a:bodyPr wrap="square" lIns="0" rIns="0" rtlCol="0">
            <a:spAutoFit/>
          </a:bodyPr>
          <a:lstStyle/>
          <a:p>
            <a:pPr algn="ctr"/>
            <a:r>
              <a:rPr lang="en-US" altLang="zh-CN" sz="1600" b="1" i="1" dirty="0">
                <a:latin typeface="Arial" panose="020B0604020202020204" pitchFamily="34" charset="0"/>
                <a:cs typeface="Arial" panose="020B0604020202020204" pitchFamily="34" charset="0"/>
              </a:rPr>
              <a:t>…</a:t>
            </a:r>
            <a:endParaRPr lang="zh-CN" altLang="en-US" sz="1600" b="1" i="1" dirty="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47BB9D35-1A40-C43D-49C8-D0ACD2429E71}"/>
                  </a:ext>
                </a:extLst>
              </p:cNvPr>
              <p:cNvSpPr txBox="1"/>
              <p:nvPr/>
            </p:nvSpPr>
            <p:spPr>
              <a:xfrm>
                <a:off x="7413929" y="3488857"/>
                <a:ext cx="369422" cy="338554"/>
              </a:xfrm>
              <a:prstGeom prst="rect">
                <a:avLst/>
              </a:prstGeom>
              <a:solidFill>
                <a:schemeClr val="bg1"/>
              </a:solid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Arial" panose="020B0604020202020204" pitchFamily="34" charset="0"/>
                            </a:rPr>
                          </m:ctrlPr>
                        </m:sSubPr>
                        <m:e>
                          <m:r>
                            <a:rPr lang="en-US" altLang="zh-CN" sz="1600" b="0" i="1" smtClean="0">
                              <a:solidFill>
                                <a:schemeClr val="tx1"/>
                              </a:solidFill>
                              <a:latin typeface="Cambria Math" panose="02040503050406030204" pitchFamily="18" charset="0"/>
                              <a:cs typeface="Arial" panose="020B0604020202020204" pitchFamily="34" charset="0"/>
                            </a:rPr>
                            <m:t>𝑂</m:t>
                          </m:r>
                        </m:e>
                        <m:sub>
                          <m:r>
                            <a:rPr lang="en-US" altLang="zh-CN" sz="1600" i="1">
                              <a:solidFill>
                                <a:schemeClr val="tx1"/>
                              </a:solidFill>
                              <a:latin typeface="Cambria Math" panose="02040503050406030204" pitchFamily="18" charset="0"/>
                              <a:cs typeface="Arial" panose="020B0604020202020204" pitchFamily="34" charset="0"/>
                            </a:rPr>
                            <m:t>1</m:t>
                          </m:r>
                        </m:sub>
                      </m:sSub>
                    </m:oMath>
                  </m:oMathPara>
                </a14:m>
                <a:endParaRPr lang="zh-CN" altLang="en-US" sz="1600" i="1" dirty="0">
                  <a:solidFill>
                    <a:schemeClr val="tx1"/>
                  </a:solidFill>
                  <a:latin typeface="Arial" panose="020B0604020202020204" pitchFamily="34" charset="0"/>
                  <a:cs typeface="Arial" panose="020B0604020202020204" pitchFamily="34" charset="0"/>
                </a:endParaRPr>
              </a:p>
            </p:txBody>
          </p:sp>
        </mc:Choice>
        <mc:Fallback xmlns="">
          <p:sp>
            <p:nvSpPr>
              <p:cNvPr id="45" name="文本框 44">
                <a:extLst>
                  <a:ext uri="{FF2B5EF4-FFF2-40B4-BE49-F238E27FC236}">
                    <a16:creationId xmlns:a16="http://schemas.microsoft.com/office/drawing/2014/main" id="{47BB9D35-1A40-C43D-49C8-D0ACD2429E71}"/>
                  </a:ext>
                </a:extLst>
              </p:cNvPr>
              <p:cNvSpPr txBox="1">
                <a:spLocks noRot="1" noChangeAspect="1" noMove="1" noResize="1" noEditPoints="1" noAdjustHandles="1" noChangeArrowheads="1" noChangeShapeType="1" noTextEdit="1"/>
              </p:cNvSpPr>
              <p:nvPr/>
            </p:nvSpPr>
            <p:spPr>
              <a:xfrm>
                <a:off x="7413929" y="3488857"/>
                <a:ext cx="369422" cy="338554"/>
              </a:xfrm>
              <a:prstGeom prst="rect">
                <a:avLst/>
              </a:prstGeom>
              <a:blipFill>
                <a:blip r:embed="rId16"/>
                <a:stretch>
                  <a:fillRect l="-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1078AEA8-BEF4-A3A0-8287-A02DA332D2D4}"/>
                  </a:ext>
                </a:extLst>
              </p:cNvPr>
              <p:cNvSpPr txBox="1"/>
              <p:nvPr/>
            </p:nvSpPr>
            <p:spPr>
              <a:xfrm>
                <a:off x="7399728" y="4144800"/>
                <a:ext cx="369422" cy="338554"/>
              </a:xfrm>
              <a:prstGeom prst="rect">
                <a:avLst/>
              </a:prstGeom>
              <a:solidFill>
                <a:schemeClr val="bg1"/>
              </a:solid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Arial" panose="020B0604020202020204" pitchFamily="34" charset="0"/>
                            </a:rPr>
                          </m:ctrlPr>
                        </m:sSubPr>
                        <m:e>
                          <m:r>
                            <a:rPr lang="en-US" altLang="zh-CN" sz="1600" b="0" i="1" smtClean="0">
                              <a:solidFill>
                                <a:schemeClr val="tx1"/>
                              </a:solidFill>
                              <a:latin typeface="Cambria Math" panose="02040503050406030204" pitchFamily="18" charset="0"/>
                              <a:cs typeface="Arial" panose="020B0604020202020204" pitchFamily="34" charset="0"/>
                            </a:rPr>
                            <m:t>𝑂</m:t>
                          </m:r>
                        </m:e>
                        <m:sub>
                          <m:r>
                            <a:rPr lang="en-US" altLang="zh-CN" sz="1600" b="0" i="1" smtClean="0">
                              <a:solidFill>
                                <a:schemeClr val="tx1"/>
                              </a:solidFill>
                              <a:latin typeface="Cambria Math" panose="02040503050406030204" pitchFamily="18" charset="0"/>
                              <a:cs typeface="Arial" panose="020B0604020202020204" pitchFamily="34" charset="0"/>
                            </a:rPr>
                            <m:t>2</m:t>
                          </m:r>
                        </m:sub>
                      </m:sSub>
                    </m:oMath>
                  </m:oMathPara>
                </a14:m>
                <a:endParaRPr lang="zh-CN" altLang="en-US" sz="1600" i="1" dirty="0">
                  <a:solidFill>
                    <a:schemeClr val="tx1"/>
                  </a:solidFill>
                  <a:latin typeface="Arial" panose="020B0604020202020204" pitchFamily="34" charset="0"/>
                  <a:cs typeface="Arial" panose="020B0604020202020204" pitchFamily="34" charset="0"/>
                </a:endParaRPr>
              </a:p>
            </p:txBody>
          </p:sp>
        </mc:Choice>
        <mc:Fallback xmlns="">
          <p:sp>
            <p:nvSpPr>
              <p:cNvPr id="46" name="文本框 45">
                <a:extLst>
                  <a:ext uri="{FF2B5EF4-FFF2-40B4-BE49-F238E27FC236}">
                    <a16:creationId xmlns:a16="http://schemas.microsoft.com/office/drawing/2014/main" id="{1078AEA8-BEF4-A3A0-8287-A02DA332D2D4}"/>
                  </a:ext>
                </a:extLst>
              </p:cNvPr>
              <p:cNvSpPr txBox="1">
                <a:spLocks noRot="1" noChangeAspect="1" noMove="1" noResize="1" noEditPoints="1" noAdjustHandles="1" noChangeArrowheads="1" noChangeShapeType="1" noTextEdit="1"/>
              </p:cNvSpPr>
              <p:nvPr/>
            </p:nvSpPr>
            <p:spPr>
              <a:xfrm>
                <a:off x="7399728" y="4144800"/>
                <a:ext cx="369422" cy="338554"/>
              </a:xfrm>
              <a:prstGeom prst="rect">
                <a:avLst/>
              </a:prstGeom>
              <a:blipFill>
                <a:blip r:embed="rId17"/>
                <a:stretch>
                  <a:fillRect l="-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47BE80DA-499F-E482-7B9D-EC34B89DD020}"/>
                  </a:ext>
                </a:extLst>
              </p:cNvPr>
              <p:cNvSpPr txBox="1"/>
              <p:nvPr/>
            </p:nvSpPr>
            <p:spPr>
              <a:xfrm>
                <a:off x="7433160" y="5505723"/>
                <a:ext cx="369422" cy="338554"/>
              </a:xfrm>
              <a:prstGeom prst="rect">
                <a:avLst/>
              </a:prstGeom>
              <a:solidFill>
                <a:schemeClr val="bg1"/>
              </a:solid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Arial" panose="020B0604020202020204" pitchFamily="34" charset="0"/>
                            </a:rPr>
                          </m:ctrlPr>
                        </m:sSubPr>
                        <m:e>
                          <m:r>
                            <a:rPr lang="en-US" altLang="zh-CN" sz="1600" b="0" i="1" smtClean="0">
                              <a:solidFill>
                                <a:schemeClr val="tx1"/>
                              </a:solidFill>
                              <a:latin typeface="Cambria Math" panose="02040503050406030204" pitchFamily="18" charset="0"/>
                              <a:cs typeface="Arial" panose="020B0604020202020204" pitchFamily="34" charset="0"/>
                            </a:rPr>
                            <m:t>𝑂</m:t>
                          </m:r>
                        </m:e>
                        <m:sub>
                          <m:r>
                            <a:rPr lang="en-US" altLang="zh-CN" sz="1600" b="0" i="1" smtClean="0">
                              <a:solidFill>
                                <a:schemeClr val="tx1"/>
                              </a:solidFill>
                              <a:latin typeface="Cambria Math" panose="02040503050406030204" pitchFamily="18" charset="0"/>
                              <a:cs typeface="Arial" panose="020B0604020202020204" pitchFamily="34" charset="0"/>
                            </a:rPr>
                            <m:t>400</m:t>
                          </m:r>
                        </m:sub>
                      </m:sSub>
                    </m:oMath>
                  </m:oMathPara>
                </a14:m>
                <a:endParaRPr lang="zh-CN" altLang="en-US" sz="1600" i="1" dirty="0">
                  <a:solidFill>
                    <a:schemeClr val="tx1"/>
                  </a:solidFill>
                  <a:latin typeface="Arial" panose="020B0604020202020204" pitchFamily="34" charset="0"/>
                  <a:cs typeface="Arial" panose="020B0604020202020204" pitchFamily="34" charset="0"/>
                </a:endParaRPr>
              </a:p>
            </p:txBody>
          </p:sp>
        </mc:Choice>
        <mc:Fallback xmlns="">
          <p:sp>
            <p:nvSpPr>
              <p:cNvPr id="47" name="文本框 46">
                <a:extLst>
                  <a:ext uri="{FF2B5EF4-FFF2-40B4-BE49-F238E27FC236}">
                    <a16:creationId xmlns:a16="http://schemas.microsoft.com/office/drawing/2014/main" id="{47BE80DA-499F-E482-7B9D-EC34B89DD020}"/>
                  </a:ext>
                </a:extLst>
              </p:cNvPr>
              <p:cNvSpPr txBox="1">
                <a:spLocks noRot="1" noChangeAspect="1" noMove="1" noResize="1" noEditPoints="1" noAdjustHandles="1" noChangeArrowheads="1" noChangeShapeType="1" noTextEdit="1"/>
              </p:cNvSpPr>
              <p:nvPr/>
            </p:nvSpPr>
            <p:spPr>
              <a:xfrm>
                <a:off x="7433160" y="5505723"/>
                <a:ext cx="369422" cy="338554"/>
              </a:xfrm>
              <a:prstGeom prst="rect">
                <a:avLst/>
              </a:prstGeom>
              <a:blipFill>
                <a:blip r:embed="rId18"/>
                <a:stretch>
                  <a:fillRect l="-27869" r="-4918"/>
                </a:stretch>
              </a:blipFill>
            </p:spPr>
            <p:txBody>
              <a:bodyPr/>
              <a:lstStyle/>
              <a:p>
                <a:r>
                  <a:rPr lang="zh-CN" altLang="en-US">
                    <a:noFill/>
                  </a:rPr>
                  <a:t> </a:t>
                </a:r>
              </a:p>
            </p:txBody>
          </p:sp>
        </mc:Fallback>
      </mc:AlternateContent>
      <p:sp>
        <p:nvSpPr>
          <p:cNvPr id="48" name="文本框 47">
            <a:extLst>
              <a:ext uri="{FF2B5EF4-FFF2-40B4-BE49-F238E27FC236}">
                <a16:creationId xmlns:a16="http://schemas.microsoft.com/office/drawing/2014/main" id="{A4802BB3-ECDA-848E-F44D-17F9A69009B5}"/>
              </a:ext>
            </a:extLst>
          </p:cNvPr>
          <p:cNvSpPr txBox="1"/>
          <p:nvPr/>
        </p:nvSpPr>
        <p:spPr>
          <a:xfrm>
            <a:off x="7379206" y="4761526"/>
            <a:ext cx="369422" cy="338554"/>
          </a:xfrm>
          <a:prstGeom prst="rect">
            <a:avLst/>
          </a:prstGeom>
          <a:solidFill>
            <a:schemeClr val="bg1"/>
          </a:solidFill>
        </p:spPr>
        <p:txBody>
          <a:bodyPr wrap="square" lIns="0" rIns="0" rtlCol="0">
            <a:spAutoFit/>
          </a:bodyPr>
          <a:lstStyle/>
          <a:p>
            <a:pPr algn="ctr"/>
            <a:r>
              <a:rPr lang="en-US" altLang="zh-CN" sz="1600" b="1" i="1" dirty="0">
                <a:latin typeface="Arial" panose="020B0604020202020204" pitchFamily="34" charset="0"/>
                <a:cs typeface="Arial" panose="020B0604020202020204" pitchFamily="34" charset="0"/>
              </a:rPr>
              <a:t>…</a:t>
            </a:r>
            <a:endParaRPr lang="zh-CN" altLang="en-US" sz="1600" b="1" i="1" dirty="0">
              <a:solidFill>
                <a:schemeClr val="tx1"/>
              </a:solidFill>
              <a:latin typeface="Arial" panose="020B0604020202020204" pitchFamily="34" charset="0"/>
              <a:cs typeface="Arial" panose="020B0604020202020204" pitchFamily="34" charset="0"/>
            </a:endParaRPr>
          </a:p>
        </p:txBody>
      </p:sp>
      <p:sp>
        <p:nvSpPr>
          <p:cNvPr id="4" name="爆炸形: 8 pt  3">
            <a:extLst>
              <a:ext uri="{FF2B5EF4-FFF2-40B4-BE49-F238E27FC236}">
                <a16:creationId xmlns:a16="http://schemas.microsoft.com/office/drawing/2014/main" id="{28CB3DDD-B656-4991-1820-6C5A3E7F044B}"/>
              </a:ext>
            </a:extLst>
          </p:cNvPr>
          <p:cNvSpPr/>
          <p:nvPr/>
        </p:nvSpPr>
        <p:spPr>
          <a:xfrm>
            <a:off x="5528947" y="3507314"/>
            <a:ext cx="662444" cy="369333"/>
          </a:xfrm>
          <a:prstGeom prst="irregularSeal1">
            <a:avLst/>
          </a:prstGeom>
          <a:solidFill>
            <a:srgbClr val="D81E0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2000">
              <a:latin typeface="Arial" panose="020B0604020202020204" pitchFamily="34" charset="0"/>
              <a:ea typeface="宋体" panose="02010600030101010101" pitchFamily="2" charset="-122"/>
              <a:cs typeface="Arial" panose="020B0604020202020204" pitchFamily="34" charset="0"/>
            </a:endParaRPr>
          </a:p>
        </p:txBody>
      </p:sp>
      <p:pic>
        <p:nvPicPr>
          <p:cNvPr id="10" name="Picture 2" descr="What is Hadoop Distributed File System (HDFS)? | Intellipaat">
            <a:extLst>
              <a:ext uri="{FF2B5EF4-FFF2-40B4-BE49-F238E27FC236}">
                <a16:creationId xmlns:a16="http://schemas.microsoft.com/office/drawing/2014/main" id="{9FA61A4A-EE51-B0BA-DA56-1E4ACE2B2CE6}"/>
              </a:ext>
            </a:extLst>
          </p:cNvPr>
          <p:cNvPicPr>
            <a:picLocks noChangeAspect="1" noChangeArrowheads="1"/>
          </p:cNvPicPr>
          <p:nvPr/>
        </p:nvPicPr>
        <p:blipFill>
          <a:blip r:embed="rId1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56757" y="2048000"/>
            <a:ext cx="1865807" cy="880430"/>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D7C95E02-8CB3-7074-8103-970CEDE0AF5C}"/>
              </a:ext>
            </a:extLst>
          </p:cNvPr>
          <p:cNvSpPr txBox="1"/>
          <p:nvPr/>
        </p:nvSpPr>
        <p:spPr>
          <a:xfrm>
            <a:off x="1564104" y="6291169"/>
            <a:ext cx="9017616" cy="461665"/>
          </a:xfrm>
          <a:prstGeom prst="rect">
            <a:avLst/>
          </a:prstGeom>
          <a:noFill/>
        </p:spPr>
        <p:txBody>
          <a:bodyPr wrap="square">
            <a:spAutoFit/>
          </a:bodyPr>
          <a:lstStyle/>
          <a:p>
            <a:pPr algn="ctr"/>
            <a:r>
              <a:rPr lang="en-US" altLang="zh-CN" sz="2400" dirty="0"/>
              <a:t>Inject </a:t>
            </a:r>
            <a:r>
              <a:rPr lang="en-US" altLang="zh-CN" sz="2400" b="1" dirty="0">
                <a:solidFill>
                  <a:srgbClr val="FF0000"/>
                </a:solidFill>
              </a:rPr>
              <a:t>two crashes </a:t>
            </a:r>
            <a:r>
              <a:rPr lang="en-US" altLang="zh-CN" sz="2400" dirty="0"/>
              <a:t>on the I/O points from two different nodes …</a:t>
            </a:r>
            <a:endParaRPr lang="zh-CN" altLang="en-US" sz="2400" dirty="0"/>
          </a:p>
        </p:txBody>
      </p:sp>
      <mc:AlternateContent xmlns:mc="http://schemas.openxmlformats.org/markup-compatibility/2006" xmlns:a14="http://schemas.microsoft.com/office/drawing/2010/main">
        <mc:Choice Requires="a14">
          <p:sp>
            <p:nvSpPr>
              <p:cNvPr id="16" name="矩形: 圆角 15">
                <a:extLst>
                  <a:ext uri="{FF2B5EF4-FFF2-40B4-BE49-F238E27FC236}">
                    <a16:creationId xmlns:a16="http://schemas.microsoft.com/office/drawing/2014/main" id="{3E6247EA-7202-005D-74F8-1AEB4E7638FA}"/>
                  </a:ext>
                </a:extLst>
              </p:cNvPr>
              <p:cNvSpPr/>
              <p:nvPr/>
            </p:nvSpPr>
            <p:spPr bwMode="gray">
              <a:xfrm>
                <a:off x="2437131" y="4664352"/>
                <a:ext cx="6846076" cy="880431"/>
              </a:xfrm>
              <a:prstGeom prst="roundRect">
                <a:avLst/>
              </a:prstGeom>
              <a:solidFill>
                <a:schemeClr val="accent1">
                  <a:lumMod val="20000"/>
                  <a:lumOff val="80000"/>
                </a:schemeClr>
              </a:solidFill>
              <a:ln w="38100" algn="ctr">
                <a:solidFill>
                  <a:schemeClr val="bg1"/>
                </a:solidFill>
                <a:miter lim="800000"/>
                <a:headEnd/>
                <a:tailEnd/>
              </a:ln>
              <a:effectLst>
                <a:outerShdw blurRad="63500" sx="102000" sy="102000" algn="ctr" rotWithShape="0">
                  <a:prstClr val="black">
                    <a:alpha val="40000"/>
                  </a:prstClr>
                </a:outerShdw>
              </a:effectLst>
            </p:spPr>
            <p:txBody>
              <a:bodyPr wrap="square" rtlCol="0" anchor="ctr"/>
              <a:lstStyle/>
              <a:p>
                <a:pPr algn="ctr"/>
                <a:r>
                  <a:rPr lang="en-US" altLang="zh-CN" sz="2400" dirty="0"/>
                  <a:t>About</a:t>
                </a:r>
                <a14:m>
                  <m:oMath xmlns:m="http://schemas.openxmlformats.org/officeDocument/2006/math">
                    <m:r>
                      <a:rPr lang="en-US" altLang="zh-CN" sz="2400" dirty="0">
                        <a:latin typeface="Cambria Math" panose="02040503050406030204" pitchFamily="18" charset="0"/>
                      </a:rPr>
                      <m:t> </m:t>
                    </m:r>
                    <m:sSup>
                      <m:sSupPr>
                        <m:ctrlPr>
                          <a:rPr lang="en-US" altLang="zh-CN" sz="2400" i="1" dirty="0">
                            <a:latin typeface="Cambria Math" panose="02040503050406030204" pitchFamily="18" charset="0"/>
                          </a:rPr>
                        </m:ctrlPr>
                      </m:sSupPr>
                      <m:e>
                        <m:r>
                          <a:rPr lang="en-US" altLang="zh-CN" sz="2400" i="1" dirty="0">
                            <a:latin typeface="Cambria Math" panose="02040503050406030204" pitchFamily="18" charset="0"/>
                          </a:rPr>
                          <m:t>400</m:t>
                        </m:r>
                      </m:e>
                      <m:sup>
                        <m:r>
                          <a:rPr lang="en-US" altLang="zh-CN" sz="2400" i="1" dirty="0">
                            <a:latin typeface="Cambria Math" panose="02040503050406030204" pitchFamily="18" charset="0"/>
                          </a:rPr>
                          <m:t>2</m:t>
                        </m:r>
                      </m:sup>
                    </m:sSup>
                    <m:r>
                      <a:rPr lang="en-US" altLang="zh-CN" sz="2400" i="1" dirty="0">
                        <a:latin typeface="Cambria Math" panose="02040503050406030204" pitchFamily="18" charset="0"/>
                        <a:ea typeface="Cambria Math" panose="02040503050406030204" pitchFamily="18" charset="0"/>
                      </a:rPr>
                      <m:t>×</m:t>
                    </m:r>
                    <m:sSubSup>
                      <m:sSubSupPr>
                        <m:ctrlPr>
                          <a:rPr lang="en-US" altLang="zh-CN" sz="2400" i="1" dirty="0">
                            <a:latin typeface="Cambria Math" panose="02040503050406030204" pitchFamily="18" charset="0"/>
                            <a:ea typeface="Cambria Math" panose="02040503050406030204" pitchFamily="18" charset="0"/>
                          </a:rPr>
                        </m:ctrlPr>
                      </m:sSubSupPr>
                      <m:e>
                        <m:r>
                          <a:rPr lang="en-US" altLang="zh-CN" sz="2400" i="1" dirty="0">
                            <a:latin typeface="Cambria Math" panose="02040503050406030204" pitchFamily="18" charset="0"/>
                            <a:ea typeface="Cambria Math" panose="02040503050406030204" pitchFamily="18" charset="0"/>
                          </a:rPr>
                          <m:t>𝐶</m:t>
                        </m:r>
                      </m:e>
                      <m:sub>
                        <m:r>
                          <a:rPr lang="en-US" altLang="zh-CN" sz="2400" i="1" dirty="0">
                            <a:latin typeface="Cambria Math" panose="02040503050406030204" pitchFamily="18" charset="0"/>
                            <a:ea typeface="Cambria Math" panose="02040503050406030204" pitchFamily="18" charset="0"/>
                          </a:rPr>
                          <m:t>5</m:t>
                        </m:r>
                      </m:sub>
                      <m:sup>
                        <m:r>
                          <a:rPr lang="en-US" altLang="zh-CN" sz="2400" i="1" dirty="0">
                            <a:latin typeface="Cambria Math" panose="02040503050406030204" pitchFamily="18" charset="0"/>
                            <a:ea typeface="Cambria Math" panose="02040503050406030204" pitchFamily="18" charset="0"/>
                          </a:rPr>
                          <m:t>2</m:t>
                        </m:r>
                      </m:sup>
                    </m:sSubSup>
                    <m:r>
                      <a:rPr lang="en-US" altLang="zh-CN" sz="2400" i="1" dirty="0">
                        <a:latin typeface="Cambria Math" panose="02040503050406030204" pitchFamily="18" charset="0"/>
                        <a:ea typeface="Cambria Math" panose="02040503050406030204" pitchFamily="18" charset="0"/>
                      </a:rPr>
                      <m:t>=</m:t>
                    </m:r>
                    <m:r>
                      <m:rPr>
                        <m:nor/>
                      </m:rPr>
                      <a:rPr lang="en-US" altLang="zh-CN" sz="2400" b="1" dirty="0">
                        <a:solidFill>
                          <a:srgbClr val="FF0000"/>
                        </a:solidFill>
                      </a:rPr>
                      <m:t>1,600,000</m:t>
                    </m:r>
                    <m:r>
                      <m:rPr>
                        <m:nor/>
                      </m:rPr>
                      <a:rPr lang="en-US" altLang="zh-CN" sz="2400" dirty="0"/>
                      <m:t> </m:t>
                    </m:r>
                  </m:oMath>
                </a14:m>
                <a:r>
                  <a:rPr lang="en-US" altLang="zh-CN" sz="2400" dirty="0"/>
                  <a:t>crash scenarios</a:t>
                </a:r>
                <a:endParaRPr lang="en-US" altLang="zh-CN" sz="2400" b="1" dirty="0">
                  <a:solidFill>
                    <a:srgbClr val="FF0000"/>
                  </a:solidFill>
                </a:endParaRPr>
              </a:p>
            </p:txBody>
          </p:sp>
        </mc:Choice>
        <mc:Fallback xmlns="">
          <p:sp>
            <p:nvSpPr>
              <p:cNvPr id="16" name="矩形: 圆角 15">
                <a:extLst>
                  <a:ext uri="{FF2B5EF4-FFF2-40B4-BE49-F238E27FC236}">
                    <a16:creationId xmlns:a16="http://schemas.microsoft.com/office/drawing/2014/main" id="{3E6247EA-7202-005D-74F8-1AEB4E7638FA}"/>
                  </a:ext>
                </a:extLst>
              </p:cNvPr>
              <p:cNvSpPr>
                <a:spLocks noRot="1" noChangeAspect="1" noMove="1" noResize="1" noEditPoints="1" noAdjustHandles="1" noChangeArrowheads="1" noChangeShapeType="1" noTextEdit="1"/>
              </p:cNvSpPr>
              <p:nvPr/>
            </p:nvSpPr>
            <p:spPr bwMode="gray">
              <a:xfrm>
                <a:off x="2437131" y="4664352"/>
                <a:ext cx="6846076" cy="880431"/>
              </a:xfrm>
              <a:prstGeom prst="roundRect">
                <a:avLst/>
              </a:prstGeom>
              <a:blipFill>
                <a:blip r:embed="rId20"/>
                <a:stretch>
                  <a:fillRect/>
                </a:stretch>
              </a:blipFill>
              <a:ln w="38100" algn="ctr">
                <a:solidFill>
                  <a:schemeClr val="bg1"/>
                </a:solidFill>
                <a:miter lim="800000"/>
                <a:headEnd/>
                <a:tailEnd/>
              </a:ln>
              <a:effectLst>
                <a:outerShdw blurRad="63500" sx="102000" sy="102000" algn="ctr" rotWithShape="0">
                  <a:prstClr val="black">
                    <a:alpha val="40000"/>
                  </a:prstClr>
                </a:outerShdw>
              </a:effectLst>
            </p:spPr>
            <p:txBody>
              <a:bodyPr/>
              <a:lstStyle/>
              <a:p>
                <a:r>
                  <a:rPr lang="zh-CN" altLang="en-US">
                    <a:noFill/>
                  </a:rPr>
                  <a:t> </a:t>
                </a:r>
              </a:p>
            </p:txBody>
          </p:sp>
        </mc:Fallback>
      </mc:AlternateContent>
      <p:sp>
        <p:nvSpPr>
          <p:cNvPr id="5" name="爆炸形: 8 pt  4">
            <a:extLst>
              <a:ext uri="{FF2B5EF4-FFF2-40B4-BE49-F238E27FC236}">
                <a16:creationId xmlns:a16="http://schemas.microsoft.com/office/drawing/2014/main" id="{7680A99C-8713-5A02-7C9D-68CA62FC9C3E}"/>
              </a:ext>
            </a:extLst>
          </p:cNvPr>
          <p:cNvSpPr/>
          <p:nvPr/>
        </p:nvSpPr>
        <p:spPr>
          <a:xfrm>
            <a:off x="3906562" y="4100723"/>
            <a:ext cx="662444" cy="369333"/>
          </a:xfrm>
          <a:prstGeom prst="irregularSeal1">
            <a:avLst/>
          </a:prstGeom>
          <a:solidFill>
            <a:srgbClr val="D81E0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2000">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30052754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01790E8-82F1-7D69-B68A-D80068986D86}"/>
              </a:ext>
            </a:extLst>
          </p:cNvPr>
          <p:cNvSpPr>
            <a:spLocks noGrp="1"/>
          </p:cNvSpPr>
          <p:nvPr>
            <p:ph idx="1"/>
          </p:nvPr>
        </p:nvSpPr>
        <p:spPr>
          <a:xfrm>
            <a:off x="925397" y="1711149"/>
            <a:ext cx="10341205" cy="523220"/>
          </a:xfrm>
        </p:spPr>
        <p:txBody>
          <a:bodyPr/>
          <a:lstStyle/>
          <a:p>
            <a:r>
              <a:rPr lang="en-US" altLang="zh-CN" dirty="0"/>
              <a:t>Cloud systems face </a:t>
            </a:r>
            <a:r>
              <a:rPr lang="en-US" altLang="zh-CN" dirty="0">
                <a:solidFill>
                  <a:srgbClr val="FF0000"/>
                </a:solidFill>
              </a:rPr>
              <a:t>huge crash scenario space</a:t>
            </a:r>
          </a:p>
        </p:txBody>
      </p:sp>
      <p:sp>
        <p:nvSpPr>
          <p:cNvPr id="3" name="标题 2">
            <a:extLst>
              <a:ext uri="{FF2B5EF4-FFF2-40B4-BE49-F238E27FC236}">
                <a16:creationId xmlns:a16="http://schemas.microsoft.com/office/drawing/2014/main" id="{1EE27EA5-6C25-FE52-73FB-E62A2A52491E}"/>
              </a:ext>
            </a:extLst>
          </p:cNvPr>
          <p:cNvSpPr>
            <a:spLocks noGrp="1"/>
          </p:cNvSpPr>
          <p:nvPr>
            <p:ph type="title"/>
          </p:nvPr>
        </p:nvSpPr>
        <p:spPr>
          <a:xfrm>
            <a:off x="748740" y="311727"/>
            <a:ext cx="10826496" cy="1323109"/>
          </a:xfrm>
        </p:spPr>
        <p:txBody>
          <a:bodyPr/>
          <a:lstStyle/>
          <a:p>
            <a:r>
              <a:rPr lang="en-US" altLang="zh-CN" dirty="0"/>
              <a:t>Systematically Exercising All Possible Crash Scenarios is Challenging</a:t>
            </a:r>
            <a:endParaRPr lang="zh-CN" altLang="en-US" dirty="0"/>
          </a:p>
        </p:txBody>
      </p:sp>
      <p:pic>
        <p:nvPicPr>
          <p:cNvPr id="7" name="图片 6">
            <a:extLst>
              <a:ext uri="{FF2B5EF4-FFF2-40B4-BE49-F238E27FC236}">
                <a16:creationId xmlns:a16="http://schemas.microsoft.com/office/drawing/2014/main" id="{C9D10B39-DE6D-3CA8-6726-388F7E56BA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29096" y="2849492"/>
            <a:ext cx="287776" cy="353099"/>
          </a:xfrm>
          <a:prstGeom prst="rect">
            <a:avLst/>
          </a:prstGeom>
        </p:spPr>
      </p:pic>
      <p:cxnSp>
        <p:nvCxnSpPr>
          <p:cNvPr id="13" name="直接连接符 12">
            <a:extLst>
              <a:ext uri="{FF2B5EF4-FFF2-40B4-BE49-F238E27FC236}">
                <a16:creationId xmlns:a16="http://schemas.microsoft.com/office/drawing/2014/main" id="{F3FA469B-1A76-97AB-E4EC-713F517EAFFA}"/>
              </a:ext>
            </a:extLst>
          </p:cNvPr>
          <p:cNvCxnSpPr>
            <a:cxnSpLocks/>
          </p:cNvCxnSpPr>
          <p:nvPr/>
        </p:nvCxnSpPr>
        <p:spPr>
          <a:xfrm>
            <a:off x="4222198" y="3272359"/>
            <a:ext cx="35021" cy="2844000"/>
          </a:xfrm>
          <a:prstGeom prst="line">
            <a:avLst/>
          </a:prstGeom>
          <a:ln w="5715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CE8ADE9-DDE3-87CC-3D0F-BF5670AFA05E}"/>
              </a:ext>
            </a:extLst>
          </p:cNvPr>
          <p:cNvCxnSpPr>
            <a:cxnSpLocks/>
          </p:cNvCxnSpPr>
          <p:nvPr/>
        </p:nvCxnSpPr>
        <p:spPr>
          <a:xfrm>
            <a:off x="5031466" y="3272359"/>
            <a:ext cx="35021" cy="2844000"/>
          </a:xfrm>
          <a:prstGeom prst="line">
            <a:avLst/>
          </a:prstGeom>
          <a:ln w="5715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C646A18D-D513-BAEF-3144-8B8C20F17339}"/>
              </a:ext>
            </a:extLst>
          </p:cNvPr>
          <p:cNvSpPr/>
          <p:nvPr/>
        </p:nvSpPr>
        <p:spPr>
          <a:xfrm>
            <a:off x="3501371" y="2531608"/>
            <a:ext cx="4727787" cy="3650213"/>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pic>
        <p:nvPicPr>
          <p:cNvPr id="20" name="图片 19">
            <a:extLst>
              <a:ext uri="{FF2B5EF4-FFF2-40B4-BE49-F238E27FC236}">
                <a16:creationId xmlns:a16="http://schemas.microsoft.com/office/drawing/2014/main" id="{76735D0F-42B6-BA0A-D73B-8AE1D75D3B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9846" y="2849492"/>
            <a:ext cx="287776" cy="353099"/>
          </a:xfrm>
          <a:prstGeom prst="rect">
            <a:avLst/>
          </a:prstGeom>
        </p:spPr>
      </p:pic>
      <p:pic>
        <p:nvPicPr>
          <p:cNvPr id="21" name="图片 20">
            <a:extLst>
              <a:ext uri="{FF2B5EF4-FFF2-40B4-BE49-F238E27FC236}">
                <a16:creationId xmlns:a16="http://schemas.microsoft.com/office/drawing/2014/main" id="{D95B0F87-419B-9CC2-96E9-1AA17194D3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7455" y="2849491"/>
            <a:ext cx="287776" cy="353099"/>
          </a:xfrm>
          <a:prstGeom prst="rect">
            <a:avLst/>
          </a:prstGeom>
        </p:spPr>
      </p:pic>
      <p:pic>
        <p:nvPicPr>
          <p:cNvPr id="22" name="图片 21">
            <a:extLst>
              <a:ext uri="{FF2B5EF4-FFF2-40B4-BE49-F238E27FC236}">
                <a16:creationId xmlns:a16="http://schemas.microsoft.com/office/drawing/2014/main" id="{17B67021-ECDB-3AA8-0FBB-DA69F4E41D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59207" y="2849490"/>
            <a:ext cx="287776" cy="353099"/>
          </a:xfrm>
          <a:prstGeom prst="rect">
            <a:avLst/>
          </a:prstGeom>
        </p:spPr>
      </p:pic>
      <p:pic>
        <p:nvPicPr>
          <p:cNvPr id="23" name="图片 22">
            <a:extLst>
              <a:ext uri="{FF2B5EF4-FFF2-40B4-BE49-F238E27FC236}">
                <a16:creationId xmlns:a16="http://schemas.microsoft.com/office/drawing/2014/main" id="{0B9BBE1E-82D9-679A-5620-550847504D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6816" y="2849489"/>
            <a:ext cx="287776" cy="353099"/>
          </a:xfrm>
          <a:prstGeom prst="rect">
            <a:avLst/>
          </a:prstGeom>
        </p:spPr>
      </p:pic>
      <p:cxnSp>
        <p:nvCxnSpPr>
          <p:cNvPr id="25" name="直接连接符 24">
            <a:extLst>
              <a:ext uri="{FF2B5EF4-FFF2-40B4-BE49-F238E27FC236}">
                <a16:creationId xmlns:a16="http://schemas.microsoft.com/office/drawing/2014/main" id="{D0141641-E61D-4A0B-D165-9BD2DBD8CB83}"/>
              </a:ext>
            </a:extLst>
          </p:cNvPr>
          <p:cNvCxnSpPr>
            <a:cxnSpLocks/>
          </p:cNvCxnSpPr>
          <p:nvPr/>
        </p:nvCxnSpPr>
        <p:spPr>
          <a:xfrm>
            <a:off x="5871343" y="3244992"/>
            <a:ext cx="35021" cy="2844000"/>
          </a:xfrm>
          <a:prstGeom prst="line">
            <a:avLst/>
          </a:prstGeom>
          <a:ln w="5715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243C21C-D820-C551-10E0-396B9782350E}"/>
              </a:ext>
            </a:extLst>
          </p:cNvPr>
          <p:cNvCxnSpPr>
            <a:cxnSpLocks/>
          </p:cNvCxnSpPr>
          <p:nvPr/>
        </p:nvCxnSpPr>
        <p:spPr>
          <a:xfrm>
            <a:off x="6722826" y="3241189"/>
            <a:ext cx="35021" cy="2844000"/>
          </a:xfrm>
          <a:prstGeom prst="line">
            <a:avLst/>
          </a:prstGeom>
          <a:ln w="5715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E3843B7D-F90F-2A71-CC47-4FEF7F711699}"/>
              </a:ext>
            </a:extLst>
          </p:cNvPr>
          <p:cNvCxnSpPr>
            <a:cxnSpLocks/>
          </p:cNvCxnSpPr>
          <p:nvPr/>
        </p:nvCxnSpPr>
        <p:spPr>
          <a:xfrm>
            <a:off x="7528040" y="3272359"/>
            <a:ext cx="35021" cy="2844000"/>
          </a:xfrm>
          <a:prstGeom prst="line">
            <a:avLst/>
          </a:prstGeom>
          <a:ln w="5715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BC55E525-75A9-0772-C2BF-4FFC67222799}"/>
                  </a:ext>
                </a:extLst>
              </p:cNvPr>
              <p:cNvSpPr txBox="1"/>
              <p:nvPr/>
            </p:nvSpPr>
            <p:spPr>
              <a:xfrm>
                <a:off x="4091068" y="3464930"/>
                <a:ext cx="369422" cy="338554"/>
              </a:xfrm>
              <a:prstGeom prst="rect">
                <a:avLst/>
              </a:prstGeom>
              <a:solidFill>
                <a:schemeClr val="bg1"/>
              </a:solid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Arial" panose="020B0604020202020204" pitchFamily="34" charset="0"/>
                            </a:rPr>
                          </m:ctrlPr>
                        </m:sSubPr>
                        <m:e>
                          <m:r>
                            <a:rPr lang="en-US" altLang="zh-CN" sz="1600" b="0" i="1" smtClean="0">
                              <a:solidFill>
                                <a:schemeClr val="tx1"/>
                              </a:solidFill>
                              <a:latin typeface="Cambria Math" panose="02040503050406030204" pitchFamily="18" charset="0"/>
                              <a:cs typeface="Arial" panose="020B0604020202020204" pitchFamily="34" charset="0"/>
                            </a:rPr>
                            <m:t>𝑂</m:t>
                          </m:r>
                        </m:e>
                        <m:sub>
                          <m:r>
                            <a:rPr lang="en-US" altLang="zh-CN" sz="1600" i="1">
                              <a:solidFill>
                                <a:schemeClr val="tx1"/>
                              </a:solidFill>
                              <a:latin typeface="Cambria Math" panose="02040503050406030204" pitchFamily="18" charset="0"/>
                              <a:cs typeface="Arial" panose="020B0604020202020204" pitchFamily="34" charset="0"/>
                            </a:rPr>
                            <m:t>1</m:t>
                          </m:r>
                        </m:sub>
                      </m:sSub>
                    </m:oMath>
                  </m:oMathPara>
                </a14:m>
                <a:endParaRPr lang="zh-CN" altLang="en-US" sz="1600" i="1" dirty="0">
                  <a:solidFill>
                    <a:schemeClr val="tx1"/>
                  </a:solidFill>
                  <a:latin typeface="Arial" panose="020B0604020202020204" pitchFamily="34" charset="0"/>
                  <a:cs typeface="Arial" panose="020B0604020202020204" pitchFamily="34" charset="0"/>
                </a:endParaRPr>
              </a:p>
            </p:txBody>
          </p:sp>
        </mc:Choice>
        <mc:Fallback xmlns="">
          <p:sp>
            <p:nvSpPr>
              <p:cNvPr id="29" name="文本框 28">
                <a:extLst>
                  <a:ext uri="{FF2B5EF4-FFF2-40B4-BE49-F238E27FC236}">
                    <a16:creationId xmlns:a16="http://schemas.microsoft.com/office/drawing/2014/main" id="{BC55E525-75A9-0772-C2BF-4FFC67222799}"/>
                  </a:ext>
                </a:extLst>
              </p:cNvPr>
              <p:cNvSpPr txBox="1">
                <a:spLocks noRot="1" noChangeAspect="1" noMove="1" noResize="1" noEditPoints="1" noAdjustHandles="1" noChangeArrowheads="1" noChangeShapeType="1" noTextEdit="1"/>
              </p:cNvSpPr>
              <p:nvPr/>
            </p:nvSpPr>
            <p:spPr>
              <a:xfrm>
                <a:off x="4091068" y="3464930"/>
                <a:ext cx="369422" cy="338554"/>
              </a:xfrm>
              <a:prstGeom prst="rect">
                <a:avLst/>
              </a:prstGeom>
              <a:blipFill>
                <a:blip r:embed="rId4"/>
                <a:stretch>
                  <a:fillRect l="-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9529D7BC-9F79-A7D5-D78D-3EB0F9816D84}"/>
                  </a:ext>
                </a:extLst>
              </p:cNvPr>
              <p:cNvSpPr txBox="1"/>
              <p:nvPr/>
            </p:nvSpPr>
            <p:spPr>
              <a:xfrm>
                <a:off x="4076867" y="4120873"/>
                <a:ext cx="369422" cy="338554"/>
              </a:xfrm>
              <a:prstGeom prst="rect">
                <a:avLst/>
              </a:prstGeom>
              <a:solidFill>
                <a:schemeClr val="bg1"/>
              </a:solid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Arial" panose="020B0604020202020204" pitchFamily="34" charset="0"/>
                            </a:rPr>
                          </m:ctrlPr>
                        </m:sSubPr>
                        <m:e>
                          <m:r>
                            <a:rPr lang="en-US" altLang="zh-CN" sz="1600" b="0" i="1" smtClean="0">
                              <a:solidFill>
                                <a:schemeClr val="tx1"/>
                              </a:solidFill>
                              <a:latin typeface="Cambria Math" panose="02040503050406030204" pitchFamily="18" charset="0"/>
                              <a:cs typeface="Arial" panose="020B0604020202020204" pitchFamily="34" charset="0"/>
                            </a:rPr>
                            <m:t>𝑂</m:t>
                          </m:r>
                        </m:e>
                        <m:sub>
                          <m:r>
                            <a:rPr lang="en-US" altLang="zh-CN" sz="1600" b="0" i="1" smtClean="0">
                              <a:solidFill>
                                <a:schemeClr val="tx1"/>
                              </a:solidFill>
                              <a:latin typeface="Cambria Math" panose="02040503050406030204" pitchFamily="18" charset="0"/>
                              <a:cs typeface="Arial" panose="020B0604020202020204" pitchFamily="34" charset="0"/>
                            </a:rPr>
                            <m:t>2</m:t>
                          </m:r>
                        </m:sub>
                      </m:sSub>
                    </m:oMath>
                  </m:oMathPara>
                </a14:m>
                <a:endParaRPr lang="zh-CN" altLang="en-US" sz="1600" i="1" dirty="0">
                  <a:solidFill>
                    <a:schemeClr val="tx1"/>
                  </a:solidFill>
                  <a:latin typeface="Arial" panose="020B0604020202020204" pitchFamily="34" charset="0"/>
                  <a:cs typeface="Arial" panose="020B0604020202020204" pitchFamily="34" charset="0"/>
                </a:endParaRPr>
              </a:p>
            </p:txBody>
          </p:sp>
        </mc:Choice>
        <mc:Fallback xmlns="">
          <p:sp>
            <p:nvSpPr>
              <p:cNvPr id="30" name="文本框 29">
                <a:extLst>
                  <a:ext uri="{FF2B5EF4-FFF2-40B4-BE49-F238E27FC236}">
                    <a16:creationId xmlns:a16="http://schemas.microsoft.com/office/drawing/2014/main" id="{9529D7BC-9F79-A7D5-D78D-3EB0F9816D84}"/>
                  </a:ext>
                </a:extLst>
              </p:cNvPr>
              <p:cNvSpPr txBox="1">
                <a:spLocks noRot="1" noChangeAspect="1" noMove="1" noResize="1" noEditPoints="1" noAdjustHandles="1" noChangeArrowheads="1" noChangeShapeType="1" noTextEdit="1"/>
              </p:cNvSpPr>
              <p:nvPr/>
            </p:nvSpPr>
            <p:spPr>
              <a:xfrm>
                <a:off x="4076867" y="4120873"/>
                <a:ext cx="369422" cy="338554"/>
              </a:xfrm>
              <a:prstGeom prst="rect">
                <a:avLst/>
              </a:prstGeom>
              <a:blipFill>
                <a:blip r:embed="rId5"/>
                <a:stretch>
                  <a:fillRect l="-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12FC4C8F-8F07-5D98-8583-C8B52D5BC9E1}"/>
                  </a:ext>
                </a:extLst>
              </p:cNvPr>
              <p:cNvSpPr txBox="1"/>
              <p:nvPr/>
            </p:nvSpPr>
            <p:spPr>
              <a:xfrm>
                <a:off x="4110299" y="5481796"/>
                <a:ext cx="369422" cy="338554"/>
              </a:xfrm>
              <a:prstGeom prst="rect">
                <a:avLst/>
              </a:prstGeom>
              <a:solidFill>
                <a:schemeClr val="bg1"/>
              </a:solid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Arial" panose="020B0604020202020204" pitchFamily="34" charset="0"/>
                            </a:rPr>
                          </m:ctrlPr>
                        </m:sSubPr>
                        <m:e>
                          <m:r>
                            <a:rPr lang="en-US" altLang="zh-CN" sz="1600" b="0" i="1" smtClean="0">
                              <a:solidFill>
                                <a:schemeClr val="tx1"/>
                              </a:solidFill>
                              <a:latin typeface="Cambria Math" panose="02040503050406030204" pitchFamily="18" charset="0"/>
                              <a:cs typeface="Arial" panose="020B0604020202020204" pitchFamily="34" charset="0"/>
                            </a:rPr>
                            <m:t>𝑂</m:t>
                          </m:r>
                        </m:e>
                        <m:sub>
                          <m:r>
                            <a:rPr lang="en-US" altLang="zh-CN" sz="1600" b="0" i="1" smtClean="0">
                              <a:solidFill>
                                <a:schemeClr val="tx1"/>
                              </a:solidFill>
                              <a:latin typeface="Cambria Math" panose="02040503050406030204" pitchFamily="18" charset="0"/>
                              <a:cs typeface="Arial" panose="020B0604020202020204" pitchFamily="34" charset="0"/>
                            </a:rPr>
                            <m:t>400</m:t>
                          </m:r>
                        </m:sub>
                      </m:sSub>
                    </m:oMath>
                  </m:oMathPara>
                </a14:m>
                <a:endParaRPr lang="zh-CN" altLang="en-US" sz="1600" i="1" dirty="0">
                  <a:solidFill>
                    <a:schemeClr val="tx1"/>
                  </a:solidFill>
                  <a:latin typeface="Arial" panose="020B0604020202020204" pitchFamily="34" charset="0"/>
                  <a:cs typeface="Arial" panose="020B0604020202020204" pitchFamily="34" charset="0"/>
                </a:endParaRPr>
              </a:p>
            </p:txBody>
          </p:sp>
        </mc:Choice>
        <mc:Fallback xmlns="">
          <p:sp>
            <p:nvSpPr>
              <p:cNvPr id="31" name="文本框 30">
                <a:extLst>
                  <a:ext uri="{FF2B5EF4-FFF2-40B4-BE49-F238E27FC236}">
                    <a16:creationId xmlns:a16="http://schemas.microsoft.com/office/drawing/2014/main" id="{12FC4C8F-8F07-5D98-8583-C8B52D5BC9E1}"/>
                  </a:ext>
                </a:extLst>
              </p:cNvPr>
              <p:cNvSpPr txBox="1">
                <a:spLocks noRot="1" noChangeAspect="1" noMove="1" noResize="1" noEditPoints="1" noAdjustHandles="1" noChangeArrowheads="1" noChangeShapeType="1" noTextEdit="1"/>
              </p:cNvSpPr>
              <p:nvPr/>
            </p:nvSpPr>
            <p:spPr>
              <a:xfrm>
                <a:off x="4110299" y="5481796"/>
                <a:ext cx="369422" cy="338554"/>
              </a:xfrm>
              <a:prstGeom prst="rect">
                <a:avLst/>
              </a:prstGeom>
              <a:blipFill>
                <a:blip r:embed="rId6"/>
                <a:stretch>
                  <a:fillRect l="-27869" r="-4918"/>
                </a:stretch>
              </a:blipFill>
            </p:spPr>
            <p:txBody>
              <a:bodyPr/>
              <a:lstStyle/>
              <a:p>
                <a:r>
                  <a:rPr lang="zh-CN" altLang="en-US">
                    <a:noFill/>
                  </a:rPr>
                  <a:t> </a:t>
                </a:r>
              </a:p>
            </p:txBody>
          </p:sp>
        </mc:Fallback>
      </mc:AlternateContent>
      <p:sp>
        <p:nvSpPr>
          <p:cNvPr id="32" name="文本框 31">
            <a:extLst>
              <a:ext uri="{FF2B5EF4-FFF2-40B4-BE49-F238E27FC236}">
                <a16:creationId xmlns:a16="http://schemas.microsoft.com/office/drawing/2014/main" id="{764BE240-9BEC-72C3-25BE-CE9C7FE33625}"/>
              </a:ext>
            </a:extLst>
          </p:cNvPr>
          <p:cNvSpPr txBox="1"/>
          <p:nvPr/>
        </p:nvSpPr>
        <p:spPr>
          <a:xfrm>
            <a:off x="4056345" y="4737599"/>
            <a:ext cx="369422" cy="338554"/>
          </a:xfrm>
          <a:prstGeom prst="rect">
            <a:avLst/>
          </a:prstGeom>
          <a:solidFill>
            <a:schemeClr val="bg1"/>
          </a:solidFill>
        </p:spPr>
        <p:txBody>
          <a:bodyPr wrap="square" lIns="0" rIns="0" rtlCol="0">
            <a:spAutoFit/>
          </a:bodyPr>
          <a:lstStyle/>
          <a:p>
            <a:pPr algn="ctr"/>
            <a:r>
              <a:rPr lang="en-US" altLang="zh-CN" sz="1600" b="1" i="1" dirty="0">
                <a:latin typeface="Arial" panose="020B0604020202020204" pitchFamily="34" charset="0"/>
                <a:cs typeface="Arial" panose="020B0604020202020204" pitchFamily="34" charset="0"/>
              </a:rPr>
              <a:t>…</a:t>
            </a:r>
            <a:endParaRPr lang="zh-CN" altLang="en-US" sz="1600" b="1" i="1" dirty="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6F315784-775C-A19B-02DA-AD4D601FAD51}"/>
                  </a:ext>
                </a:extLst>
              </p:cNvPr>
              <p:cNvSpPr txBox="1"/>
              <p:nvPr/>
            </p:nvSpPr>
            <p:spPr>
              <a:xfrm>
                <a:off x="4904823" y="3466659"/>
                <a:ext cx="369422" cy="338554"/>
              </a:xfrm>
              <a:prstGeom prst="rect">
                <a:avLst/>
              </a:prstGeom>
              <a:solidFill>
                <a:schemeClr val="bg1"/>
              </a:solid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Arial" panose="020B0604020202020204" pitchFamily="34" charset="0"/>
                            </a:rPr>
                          </m:ctrlPr>
                        </m:sSubPr>
                        <m:e>
                          <m:r>
                            <a:rPr lang="en-US" altLang="zh-CN" sz="1600" b="0" i="1" smtClean="0">
                              <a:solidFill>
                                <a:schemeClr val="tx1"/>
                              </a:solidFill>
                              <a:latin typeface="Cambria Math" panose="02040503050406030204" pitchFamily="18" charset="0"/>
                              <a:cs typeface="Arial" panose="020B0604020202020204" pitchFamily="34" charset="0"/>
                            </a:rPr>
                            <m:t>𝑂</m:t>
                          </m:r>
                        </m:e>
                        <m:sub>
                          <m:r>
                            <a:rPr lang="en-US" altLang="zh-CN" sz="1600" i="1">
                              <a:solidFill>
                                <a:schemeClr val="tx1"/>
                              </a:solidFill>
                              <a:latin typeface="Cambria Math" panose="02040503050406030204" pitchFamily="18" charset="0"/>
                              <a:cs typeface="Arial" panose="020B0604020202020204" pitchFamily="34" charset="0"/>
                            </a:rPr>
                            <m:t>1</m:t>
                          </m:r>
                        </m:sub>
                      </m:sSub>
                    </m:oMath>
                  </m:oMathPara>
                </a14:m>
                <a:endParaRPr lang="zh-CN" altLang="en-US" sz="1600" i="1" dirty="0">
                  <a:solidFill>
                    <a:schemeClr val="tx1"/>
                  </a:solidFill>
                  <a:latin typeface="Arial" panose="020B0604020202020204" pitchFamily="34" charset="0"/>
                  <a:cs typeface="Arial" panose="020B0604020202020204" pitchFamily="34" charset="0"/>
                </a:endParaRPr>
              </a:p>
            </p:txBody>
          </p:sp>
        </mc:Choice>
        <mc:Fallback xmlns="">
          <p:sp>
            <p:nvSpPr>
              <p:cNvPr id="33" name="文本框 32">
                <a:extLst>
                  <a:ext uri="{FF2B5EF4-FFF2-40B4-BE49-F238E27FC236}">
                    <a16:creationId xmlns:a16="http://schemas.microsoft.com/office/drawing/2014/main" id="{6F315784-775C-A19B-02DA-AD4D601FAD51}"/>
                  </a:ext>
                </a:extLst>
              </p:cNvPr>
              <p:cNvSpPr txBox="1">
                <a:spLocks noRot="1" noChangeAspect="1" noMove="1" noResize="1" noEditPoints="1" noAdjustHandles="1" noChangeArrowheads="1" noChangeShapeType="1" noTextEdit="1"/>
              </p:cNvSpPr>
              <p:nvPr/>
            </p:nvSpPr>
            <p:spPr>
              <a:xfrm>
                <a:off x="4904823" y="3466659"/>
                <a:ext cx="369422" cy="338554"/>
              </a:xfrm>
              <a:prstGeom prst="rect">
                <a:avLst/>
              </a:prstGeom>
              <a:blipFill>
                <a:blip r:embed="rId7"/>
                <a:stretch>
                  <a:fillRect l="-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856AB07F-80F4-491D-7E86-974C901D32E1}"/>
                  </a:ext>
                </a:extLst>
              </p:cNvPr>
              <p:cNvSpPr txBox="1"/>
              <p:nvPr/>
            </p:nvSpPr>
            <p:spPr>
              <a:xfrm>
                <a:off x="4890622" y="4122602"/>
                <a:ext cx="369422" cy="338554"/>
              </a:xfrm>
              <a:prstGeom prst="rect">
                <a:avLst/>
              </a:prstGeom>
              <a:solidFill>
                <a:schemeClr val="bg1"/>
              </a:solid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Arial" panose="020B0604020202020204" pitchFamily="34" charset="0"/>
                            </a:rPr>
                          </m:ctrlPr>
                        </m:sSubPr>
                        <m:e>
                          <m:r>
                            <a:rPr lang="en-US" altLang="zh-CN" sz="1600" b="0" i="1" smtClean="0">
                              <a:solidFill>
                                <a:schemeClr val="tx1"/>
                              </a:solidFill>
                              <a:latin typeface="Cambria Math" panose="02040503050406030204" pitchFamily="18" charset="0"/>
                              <a:cs typeface="Arial" panose="020B0604020202020204" pitchFamily="34" charset="0"/>
                            </a:rPr>
                            <m:t>𝑂</m:t>
                          </m:r>
                        </m:e>
                        <m:sub>
                          <m:r>
                            <a:rPr lang="en-US" altLang="zh-CN" sz="1600" b="0" i="1" smtClean="0">
                              <a:solidFill>
                                <a:schemeClr val="tx1"/>
                              </a:solidFill>
                              <a:latin typeface="Cambria Math" panose="02040503050406030204" pitchFamily="18" charset="0"/>
                              <a:cs typeface="Arial" panose="020B0604020202020204" pitchFamily="34" charset="0"/>
                            </a:rPr>
                            <m:t>2</m:t>
                          </m:r>
                        </m:sub>
                      </m:sSub>
                    </m:oMath>
                  </m:oMathPara>
                </a14:m>
                <a:endParaRPr lang="zh-CN" altLang="en-US" sz="1600" i="1" dirty="0">
                  <a:solidFill>
                    <a:schemeClr val="tx1"/>
                  </a:solidFill>
                  <a:latin typeface="Arial" panose="020B0604020202020204" pitchFamily="34" charset="0"/>
                  <a:cs typeface="Arial" panose="020B0604020202020204" pitchFamily="34" charset="0"/>
                </a:endParaRPr>
              </a:p>
            </p:txBody>
          </p:sp>
        </mc:Choice>
        <mc:Fallback xmlns="">
          <p:sp>
            <p:nvSpPr>
              <p:cNvPr id="34" name="文本框 33">
                <a:extLst>
                  <a:ext uri="{FF2B5EF4-FFF2-40B4-BE49-F238E27FC236}">
                    <a16:creationId xmlns:a16="http://schemas.microsoft.com/office/drawing/2014/main" id="{856AB07F-80F4-491D-7E86-974C901D32E1}"/>
                  </a:ext>
                </a:extLst>
              </p:cNvPr>
              <p:cNvSpPr txBox="1">
                <a:spLocks noRot="1" noChangeAspect="1" noMove="1" noResize="1" noEditPoints="1" noAdjustHandles="1" noChangeArrowheads="1" noChangeShapeType="1" noTextEdit="1"/>
              </p:cNvSpPr>
              <p:nvPr/>
            </p:nvSpPr>
            <p:spPr>
              <a:xfrm>
                <a:off x="4890622" y="4122602"/>
                <a:ext cx="369422" cy="338554"/>
              </a:xfrm>
              <a:prstGeom prst="rect">
                <a:avLst/>
              </a:prstGeom>
              <a:blipFill>
                <a:blip r:embed="rId8"/>
                <a:stretch>
                  <a:fillRect l="-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6016EF42-0F6B-F0F1-E2AB-1C0FAEFD3FAF}"/>
                  </a:ext>
                </a:extLst>
              </p:cNvPr>
              <p:cNvSpPr txBox="1"/>
              <p:nvPr/>
            </p:nvSpPr>
            <p:spPr>
              <a:xfrm>
                <a:off x="4924054" y="5483525"/>
                <a:ext cx="369422" cy="338554"/>
              </a:xfrm>
              <a:prstGeom prst="rect">
                <a:avLst/>
              </a:prstGeom>
              <a:solidFill>
                <a:schemeClr val="bg1"/>
              </a:solid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Arial" panose="020B0604020202020204" pitchFamily="34" charset="0"/>
                            </a:rPr>
                          </m:ctrlPr>
                        </m:sSubPr>
                        <m:e>
                          <m:r>
                            <a:rPr lang="en-US" altLang="zh-CN" sz="1600" b="0" i="1" smtClean="0">
                              <a:solidFill>
                                <a:schemeClr val="tx1"/>
                              </a:solidFill>
                              <a:latin typeface="Cambria Math" panose="02040503050406030204" pitchFamily="18" charset="0"/>
                              <a:cs typeface="Arial" panose="020B0604020202020204" pitchFamily="34" charset="0"/>
                            </a:rPr>
                            <m:t>𝑂</m:t>
                          </m:r>
                        </m:e>
                        <m:sub>
                          <m:r>
                            <a:rPr lang="en-US" altLang="zh-CN" sz="1600" b="0" i="1" smtClean="0">
                              <a:solidFill>
                                <a:schemeClr val="tx1"/>
                              </a:solidFill>
                              <a:latin typeface="Cambria Math" panose="02040503050406030204" pitchFamily="18" charset="0"/>
                              <a:cs typeface="Arial" panose="020B0604020202020204" pitchFamily="34" charset="0"/>
                            </a:rPr>
                            <m:t>400</m:t>
                          </m:r>
                        </m:sub>
                      </m:sSub>
                    </m:oMath>
                  </m:oMathPara>
                </a14:m>
                <a:endParaRPr lang="zh-CN" altLang="en-US" sz="1600" i="1" dirty="0">
                  <a:solidFill>
                    <a:schemeClr val="tx1"/>
                  </a:solidFill>
                  <a:latin typeface="Arial" panose="020B0604020202020204" pitchFamily="34" charset="0"/>
                  <a:cs typeface="Arial" panose="020B0604020202020204" pitchFamily="34" charset="0"/>
                </a:endParaRPr>
              </a:p>
            </p:txBody>
          </p:sp>
        </mc:Choice>
        <mc:Fallback xmlns="">
          <p:sp>
            <p:nvSpPr>
              <p:cNvPr id="35" name="文本框 34">
                <a:extLst>
                  <a:ext uri="{FF2B5EF4-FFF2-40B4-BE49-F238E27FC236}">
                    <a16:creationId xmlns:a16="http://schemas.microsoft.com/office/drawing/2014/main" id="{6016EF42-0F6B-F0F1-E2AB-1C0FAEFD3FAF}"/>
                  </a:ext>
                </a:extLst>
              </p:cNvPr>
              <p:cNvSpPr txBox="1">
                <a:spLocks noRot="1" noChangeAspect="1" noMove="1" noResize="1" noEditPoints="1" noAdjustHandles="1" noChangeArrowheads="1" noChangeShapeType="1" noTextEdit="1"/>
              </p:cNvSpPr>
              <p:nvPr/>
            </p:nvSpPr>
            <p:spPr>
              <a:xfrm>
                <a:off x="4924054" y="5483525"/>
                <a:ext cx="369422" cy="338554"/>
              </a:xfrm>
              <a:prstGeom prst="rect">
                <a:avLst/>
              </a:prstGeom>
              <a:blipFill>
                <a:blip r:embed="rId9"/>
                <a:stretch>
                  <a:fillRect l="-30000" r="-6667"/>
                </a:stretch>
              </a:blipFill>
            </p:spPr>
            <p:txBody>
              <a:bodyPr/>
              <a:lstStyle/>
              <a:p>
                <a:r>
                  <a:rPr lang="zh-CN" altLang="en-US">
                    <a:noFill/>
                  </a:rPr>
                  <a:t> </a:t>
                </a:r>
              </a:p>
            </p:txBody>
          </p:sp>
        </mc:Fallback>
      </mc:AlternateContent>
      <p:sp>
        <p:nvSpPr>
          <p:cNvPr id="36" name="文本框 35">
            <a:extLst>
              <a:ext uri="{FF2B5EF4-FFF2-40B4-BE49-F238E27FC236}">
                <a16:creationId xmlns:a16="http://schemas.microsoft.com/office/drawing/2014/main" id="{58B80983-344A-4218-EAFE-6C37C0E81466}"/>
              </a:ext>
            </a:extLst>
          </p:cNvPr>
          <p:cNvSpPr txBox="1"/>
          <p:nvPr/>
        </p:nvSpPr>
        <p:spPr>
          <a:xfrm>
            <a:off x="4870100" y="4739328"/>
            <a:ext cx="369422" cy="338554"/>
          </a:xfrm>
          <a:prstGeom prst="rect">
            <a:avLst/>
          </a:prstGeom>
          <a:solidFill>
            <a:schemeClr val="bg1"/>
          </a:solidFill>
        </p:spPr>
        <p:txBody>
          <a:bodyPr wrap="square" lIns="0" rIns="0" rtlCol="0">
            <a:spAutoFit/>
          </a:bodyPr>
          <a:lstStyle/>
          <a:p>
            <a:pPr algn="ctr"/>
            <a:r>
              <a:rPr lang="en-US" altLang="zh-CN" sz="1600" b="1" i="1" dirty="0">
                <a:latin typeface="Arial" panose="020B0604020202020204" pitchFamily="34" charset="0"/>
                <a:cs typeface="Arial" panose="020B0604020202020204" pitchFamily="34" charset="0"/>
              </a:rPr>
              <a:t>…</a:t>
            </a:r>
            <a:endParaRPr lang="zh-CN" altLang="en-US" sz="1600" b="1" i="1" dirty="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D575E29A-80DA-96E2-14F3-5DC4389BE9E3}"/>
                  </a:ext>
                </a:extLst>
              </p:cNvPr>
              <p:cNvSpPr txBox="1"/>
              <p:nvPr/>
            </p:nvSpPr>
            <p:spPr>
              <a:xfrm>
                <a:off x="5717691" y="3491888"/>
                <a:ext cx="369422" cy="338554"/>
              </a:xfrm>
              <a:prstGeom prst="rect">
                <a:avLst/>
              </a:prstGeom>
              <a:solidFill>
                <a:schemeClr val="bg1"/>
              </a:solid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Arial" panose="020B0604020202020204" pitchFamily="34" charset="0"/>
                            </a:rPr>
                          </m:ctrlPr>
                        </m:sSubPr>
                        <m:e>
                          <m:r>
                            <a:rPr lang="en-US" altLang="zh-CN" sz="1600" b="0" i="1" smtClean="0">
                              <a:solidFill>
                                <a:schemeClr val="tx1"/>
                              </a:solidFill>
                              <a:latin typeface="Cambria Math" panose="02040503050406030204" pitchFamily="18" charset="0"/>
                              <a:cs typeface="Arial" panose="020B0604020202020204" pitchFamily="34" charset="0"/>
                            </a:rPr>
                            <m:t>𝑂</m:t>
                          </m:r>
                        </m:e>
                        <m:sub>
                          <m:r>
                            <a:rPr lang="en-US" altLang="zh-CN" sz="1600" i="1">
                              <a:solidFill>
                                <a:schemeClr val="tx1"/>
                              </a:solidFill>
                              <a:latin typeface="Cambria Math" panose="02040503050406030204" pitchFamily="18" charset="0"/>
                              <a:cs typeface="Arial" panose="020B0604020202020204" pitchFamily="34" charset="0"/>
                            </a:rPr>
                            <m:t>1</m:t>
                          </m:r>
                        </m:sub>
                      </m:sSub>
                    </m:oMath>
                  </m:oMathPara>
                </a14:m>
                <a:endParaRPr lang="zh-CN" altLang="en-US" sz="1600" i="1" dirty="0">
                  <a:solidFill>
                    <a:schemeClr val="tx1"/>
                  </a:solidFill>
                  <a:latin typeface="Arial" panose="020B0604020202020204" pitchFamily="34" charset="0"/>
                  <a:cs typeface="Arial" panose="020B0604020202020204" pitchFamily="34" charset="0"/>
                </a:endParaRPr>
              </a:p>
            </p:txBody>
          </p:sp>
        </mc:Choice>
        <mc:Fallback xmlns="">
          <p:sp>
            <p:nvSpPr>
              <p:cNvPr id="37" name="文本框 36">
                <a:extLst>
                  <a:ext uri="{FF2B5EF4-FFF2-40B4-BE49-F238E27FC236}">
                    <a16:creationId xmlns:a16="http://schemas.microsoft.com/office/drawing/2014/main" id="{D575E29A-80DA-96E2-14F3-5DC4389BE9E3}"/>
                  </a:ext>
                </a:extLst>
              </p:cNvPr>
              <p:cNvSpPr txBox="1">
                <a:spLocks noRot="1" noChangeAspect="1" noMove="1" noResize="1" noEditPoints="1" noAdjustHandles="1" noChangeArrowheads="1" noChangeShapeType="1" noTextEdit="1"/>
              </p:cNvSpPr>
              <p:nvPr/>
            </p:nvSpPr>
            <p:spPr>
              <a:xfrm>
                <a:off x="5717691" y="3491888"/>
                <a:ext cx="369422" cy="338554"/>
              </a:xfrm>
              <a:prstGeom prst="rect">
                <a:avLst/>
              </a:prstGeom>
              <a:blipFill>
                <a:blip r:embed="rId10"/>
                <a:stretch>
                  <a:fillRect l="-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E3A76D2F-5F1D-451D-5C9D-AD5EC28FE774}"/>
                  </a:ext>
                </a:extLst>
              </p:cNvPr>
              <p:cNvSpPr txBox="1"/>
              <p:nvPr/>
            </p:nvSpPr>
            <p:spPr>
              <a:xfrm>
                <a:off x="5703490" y="4147831"/>
                <a:ext cx="369422" cy="338554"/>
              </a:xfrm>
              <a:prstGeom prst="rect">
                <a:avLst/>
              </a:prstGeom>
              <a:solidFill>
                <a:schemeClr val="bg1"/>
              </a:solid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Arial" panose="020B0604020202020204" pitchFamily="34" charset="0"/>
                            </a:rPr>
                          </m:ctrlPr>
                        </m:sSubPr>
                        <m:e>
                          <m:r>
                            <a:rPr lang="en-US" altLang="zh-CN" sz="1600" b="0" i="1" smtClean="0">
                              <a:solidFill>
                                <a:schemeClr val="tx1"/>
                              </a:solidFill>
                              <a:latin typeface="Cambria Math" panose="02040503050406030204" pitchFamily="18" charset="0"/>
                              <a:cs typeface="Arial" panose="020B0604020202020204" pitchFamily="34" charset="0"/>
                            </a:rPr>
                            <m:t>𝑂</m:t>
                          </m:r>
                        </m:e>
                        <m:sub>
                          <m:r>
                            <a:rPr lang="en-US" altLang="zh-CN" sz="1600" b="0" i="1" smtClean="0">
                              <a:solidFill>
                                <a:schemeClr val="tx1"/>
                              </a:solidFill>
                              <a:latin typeface="Cambria Math" panose="02040503050406030204" pitchFamily="18" charset="0"/>
                              <a:cs typeface="Arial" panose="020B0604020202020204" pitchFamily="34" charset="0"/>
                            </a:rPr>
                            <m:t>2</m:t>
                          </m:r>
                        </m:sub>
                      </m:sSub>
                    </m:oMath>
                  </m:oMathPara>
                </a14:m>
                <a:endParaRPr lang="zh-CN" altLang="en-US" sz="1600" i="1" dirty="0">
                  <a:solidFill>
                    <a:schemeClr val="tx1"/>
                  </a:solidFill>
                  <a:latin typeface="Arial" panose="020B0604020202020204" pitchFamily="34" charset="0"/>
                  <a:cs typeface="Arial" panose="020B0604020202020204" pitchFamily="34" charset="0"/>
                </a:endParaRPr>
              </a:p>
            </p:txBody>
          </p:sp>
        </mc:Choice>
        <mc:Fallback xmlns="">
          <p:sp>
            <p:nvSpPr>
              <p:cNvPr id="38" name="文本框 37">
                <a:extLst>
                  <a:ext uri="{FF2B5EF4-FFF2-40B4-BE49-F238E27FC236}">
                    <a16:creationId xmlns:a16="http://schemas.microsoft.com/office/drawing/2014/main" id="{E3A76D2F-5F1D-451D-5C9D-AD5EC28FE774}"/>
                  </a:ext>
                </a:extLst>
              </p:cNvPr>
              <p:cNvSpPr txBox="1">
                <a:spLocks noRot="1" noChangeAspect="1" noMove="1" noResize="1" noEditPoints="1" noAdjustHandles="1" noChangeArrowheads="1" noChangeShapeType="1" noTextEdit="1"/>
              </p:cNvSpPr>
              <p:nvPr/>
            </p:nvSpPr>
            <p:spPr>
              <a:xfrm>
                <a:off x="5703490" y="4147831"/>
                <a:ext cx="369422" cy="338554"/>
              </a:xfrm>
              <a:prstGeom prst="rect">
                <a:avLst/>
              </a:prstGeom>
              <a:blipFill>
                <a:blip r:embed="rId11"/>
                <a:stretch>
                  <a:fillRect l="-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96611D18-6F2C-5D61-E589-6C0D357DAC2B}"/>
                  </a:ext>
                </a:extLst>
              </p:cNvPr>
              <p:cNvSpPr txBox="1"/>
              <p:nvPr/>
            </p:nvSpPr>
            <p:spPr>
              <a:xfrm>
                <a:off x="5736922" y="5508754"/>
                <a:ext cx="369422" cy="338554"/>
              </a:xfrm>
              <a:prstGeom prst="rect">
                <a:avLst/>
              </a:prstGeom>
              <a:solidFill>
                <a:schemeClr val="bg1"/>
              </a:solid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Arial" panose="020B0604020202020204" pitchFamily="34" charset="0"/>
                            </a:rPr>
                          </m:ctrlPr>
                        </m:sSubPr>
                        <m:e>
                          <m:r>
                            <a:rPr lang="en-US" altLang="zh-CN" sz="1600" b="0" i="1" smtClean="0">
                              <a:solidFill>
                                <a:schemeClr val="tx1"/>
                              </a:solidFill>
                              <a:latin typeface="Cambria Math" panose="02040503050406030204" pitchFamily="18" charset="0"/>
                              <a:cs typeface="Arial" panose="020B0604020202020204" pitchFamily="34" charset="0"/>
                            </a:rPr>
                            <m:t>𝑂</m:t>
                          </m:r>
                        </m:e>
                        <m:sub>
                          <m:r>
                            <a:rPr lang="en-US" altLang="zh-CN" sz="1600" b="0" i="1" smtClean="0">
                              <a:solidFill>
                                <a:schemeClr val="tx1"/>
                              </a:solidFill>
                              <a:latin typeface="Cambria Math" panose="02040503050406030204" pitchFamily="18" charset="0"/>
                              <a:cs typeface="Arial" panose="020B0604020202020204" pitchFamily="34" charset="0"/>
                            </a:rPr>
                            <m:t>400</m:t>
                          </m:r>
                        </m:sub>
                      </m:sSub>
                    </m:oMath>
                  </m:oMathPara>
                </a14:m>
                <a:endParaRPr lang="zh-CN" altLang="en-US" sz="1600" i="1" dirty="0">
                  <a:solidFill>
                    <a:schemeClr val="tx1"/>
                  </a:solidFill>
                  <a:latin typeface="Arial" panose="020B0604020202020204" pitchFamily="34" charset="0"/>
                  <a:cs typeface="Arial" panose="020B0604020202020204" pitchFamily="34" charset="0"/>
                </a:endParaRPr>
              </a:p>
            </p:txBody>
          </p:sp>
        </mc:Choice>
        <mc:Fallback xmlns="">
          <p:sp>
            <p:nvSpPr>
              <p:cNvPr id="39" name="文本框 38">
                <a:extLst>
                  <a:ext uri="{FF2B5EF4-FFF2-40B4-BE49-F238E27FC236}">
                    <a16:creationId xmlns:a16="http://schemas.microsoft.com/office/drawing/2014/main" id="{96611D18-6F2C-5D61-E589-6C0D357DAC2B}"/>
                  </a:ext>
                </a:extLst>
              </p:cNvPr>
              <p:cNvSpPr txBox="1">
                <a:spLocks noRot="1" noChangeAspect="1" noMove="1" noResize="1" noEditPoints="1" noAdjustHandles="1" noChangeArrowheads="1" noChangeShapeType="1" noTextEdit="1"/>
              </p:cNvSpPr>
              <p:nvPr/>
            </p:nvSpPr>
            <p:spPr>
              <a:xfrm>
                <a:off x="5736922" y="5508754"/>
                <a:ext cx="369422" cy="338554"/>
              </a:xfrm>
              <a:prstGeom prst="rect">
                <a:avLst/>
              </a:prstGeom>
              <a:blipFill>
                <a:blip r:embed="rId12"/>
                <a:stretch>
                  <a:fillRect l="-27869" r="-4918"/>
                </a:stretch>
              </a:blipFill>
            </p:spPr>
            <p:txBody>
              <a:bodyPr/>
              <a:lstStyle/>
              <a:p>
                <a:r>
                  <a:rPr lang="zh-CN" altLang="en-US">
                    <a:noFill/>
                  </a:rPr>
                  <a:t> </a:t>
                </a:r>
              </a:p>
            </p:txBody>
          </p:sp>
        </mc:Fallback>
      </mc:AlternateContent>
      <p:sp>
        <p:nvSpPr>
          <p:cNvPr id="40" name="文本框 39">
            <a:extLst>
              <a:ext uri="{FF2B5EF4-FFF2-40B4-BE49-F238E27FC236}">
                <a16:creationId xmlns:a16="http://schemas.microsoft.com/office/drawing/2014/main" id="{2B526587-C5FE-2408-A993-FD291216B403}"/>
              </a:ext>
            </a:extLst>
          </p:cNvPr>
          <p:cNvSpPr txBox="1"/>
          <p:nvPr/>
        </p:nvSpPr>
        <p:spPr>
          <a:xfrm>
            <a:off x="5682968" y="4764557"/>
            <a:ext cx="369422" cy="338554"/>
          </a:xfrm>
          <a:prstGeom prst="rect">
            <a:avLst/>
          </a:prstGeom>
          <a:solidFill>
            <a:schemeClr val="bg1"/>
          </a:solidFill>
        </p:spPr>
        <p:txBody>
          <a:bodyPr wrap="square" lIns="0" rIns="0" rtlCol="0">
            <a:spAutoFit/>
          </a:bodyPr>
          <a:lstStyle/>
          <a:p>
            <a:pPr algn="ctr"/>
            <a:r>
              <a:rPr lang="en-US" altLang="zh-CN" sz="1600" b="1" i="1" dirty="0">
                <a:latin typeface="Arial" panose="020B0604020202020204" pitchFamily="34" charset="0"/>
                <a:cs typeface="Arial" panose="020B0604020202020204" pitchFamily="34" charset="0"/>
              </a:rPr>
              <a:t>…</a:t>
            </a:r>
            <a:endParaRPr lang="zh-CN" altLang="en-US" sz="1600" b="1" i="1" dirty="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CCB715B6-D4D1-59CD-7294-F04CDA1EFDF2}"/>
                  </a:ext>
                </a:extLst>
              </p:cNvPr>
              <p:cNvSpPr txBox="1"/>
              <p:nvPr/>
            </p:nvSpPr>
            <p:spPr>
              <a:xfrm>
                <a:off x="6592431" y="3488857"/>
                <a:ext cx="369422" cy="338554"/>
              </a:xfrm>
              <a:prstGeom prst="rect">
                <a:avLst/>
              </a:prstGeom>
              <a:solidFill>
                <a:schemeClr val="bg1"/>
              </a:solid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Arial" panose="020B0604020202020204" pitchFamily="34" charset="0"/>
                            </a:rPr>
                          </m:ctrlPr>
                        </m:sSubPr>
                        <m:e>
                          <m:r>
                            <a:rPr lang="en-US" altLang="zh-CN" sz="1600" b="0" i="1" smtClean="0">
                              <a:solidFill>
                                <a:schemeClr val="tx1"/>
                              </a:solidFill>
                              <a:latin typeface="Cambria Math" panose="02040503050406030204" pitchFamily="18" charset="0"/>
                              <a:cs typeface="Arial" panose="020B0604020202020204" pitchFamily="34" charset="0"/>
                            </a:rPr>
                            <m:t>𝑂</m:t>
                          </m:r>
                        </m:e>
                        <m:sub>
                          <m:r>
                            <a:rPr lang="en-US" altLang="zh-CN" sz="1600" i="1">
                              <a:solidFill>
                                <a:schemeClr val="tx1"/>
                              </a:solidFill>
                              <a:latin typeface="Cambria Math" panose="02040503050406030204" pitchFamily="18" charset="0"/>
                              <a:cs typeface="Arial" panose="020B0604020202020204" pitchFamily="34" charset="0"/>
                            </a:rPr>
                            <m:t>1</m:t>
                          </m:r>
                        </m:sub>
                      </m:sSub>
                    </m:oMath>
                  </m:oMathPara>
                </a14:m>
                <a:endParaRPr lang="zh-CN" altLang="en-US" sz="1600" i="1" dirty="0">
                  <a:solidFill>
                    <a:schemeClr val="tx1"/>
                  </a:solidFill>
                  <a:latin typeface="Arial" panose="020B0604020202020204" pitchFamily="34" charset="0"/>
                  <a:cs typeface="Arial" panose="020B0604020202020204" pitchFamily="34" charset="0"/>
                </a:endParaRPr>
              </a:p>
            </p:txBody>
          </p:sp>
        </mc:Choice>
        <mc:Fallback xmlns="">
          <p:sp>
            <p:nvSpPr>
              <p:cNvPr id="41" name="文本框 40">
                <a:extLst>
                  <a:ext uri="{FF2B5EF4-FFF2-40B4-BE49-F238E27FC236}">
                    <a16:creationId xmlns:a16="http://schemas.microsoft.com/office/drawing/2014/main" id="{CCB715B6-D4D1-59CD-7294-F04CDA1EFDF2}"/>
                  </a:ext>
                </a:extLst>
              </p:cNvPr>
              <p:cNvSpPr txBox="1">
                <a:spLocks noRot="1" noChangeAspect="1" noMove="1" noResize="1" noEditPoints="1" noAdjustHandles="1" noChangeArrowheads="1" noChangeShapeType="1" noTextEdit="1"/>
              </p:cNvSpPr>
              <p:nvPr/>
            </p:nvSpPr>
            <p:spPr>
              <a:xfrm>
                <a:off x="6592431" y="3488857"/>
                <a:ext cx="369422" cy="338554"/>
              </a:xfrm>
              <a:prstGeom prst="rect">
                <a:avLst/>
              </a:prstGeom>
              <a:blipFill>
                <a:blip r:embed="rId13"/>
                <a:stretch>
                  <a:fillRect l="-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4C2D7727-629D-6E30-C733-1A7E5B4DEC2A}"/>
                  </a:ext>
                </a:extLst>
              </p:cNvPr>
              <p:cNvSpPr txBox="1"/>
              <p:nvPr/>
            </p:nvSpPr>
            <p:spPr>
              <a:xfrm>
                <a:off x="6578230" y="4144800"/>
                <a:ext cx="369422" cy="338554"/>
              </a:xfrm>
              <a:prstGeom prst="rect">
                <a:avLst/>
              </a:prstGeom>
              <a:solidFill>
                <a:schemeClr val="bg1"/>
              </a:solid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Arial" panose="020B0604020202020204" pitchFamily="34" charset="0"/>
                            </a:rPr>
                          </m:ctrlPr>
                        </m:sSubPr>
                        <m:e>
                          <m:r>
                            <a:rPr lang="en-US" altLang="zh-CN" sz="1600" b="0" i="1" smtClean="0">
                              <a:solidFill>
                                <a:schemeClr val="tx1"/>
                              </a:solidFill>
                              <a:latin typeface="Cambria Math" panose="02040503050406030204" pitchFamily="18" charset="0"/>
                              <a:cs typeface="Arial" panose="020B0604020202020204" pitchFamily="34" charset="0"/>
                            </a:rPr>
                            <m:t>𝑂</m:t>
                          </m:r>
                        </m:e>
                        <m:sub>
                          <m:r>
                            <a:rPr lang="en-US" altLang="zh-CN" sz="1600" b="0" i="1" smtClean="0">
                              <a:solidFill>
                                <a:schemeClr val="tx1"/>
                              </a:solidFill>
                              <a:latin typeface="Cambria Math" panose="02040503050406030204" pitchFamily="18" charset="0"/>
                              <a:cs typeface="Arial" panose="020B0604020202020204" pitchFamily="34" charset="0"/>
                            </a:rPr>
                            <m:t>2</m:t>
                          </m:r>
                        </m:sub>
                      </m:sSub>
                    </m:oMath>
                  </m:oMathPara>
                </a14:m>
                <a:endParaRPr lang="zh-CN" altLang="en-US" sz="1600" i="1" dirty="0">
                  <a:solidFill>
                    <a:schemeClr val="tx1"/>
                  </a:solidFill>
                  <a:latin typeface="Arial" panose="020B0604020202020204" pitchFamily="34" charset="0"/>
                  <a:cs typeface="Arial" panose="020B0604020202020204" pitchFamily="34" charset="0"/>
                </a:endParaRPr>
              </a:p>
            </p:txBody>
          </p:sp>
        </mc:Choice>
        <mc:Fallback xmlns="">
          <p:sp>
            <p:nvSpPr>
              <p:cNvPr id="42" name="文本框 41">
                <a:extLst>
                  <a:ext uri="{FF2B5EF4-FFF2-40B4-BE49-F238E27FC236}">
                    <a16:creationId xmlns:a16="http://schemas.microsoft.com/office/drawing/2014/main" id="{4C2D7727-629D-6E30-C733-1A7E5B4DEC2A}"/>
                  </a:ext>
                </a:extLst>
              </p:cNvPr>
              <p:cNvSpPr txBox="1">
                <a:spLocks noRot="1" noChangeAspect="1" noMove="1" noResize="1" noEditPoints="1" noAdjustHandles="1" noChangeArrowheads="1" noChangeShapeType="1" noTextEdit="1"/>
              </p:cNvSpPr>
              <p:nvPr/>
            </p:nvSpPr>
            <p:spPr>
              <a:xfrm>
                <a:off x="6578230" y="4144800"/>
                <a:ext cx="369422" cy="338554"/>
              </a:xfrm>
              <a:prstGeom prst="rect">
                <a:avLst/>
              </a:prstGeom>
              <a:blipFill>
                <a:blip r:embed="rId14"/>
                <a:stretch>
                  <a:fillRect l="-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EF11FB38-9E58-CCF3-A47D-8548B6990DBA}"/>
                  </a:ext>
                </a:extLst>
              </p:cNvPr>
              <p:cNvSpPr txBox="1"/>
              <p:nvPr/>
            </p:nvSpPr>
            <p:spPr>
              <a:xfrm>
                <a:off x="6611662" y="5505723"/>
                <a:ext cx="369422" cy="338554"/>
              </a:xfrm>
              <a:prstGeom prst="rect">
                <a:avLst/>
              </a:prstGeom>
              <a:solidFill>
                <a:schemeClr val="bg1"/>
              </a:solid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Arial" panose="020B0604020202020204" pitchFamily="34" charset="0"/>
                            </a:rPr>
                          </m:ctrlPr>
                        </m:sSubPr>
                        <m:e>
                          <m:r>
                            <a:rPr lang="en-US" altLang="zh-CN" sz="1600" b="0" i="1" smtClean="0">
                              <a:solidFill>
                                <a:schemeClr val="tx1"/>
                              </a:solidFill>
                              <a:latin typeface="Cambria Math" panose="02040503050406030204" pitchFamily="18" charset="0"/>
                              <a:cs typeface="Arial" panose="020B0604020202020204" pitchFamily="34" charset="0"/>
                            </a:rPr>
                            <m:t>𝑂</m:t>
                          </m:r>
                        </m:e>
                        <m:sub>
                          <m:r>
                            <a:rPr lang="en-US" altLang="zh-CN" sz="1600" b="0" i="1" smtClean="0">
                              <a:solidFill>
                                <a:schemeClr val="tx1"/>
                              </a:solidFill>
                              <a:latin typeface="Cambria Math" panose="02040503050406030204" pitchFamily="18" charset="0"/>
                              <a:cs typeface="Arial" panose="020B0604020202020204" pitchFamily="34" charset="0"/>
                            </a:rPr>
                            <m:t>400</m:t>
                          </m:r>
                        </m:sub>
                      </m:sSub>
                    </m:oMath>
                  </m:oMathPara>
                </a14:m>
                <a:endParaRPr lang="zh-CN" altLang="en-US" sz="1600" i="1" dirty="0">
                  <a:solidFill>
                    <a:schemeClr val="tx1"/>
                  </a:solidFill>
                  <a:latin typeface="Arial" panose="020B0604020202020204" pitchFamily="34" charset="0"/>
                  <a:cs typeface="Arial" panose="020B0604020202020204" pitchFamily="34" charset="0"/>
                </a:endParaRPr>
              </a:p>
            </p:txBody>
          </p:sp>
        </mc:Choice>
        <mc:Fallback xmlns="">
          <p:sp>
            <p:nvSpPr>
              <p:cNvPr id="43" name="文本框 42">
                <a:extLst>
                  <a:ext uri="{FF2B5EF4-FFF2-40B4-BE49-F238E27FC236}">
                    <a16:creationId xmlns:a16="http://schemas.microsoft.com/office/drawing/2014/main" id="{EF11FB38-9E58-CCF3-A47D-8548B6990DBA}"/>
                  </a:ext>
                </a:extLst>
              </p:cNvPr>
              <p:cNvSpPr txBox="1">
                <a:spLocks noRot="1" noChangeAspect="1" noMove="1" noResize="1" noEditPoints="1" noAdjustHandles="1" noChangeArrowheads="1" noChangeShapeType="1" noTextEdit="1"/>
              </p:cNvSpPr>
              <p:nvPr/>
            </p:nvSpPr>
            <p:spPr>
              <a:xfrm>
                <a:off x="6611662" y="5505723"/>
                <a:ext cx="369422" cy="338554"/>
              </a:xfrm>
              <a:prstGeom prst="rect">
                <a:avLst/>
              </a:prstGeom>
              <a:blipFill>
                <a:blip r:embed="rId15"/>
                <a:stretch>
                  <a:fillRect l="-30000" r="-6667"/>
                </a:stretch>
              </a:blipFill>
            </p:spPr>
            <p:txBody>
              <a:bodyPr/>
              <a:lstStyle/>
              <a:p>
                <a:r>
                  <a:rPr lang="zh-CN" altLang="en-US">
                    <a:noFill/>
                  </a:rPr>
                  <a:t> </a:t>
                </a:r>
              </a:p>
            </p:txBody>
          </p:sp>
        </mc:Fallback>
      </mc:AlternateContent>
      <p:sp>
        <p:nvSpPr>
          <p:cNvPr id="44" name="文本框 43">
            <a:extLst>
              <a:ext uri="{FF2B5EF4-FFF2-40B4-BE49-F238E27FC236}">
                <a16:creationId xmlns:a16="http://schemas.microsoft.com/office/drawing/2014/main" id="{3036E5CB-C182-0DBC-541F-FEF66086BF31}"/>
              </a:ext>
            </a:extLst>
          </p:cNvPr>
          <p:cNvSpPr txBox="1"/>
          <p:nvPr/>
        </p:nvSpPr>
        <p:spPr>
          <a:xfrm>
            <a:off x="6557708" y="4761526"/>
            <a:ext cx="369422" cy="338554"/>
          </a:xfrm>
          <a:prstGeom prst="rect">
            <a:avLst/>
          </a:prstGeom>
          <a:solidFill>
            <a:schemeClr val="bg1"/>
          </a:solidFill>
        </p:spPr>
        <p:txBody>
          <a:bodyPr wrap="square" lIns="0" rIns="0" rtlCol="0">
            <a:spAutoFit/>
          </a:bodyPr>
          <a:lstStyle/>
          <a:p>
            <a:pPr algn="ctr"/>
            <a:r>
              <a:rPr lang="en-US" altLang="zh-CN" sz="1600" b="1" i="1" dirty="0">
                <a:latin typeface="Arial" panose="020B0604020202020204" pitchFamily="34" charset="0"/>
                <a:cs typeface="Arial" panose="020B0604020202020204" pitchFamily="34" charset="0"/>
              </a:rPr>
              <a:t>…</a:t>
            </a:r>
            <a:endParaRPr lang="zh-CN" altLang="en-US" sz="1600" b="1" i="1" dirty="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47BB9D35-1A40-C43D-49C8-D0ACD2429E71}"/>
                  </a:ext>
                </a:extLst>
              </p:cNvPr>
              <p:cNvSpPr txBox="1"/>
              <p:nvPr/>
            </p:nvSpPr>
            <p:spPr>
              <a:xfrm>
                <a:off x="7413929" y="3488857"/>
                <a:ext cx="369422" cy="338554"/>
              </a:xfrm>
              <a:prstGeom prst="rect">
                <a:avLst/>
              </a:prstGeom>
              <a:solidFill>
                <a:schemeClr val="bg1"/>
              </a:solid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Arial" panose="020B0604020202020204" pitchFamily="34" charset="0"/>
                            </a:rPr>
                          </m:ctrlPr>
                        </m:sSubPr>
                        <m:e>
                          <m:r>
                            <a:rPr lang="en-US" altLang="zh-CN" sz="1600" b="0" i="1" smtClean="0">
                              <a:solidFill>
                                <a:schemeClr val="tx1"/>
                              </a:solidFill>
                              <a:latin typeface="Cambria Math" panose="02040503050406030204" pitchFamily="18" charset="0"/>
                              <a:cs typeface="Arial" panose="020B0604020202020204" pitchFamily="34" charset="0"/>
                            </a:rPr>
                            <m:t>𝑂</m:t>
                          </m:r>
                        </m:e>
                        <m:sub>
                          <m:r>
                            <a:rPr lang="en-US" altLang="zh-CN" sz="1600" i="1">
                              <a:solidFill>
                                <a:schemeClr val="tx1"/>
                              </a:solidFill>
                              <a:latin typeface="Cambria Math" panose="02040503050406030204" pitchFamily="18" charset="0"/>
                              <a:cs typeface="Arial" panose="020B0604020202020204" pitchFamily="34" charset="0"/>
                            </a:rPr>
                            <m:t>1</m:t>
                          </m:r>
                        </m:sub>
                      </m:sSub>
                    </m:oMath>
                  </m:oMathPara>
                </a14:m>
                <a:endParaRPr lang="zh-CN" altLang="en-US" sz="1600" i="1" dirty="0">
                  <a:solidFill>
                    <a:schemeClr val="tx1"/>
                  </a:solidFill>
                  <a:latin typeface="Arial" panose="020B0604020202020204" pitchFamily="34" charset="0"/>
                  <a:cs typeface="Arial" panose="020B0604020202020204" pitchFamily="34" charset="0"/>
                </a:endParaRPr>
              </a:p>
            </p:txBody>
          </p:sp>
        </mc:Choice>
        <mc:Fallback xmlns="">
          <p:sp>
            <p:nvSpPr>
              <p:cNvPr id="45" name="文本框 44">
                <a:extLst>
                  <a:ext uri="{FF2B5EF4-FFF2-40B4-BE49-F238E27FC236}">
                    <a16:creationId xmlns:a16="http://schemas.microsoft.com/office/drawing/2014/main" id="{47BB9D35-1A40-C43D-49C8-D0ACD2429E71}"/>
                  </a:ext>
                </a:extLst>
              </p:cNvPr>
              <p:cNvSpPr txBox="1">
                <a:spLocks noRot="1" noChangeAspect="1" noMove="1" noResize="1" noEditPoints="1" noAdjustHandles="1" noChangeArrowheads="1" noChangeShapeType="1" noTextEdit="1"/>
              </p:cNvSpPr>
              <p:nvPr/>
            </p:nvSpPr>
            <p:spPr>
              <a:xfrm>
                <a:off x="7413929" y="3488857"/>
                <a:ext cx="369422" cy="338554"/>
              </a:xfrm>
              <a:prstGeom prst="rect">
                <a:avLst/>
              </a:prstGeom>
              <a:blipFill>
                <a:blip r:embed="rId16"/>
                <a:stretch>
                  <a:fillRect l="-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1078AEA8-BEF4-A3A0-8287-A02DA332D2D4}"/>
                  </a:ext>
                </a:extLst>
              </p:cNvPr>
              <p:cNvSpPr txBox="1"/>
              <p:nvPr/>
            </p:nvSpPr>
            <p:spPr>
              <a:xfrm>
                <a:off x="7399728" y="4144800"/>
                <a:ext cx="369422" cy="338554"/>
              </a:xfrm>
              <a:prstGeom prst="rect">
                <a:avLst/>
              </a:prstGeom>
              <a:solidFill>
                <a:schemeClr val="bg1"/>
              </a:solid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Arial" panose="020B0604020202020204" pitchFamily="34" charset="0"/>
                            </a:rPr>
                          </m:ctrlPr>
                        </m:sSubPr>
                        <m:e>
                          <m:r>
                            <a:rPr lang="en-US" altLang="zh-CN" sz="1600" b="0" i="1" smtClean="0">
                              <a:solidFill>
                                <a:schemeClr val="tx1"/>
                              </a:solidFill>
                              <a:latin typeface="Cambria Math" panose="02040503050406030204" pitchFamily="18" charset="0"/>
                              <a:cs typeface="Arial" panose="020B0604020202020204" pitchFamily="34" charset="0"/>
                            </a:rPr>
                            <m:t>𝑂</m:t>
                          </m:r>
                        </m:e>
                        <m:sub>
                          <m:r>
                            <a:rPr lang="en-US" altLang="zh-CN" sz="1600" b="0" i="1" smtClean="0">
                              <a:solidFill>
                                <a:schemeClr val="tx1"/>
                              </a:solidFill>
                              <a:latin typeface="Cambria Math" panose="02040503050406030204" pitchFamily="18" charset="0"/>
                              <a:cs typeface="Arial" panose="020B0604020202020204" pitchFamily="34" charset="0"/>
                            </a:rPr>
                            <m:t>2</m:t>
                          </m:r>
                        </m:sub>
                      </m:sSub>
                    </m:oMath>
                  </m:oMathPara>
                </a14:m>
                <a:endParaRPr lang="zh-CN" altLang="en-US" sz="1600" i="1" dirty="0">
                  <a:solidFill>
                    <a:schemeClr val="tx1"/>
                  </a:solidFill>
                  <a:latin typeface="Arial" panose="020B0604020202020204" pitchFamily="34" charset="0"/>
                  <a:cs typeface="Arial" panose="020B0604020202020204" pitchFamily="34" charset="0"/>
                </a:endParaRPr>
              </a:p>
            </p:txBody>
          </p:sp>
        </mc:Choice>
        <mc:Fallback xmlns="">
          <p:sp>
            <p:nvSpPr>
              <p:cNvPr id="46" name="文本框 45">
                <a:extLst>
                  <a:ext uri="{FF2B5EF4-FFF2-40B4-BE49-F238E27FC236}">
                    <a16:creationId xmlns:a16="http://schemas.microsoft.com/office/drawing/2014/main" id="{1078AEA8-BEF4-A3A0-8287-A02DA332D2D4}"/>
                  </a:ext>
                </a:extLst>
              </p:cNvPr>
              <p:cNvSpPr txBox="1">
                <a:spLocks noRot="1" noChangeAspect="1" noMove="1" noResize="1" noEditPoints="1" noAdjustHandles="1" noChangeArrowheads="1" noChangeShapeType="1" noTextEdit="1"/>
              </p:cNvSpPr>
              <p:nvPr/>
            </p:nvSpPr>
            <p:spPr>
              <a:xfrm>
                <a:off x="7399728" y="4144800"/>
                <a:ext cx="369422" cy="338554"/>
              </a:xfrm>
              <a:prstGeom prst="rect">
                <a:avLst/>
              </a:prstGeom>
              <a:blipFill>
                <a:blip r:embed="rId17"/>
                <a:stretch>
                  <a:fillRect l="-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47BE80DA-499F-E482-7B9D-EC34B89DD020}"/>
                  </a:ext>
                </a:extLst>
              </p:cNvPr>
              <p:cNvSpPr txBox="1"/>
              <p:nvPr/>
            </p:nvSpPr>
            <p:spPr>
              <a:xfrm>
                <a:off x="7433160" y="5505723"/>
                <a:ext cx="369422" cy="338554"/>
              </a:xfrm>
              <a:prstGeom prst="rect">
                <a:avLst/>
              </a:prstGeom>
              <a:solidFill>
                <a:schemeClr val="bg1"/>
              </a:solidFill>
            </p:spPr>
            <p:txBody>
              <a:bodyPr wrap="square" lIns="0" rIns="0"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Arial" panose="020B0604020202020204" pitchFamily="34" charset="0"/>
                            </a:rPr>
                          </m:ctrlPr>
                        </m:sSubPr>
                        <m:e>
                          <m:r>
                            <a:rPr lang="en-US" altLang="zh-CN" sz="1600" b="0" i="1" smtClean="0">
                              <a:solidFill>
                                <a:schemeClr val="tx1"/>
                              </a:solidFill>
                              <a:latin typeface="Cambria Math" panose="02040503050406030204" pitchFamily="18" charset="0"/>
                              <a:cs typeface="Arial" panose="020B0604020202020204" pitchFamily="34" charset="0"/>
                            </a:rPr>
                            <m:t>𝑂</m:t>
                          </m:r>
                        </m:e>
                        <m:sub>
                          <m:r>
                            <a:rPr lang="en-US" altLang="zh-CN" sz="1600" b="0" i="1" smtClean="0">
                              <a:solidFill>
                                <a:schemeClr val="tx1"/>
                              </a:solidFill>
                              <a:latin typeface="Cambria Math" panose="02040503050406030204" pitchFamily="18" charset="0"/>
                              <a:cs typeface="Arial" panose="020B0604020202020204" pitchFamily="34" charset="0"/>
                            </a:rPr>
                            <m:t>400</m:t>
                          </m:r>
                        </m:sub>
                      </m:sSub>
                    </m:oMath>
                  </m:oMathPara>
                </a14:m>
                <a:endParaRPr lang="zh-CN" altLang="en-US" sz="1600" i="1" dirty="0">
                  <a:solidFill>
                    <a:schemeClr val="tx1"/>
                  </a:solidFill>
                  <a:latin typeface="Arial" panose="020B0604020202020204" pitchFamily="34" charset="0"/>
                  <a:cs typeface="Arial" panose="020B0604020202020204" pitchFamily="34" charset="0"/>
                </a:endParaRPr>
              </a:p>
            </p:txBody>
          </p:sp>
        </mc:Choice>
        <mc:Fallback xmlns="">
          <p:sp>
            <p:nvSpPr>
              <p:cNvPr id="47" name="文本框 46">
                <a:extLst>
                  <a:ext uri="{FF2B5EF4-FFF2-40B4-BE49-F238E27FC236}">
                    <a16:creationId xmlns:a16="http://schemas.microsoft.com/office/drawing/2014/main" id="{47BE80DA-499F-E482-7B9D-EC34B89DD020}"/>
                  </a:ext>
                </a:extLst>
              </p:cNvPr>
              <p:cNvSpPr txBox="1">
                <a:spLocks noRot="1" noChangeAspect="1" noMove="1" noResize="1" noEditPoints="1" noAdjustHandles="1" noChangeArrowheads="1" noChangeShapeType="1" noTextEdit="1"/>
              </p:cNvSpPr>
              <p:nvPr/>
            </p:nvSpPr>
            <p:spPr>
              <a:xfrm>
                <a:off x="7433160" y="5505723"/>
                <a:ext cx="369422" cy="338554"/>
              </a:xfrm>
              <a:prstGeom prst="rect">
                <a:avLst/>
              </a:prstGeom>
              <a:blipFill>
                <a:blip r:embed="rId18"/>
                <a:stretch>
                  <a:fillRect l="-27869" r="-4918"/>
                </a:stretch>
              </a:blipFill>
            </p:spPr>
            <p:txBody>
              <a:bodyPr/>
              <a:lstStyle/>
              <a:p>
                <a:r>
                  <a:rPr lang="zh-CN" altLang="en-US">
                    <a:noFill/>
                  </a:rPr>
                  <a:t> </a:t>
                </a:r>
              </a:p>
            </p:txBody>
          </p:sp>
        </mc:Fallback>
      </mc:AlternateContent>
      <p:sp>
        <p:nvSpPr>
          <p:cNvPr id="48" name="文本框 47">
            <a:extLst>
              <a:ext uri="{FF2B5EF4-FFF2-40B4-BE49-F238E27FC236}">
                <a16:creationId xmlns:a16="http://schemas.microsoft.com/office/drawing/2014/main" id="{A4802BB3-ECDA-848E-F44D-17F9A69009B5}"/>
              </a:ext>
            </a:extLst>
          </p:cNvPr>
          <p:cNvSpPr txBox="1"/>
          <p:nvPr/>
        </p:nvSpPr>
        <p:spPr>
          <a:xfrm>
            <a:off x="7379206" y="4761526"/>
            <a:ext cx="369422" cy="338554"/>
          </a:xfrm>
          <a:prstGeom prst="rect">
            <a:avLst/>
          </a:prstGeom>
          <a:solidFill>
            <a:schemeClr val="bg1"/>
          </a:solidFill>
        </p:spPr>
        <p:txBody>
          <a:bodyPr wrap="square" lIns="0" rIns="0" rtlCol="0">
            <a:spAutoFit/>
          </a:bodyPr>
          <a:lstStyle/>
          <a:p>
            <a:pPr algn="ctr"/>
            <a:r>
              <a:rPr lang="en-US" altLang="zh-CN" sz="1600" b="1" i="1" dirty="0">
                <a:latin typeface="Arial" panose="020B0604020202020204" pitchFamily="34" charset="0"/>
                <a:cs typeface="Arial" panose="020B0604020202020204" pitchFamily="34" charset="0"/>
              </a:rPr>
              <a:t>…</a:t>
            </a:r>
            <a:endParaRPr lang="zh-CN" altLang="en-US" sz="1600" b="1" i="1" dirty="0">
              <a:solidFill>
                <a:schemeClr val="tx1"/>
              </a:solidFill>
              <a:latin typeface="Arial" panose="020B0604020202020204" pitchFamily="34" charset="0"/>
              <a:cs typeface="Arial" panose="020B0604020202020204" pitchFamily="34" charset="0"/>
            </a:endParaRPr>
          </a:p>
        </p:txBody>
      </p:sp>
      <p:sp>
        <p:nvSpPr>
          <p:cNvPr id="4" name="爆炸形: 8 pt  3">
            <a:extLst>
              <a:ext uri="{FF2B5EF4-FFF2-40B4-BE49-F238E27FC236}">
                <a16:creationId xmlns:a16="http://schemas.microsoft.com/office/drawing/2014/main" id="{28CB3DDD-B656-4991-1820-6C5A3E7F044B}"/>
              </a:ext>
            </a:extLst>
          </p:cNvPr>
          <p:cNvSpPr/>
          <p:nvPr/>
        </p:nvSpPr>
        <p:spPr>
          <a:xfrm>
            <a:off x="5528947" y="3507314"/>
            <a:ext cx="662444" cy="369333"/>
          </a:xfrm>
          <a:prstGeom prst="irregularSeal1">
            <a:avLst/>
          </a:prstGeom>
          <a:solidFill>
            <a:srgbClr val="D81E0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2000">
              <a:latin typeface="Arial" panose="020B0604020202020204" pitchFamily="34" charset="0"/>
              <a:ea typeface="宋体" panose="02010600030101010101" pitchFamily="2" charset="-122"/>
              <a:cs typeface="Arial" panose="020B0604020202020204" pitchFamily="34" charset="0"/>
            </a:endParaRPr>
          </a:p>
        </p:txBody>
      </p:sp>
      <p:pic>
        <p:nvPicPr>
          <p:cNvPr id="10" name="Picture 2" descr="What is Hadoop Distributed File System (HDFS)? | Intellipaat">
            <a:extLst>
              <a:ext uri="{FF2B5EF4-FFF2-40B4-BE49-F238E27FC236}">
                <a16:creationId xmlns:a16="http://schemas.microsoft.com/office/drawing/2014/main" id="{9FA61A4A-EE51-B0BA-DA56-1E4ACE2B2CE6}"/>
              </a:ext>
            </a:extLst>
          </p:cNvPr>
          <p:cNvPicPr>
            <a:picLocks noChangeAspect="1" noChangeArrowheads="1"/>
          </p:cNvPicPr>
          <p:nvPr/>
        </p:nvPicPr>
        <p:blipFill>
          <a:blip r:embed="rId1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56757" y="2048000"/>
            <a:ext cx="1865807" cy="880430"/>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D7C95E02-8CB3-7074-8103-970CEDE0AF5C}"/>
              </a:ext>
            </a:extLst>
          </p:cNvPr>
          <p:cNvSpPr txBox="1"/>
          <p:nvPr/>
        </p:nvSpPr>
        <p:spPr>
          <a:xfrm>
            <a:off x="1578305" y="6166324"/>
            <a:ext cx="9017616" cy="573362"/>
          </a:xfrm>
          <a:prstGeom prst="rect">
            <a:avLst/>
          </a:prstGeom>
          <a:noFill/>
        </p:spPr>
        <p:txBody>
          <a:bodyPr wrap="square">
            <a:spAutoFit/>
          </a:bodyPr>
          <a:lstStyle/>
          <a:p>
            <a:pPr>
              <a:lnSpc>
                <a:spcPct val="150000"/>
              </a:lnSpc>
            </a:pPr>
            <a:r>
              <a:rPr lang="en-US" altLang="zh-CN" sz="2400" dirty="0"/>
              <a:t>When considering </a:t>
            </a:r>
            <a:r>
              <a:rPr lang="en-US" altLang="zh-CN" sz="2400" b="1" dirty="0">
                <a:solidFill>
                  <a:srgbClr val="FF0000"/>
                </a:solidFill>
              </a:rPr>
              <a:t>more node crashes </a:t>
            </a:r>
            <a:r>
              <a:rPr lang="en-US" altLang="zh-CN" sz="2400" dirty="0"/>
              <a:t>and even </a:t>
            </a:r>
            <a:r>
              <a:rPr lang="en-US" altLang="zh-CN" sz="2400" b="1" dirty="0">
                <a:solidFill>
                  <a:srgbClr val="FF0000"/>
                </a:solidFill>
              </a:rPr>
              <a:t>node reboots </a:t>
            </a:r>
            <a:r>
              <a:rPr lang="en-US" altLang="zh-CN" sz="2400" dirty="0"/>
              <a:t>…</a:t>
            </a:r>
            <a:endParaRPr lang="zh-CN" altLang="en-US" sz="2400" dirty="0"/>
          </a:p>
        </p:txBody>
      </p:sp>
      <p:sp>
        <p:nvSpPr>
          <p:cNvPr id="5" name="爆炸形: 8 pt  4">
            <a:extLst>
              <a:ext uri="{FF2B5EF4-FFF2-40B4-BE49-F238E27FC236}">
                <a16:creationId xmlns:a16="http://schemas.microsoft.com/office/drawing/2014/main" id="{7680A99C-8713-5A02-7C9D-68CA62FC9C3E}"/>
              </a:ext>
            </a:extLst>
          </p:cNvPr>
          <p:cNvSpPr/>
          <p:nvPr/>
        </p:nvSpPr>
        <p:spPr>
          <a:xfrm>
            <a:off x="3906562" y="4100723"/>
            <a:ext cx="662444" cy="369333"/>
          </a:xfrm>
          <a:prstGeom prst="irregularSeal1">
            <a:avLst/>
          </a:prstGeom>
          <a:solidFill>
            <a:srgbClr val="D81E0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2000">
              <a:latin typeface="Arial" panose="020B0604020202020204" pitchFamily="34" charset="0"/>
              <a:ea typeface="宋体" panose="02010600030101010101" pitchFamily="2" charset="-122"/>
              <a:cs typeface="Arial" panose="020B0604020202020204" pitchFamily="34" charset="0"/>
            </a:endParaRPr>
          </a:p>
        </p:txBody>
      </p:sp>
      <p:sp>
        <p:nvSpPr>
          <p:cNvPr id="6" name="爆炸形: 8 pt  5">
            <a:extLst>
              <a:ext uri="{FF2B5EF4-FFF2-40B4-BE49-F238E27FC236}">
                <a16:creationId xmlns:a16="http://schemas.microsoft.com/office/drawing/2014/main" id="{7622AC18-DA3D-09E0-5FE1-D51759EC7731}"/>
              </a:ext>
            </a:extLst>
          </p:cNvPr>
          <p:cNvSpPr/>
          <p:nvPr/>
        </p:nvSpPr>
        <p:spPr>
          <a:xfrm>
            <a:off x="6455449" y="5451017"/>
            <a:ext cx="662444" cy="369333"/>
          </a:xfrm>
          <a:prstGeom prst="irregularSeal1">
            <a:avLst/>
          </a:prstGeom>
          <a:solidFill>
            <a:srgbClr val="D81E0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2000">
              <a:latin typeface="Arial" panose="020B0604020202020204" pitchFamily="34" charset="0"/>
              <a:ea typeface="宋体" panose="02010600030101010101" pitchFamily="2" charset="-122"/>
              <a:cs typeface="Arial" panose="020B0604020202020204" pitchFamily="34" charset="0"/>
            </a:endParaRPr>
          </a:p>
        </p:txBody>
      </p:sp>
      <p:pic>
        <p:nvPicPr>
          <p:cNvPr id="8" name="图片 7">
            <a:extLst>
              <a:ext uri="{FF2B5EF4-FFF2-40B4-BE49-F238E27FC236}">
                <a16:creationId xmlns:a16="http://schemas.microsoft.com/office/drawing/2014/main" id="{9EA5E6AA-ED85-E064-55A3-D495F4E9A365}"/>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037301" y="4765165"/>
            <a:ext cx="422879" cy="454498"/>
          </a:xfrm>
          <a:prstGeom prst="rect">
            <a:avLst/>
          </a:prstGeom>
        </p:spPr>
      </p:pic>
      <p:pic>
        <p:nvPicPr>
          <p:cNvPr id="11" name="Picture 2" descr="Fire explosion icon isolated Royalty Free Vector Image">
            <a:extLst>
              <a:ext uri="{FF2B5EF4-FFF2-40B4-BE49-F238E27FC236}">
                <a16:creationId xmlns:a16="http://schemas.microsoft.com/office/drawing/2014/main" id="{F3CE0B7C-FDF1-BC9A-84E1-1225A94AF687}"/>
              </a:ext>
            </a:extLst>
          </p:cNvPr>
          <p:cNvPicPr>
            <a:picLocks noChangeAspect="1" noChangeArrowheads="1"/>
          </p:cNvPicPr>
          <p:nvPr/>
        </p:nvPicPr>
        <p:blipFill rotWithShape="1">
          <a:blip r:embed="rId21">
            <a:clrChange>
              <a:clrFrom>
                <a:srgbClr val="FFFFFF"/>
              </a:clrFrom>
              <a:clrTo>
                <a:srgbClr val="FFFFFF">
                  <a:alpha val="0"/>
                </a:srgbClr>
              </a:clrTo>
            </a:clrChange>
            <a:extLst>
              <a:ext uri="{28A0092B-C50C-407E-A947-70E740481C1C}">
                <a14:useLocalDpi xmlns:a14="http://schemas.microsoft.com/office/drawing/2010/main" val="0"/>
              </a:ext>
            </a:extLst>
          </a:blip>
          <a:srcRect b="8066"/>
          <a:stretch/>
        </p:blipFill>
        <p:spPr bwMode="auto">
          <a:xfrm>
            <a:off x="4093453" y="2702402"/>
            <a:ext cx="3546058" cy="3485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64177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201c97f3-1b6e-44f0-ab12-b356e7a77d63}"/>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d023d317-5b65-4120-94e9-73a6185af6c9}"/>
  <p:tag name="TABLE_ENDDRAG_ORIGIN_RECT" val="830*127"/>
  <p:tag name="TABLE_ENDDRAG_RECT" val="53*173*830*127"/>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d023d317-5b65-4120-94e9-73a6185af6c9}"/>
  <p:tag name="TABLE_ENDDRAG_ORIGIN_RECT" val="851*124"/>
  <p:tag name="TABLE_ENDDRAG_RECT" val="7*238*851*124"/>
</p:tagLst>
</file>

<file path=ppt/theme/theme1.xml><?xml version="1.0" encoding="utf-8"?>
<a:theme xmlns:a="http://schemas.openxmlformats.org/drawingml/2006/main" name="主题1">
  <a:themeElements>
    <a:clrScheme name="新闻纸">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gy-talk(Open Sans+Lato)">
      <a:majorFont>
        <a:latin typeface="Open Sans"/>
        <a:ea typeface="宋体"/>
        <a:cs typeface=""/>
      </a:majorFont>
      <a:minorFont>
        <a:latin typeface="lato"/>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effectLst/>
      </a:spPr>
      <a:bodyPr wrap="none" rtlCol="0" anchor="ctr"/>
      <a:lstStyle>
        <a:defPPr algn="ctr">
          <a:defRPr b="1" dirty="0" smtClean="0">
            <a:solidFill>
              <a:schemeClr val="bg1"/>
            </a:solidFill>
          </a:defRPr>
        </a:defPPr>
      </a:lstStyle>
    </a:spDef>
    <a:lnDef>
      <a:spPr>
        <a:ln w="28575" cap="rnd">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400" b="1" dirty="0" smtClean="0"/>
        </a:defPPr>
      </a:lstStyle>
    </a:txDef>
  </a:objectDefaults>
  <a:extraClrSchemeLst/>
  <a:extLst>
    <a:ext uri="{05A4C25C-085E-4340-85A3-A5531E510DB2}">
      <thm15:themeFamily xmlns:thm15="http://schemas.microsoft.com/office/thememl/2012/main" name="主题1" id="{95C25592-10BA-4666-86A4-05826EDB26C9}" vid="{BF664341-5969-42EB-BC18-F2EE4067AC0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34770</TotalTime>
  <Words>3473</Words>
  <Application>Microsoft Office PowerPoint</Application>
  <PresentationFormat>宽屏</PresentationFormat>
  <Paragraphs>535</Paragraphs>
  <Slides>28</Slides>
  <Notes>28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-apple-system</vt:lpstr>
      <vt:lpstr>等线</vt:lpstr>
      <vt:lpstr>等线 Light</vt:lpstr>
      <vt:lpstr>微软雅黑</vt:lpstr>
      <vt:lpstr>Arial</vt:lpstr>
      <vt:lpstr>Arial Narrow</vt:lpstr>
      <vt:lpstr>Calibri</vt:lpstr>
      <vt:lpstr>Cambria Math</vt:lpstr>
      <vt:lpstr>lato</vt:lpstr>
      <vt:lpstr>Open Sans</vt:lpstr>
      <vt:lpstr>Times New Roman</vt:lpstr>
      <vt:lpstr>Wingdings</vt:lpstr>
      <vt:lpstr>主题1</vt:lpstr>
      <vt:lpstr>PowerPoint 演示文稿</vt:lpstr>
      <vt:lpstr>Cloud Systems</vt:lpstr>
      <vt:lpstr>Faults in Cloud Systems</vt:lpstr>
      <vt:lpstr>Are Cloud Systems Fault Tolerant?</vt:lpstr>
      <vt:lpstr>Are Cloud Systems Fault Tolerant?</vt:lpstr>
      <vt:lpstr>Crash Recovery Bugs can Cause Severe Consequences</vt:lpstr>
      <vt:lpstr>Systematically Exercising All Possible Crash Scenarios is Challenging</vt:lpstr>
      <vt:lpstr>Systematically Exercising All Possible Crash Scenarios is Challenging</vt:lpstr>
      <vt:lpstr>Systematically Exercising All Possible Crash Scenarios is Challenging</vt:lpstr>
      <vt:lpstr>Systematically Exercising All Possible Crash Scenarios is Challenging</vt:lpstr>
      <vt:lpstr>State of the Art</vt:lpstr>
      <vt:lpstr>State of the Art</vt:lpstr>
      <vt:lpstr>Basic Idea: CrashFuzz</vt:lpstr>
      <vt:lpstr>Basic Idea: CrashFuzz</vt:lpstr>
      <vt:lpstr>CrashFuzz Overview</vt:lpstr>
      <vt:lpstr>Fault Sequence Generation &amp; Mutation</vt:lpstr>
      <vt:lpstr>Fault Sequence Generation &amp; Mutation</vt:lpstr>
      <vt:lpstr>Fault Sequence Generation &amp; Mutation</vt:lpstr>
      <vt:lpstr>Fault Sequence Generation &amp; Mutation</vt:lpstr>
      <vt:lpstr>Fault Sequence Generation &amp; Mutation</vt:lpstr>
      <vt:lpstr>Fault Sequence Selection</vt:lpstr>
      <vt:lpstr>Fault Sequence Selection</vt:lpstr>
      <vt:lpstr>Fault Sequence Selection</vt:lpstr>
      <vt:lpstr>Fault Sequence Selection</vt:lpstr>
      <vt:lpstr>Evaluation</vt:lpstr>
      <vt:lpstr>Bug Detection Results</vt:lpstr>
      <vt:lpstr>Overall Code Coverage Results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Gao Yu</dc:creator>
  <cp:lastModifiedBy>Dou Wensheng</cp:lastModifiedBy>
  <cp:revision>2756</cp:revision>
  <dcterms:created xsi:type="dcterms:W3CDTF">2018-10-10T02:25:20Z</dcterms:created>
  <dcterms:modified xsi:type="dcterms:W3CDTF">2023-05-24T03:27:13Z</dcterms:modified>
</cp:coreProperties>
</file>