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9" r:id="rId4"/>
    <p:sldId id="259" r:id="rId5"/>
    <p:sldId id="260" r:id="rId6"/>
    <p:sldId id="272" r:id="rId7"/>
    <p:sldId id="287" r:id="rId8"/>
    <p:sldId id="291" r:id="rId9"/>
    <p:sldId id="304" r:id="rId10"/>
    <p:sldId id="263" r:id="rId11"/>
    <p:sldId id="297" r:id="rId12"/>
    <p:sldId id="294" r:id="rId13"/>
    <p:sldId id="274" r:id="rId14"/>
    <p:sldId id="288" r:id="rId15"/>
    <p:sldId id="289" r:id="rId16"/>
    <p:sldId id="301" r:id="rId17"/>
    <p:sldId id="275" r:id="rId18"/>
    <p:sldId id="299" r:id="rId19"/>
    <p:sldId id="300" r:id="rId20"/>
    <p:sldId id="307" r:id="rId21"/>
    <p:sldId id="308" r:id="rId22"/>
    <p:sldId id="305" r:id="rId23"/>
    <p:sldId id="281" r:id="rId24"/>
    <p:sldId id="282" r:id="rId25"/>
    <p:sldId id="283" r:id="rId26"/>
    <p:sldId id="285" r:id="rId27"/>
    <p:sldId id="290"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95C8260-8BAE-49C8-8417-0DF2EEE029D0}">
          <p14:sldIdLst>
            <p14:sldId id="256"/>
          </p14:sldIdLst>
        </p14:section>
        <p14:section name="Background" id="{F63CF17F-1BBB-4EBC-95DB-D840AB0EC755}">
          <p14:sldIdLst>
            <p14:sldId id="257"/>
            <p14:sldId id="269"/>
            <p14:sldId id="259"/>
            <p14:sldId id="260"/>
          </p14:sldIdLst>
        </p14:section>
        <p14:section name="Approach" id="{A8A5953D-C93F-4EA1-9707-270439BAD446}">
          <p14:sldIdLst>
            <p14:sldId id="272"/>
            <p14:sldId id="287"/>
            <p14:sldId id="291"/>
            <p14:sldId id="304"/>
            <p14:sldId id="263"/>
            <p14:sldId id="297"/>
            <p14:sldId id="294"/>
            <p14:sldId id="274"/>
            <p14:sldId id="288"/>
            <p14:sldId id="289"/>
            <p14:sldId id="301"/>
            <p14:sldId id="275"/>
            <p14:sldId id="299"/>
            <p14:sldId id="300"/>
            <p14:sldId id="307"/>
            <p14:sldId id="308"/>
            <p14:sldId id="305"/>
            <p14:sldId id="281"/>
            <p14:sldId id="282"/>
            <p14:sldId id="283"/>
            <p14:sldId id="285"/>
            <p14:sldId id="29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BFBFBF"/>
    <a:srgbClr val="808DA9"/>
    <a:srgbClr val="D1E7F6"/>
    <a:srgbClr val="FBE5D6"/>
    <a:srgbClr val="EDEDED"/>
    <a:srgbClr val="FFF2CC"/>
    <a:srgbClr val="FFFFFF"/>
    <a:srgbClr val="75B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64" autoAdjust="0"/>
  </p:normalViewPr>
  <p:slideViewPr>
    <p:cSldViewPr snapToGrid="0">
      <p:cViewPr varScale="1">
        <p:scale>
          <a:sx n="98" d="100"/>
          <a:sy n="98" d="100"/>
        </p:scale>
        <p:origin x="6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CC96D-BFA6-4158-B7C7-02BB357317B5}"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26C2-D2FE-49BF-BF83-9EEFEEB92A96}" type="slidenum">
              <a:rPr lang="zh-CN" altLang="en-US" smtClean="0"/>
              <a:t>‹#›</a:t>
            </a:fld>
            <a:endParaRPr lang="zh-CN" altLang="en-US"/>
          </a:p>
        </p:txBody>
      </p:sp>
    </p:spTree>
    <p:extLst>
      <p:ext uri="{BB962C8B-B14F-4D97-AF65-F5344CB8AC3E}">
        <p14:creationId xmlns:p14="http://schemas.microsoft.com/office/powerpoint/2010/main" val="388295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morning, everybody. </a:t>
            </a:r>
          </a:p>
          <a:p>
            <a:r>
              <a:rPr lang="en-US" altLang="zh-CN" dirty="0"/>
              <a:t>My name is </a:t>
            </a:r>
            <a:r>
              <a:rPr lang="en-US" altLang="zh-CN" dirty="0" err="1"/>
              <a:t>Jiansen</a:t>
            </a:r>
            <a:r>
              <a:rPr lang="en-US" altLang="zh-CN" dirty="0"/>
              <a:t> Song, from the University of Chinese Academy of Sciences.</a:t>
            </a:r>
          </a:p>
          <a:p>
            <a:r>
              <a:rPr lang="en-US" altLang="zh-CN" dirty="0"/>
              <a:t>Toady, I’m going to talk about our work on testing database systems via differential query execution.</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1</a:t>
            </a:fld>
            <a:endParaRPr lang="zh-CN" altLang="en-US"/>
          </a:p>
        </p:txBody>
      </p:sp>
    </p:spTree>
    <p:extLst>
      <p:ext uri="{BB962C8B-B14F-4D97-AF65-F5344CB8AC3E}">
        <p14:creationId xmlns:p14="http://schemas.microsoft.com/office/powerpoint/2010/main" val="2764392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Inspired by this key observation, we propose </a:t>
            </a:r>
            <a:r>
              <a:rPr lang="en-US" altLang="zh-CN" sz="1800" b="0" i="0" u="none" strike="noStrike" baseline="0" dirty="0">
                <a:latin typeface="NimbusRomNo9L-ReguItal"/>
              </a:rPr>
              <a:t>Differential Query Execution </a:t>
            </a:r>
            <a:r>
              <a:rPr lang="en-US" altLang="zh-CN" sz="1800" b="0" i="0" u="none" strike="noStrike" baseline="0" dirty="0">
                <a:latin typeface="NimbusRomNo9L-Regu"/>
              </a:rPr>
              <a:t>(short for </a:t>
            </a:r>
            <a:r>
              <a:rPr lang="en-US" altLang="zh-CN" sz="1800" b="0" i="0" u="none" strike="noStrike" baseline="0" dirty="0">
                <a:latin typeface="NimbusRomNo9L-ReguItal"/>
              </a:rPr>
              <a:t>DQE</a:t>
            </a:r>
            <a:r>
              <a:rPr lang="en-US" altLang="zh-CN" sz="1800" b="0" i="0" u="none" strike="noStrike" baseline="0" dirty="0">
                <a:latin typeface="NimbusRomNo9L-Regu"/>
              </a:rPr>
              <a:t>), a novel and general approach to detect logic bugs in </a:t>
            </a:r>
            <a:r>
              <a:rPr lang="en-US" altLang="zh-CN" sz="1800" b="0" i="0" u="none" strike="noStrike" baseline="0" dirty="0">
                <a:latin typeface="NimbusMonL-Regu"/>
              </a:rPr>
              <a:t>SELECT</a:t>
            </a:r>
            <a:r>
              <a:rPr lang="en-US" altLang="zh-CN" sz="1800" b="0" i="0" u="none" strike="noStrike" baseline="0" dirty="0">
                <a:latin typeface="NimbusRomNo9L-Regu"/>
              </a:rPr>
              <a:t>, </a:t>
            </a:r>
            <a:r>
              <a:rPr lang="en-US" altLang="zh-CN" sz="1800" b="0" i="0" u="none" strike="noStrike" baseline="0" dirty="0">
                <a:latin typeface="NimbusMonL-Regu"/>
              </a:rPr>
              <a:t>UPDATE </a:t>
            </a:r>
            <a:r>
              <a:rPr lang="en-US" altLang="zh-CN" sz="1800" b="0" i="0" u="none" strike="noStrike" baseline="0" dirty="0">
                <a:latin typeface="NimbusRomNo9L-Regu"/>
              </a:rPr>
              <a:t>and </a:t>
            </a:r>
            <a:r>
              <a:rPr lang="en-US" altLang="zh-CN" sz="1800" b="0" i="0" u="none" strike="noStrike" baseline="0" dirty="0">
                <a:latin typeface="NimbusMonL-Regu"/>
              </a:rPr>
              <a:t>DELETE </a:t>
            </a:r>
            <a:r>
              <a:rPr lang="en-US" altLang="zh-CN" sz="4000" dirty="0"/>
              <a:t>statements</a:t>
            </a:r>
            <a:r>
              <a:rPr lang="en-US" altLang="zh-CN" sz="1800" b="0" i="0" u="none" strike="noStrike" baseline="0" dirty="0">
                <a:latin typeface="NimbusRomNo9L-Regu"/>
              </a:rPr>
              <a:t>. </a:t>
            </a:r>
          </a:p>
          <a:p>
            <a:pPr algn="l"/>
            <a:r>
              <a:rPr lang="en-US" altLang="zh-CN" sz="2800" b="0" i="0" dirty="0">
                <a:effectLst/>
                <a:latin typeface="Arial" panose="020B0604020202020204" pitchFamily="34" charset="0"/>
              </a:rPr>
              <a:t>The core idea is that the </a:t>
            </a:r>
            <a:r>
              <a:rPr lang="en-US" altLang="zh-CN" sz="2800" b="0" i="0" dirty="0">
                <a:effectLst/>
                <a:latin typeface="Courier New" panose="02070309020205020404" pitchFamily="49" charset="0"/>
              </a:rPr>
              <a:t>SELECT</a:t>
            </a:r>
            <a:r>
              <a:rPr lang="en-US" altLang="zh-CN" sz="2800" b="0" i="0" dirty="0">
                <a:effectLst/>
                <a:latin typeface="Arial" panose="020B0604020202020204" pitchFamily="34" charset="0"/>
              </a:rPr>
              <a:t>, </a:t>
            </a:r>
            <a:r>
              <a:rPr lang="en-US" altLang="zh-CN" sz="2800" b="0" i="0" dirty="0">
                <a:effectLst/>
                <a:latin typeface="Courier New" panose="02070309020205020404" pitchFamily="49" charset="0"/>
              </a:rPr>
              <a:t>UPDATE </a:t>
            </a:r>
            <a:r>
              <a:rPr lang="en-US" altLang="zh-CN" sz="2800" b="0" i="0" dirty="0">
                <a:effectLst/>
                <a:latin typeface="Arial" panose="020B0604020202020204" pitchFamily="34" charset="0"/>
              </a:rPr>
              <a:t>and </a:t>
            </a:r>
            <a:r>
              <a:rPr lang="en-US" altLang="zh-CN" sz="2800" b="0" i="0" dirty="0">
                <a:effectLst/>
                <a:latin typeface="Courier New" panose="02070309020205020404" pitchFamily="49" charset="0"/>
              </a:rPr>
              <a:t>DELETE </a:t>
            </a:r>
            <a:r>
              <a:rPr lang="en-US" altLang="zh-CN" sz="5400" dirty="0"/>
              <a:t>statements</a:t>
            </a:r>
            <a:r>
              <a:rPr lang="en-US" altLang="zh-CN" sz="2800" b="0" i="0" dirty="0">
                <a:effectLst/>
                <a:latin typeface="Arial" panose="020B0604020202020204" pitchFamily="34" charset="0"/>
              </a:rPr>
              <a:t> with the same predicate  </a:t>
            </a:r>
            <a:r>
              <a:rPr lang="en-US" altLang="zh-CN" sz="2800" b="1" i="0" dirty="0">
                <a:effectLst/>
                <a:latin typeface="Arial" panose="020B0604020202020204" pitchFamily="34" charset="0"/>
              </a:rPr>
              <a:t>[click] </a:t>
            </a:r>
            <a:r>
              <a:rPr lang="en-US" altLang="zh-CN" sz="2800" b="0" i="0" dirty="0">
                <a:effectLst/>
                <a:latin typeface="Arial" panose="020B0604020202020204" pitchFamily="34" charset="0"/>
              </a:rPr>
              <a:t>should access the same rows.</a:t>
            </a:r>
          </a:p>
          <a:p>
            <a:pPr algn="l"/>
            <a:r>
              <a:rPr lang="en-US" altLang="zh-CN" b="0" i="0" dirty="0">
                <a:effectLst/>
                <a:latin typeface="Arial" panose="020B0604020202020204" pitchFamily="34" charset="0"/>
              </a:rPr>
              <a:t>Otherwise </a:t>
            </a:r>
            <a:r>
              <a:rPr lang="en-US" altLang="zh-CN" b="1" i="0" dirty="0">
                <a:effectLst/>
                <a:latin typeface="Arial" panose="020B0604020202020204" pitchFamily="34" charset="0"/>
              </a:rPr>
              <a:t>[click]</a:t>
            </a:r>
            <a:r>
              <a:rPr lang="en-US" altLang="zh-CN" b="0" i="0" dirty="0">
                <a:effectLst/>
                <a:latin typeface="Arial" panose="020B0604020202020204" pitchFamily="34" charset="0"/>
              </a:rPr>
              <a:t>, DQE reveals a logic bug in the target DBMS.</a:t>
            </a:r>
          </a:p>
          <a:p>
            <a:pPr algn="l"/>
            <a:r>
              <a:rPr lang="en-US" altLang="zh-CN" sz="1800" b="1" i="0" dirty="0">
                <a:effectLst/>
                <a:latin typeface="Arial" panose="020B0604020202020204" pitchFamily="34" charset="0"/>
              </a:rPr>
              <a:t>[click]</a:t>
            </a:r>
            <a:r>
              <a:rPr lang="en-US" altLang="zh-CN" sz="1800" b="0" i="0" u="none" strike="noStrike" baseline="0" dirty="0">
                <a:latin typeface="NimbusRomNo9L-Regu"/>
              </a:rPr>
              <a:t> The key challenge of DQE is to automatically obtain the accessed rows for a given statement.</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10</a:t>
            </a:fld>
            <a:endParaRPr lang="zh-CN" altLang="en-US"/>
          </a:p>
        </p:txBody>
      </p:sp>
    </p:spTree>
    <p:extLst>
      <p:ext uri="{BB962C8B-B14F-4D97-AF65-F5344CB8AC3E}">
        <p14:creationId xmlns:p14="http://schemas.microsoft.com/office/powerpoint/2010/main" val="368110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SELECT, we need a row identifier to uniquely identify each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 </a:t>
                </a:r>
                <a:r>
                  <a:rPr lang="en-US" altLang="zh-CN" dirty="0"/>
                  <a:t>In this example, we cannot figure out the SELECT returns the first or third row.</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solve</a:t>
                </a:r>
                <a:r>
                  <a:rPr lang="en-US" altLang="zh-CN" baseline="0" dirty="0"/>
                  <a:t> this problem,</a:t>
                </a:r>
                <a:r>
                  <a:rPr lang="en-US" altLang="zh-CN" dirty="0"/>
                  <a:t> we add a column </a:t>
                </a:r>
                <a14:m>
                  <m:oMath xmlns:m="http://schemas.openxmlformats.org/officeDocument/2006/math">
                    <m:r>
                      <a:rPr lang="en-US" altLang="zh-CN" i="1">
                        <a:latin typeface="Cambria Math" panose="02040503050406030204" pitchFamily="18" charset="0"/>
                      </a:rPr>
                      <m:t>𝑟𝑜𝑤𝐼𝑑</m:t>
                    </m:r>
                  </m:oMath>
                </a14:m>
                <a:r>
                  <a:rPr lang="en-US" altLang="zh-CN" dirty="0"/>
                  <a:t> to uniquely identify each row</a:t>
                </a:r>
                <a:endParaRPr lang="zh-CN" altLang="en-US" dirty="0"/>
              </a:p>
              <a:p>
                <a:r>
                  <a:rPr lang="en-US" altLang="zh-CN" b="1" dirty="0"/>
                  <a:t>[click] </a:t>
                </a:r>
                <a:r>
                  <a:rPr lang="en-US" altLang="zh-CN" dirty="0"/>
                  <a:t>Given a table t1, </a:t>
                </a:r>
                <a:r>
                  <a:rPr lang="en-US" altLang="zh-CN" b="1" dirty="0"/>
                  <a:t>[click] </a:t>
                </a:r>
                <a:r>
                  <a:rPr lang="en-US" altLang="zh-CN" dirty="0"/>
                  <a:t>we first add a column </a:t>
                </a:r>
                <a:r>
                  <a:rPr lang="en-US" altLang="zh-CN" dirty="0" err="1"/>
                  <a:t>rowId</a:t>
                </a:r>
                <a:r>
                  <a:rPr lang="en-US" altLang="zh-CN" dirty="0"/>
                  <a:t>, </a:t>
                </a:r>
                <a:r>
                  <a:rPr lang="en-US" altLang="zh-CN" b="1" dirty="0"/>
                  <a:t>[click] </a:t>
                </a:r>
                <a:r>
                  <a:rPr lang="en-US" altLang="zh-CN" dirty="0"/>
                  <a:t>then rewrite the SELECT statement by adding </a:t>
                </a:r>
                <a:r>
                  <a:rPr lang="en-US" altLang="zh-CN" dirty="0" err="1"/>
                  <a:t>rowId</a:t>
                </a:r>
                <a:r>
                  <a:rPr lang="en-US" altLang="zh-CN" dirty="0"/>
                  <a:t> </a:t>
                </a:r>
              </a:p>
              <a:p>
                <a:r>
                  <a:rPr lang="en-US" altLang="zh-CN" dirty="0"/>
                  <a:t>In its select field. In this way, we do not change its execution semantic, and then we </a:t>
                </a:r>
                <a:r>
                  <a:rPr lang="en-US" altLang="zh-CN" b="1" dirty="0"/>
                  <a:t>[click]  </a:t>
                </a:r>
                <a:r>
                  <a:rPr lang="en-US" altLang="zh-CN" dirty="0"/>
                  <a:t>execute the new SELECT statement to obtain the selected rows from its query result.</a:t>
                </a:r>
              </a:p>
              <a:p>
                <a:r>
                  <a:rPr lang="en-US" altLang="zh-CN" b="1" dirty="0"/>
                  <a:t>[click] </a:t>
                </a:r>
                <a:r>
                  <a:rPr lang="en-US" altLang="zh-CN" b="0" dirty="0"/>
                  <a:t>in this example, the third row is returned.</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SELECT, we need a row identifier to uniquely identify each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In this example, we cannot figure out it is </a:t>
                </a:r>
                <a:r>
                  <a:rPr lang="en-US" altLang="zh-CN" dirty="0">
                    <a:solidFill>
                      <a:schemeClr val="tx1"/>
                    </a:solidFill>
                  </a:rPr>
                  <a:t>the</a:t>
                </a:r>
                <a:r>
                  <a:rPr lang="en-US" altLang="zh-CN" dirty="0">
                    <a:solidFill>
                      <a:srgbClr val="FF0000"/>
                    </a:solidFill>
                  </a:rPr>
                  <a:t> first </a:t>
                </a:r>
                <a:r>
                  <a:rPr lang="en-US" altLang="zh-CN" dirty="0"/>
                  <a:t>or</a:t>
                </a:r>
                <a:r>
                  <a:rPr lang="en-US" altLang="zh-CN" dirty="0">
                    <a:solidFill>
                      <a:srgbClr val="FF0000"/>
                    </a:solidFill>
                  </a:rPr>
                  <a:t> third </a:t>
                </a:r>
                <a:r>
                  <a:rPr lang="en-US" altLang="zh-CN" dirty="0"/>
                  <a:t>row?</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To solve</a:t>
                </a:r>
                <a:r>
                  <a:rPr lang="en-US" altLang="zh-CN" baseline="0" dirty="0"/>
                  <a:t> this problem,</a:t>
                </a:r>
                <a:r>
                  <a:rPr lang="en-US" altLang="zh-CN" dirty="0"/>
                  <a:t> we add a column </a:t>
                </a:r>
                <a:r>
                  <a:rPr lang="en-US" altLang="zh-CN" i="0">
                    <a:latin typeface="Cambria Math" panose="02040503050406030204" pitchFamily="18" charset="0"/>
                  </a:rPr>
                  <a:t>𝑟𝑜𝑤𝐼𝑑</a:t>
                </a:r>
                <a:r>
                  <a:rPr lang="en-US" altLang="zh-CN" dirty="0"/>
                  <a:t> to uniquely identify each row</a:t>
                </a:r>
                <a:endParaRPr lang="zh-CN" altLang="en-US" dirty="0"/>
              </a:p>
              <a:p>
                <a:r>
                  <a:rPr lang="en-US" altLang="zh-CN" dirty="0"/>
                  <a:t>Given a table t1 and a SELECT statement, [click] we first add a column </a:t>
                </a:r>
                <a:r>
                  <a:rPr lang="en-US" altLang="zh-CN" dirty="0" err="1"/>
                  <a:t>rowId</a:t>
                </a:r>
                <a:r>
                  <a:rPr lang="en-US" altLang="zh-CN" dirty="0"/>
                  <a:t>, [click] then rewrite the SELECT statement without changing its semantic, and we [click]  execute the new SELECT and [click] obtain the selected rows from its query result.</a:t>
                </a: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B5DE26C2-D2FE-49BF-BF83-9EEFEEB92A96}" type="slidenum">
              <a:rPr lang="zh-CN" altLang="en-US" smtClean="0"/>
              <a:t>11</a:t>
            </a:fld>
            <a:endParaRPr lang="zh-CN" altLang="en-US"/>
          </a:p>
        </p:txBody>
      </p:sp>
    </p:spTree>
    <p:extLst>
      <p:ext uri="{BB962C8B-B14F-4D97-AF65-F5344CB8AC3E}">
        <p14:creationId xmlns:p14="http://schemas.microsoft.com/office/powerpoint/2010/main" val="3276443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For UPDATE, we need to mark which rows are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In this example, we cannot figure out which rows are updated, since the table content is not changed after executing the </a:t>
                </a:r>
                <a:r>
                  <a:rPr lang="en-US" altLang="zh-CN"/>
                  <a:t>UDPATE statementd</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solve</a:t>
                </a:r>
                <a:r>
                  <a:rPr lang="en-US" altLang="zh-CN" baseline="0" dirty="0"/>
                  <a:t> this problem,</a:t>
                </a:r>
                <a:r>
                  <a:rPr lang="en-US" altLang="zh-CN" dirty="0"/>
                  <a:t> we add a column </a:t>
                </a:r>
                <a14:m>
                  <m:oMath xmlns:m="http://schemas.openxmlformats.org/officeDocument/2006/math">
                    <m:r>
                      <a:rPr lang="en-US" altLang="zh-CN" b="0" i="1" smtClean="0">
                        <a:latin typeface="Cambria Math" panose="02040503050406030204" pitchFamily="18" charset="0"/>
                      </a:rPr>
                      <m:t>𝑢𝑝𝑑𝑎𝑡𝑒𝑑</m:t>
                    </m:r>
                  </m:oMath>
                </a14:m>
                <a:r>
                  <a:rPr lang="zh-CN" altLang="en-US" dirty="0"/>
                  <a:t> </a:t>
                </a:r>
                <a:r>
                  <a:rPr lang="en-US" altLang="zh-CN" dirty="0"/>
                  <a:t>to mark which rows are updated</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Given a table t1, </a:t>
                </a:r>
                <a:r>
                  <a:rPr lang="en-US" altLang="zh-CN" b="1" dirty="0"/>
                  <a:t>[click]</a:t>
                </a:r>
                <a:r>
                  <a:rPr lang="en-US" altLang="zh-CN" dirty="0"/>
                  <a:t> we first add a column </a:t>
                </a:r>
                <a:r>
                  <a:rPr lang="en-US" altLang="zh-CN" dirty="0" err="1"/>
                  <a:t>rowId</a:t>
                </a:r>
                <a:r>
                  <a:rPr lang="en-US" altLang="zh-CN" dirty="0"/>
                  <a:t>,</a:t>
                </a:r>
                <a:r>
                  <a:rPr lang="en-US" altLang="zh-CN" b="1" dirty="0"/>
                  <a:t> </a:t>
                </a:r>
                <a:r>
                  <a:rPr lang="en-US" altLang="zh-CN" dirty="0"/>
                  <a:t>and further add a column updated </a:t>
                </a:r>
                <a:r>
                  <a:rPr lang="en-US" altLang="zh-CN" b="1" dirty="0"/>
                  <a:t>[click]</a:t>
                </a:r>
                <a:r>
                  <a:rPr lang="en-US" altLang="zh-CN" dirty="0"/>
                  <a:t> then rewrite the UPDATE statement by adding updated=true in its update field. In this way, we do not change its execution semantic, and then we </a:t>
                </a:r>
                <a:r>
                  <a:rPr lang="en-US" altLang="zh-CN" b="1" dirty="0"/>
                  <a:t>[click] </a:t>
                </a:r>
                <a:r>
                  <a:rPr lang="en-US" altLang="zh-CN" dirty="0"/>
                  <a:t> execute the new UPDATE statement to obtain the updated rows from its execution result. </a:t>
                </a:r>
                <a:r>
                  <a:rPr lang="en-US" altLang="zh-CN" b="1" dirty="0"/>
                  <a:t>[click]</a:t>
                </a:r>
                <a:r>
                  <a:rPr lang="en-US" altLang="zh-CN" dirty="0"/>
                  <a:t> In this example, the third row is updated.</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r>
                  <a:rPr lang="en-US" altLang="zh-CN" dirty="0"/>
                  <a:t>For UPDATE, we need to mark which row is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In this example, we cannot figure out which row is updated, since the table content is not changed after executing the UDPATE</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solve</a:t>
                </a:r>
                <a:r>
                  <a:rPr lang="en-US" altLang="zh-CN" baseline="0" dirty="0"/>
                  <a:t> this problem,</a:t>
                </a:r>
                <a:r>
                  <a:rPr lang="en-US" altLang="zh-CN" dirty="0"/>
                  <a:t> we add a column </a:t>
                </a:r>
                <a:r>
                  <a:rPr lang="en-US" altLang="zh-CN" b="0" i="0">
                    <a:latin typeface="Cambria Math" panose="02040503050406030204" pitchFamily="18" charset="0"/>
                  </a:rPr>
                  <a:t>𝑢𝑝𝑑𝑎𝑡𝑒𝑑</a:t>
                </a:r>
                <a:r>
                  <a:rPr lang="zh-CN" altLang="en-US" dirty="0"/>
                  <a:t> </a:t>
                </a:r>
                <a:r>
                  <a:rPr lang="en-US" altLang="zh-CN" dirty="0"/>
                  <a:t>to mark which rows are updated</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Given a table t1, </a:t>
                </a:r>
                <a:r>
                  <a:rPr lang="en-US" altLang="zh-CN" b="1" dirty="0"/>
                  <a:t>[click]</a:t>
                </a:r>
                <a:r>
                  <a:rPr lang="en-US" altLang="zh-CN" dirty="0"/>
                  <a:t> we first add a column </a:t>
                </a:r>
                <a:r>
                  <a:rPr lang="en-US" altLang="zh-CN" dirty="0" err="1"/>
                  <a:t>rowId</a:t>
                </a:r>
                <a:r>
                  <a:rPr lang="en-US" altLang="zh-CN" dirty="0"/>
                  <a:t>, </a:t>
                </a:r>
                <a:r>
                  <a:rPr lang="en-US" altLang="zh-CN" b="1" dirty="0"/>
                  <a:t>[click] </a:t>
                </a:r>
                <a:r>
                  <a:rPr lang="en-US" altLang="zh-CN" dirty="0"/>
                  <a:t>and further add a column updated </a:t>
                </a:r>
                <a:r>
                  <a:rPr lang="en-US" altLang="zh-CN" b="1" dirty="0"/>
                  <a:t>[click]</a:t>
                </a:r>
                <a:r>
                  <a:rPr lang="en-US" altLang="zh-CN" dirty="0"/>
                  <a:t> then rewrite the UPDATE statement by adding updated=true in its update field. In this way, we do not change its execution semantic, and then we </a:t>
                </a:r>
                <a:r>
                  <a:rPr lang="en-US" altLang="zh-CN" b="1" dirty="0"/>
                  <a:t>[click] </a:t>
                </a:r>
                <a:r>
                  <a:rPr lang="en-US" altLang="zh-CN" dirty="0"/>
                  <a:t> execute the new UPDATE statement to </a:t>
                </a:r>
                <a:r>
                  <a:rPr lang="en-US" altLang="zh-CN" b="1" dirty="0"/>
                  <a:t>[click]</a:t>
                </a:r>
                <a:r>
                  <a:rPr lang="en-US" altLang="zh-CN" dirty="0"/>
                  <a:t> obtain the updated rows from its execution result.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B5DE26C2-D2FE-49BF-BF83-9EEFEEB92A96}" type="slidenum">
              <a:rPr lang="zh-CN" altLang="en-US" smtClean="0"/>
              <a:t>12</a:t>
            </a:fld>
            <a:endParaRPr lang="zh-CN" altLang="en-US"/>
          </a:p>
        </p:txBody>
      </p:sp>
    </p:spTree>
    <p:extLst>
      <p:ext uri="{BB962C8B-B14F-4D97-AF65-F5344CB8AC3E}">
        <p14:creationId xmlns:p14="http://schemas.microsoft.com/office/powerpoint/2010/main" val="2898333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We use the column </a:t>
                </a:r>
                <a14:m>
                  <m:oMath xmlns:m="http://schemas.openxmlformats.org/officeDocument/2006/math">
                    <m:r>
                      <a:rPr lang="en-US" altLang="zh-CN" b="0" i="1" smtClean="0">
                        <a:latin typeface="Cambria Math" panose="02040503050406030204" pitchFamily="18" charset="0"/>
                      </a:rPr>
                      <m:t>𝑟𝑜𝑤𝐼𝑑</m:t>
                    </m:r>
                  </m:oMath>
                </a14:m>
                <a:r>
                  <a:rPr lang="zh-CN" altLang="en-US" dirty="0"/>
                  <a:t> </a:t>
                </a:r>
                <a:r>
                  <a:rPr lang="en-US" altLang="zh-CN" dirty="0"/>
                  <a:t>to obtain the deleted rows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Given a table t1 and a DELETE, </a:t>
                </a:r>
                <a:r>
                  <a:rPr lang="en-US" altLang="zh-CN" b="1" dirty="0"/>
                  <a:t>[click] </a:t>
                </a:r>
                <a:r>
                  <a:rPr lang="en-US" altLang="zh-CN" dirty="0"/>
                  <a:t>we first add a column </a:t>
                </a:r>
                <a:r>
                  <a:rPr lang="en-US" altLang="zh-CN" dirty="0" err="1"/>
                  <a:t>rowId</a:t>
                </a:r>
                <a:r>
                  <a:rPr lang="en-US" altLang="zh-CN" dirty="0"/>
                  <a:t>, </a:t>
                </a:r>
                <a:r>
                  <a:rPr lang="en-US" altLang="zh-CN" b="1" dirty="0"/>
                  <a:t>[click] </a:t>
                </a:r>
                <a:r>
                  <a:rPr lang="en-US" altLang="zh-CN" dirty="0"/>
                  <a:t>then execute the DELETE statement, and </a:t>
                </a:r>
                <a:r>
                  <a:rPr lang="en-US" altLang="zh-CN" b="1" dirty="0"/>
                  <a:t>[click] </a:t>
                </a:r>
                <a:r>
                  <a:rPr lang="en-US" altLang="zh-CN" dirty="0"/>
                  <a:t>finally we compare the </a:t>
                </a:r>
                <a:r>
                  <a:rPr lang="en-US" altLang="zh-CN" dirty="0" err="1"/>
                  <a:t>rowId</a:t>
                </a:r>
                <a:r>
                  <a:rPr lang="en-US" altLang="zh-CN" dirty="0"/>
                  <a:t> in table t1 before and after executing the delete statement, </a:t>
                </a:r>
                <a:r>
                  <a:rPr lang="en-US" altLang="zh-CN" b="1" dirty="0"/>
                  <a:t>[click] </a:t>
                </a:r>
                <a:r>
                  <a:rPr lang="en-US" altLang="zh-CN" dirty="0"/>
                  <a:t>in this example the third row is deleted</a:t>
                </a:r>
              </a:p>
            </p:txBody>
          </p:sp>
        </mc:Choice>
        <mc:Fallback xmlns="">
          <p:sp>
            <p:nvSpPr>
              <p:cNvPr id="3" name="备注占位符 2"/>
              <p:cNvSpPr>
                <a:spLocks noGrp="1"/>
              </p:cNvSpPr>
              <p:nvPr>
                <p:ph type="body" idx="1"/>
              </p:nvPr>
            </p:nvSpPr>
            <p:spPr/>
            <p:txBody>
              <a:bodyPr/>
              <a:lstStyle/>
              <a:p>
                <a:r>
                  <a:rPr lang="en-US" altLang="zh-CN" dirty="0"/>
                  <a:t>We use the column </a:t>
                </a:r>
                <a:r>
                  <a:rPr lang="en-US" altLang="zh-CN" b="0" i="0">
                    <a:latin typeface="Cambria Math" panose="02040503050406030204" pitchFamily="18" charset="0"/>
                  </a:rPr>
                  <a:t>𝑟𝑜𝑤𝐼𝑑</a:t>
                </a:r>
                <a:r>
                  <a:rPr lang="zh-CN" altLang="en-US" dirty="0"/>
                  <a:t> </a:t>
                </a:r>
                <a:r>
                  <a:rPr lang="en-US" altLang="zh-CN" dirty="0"/>
                  <a:t>to obtain the deleted rows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Given a table t1 and a DELETE, [click] we first add a column </a:t>
                </a:r>
                <a:r>
                  <a:rPr lang="en-US" altLang="zh-CN" dirty="0" err="1"/>
                  <a:t>rowId</a:t>
                </a:r>
                <a:r>
                  <a:rPr lang="en-US" altLang="zh-CN" dirty="0"/>
                  <a:t>, [click] then execute the DELETE, and [click] finally we compare the </a:t>
                </a:r>
                <a:r>
                  <a:rPr lang="en-US" altLang="zh-CN" dirty="0" err="1"/>
                  <a:t>rowId</a:t>
                </a:r>
                <a:r>
                  <a:rPr lang="en-US" altLang="zh-CN" dirty="0"/>
                  <a:t> in table t1 before and after executing the delete, in this case the third row is deleted</a:t>
                </a:r>
              </a:p>
              <a:p>
                <a:endParaRPr lang="zh-CN" altLang="en-US" dirty="0"/>
              </a:p>
            </p:txBody>
          </p:sp>
        </mc:Fallback>
      </mc:AlternateContent>
      <p:sp>
        <p:nvSpPr>
          <p:cNvPr id="4" name="灯片编号占位符 3"/>
          <p:cNvSpPr>
            <a:spLocks noGrp="1"/>
          </p:cNvSpPr>
          <p:nvPr>
            <p:ph type="sldNum" sz="quarter" idx="5"/>
          </p:nvPr>
        </p:nvSpPr>
        <p:spPr/>
        <p:txBody>
          <a:bodyPr/>
          <a:lstStyle/>
          <a:p>
            <a:fld id="{B5DE26C2-D2FE-49BF-BF83-9EEFEEB92A96}" type="slidenum">
              <a:rPr lang="zh-CN" altLang="en-US" smtClean="0"/>
              <a:t>13</a:t>
            </a:fld>
            <a:endParaRPr lang="zh-CN" altLang="en-US"/>
          </a:p>
        </p:txBody>
      </p:sp>
    </p:spTree>
    <p:extLst>
      <p:ext uri="{BB962C8B-B14F-4D97-AF65-F5344CB8AC3E}">
        <p14:creationId xmlns:p14="http://schemas.microsoft.com/office/powerpoint/2010/main" val="2336025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selecting from multiple tables,</a:t>
            </a:r>
            <a:r>
              <a:rPr lang="zh-CN" altLang="en-US" dirty="0"/>
              <a:t> </a:t>
            </a:r>
            <a:r>
              <a:rPr lang="en-US" altLang="zh-CN" b="1" dirty="0"/>
              <a:t>[click] </a:t>
            </a:r>
            <a:r>
              <a:rPr lang="en-US" altLang="zh-CN" dirty="0"/>
              <a:t>we add </a:t>
            </a:r>
            <a:r>
              <a:rPr lang="en-US" altLang="zh-CN" dirty="0" err="1"/>
              <a:t>rowId</a:t>
            </a:r>
            <a:r>
              <a:rPr lang="en-US" altLang="zh-CN" dirty="0"/>
              <a:t> to each table</a:t>
            </a:r>
            <a:r>
              <a:rPr lang="en-US" altLang="zh-CN" b="1" dirty="0"/>
              <a:t>, [click] </a:t>
            </a:r>
            <a:r>
              <a:rPr lang="en-US" altLang="zh-CN" dirty="0"/>
              <a:t>then rewrite the SELECT statement, and </a:t>
            </a:r>
            <a:r>
              <a:rPr lang="en-US" altLang="zh-CN" b="1" dirty="0"/>
              <a:t>[</a:t>
            </a:r>
            <a:r>
              <a:rPr lang="en-US" altLang="zh-CN" b="1" dirty="0" err="1"/>
              <a:t>cilck</a:t>
            </a:r>
            <a:r>
              <a:rPr lang="en-US" altLang="zh-CN" b="1" dirty="0"/>
              <a:t>] </a:t>
            </a:r>
            <a:r>
              <a:rPr lang="en-US" altLang="zh-CN" dirty="0"/>
              <a:t>finally obtain the selected rows from its query result, </a:t>
            </a:r>
            <a:r>
              <a:rPr lang="en-US" altLang="zh-CN" b="1" dirty="0"/>
              <a:t>[click]</a:t>
            </a:r>
            <a:r>
              <a:rPr lang="en-US" altLang="zh-CN" dirty="0"/>
              <a:t> the </a:t>
            </a:r>
            <a:r>
              <a:rPr lang="en-US" altLang="zh-CN" dirty="0" err="1"/>
              <a:t>rowId</a:t>
            </a:r>
            <a:r>
              <a:rPr lang="en-US" altLang="zh-CN" dirty="0"/>
              <a:t> can appear more than once because of the joint operation, we remove the duplicates if necessary</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14</a:t>
            </a:fld>
            <a:endParaRPr lang="zh-CN" altLang="en-US"/>
          </a:p>
        </p:txBody>
      </p:sp>
    </p:spTree>
    <p:extLst>
      <p:ext uri="{BB962C8B-B14F-4D97-AF65-F5344CB8AC3E}">
        <p14:creationId xmlns:p14="http://schemas.microsoft.com/office/powerpoint/2010/main" val="138221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updating on multiple tables, </a:t>
            </a:r>
            <a:r>
              <a:rPr lang="en-US" altLang="zh-CN" b="1" dirty="0"/>
              <a:t>[click]</a:t>
            </a:r>
            <a:r>
              <a:rPr lang="en-US" altLang="zh-CN" dirty="0"/>
              <a:t> </a:t>
            </a:r>
            <a:r>
              <a:rPr lang="en-US" altLang="zh-CN"/>
              <a:t>we add </a:t>
            </a:r>
            <a:r>
              <a:rPr lang="en-US" altLang="zh-CN" dirty="0" err="1"/>
              <a:t>rowId</a:t>
            </a:r>
            <a:r>
              <a:rPr lang="en-US" altLang="zh-CN" dirty="0"/>
              <a:t> and updated to each table, </a:t>
            </a:r>
            <a:r>
              <a:rPr lang="en-US" altLang="zh-CN" b="1" dirty="0"/>
              <a:t>[click] </a:t>
            </a:r>
            <a:r>
              <a:rPr lang="en-US" altLang="zh-CN" dirty="0"/>
              <a:t>then</a:t>
            </a:r>
            <a:r>
              <a:rPr lang="zh-CN" altLang="en-US" dirty="0"/>
              <a:t> </a:t>
            </a:r>
            <a:r>
              <a:rPr lang="en-US" altLang="zh-CN" dirty="0"/>
              <a:t>we</a:t>
            </a:r>
            <a:r>
              <a:rPr lang="zh-CN" altLang="en-US" dirty="0"/>
              <a:t> </a:t>
            </a:r>
            <a:r>
              <a:rPr lang="en-US" altLang="zh-CN" dirty="0"/>
              <a:t>rewrite the UPDATE</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15</a:t>
            </a:fld>
            <a:endParaRPr lang="zh-CN" altLang="en-US"/>
          </a:p>
        </p:txBody>
      </p:sp>
    </p:spTree>
    <p:extLst>
      <p:ext uri="{BB962C8B-B14F-4D97-AF65-F5344CB8AC3E}">
        <p14:creationId xmlns:p14="http://schemas.microsoft.com/office/powerpoint/2010/main" val="137109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[click] </a:t>
            </a:r>
            <a:r>
              <a:rPr lang="en-US" altLang="zh-CN" dirty="0"/>
              <a:t>we then execute the new UPDATE statement. </a:t>
            </a:r>
            <a:r>
              <a:rPr lang="en-US" altLang="zh-CN" b="1" dirty="0"/>
              <a:t>[click] </a:t>
            </a:r>
            <a:r>
              <a:rPr lang="en-US" altLang="zh-CN" dirty="0"/>
              <a:t>we filter </a:t>
            </a:r>
            <a:r>
              <a:rPr lang="en-US" altLang="zh-CN" dirty="0" err="1"/>
              <a:t>rowId</a:t>
            </a:r>
            <a:r>
              <a:rPr lang="en-US" altLang="zh-CN" dirty="0"/>
              <a:t> from each table using the condition updated=true,</a:t>
            </a:r>
            <a:r>
              <a:rPr lang="en-US" altLang="zh-CN" b="1" dirty="0"/>
              <a:t> </a:t>
            </a:r>
            <a:r>
              <a:rPr lang="en-US" altLang="zh-CN" dirty="0"/>
              <a:t>and combine them together </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16</a:t>
            </a:fld>
            <a:endParaRPr lang="zh-CN" altLang="en-US"/>
          </a:p>
        </p:txBody>
      </p:sp>
    </p:spTree>
    <p:extLst>
      <p:ext uri="{BB962C8B-B14F-4D97-AF65-F5344CB8AC3E}">
        <p14:creationId xmlns:p14="http://schemas.microsoft.com/office/powerpoint/2010/main" val="1430854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obtaining their accessed rows, we compare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these three statements access different rows, DQE reveals a logic bug.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17</a:t>
            </a:fld>
            <a:endParaRPr lang="zh-CN" altLang="en-US"/>
          </a:p>
        </p:txBody>
      </p:sp>
    </p:spTree>
    <p:extLst>
      <p:ext uri="{BB962C8B-B14F-4D97-AF65-F5344CB8AC3E}">
        <p14:creationId xmlns:p14="http://schemas.microsoft.com/office/powerpoint/2010/main" val="3296269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SELECT, UPDATE and DELETE raise errors, we compare their error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Since a DBMS adopts different strategies to evaluate predicates in SELECT, UPDATE and DELETE statements, we do not compare their access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 </a:t>
            </a:r>
            <a:r>
              <a:rPr lang="en-US" altLang="zh-CN" dirty="0"/>
              <a:t>For example, In MariaDB, the same predicate in select causes a warning, and the SELECT continues to execute, finally returns all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 </a:t>
            </a:r>
            <a:r>
              <a:rPr lang="en-US" altLang="zh-CN" dirty="0"/>
              <a:t>For the UPDATE statement, MariaDB returns errors and roll back the operation. As a result, no row is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For the DELETE statement, MariaDB returns errors and roll back it. As a result, no row is deleted</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18</a:t>
            </a:fld>
            <a:endParaRPr lang="zh-CN" altLang="en-US"/>
          </a:p>
        </p:txBody>
      </p:sp>
    </p:spTree>
    <p:extLst>
      <p:ext uri="{BB962C8B-B14F-4D97-AF65-F5344CB8AC3E}">
        <p14:creationId xmlns:p14="http://schemas.microsoft.com/office/powerpoint/2010/main" val="2938007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However, these error message should be the same</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19</a:t>
            </a:fld>
            <a:endParaRPr lang="zh-CN" altLang="en-US"/>
          </a:p>
        </p:txBody>
      </p:sp>
    </p:spTree>
    <p:extLst>
      <p:ext uri="{BB962C8B-B14F-4D97-AF65-F5344CB8AC3E}">
        <p14:creationId xmlns:p14="http://schemas.microsoft.com/office/powerpoint/2010/main" val="41914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Database Management Systems are widely used to store, retrieve and manipulate data.</a:t>
            </a:r>
          </a:p>
          <a:p>
            <a:r>
              <a:rPr lang="en-US" altLang="zh-CN" dirty="0"/>
              <a:t>According to the DB-Engines Ranking, </a:t>
            </a:r>
            <a:r>
              <a:rPr lang="en-US" altLang="zh-CN" b="1" dirty="0"/>
              <a:t>[click]</a:t>
            </a:r>
            <a:r>
              <a:rPr lang="en-US" altLang="zh-CN" dirty="0"/>
              <a:t> seven of the ten most popular DBMSs are relational DBMSs, like MySQL, PostgreSQL and SQLite.</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a:t>
            </a:fld>
            <a:endParaRPr lang="zh-CN" altLang="en-US"/>
          </a:p>
        </p:txBody>
      </p:sp>
    </p:spTree>
    <p:extLst>
      <p:ext uri="{BB962C8B-B14F-4D97-AF65-F5344CB8AC3E}">
        <p14:creationId xmlns:p14="http://schemas.microsoft.com/office/powerpoint/2010/main" val="84157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When they raise different errors,  </a:t>
            </a:r>
            <a:r>
              <a:rPr lang="en-US" altLang="zh-CN" b="1" dirty="0"/>
              <a:t>[click] </a:t>
            </a:r>
            <a:r>
              <a:rPr lang="en-US" altLang="zh-CN" b="0" dirty="0"/>
              <a:t>for example, the SELECT statement raises an error with different error message, DQE reports a logic bug </a:t>
            </a:r>
            <a:r>
              <a:rPr lang="zh-CN" altLang="en-US" b="0" dirty="0"/>
              <a:t> </a:t>
            </a:r>
            <a:endParaRPr lang="en-US" altLang="zh-CN"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20</a:t>
            </a:fld>
            <a:endParaRPr lang="zh-CN" altLang="en-US"/>
          </a:p>
        </p:txBody>
      </p:sp>
    </p:spTree>
    <p:extLst>
      <p:ext uri="{BB962C8B-B14F-4D97-AF65-F5344CB8AC3E}">
        <p14:creationId xmlns:p14="http://schemas.microsoft.com/office/powerpoint/2010/main" val="290939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Moreover, when an error should happen, but it </a:t>
            </a:r>
            <a:r>
              <a:rPr lang="en-US" altLang="zh-CN"/>
              <a:t>does not happen, </a:t>
            </a:r>
            <a:r>
              <a:rPr lang="en-US" altLang="zh-CN" dirty="0"/>
              <a:t>DQE can also detect this kind of 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a:t>
            </a:r>
            <a:r>
              <a:rPr lang="en-US" altLang="zh-CN" b="1" dirty="0"/>
              <a:t> </a:t>
            </a:r>
            <a:r>
              <a:rPr lang="en-US" altLang="zh-CN" b="0" dirty="0"/>
              <a:t>the SELECT statement should raise an error, but it did not.</a:t>
            </a:r>
            <a:endParaRPr lang="en-US" altLang="zh-CN" b="1"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21</a:t>
            </a:fld>
            <a:endParaRPr lang="zh-CN" altLang="en-US"/>
          </a:p>
        </p:txBody>
      </p:sp>
    </p:spTree>
    <p:extLst>
      <p:ext uri="{BB962C8B-B14F-4D97-AF65-F5344CB8AC3E}">
        <p14:creationId xmlns:p14="http://schemas.microsoft.com/office/powerpoint/2010/main" val="1606305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Moreover, UPDATE and DELETE statements can raise their specific errors when violating table constraints.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given a table t1 with a unique column c1 when updating to an existing values, </a:t>
            </a:r>
            <a:r>
              <a:rPr lang="en-US" altLang="zh-CN" b="1" dirty="0"/>
              <a:t>[click] </a:t>
            </a:r>
            <a:r>
              <a:rPr lang="en-US" altLang="zh-CN" dirty="0"/>
              <a:t> an update-specific error is raised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 </a:t>
            </a:r>
            <a:r>
              <a:rPr lang="en-US" altLang="zh-CN" dirty="0"/>
              <a:t>While for SELECT and DELETE statements, they successfully manipulate the third row, and no errors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case, we do not compare the UPDATE statement with the SELECT and DELETE statement.</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22</a:t>
            </a:fld>
            <a:endParaRPr lang="zh-CN" altLang="en-US"/>
          </a:p>
        </p:txBody>
      </p:sp>
    </p:spTree>
    <p:extLst>
      <p:ext uri="{BB962C8B-B14F-4D97-AF65-F5344CB8AC3E}">
        <p14:creationId xmlns:p14="http://schemas.microsoft.com/office/powerpoint/2010/main" val="777925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evaluate the effectiveness of our approach by answering the following two questions: What logic bugs can DQE detect in real-world DBMSs? and How many bugs detected by DQE can be found by existing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23</a:t>
            </a:fld>
            <a:endParaRPr lang="zh-CN" altLang="en-US"/>
          </a:p>
        </p:txBody>
      </p:sp>
    </p:spTree>
    <p:extLst>
      <p:ext uri="{BB962C8B-B14F-4D97-AF65-F5344CB8AC3E}">
        <p14:creationId xmlns:p14="http://schemas.microsoft.com/office/powerpoint/2010/main" val="17143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select five widely-used and production-level DBMSs as our target. </a:t>
            </a:r>
          </a:p>
          <a:p>
            <a:r>
              <a:rPr lang="en-US" altLang="zh-CN" b="1" dirty="0"/>
              <a:t>[click] </a:t>
            </a:r>
            <a:r>
              <a:rPr lang="en-US" altLang="zh-CN" dirty="0"/>
              <a:t>According to the DB-Engines Ranking, MySQL, SQLite and MariaDB are among the most popular DBMSs</a:t>
            </a:r>
          </a:p>
          <a:p>
            <a:r>
              <a:rPr lang="en-US" altLang="zh-CN" b="1" dirty="0"/>
              <a:t>[click] </a:t>
            </a:r>
            <a:r>
              <a:rPr lang="en-US" altLang="zh-CN" dirty="0"/>
              <a:t>According to the GitHub Stars, </a:t>
            </a:r>
            <a:r>
              <a:rPr lang="en-US" altLang="zh-CN" dirty="0" err="1"/>
              <a:t>CockroachDB</a:t>
            </a:r>
            <a:r>
              <a:rPr lang="en-US" altLang="zh-CN" dirty="0"/>
              <a:t> and </a:t>
            </a:r>
            <a:r>
              <a:rPr lang="en-US" altLang="zh-CN" dirty="0" err="1"/>
              <a:t>TiDB</a:t>
            </a:r>
            <a:r>
              <a:rPr lang="en-US" altLang="zh-CN" dirty="0"/>
              <a:t> are the most popular relational DBMSs</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24</a:t>
            </a:fld>
            <a:endParaRPr lang="zh-CN" altLang="en-US"/>
          </a:p>
        </p:txBody>
      </p:sp>
    </p:spTree>
    <p:extLst>
      <p:ext uri="{BB962C8B-B14F-4D97-AF65-F5344CB8AC3E}">
        <p14:creationId xmlns:p14="http://schemas.microsoft.com/office/powerpoint/2010/main" val="964535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our experiment</a:t>
            </a:r>
            <a:r>
              <a:rPr lang="en-US" altLang="zh-CN" b="1" dirty="0"/>
              <a:t>, [click] </a:t>
            </a:r>
            <a:r>
              <a:rPr lang="en-US" altLang="zh-CN" dirty="0"/>
              <a:t>we have detected 50 bugs, </a:t>
            </a:r>
            <a:r>
              <a:rPr lang="en-US" altLang="zh-CN" b="1" dirty="0"/>
              <a:t>[click] </a:t>
            </a:r>
            <a:r>
              <a:rPr lang="en-US" altLang="zh-CN" dirty="0"/>
              <a:t>41 bugs are confirmed as new bugs, </a:t>
            </a:r>
            <a:r>
              <a:rPr lang="en-US" altLang="zh-CN" b="1" dirty="0"/>
              <a:t>[click] </a:t>
            </a:r>
            <a:r>
              <a:rPr lang="en-US" altLang="zh-CN" dirty="0"/>
              <a:t>and 11 bugs have been fixed</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25</a:t>
            </a:fld>
            <a:endParaRPr lang="zh-CN" altLang="en-US"/>
          </a:p>
        </p:txBody>
      </p:sp>
    </p:spTree>
    <p:extLst>
      <p:ext uri="{BB962C8B-B14F-4D97-AF65-F5344CB8AC3E}">
        <p14:creationId xmlns:p14="http://schemas.microsoft.com/office/powerpoint/2010/main" val="166928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41 confirmed bugs, we analyze their bug triggering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 </a:t>
            </a:r>
            <a:r>
              <a:rPr lang="en-US" altLang="zh-CN" dirty="0"/>
              <a:t>21 bugs are triggered by SELECT statements, </a:t>
            </a:r>
            <a:r>
              <a:rPr lang="en-US" altLang="zh-CN" b="1" dirty="0"/>
              <a:t>[click] and </a:t>
            </a:r>
            <a:r>
              <a:rPr lang="en-US" altLang="zh-CN" dirty="0"/>
              <a:t>20 bugs are triggered by UPDATE or</a:t>
            </a:r>
            <a:r>
              <a:rPr lang="zh-CN" altLang="en-US" dirty="0"/>
              <a:t> </a:t>
            </a:r>
            <a:r>
              <a:rPr lang="en-US" altLang="zh-CN" dirty="0"/>
              <a:t>DELETE</a:t>
            </a:r>
            <a:r>
              <a:rPr lang="zh-CN" altLang="en-US" dirty="0"/>
              <a:t> </a:t>
            </a:r>
            <a:r>
              <a:rPr lang="en-US" altLang="zh-CN" dirty="0"/>
              <a:t>statements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26</a:t>
            </a:fld>
            <a:endParaRPr lang="zh-CN" altLang="en-US"/>
          </a:p>
        </p:txBody>
      </p:sp>
    </p:spTree>
    <p:extLst>
      <p:ext uri="{BB962C8B-B14F-4D97-AF65-F5344CB8AC3E}">
        <p14:creationId xmlns:p14="http://schemas.microsoft.com/office/powerpoint/2010/main" val="385583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further compare DQE with existing approaches, including PQS, </a:t>
            </a:r>
            <a:r>
              <a:rPr lang="en-US" altLang="zh-CN" dirty="0" err="1"/>
              <a:t>NoREC</a:t>
            </a:r>
            <a:r>
              <a:rPr lang="en-US" altLang="zh-CN" dirty="0"/>
              <a:t> and TLP.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41 confirmed bugs, </a:t>
            </a:r>
            <a:r>
              <a:rPr lang="en-US" altLang="zh-CN" b="1" dirty="0"/>
              <a:t>[click] </a:t>
            </a:r>
            <a:r>
              <a:rPr lang="en-US" altLang="zh-CN" dirty="0"/>
              <a:t>They cannot detect 20 bugs triggered by UPDATE or DELETE statements </a:t>
            </a:r>
            <a:r>
              <a:rPr lang="en-US" altLang="zh-CN" b="1" dirty="0"/>
              <a:t>[click] </a:t>
            </a:r>
            <a:r>
              <a:rPr lang="en-US" altLang="zh-CN" dirty="0"/>
              <a:t>and the remaining 21 bugs triggered by SELECT statements do not violate their oracles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27</a:t>
            </a:fld>
            <a:endParaRPr lang="zh-CN" altLang="en-US"/>
          </a:p>
        </p:txBody>
      </p:sp>
    </p:spTree>
    <p:extLst>
      <p:ext uri="{BB962C8B-B14F-4D97-AF65-F5344CB8AC3E}">
        <p14:creationId xmlns:p14="http://schemas.microsoft.com/office/powerpoint/2010/main" val="4144530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summary, inspired by the key observation that SQL statements use predicate to specify which rows to manipulate, we propose DQE to detect logic bugs in SELECT, UPDATE and DELETE statements by comparing their accessed rows. To automatically obtain their accessed rows, we design two columns. We evaluate DQE on five widely-used DBMSs. The experimental result indicates that DQE is effective in detecting logic bugs. We make our tool available at GitHub. For more information, you can refer </a:t>
            </a:r>
            <a:r>
              <a:rPr lang="en-US" altLang="zh-CN"/>
              <a:t>our paper </a:t>
            </a:r>
            <a:r>
              <a:rPr lang="en-US" altLang="zh-CN" dirty="0"/>
              <a:t>Thanks for your listening.</a:t>
            </a:r>
            <a:endParaRPr lang="zh-CN" altLang="en-US"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28</a:t>
            </a:fld>
            <a:endParaRPr lang="zh-CN" altLang="en-US"/>
          </a:p>
        </p:txBody>
      </p:sp>
    </p:spTree>
    <p:extLst>
      <p:ext uri="{BB962C8B-B14F-4D97-AF65-F5344CB8AC3E}">
        <p14:creationId xmlns:p14="http://schemas.microsoft.com/office/powerpoint/2010/main" val="110522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Relational DBMSs use SQL to retrieve and manipulate data.</a:t>
            </a:r>
          </a:p>
          <a:p>
            <a:r>
              <a:rPr lang="en-US" altLang="zh-CN" dirty="0"/>
              <a:t>For example, we can use SELECT statements to retrieve data, and UPDATE / DELETE statements to manipulate data.</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3</a:t>
            </a:fld>
            <a:endParaRPr lang="zh-CN" altLang="en-US"/>
          </a:p>
        </p:txBody>
      </p:sp>
    </p:spTree>
    <p:extLst>
      <p:ext uri="{BB962C8B-B14F-4D97-AF65-F5344CB8AC3E}">
        <p14:creationId xmlns:p14="http://schemas.microsoft.com/office/powerpoint/2010/main" val="321212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Incorrect implementations of DBMSs can result in logic bugs.</a:t>
            </a:r>
          </a:p>
          <a:p>
            <a:r>
              <a:rPr lang="en-US" altLang="zh-CN" dirty="0"/>
              <a:t>For SELECT statements, </a:t>
            </a:r>
            <a:r>
              <a:rPr lang="en-US" altLang="zh-CN" b="1" dirty="0"/>
              <a:t>[click] </a:t>
            </a:r>
            <a:r>
              <a:rPr lang="en-US" altLang="zh-CN" dirty="0"/>
              <a:t>it can return incorrect query results, for example, omit a row,  </a:t>
            </a:r>
          </a:p>
          <a:p>
            <a:r>
              <a:rPr lang="en-US" altLang="zh-CN" b="1" dirty="0"/>
              <a:t>[click]</a:t>
            </a:r>
            <a:r>
              <a:rPr lang="en-US" altLang="zh-CN" dirty="0"/>
              <a:t> For UPDATE statements, it can generate incorrect database states, for example, update partial table data.</a:t>
            </a:r>
          </a:p>
          <a:p>
            <a:r>
              <a:rPr lang="en-US" altLang="zh-CN" b="1" dirty="0"/>
              <a:t>[click]</a:t>
            </a:r>
            <a:r>
              <a:rPr lang="en-US" altLang="zh-CN" dirty="0"/>
              <a:t> For DELETE statements, it can generate incorrect database states, for example, delete one row more.</a:t>
            </a:r>
          </a:p>
          <a:p>
            <a:r>
              <a:rPr lang="en-US" altLang="zh-CN" b="1" dirty="0"/>
              <a:t>[click] </a:t>
            </a:r>
            <a:r>
              <a:rPr lang="en-US" altLang="zh-CN" dirty="0"/>
              <a:t>We lack an oracle to detect these bugs.</a:t>
            </a:r>
          </a:p>
          <a:p>
            <a:endParaRPr lang="en-US" altLang="zh-CN"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4</a:t>
            </a:fld>
            <a:endParaRPr lang="zh-CN" altLang="en-US"/>
          </a:p>
        </p:txBody>
      </p:sp>
    </p:spTree>
    <p:extLst>
      <p:ext uri="{BB962C8B-B14F-4D97-AF65-F5344CB8AC3E}">
        <p14:creationId xmlns:p14="http://schemas.microsoft.com/office/powerpoint/2010/main" val="402692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many approaches to detect bugs in DBMSs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Some approaches detect crash bugs, like </a:t>
            </a:r>
            <a:r>
              <a:rPr lang="en-US" altLang="zh-CN" dirty="0" err="1"/>
              <a:t>SQLsmith</a:t>
            </a:r>
            <a:r>
              <a:rPr lang="en-US" altLang="zh-CN" dirty="0"/>
              <a:t> and Squirrel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Some approaches detect logic bugs in SELECT statements, like RAGS, PQS, </a:t>
            </a:r>
            <a:r>
              <a:rPr lang="en-US" altLang="zh-CN" dirty="0" err="1"/>
              <a:t>NoREC</a:t>
            </a:r>
            <a:r>
              <a:rPr lang="en-US" altLang="zh-CN" dirty="0"/>
              <a:t> and TLP</a:t>
            </a:r>
          </a:p>
          <a:p>
            <a:r>
              <a:rPr lang="en-US" altLang="zh-CN" sz="1200" b="1" dirty="0">
                <a:solidFill>
                  <a:schemeClr val="bg1"/>
                </a:solidFill>
              </a:rPr>
              <a:t>[click]</a:t>
            </a:r>
            <a:r>
              <a:rPr lang="en-US" altLang="zh-CN" sz="1200" dirty="0">
                <a:solidFill>
                  <a:schemeClr val="bg1"/>
                </a:solidFill>
              </a:rPr>
              <a:t> However, these approaches cannot detect logic bugs in UPDATE / DELETE statements</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5</a:t>
            </a:fld>
            <a:endParaRPr lang="zh-CN" altLang="en-US"/>
          </a:p>
        </p:txBody>
      </p:sp>
    </p:spTree>
    <p:extLst>
      <p:ext uri="{BB962C8B-B14F-4D97-AF65-F5344CB8AC3E}">
        <p14:creationId xmlns:p14="http://schemas.microsoft.com/office/powerpoint/2010/main" val="192251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observe that in DBMSs, SQL statements utilize predicates to specify which rows to manipulate.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example, the predicate in the SELECT statement </a:t>
            </a:r>
            <a:r>
              <a:rPr lang="en-US" altLang="zh-CN" b="1" dirty="0"/>
              <a:t>[click] </a:t>
            </a:r>
            <a:r>
              <a:rPr lang="en-US" altLang="zh-CN" dirty="0"/>
              <a:t>specifies the third row </a:t>
            </a:r>
            <a:r>
              <a:rPr lang="en-US" altLang="zh-CN" b="1" dirty="0"/>
              <a:t>[click] </a:t>
            </a:r>
            <a:r>
              <a:rPr lang="en-US" altLang="zh-CN" dirty="0"/>
              <a:t>to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For the UPDATE statement, the predicate </a:t>
            </a:r>
            <a:r>
              <a:rPr lang="en-US" altLang="zh-CN" b="1" dirty="0"/>
              <a:t>[click] </a:t>
            </a:r>
            <a:r>
              <a:rPr lang="en-US" altLang="zh-CN" dirty="0"/>
              <a:t>specifies the second row to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[click]</a:t>
            </a:r>
            <a:r>
              <a:rPr lang="en-US" altLang="zh-CN" dirty="0"/>
              <a:t> For the DELETE statement, the predicate </a:t>
            </a:r>
            <a:r>
              <a:rPr lang="en-US" altLang="zh-CN" b="1" dirty="0"/>
              <a:t>[click]</a:t>
            </a:r>
            <a:r>
              <a:rPr lang="en-US" altLang="zh-CN" dirty="0"/>
              <a:t> specifies the first row to delete.</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6</a:t>
            </a:fld>
            <a:endParaRPr lang="zh-CN" altLang="en-US"/>
          </a:p>
        </p:txBody>
      </p:sp>
    </p:spTree>
    <p:extLst>
      <p:ext uri="{BB962C8B-B14F-4D97-AF65-F5344CB8AC3E}">
        <p14:creationId xmlns:p14="http://schemas.microsoft.com/office/powerpoint/2010/main" val="139342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having the same predicate, SELECT, UPDATE and DELETE statements should access the same rows</a:t>
            </a:r>
          </a:p>
          <a:p>
            <a:r>
              <a:rPr lang="en-US" altLang="zh-CN" b="1" dirty="0">
                <a:solidFill>
                  <a:schemeClr val="bg1">
                    <a:lumMod val="95000"/>
                  </a:schemeClr>
                </a:solidFill>
              </a:rPr>
              <a:t>[click] </a:t>
            </a:r>
            <a:r>
              <a:rPr lang="en-US" altLang="zh-CN" dirty="0">
                <a:solidFill>
                  <a:schemeClr val="bg1">
                    <a:lumMod val="95000"/>
                  </a:schemeClr>
                </a:solidFill>
              </a:rPr>
              <a:t>In this example, these three statements should all manipulate the third row</a:t>
            </a:r>
          </a:p>
          <a:p>
            <a:r>
              <a:rPr lang="en-US" altLang="zh-CN" dirty="0">
                <a:solidFill>
                  <a:schemeClr val="bg1">
                    <a:lumMod val="95000"/>
                  </a:schemeClr>
                </a:solidFill>
              </a:rPr>
              <a:t>That’s</a:t>
            </a:r>
          </a:p>
          <a:p>
            <a:r>
              <a:rPr lang="en-US" altLang="zh-CN" b="1" dirty="0">
                <a:solidFill>
                  <a:schemeClr val="bg1">
                    <a:lumMod val="95000"/>
                  </a:schemeClr>
                </a:solidFill>
              </a:rPr>
              <a:t>[click] </a:t>
            </a:r>
            <a:r>
              <a:rPr lang="en-US" altLang="zh-CN" b="0" dirty="0">
                <a:solidFill>
                  <a:schemeClr val="bg1">
                    <a:lumMod val="95000"/>
                  </a:schemeClr>
                </a:solidFill>
              </a:rPr>
              <a:t>the</a:t>
            </a:r>
            <a:r>
              <a:rPr lang="en-US" altLang="zh-CN" b="1" dirty="0">
                <a:solidFill>
                  <a:schemeClr val="bg1">
                    <a:lumMod val="95000"/>
                  </a:schemeClr>
                </a:solidFill>
              </a:rPr>
              <a:t> </a:t>
            </a:r>
            <a:r>
              <a:rPr lang="en-US" altLang="zh-CN" dirty="0">
                <a:solidFill>
                  <a:schemeClr val="bg1">
                    <a:lumMod val="95000"/>
                  </a:schemeClr>
                </a:solidFill>
              </a:rPr>
              <a:t>SELECT statement returns the third row</a:t>
            </a:r>
          </a:p>
          <a:p>
            <a:r>
              <a:rPr lang="en-US" altLang="zh-CN" b="1" dirty="0">
                <a:solidFill>
                  <a:schemeClr val="bg1">
                    <a:lumMod val="95000"/>
                  </a:schemeClr>
                </a:solidFill>
              </a:rPr>
              <a:t>[click] </a:t>
            </a:r>
            <a:r>
              <a:rPr lang="en-US" altLang="zh-CN" b="0" dirty="0">
                <a:solidFill>
                  <a:schemeClr val="bg1">
                    <a:lumMod val="95000"/>
                  </a:schemeClr>
                </a:solidFill>
              </a:rPr>
              <a:t>the </a:t>
            </a:r>
            <a:r>
              <a:rPr lang="en-US" altLang="zh-CN" dirty="0">
                <a:solidFill>
                  <a:schemeClr val="bg1">
                    <a:lumMod val="95000"/>
                  </a:schemeClr>
                </a:solidFill>
              </a:rPr>
              <a:t>UPDATE statement changes the third row</a:t>
            </a:r>
          </a:p>
          <a:p>
            <a:r>
              <a:rPr lang="en-US" altLang="zh-CN" b="1" dirty="0">
                <a:solidFill>
                  <a:schemeClr val="bg1">
                    <a:lumMod val="95000"/>
                  </a:schemeClr>
                </a:solidFill>
              </a:rPr>
              <a:t>[click] </a:t>
            </a:r>
            <a:r>
              <a:rPr lang="en-US" altLang="zh-CN" dirty="0">
                <a:solidFill>
                  <a:schemeClr val="bg1">
                    <a:lumMod val="95000"/>
                  </a:schemeClr>
                </a:solidFill>
              </a:rPr>
              <a:t>and the DELETE statement removes the third row</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7</a:t>
            </a:fld>
            <a:endParaRPr lang="zh-CN" altLang="en-US"/>
          </a:p>
        </p:txBody>
      </p:sp>
    </p:spTree>
    <p:extLst>
      <p:ext uri="{BB962C8B-B14F-4D97-AF65-F5344CB8AC3E}">
        <p14:creationId xmlns:p14="http://schemas.microsoft.com/office/powerpoint/2010/main" val="339444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a DBMS usually adopts different implementations for predicate evaluation in SELECT, UPDATE and DELETE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example, </a:t>
            </a:r>
            <a:r>
              <a:rPr lang="en-US" altLang="zh-CN" b="1" dirty="0"/>
              <a:t>[click] </a:t>
            </a:r>
            <a:r>
              <a:rPr lang="en-US" altLang="zh-CN" dirty="0"/>
              <a:t>for SELECT, MySQL evaluates the result in GREATEST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DELETE, MySQL only checks whether column c1, c2 is NULL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B5DE26C2-D2FE-49BF-BF83-9EEFEEB92A96}" type="slidenum">
              <a:rPr lang="zh-CN" altLang="en-US" smtClean="0"/>
              <a:t>8</a:t>
            </a:fld>
            <a:endParaRPr lang="zh-CN" altLang="en-US"/>
          </a:p>
        </p:txBody>
      </p:sp>
    </p:spTree>
    <p:extLst>
      <p:ext uri="{BB962C8B-B14F-4D97-AF65-F5344CB8AC3E}">
        <p14:creationId xmlns:p14="http://schemas.microsoft.com/office/powerpoint/2010/main" val="93075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Such inconsistent implementations may cause logic bugs, for example, the SELECT and DELETE statements manipulate different rows</a:t>
            </a:r>
          </a:p>
        </p:txBody>
      </p:sp>
      <p:sp>
        <p:nvSpPr>
          <p:cNvPr id="4" name="灯片编号占位符 3"/>
          <p:cNvSpPr>
            <a:spLocks noGrp="1"/>
          </p:cNvSpPr>
          <p:nvPr>
            <p:ph type="sldNum" sz="quarter" idx="5"/>
          </p:nvPr>
        </p:nvSpPr>
        <p:spPr/>
        <p:txBody>
          <a:bodyPr/>
          <a:lstStyle/>
          <a:p>
            <a:fld id="{B5DE26C2-D2FE-49BF-BF83-9EEFEEB92A96}" type="slidenum">
              <a:rPr lang="zh-CN" altLang="en-US" smtClean="0"/>
              <a:t>9</a:t>
            </a:fld>
            <a:endParaRPr lang="zh-CN" altLang="en-US"/>
          </a:p>
        </p:txBody>
      </p:sp>
    </p:spTree>
    <p:extLst>
      <p:ext uri="{BB962C8B-B14F-4D97-AF65-F5344CB8AC3E}">
        <p14:creationId xmlns:p14="http://schemas.microsoft.com/office/powerpoint/2010/main" val="340879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A55C2-9019-13B5-980C-2864AF2A4D1D}"/>
              </a:ext>
            </a:extLst>
          </p:cNvPr>
          <p:cNvSpPr>
            <a:spLocks noGrp="1"/>
          </p:cNvSpPr>
          <p:nvPr>
            <p:ph type="ctrTitle"/>
          </p:nvPr>
        </p:nvSpPr>
        <p:spPr>
          <a:xfrm>
            <a:off x="914400" y="1122363"/>
            <a:ext cx="10363200" cy="1828460"/>
          </a:xfrm>
        </p:spPr>
        <p:txBody>
          <a:bodyPr anchor="b"/>
          <a:lstStyle>
            <a:lvl1pPr algn="ctr">
              <a:defRPr sz="6000" b="1"/>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987FE957-4E00-2437-C6FE-9510961BCDB9}"/>
              </a:ext>
            </a:extLst>
          </p:cNvPr>
          <p:cNvSpPr>
            <a:spLocks noGrp="1"/>
          </p:cNvSpPr>
          <p:nvPr>
            <p:ph type="subTitle" idx="1"/>
          </p:nvPr>
        </p:nvSpPr>
        <p:spPr>
          <a:xfrm>
            <a:off x="1524000" y="3139182"/>
            <a:ext cx="9144000" cy="424732"/>
          </a:xfrm>
        </p:spPr>
        <p:txBody>
          <a:bodyPr>
            <a:sp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a:extLst>
              <a:ext uri="{FF2B5EF4-FFF2-40B4-BE49-F238E27FC236}">
                <a16:creationId xmlns:a16="http://schemas.microsoft.com/office/drawing/2014/main" id="{0A9DEE99-FCB9-291C-7759-9EFB24E4E85D}"/>
              </a:ext>
            </a:extLst>
          </p:cNvPr>
          <p:cNvSpPr>
            <a:spLocks noGrp="1"/>
          </p:cNvSpPr>
          <p:nvPr>
            <p:ph type="dt" sz="half" idx="10"/>
          </p:nvPr>
        </p:nvSpPr>
        <p:spPr/>
        <p:txBody>
          <a:bodyPr/>
          <a:lstStyle/>
          <a:p>
            <a:fld id="{C4C7BB06-4D46-48E3-B79E-7FCC2537E805}" type="datetime1">
              <a:rPr lang="zh-CN" altLang="en-US" smtClean="0"/>
              <a:t>2023/5/24</a:t>
            </a:fld>
            <a:endParaRPr lang="zh-CN" altLang="en-US"/>
          </a:p>
        </p:txBody>
      </p:sp>
      <p:sp>
        <p:nvSpPr>
          <p:cNvPr id="5" name="页脚占位符 4">
            <a:extLst>
              <a:ext uri="{FF2B5EF4-FFF2-40B4-BE49-F238E27FC236}">
                <a16:creationId xmlns:a16="http://schemas.microsoft.com/office/drawing/2014/main" id="{EA16113A-22E9-FFE9-F93A-4B29A8701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E1ED79-B3F1-4436-AB0F-E3FEFB35C869}"/>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
        <p:nvSpPr>
          <p:cNvPr id="10" name="矩形 9">
            <a:extLst>
              <a:ext uri="{FF2B5EF4-FFF2-40B4-BE49-F238E27FC236}">
                <a16:creationId xmlns:a16="http://schemas.microsoft.com/office/drawing/2014/main" id="{7008E623-DD3E-03D0-187D-B21D301C3ECA}"/>
              </a:ext>
            </a:extLst>
          </p:cNvPr>
          <p:cNvSpPr/>
          <p:nvPr/>
        </p:nvSpPr>
        <p:spPr bwMode="auto">
          <a:xfrm>
            <a:off x="914400" y="2954783"/>
            <a:ext cx="103632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1" name="矩形 10">
            <a:extLst>
              <a:ext uri="{FF2B5EF4-FFF2-40B4-BE49-F238E27FC236}">
                <a16:creationId xmlns:a16="http://schemas.microsoft.com/office/drawing/2014/main" id="{0EEFC801-8E31-6E20-CDB3-7234EE70C9CA}"/>
              </a:ext>
            </a:extLst>
          </p:cNvPr>
          <p:cNvSpPr/>
          <p:nvPr/>
        </p:nvSpPr>
        <p:spPr bwMode="auto">
          <a:xfrm>
            <a:off x="2432050" y="3013306"/>
            <a:ext cx="7200000" cy="72000"/>
          </a:xfrm>
          <a:prstGeom prst="rect">
            <a:avLst/>
          </a:prstGeom>
          <a:solidFill>
            <a:srgbClr val="2683C6">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2" name="矩形 11">
            <a:extLst>
              <a:ext uri="{FF2B5EF4-FFF2-40B4-BE49-F238E27FC236}">
                <a16:creationId xmlns:a16="http://schemas.microsoft.com/office/drawing/2014/main" id="{C73CCF6D-F2BA-D7C5-7735-F5F35942D343}"/>
              </a:ext>
            </a:extLst>
          </p:cNvPr>
          <p:cNvSpPr/>
          <p:nvPr/>
        </p:nvSpPr>
        <p:spPr bwMode="auto">
          <a:xfrm flipV="1">
            <a:off x="4296000" y="3080659"/>
            <a:ext cx="3600000" cy="72000"/>
          </a:xfrm>
          <a:prstGeom prst="rect">
            <a:avLst/>
          </a:prstGeom>
          <a:solidFill>
            <a:srgbClr val="2683C6">
              <a:lumMod val="20000"/>
              <a:lumOff val="8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7" name="矩形 6">
            <a:extLst>
              <a:ext uri="{FF2B5EF4-FFF2-40B4-BE49-F238E27FC236}">
                <a16:creationId xmlns:a16="http://schemas.microsoft.com/office/drawing/2014/main" id="{0505B765-06B7-0D5D-66DD-5A6541BDF1EB}"/>
              </a:ext>
            </a:extLst>
          </p:cNvPr>
          <p:cNvSpPr/>
          <p:nvPr userDrawn="1"/>
        </p:nvSpPr>
        <p:spPr bwMode="auto">
          <a:xfrm>
            <a:off x="914400" y="2954783"/>
            <a:ext cx="103632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矩形 7">
            <a:extLst>
              <a:ext uri="{FF2B5EF4-FFF2-40B4-BE49-F238E27FC236}">
                <a16:creationId xmlns:a16="http://schemas.microsoft.com/office/drawing/2014/main" id="{8830AB67-6AC1-1DE0-9D8D-BA4C7C863B84}"/>
              </a:ext>
            </a:extLst>
          </p:cNvPr>
          <p:cNvSpPr/>
          <p:nvPr userDrawn="1"/>
        </p:nvSpPr>
        <p:spPr bwMode="auto">
          <a:xfrm>
            <a:off x="2432050" y="3013306"/>
            <a:ext cx="7200000" cy="72000"/>
          </a:xfrm>
          <a:prstGeom prst="rect">
            <a:avLst/>
          </a:prstGeom>
          <a:solidFill>
            <a:srgbClr val="2683C6">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9" name="矩形 8">
            <a:extLst>
              <a:ext uri="{FF2B5EF4-FFF2-40B4-BE49-F238E27FC236}">
                <a16:creationId xmlns:a16="http://schemas.microsoft.com/office/drawing/2014/main" id="{F09D81BB-5ABB-2C71-370A-FEF401F531CD}"/>
              </a:ext>
            </a:extLst>
          </p:cNvPr>
          <p:cNvSpPr/>
          <p:nvPr userDrawn="1"/>
        </p:nvSpPr>
        <p:spPr bwMode="auto">
          <a:xfrm flipV="1">
            <a:off x="4296000" y="3080659"/>
            <a:ext cx="3600000" cy="72000"/>
          </a:xfrm>
          <a:prstGeom prst="rect">
            <a:avLst/>
          </a:prstGeom>
          <a:solidFill>
            <a:srgbClr val="2683C6">
              <a:lumMod val="20000"/>
              <a:lumOff val="8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146834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D4C25-6B91-2BBB-B0C8-B8DAF176C1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A1E733-37EE-8641-4235-4BFC102F8A6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0786F5-9409-4E0E-A45C-520DBF9BAA05}"/>
              </a:ext>
            </a:extLst>
          </p:cNvPr>
          <p:cNvSpPr>
            <a:spLocks noGrp="1"/>
          </p:cNvSpPr>
          <p:nvPr>
            <p:ph type="dt" sz="half" idx="10"/>
          </p:nvPr>
        </p:nvSpPr>
        <p:spPr/>
        <p:txBody>
          <a:bodyPr/>
          <a:lstStyle/>
          <a:p>
            <a:fld id="{DB84A64D-A880-4A74-B328-8342C13ADDAA}" type="datetime1">
              <a:rPr lang="zh-CN" altLang="en-US" smtClean="0"/>
              <a:t>2023/5/24</a:t>
            </a:fld>
            <a:endParaRPr lang="zh-CN" altLang="en-US"/>
          </a:p>
        </p:txBody>
      </p:sp>
      <p:sp>
        <p:nvSpPr>
          <p:cNvPr id="5" name="页脚占位符 4">
            <a:extLst>
              <a:ext uri="{FF2B5EF4-FFF2-40B4-BE49-F238E27FC236}">
                <a16:creationId xmlns:a16="http://schemas.microsoft.com/office/drawing/2014/main" id="{420AE349-6117-EE53-548F-757395D82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48D9F-E2F1-37C6-F22F-2A3E3B25240D}"/>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00185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187984-CC80-3DBA-39B3-26C3D57C1A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29B109-042E-7845-9D93-1C15A82A04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87D4B2-4DBB-5BA9-417F-6C7F63DCDB8E}"/>
              </a:ext>
            </a:extLst>
          </p:cNvPr>
          <p:cNvSpPr>
            <a:spLocks noGrp="1"/>
          </p:cNvSpPr>
          <p:nvPr>
            <p:ph type="dt" sz="half" idx="10"/>
          </p:nvPr>
        </p:nvSpPr>
        <p:spPr/>
        <p:txBody>
          <a:bodyPr/>
          <a:lstStyle/>
          <a:p>
            <a:fld id="{06AC6451-813A-4759-9FAB-3F548169C38B}" type="datetime1">
              <a:rPr lang="zh-CN" altLang="en-US" smtClean="0"/>
              <a:t>2023/5/24</a:t>
            </a:fld>
            <a:endParaRPr lang="zh-CN" altLang="en-US"/>
          </a:p>
        </p:txBody>
      </p:sp>
      <p:sp>
        <p:nvSpPr>
          <p:cNvPr id="5" name="页脚占位符 4">
            <a:extLst>
              <a:ext uri="{FF2B5EF4-FFF2-40B4-BE49-F238E27FC236}">
                <a16:creationId xmlns:a16="http://schemas.microsoft.com/office/drawing/2014/main" id="{93782718-07E1-133C-CF77-DD2C52DB3B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81FC0B-C4EC-0E84-C5D3-647887F27B26}"/>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01778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948F5-F503-9E9A-FF81-28C0AB22A7B0}"/>
              </a:ext>
            </a:extLst>
          </p:cNvPr>
          <p:cNvSpPr>
            <a:spLocks noGrp="1"/>
          </p:cNvSpPr>
          <p:nvPr>
            <p:ph type="title"/>
          </p:nvPr>
        </p:nvSpPr>
        <p:spPr>
          <a:xfrm>
            <a:off x="838200" y="365125"/>
            <a:ext cx="10515600" cy="626001"/>
          </a:xfrm>
        </p:spPr>
        <p:txBody>
          <a:bodyPr/>
          <a:lstStyle>
            <a:lvl1pPr>
              <a:defRPr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8365546-1258-72E3-7D08-272C3834584D}"/>
              </a:ext>
            </a:extLst>
          </p:cNvPr>
          <p:cNvSpPr>
            <a:spLocks noGrp="1"/>
          </p:cNvSpPr>
          <p:nvPr>
            <p:ph idx="1"/>
          </p:nvPr>
        </p:nvSpPr>
        <p:spPr>
          <a:xfrm>
            <a:off x="838200" y="1279127"/>
            <a:ext cx="10515600" cy="1844608"/>
          </a:xfrm>
        </p:spPr>
        <p:txBody>
          <a:bodyPr>
            <a:spAutoFit/>
          </a:bodyPr>
          <a:lstStyle>
            <a:lvl1pPr marL="360000" indent="-360000">
              <a:buClr>
                <a:srgbClr val="2683C6"/>
              </a:buClr>
              <a:buFont typeface="Wingdings" panose="05000000000000000000" pitchFamily="2" charset="2"/>
              <a:buChar char="Ø"/>
              <a:defRPr/>
            </a:lvl1pPr>
            <a:lvl2pPr>
              <a:buClr>
                <a:srgbClr val="2683C6"/>
              </a:buClr>
              <a:defRPr/>
            </a:lvl2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4D6B8FF5-6C06-C8BB-E60F-068E212B9DAC}"/>
              </a:ext>
            </a:extLst>
          </p:cNvPr>
          <p:cNvSpPr>
            <a:spLocks noGrp="1"/>
          </p:cNvSpPr>
          <p:nvPr>
            <p:ph type="dt" sz="half" idx="10"/>
          </p:nvPr>
        </p:nvSpPr>
        <p:spPr/>
        <p:txBody>
          <a:bodyPr/>
          <a:lstStyle/>
          <a:p>
            <a:fld id="{9808CE14-27F2-46A6-9444-EF2A5C9760A4}" type="datetime1">
              <a:rPr lang="zh-CN" altLang="en-US" smtClean="0"/>
              <a:t>2023/5/24</a:t>
            </a:fld>
            <a:endParaRPr lang="zh-CN" altLang="en-US"/>
          </a:p>
        </p:txBody>
      </p:sp>
      <p:sp>
        <p:nvSpPr>
          <p:cNvPr id="5" name="页脚占位符 4">
            <a:extLst>
              <a:ext uri="{FF2B5EF4-FFF2-40B4-BE49-F238E27FC236}">
                <a16:creationId xmlns:a16="http://schemas.microsoft.com/office/drawing/2014/main" id="{1A1EC36B-D70F-407F-C600-566C9D19A9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2F467-06A0-BF41-A90C-3CF2D6073F87}"/>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
        <p:nvSpPr>
          <p:cNvPr id="13" name="矩形 12">
            <a:extLst>
              <a:ext uri="{FF2B5EF4-FFF2-40B4-BE49-F238E27FC236}">
                <a16:creationId xmlns:a16="http://schemas.microsoft.com/office/drawing/2014/main" id="{DB63FC4D-CA24-69C4-B521-07A0E523A993}"/>
              </a:ext>
            </a:extLst>
          </p:cNvPr>
          <p:cNvSpPr/>
          <p:nvPr/>
        </p:nvSpPr>
        <p:spPr bwMode="auto">
          <a:xfrm>
            <a:off x="923474" y="991127"/>
            <a:ext cx="104040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dirty="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4" name="矩形 13">
            <a:extLst>
              <a:ext uri="{FF2B5EF4-FFF2-40B4-BE49-F238E27FC236}">
                <a16:creationId xmlns:a16="http://schemas.microsoft.com/office/drawing/2014/main" id="{A10A51A3-06A9-4342-A300-E6C2545754CB}"/>
              </a:ext>
            </a:extLst>
          </p:cNvPr>
          <p:cNvSpPr/>
          <p:nvPr/>
        </p:nvSpPr>
        <p:spPr bwMode="auto">
          <a:xfrm>
            <a:off x="923474" y="1063788"/>
            <a:ext cx="7092000" cy="72000"/>
          </a:xfrm>
          <a:prstGeom prst="rect">
            <a:avLst/>
          </a:prstGeom>
          <a:solidFill>
            <a:srgbClr val="2683C6">
              <a:lumMod val="60000"/>
              <a:lumOff val="4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5" name="矩形 14">
            <a:extLst>
              <a:ext uri="{FF2B5EF4-FFF2-40B4-BE49-F238E27FC236}">
                <a16:creationId xmlns:a16="http://schemas.microsoft.com/office/drawing/2014/main" id="{FE8E2383-9C02-9D1E-C1E4-4C4A67A26D29}"/>
              </a:ext>
            </a:extLst>
          </p:cNvPr>
          <p:cNvSpPr/>
          <p:nvPr/>
        </p:nvSpPr>
        <p:spPr bwMode="auto">
          <a:xfrm flipV="1">
            <a:off x="923474" y="1135457"/>
            <a:ext cx="3492000" cy="72000"/>
          </a:xfrm>
          <a:prstGeom prst="rect">
            <a:avLst/>
          </a:prstGeom>
          <a:solidFill>
            <a:srgbClr val="1CADE4">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dirty="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204361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D5076-6F43-058D-24E0-F8E22351DF49}"/>
              </a:ext>
            </a:extLst>
          </p:cNvPr>
          <p:cNvSpPr>
            <a:spLocks noGrp="1"/>
          </p:cNvSpPr>
          <p:nvPr>
            <p:ph type="title"/>
          </p:nvPr>
        </p:nvSpPr>
        <p:spPr>
          <a:xfrm>
            <a:off x="831850" y="1709738"/>
            <a:ext cx="10515600" cy="2650231"/>
          </a:xfrm>
        </p:spPr>
        <p:txBody>
          <a:bodyPr anchor="b"/>
          <a:lstStyle>
            <a:lvl1pPr>
              <a:defRPr sz="6000" b="1"/>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D1B78B72-61B6-7E89-5A55-BB89F3158EE7}"/>
              </a:ext>
            </a:extLst>
          </p:cNvPr>
          <p:cNvSpPr>
            <a:spLocks noGrp="1"/>
          </p:cNvSpPr>
          <p:nvPr>
            <p:ph type="body" idx="1"/>
          </p:nvPr>
        </p:nvSpPr>
        <p:spPr>
          <a:xfrm>
            <a:off x="831850" y="4589463"/>
            <a:ext cx="10515600" cy="424732"/>
          </a:xfrm>
        </p:spPr>
        <p:txBody>
          <a:bodyPr>
            <a:sp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42E255-B0D9-9D70-89BD-A33A0513191E}"/>
              </a:ext>
            </a:extLst>
          </p:cNvPr>
          <p:cNvSpPr>
            <a:spLocks noGrp="1"/>
          </p:cNvSpPr>
          <p:nvPr>
            <p:ph type="dt" sz="half" idx="10"/>
          </p:nvPr>
        </p:nvSpPr>
        <p:spPr/>
        <p:txBody>
          <a:bodyPr/>
          <a:lstStyle/>
          <a:p>
            <a:fld id="{4C1EFA2E-3FC1-4401-B391-529450418993}" type="datetime1">
              <a:rPr lang="zh-CN" altLang="en-US" smtClean="0"/>
              <a:t>2023/5/24</a:t>
            </a:fld>
            <a:endParaRPr lang="zh-CN" altLang="en-US"/>
          </a:p>
        </p:txBody>
      </p:sp>
      <p:sp>
        <p:nvSpPr>
          <p:cNvPr id="5" name="页脚占位符 4">
            <a:extLst>
              <a:ext uri="{FF2B5EF4-FFF2-40B4-BE49-F238E27FC236}">
                <a16:creationId xmlns:a16="http://schemas.microsoft.com/office/drawing/2014/main" id="{8E44E7A1-E38A-1C60-C58D-4BE1FF5590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0EE06B-2293-9D2D-B489-FC44758EAF16}"/>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
        <p:nvSpPr>
          <p:cNvPr id="10" name="矩形 9">
            <a:extLst>
              <a:ext uri="{FF2B5EF4-FFF2-40B4-BE49-F238E27FC236}">
                <a16:creationId xmlns:a16="http://schemas.microsoft.com/office/drawing/2014/main" id="{747C5A65-D2B6-3FE0-36AA-9B4B693B5B75}"/>
              </a:ext>
            </a:extLst>
          </p:cNvPr>
          <p:cNvSpPr/>
          <p:nvPr/>
        </p:nvSpPr>
        <p:spPr bwMode="auto">
          <a:xfrm>
            <a:off x="831850" y="4359969"/>
            <a:ext cx="105156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1" name="矩形 10">
            <a:extLst>
              <a:ext uri="{FF2B5EF4-FFF2-40B4-BE49-F238E27FC236}">
                <a16:creationId xmlns:a16="http://schemas.microsoft.com/office/drawing/2014/main" id="{7A097962-B25D-C956-CB39-E14867961344}"/>
              </a:ext>
            </a:extLst>
          </p:cNvPr>
          <p:cNvSpPr/>
          <p:nvPr/>
        </p:nvSpPr>
        <p:spPr bwMode="auto">
          <a:xfrm>
            <a:off x="831850" y="4431969"/>
            <a:ext cx="7200000" cy="72000"/>
          </a:xfrm>
          <a:prstGeom prst="rect">
            <a:avLst/>
          </a:prstGeom>
          <a:solidFill>
            <a:srgbClr val="2683C6">
              <a:lumMod val="60000"/>
              <a:lumOff val="4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2" name="矩形 11">
            <a:extLst>
              <a:ext uri="{FF2B5EF4-FFF2-40B4-BE49-F238E27FC236}">
                <a16:creationId xmlns:a16="http://schemas.microsoft.com/office/drawing/2014/main" id="{74803C29-0052-4D22-FC97-124A4ED91A06}"/>
              </a:ext>
            </a:extLst>
          </p:cNvPr>
          <p:cNvSpPr/>
          <p:nvPr/>
        </p:nvSpPr>
        <p:spPr bwMode="auto">
          <a:xfrm flipV="1">
            <a:off x="831850" y="4503969"/>
            <a:ext cx="3600000" cy="72000"/>
          </a:xfrm>
          <a:prstGeom prst="rect">
            <a:avLst/>
          </a:prstGeom>
          <a:solidFill>
            <a:srgbClr val="1CADE4">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7" name="矩形 6">
            <a:extLst>
              <a:ext uri="{FF2B5EF4-FFF2-40B4-BE49-F238E27FC236}">
                <a16:creationId xmlns:a16="http://schemas.microsoft.com/office/drawing/2014/main" id="{36A6CA70-ADBA-0051-1B2F-852C862096C8}"/>
              </a:ext>
            </a:extLst>
          </p:cNvPr>
          <p:cNvSpPr/>
          <p:nvPr userDrawn="1"/>
        </p:nvSpPr>
        <p:spPr bwMode="auto">
          <a:xfrm>
            <a:off x="831850" y="4359969"/>
            <a:ext cx="105156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矩形 7">
            <a:extLst>
              <a:ext uri="{FF2B5EF4-FFF2-40B4-BE49-F238E27FC236}">
                <a16:creationId xmlns:a16="http://schemas.microsoft.com/office/drawing/2014/main" id="{70579DC7-4395-0635-6626-C1E1FCCE556E}"/>
              </a:ext>
            </a:extLst>
          </p:cNvPr>
          <p:cNvSpPr/>
          <p:nvPr userDrawn="1"/>
        </p:nvSpPr>
        <p:spPr bwMode="auto">
          <a:xfrm>
            <a:off x="831850" y="4431969"/>
            <a:ext cx="7200000" cy="72000"/>
          </a:xfrm>
          <a:prstGeom prst="rect">
            <a:avLst/>
          </a:prstGeom>
          <a:solidFill>
            <a:srgbClr val="2683C6">
              <a:lumMod val="60000"/>
              <a:lumOff val="4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9" name="矩形 8">
            <a:extLst>
              <a:ext uri="{FF2B5EF4-FFF2-40B4-BE49-F238E27FC236}">
                <a16:creationId xmlns:a16="http://schemas.microsoft.com/office/drawing/2014/main" id="{D4E2FCC7-1136-7790-AF46-8D9B884BCAC1}"/>
              </a:ext>
            </a:extLst>
          </p:cNvPr>
          <p:cNvSpPr/>
          <p:nvPr userDrawn="1"/>
        </p:nvSpPr>
        <p:spPr bwMode="auto">
          <a:xfrm flipV="1">
            <a:off x="831850" y="4503969"/>
            <a:ext cx="3600000" cy="72000"/>
          </a:xfrm>
          <a:prstGeom prst="rect">
            <a:avLst/>
          </a:prstGeom>
          <a:solidFill>
            <a:srgbClr val="1CADE4">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144506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05651-01F5-60B5-CB17-4614B2A52529}"/>
              </a:ext>
            </a:extLst>
          </p:cNvPr>
          <p:cNvSpPr>
            <a:spLocks noGrp="1"/>
          </p:cNvSpPr>
          <p:nvPr>
            <p:ph type="title"/>
          </p:nvPr>
        </p:nvSpPr>
        <p:spPr>
          <a:xfrm>
            <a:off x="838200" y="365126"/>
            <a:ext cx="10515600" cy="626002"/>
          </a:xfrm>
        </p:spPr>
        <p:txBody>
          <a:bodyPr/>
          <a:lstStyle>
            <a:lvl1pPr>
              <a:defRPr b="1"/>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D2C6D0A9-B4E4-C8BC-FA36-1A2234FB36E2}"/>
              </a:ext>
            </a:extLst>
          </p:cNvPr>
          <p:cNvSpPr>
            <a:spLocks noGrp="1"/>
          </p:cNvSpPr>
          <p:nvPr>
            <p:ph sz="half" idx="1"/>
          </p:nvPr>
        </p:nvSpPr>
        <p:spPr>
          <a:xfrm>
            <a:off x="838200" y="1386514"/>
            <a:ext cx="5181600" cy="1844608"/>
          </a:xfrm>
        </p:spPr>
        <p:txBody>
          <a:bodyPr>
            <a:spAutoFit/>
          </a:bodyPr>
          <a:lstStyle>
            <a:lvl1pPr marL="228600" indent="-228600">
              <a:buClr>
                <a:srgbClr val="2683C6"/>
              </a:buClr>
              <a:buFont typeface="Wingdings" panose="05000000000000000000" pitchFamily="2" charset="2"/>
              <a:buChar char="Ø"/>
              <a:defRPr/>
            </a:lvl1pPr>
            <a:lvl2pPr>
              <a:buClr>
                <a:srgbClr val="2683C6"/>
              </a:buClr>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a:extLst>
              <a:ext uri="{FF2B5EF4-FFF2-40B4-BE49-F238E27FC236}">
                <a16:creationId xmlns:a16="http://schemas.microsoft.com/office/drawing/2014/main" id="{5364C886-B23E-CF30-A02A-C919C87B306F}"/>
              </a:ext>
            </a:extLst>
          </p:cNvPr>
          <p:cNvSpPr>
            <a:spLocks noGrp="1"/>
          </p:cNvSpPr>
          <p:nvPr>
            <p:ph sz="half" idx="2"/>
          </p:nvPr>
        </p:nvSpPr>
        <p:spPr>
          <a:xfrm>
            <a:off x="6172200" y="1386514"/>
            <a:ext cx="5181600" cy="1844608"/>
          </a:xfrm>
        </p:spPr>
        <p:txBody>
          <a:bodyPr>
            <a:spAutoFit/>
          </a:bodyPr>
          <a:lstStyle>
            <a:lvl1pPr marL="228600" indent="-228600">
              <a:buClr>
                <a:srgbClr val="2683C6"/>
              </a:buClr>
              <a:buFont typeface="Wingdings" panose="05000000000000000000" pitchFamily="2" charset="2"/>
              <a:buChar char="Ø"/>
              <a:defRPr/>
            </a:lvl1pPr>
            <a:lvl2pPr>
              <a:buClr>
                <a:srgbClr val="2683C6"/>
              </a:buClr>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a:extLst>
              <a:ext uri="{FF2B5EF4-FFF2-40B4-BE49-F238E27FC236}">
                <a16:creationId xmlns:a16="http://schemas.microsoft.com/office/drawing/2014/main" id="{D2828466-869D-B6EE-97BC-6BFA84EE5FCA}"/>
              </a:ext>
            </a:extLst>
          </p:cNvPr>
          <p:cNvSpPr>
            <a:spLocks noGrp="1"/>
          </p:cNvSpPr>
          <p:nvPr>
            <p:ph type="dt" sz="half" idx="10"/>
          </p:nvPr>
        </p:nvSpPr>
        <p:spPr/>
        <p:txBody>
          <a:bodyPr/>
          <a:lstStyle/>
          <a:p>
            <a:fld id="{FDCF9951-FA64-4340-BCA5-CBBE72343A33}" type="datetime1">
              <a:rPr lang="zh-CN" altLang="en-US" smtClean="0"/>
              <a:t>2023/5/24</a:t>
            </a:fld>
            <a:endParaRPr lang="zh-CN" altLang="en-US"/>
          </a:p>
        </p:txBody>
      </p:sp>
      <p:sp>
        <p:nvSpPr>
          <p:cNvPr id="6" name="页脚占位符 5">
            <a:extLst>
              <a:ext uri="{FF2B5EF4-FFF2-40B4-BE49-F238E27FC236}">
                <a16:creationId xmlns:a16="http://schemas.microsoft.com/office/drawing/2014/main" id="{F7F8E340-DB33-B35A-066E-7366DB3C08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36E9D4-A467-6FBF-BC32-4EFE4639122F}"/>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
        <p:nvSpPr>
          <p:cNvPr id="17" name="矩形 16">
            <a:extLst>
              <a:ext uri="{FF2B5EF4-FFF2-40B4-BE49-F238E27FC236}">
                <a16:creationId xmlns:a16="http://schemas.microsoft.com/office/drawing/2014/main" id="{5BF28E9C-3B10-9E36-43AB-39A4C32FB682}"/>
              </a:ext>
            </a:extLst>
          </p:cNvPr>
          <p:cNvSpPr/>
          <p:nvPr userDrawn="1"/>
        </p:nvSpPr>
        <p:spPr bwMode="auto">
          <a:xfrm>
            <a:off x="923474" y="991127"/>
            <a:ext cx="10404000" cy="72000"/>
          </a:xfrm>
          <a:prstGeom prst="rect">
            <a:avLst/>
          </a:prstGeom>
          <a:solidFill>
            <a:srgbClr val="2683C6"/>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dirty="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8" name="矩形 17">
            <a:extLst>
              <a:ext uri="{FF2B5EF4-FFF2-40B4-BE49-F238E27FC236}">
                <a16:creationId xmlns:a16="http://schemas.microsoft.com/office/drawing/2014/main" id="{28C2F444-B45B-3557-8E38-612FEE7FB856}"/>
              </a:ext>
            </a:extLst>
          </p:cNvPr>
          <p:cNvSpPr/>
          <p:nvPr userDrawn="1"/>
        </p:nvSpPr>
        <p:spPr bwMode="auto">
          <a:xfrm>
            <a:off x="923474" y="1063788"/>
            <a:ext cx="7092000" cy="72000"/>
          </a:xfrm>
          <a:prstGeom prst="rect">
            <a:avLst/>
          </a:prstGeom>
          <a:solidFill>
            <a:srgbClr val="2683C6">
              <a:lumMod val="60000"/>
              <a:lumOff val="4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19" name="矩形 18">
            <a:extLst>
              <a:ext uri="{FF2B5EF4-FFF2-40B4-BE49-F238E27FC236}">
                <a16:creationId xmlns:a16="http://schemas.microsoft.com/office/drawing/2014/main" id="{72055A7A-461E-0CE9-4C22-89852C0E0041}"/>
              </a:ext>
            </a:extLst>
          </p:cNvPr>
          <p:cNvSpPr/>
          <p:nvPr userDrawn="1"/>
        </p:nvSpPr>
        <p:spPr bwMode="auto">
          <a:xfrm flipV="1">
            <a:off x="923474" y="1135457"/>
            <a:ext cx="3492000" cy="72000"/>
          </a:xfrm>
          <a:prstGeom prst="rect">
            <a:avLst/>
          </a:prstGeom>
          <a:solidFill>
            <a:srgbClr val="1CADE4">
              <a:lumMod val="40000"/>
              <a:lumOff val="60000"/>
            </a:srgbClr>
          </a:solidFill>
          <a:ln w="28575" cap="flat" cmpd="sng" algn="ctr">
            <a:noFill/>
            <a:prstDash val="soli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0" hangingPunct="1">
              <a:lnSpc>
                <a:spcPct val="100000"/>
              </a:lnSpc>
              <a:spcBef>
                <a:spcPct val="20000"/>
              </a:spcBef>
              <a:spcAft>
                <a:spcPct val="0"/>
              </a:spcAft>
              <a:buClr>
                <a:srgbClr val="FF3300"/>
              </a:buClr>
              <a:buSzPct val="75000"/>
              <a:buFontTx/>
              <a:buNone/>
              <a:tabLst/>
              <a:defRPr/>
            </a:pPr>
            <a:endParaRPr kumimoji="0" lang="zh-CN" altLang="en-US" sz="1800" b="0" i="0" u="none" strike="noStrike" kern="0" cap="none" spc="0" normalizeH="0" baseline="0" noProof="0" dirty="0">
              <a:ln>
                <a:noFill/>
              </a:ln>
              <a:solidFill>
                <a:prstClr val="black"/>
              </a:solidFill>
              <a:effectLst/>
              <a:uLnTx/>
              <a:uFillTx/>
              <a:latin typeface="Linux Libertine O" panose="02000503000000000000" pitchFamily="50" charset="0"/>
              <a:ea typeface="Linux Libertine O" panose="02000503000000000000" pitchFamily="50" charset="0"/>
              <a:cs typeface="Linux Libertine O" panose="02000503000000000000" pitchFamily="50" charset="0"/>
            </a:endParaRPr>
          </a:p>
        </p:txBody>
      </p:sp>
    </p:spTree>
    <p:extLst>
      <p:ext uri="{BB962C8B-B14F-4D97-AF65-F5344CB8AC3E}">
        <p14:creationId xmlns:p14="http://schemas.microsoft.com/office/powerpoint/2010/main" val="373879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35C1-6F2E-DA84-F1C1-EDDD7BE35F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488B11-5AC9-CE1C-375A-9C5D4A4E9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AB9827-10B2-A13B-F968-3D57B0BA94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F42C90-7992-651C-FDDB-8679F84D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93C1BD-42BC-78EF-38A5-0B7F702E8D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A9868E4-7D4C-330D-4A00-6E33460F1A8C}"/>
              </a:ext>
            </a:extLst>
          </p:cNvPr>
          <p:cNvSpPr>
            <a:spLocks noGrp="1"/>
          </p:cNvSpPr>
          <p:nvPr>
            <p:ph type="dt" sz="half" idx="10"/>
          </p:nvPr>
        </p:nvSpPr>
        <p:spPr/>
        <p:txBody>
          <a:bodyPr/>
          <a:lstStyle/>
          <a:p>
            <a:fld id="{E0C594F8-11A2-4031-BECB-3996ECFCECE8}" type="datetime1">
              <a:rPr lang="zh-CN" altLang="en-US" smtClean="0"/>
              <a:t>2023/5/24</a:t>
            </a:fld>
            <a:endParaRPr lang="zh-CN" altLang="en-US"/>
          </a:p>
        </p:txBody>
      </p:sp>
      <p:sp>
        <p:nvSpPr>
          <p:cNvPr id="8" name="页脚占位符 7">
            <a:extLst>
              <a:ext uri="{FF2B5EF4-FFF2-40B4-BE49-F238E27FC236}">
                <a16:creationId xmlns:a16="http://schemas.microsoft.com/office/drawing/2014/main" id="{77075D72-063B-D7AC-8B3C-CEAFC1F260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C80478-2943-2DF8-83FA-E3B1FACA3C5B}"/>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82825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315BD-105C-6286-0DE2-DCFCA72B4A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01BA70-AE0D-AE8E-B282-042863E8412A}"/>
              </a:ext>
            </a:extLst>
          </p:cNvPr>
          <p:cNvSpPr>
            <a:spLocks noGrp="1"/>
          </p:cNvSpPr>
          <p:nvPr>
            <p:ph type="dt" sz="half" idx="10"/>
          </p:nvPr>
        </p:nvSpPr>
        <p:spPr/>
        <p:txBody>
          <a:bodyPr/>
          <a:lstStyle/>
          <a:p>
            <a:fld id="{95302303-DD25-4961-875D-AC8401D01E54}" type="datetime1">
              <a:rPr lang="zh-CN" altLang="en-US" smtClean="0"/>
              <a:t>2023/5/24</a:t>
            </a:fld>
            <a:endParaRPr lang="zh-CN" altLang="en-US"/>
          </a:p>
        </p:txBody>
      </p:sp>
      <p:sp>
        <p:nvSpPr>
          <p:cNvPr id="4" name="页脚占位符 3">
            <a:extLst>
              <a:ext uri="{FF2B5EF4-FFF2-40B4-BE49-F238E27FC236}">
                <a16:creationId xmlns:a16="http://schemas.microsoft.com/office/drawing/2014/main" id="{B938166A-9B44-6EA2-0E15-1B5C2CA630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F4E1AF-451A-C636-0BD3-12CD14309C68}"/>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99354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89053E-B52F-E1C7-2E45-A0E5014AD208}"/>
              </a:ext>
            </a:extLst>
          </p:cNvPr>
          <p:cNvSpPr>
            <a:spLocks noGrp="1"/>
          </p:cNvSpPr>
          <p:nvPr>
            <p:ph type="dt" sz="half" idx="10"/>
          </p:nvPr>
        </p:nvSpPr>
        <p:spPr/>
        <p:txBody>
          <a:bodyPr/>
          <a:lstStyle/>
          <a:p>
            <a:fld id="{C453F7F3-3384-4514-A951-8F94B9B55C03}" type="datetime1">
              <a:rPr lang="zh-CN" altLang="en-US" smtClean="0"/>
              <a:t>2023/5/24</a:t>
            </a:fld>
            <a:endParaRPr lang="zh-CN" altLang="en-US"/>
          </a:p>
        </p:txBody>
      </p:sp>
      <p:sp>
        <p:nvSpPr>
          <p:cNvPr id="3" name="页脚占位符 2">
            <a:extLst>
              <a:ext uri="{FF2B5EF4-FFF2-40B4-BE49-F238E27FC236}">
                <a16:creationId xmlns:a16="http://schemas.microsoft.com/office/drawing/2014/main" id="{984A5E18-08B0-AA59-238A-355B983996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0F9402-9C85-2020-3CC0-EAB6BA74C211}"/>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235519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3BFAA-9CAC-2E72-E7E8-3B8FB5DDCF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69E44C-2796-B4CF-B6C7-083B8A3D8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2A4899D-15C0-D438-1DE8-CC556EB73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A22D23-628C-0E59-7D38-68BAB3118614}"/>
              </a:ext>
            </a:extLst>
          </p:cNvPr>
          <p:cNvSpPr>
            <a:spLocks noGrp="1"/>
          </p:cNvSpPr>
          <p:nvPr>
            <p:ph type="dt" sz="half" idx="10"/>
          </p:nvPr>
        </p:nvSpPr>
        <p:spPr/>
        <p:txBody>
          <a:bodyPr/>
          <a:lstStyle/>
          <a:p>
            <a:fld id="{46A34D2C-3102-468B-9380-5384CCC8E806}" type="datetime1">
              <a:rPr lang="zh-CN" altLang="en-US" smtClean="0"/>
              <a:t>2023/5/24</a:t>
            </a:fld>
            <a:endParaRPr lang="zh-CN" altLang="en-US"/>
          </a:p>
        </p:txBody>
      </p:sp>
      <p:sp>
        <p:nvSpPr>
          <p:cNvPr id="6" name="页脚占位符 5">
            <a:extLst>
              <a:ext uri="{FF2B5EF4-FFF2-40B4-BE49-F238E27FC236}">
                <a16:creationId xmlns:a16="http://schemas.microsoft.com/office/drawing/2014/main" id="{1AC33486-EDB0-1F90-F078-C34E825D7B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B38FB3-7B2F-FA95-20E9-A062BC3E052C}"/>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04405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CF2B1-FF9A-B806-7442-38C1E9293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F965B5-CC23-1FB0-2AF5-496F60C74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FD4CB478-82A7-C949-43B9-7F5E1884A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4594A4-E026-6656-99B1-7DF6C2747517}"/>
              </a:ext>
            </a:extLst>
          </p:cNvPr>
          <p:cNvSpPr>
            <a:spLocks noGrp="1"/>
          </p:cNvSpPr>
          <p:nvPr>
            <p:ph type="dt" sz="half" idx="10"/>
          </p:nvPr>
        </p:nvSpPr>
        <p:spPr/>
        <p:txBody>
          <a:bodyPr/>
          <a:lstStyle/>
          <a:p>
            <a:fld id="{8B7775D8-E4B1-41CB-917C-4B5FB2FF0E29}" type="datetime1">
              <a:rPr lang="zh-CN" altLang="en-US" smtClean="0"/>
              <a:t>2023/5/24</a:t>
            </a:fld>
            <a:endParaRPr lang="zh-CN" altLang="en-US"/>
          </a:p>
        </p:txBody>
      </p:sp>
      <p:sp>
        <p:nvSpPr>
          <p:cNvPr id="6" name="页脚占位符 5">
            <a:extLst>
              <a:ext uri="{FF2B5EF4-FFF2-40B4-BE49-F238E27FC236}">
                <a16:creationId xmlns:a16="http://schemas.microsoft.com/office/drawing/2014/main" id="{210BC627-1452-68DE-5942-69ED3A58FC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12E4B5-7F05-AA20-7EF3-CF61C6C768ED}"/>
              </a:ext>
            </a:extLst>
          </p:cNvPr>
          <p:cNvSpPr>
            <a:spLocks noGrp="1"/>
          </p:cNvSpPr>
          <p:nvPr>
            <p:ph type="sldNum" sz="quarter" idx="12"/>
          </p:nvPr>
        </p:nvSpPr>
        <p:spPr/>
        <p:txBody>
          <a:body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06591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4D697B-4D91-96BB-11AE-D8DBFE34A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6041DF-23FD-82FE-C57F-C731908E5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F860398-CB87-9D88-F1B4-490EFD6A2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0FCA6-D4EF-4845-B6D1-969F1486A2BB}" type="datetime1">
              <a:rPr lang="zh-CN" altLang="en-US" smtClean="0"/>
              <a:t>2023/5/24</a:t>
            </a:fld>
            <a:endParaRPr lang="zh-CN" altLang="en-US"/>
          </a:p>
        </p:txBody>
      </p:sp>
      <p:sp>
        <p:nvSpPr>
          <p:cNvPr id="5" name="页脚占位符 4">
            <a:extLst>
              <a:ext uri="{FF2B5EF4-FFF2-40B4-BE49-F238E27FC236}">
                <a16:creationId xmlns:a16="http://schemas.microsoft.com/office/drawing/2014/main" id="{3EECA419-E328-D435-1E66-6853A7B20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736405-3A44-F781-1461-6090C2E92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E227B-FA52-4C6D-8973-7D061EDF5A4A}" type="slidenum">
              <a:rPr lang="zh-CN" altLang="en-US" smtClean="0"/>
              <a:t>‹#›</a:t>
            </a:fld>
            <a:endParaRPr lang="zh-CN" altLang="en-US"/>
          </a:p>
        </p:txBody>
      </p:sp>
    </p:spTree>
    <p:extLst>
      <p:ext uri="{BB962C8B-B14F-4D97-AF65-F5344CB8AC3E}">
        <p14:creationId xmlns:p14="http://schemas.microsoft.com/office/powerpoint/2010/main" val="151195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4BADD-B9B4-025B-5C46-749D8EA2EEAC}"/>
              </a:ext>
            </a:extLst>
          </p:cNvPr>
          <p:cNvSpPr>
            <a:spLocks noGrp="1"/>
          </p:cNvSpPr>
          <p:nvPr>
            <p:ph type="ctrTitle"/>
          </p:nvPr>
        </p:nvSpPr>
        <p:spPr/>
        <p:txBody>
          <a:bodyPr>
            <a:normAutofit/>
          </a:bodyPr>
          <a:lstStyle/>
          <a:p>
            <a:r>
              <a:rPr lang="en-US" altLang="zh-CN" sz="5400" b="1" dirty="0"/>
              <a:t>Testing Database Systems via Differential Query Execution</a:t>
            </a:r>
            <a:endParaRPr lang="zh-CN" altLang="en-US" sz="5400" b="1" dirty="0"/>
          </a:p>
        </p:txBody>
      </p:sp>
      <p:sp>
        <p:nvSpPr>
          <p:cNvPr id="3" name="副标题 2">
            <a:extLst>
              <a:ext uri="{FF2B5EF4-FFF2-40B4-BE49-F238E27FC236}">
                <a16:creationId xmlns:a16="http://schemas.microsoft.com/office/drawing/2014/main" id="{B0A22070-0491-05D7-0185-B329DFE47166}"/>
              </a:ext>
            </a:extLst>
          </p:cNvPr>
          <p:cNvSpPr>
            <a:spLocks noGrp="1"/>
          </p:cNvSpPr>
          <p:nvPr>
            <p:ph type="subTitle" idx="1"/>
          </p:nvPr>
        </p:nvSpPr>
        <p:spPr>
          <a:xfrm>
            <a:off x="1524000" y="3139182"/>
            <a:ext cx="9144000" cy="885371"/>
          </a:xfrm>
        </p:spPr>
        <p:txBody>
          <a:bodyPr>
            <a:spAutoFit/>
          </a:bodyPr>
          <a:lstStyle/>
          <a:p>
            <a:r>
              <a:rPr lang="en-US" altLang="zh-CN" b="1" u="sng" dirty="0" err="1"/>
              <a:t>Jiansen</a:t>
            </a:r>
            <a:r>
              <a:rPr lang="en-US" altLang="zh-CN" b="1" u="sng" dirty="0"/>
              <a:t> Song</a:t>
            </a:r>
            <a:r>
              <a:rPr lang="en-US" altLang="zh-CN" dirty="0"/>
              <a:t>, </a:t>
            </a:r>
            <a:r>
              <a:rPr lang="en-US" altLang="zh-CN" dirty="0" err="1"/>
              <a:t>Wensheng</a:t>
            </a:r>
            <a:r>
              <a:rPr lang="en-US" altLang="zh-CN" dirty="0"/>
              <a:t> Dou, </a:t>
            </a:r>
            <a:r>
              <a:rPr lang="en-US" altLang="zh-CN" dirty="0" err="1"/>
              <a:t>Ziyu</a:t>
            </a:r>
            <a:r>
              <a:rPr lang="en-US" altLang="zh-CN" dirty="0"/>
              <a:t> Cui, </a:t>
            </a:r>
            <a:r>
              <a:rPr lang="en-US" altLang="zh-CN" dirty="0" err="1"/>
              <a:t>Qianwang</a:t>
            </a:r>
            <a:r>
              <a:rPr lang="en-US" altLang="zh-CN" dirty="0"/>
              <a:t> Dai, Wei Wang, </a:t>
            </a:r>
          </a:p>
          <a:p>
            <a:r>
              <a:rPr lang="en-US" altLang="zh-CN" dirty="0"/>
              <a:t>Jun Wei, Hua Zhong, Tao Huang</a:t>
            </a:r>
          </a:p>
        </p:txBody>
      </p:sp>
      <p:sp>
        <p:nvSpPr>
          <p:cNvPr id="4" name="文本框 3">
            <a:extLst>
              <a:ext uri="{FF2B5EF4-FFF2-40B4-BE49-F238E27FC236}">
                <a16:creationId xmlns:a16="http://schemas.microsoft.com/office/drawing/2014/main" id="{82CD2973-434C-8126-6ECD-E6B79411859B}"/>
              </a:ext>
            </a:extLst>
          </p:cNvPr>
          <p:cNvSpPr txBox="1"/>
          <p:nvPr/>
        </p:nvSpPr>
        <p:spPr>
          <a:xfrm>
            <a:off x="0" y="168442"/>
            <a:ext cx="121920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t>45</a:t>
            </a:r>
            <a:r>
              <a:rPr lang="en-US" altLang="zh-CN" sz="2400" baseline="30000" dirty="0"/>
              <a:t>th</a:t>
            </a:r>
            <a:r>
              <a:rPr lang="en-US" altLang="zh-CN" sz="2400" dirty="0"/>
              <a:t> International Conference on Software Engineering</a:t>
            </a:r>
          </a:p>
        </p:txBody>
      </p:sp>
      <p:pic>
        <p:nvPicPr>
          <p:cNvPr id="5" name="图片 4">
            <a:extLst>
              <a:ext uri="{FF2B5EF4-FFF2-40B4-BE49-F238E27FC236}">
                <a16:creationId xmlns:a16="http://schemas.microsoft.com/office/drawing/2014/main" id="{86FE045C-22A7-137E-71F0-75809F54A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396" y="4584110"/>
            <a:ext cx="3023999" cy="1080000"/>
          </a:xfrm>
          <a:prstGeom prst="rect">
            <a:avLst/>
          </a:prstGeom>
        </p:spPr>
      </p:pic>
      <p:pic>
        <p:nvPicPr>
          <p:cNvPr id="6" name="图片 5">
            <a:extLst>
              <a:ext uri="{FF2B5EF4-FFF2-40B4-BE49-F238E27FC236}">
                <a16:creationId xmlns:a16="http://schemas.microsoft.com/office/drawing/2014/main" id="{D27F61A3-2653-DF43-DB96-D6D19641BC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0763" y="4584110"/>
            <a:ext cx="1088120" cy="1080000"/>
          </a:xfrm>
          <a:prstGeom prst="rect">
            <a:avLst/>
          </a:prstGeom>
        </p:spPr>
      </p:pic>
      <p:sp>
        <p:nvSpPr>
          <p:cNvPr id="7" name="文本框 6">
            <a:extLst>
              <a:ext uri="{FF2B5EF4-FFF2-40B4-BE49-F238E27FC236}">
                <a16:creationId xmlns:a16="http://schemas.microsoft.com/office/drawing/2014/main" id="{808C96EE-F8AB-2C83-24F0-E0C817458A41}"/>
              </a:ext>
            </a:extLst>
          </p:cNvPr>
          <p:cNvSpPr txBox="1"/>
          <p:nvPr/>
        </p:nvSpPr>
        <p:spPr>
          <a:xfrm>
            <a:off x="2701614" y="5664110"/>
            <a:ext cx="3279561" cy="584775"/>
          </a:xfrm>
          <a:prstGeom prst="rect">
            <a:avLst/>
          </a:prstGeom>
          <a:noFill/>
        </p:spPr>
        <p:txBody>
          <a:bodyPr wrap="square" rtlCol="0">
            <a:spAutoFit/>
          </a:bodyPr>
          <a:lstStyle/>
          <a:p>
            <a:pPr algn="ctr"/>
            <a:r>
              <a:rPr lang="en-US" altLang="zh-CN" sz="1600" b="1" dirty="0"/>
              <a:t>Institute of Software, </a:t>
            </a:r>
          </a:p>
          <a:p>
            <a:pPr algn="ctr"/>
            <a:r>
              <a:rPr lang="en-US" altLang="zh-CN" sz="1600" b="1" dirty="0"/>
              <a:t>Chinese Academy of Sciences</a:t>
            </a:r>
            <a:endParaRPr lang="zh-CN" altLang="en-US" sz="1600" b="1" dirty="0"/>
          </a:p>
        </p:txBody>
      </p:sp>
      <p:sp>
        <p:nvSpPr>
          <p:cNvPr id="8" name="文本框 7">
            <a:extLst>
              <a:ext uri="{FF2B5EF4-FFF2-40B4-BE49-F238E27FC236}">
                <a16:creationId xmlns:a16="http://schemas.microsoft.com/office/drawing/2014/main" id="{3C6176D2-8E05-D274-719F-D47D368AA63A}"/>
              </a:ext>
            </a:extLst>
          </p:cNvPr>
          <p:cNvSpPr txBox="1"/>
          <p:nvPr/>
        </p:nvSpPr>
        <p:spPr>
          <a:xfrm>
            <a:off x="7061720" y="5664110"/>
            <a:ext cx="2786205" cy="584775"/>
          </a:xfrm>
          <a:prstGeom prst="rect">
            <a:avLst/>
          </a:prstGeom>
          <a:noFill/>
        </p:spPr>
        <p:txBody>
          <a:bodyPr wrap="square" rtlCol="0">
            <a:spAutoFit/>
          </a:bodyPr>
          <a:lstStyle>
            <a:defPPr>
              <a:defRPr lang="en-US"/>
            </a:defPPr>
            <a:lvl1pPr algn="ctr">
              <a:defRPr sz="1400" b="1"/>
            </a:lvl1pPr>
          </a:lstStyle>
          <a:p>
            <a:r>
              <a:rPr lang="en-US" altLang="zh-CN" sz="1600" dirty="0"/>
              <a:t>University of Chinese Academy of Sciences</a:t>
            </a:r>
            <a:endParaRPr lang="zh-CN" altLang="en-US" sz="1600" dirty="0"/>
          </a:p>
        </p:txBody>
      </p:sp>
      <p:sp>
        <p:nvSpPr>
          <p:cNvPr id="9" name="灯片编号占位符 8">
            <a:extLst>
              <a:ext uri="{FF2B5EF4-FFF2-40B4-BE49-F238E27FC236}">
                <a16:creationId xmlns:a16="http://schemas.microsoft.com/office/drawing/2014/main" id="{91F19BD1-0528-CBE0-0452-BDAC7C792D54}"/>
              </a:ext>
            </a:extLst>
          </p:cNvPr>
          <p:cNvSpPr>
            <a:spLocks noGrp="1"/>
          </p:cNvSpPr>
          <p:nvPr>
            <p:ph type="sldNum" sz="quarter" idx="12"/>
          </p:nvPr>
        </p:nvSpPr>
        <p:spPr/>
        <p:txBody>
          <a:bodyPr/>
          <a:lstStyle/>
          <a:p>
            <a:fld id="{1F2E227B-FA52-4C6D-8973-7D061EDF5A4A}" type="slidenum">
              <a:rPr lang="zh-CN" altLang="en-US" smtClean="0"/>
              <a:t>1</a:t>
            </a:fld>
            <a:endParaRPr lang="zh-CN" altLang="en-US"/>
          </a:p>
        </p:txBody>
      </p:sp>
      <p:pic>
        <p:nvPicPr>
          <p:cNvPr id="1026" name="Picture 2">
            <a:extLst>
              <a:ext uri="{FF2B5EF4-FFF2-40B4-BE49-F238E27FC236}">
                <a16:creationId xmlns:a16="http://schemas.microsoft.com/office/drawing/2014/main" id="{5F745AF1-ED2F-2203-7C14-46812E8EA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968" y="136525"/>
            <a:ext cx="904792" cy="90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BF0339-B930-3E0B-72F4-5521783CF9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7100" y="136525"/>
            <a:ext cx="904791" cy="9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9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24DC0-EBA5-CCE3-BDE5-9C1238DD5C67}"/>
              </a:ext>
            </a:extLst>
          </p:cNvPr>
          <p:cNvSpPr>
            <a:spLocks noGrp="1"/>
          </p:cNvSpPr>
          <p:nvPr>
            <p:ph type="title"/>
          </p:nvPr>
        </p:nvSpPr>
        <p:spPr/>
        <p:txBody>
          <a:bodyPr>
            <a:normAutofit fontScale="90000"/>
          </a:bodyPr>
          <a:lstStyle/>
          <a:p>
            <a:r>
              <a:rPr lang="en-US" altLang="zh-CN" dirty="0"/>
              <a:t>Approach Overview</a:t>
            </a:r>
            <a:endParaRPr lang="zh-CN" altLang="en-US" dirty="0"/>
          </a:p>
        </p:txBody>
      </p:sp>
      <p:sp>
        <p:nvSpPr>
          <p:cNvPr id="3" name="内容占位符 2">
            <a:extLst>
              <a:ext uri="{FF2B5EF4-FFF2-40B4-BE49-F238E27FC236}">
                <a16:creationId xmlns:a16="http://schemas.microsoft.com/office/drawing/2014/main" id="{E34705E5-CA09-C987-F3D8-129D92EF6129}"/>
              </a:ext>
            </a:extLst>
          </p:cNvPr>
          <p:cNvSpPr>
            <a:spLocks noGrp="1"/>
          </p:cNvSpPr>
          <p:nvPr>
            <p:ph idx="1"/>
          </p:nvPr>
        </p:nvSpPr>
        <p:spPr>
          <a:xfrm>
            <a:off x="838200" y="1279127"/>
            <a:ext cx="10515600" cy="867930"/>
          </a:xfrm>
        </p:spPr>
        <p:txBody>
          <a:bodyPr/>
          <a:lstStyle/>
          <a:p>
            <a:r>
              <a:rPr lang="en-US" altLang="zh-CN" dirty="0"/>
              <a:t>We propose </a:t>
            </a:r>
            <a:r>
              <a:rPr lang="en-US" altLang="zh-CN" i="1" u="sng" dirty="0"/>
              <a:t>D</a:t>
            </a:r>
            <a:r>
              <a:rPr lang="en-US" altLang="zh-CN" i="1" dirty="0"/>
              <a:t>ifferential </a:t>
            </a:r>
            <a:r>
              <a:rPr lang="en-US" altLang="zh-CN" i="1" u="sng" dirty="0"/>
              <a:t>Q</a:t>
            </a:r>
            <a:r>
              <a:rPr lang="en-US" altLang="zh-CN" i="1" dirty="0"/>
              <a:t>uery </a:t>
            </a:r>
            <a:r>
              <a:rPr lang="en-US" altLang="zh-CN" i="1" u="sng" dirty="0"/>
              <a:t>E</a:t>
            </a:r>
            <a:r>
              <a:rPr lang="en-US" altLang="zh-CN" i="1" dirty="0"/>
              <a:t>xecution (DQE) </a:t>
            </a:r>
            <a:r>
              <a:rPr lang="en-US" altLang="zh-CN" dirty="0"/>
              <a:t>to detect logic bugs in SELECT, UPDATE and DELETE statements</a:t>
            </a:r>
            <a:endParaRPr lang="zh-CN" altLang="en-US" dirty="0"/>
          </a:p>
        </p:txBody>
      </p:sp>
      <p:sp>
        <p:nvSpPr>
          <p:cNvPr id="4" name="灯片编号占位符 3">
            <a:extLst>
              <a:ext uri="{FF2B5EF4-FFF2-40B4-BE49-F238E27FC236}">
                <a16:creationId xmlns:a16="http://schemas.microsoft.com/office/drawing/2014/main" id="{92DD5FBB-3F7F-A7F8-05F9-4D94AB83E088}"/>
              </a:ext>
            </a:extLst>
          </p:cNvPr>
          <p:cNvSpPr>
            <a:spLocks noGrp="1"/>
          </p:cNvSpPr>
          <p:nvPr>
            <p:ph type="sldNum" sz="quarter" idx="12"/>
          </p:nvPr>
        </p:nvSpPr>
        <p:spPr/>
        <p:txBody>
          <a:bodyPr/>
          <a:lstStyle/>
          <a:p>
            <a:fld id="{1F2E227B-FA52-4C6D-8973-7D061EDF5A4A}" type="slidenum">
              <a:rPr lang="zh-CN" altLang="en-US" smtClean="0"/>
              <a:t>10</a:t>
            </a:fld>
            <a:endParaRPr lang="zh-CN" altLang="en-US" dirty="0"/>
          </a:p>
        </p:txBody>
      </p:sp>
      <p:sp>
        <p:nvSpPr>
          <p:cNvPr id="5" name="矩形: 圆角 4">
            <a:extLst>
              <a:ext uri="{FF2B5EF4-FFF2-40B4-BE49-F238E27FC236}">
                <a16:creationId xmlns:a16="http://schemas.microsoft.com/office/drawing/2014/main" id="{F1CAFDF5-D21B-82F3-32AE-8D82990C84F7}"/>
              </a:ext>
            </a:extLst>
          </p:cNvPr>
          <p:cNvSpPr/>
          <p:nvPr/>
        </p:nvSpPr>
        <p:spPr>
          <a:xfrm>
            <a:off x="3039371" y="2563290"/>
            <a:ext cx="3161404" cy="468000"/>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 FROM t  WHERE </a:t>
            </a:r>
            <a:r>
              <a:rPr lang="en-US" altLang="zh-CN" sz="2000" dirty="0">
                <a:solidFill>
                  <a:srgbClr val="FF0000"/>
                </a:solidFill>
              </a:rPr>
              <a:t>φ</a:t>
            </a:r>
          </a:p>
        </p:txBody>
      </p:sp>
      <p:sp>
        <p:nvSpPr>
          <p:cNvPr id="6" name="矩形: 圆角 5">
            <a:extLst>
              <a:ext uri="{FF2B5EF4-FFF2-40B4-BE49-F238E27FC236}">
                <a16:creationId xmlns:a16="http://schemas.microsoft.com/office/drawing/2014/main" id="{158977A6-2A62-C98A-0B23-788C59CC4701}"/>
              </a:ext>
            </a:extLst>
          </p:cNvPr>
          <p:cNvSpPr/>
          <p:nvPr/>
        </p:nvSpPr>
        <p:spPr>
          <a:xfrm>
            <a:off x="3039371" y="3600474"/>
            <a:ext cx="3161404" cy="468000"/>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  </a:t>
            </a:r>
            <a:r>
              <a:rPr lang="en-US" altLang="zh-CN" sz="2000" dirty="0">
                <a:solidFill>
                  <a:schemeClr val="tx1"/>
                </a:solidFill>
              </a:rPr>
              <a:t>t SET …</a:t>
            </a:r>
            <a:r>
              <a:rPr lang="zh-CN" altLang="en-US" sz="2000" dirty="0">
                <a:solidFill>
                  <a:schemeClr val="tx1"/>
                </a:solidFill>
              </a:rPr>
              <a:t>    </a:t>
            </a:r>
            <a:r>
              <a:rPr lang="en-US" altLang="zh-CN" sz="2000" dirty="0">
                <a:solidFill>
                  <a:schemeClr val="tx1"/>
                </a:solidFill>
              </a:rPr>
              <a:t>WHERE </a:t>
            </a:r>
            <a:r>
              <a:rPr lang="en-US" altLang="zh-CN" sz="2000" dirty="0">
                <a:solidFill>
                  <a:srgbClr val="FF0000"/>
                </a:solidFill>
              </a:rPr>
              <a:t>φ</a:t>
            </a:r>
          </a:p>
        </p:txBody>
      </p:sp>
      <p:sp>
        <p:nvSpPr>
          <p:cNvPr id="12" name="矩形: 圆角 11">
            <a:extLst>
              <a:ext uri="{FF2B5EF4-FFF2-40B4-BE49-F238E27FC236}">
                <a16:creationId xmlns:a16="http://schemas.microsoft.com/office/drawing/2014/main" id="{020F8C33-358E-6A10-2C09-5872DFCF2EC7}"/>
              </a:ext>
            </a:extLst>
          </p:cNvPr>
          <p:cNvSpPr/>
          <p:nvPr/>
        </p:nvSpPr>
        <p:spPr>
          <a:xfrm>
            <a:off x="3039371" y="4637658"/>
            <a:ext cx="3161404" cy="468000"/>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a:t>
            </a:r>
            <a:r>
              <a:rPr lang="en-US" altLang="zh-CN" sz="2000" dirty="0">
                <a:solidFill>
                  <a:schemeClr val="tx1"/>
                </a:solidFill>
              </a:rPr>
              <a:t>  FROM t    WHERE </a:t>
            </a:r>
            <a:r>
              <a:rPr lang="en-US" altLang="zh-CN" sz="2000" dirty="0">
                <a:solidFill>
                  <a:srgbClr val="FF0000"/>
                </a:solidFill>
              </a:rPr>
              <a:t>φ</a:t>
            </a:r>
          </a:p>
        </p:txBody>
      </p:sp>
      <p:sp>
        <p:nvSpPr>
          <p:cNvPr id="32" name="矩形: 圆角 31">
            <a:extLst>
              <a:ext uri="{FF2B5EF4-FFF2-40B4-BE49-F238E27FC236}">
                <a16:creationId xmlns:a16="http://schemas.microsoft.com/office/drawing/2014/main" id="{3F1B5C25-5D39-23BF-E258-C969F5A53A2C}"/>
              </a:ext>
            </a:extLst>
          </p:cNvPr>
          <p:cNvSpPr/>
          <p:nvPr/>
        </p:nvSpPr>
        <p:spPr>
          <a:xfrm>
            <a:off x="6498606" y="2563289"/>
            <a:ext cx="1728000" cy="468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Selected rows</a:t>
            </a:r>
          </a:p>
        </p:txBody>
      </p:sp>
      <p:sp>
        <p:nvSpPr>
          <p:cNvPr id="34" name="矩形: 圆角 33">
            <a:extLst>
              <a:ext uri="{FF2B5EF4-FFF2-40B4-BE49-F238E27FC236}">
                <a16:creationId xmlns:a16="http://schemas.microsoft.com/office/drawing/2014/main" id="{68296FA7-03BE-1299-57E7-5FB57B44AA92}"/>
              </a:ext>
            </a:extLst>
          </p:cNvPr>
          <p:cNvSpPr/>
          <p:nvPr/>
        </p:nvSpPr>
        <p:spPr>
          <a:xfrm>
            <a:off x="6498606" y="3600474"/>
            <a:ext cx="1728000" cy="4680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Updated rows</a:t>
            </a:r>
          </a:p>
        </p:txBody>
      </p:sp>
      <p:sp>
        <p:nvSpPr>
          <p:cNvPr id="35" name="矩形: 圆角 34">
            <a:extLst>
              <a:ext uri="{FF2B5EF4-FFF2-40B4-BE49-F238E27FC236}">
                <a16:creationId xmlns:a16="http://schemas.microsoft.com/office/drawing/2014/main" id="{A5A616CD-E411-FBF6-174A-676CA0897606}"/>
              </a:ext>
            </a:extLst>
          </p:cNvPr>
          <p:cNvSpPr/>
          <p:nvPr/>
        </p:nvSpPr>
        <p:spPr>
          <a:xfrm>
            <a:off x="6498606" y="4637657"/>
            <a:ext cx="1728000" cy="4680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Deleted rows</a:t>
            </a:r>
          </a:p>
        </p:txBody>
      </p:sp>
      <p:cxnSp>
        <p:nvCxnSpPr>
          <p:cNvPr id="42" name="直接箭头连接符 41">
            <a:extLst>
              <a:ext uri="{FF2B5EF4-FFF2-40B4-BE49-F238E27FC236}">
                <a16:creationId xmlns:a16="http://schemas.microsoft.com/office/drawing/2014/main" id="{4639F8A2-FC20-4324-E445-0C7FBEC0543E}"/>
              </a:ext>
            </a:extLst>
          </p:cNvPr>
          <p:cNvCxnSpPr>
            <a:cxnSpLocks/>
            <a:stCxn id="5" idx="3"/>
            <a:endCxn id="32" idx="1"/>
          </p:cNvCxnSpPr>
          <p:nvPr/>
        </p:nvCxnSpPr>
        <p:spPr>
          <a:xfrm flipV="1">
            <a:off x="6200775" y="2797289"/>
            <a:ext cx="29783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流程图: 决策 44">
            <a:extLst>
              <a:ext uri="{FF2B5EF4-FFF2-40B4-BE49-F238E27FC236}">
                <a16:creationId xmlns:a16="http://schemas.microsoft.com/office/drawing/2014/main" id="{7F528AAB-CF17-3659-0D43-811174FB15BE}"/>
              </a:ext>
            </a:extLst>
          </p:cNvPr>
          <p:cNvSpPr/>
          <p:nvPr/>
        </p:nvSpPr>
        <p:spPr>
          <a:xfrm>
            <a:off x="8656891" y="3601112"/>
            <a:ext cx="972000" cy="46672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52" name="直接箭头连接符 51">
            <a:extLst>
              <a:ext uri="{FF2B5EF4-FFF2-40B4-BE49-F238E27FC236}">
                <a16:creationId xmlns:a16="http://schemas.microsoft.com/office/drawing/2014/main" id="{4B4BCE46-6A12-DF78-2E31-A06C55D922BE}"/>
              </a:ext>
            </a:extLst>
          </p:cNvPr>
          <p:cNvCxnSpPr>
            <a:cxnSpLocks/>
            <a:stCxn id="34" idx="3"/>
            <a:endCxn id="45" idx="1"/>
          </p:cNvCxnSpPr>
          <p:nvPr/>
        </p:nvCxnSpPr>
        <p:spPr>
          <a:xfrm>
            <a:off x="8226606" y="3834474"/>
            <a:ext cx="430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D231F058-1D23-8FA1-BC68-0FA3AD3650E8}"/>
              </a:ext>
            </a:extLst>
          </p:cNvPr>
          <p:cNvCxnSpPr>
            <a:cxnSpLocks/>
            <a:stCxn id="45" idx="3"/>
            <a:endCxn id="58" idx="1"/>
          </p:cNvCxnSpPr>
          <p:nvPr/>
        </p:nvCxnSpPr>
        <p:spPr>
          <a:xfrm>
            <a:off x="9628891" y="3834474"/>
            <a:ext cx="61695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8" name="图形 57" descr="金龟子">
            <a:extLst>
              <a:ext uri="{FF2B5EF4-FFF2-40B4-BE49-F238E27FC236}">
                <a16:creationId xmlns:a16="http://schemas.microsoft.com/office/drawing/2014/main" id="{55F92793-836E-C32B-BC7A-7242870C2D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5843" y="3600474"/>
            <a:ext cx="468000" cy="468000"/>
          </a:xfrm>
          <a:prstGeom prst="rect">
            <a:avLst/>
          </a:prstGeom>
        </p:spPr>
      </p:pic>
      <p:pic>
        <p:nvPicPr>
          <p:cNvPr id="7" name="图形 6" descr="数据库 纯色填充">
            <a:extLst>
              <a:ext uri="{FF2B5EF4-FFF2-40B4-BE49-F238E27FC236}">
                <a16:creationId xmlns:a16="http://schemas.microsoft.com/office/drawing/2014/main" id="{2B2EC839-AE86-4C85-2ED1-CA758D1BBE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6419" y="3384474"/>
            <a:ext cx="900000" cy="900000"/>
          </a:xfrm>
          <a:prstGeom prst="rect">
            <a:avLst/>
          </a:prstGeom>
        </p:spPr>
      </p:pic>
      <p:cxnSp>
        <p:nvCxnSpPr>
          <p:cNvPr id="9" name="连接符: 曲线 8">
            <a:extLst>
              <a:ext uri="{FF2B5EF4-FFF2-40B4-BE49-F238E27FC236}">
                <a16:creationId xmlns:a16="http://schemas.microsoft.com/office/drawing/2014/main" id="{A656BB65-619C-69D1-8BF8-45EDCC99123A}"/>
              </a:ext>
            </a:extLst>
          </p:cNvPr>
          <p:cNvCxnSpPr>
            <a:cxnSpLocks/>
            <a:stCxn id="7" idx="0"/>
            <a:endCxn id="5" idx="1"/>
          </p:cNvCxnSpPr>
          <p:nvPr/>
        </p:nvCxnSpPr>
        <p:spPr>
          <a:xfrm rot="5400000" flipH="1" flipV="1">
            <a:off x="2194303" y="2539406"/>
            <a:ext cx="587184" cy="1102952"/>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0" name="连接符: 曲线 9">
            <a:extLst>
              <a:ext uri="{FF2B5EF4-FFF2-40B4-BE49-F238E27FC236}">
                <a16:creationId xmlns:a16="http://schemas.microsoft.com/office/drawing/2014/main" id="{5AD86B50-8966-CE5C-2E14-6B5D5476BC23}"/>
              </a:ext>
            </a:extLst>
          </p:cNvPr>
          <p:cNvCxnSpPr>
            <a:cxnSpLocks/>
            <a:stCxn id="7" idx="2"/>
            <a:endCxn id="12" idx="1"/>
          </p:cNvCxnSpPr>
          <p:nvPr/>
        </p:nvCxnSpPr>
        <p:spPr>
          <a:xfrm rot="16200000" flipH="1">
            <a:off x="2194303" y="4026590"/>
            <a:ext cx="587184" cy="1102952"/>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96DE07F5-DFE1-CFDB-45DD-FD8841B85D64}"/>
              </a:ext>
            </a:extLst>
          </p:cNvPr>
          <p:cNvCxnSpPr>
            <a:cxnSpLocks/>
            <a:stCxn id="7" idx="3"/>
            <a:endCxn id="6" idx="1"/>
          </p:cNvCxnSpPr>
          <p:nvPr/>
        </p:nvCxnSpPr>
        <p:spPr>
          <a:xfrm>
            <a:off x="2386419" y="3834474"/>
            <a:ext cx="65295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B209B95-BEE8-ACC1-0F23-9B45635D0B82}"/>
              </a:ext>
            </a:extLst>
          </p:cNvPr>
          <p:cNvCxnSpPr>
            <a:cxnSpLocks/>
            <a:stCxn id="12" idx="3"/>
            <a:endCxn id="35" idx="1"/>
          </p:cNvCxnSpPr>
          <p:nvPr/>
        </p:nvCxnSpPr>
        <p:spPr>
          <a:xfrm flipV="1">
            <a:off x="6200775" y="4871657"/>
            <a:ext cx="29783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5F190297-4B76-D21A-F78F-27ED2AF53DB0}"/>
              </a:ext>
            </a:extLst>
          </p:cNvPr>
          <p:cNvCxnSpPr>
            <a:cxnSpLocks/>
            <a:stCxn id="6" idx="3"/>
            <a:endCxn id="34" idx="1"/>
          </p:cNvCxnSpPr>
          <p:nvPr/>
        </p:nvCxnSpPr>
        <p:spPr>
          <a:xfrm>
            <a:off x="6200775" y="3834474"/>
            <a:ext cx="29783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连接符: 曲线 61">
            <a:extLst>
              <a:ext uri="{FF2B5EF4-FFF2-40B4-BE49-F238E27FC236}">
                <a16:creationId xmlns:a16="http://schemas.microsoft.com/office/drawing/2014/main" id="{9434E4C5-AA6E-C0DB-C0CE-51832E4534F4}"/>
              </a:ext>
            </a:extLst>
          </p:cNvPr>
          <p:cNvCxnSpPr>
            <a:cxnSpLocks/>
            <a:stCxn id="32" idx="3"/>
            <a:endCxn id="45" idx="0"/>
          </p:cNvCxnSpPr>
          <p:nvPr/>
        </p:nvCxnSpPr>
        <p:spPr>
          <a:xfrm>
            <a:off x="8226606" y="2797289"/>
            <a:ext cx="916285" cy="803823"/>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连接符: 曲线 64">
            <a:extLst>
              <a:ext uri="{FF2B5EF4-FFF2-40B4-BE49-F238E27FC236}">
                <a16:creationId xmlns:a16="http://schemas.microsoft.com/office/drawing/2014/main" id="{13273886-E524-9DBA-324D-73F4BF383D96}"/>
              </a:ext>
            </a:extLst>
          </p:cNvPr>
          <p:cNvCxnSpPr>
            <a:cxnSpLocks/>
            <a:stCxn id="35" idx="3"/>
            <a:endCxn id="45" idx="2"/>
          </p:cNvCxnSpPr>
          <p:nvPr/>
        </p:nvCxnSpPr>
        <p:spPr>
          <a:xfrm flipV="1">
            <a:off x="8226606" y="4067836"/>
            <a:ext cx="916285" cy="803821"/>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FAA9B043-18E4-3762-8208-12F1C7DC9DD0}"/>
              </a:ext>
            </a:extLst>
          </p:cNvPr>
          <p:cNvSpPr txBox="1"/>
          <p:nvPr/>
        </p:nvSpPr>
        <p:spPr>
          <a:xfrm>
            <a:off x="1792257" y="5545096"/>
            <a:ext cx="7836634" cy="523220"/>
          </a:xfrm>
          <a:prstGeom prst="rect">
            <a:avLst/>
          </a:prstGeom>
          <a:solidFill>
            <a:srgbClr val="2683C6"/>
          </a:solidFill>
          <a:ln>
            <a:solidFill>
              <a:srgbClr val="2683C6"/>
            </a:solidFill>
          </a:ln>
        </p:spPr>
        <p:txBody>
          <a:bodyPr wrap="square" rtlCol="0">
            <a:spAutoFit/>
          </a:bodyPr>
          <a:lstStyle/>
          <a:p>
            <a:r>
              <a:rPr lang="en-US" altLang="zh-CN" sz="2800" dirty="0">
                <a:solidFill>
                  <a:schemeClr val="bg1"/>
                </a:solidFill>
              </a:rPr>
              <a:t>How to obtain the accessed rows for each statement?</a:t>
            </a:r>
          </a:p>
        </p:txBody>
      </p:sp>
      <p:cxnSp>
        <p:nvCxnSpPr>
          <p:cNvPr id="11" name="直接连接符 10">
            <a:extLst>
              <a:ext uri="{FF2B5EF4-FFF2-40B4-BE49-F238E27FC236}">
                <a16:creationId xmlns:a16="http://schemas.microsoft.com/office/drawing/2014/main" id="{7EDA3FCF-06D4-1BA9-825A-BABEE905C8E4}"/>
              </a:ext>
            </a:extLst>
          </p:cNvPr>
          <p:cNvCxnSpPr>
            <a:cxnSpLocks/>
          </p:cNvCxnSpPr>
          <p:nvPr/>
        </p:nvCxnSpPr>
        <p:spPr>
          <a:xfrm>
            <a:off x="8955955" y="3787247"/>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30E5A95B-C0B9-DDF2-C1E7-AB4384517E58}"/>
              </a:ext>
            </a:extLst>
          </p:cNvPr>
          <p:cNvCxnSpPr>
            <a:cxnSpLocks/>
          </p:cNvCxnSpPr>
          <p:nvPr/>
        </p:nvCxnSpPr>
        <p:spPr>
          <a:xfrm>
            <a:off x="8955955" y="3876237"/>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76554889-BE8A-8ADC-42F2-AFDA1946FB2E}"/>
              </a:ext>
            </a:extLst>
          </p:cNvPr>
          <p:cNvCxnSpPr>
            <a:cxnSpLocks/>
          </p:cNvCxnSpPr>
          <p:nvPr/>
        </p:nvCxnSpPr>
        <p:spPr>
          <a:xfrm rot="19200000">
            <a:off x="8955954" y="3834473"/>
            <a:ext cx="36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05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4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2F967-77D4-D693-0F50-76BC8AB1A0CE}"/>
              </a:ext>
            </a:extLst>
          </p:cNvPr>
          <p:cNvSpPr>
            <a:spLocks noGrp="1"/>
          </p:cNvSpPr>
          <p:nvPr>
            <p:ph type="title"/>
          </p:nvPr>
        </p:nvSpPr>
        <p:spPr/>
        <p:txBody>
          <a:bodyPr>
            <a:normAutofit fontScale="90000"/>
          </a:bodyPr>
          <a:lstStyle/>
          <a:p>
            <a:r>
              <a:rPr lang="en-US" altLang="zh-CN" dirty="0"/>
              <a:t>Obtain the Selected Rows for a Single Table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ABF17F-D3C5-6F57-A4E2-DC0EEDEE289B}"/>
                  </a:ext>
                </a:extLst>
              </p:cNvPr>
              <p:cNvSpPr>
                <a:spLocks noGrp="1"/>
              </p:cNvSpPr>
              <p:nvPr>
                <p:ph idx="1"/>
              </p:nvPr>
            </p:nvSpPr>
            <p:spPr>
              <a:xfrm>
                <a:off x="838200" y="1279127"/>
                <a:ext cx="10515600" cy="480131"/>
              </a:xfrm>
            </p:spPr>
            <p:txBody>
              <a:bodyPr/>
              <a:lstStyle/>
              <a:p>
                <a:r>
                  <a:rPr lang="en-US" altLang="zh-CN" dirty="0"/>
                  <a:t>We add a column </a:t>
                </a:r>
                <a14:m>
                  <m:oMath xmlns:m="http://schemas.openxmlformats.org/officeDocument/2006/math">
                    <m:r>
                      <a:rPr lang="en-US" altLang="zh-CN" i="1">
                        <a:latin typeface="Cambria Math" panose="02040503050406030204" pitchFamily="18" charset="0"/>
                      </a:rPr>
                      <m:t>𝑟𝑜𝑤𝐼𝑑</m:t>
                    </m:r>
                  </m:oMath>
                </a14:m>
                <a:r>
                  <a:rPr lang="en-US" altLang="zh-CN" dirty="0"/>
                  <a:t> to uniquely identify each row</a:t>
                </a:r>
                <a:endParaRPr lang="zh-CN" altLang="en-US" dirty="0"/>
              </a:p>
            </p:txBody>
          </p:sp>
        </mc:Choice>
        <mc:Fallback xmlns="">
          <p:sp>
            <p:nvSpPr>
              <p:cNvPr id="3" name="内容占位符 2">
                <a:extLst>
                  <a:ext uri="{FF2B5EF4-FFF2-40B4-BE49-F238E27FC236}">
                    <a16:creationId xmlns:a16="http://schemas.microsoft.com/office/drawing/2014/main" id="{78ABF17F-D3C5-6F57-A4E2-DC0EEDEE289B}"/>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FED8037-BCB3-6A76-B906-3E9746FC371B}"/>
              </a:ext>
            </a:extLst>
          </p:cNvPr>
          <p:cNvSpPr>
            <a:spLocks noGrp="1"/>
          </p:cNvSpPr>
          <p:nvPr>
            <p:ph type="sldNum" sz="quarter" idx="12"/>
          </p:nvPr>
        </p:nvSpPr>
        <p:spPr/>
        <p:txBody>
          <a:bodyPr/>
          <a:lstStyle/>
          <a:p>
            <a:fld id="{1F2E227B-FA52-4C6D-8973-7D061EDF5A4A}" type="slidenum">
              <a:rPr lang="zh-CN" altLang="en-US" smtClean="0"/>
              <a:t>11</a:t>
            </a:fld>
            <a:endParaRPr lang="zh-CN" altLang="en-US"/>
          </a:p>
        </p:txBody>
      </p:sp>
      <p:sp>
        <p:nvSpPr>
          <p:cNvPr id="22" name="对话气泡: 椭圆形 21">
            <a:extLst>
              <a:ext uri="{FF2B5EF4-FFF2-40B4-BE49-F238E27FC236}">
                <a16:creationId xmlns:a16="http://schemas.microsoft.com/office/drawing/2014/main" id="{BCA9458C-98C1-E317-2D56-A89A25EFD7A6}"/>
              </a:ext>
            </a:extLst>
          </p:cNvPr>
          <p:cNvSpPr/>
          <p:nvPr/>
        </p:nvSpPr>
        <p:spPr>
          <a:xfrm>
            <a:off x="9357699" y="2030413"/>
            <a:ext cx="2743200" cy="741681"/>
          </a:xfrm>
          <a:prstGeom prst="wedgeEllipseCallout">
            <a:avLst>
              <a:gd name="adj1" fmla="val -49981"/>
              <a:gd name="adj2" fmla="val 689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Is it </a:t>
            </a:r>
            <a:r>
              <a:rPr lang="en-US" altLang="zh-CN" sz="2000" dirty="0">
                <a:solidFill>
                  <a:schemeClr val="tx1"/>
                </a:solidFill>
              </a:rPr>
              <a:t>the</a:t>
            </a:r>
            <a:r>
              <a:rPr lang="en-US" altLang="zh-CN" sz="2000" dirty="0">
                <a:solidFill>
                  <a:srgbClr val="FF0000"/>
                </a:solidFill>
              </a:rPr>
              <a:t> first </a:t>
            </a:r>
            <a:r>
              <a:rPr lang="en-US" altLang="zh-CN" sz="2000" dirty="0"/>
              <a:t>or</a:t>
            </a:r>
            <a:r>
              <a:rPr lang="en-US" altLang="zh-CN" sz="2000" dirty="0">
                <a:solidFill>
                  <a:srgbClr val="FF0000"/>
                </a:solidFill>
              </a:rPr>
              <a:t> third </a:t>
            </a:r>
            <a:r>
              <a:rPr lang="en-US" altLang="zh-CN" sz="2000" dirty="0"/>
              <a:t>row?</a:t>
            </a:r>
          </a:p>
        </p:txBody>
      </p:sp>
      <p:cxnSp>
        <p:nvCxnSpPr>
          <p:cNvPr id="5" name="直接箭头连接符 4">
            <a:extLst>
              <a:ext uri="{FF2B5EF4-FFF2-40B4-BE49-F238E27FC236}">
                <a16:creationId xmlns:a16="http://schemas.microsoft.com/office/drawing/2014/main" id="{7A85394A-C95B-F9CB-E6EC-CB6205CBCED1}"/>
              </a:ext>
            </a:extLst>
          </p:cNvPr>
          <p:cNvCxnSpPr>
            <a:cxnSpLocks/>
            <a:stCxn id="7" idx="3"/>
            <a:endCxn id="6" idx="1"/>
          </p:cNvCxnSpPr>
          <p:nvPr/>
        </p:nvCxnSpPr>
        <p:spPr>
          <a:xfrm flipV="1">
            <a:off x="2834301" y="2750673"/>
            <a:ext cx="5724182" cy="77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7" name="表格 6">
            <a:extLst>
              <a:ext uri="{FF2B5EF4-FFF2-40B4-BE49-F238E27FC236}">
                <a16:creationId xmlns:a16="http://schemas.microsoft.com/office/drawing/2014/main" id="{0B55A1D6-B4AA-413D-41A2-2EE5BD0B75AF}"/>
              </a:ext>
            </a:extLst>
          </p:cNvPr>
          <p:cNvGraphicFramePr>
            <a:graphicFrameLocks noGrp="1"/>
          </p:cNvGraphicFramePr>
          <p:nvPr>
            <p:extLst>
              <p:ext uri="{D42A27DB-BD31-4B8C-83A1-F6EECF244321}">
                <p14:modId xmlns:p14="http://schemas.microsoft.com/office/powerpoint/2010/main" val="1123290425"/>
              </p:ext>
            </p:extLst>
          </p:nvPr>
        </p:nvGraphicFramePr>
        <p:xfrm>
          <a:off x="1394301" y="20878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8" name="文本框 7">
            <a:extLst>
              <a:ext uri="{FF2B5EF4-FFF2-40B4-BE49-F238E27FC236}">
                <a16:creationId xmlns:a16="http://schemas.microsoft.com/office/drawing/2014/main" id="{ED992460-006D-D302-02A9-3351E4352EF3}"/>
              </a:ext>
            </a:extLst>
          </p:cNvPr>
          <p:cNvSpPr txBox="1"/>
          <p:nvPr/>
        </p:nvSpPr>
        <p:spPr>
          <a:xfrm>
            <a:off x="998301" y="208788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17" name="矩形: 圆角 16">
            <a:extLst>
              <a:ext uri="{FF2B5EF4-FFF2-40B4-BE49-F238E27FC236}">
                <a16:creationId xmlns:a16="http://schemas.microsoft.com/office/drawing/2014/main" id="{A85C4270-197A-3EE0-6E1F-BBB3F4AE823C}"/>
              </a:ext>
            </a:extLst>
          </p:cNvPr>
          <p:cNvSpPr/>
          <p:nvPr/>
        </p:nvSpPr>
        <p:spPr>
          <a:xfrm>
            <a:off x="4038079" y="2521523"/>
            <a:ext cx="3731844" cy="468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FROM t1 WHERE c2 &gt; 0</a:t>
            </a:r>
          </a:p>
        </p:txBody>
      </p:sp>
      <p:graphicFrame>
        <p:nvGraphicFramePr>
          <p:cNvPr id="6" name="表格 6">
            <a:extLst>
              <a:ext uri="{FF2B5EF4-FFF2-40B4-BE49-F238E27FC236}">
                <a16:creationId xmlns:a16="http://schemas.microsoft.com/office/drawing/2014/main" id="{149D0960-0980-118A-97D3-AC0F7523146F}"/>
              </a:ext>
            </a:extLst>
          </p:cNvPr>
          <p:cNvGraphicFramePr>
            <a:graphicFrameLocks noGrp="1"/>
          </p:cNvGraphicFramePr>
          <p:nvPr>
            <p:extLst>
              <p:ext uri="{D42A27DB-BD31-4B8C-83A1-F6EECF244321}">
                <p14:modId xmlns:p14="http://schemas.microsoft.com/office/powerpoint/2010/main" val="2782211197"/>
              </p:ext>
            </p:extLst>
          </p:nvPr>
        </p:nvGraphicFramePr>
        <p:xfrm>
          <a:off x="8558483" y="2415393"/>
          <a:ext cx="720000" cy="67056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bl>
          </a:graphicData>
        </a:graphic>
      </p:graphicFrame>
      <p:sp>
        <p:nvSpPr>
          <p:cNvPr id="14" name="矩形: 圆角 13">
            <a:extLst>
              <a:ext uri="{FF2B5EF4-FFF2-40B4-BE49-F238E27FC236}">
                <a16:creationId xmlns:a16="http://schemas.microsoft.com/office/drawing/2014/main" id="{31B816A6-2431-8298-E681-3DA8C5B88EE4}"/>
              </a:ext>
            </a:extLst>
          </p:cNvPr>
          <p:cNvSpPr/>
          <p:nvPr/>
        </p:nvSpPr>
        <p:spPr>
          <a:xfrm>
            <a:off x="1318437" y="3021677"/>
            <a:ext cx="1591728"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a:extLst>
              <a:ext uri="{FF2B5EF4-FFF2-40B4-BE49-F238E27FC236}">
                <a16:creationId xmlns:a16="http://schemas.microsoft.com/office/drawing/2014/main" id="{BD5B276A-E8DF-9EF6-6667-16ABA133F567}"/>
              </a:ext>
            </a:extLst>
          </p:cNvPr>
          <p:cNvSpPr/>
          <p:nvPr/>
        </p:nvSpPr>
        <p:spPr>
          <a:xfrm>
            <a:off x="1318437" y="2363641"/>
            <a:ext cx="1591728"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a:extLst>
              <a:ext uri="{FF2B5EF4-FFF2-40B4-BE49-F238E27FC236}">
                <a16:creationId xmlns:a16="http://schemas.microsoft.com/office/drawing/2014/main" id="{24D8E0D2-C7D7-6766-E980-12186912DD44}"/>
              </a:ext>
            </a:extLst>
          </p:cNvPr>
          <p:cNvCxnSpPr>
            <a:cxnSpLocks/>
            <a:stCxn id="16" idx="3"/>
            <a:endCxn id="13" idx="1"/>
          </p:cNvCxnSpPr>
          <p:nvPr/>
        </p:nvCxnSpPr>
        <p:spPr>
          <a:xfrm>
            <a:off x="3550951" y="5100808"/>
            <a:ext cx="50101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0" name="表格 9">
            <a:extLst>
              <a:ext uri="{FF2B5EF4-FFF2-40B4-BE49-F238E27FC236}">
                <a16:creationId xmlns:a16="http://schemas.microsoft.com/office/drawing/2014/main" id="{ECB8C4E8-67E2-40B7-0519-469AAC9B7D7E}"/>
              </a:ext>
            </a:extLst>
          </p:cNvPr>
          <p:cNvGraphicFramePr>
            <a:graphicFrameLocks noGrp="1"/>
          </p:cNvGraphicFramePr>
          <p:nvPr>
            <p:extLst>
              <p:ext uri="{D42A27DB-BD31-4B8C-83A1-F6EECF244321}">
                <p14:modId xmlns:p14="http://schemas.microsoft.com/office/powerpoint/2010/main" val="2344848161"/>
              </p:ext>
            </p:extLst>
          </p:nvPr>
        </p:nvGraphicFramePr>
        <p:xfrm>
          <a:off x="1394301" y="4430248"/>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11" name="文本框 10">
            <a:extLst>
              <a:ext uri="{FF2B5EF4-FFF2-40B4-BE49-F238E27FC236}">
                <a16:creationId xmlns:a16="http://schemas.microsoft.com/office/drawing/2014/main" id="{2A16ECC5-A8E9-3BED-BCE9-2BC54B95FBB8}"/>
              </a:ext>
            </a:extLst>
          </p:cNvPr>
          <p:cNvSpPr txBox="1"/>
          <p:nvPr/>
        </p:nvSpPr>
        <p:spPr>
          <a:xfrm>
            <a:off x="998301" y="4430248"/>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13" name="表格 6">
            <a:extLst>
              <a:ext uri="{FF2B5EF4-FFF2-40B4-BE49-F238E27FC236}">
                <a16:creationId xmlns:a16="http://schemas.microsoft.com/office/drawing/2014/main" id="{6C9303E2-86B1-AA2E-2FE9-8B7788EAA8AC}"/>
              </a:ext>
            </a:extLst>
          </p:cNvPr>
          <p:cNvGraphicFramePr>
            <a:graphicFrameLocks noGrp="1"/>
          </p:cNvGraphicFramePr>
          <p:nvPr>
            <p:extLst>
              <p:ext uri="{D42A27DB-BD31-4B8C-83A1-F6EECF244321}">
                <p14:modId xmlns:p14="http://schemas.microsoft.com/office/powerpoint/2010/main" val="2373806747"/>
              </p:ext>
            </p:extLst>
          </p:nvPr>
        </p:nvGraphicFramePr>
        <p:xfrm>
          <a:off x="8561095" y="4765528"/>
          <a:ext cx="1441360" cy="67056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1360">
                  <a:extLst>
                    <a:ext uri="{9D8B030D-6E8A-4147-A177-3AD203B41FA5}">
                      <a16:colId xmlns:a16="http://schemas.microsoft.com/office/drawing/2014/main" val="1462600815"/>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bl>
          </a:graphicData>
        </a:graphic>
      </p:graphicFrame>
      <p:graphicFrame>
        <p:nvGraphicFramePr>
          <p:cNvPr id="16" name="表格 6">
            <a:extLst>
              <a:ext uri="{FF2B5EF4-FFF2-40B4-BE49-F238E27FC236}">
                <a16:creationId xmlns:a16="http://schemas.microsoft.com/office/drawing/2014/main" id="{B4A73F97-FD71-AA4E-3E4F-904C1C8112DA}"/>
              </a:ext>
            </a:extLst>
          </p:cNvPr>
          <p:cNvGraphicFramePr>
            <a:graphicFrameLocks noGrp="1"/>
          </p:cNvGraphicFramePr>
          <p:nvPr>
            <p:extLst>
              <p:ext uri="{D42A27DB-BD31-4B8C-83A1-F6EECF244321}">
                <p14:modId xmlns:p14="http://schemas.microsoft.com/office/powerpoint/2010/main" val="2176682599"/>
              </p:ext>
            </p:extLst>
          </p:nvPr>
        </p:nvGraphicFramePr>
        <p:xfrm>
          <a:off x="2830951" y="4430248"/>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3785153880"/>
                  </a:ext>
                </a:extLst>
              </a:tr>
              <a:tr h="0">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2983619913"/>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4030240857"/>
                  </a:ext>
                </a:extLst>
              </a:tr>
            </a:tbl>
          </a:graphicData>
        </a:graphic>
      </p:graphicFrame>
      <p:sp>
        <p:nvSpPr>
          <p:cNvPr id="18" name="矩形: 圆角 17">
            <a:extLst>
              <a:ext uri="{FF2B5EF4-FFF2-40B4-BE49-F238E27FC236}">
                <a16:creationId xmlns:a16="http://schemas.microsoft.com/office/drawing/2014/main" id="{8490BD5E-E57C-C8D6-6C7E-4A0E8CF966C8}"/>
              </a:ext>
            </a:extLst>
          </p:cNvPr>
          <p:cNvSpPr/>
          <p:nvPr/>
        </p:nvSpPr>
        <p:spPr>
          <a:xfrm>
            <a:off x="8482619" y="5030551"/>
            <a:ext cx="1591728"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66D76A54-8174-92A4-BF76-F3DB9DD0EBA8}"/>
              </a:ext>
            </a:extLst>
          </p:cNvPr>
          <p:cNvSpPr/>
          <p:nvPr/>
        </p:nvSpPr>
        <p:spPr>
          <a:xfrm>
            <a:off x="3743284" y="4866808"/>
            <a:ext cx="4547001" cy="468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a:t>
            </a:r>
            <a:r>
              <a:rPr lang="en-US" altLang="zh-CN" sz="2000" dirty="0" err="1">
                <a:solidFill>
                  <a:srgbClr val="FF0000"/>
                </a:solidFill>
              </a:rPr>
              <a:t>rowId</a:t>
            </a:r>
            <a:r>
              <a:rPr lang="en-US" altLang="zh-CN" sz="2000" dirty="0">
                <a:solidFill>
                  <a:schemeClr val="tx1"/>
                </a:solidFill>
              </a:rPr>
              <a:t> FROM t1 WHERE c2 &gt; 0</a:t>
            </a:r>
          </a:p>
        </p:txBody>
      </p:sp>
      <p:sp>
        <p:nvSpPr>
          <p:cNvPr id="12" name="对话气泡: 椭圆形 11">
            <a:extLst>
              <a:ext uri="{FF2B5EF4-FFF2-40B4-BE49-F238E27FC236}">
                <a16:creationId xmlns:a16="http://schemas.microsoft.com/office/drawing/2014/main" id="{5B96C68E-70B3-6B6D-723F-6DB52420EE72}"/>
              </a:ext>
            </a:extLst>
          </p:cNvPr>
          <p:cNvSpPr/>
          <p:nvPr/>
        </p:nvSpPr>
        <p:spPr>
          <a:xfrm>
            <a:off x="10152823" y="4394687"/>
            <a:ext cx="1650481" cy="741681"/>
          </a:xfrm>
          <a:prstGeom prst="wedgeEllipseCallout">
            <a:avLst>
              <a:gd name="adj1" fmla="val -49981"/>
              <a:gd name="adj2" fmla="val 689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It is </a:t>
            </a:r>
            <a:r>
              <a:rPr lang="en-US" altLang="zh-CN" sz="2000" dirty="0">
                <a:solidFill>
                  <a:schemeClr val="tx1"/>
                </a:solidFill>
              </a:rPr>
              <a:t>the</a:t>
            </a:r>
            <a:r>
              <a:rPr lang="en-US" altLang="zh-CN" sz="2000" dirty="0">
                <a:solidFill>
                  <a:srgbClr val="FF0000"/>
                </a:solidFill>
              </a:rPr>
              <a:t> third </a:t>
            </a:r>
            <a:r>
              <a:rPr lang="en-US" altLang="zh-CN" sz="2000" dirty="0"/>
              <a:t>row</a:t>
            </a:r>
          </a:p>
        </p:txBody>
      </p:sp>
    </p:spTree>
    <p:extLst>
      <p:ext uri="{BB962C8B-B14F-4D97-AF65-F5344CB8AC3E}">
        <p14:creationId xmlns:p14="http://schemas.microsoft.com/office/powerpoint/2010/main" val="380313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P spid="15" grpId="0" animBg="1"/>
      <p:bldP spid="11" grpId="0"/>
      <p:bldP spid="18" grpId="0" animBg="1"/>
      <p:bldP spid="1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2F967-77D4-D693-0F50-76BC8AB1A0CE}"/>
              </a:ext>
            </a:extLst>
          </p:cNvPr>
          <p:cNvSpPr>
            <a:spLocks noGrp="1"/>
          </p:cNvSpPr>
          <p:nvPr>
            <p:ph type="title"/>
          </p:nvPr>
        </p:nvSpPr>
        <p:spPr/>
        <p:txBody>
          <a:bodyPr>
            <a:normAutofit fontScale="90000"/>
          </a:bodyPr>
          <a:lstStyle/>
          <a:p>
            <a:r>
              <a:rPr lang="en-US" altLang="zh-CN" dirty="0"/>
              <a:t>Obtain the Updated Rows for a Single Table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ABF17F-D3C5-6F57-A4E2-DC0EEDEE289B}"/>
                  </a:ext>
                </a:extLst>
              </p:cNvPr>
              <p:cNvSpPr>
                <a:spLocks noGrp="1"/>
              </p:cNvSpPr>
              <p:nvPr>
                <p:ph idx="1"/>
              </p:nvPr>
            </p:nvSpPr>
            <p:spPr>
              <a:xfrm>
                <a:off x="838200" y="1279127"/>
                <a:ext cx="10515600" cy="480131"/>
              </a:xfrm>
            </p:spPr>
            <p:txBody>
              <a:bodyPr/>
              <a:lstStyle/>
              <a:p>
                <a:r>
                  <a:rPr lang="en-US" altLang="zh-CN" dirty="0"/>
                  <a:t>We add a column </a:t>
                </a:r>
                <a14:m>
                  <m:oMath xmlns:m="http://schemas.openxmlformats.org/officeDocument/2006/math">
                    <m:r>
                      <a:rPr lang="en-US" altLang="zh-CN" b="0" i="1" smtClean="0">
                        <a:latin typeface="Cambria Math" panose="02040503050406030204" pitchFamily="18" charset="0"/>
                      </a:rPr>
                      <m:t>𝑢𝑝𝑑𝑎𝑡𝑒𝑑</m:t>
                    </m:r>
                  </m:oMath>
                </a14:m>
                <a:r>
                  <a:rPr lang="zh-CN" altLang="en-US" dirty="0"/>
                  <a:t> </a:t>
                </a:r>
                <a:r>
                  <a:rPr lang="en-US" altLang="zh-CN" dirty="0"/>
                  <a:t>to mark which rows are updated</a:t>
                </a:r>
                <a:endParaRPr lang="zh-CN" altLang="en-US" dirty="0"/>
              </a:p>
            </p:txBody>
          </p:sp>
        </mc:Choice>
        <mc:Fallback xmlns="">
          <p:sp>
            <p:nvSpPr>
              <p:cNvPr id="3" name="内容占位符 2">
                <a:extLst>
                  <a:ext uri="{FF2B5EF4-FFF2-40B4-BE49-F238E27FC236}">
                    <a16:creationId xmlns:a16="http://schemas.microsoft.com/office/drawing/2014/main" id="{78ABF17F-D3C5-6F57-A4E2-DC0EEDEE289B}"/>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FED8037-BCB3-6A76-B906-3E9746FC371B}"/>
              </a:ext>
            </a:extLst>
          </p:cNvPr>
          <p:cNvSpPr>
            <a:spLocks noGrp="1"/>
          </p:cNvSpPr>
          <p:nvPr>
            <p:ph type="sldNum" sz="quarter" idx="12"/>
          </p:nvPr>
        </p:nvSpPr>
        <p:spPr/>
        <p:txBody>
          <a:bodyPr/>
          <a:lstStyle/>
          <a:p>
            <a:fld id="{1F2E227B-FA52-4C6D-8973-7D061EDF5A4A}" type="slidenum">
              <a:rPr lang="zh-CN" altLang="en-US" smtClean="0"/>
              <a:t>12</a:t>
            </a:fld>
            <a:endParaRPr lang="zh-CN" altLang="en-US"/>
          </a:p>
        </p:txBody>
      </p:sp>
      <p:sp>
        <p:nvSpPr>
          <p:cNvPr id="22" name="对话气泡: 椭圆形 21">
            <a:extLst>
              <a:ext uri="{FF2B5EF4-FFF2-40B4-BE49-F238E27FC236}">
                <a16:creationId xmlns:a16="http://schemas.microsoft.com/office/drawing/2014/main" id="{BCA9458C-98C1-E317-2D56-A89A25EFD7A6}"/>
              </a:ext>
            </a:extLst>
          </p:cNvPr>
          <p:cNvSpPr/>
          <p:nvPr/>
        </p:nvSpPr>
        <p:spPr>
          <a:xfrm>
            <a:off x="8469121" y="1788908"/>
            <a:ext cx="2391179" cy="741681"/>
          </a:xfrm>
          <a:prstGeom prst="wedgeEllipseCallout">
            <a:avLst>
              <a:gd name="adj1" fmla="val -49115"/>
              <a:gd name="adj2" fmla="val 727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Which rows are updated?</a:t>
            </a:r>
          </a:p>
        </p:txBody>
      </p:sp>
      <p:cxnSp>
        <p:nvCxnSpPr>
          <p:cNvPr id="5" name="直接箭头连接符 4">
            <a:extLst>
              <a:ext uri="{FF2B5EF4-FFF2-40B4-BE49-F238E27FC236}">
                <a16:creationId xmlns:a16="http://schemas.microsoft.com/office/drawing/2014/main" id="{7A85394A-C95B-F9CB-E6EC-CB6205CBCED1}"/>
              </a:ext>
            </a:extLst>
          </p:cNvPr>
          <p:cNvCxnSpPr>
            <a:cxnSpLocks/>
            <a:stCxn id="7" idx="3"/>
            <a:endCxn id="11" idx="1"/>
          </p:cNvCxnSpPr>
          <p:nvPr/>
        </p:nvCxnSpPr>
        <p:spPr>
          <a:xfrm>
            <a:off x="1869067" y="2758440"/>
            <a:ext cx="50809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7" name="表格 6">
            <a:extLst>
              <a:ext uri="{FF2B5EF4-FFF2-40B4-BE49-F238E27FC236}">
                <a16:creationId xmlns:a16="http://schemas.microsoft.com/office/drawing/2014/main" id="{0B55A1D6-B4AA-413D-41A2-2EE5BD0B75AF}"/>
              </a:ext>
            </a:extLst>
          </p:cNvPr>
          <p:cNvGraphicFramePr>
            <a:graphicFrameLocks noGrp="1"/>
          </p:cNvGraphicFramePr>
          <p:nvPr>
            <p:extLst>
              <p:ext uri="{D42A27DB-BD31-4B8C-83A1-F6EECF244321}">
                <p14:modId xmlns:p14="http://schemas.microsoft.com/office/powerpoint/2010/main" val="3850680889"/>
              </p:ext>
            </p:extLst>
          </p:nvPr>
        </p:nvGraphicFramePr>
        <p:xfrm>
          <a:off x="429067" y="20878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8" name="文本框 7">
            <a:extLst>
              <a:ext uri="{FF2B5EF4-FFF2-40B4-BE49-F238E27FC236}">
                <a16:creationId xmlns:a16="http://schemas.microsoft.com/office/drawing/2014/main" id="{ED992460-006D-D302-02A9-3351E4352EF3}"/>
              </a:ext>
            </a:extLst>
          </p:cNvPr>
          <p:cNvSpPr txBox="1"/>
          <p:nvPr/>
        </p:nvSpPr>
        <p:spPr>
          <a:xfrm>
            <a:off x="33067" y="2087880"/>
            <a:ext cx="396000" cy="369332"/>
          </a:xfrm>
          <a:prstGeom prst="rect">
            <a:avLst/>
          </a:prstGeom>
          <a:noFill/>
        </p:spPr>
        <p:txBody>
          <a:bodyPr wrap="square">
            <a:spAutoFit/>
          </a:bodyPr>
          <a:lstStyle/>
          <a:p>
            <a:pPr algn="ctr"/>
            <a:r>
              <a:rPr lang="en-US" altLang="zh-CN" noProof="1">
                <a:solidFill>
                  <a:schemeClr val="tx1"/>
                </a:solidFill>
              </a:rPr>
              <a:t>t1</a:t>
            </a:r>
            <a:endParaRPr lang="en-US" altLang="zh-CN" noProof="1"/>
          </a:p>
        </p:txBody>
      </p:sp>
      <p:graphicFrame>
        <p:nvGraphicFramePr>
          <p:cNvPr id="11" name="表格 10">
            <a:extLst>
              <a:ext uri="{FF2B5EF4-FFF2-40B4-BE49-F238E27FC236}">
                <a16:creationId xmlns:a16="http://schemas.microsoft.com/office/drawing/2014/main" id="{0B99E412-A94C-5B88-B92F-C79A101F47DA}"/>
              </a:ext>
            </a:extLst>
          </p:cNvPr>
          <p:cNvGraphicFramePr>
            <a:graphicFrameLocks noGrp="1"/>
          </p:cNvGraphicFramePr>
          <p:nvPr>
            <p:extLst>
              <p:ext uri="{D42A27DB-BD31-4B8C-83A1-F6EECF244321}">
                <p14:modId xmlns:p14="http://schemas.microsoft.com/office/powerpoint/2010/main" val="3991073246"/>
              </p:ext>
            </p:extLst>
          </p:nvPr>
        </p:nvGraphicFramePr>
        <p:xfrm>
          <a:off x="6950052" y="20878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17" name="矩形: 圆角 16">
            <a:extLst>
              <a:ext uri="{FF2B5EF4-FFF2-40B4-BE49-F238E27FC236}">
                <a16:creationId xmlns:a16="http://schemas.microsoft.com/office/drawing/2014/main" id="{A85C4270-197A-3EE0-6E1F-BBB3F4AE823C}"/>
              </a:ext>
            </a:extLst>
          </p:cNvPr>
          <p:cNvSpPr/>
          <p:nvPr/>
        </p:nvSpPr>
        <p:spPr>
          <a:xfrm>
            <a:off x="2420334" y="2524440"/>
            <a:ext cx="3978452" cy="468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1 WHERE c2 &gt; 0</a:t>
            </a:r>
          </a:p>
        </p:txBody>
      </p:sp>
      <p:cxnSp>
        <p:nvCxnSpPr>
          <p:cNvPr id="6" name="直接箭头连接符 5">
            <a:extLst>
              <a:ext uri="{FF2B5EF4-FFF2-40B4-BE49-F238E27FC236}">
                <a16:creationId xmlns:a16="http://schemas.microsoft.com/office/drawing/2014/main" id="{E0D9CBA6-5CA6-FB6C-649F-44BA3847B8A8}"/>
              </a:ext>
            </a:extLst>
          </p:cNvPr>
          <p:cNvCxnSpPr>
            <a:cxnSpLocks/>
            <a:stCxn id="15" idx="3"/>
            <a:endCxn id="12" idx="1"/>
          </p:cNvCxnSpPr>
          <p:nvPr/>
        </p:nvCxnSpPr>
        <p:spPr>
          <a:xfrm>
            <a:off x="3472146" y="4685821"/>
            <a:ext cx="34779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9" name="表格 8">
            <a:extLst>
              <a:ext uri="{FF2B5EF4-FFF2-40B4-BE49-F238E27FC236}">
                <a16:creationId xmlns:a16="http://schemas.microsoft.com/office/drawing/2014/main" id="{F950126A-B912-FAFA-2A96-97331F83AF4C}"/>
              </a:ext>
            </a:extLst>
          </p:cNvPr>
          <p:cNvGraphicFramePr>
            <a:graphicFrameLocks noGrp="1"/>
          </p:cNvGraphicFramePr>
          <p:nvPr>
            <p:extLst>
              <p:ext uri="{D42A27DB-BD31-4B8C-83A1-F6EECF244321}">
                <p14:modId xmlns:p14="http://schemas.microsoft.com/office/powerpoint/2010/main" val="4062777096"/>
              </p:ext>
            </p:extLst>
          </p:nvPr>
        </p:nvGraphicFramePr>
        <p:xfrm>
          <a:off x="429067" y="401662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10" name="文本框 9">
            <a:extLst>
              <a:ext uri="{FF2B5EF4-FFF2-40B4-BE49-F238E27FC236}">
                <a16:creationId xmlns:a16="http://schemas.microsoft.com/office/drawing/2014/main" id="{A717F3E7-6BB0-C299-4ACE-4F87EBF063D7}"/>
              </a:ext>
            </a:extLst>
          </p:cNvPr>
          <p:cNvSpPr txBox="1"/>
          <p:nvPr/>
        </p:nvSpPr>
        <p:spPr>
          <a:xfrm>
            <a:off x="33067" y="40166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12" name="表格 11">
            <a:extLst>
              <a:ext uri="{FF2B5EF4-FFF2-40B4-BE49-F238E27FC236}">
                <a16:creationId xmlns:a16="http://schemas.microsoft.com/office/drawing/2014/main" id="{CAECF6B1-804C-E7D0-4F39-7241860AE255}"/>
              </a:ext>
            </a:extLst>
          </p:cNvPr>
          <p:cNvGraphicFramePr>
            <a:graphicFrameLocks noGrp="1"/>
          </p:cNvGraphicFramePr>
          <p:nvPr>
            <p:extLst>
              <p:ext uri="{D42A27DB-BD31-4B8C-83A1-F6EECF244321}">
                <p14:modId xmlns:p14="http://schemas.microsoft.com/office/powerpoint/2010/main" val="627086768"/>
              </p:ext>
            </p:extLst>
          </p:nvPr>
        </p:nvGraphicFramePr>
        <p:xfrm>
          <a:off x="6950052" y="4015261"/>
          <a:ext cx="3093921"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gridCol w="721360">
                  <a:extLst>
                    <a:ext uri="{9D8B030D-6E8A-4147-A177-3AD203B41FA5}">
                      <a16:colId xmlns:a16="http://schemas.microsoft.com/office/drawing/2014/main" val="882138922"/>
                    </a:ext>
                  </a:extLst>
                </a:gridCol>
                <a:gridCol w="932561">
                  <a:extLst>
                    <a:ext uri="{9D8B030D-6E8A-4147-A177-3AD203B41FA5}">
                      <a16:colId xmlns:a16="http://schemas.microsoft.com/office/drawing/2014/main" val="916779441"/>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chemeClr val="bg1">
                        <a:lumMod val="75000"/>
                      </a:schemeClr>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chemeClr val="bg1">
                        <a:lumMod val="75000"/>
                      </a:schemeClr>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FF0000"/>
                          </a:solidFill>
                        </a:rPr>
                        <a:t>1</a:t>
                      </a:r>
                      <a:endParaRPr lang="zh-CN" altLang="en-US" sz="1600" dirty="0">
                        <a:solidFill>
                          <a:srgbClr val="FF0000"/>
                        </a:solidFill>
                      </a:endParaRPr>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chemeClr val="bg1">
                        <a:lumMod val="75000"/>
                      </a:schemeClr>
                    </a:solidFill>
                  </a:tcPr>
                </a:tc>
                <a:tc>
                  <a:txBody>
                    <a:bodyPr/>
                    <a:lstStyle/>
                    <a:p>
                      <a:pPr algn="ctr"/>
                      <a:r>
                        <a:rPr lang="en-US" altLang="zh-CN" sz="1600" dirty="0">
                          <a:solidFill>
                            <a:srgbClr val="FF0000"/>
                          </a:solidFill>
                        </a:rPr>
                        <a:t>true</a:t>
                      </a:r>
                      <a:endParaRPr lang="zh-CN" altLang="en-US" sz="1600" dirty="0">
                        <a:solidFill>
                          <a:srgbClr val="FF0000"/>
                        </a:solidFill>
                      </a:endParaRPr>
                    </a:p>
                  </a:txBody>
                  <a:tcPr>
                    <a:solidFill>
                      <a:schemeClr val="bg1">
                        <a:lumMod val="75000"/>
                      </a:schemeClr>
                    </a:solidFill>
                  </a:tcPr>
                </a:tc>
                <a:extLst>
                  <a:ext uri="{0D108BD9-81ED-4DB2-BD59-A6C34878D82A}">
                    <a16:rowId xmlns:a16="http://schemas.microsoft.com/office/drawing/2014/main" val="4030240857"/>
                  </a:ext>
                </a:extLst>
              </a:tr>
            </a:tbl>
          </a:graphicData>
        </a:graphic>
      </p:graphicFrame>
      <p:graphicFrame>
        <p:nvGraphicFramePr>
          <p:cNvPr id="14" name="表格 6">
            <a:extLst>
              <a:ext uri="{FF2B5EF4-FFF2-40B4-BE49-F238E27FC236}">
                <a16:creationId xmlns:a16="http://schemas.microsoft.com/office/drawing/2014/main" id="{269CD842-C7A0-A2C9-8D0B-EC04B095ACEE}"/>
              </a:ext>
            </a:extLst>
          </p:cNvPr>
          <p:cNvGraphicFramePr>
            <a:graphicFrameLocks noGrp="1"/>
          </p:cNvGraphicFramePr>
          <p:nvPr>
            <p:extLst>
              <p:ext uri="{D42A27DB-BD31-4B8C-83A1-F6EECF244321}">
                <p14:modId xmlns:p14="http://schemas.microsoft.com/office/powerpoint/2010/main" val="3217151444"/>
              </p:ext>
            </p:extLst>
          </p:nvPr>
        </p:nvGraphicFramePr>
        <p:xfrm>
          <a:off x="1824387" y="4015261"/>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3785153880"/>
                  </a:ext>
                </a:extLst>
              </a:tr>
              <a:tr h="0">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2983619913"/>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4030240857"/>
                  </a:ext>
                </a:extLst>
              </a:tr>
            </a:tbl>
          </a:graphicData>
        </a:graphic>
      </p:graphicFrame>
      <p:graphicFrame>
        <p:nvGraphicFramePr>
          <p:cNvPr id="15" name="表格 6">
            <a:extLst>
              <a:ext uri="{FF2B5EF4-FFF2-40B4-BE49-F238E27FC236}">
                <a16:creationId xmlns:a16="http://schemas.microsoft.com/office/drawing/2014/main" id="{AEB0EA0C-62A3-0B1E-3976-1AE769BBB81D}"/>
              </a:ext>
            </a:extLst>
          </p:cNvPr>
          <p:cNvGraphicFramePr>
            <a:graphicFrameLocks noGrp="1"/>
          </p:cNvGraphicFramePr>
          <p:nvPr>
            <p:extLst>
              <p:ext uri="{D42A27DB-BD31-4B8C-83A1-F6EECF244321}">
                <p14:modId xmlns:p14="http://schemas.microsoft.com/office/powerpoint/2010/main" val="211689861"/>
              </p:ext>
            </p:extLst>
          </p:nvPr>
        </p:nvGraphicFramePr>
        <p:xfrm>
          <a:off x="2539585" y="4015261"/>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378515388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2983619913"/>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chemeClr val="bg1">
                        <a:lumMod val="75000"/>
                      </a:schemeClr>
                    </a:solidFill>
                  </a:tcPr>
                </a:tc>
                <a:extLst>
                  <a:ext uri="{0D108BD9-81ED-4DB2-BD59-A6C34878D82A}">
                    <a16:rowId xmlns:a16="http://schemas.microsoft.com/office/drawing/2014/main" val="4030240857"/>
                  </a:ext>
                </a:extLst>
              </a:tr>
            </a:tbl>
          </a:graphicData>
        </a:graphic>
      </p:graphicFrame>
      <p:sp>
        <p:nvSpPr>
          <p:cNvPr id="16" name="矩形: 圆角 15">
            <a:extLst>
              <a:ext uri="{FF2B5EF4-FFF2-40B4-BE49-F238E27FC236}">
                <a16:creationId xmlns:a16="http://schemas.microsoft.com/office/drawing/2014/main" id="{79E165EF-27C9-1E27-8E36-D15E518C5A5F}"/>
              </a:ext>
            </a:extLst>
          </p:cNvPr>
          <p:cNvSpPr/>
          <p:nvPr/>
        </p:nvSpPr>
        <p:spPr>
          <a:xfrm>
            <a:off x="3872783" y="4145821"/>
            <a:ext cx="2589226" cy="108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1, </a:t>
            </a:r>
          </a:p>
          <a:p>
            <a:r>
              <a:rPr lang="en-US" altLang="zh-CN" sz="2000" dirty="0">
                <a:solidFill>
                  <a:schemeClr val="tx1"/>
                </a:solidFill>
              </a:rPr>
              <a:t>  </a:t>
            </a:r>
            <a:r>
              <a:rPr lang="en-US" altLang="zh-CN" sz="2000" dirty="0">
                <a:solidFill>
                  <a:srgbClr val="FF0000"/>
                </a:solidFill>
              </a:rPr>
              <a:t>updated = true </a:t>
            </a:r>
          </a:p>
          <a:p>
            <a:r>
              <a:rPr lang="en-US" altLang="zh-CN" sz="2000" dirty="0">
                <a:solidFill>
                  <a:schemeClr val="tx1"/>
                </a:solidFill>
              </a:rPr>
              <a:t>  WHERE c2 &gt; 0</a:t>
            </a:r>
          </a:p>
        </p:txBody>
      </p:sp>
      <p:sp>
        <p:nvSpPr>
          <p:cNvPr id="18" name="矩形: 圆角 17">
            <a:extLst>
              <a:ext uri="{FF2B5EF4-FFF2-40B4-BE49-F238E27FC236}">
                <a16:creationId xmlns:a16="http://schemas.microsoft.com/office/drawing/2014/main" id="{90ED1851-8309-6871-20D3-78D3BE4CF43E}"/>
              </a:ext>
            </a:extLst>
          </p:cNvPr>
          <p:cNvSpPr/>
          <p:nvPr/>
        </p:nvSpPr>
        <p:spPr>
          <a:xfrm>
            <a:off x="6868237" y="4942035"/>
            <a:ext cx="3257550"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对话气泡: 椭圆形 12">
            <a:extLst>
              <a:ext uri="{FF2B5EF4-FFF2-40B4-BE49-F238E27FC236}">
                <a16:creationId xmlns:a16="http://schemas.microsoft.com/office/drawing/2014/main" id="{71ACE19E-7C21-44FA-E41B-5E27B53EB3A0}"/>
              </a:ext>
            </a:extLst>
          </p:cNvPr>
          <p:cNvSpPr/>
          <p:nvPr/>
        </p:nvSpPr>
        <p:spPr>
          <a:xfrm>
            <a:off x="10167574" y="4184158"/>
            <a:ext cx="1958779" cy="741681"/>
          </a:xfrm>
          <a:prstGeom prst="wedgeEllipseCallout">
            <a:avLst>
              <a:gd name="adj1" fmla="val -49981"/>
              <a:gd name="adj2" fmla="val 6892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rPr>
              <a:t>Update the</a:t>
            </a:r>
            <a:r>
              <a:rPr lang="en-US" altLang="zh-CN" sz="2000" dirty="0">
                <a:solidFill>
                  <a:srgbClr val="FF0000"/>
                </a:solidFill>
              </a:rPr>
              <a:t> third </a:t>
            </a:r>
            <a:r>
              <a:rPr lang="en-US" altLang="zh-CN" sz="2000" dirty="0"/>
              <a:t>row</a:t>
            </a:r>
          </a:p>
        </p:txBody>
      </p:sp>
    </p:spTree>
    <p:extLst>
      <p:ext uri="{BB962C8B-B14F-4D97-AF65-F5344CB8AC3E}">
        <p14:creationId xmlns:p14="http://schemas.microsoft.com/office/powerpoint/2010/main" val="29494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p:bldP spid="16" grpId="0" animBg="1"/>
      <p:bldP spid="18"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09E50-2160-3710-8361-AEDDE9C7F0AE}"/>
              </a:ext>
            </a:extLst>
          </p:cNvPr>
          <p:cNvSpPr>
            <a:spLocks noGrp="1"/>
          </p:cNvSpPr>
          <p:nvPr>
            <p:ph type="title"/>
          </p:nvPr>
        </p:nvSpPr>
        <p:spPr/>
        <p:txBody>
          <a:bodyPr>
            <a:normAutofit fontScale="90000"/>
          </a:bodyPr>
          <a:lstStyle/>
          <a:p>
            <a:r>
              <a:rPr lang="en-US" altLang="zh-CN" dirty="0"/>
              <a:t>Obtain the Deleted Rows for a Single Table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3E2847-6476-93CC-6F5E-29900BDF332D}"/>
                  </a:ext>
                </a:extLst>
              </p:cNvPr>
              <p:cNvSpPr>
                <a:spLocks noGrp="1"/>
              </p:cNvSpPr>
              <p:nvPr>
                <p:ph idx="1"/>
              </p:nvPr>
            </p:nvSpPr>
            <p:spPr>
              <a:xfrm>
                <a:off x="838200" y="1279127"/>
                <a:ext cx="10515600" cy="480131"/>
              </a:xfrm>
            </p:spPr>
            <p:txBody>
              <a:bodyPr/>
              <a:lstStyle/>
              <a:p>
                <a:r>
                  <a:rPr lang="en-US" altLang="zh-CN" dirty="0"/>
                  <a:t>We use the column </a:t>
                </a:r>
                <a14:m>
                  <m:oMath xmlns:m="http://schemas.openxmlformats.org/officeDocument/2006/math">
                    <m:r>
                      <a:rPr lang="en-US" altLang="zh-CN" b="0" i="1" smtClean="0">
                        <a:latin typeface="Cambria Math" panose="02040503050406030204" pitchFamily="18" charset="0"/>
                      </a:rPr>
                      <m:t>𝑟𝑜𝑤𝐼𝑑</m:t>
                    </m:r>
                  </m:oMath>
                </a14:m>
                <a:r>
                  <a:rPr lang="zh-CN" altLang="en-US" dirty="0"/>
                  <a:t> </a:t>
                </a:r>
                <a:r>
                  <a:rPr lang="en-US" altLang="zh-CN" dirty="0"/>
                  <a:t>to obtain the deleted rows</a:t>
                </a:r>
                <a:endParaRPr lang="zh-CN" altLang="en-US" dirty="0"/>
              </a:p>
            </p:txBody>
          </p:sp>
        </mc:Choice>
        <mc:Fallback xmlns="">
          <p:sp>
            <p:nvSpPr>
              <p:cNvPr id="3" name="内容占位符 2">
                <a:extLst>
                  <a:ext uri="{FF2B5EF4-FFF2-40B4-BE49-F238E27FC236}">
                    <a16:creationId xmlns:a16="http://schemas.microsoft.com/office/drawing/2014/main" id="{B63E2847-6476-93CC-6F5E-29900BDF332D}"/>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59D0A8F-6580-5C7D-34BF-885C6FD6136D}"/>
              </a:ext>
            </a:extLst>
          </p:cNvPr>
          <p:cNvSpPr>
            <a:spLocks noGrp="1"/>
          </p:cNvSpPr>
          <p:nvPr>
            <p:ph type="sldNum" sz="quarter" idx="12"/>
          </p:nvPr>
        </p:nvSpPr>
        <p:spPr/>
        <p:txBody>
          <a:bodyPr/>
          <a:lstStyle/>
          <a:p>
            <a:fld id="{1F2E227B-FA52-4C6D-8973-7D061EDF5A4A}" type="slidenum">
              <a:rPr lang="zh-CN" altLang="en-US" smtClean="0"/>
              <a:t>13</a:t>
            </a:fld>
            <a:endParaRPr lang="zh-CN" altLang="en-US"/>
          </a:p>
        </p:txBody>
      </p:sp>
      <p:sp>
        <p:nvSpPr>
          <p:cNvPr id="23" name="文本框 22">
            <a:extLst>
              <a:ext uri="{FF2B5EF4-FFF2-40B4-BE49-F238E27FC236}">
                <a16:creationId xmlns:a16="http://schemas.microsoft.com/office/drawing/2014/main" id="{F2E9419F-17FB-0A94-D13E-393057E8AEE3}"/>
              </a:ext>
            </a:extLst>
          </p:cNvPr>
          <p:cNvSpPr txBox="1"/>
          <p:nvPr/>
        </p:nvSpPr>
        <p:spPr>
          <a:xfrm>
            <a:off x="991451" y="2604323"/>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27" name="文本框 26">
            <a:extLst>
              <a:ext uri="{FF2B5EF4-FFF2-40B4-BE49-F238E27FC236}">
                <a16:creationId xmlns:a16="http://schemas.microsoft.com/office/drawing/2014/main" id="{A532329B-EC0B-824C-783D-8FB6DF7C72C1}"/>
              </a:ext>
            </a:extLst>
          </p:cNvPr>
          <p:cNvSpPr txBox="1"/>
          <p:nvPr/>
        </p:nvSpPr>
        <p:spPr>
          <a:xfrm>
            <a:off x="8214600" y="2788989"/>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cxnSp>
        <p:nvCxnSpPr>
          <p:cNvPr id="8" name="直接箭头连接符 7">
            <a:extLst>
              <a:ext uri="{FF2B5EF4-FFF2-40B4-BE49-F238E27FC236}">
                <a16:creationId xmlns:a16="http://schemas.microsoft.com/office/drawing/2014/main" id="{8788BB2B-FB55-700D-16CC-7890F7D6342B}"/>
              </a:ext>
            </a:extLst>
          </p:cNvPr>
          <p:cNvCxnSpPr>
            <a:cxnSpLocks/>
          </p:cNvCxnSpPr>
          <p:nvPr/>
        </p:nvCxnSpPr>
        <p:spPr>
          <a:xfrm>
            <a:off x="3487227" y="3280325"/>
            <a:ext cx="50778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6" name="表格 5">
            <a:extLst>
              <a:ext uri="{FF2B5EF4-FFF2-40B4-BE49-F238E27FC236}">
                <a16:creationId xmlns:a16="http://schemas.microsoft.com/office/drawing/2014/main" id="{8CD7EAEE-64E9-F74E-3873-F05D161416E4}"/>
              </a:ext>
            </a:extLst>
          </p:cNvPr>
          <p:cNvGraphicFramePr>
            <a:graphicFrameLocks noGrp="1"/>
          </p:cNvGraphicFramePr>
          <p:nvPr>
            <p:extLst>
              <p:ext uri="{D42A27DB-BD31-4B8C-83A1-F6EECF244321}">
                <p14:modId xmlns:p14="http://schemas.microsoft.com/office/powerpoint/2010/main" val="4117585384"/>
              </p:ext>
            </p:extLst>
          </p:nvPr>
        </p:nvGraphicFramePr>
        <p:xfrm>
          <a:off x="1327227" y="2609765"/>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7" name="表格 6">
            <a:extLst>
              <a:ext uri="{FF2B5EF4-FFF2-40B4-BE49-F238E27FC236}">
                <a16:creationId xmlns:a16="http://schemas.microsoft.com/office/drawing/2014/main" id="{73F16656-1B1E-0390-D524-35FB2E34BB6A}"/>
              </a:ext>
            </a:extLst>
          </p:cNvPr>
          <p:cNvGraphicFramePr>
            <a:graphicFrameLocks noGrp="1"/>
          </p:cNvGraphicFramePr>
          <p:nvPr>
            <p:extLst>
              <p:ext uri="{D42A27DB-BD31-4B8C-83A1-F6EECF244321}">
                <p14:modId xmlns:p14="http://schemas.microsoft.com/office/powerpoint/2010/main" val="468442101"/>
              </p:ext>
            </p:extLst>
          </p:nvPr>
        </p:nvGraphicFramePr>
        <p:xfrm>
          <a:off x="2767227" y="2604323"/>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12" name="表格 11">
            <a:extLst>
              <a:ext uri="{FF2B5EF4-FFF2-40B4-BE49-F238E27FC236}">
                <a16:creationId xmlns:a16="http://schemas.microsoft.com/office/drawing/2014/main" id="{66EAC8CC-3480-16B3-C762-947F20B5A35A}"/>
              </a:ext>
            </a:extLst>
          </p:cNvPr>
          <p:cNvGraphicFramePr>
            <a:graphicFrameLocks noGrp="1"/>
          </p:cNvGraphicFramePr>
          <p:nvPr>
            <p:extLst>
              <p:ext uri="{D42A27DB-BD31-4B8C-83A1-F6EECF244321}">
                <p14:modId xmlns:p14="http://schemas.microsoft.com/office/powerpoint/2010/main" val="941609848"/>
              </p:ext>
            </p:extLst>
          </p:nvPr>
        </p:nvGraphicFramePr>
        <p:xfrm>
          <a:off x="8565071" y="2777405"/>
          <a:ext cx="2161360" cy="100584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gridCol w="721360">
                  <a:extLst>
                    <a:ext uri="{9D8B030D-6E8A-4147-A177-3AD203B41FA5}">
                      <a16:colId xmlns:a16="http://schemas.microsoft.com/office/drawing/2014/main" val="1822237466"/>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rowId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bl>
          </a:graphicData>
        </a:graphic>
      </p:graphicFrame>
      <p:sp>
        <p:nvSpPr>
          <p:cNvPr id="14" name="矩形: 圆角 13">
            <a:extLst>
              <a:ext uri="{FF2B5EF4-FFF2-40B4-BE49-F238E27FC236}">
                <a16:creationId xmlns:a16="http://schemas.microsoft.com/office/drawing/2014/main" id="{3B458B22-4820-0639-076F-0170537F0981}"/>
              </a:ext>
            </a:extLst>
          </p:cNvPr>
          <p:cNvSpPr/>
          <p:nvPr/>
        </p:nvSpPr>
        <p:spPr>
          <a:xfrm>
            <a:off x="2666999" y="2937559"/>
            <a:ext cx="927001" cy="10496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a:extLst>
              <a:ext uri="{FF2B5EF4-FFF2-40B4-BE49-F238E27FC236}">
                <a16:creationId xmlns:a16="http://schemas.microsoft.com/office/drawing/2014/main" id="{C370E0AD-2647-6456-B755-C1778D6721DD}"/>
              </a:ext>
            </a:extLst>
          </p:cNvPr>
          <p:cNvSpPr/>
          <p:nvPr/>
        </p:nvSpPr>
        <p:spPr>
          <a:xfrm>
            <a:off x="9904843" y="3074599"/>
            <a:ext cx="927001" cy="8142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9">
            <a:extLst>
              <a:ext uri="{FF2B5EF4-FFF2-40B4-BE49-F238E27FC236}">
                <a16:creationId xmlns:a16="http://schemas.microsoft.com/office/drawing/2014/main" id="{70101380-3CB9-4EDD-E2E8-FDC53CB73B00}"/>
              </a:ext>
            </a:extLst>
          </p:cNvPr>
          <p:cNvSpPr/>
          <p:nvPr/>
        </p:nvSpPr>
        <p:spPr>
          <a:xfrm>
            <a:off x="4145701" y="3050535"/>
            <a:ext cx="3760897"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a:t>
            </a:r>
            <a:r>
              <a:rPr lang="en-US" altLang="zh-CN" sz="2000" dirty="0">
                <a:solidFill>
                  <a:schemeClr val="tx1"/>
                </a:solidFill>
              </a:rPr>
              <a:t> t1 FROM t1 WHERE c2 &gt; 0</a:t>
            </a:r>
          </a:p>
        </p:txBody>
      </p:sp>
      <p:sp>
        <p:nvSpPr>
          <p:cNvPr id="11" name="椭圆 10">
            <a:extLst>
              <a:ext uri="{FF2B5EF4-FFF2-40B4-BE49-F238E27FC236}">
                <a16:creationId xmlns:a16="http://schemas.microsoft.com/office/drawing/2014/main" id="{D9EF60A3-7B2D-B9DA-6C22-E5E9D4940D5B}"/>
              </a:ext>
            </a:extLst>
          </p:cNvPr>
          <p:cNvSpPr/>
          <p:nvPr/>
        </p:nvSpPr>
        <p:spPr>
          <a:xfrm>
            <a:off x="5756149" y="4139321"/>
            <a:ext cx="540000" cy="5400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7" name="连接符: 曲线 16">
            <a:extLst>
              <a:ext uri="{FF2B5EF4-FFF2-40B4-BE49-F238E27FC236}">
                <a16:creationId xmlns:a16="http://schemas.microsoft.com/office/drawing/2014/main" id="{65CC268F-9147-7AEF-DEBE-DBF62CFBE3E3}"/>
              </a:ext>
            </a:extLst>
          </p:cNvPr>
          <p:cNvCxnSpPr>
            <a:cxnSpLocks/>
            <a:stCxn id="14" idx="2"/>
            <a:endCxn id="11" idx="2"/>
          </p:cNvCxnSpPr>
          <p:nvPr/>
        </p:nvCxnSpPr>
        <p:spPr>
          <a:xfrm rot="16200000" flipH="1">
            <a:off x="4232292" y="2885464"/>
            <a:ext cx="422064" cy="2625649"/>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连接符: 曲线 19">
            <a:extLst>
              <a:ext uri="{FF2B5EF4-FFF2-40B4-BE49-F238E27FC236}">
                <a16:creationId xmlns:a16="http://schemas.microsoft.com/office/drawing/2014/main" id="{A2223D69-D681-9D9C-EAB9-B1CD1822AA17}"/>
              </a:ext>
            </a:extLst>
          </p:cNvPr>
          <p:cNvCxnSpPr>
            <a:cxnSpLocks/>
            <a:stCxn id="15" idx="2"/>
            <a:endCxn id="11" idx="6"/>
          </p:cNvCxnSpPr>
          <p:nvPr/>
        </p:nvCxnSpPr>
        <p:spPr>
          <a:xfrm rot="5400000">
            <a:off x="8072025" y="2113002"/>
            <a:ext cx="520444" cy="4072195"/>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32" name="对话气泡: 椭圆形 31">
            <a:extLst>
              <a:ext uri="{FF2B5EF4-FFF2-40B4-BE49-F238E27FC236}">
                <a16:creationId xmlns:a16="http://schemas.microsoft.com/office/drawing/2014/main" id="{ED6387EB-B579-AE3B-61FD-15A6792BD0CB}"/>
              </a:ext>
            </a:extLst>
          </p:cNvPr>
          <p:cNvSpPr/>
          <p:nvPr/>
        </p:nvSpPr>
        <p:spPr>
          <a:xfrm>
            <a:off x="6173892" y="4756875"/>
            <a:ext cx="2391179" cy="741681"/>
          </a:xfrm>
          <a:prstGeom prst="wedgeEllipseCallout">
            <a:avLst>
              <a:gd name="adj1" fmla="val -49513"/>
              <a:gd name="adj2" fmla="val -505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The </a:t>
            </a:r>
            <a:r>
              <a:rPr lang="en-US" altLang="zh-CN" dirty="0">
                <a:solidFill>
                  <a:srgbClr val="FF0000"/>
                </a:solidFill>
              </a:rPr>
              <a:t>third</a:t>
            </a:r>
            <a:r>
              <a:rPr lang="en-US" altLang="zh-CN" dirty="0"/>
              <a:t> row is deleted</a:t>
            </a:r>
          </a:p>
        </p:txBody>
      </p:sp>
      <p:cxnSp>
        <p:nvCxnSpPr>
          <p:cNvPr id="34" name="直接连接符 33">
            <a:extLst>
              <a:ext uri="{FF2B5EF4-FFF2-40B4-BE49-F238E27FC236}">
                <a16:creationId xmlns:a16="http://schemas.microsoft.com/office/drawing/2014/main" id="{EE35FAD5-D055-9D74-20DC-877496846CE9}"/>
              </a:ext>
            </a:extLst>
          </p:cNvPr>
          <p:cNvCxnSpPr>
            <a:cxnSpLocks/>
          </p:cNvCxnSpPr>
          <p:nvPr/>
        </p:nvCxnSpPr>
        <p:spPr>
          <a:xfrm>
            <a:off x="5842175" y="4367956"/>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D2977908-CCED-E5BD-3042-C10103D28912}"/>
              </a:ext>
            </a:extLst>
          </p:cNvPr>
          <p:cNvCxnSpPr>
            <a:cxnSpLocks/>
          </p:cNvCxnSpPr>
          <p:nvPr/>
        </p:nvCxnSpPr>
        <p:spPr>
          <a:xfrm>
            <a:off x="5842175" y="4456946"/>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B521C842-4F4C-4C66-F9AC-A96FFA301727}"/>
              </a:ext>
            </a:extLst>
          </p:cNvPr>
          <p:cNvCxnSpPr>
            <a:cxnSpLocks/>
          </p:cNvCxnSpPr>
          <p:nvPr/>
        </p:nvCxnSpPr>
        <p:spPr>
          <a:xfrm rot="-2400000">
            <a:off x="5842174" y="4415182"/>
            <a:ext cx="36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40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15" grpId="0" animBg="1"/>
      <p:bldP spid="1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7CF80-8FA4-1C41-74C6-AE34BB2EC0E9}"/>
              </a:ext>
            </a:extLst>
          </p:cNvPr>
          <p:cNvSpPr>
            <a:spLocks noGrp="1"/>
          </p:cNvSpPr>
          <p:nvPr>
            <p:ph type="title"/>
          </p:nvPr>
        </p:nvSpPr>
        <p:spPr/>
        <p:txBody>
          <a:bodyPr>
            <a:normAutofit fontScale="90000"/>
          </a:bodyPr>
          <a:lstStyle/>
          <a:p>
            <a:r>
              <a:rPr lang="en-US" altLang="zh-CN" dirty="0"/>
              <a:t>Select from Multiple Tables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E76842-3C09-C249-6839-555D17F8718C}"/>
                  </a:ext>
                </a:extLst>
              </p:cNvPr>
              <p:cNvSpPr>
                <a:spLocks noGrp="1"/>
              </p:cNvSpPr>
              <p:nvPr>
                <p:ph idx="1"/>
              </p:nvPr>
            </p:nvSpPr>
            <p:spPr>
              <a:xfrm>
                <a:off x="838200" y="1279127"/>
                <a:ext cx="10515600" cy="480131"/>
              </a:xfrm>
            </p:spPr>
            <p:txBody>
              <a:bodyPr/>
              <a:lstStyle/>
              <a:p>
                <a:r>
                  <a:rPr lang="en-US" altLang="zh-CN" dirty="0"/>
                  <a:t>Remove duplicate </a:t>
                </a:r>
                <a14:m>
                  <m:oMath xmlns:m="http://schemas.openxmlformats.org/officeDocument/2006/math">
                    <m:r>
                      <a:rPr lang="en-US" altLang="zh-CN" b="0" i="1" smtClean="0">
                        <a:latin typeface="Cambria Math" panose="02040503050406030204" pitchFamily="18" charset="0"/>
                      </a:rPr>
                      <m:t>𝑟𝑜𝑤𝐼𝑑</m:t>
                    </m:r>
                  </m:oMath>
                </a14:m>
                <a:r>
                  <a:rPr lang="en-US" altLang="zh-CN" dirty="0"/>
                  <a:t>s if necessary</a:t>
                </a:r>
                <a:endParaRPr lang="zh-CN" altLang="en-US" dirty="0"/>
              </a:p>
            </p:txBody>
          </p:sp>
        </mc:Choice>
        <mc:Fallback xmlns="">
          <p:sp>
            <p:nvSpPr>
              <p:cNvPr id="3" name="内容占位符 2">
                <a:extLst>
                  <a:ext uri="{FF2B5EF4-FFF2-40B4-BE49-F238E27FC236}">
                    <a16:creationId xmlns:a16="http://schemas.microsoft.com/office/drawing/2014/main" id="{ABE76842-3C09-C249-6839-555D17F8718C}"/>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A2557F-F952-B78B-C797-539E7AE80C9B}"/>
              </a:ext>
            </a:extLst>
          </p:cNvPr>
          <p:cNvSpPr>
            <a:spLocks noGrp="1"/>
          </p:cNvSpPr>
          <p:nvPr>
            <p:ph type="sldNum" sz="quarter" idx="12"/>
          </p:nvPr>
        </p:nvSpPr>
        <p:spPr/>
        <p:txBody>
          <a:bodyPr/>
          <a:lstStyle/>
          <a:p>
            <a:fld id="{1F2E227B-FA52-4C6D-8973-7D061EDF5A4A}" type="slidenum">
              <a:rPr lang="zh-CN" altLang="en-US" smtClean="0"/>
              <a:t>14</a:t>
            </a:fld>
            <a:endParaRPr lang="zh-CN" altLang="en-US" dirty="0"/>
          </a:p>
        </p:txBody>
      </p:sp>
      <p:sp>
        <p:nvSpPr>
          <p:cNvPr id="12" name="文本框 11">
            <a:extLst>
              <a:ext uri="{FF2B5EF4-FFF2-40B4-BE49-F238E27FC236}">
                <a16:creationId xmlns:a16="http://schemas.microsoft.com/office/drawing/2014/main" id="{A1961507-D705-D9C9-9C7B-446EAF0ACFE8}"/>
              </a:ext>
            </a:extLst>
          </p:cNvPr>
          <p:cNvSpPr txBox="1"/>
          <p:nvPr/>
        </p:nvSpPr>
        <p:spPr>
          <a:xfrm>
            <a:off x="822046" y="220599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18" name="文本框 17">
            <a:extLst>
              <a:ext uri="{FF2B5EF4-FFF2-40B4-BE49-F238E27FC236}">
                <a16:creationId xmlns:a16="http://schemas.microsoft.com/office/drawing/2014/main" id="{911DF2D0-55BA-E2A4-2842-F7954E9162AA}"/>
              </a:ext>
            </a:extLst>
          </p:cNvPr>
          <p:cNvSpPr txBox="1"/>
          <p:nvPr/>
        </p:nvSpPr>
        <p:spPr>
          <a:xfrm>
            <a:off x="847067" y="3728596"/>
            <a:ext cx="396000" cy="369332"/>
          </a:xfrm>
          <a:prstGeom prst="rect">
            <a:avLst/>
          </a:prstGeom>
          <a:noFill/>
        </p:spPr>
        <p:txBody>
          <a:bodyPr wrap="square">
            <a:spAutoFit/>
          </a:bodyPr>
          <a:lstStyle/>
          <a:p>
            <a:pPr algn="ctr"/>
            <a:r>
              <a:rPr lang="en-US" altLang="zh-CN" dirty="0"/>
              <a:t>t2</a:t>
            </a:r>
            <a:endParaRPr lang="zh-CN" altLang="en-US" dirty="0"/>
          </a:p>
        </p:txBody>
      </p:sp>
      <p:cxnSp>
        <p:nvCxnSpPr>
          <p:cNvPr id="22" name="直接箭头连接符 21">
            <a:extLst>
              <a:ext uri="{FF2B5EF4-FFF2-40B4-BE49-F238E27FC236}">
                <a16:creationId xmlns:a16="http://schemas.microsoft.com/office/drawing/2014/main" id="{36195866-AE7B-D66D-1BE6-88C278E365A1}"/>
              </a:ext>
            </a:extLst>
          </p:cNvPr>
          <p:cNvCxnSpPr>
            <a:cxnSpLocks/>
            <a:endCxn id="9" idx="1"/>
          </p:cNvCxnSpPr>
          <p:nvPr/>
        </p:nvCxnSpPr>
        <p:spPr>
          <a:xfrm>
            <a:off x="2671200" y="3628819"/>
            <a:ext cx="55554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15AA18D4-9E30-9820-D563-3878D60C7CEE}"/>
              </a:ext>
            </a:extLst>
          </p:cNvPr>
          <p:cNvCxnSpPr>
            <a:cxnSpLocks/>
            <a:endCxn id="13" idx="0"/>
          </p:cNvCxnSpPr>
          <p:nvPr/>
        </p:nvCxnSpPr>
        <p:spPr>
          <a:xfrm>
            <a:off x="10660507" y="4314985"/>
            <a:ext cx="0" cy="5672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 name="矩形: 圆角 4">
            <a:extLst>
              <a:ext uri="{FF2B5EF4-FFF2-40B4-BE49-F238E27FC236}">
                <a16:creationId xmlns:a16="http://schemas.microsoft.com/office/drawing/2014/main" id="{6984D57F-C519-D5E2-EC0A-B94F7F5AB6FB}"/>
              </a:ext>
            </a:extLst>
          </p:cNvPr>
          <p:cNvSpPr/>
          <p:nvPr/>
        </p:nvSpPr>
        <p:spPr>
          <a:xfrm>
            <a:off x="2934973" y="3283453"/>
            <a:ext cx="4996315"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t1.c1, t2.c2</a:t>
            </a:r>
          </a:p>
          <a:p>
            <a:r>
              <a:rPr lang="en-US" altLang="zh-CN" sz="2000" dirty="0">
                <a:solidFill>
                  <a:schemeClr val="tx1"/>
                </a:solidFill>
              </a:rPr>
              <a:t>  FROM t1, t2 WHERE t1.c1 = 1 AND t2.c2 &gt; 0</a:t>
            </a:r>
          </a:p>
        </p:txBody>
      </p:sp>
      <p:sp>
        <p:nvSpPr>
          <p:cNvPr id="6" name="文本框 5">
            <a:extLst>
              <a:ext uri="{FF2B5EF4-FFF2-40B4-BE49-F238E27FC236}">
                <a16:creationId xmlns:a16="http://schemas.microsoft.com/office/drawing/2014/main" id="{21A57066-4D23-38A4-8FAF-E1AE37CE69AE}"/>
              </a:ext>
            </a:extLst>
          </p:cNvPr>
          <p:cNvSpPr txBox="1"/>
          <p:nvPr/>
        </p:nvSpPr>
        <p:spPr>
          <a:xfrm>
            <a:off x="823540" y="2200548"/>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7" name="表格 6">
            <a:extLst>
              <a:ext uri="{FF2B5EF4-FFF2-40B4-BE49-F238E27FC236}">
                <a16:creationId xmlns:a16="http://schemas.microsoft.com/office/drawing/2014/main" id="{CC42808A-9DB1-BD70-32A8-308B93B237B3}"/>
              </a:ext>
            </a:extLst>
          </p:cNvPr>
          <p:cNvGraphicFramePr>
            <a:graphicFrameLocks noGrp="1"/>
          </p:cNvGraphicFramePr>
          <p:nvPr>
            <p:extLst>
              <p:ext uri="{D42A27DB-BD31-4B8C-83A1-F6EECF244321}">
                <p14:modId xmlns:p14="http://schemas.microsoft.com/office/powerpoint/2010/main" val="3250982697"/>
              </p:ext>
            </p:extLst>
          </p:nvPr>
        </p:nvGraphicFramePr>
        <p:xfrm>
          <a:off x="1159316" y="2205990"/>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8" name="表格 7">
            <a:extLst>
              <a:ext uri="{FF2B5EF4-FFF2-40B4-BE49-F238E27FC236}">
                <a16:creationId xmlns:a16="http://schemas.microsoft.com/office/drawing/2014/main" id="{2F2E15B2-D627-1E7E-97A9-DDD70685FA31}"/>
              </a:ext>
            </a:extLst>
          </p:cNvPr>
          <p:cNvGraphicFramePr>
            <a:graphicFrameLocks noGrp="1"/>
          </p:cNvGraphicFramePr>
          <p:nvPr>
            <p:extLst>
              <p:ext uri="{D42A27DB-BD31-4B8C-83A1-F6EECF244321}">
                <p14:modId xmlns:p14="http://schemas.microsoft.com/office/powerpoint/2010/main" val="3769800245"/>
              </p:ext>
            </p:extLst>
          </p:nvPr>
        </p:nvGraphicFramePr>
        <p:xfrm>
          <a:off x="1159316" y="3710527"/>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c2</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9" name="表格 8">
            <a:extLst>
              <a:ext uri="{FF2B5EF4-FFF2-40B4-BE49-F238E27FC236}">
                <a16:creationId xmlns:a16="http://schemas.microsoft.com/office/drawing/2014/main" id="{FCE8B34C-43BE-4B06-EE2F-91F99F6129A6}"/>
              </a:ext>
            </a:extLst>
          </p:cNvPr>
          <p:cNvGraphicFramePr>
            <a:graphicFrameLocks noGrp="1"/>
          </p:cNvGraphicFramePr>
          <p:nvPr>
            <p:extLst>
              <p:ext uri="{D42A27DB-BD31-4B8C-83A1-F6EECF244321}">
                <p14:modId xmlns:p14="http://schemas.microsoft.com/office/powerpoint/2010/main" val="4023089883"/>
              </p:ext>
            </p:extLst>
          </p:nvPr>
        </p:nvGraphicFramePr>
        <p:xfrm>
          <a:off x="8226638" y="3125899"/>
          <a:ext cx="3339920" cy="100584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343327401"/>
                    </a:ext>
                  </a:extLst>
                </a:gridCol>
                <a:gridCol w="720000">
                  <a:extLst>
                    <a:ext uri="{9D8B030D-6E8A-4147-A177-3AD203B41FA5}">
                      <a16:colId xmlns:a16="http://schemas.microsoft.com/office/drawing/2014/main" val="894795063"/>
                    </a:ext>
                  </a:extLst>
                </a:gridCol>
                <a:gridCol w="949960">
                  <a:extLst>
                    <a:ext uri="{9D8B030D-6E8A-4147-A177-3AD203B41FA5}">
                      <a16:colId xmlns:a16="http://schemas.microsoft.com/office/drawing/2014/main" val="3478666667"/>
                    </a:ext>
                  </a:extLst>
                </a:gridCol>
                <a:gridCol w="949960">
                  <a:extLst>
                    <a:ext uri="{9D8B030D-6E8A-4147-A177-3AD203B41FA5}">
                      <a16:colId xmlns:a16="http://schemas.microsoft.com/office/drawing/2014/main" val="2772212839"/>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Cambria" panose="02040503050406030204" pitchFamily="18" charset="0"/>
                        </a:rPr>
                        <a:t>t1.c1</a:t>
                      </a:r>
                      <a:endParaRPr lang="zh-CN" altLang="en-US" sz="1600" dirty="0">
                        <a:latin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t2.c2</a:t>
                      </a:r>
                      <a:endParaRPr lang="zh-CN" altLang="en-US" sz="1600" dirty="0">
                        <a:latin typeface="Cambria" panose="02040503050406030204" pitchFamily="18" charset="0"/>
                      </a:endParaRPr>
                    </a:p>
                  </a:txBody>
                  <a:tcPr/>
                </a:tc>
                <a:tc>
                  <a:txBody>
                    <a:bodyPr/>
                    <a:lstStyle/>
                    <a:p>
                      <a:pPr algn="ctr"/>
                      <a:r>
                        <a:rPr lang="en-US" altLang="zh-CN" sz="1600" dirty="0"/>
                        <a:t>t1.rowId</a:t>
                      </a:r>
                      <a:endParaRPr lang="zh-CN" altLang="en-US" sz="1600" b="0" dirty="0">
                        <a:solidFill>
                          <a:schemeClr val="tx1"/>
                        </a:solidFill>
                      </a:endParaRPr>
                    </a:p>
                  </a:txBody>
                  <a:tcPr>
                    <a:solidFill>
                      <a:srgbClr val="808DA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t2.rowId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rgbClr val="BFBFBF"/>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6</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rgbClr val="BFBFBF"/>
                    </a:solidFill>
                  </a:tcPr>
                </a:tc>
                <a:tc>
                  <a:txBody>
                    <a:bodyPr/>
                    <a:lstStyle/>
                    <a:p>
                      <a:pPr marL="0" algn="ctr" defTabSz="914400" rtl="0" eaLnBrk="1" latinLnBrk="0" hangingPunct="1"/>
                      <a:r>
                        <a:rPr lang="en-US" altLang="zh-CN" sz="1600" kern="1200" dirty="0">
                          <a:solidFill>
                            <a:srgbClr val="2683C6"/>
                          </a:solidFill>
                          <a:latin typeface="+mn-lt"/>
                          <a:ea typeface="+mn-ea"/>
                          <a:cs typeface="+mn-cs"/>
                        </a:rPr>
                        <a:t>6</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bl>
          </a:graphicData>
        </a:graphic>
      </p:graphicFrame>
      <p:sp>
        <p:nvSpPr>
          <p:cNvPr id="28" name="矩形: 圆角 27">
            <a:extLst>
              <a:ext uri="{FF2B5EF4-FFF2-40B4-BE49-F238E27FC236}">
                <a16:creationId xmlns:a16="http://schemas.microsoft.com/office/drawing/2014/main" id="{96275F5C-C144-ADEC-B419-6171CF0A5786}"/>
              </a:ext>
            </a:extLst>
          </p:cNvPr>
          <p:cNvSpPr/>
          <p:nvPr/>
        </p:nvSpPr>
        <p:spPr>
          <a:xfrm>
            <a:off x="10530635" y="3429000"/>
            <a:ext cx="1102996" cy="7543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05118D6-81A0-F918-16C8-964C5AC0611A}"/>
                  </a:ext>
                </a:extLst>
              </p:cNvPr>
              <p:cNvSpPr txBox="1"/>
              <p:nvPr/>
            </p:nvSpPr>
            <p:spPr>
              <a:xfrm>
                <a:off x="7706450" y="4389630"/>
                <a:ext cx="2974539" cy="400110"/>
              </a:xfrm>
              <a:prstGeom prst="rect">
                <a:avLst/>
              </a:prstGeom>
              <a:noFill/>
            </p:spPr>
            <p:txBody>
              <a:bodyPr wrap="square">
                <a:spAutoFit/>
              </a:bodyPr>
              <a:lstStyle/>
              <a:p>
                <a:r>
                  <a:rPr lang="en-US" altLang="zh-CN" sz="2000" dirty="0"/>
                  <a:t>Remove duplicate </a:t>
                </a:r>
                <a14:m>
                  <m:oMath xmlns:m="http://schemas.openxmlformats.org/officeDocument/2006/math">
                    <m:r>
                      <a:rPr lang="en-US" altLang="zh-CN" sz="2000" b="0" i="1" smtClean="0">
                        <a:latin typeface="Cambria Math" panose="02040503050406030204" pitchFamily="18" charset="0"/>
                      </a:rPr>
                      <m:t>𝑟𝑜𝑤𝐼𝑑</m:t>
                    </m:r>
                  </m:oMath>
                </a14:m>
                <a:r>
                  <a:rPr lang="en-US" altLang="zh-CN" sz="2000" dirty="0"/>
                  <a:t>s</a:t>
                </a:r>
                <a:endParaRPr lang="zh-CN" altLang="en-US" sz="2000" dirty="0"/>
              </a:p>
            </p:txBody>
          </p:sp>
        </mc:Choice>
        <mc:Fallback xmlns="">
          <p:sp>
            <p:nvSpPr>
              <p:cNvPr id="14" name="文本框 13">
                <a:extLst>
                  <a:ext uri="{FF2B5EF4-FFF2-40B4-BE49-F238E27FC236}">
                    <a16:creationId xmlns:a16="http://schemas.microsoft.com/office/drawing/2014/main" id="{405118D6-81A0-F918-16C8-964C5AC0611A}"/>
                  </a:ext>
                </a:extLst>
              </p:cNvPr>
              <p:cNvSpPr txBox="1">
                <a:spLocks noRot="1" noChangeAspect="1" noMove="1" noResize="1" noEditPoints="1" noAdjustHandles="1" noChangeArrowheads="1" noChangeShapeType="1" noTextEdit="1"/>
              </p:cNvSpPr>
              <p:nvPr/>
            </p:nvSpPr>
            <p:spPr>
              <a:xfrm>
                <a:off x="7706450" y="4389630"/>
                <a:ext cx="2974539" cy="400110"/>
              </a:xfrm>
              <a:prstGeom prst="rect">
                <a:avLst/>
              </a:prstGeom>
              <a:blipFill>
                <a:blip r:embed="rId4"/>
                <a:stretch>
                  <a:fillRect l="-2049" t="-7576" b="-25758"/>
                </a:stretch>
              </a:blipFill>
            </p:spPr>
            <p:txBody>
              <a:bodyPr/>
              <a:lstStyle/>
              <a:p>
                <a:r>
                  <a:rPr lang="zh-CN" altLang="en-US">
                    <a:noFill/>
                  </a:rPr>
                  <a:t> </a:t>
                </a:r>
              </a:p>
            </p:txBody>
          </p:sp>
        </mc:Fallback>
      </mc:AlternateContent>
      <p:graphicFrame>
        <p:nvGraphicFramePr>
          <p:cNvPr id="10" name="表格 9">
            <a:extLst>
              <a:ext uri="{FF2B5EF4-FFF2-40B4-BE49-F238E27FC236}">
                <a16:creationId xmlns:a16="http://schemas.microsoft.com/office/drawing/2014/main" id="{6B8046BE-4A76-605F-1AFC-4B4382B44920}"/>
              </a:ext>
            </a:extLst>
          </p:cNvPr>
          <p:cNvGraphicFramePr>
            <a:graphicFrameLocks noGrp="1"/>
          </p:cNvGraphicFramePr>
          <p:nvPr>
            <p:extLst>
              <p:ext uri="{D42A27DB-BD31-4B8C-83A1-F6EECF244321}">
                <p14:modId xmlns:p14="http://schemas.microsoft.com/office/powerpoint/2010/main" val="2699300854"/>
              </p:ext>
            </p:extLst>
          </p:nvPr>
        </p:nvGraphicFramePr>
        <p:xfrm>
          <a:off x="1879316" y="3709676"/>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3690744056"/>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3511543781"/>
                  </a:ext>
                </a:extLst>
              </a:tr>
              <a:tr h="324000">
                <a:tc>
                  <a:txBody>
                    <a:bodyPr/>
                    <a:lstStyle/>
                    <a:p>
                      <a:pPr algn="ctr"/>
                      <a:r>
                        <a:rPr lang="en-US" altLang="zh-CN" sz="1600" dirty="0">
                          <a:solidFill>
                            <a:srgbClr val="2683C6"/>
                          </a:solidFill>
                        </a:rPr>
                        <a:t>4</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1699162339"/>
                  </a:ext>
                </a:extLst>
              </a:tr>
              <a:tr h="324000">
                <a:tc>
                  <a:txBody>
                    <a:bodyPr/>
                    <a:lstStyle/>
                    <a:p>
                      <a:pPr algn="ctr"/>
                      <a:r>
                        <a:rPr lang="en-US" altLang="zh-CN" sz="1600" dirty="0">
                          <a:solidFill>
                            <a:srgbClr val="2683C6"/>
                          </a:solidFill>
                        </a:rPr>
                        <a:t>5</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7870673"/>
                  </a:ext>
                </a:extLst>
              </a:tr>
              <a:tr h="324000">
                <a:tc>
                  <a:txBody>
                    <a:bodyPr/>
                    <a:lstStyle/>
                    <a:p>
                      <a:pPr algn="ctr"/>
                      <a:r>
                        <a:rPr lang="en-US" altLang="zh-CN" sz="1600" dirty="0">
                          <a:solidFill>
                            <a:srgbClr val="2683C6"/>
                          </a:solidFill>
                        </a:rPr>
                        <a:t>6</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5535528"/>
                  </a:ext>
                </a:extLst>
              </a:tr>
            </a:tbl>
          </a:graphicData>
        </a:graphic>
      </p:graphicFrame>
      <p:graphicFrame>
        <p:nvGraphicFramePr>
          <p:cNvPr id="11" name="表格 10">
            <a:extLst>
              <a:ext uri="{FF2B5EF4-FFF2-40B4-BE49-F238E27FC236}">
                <a16:creationId xmlns:a16="http://schemas.microsoft.com/office/drawing/2014/main" id="{F6EC00B1-37EE-1710-9B8D-FACA1AFCC3DE}"/>
              </a:ext>
            </a:extLst>
          </p:cNvPr>
          <p:cNvGraphicFramePr>
            <a:graphicFrameLocks noGrp="1"/>
          </p:cNvGraphicFramePr>
          <p:nvPr>
            <p:extLst>
              <p:ext uri="{D42A27DB-BD31-4B8C-83A1-F6EECF244321}">
                <p14:modId xmlns:p14="http://schemas.microsoft.com/office/powerpoint/2010/main" val="243443497"/>
              </p:ext>
            </p:extLst>
          </p:nvPr>
        </p:nvGraphicFramePr>
        <p:xfrm>
          <a:off x="1879316" y="2205990"/>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2594694432"/>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3402848321"/>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025007668"/>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685805210"/>
                  </a:ext>
                </a:extLst>
              </a:tr>
              <a:tr h="324000">
                <a:tc>
                  <a:txBody>
                    <a:bodyPr/>
                    <a:lstStyle/>
                    <a:p>
                      <a:pPr marL="0" algn="ctr" defTabSz="914400" rtl="0" eaLnBrk="1" latinLnBrk="0" hangingPunct="1"/>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98468745"/>
                  </a:ext>
                </a:extLst>
              </a:tr>
            </a:tbl>
          </a:graphicData>
        </a:graphic>
      </p:graphicFrame>
      <p:sp>
        <p:nvSpPr>
          <p:cNvPr id="16" name="文本框 15">
            <a:extLst>
              <a:ext uri="{FF2B5EF4-FFF2-40B4-BE49-F238E27FC236}">
                <a16:creationId xmlns:a16="http://schemas.microsoft.com/office/drawing/2014/main" id="{A42A8E66-60D8-F19E-EC9D-760C85EE0C53}"/>
              </a:ext>
            </a:extLst>
          </p:cNvPr>
          <p:cNvSpPr txBox="1"/>
          <p:nvPr/>
        </p:nvSpPr>
        <p:spPr>
          <a:xfrm>
            <a:off x="4903313" y="3290653"/>
            <a:ext cx="2803137" cy="400110"/>
          </a:xfrm>
          <a:prstGeom prst="rect">
            <a:avLst/>
          </a:prstGeom>
          <a:noFill/>
        </p:spPr>
        <p:txBody>
          <a:bodyPr wrap="square">
            <a:spAutoFit/>
          </a:bodyPr>
          <a:lstStyle/>
          <a:p>
            <a:r>
              <a:rPr lang="en-US" altLang="zh-CN" sz="2000" dirty="0"/>
              <a:t>,</a:t>
            </a:r>
            <a:r>
              <a:rPr lang="en-US" altLang="zh-CN" sz="2000" dirty="0">
                <a:solidFill>
                  <a:srgbClr val="FF0000"/>
                </a:solidFill>
              </a:rPr>
              <a:t> t1.rowId</a:t>
            </a:r>
            <a:r>
              <a:rPr lang="en-US" altLang="zh-CN" sz="2000" dirty="0">
                <a:solidFill>
                  <a:schemeClr val="tx1"/>
                </a:solidFill>
              </a:rPr>
              <a:t>,</a:t>
            </a:r>
            <a:r>
              <a:rPr lang="en-US" altLang="zh-CN" sz="2000" dirty="0">
                <a:solidFill>
                  <a:srgbClr val="FF0000"/>
                </a:solidFill>
              </a:rPr>
              <a:t> t2.rowId</a:t>
            </a:r>
            <a:r>
              <a:rPr lang="en-US" altLang="zh-CN" sz="2000" dirty="0">
                <a:solidFill>
                  <a:schemeClr val="tx1"/>
                </a:solidFill>
              </a:rPr>
              <a:t> </a:t>
            </a:r>
            <a:endParaRPr lang="zh-CN" altLang="en-US" sz="2000" dirty="0"/>
          </a:p>
        </p:txBody>
      </p:sp>
      <p:sp>
        <p:nvSpPr>
          <p:cNvPr id="13" name="矩形: 圆角 12">
            <a:extLst>
              <a:ext uri="{FF2B5EF4-FFF2-40B4-BE49-F238E27FC236}">
                <a16:creationId xmlns:a16="http://schemas.microsoft.com/office/drawing/2014/main" id="{4B642649-1CD7-FE5C-80CF-57E255B486DD}"/>
              </a:ext>
            </a:extLst>
          </p:cNvPr>
          <p:cNvSpPr/>
          <p:nvPr/>
        </p:nvSpPr>
        <p:spPr>
          <a:xfrm>
            <a:off x="10181731" y="4882235"/>
            <a:ext cx="957552"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{1,3,6}</a:t>
            </a:r>
          </a:p>
        </p:txBody>
      </p:sp>
    </p:spTree>
    <p:extLst>
      <p:ext uri="{BB962C8B-B14F-4D97-AF65-F5344CB8AC3E}">
        <p14:creationId xmlns:p14="http://schemas.microsoft.com/office/powerpoint/2010/main" val="338349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p:bldP spid="16"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E75DF-AF50-C321-F967-813C2C112953}"/>
              </a:ext>
            </a:extLst>
          </p:cNvPr>
          <p:cNvSpPr>
            <a:spLocks noGrp="1"/>
          </p:cNvSpPr>
          <p:nvPr>
            <p:ph type="title"/>
          </p:nvPr>
        </p:nvSpPr>
        <p:spPr/>
        <p:txBody>
          <a:bodyPr>
            <a:normAutofit fontScale="90000"/>
          </a:bodyPr>
          <a:lstStyle/>
          <a:p>
            <a:r>
              <a:rPr lang="en-US" altLang="zh-CN" dirty="0"/>
              <a:t>Update on Multiple Tables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D2D032-451E-760C-26CD-40CE2D67E0B9}"/>
                  </a:ext>
                </a:extLst>
              </p:cNvPr>
              <p:cNvSpPr>
                <a:spLocks noGrp="1"/>
              </p:cNvSpPr>
              <p:nvPr>
                <p:ph idx="1"/>
              </p:nvPr>
            </p:nvSpPr>
            <p:spPr>
              <a:xfrm>
                <a:off x="838200" y="1279127"/>
                <a:ext cx="10515600" cy="480131"/>
              </a:xfrm>
            </p:spPr>
            <p:txBody>
              <a:bodyPr/>
              <a:lstStyle/>
              <a:p>
                <a:r>
                  <a:rPr lang="en-US" altLang="zh-CN" dirty="0"/>
                  <a:t>Obtain </a:t>
                </a:r>
                <a14:m>
                  <m:oMath xmlns:m="http://schemas.openxmlformats.org/officeDocument/2006/math">
                    <m:r>
                      <a:rPr lang="en-US" altLang="zh-CN" b="0" i="1" smtClean="0">
                        <a:latin typeface="Cambria Math" panose="02040503050406030204" pitchFamily="18" charset="0"/>
                      </a:rPr>
                      <m:t>𝑟𝑜𝑤𝐼𝑑</m:t>
                    </m:r>
                  </m:oMath>
                </a14:m>
                <a:r>
                  <a:rPr lang="en-US" altLang="zh-CN" dirty="0"/>
                  <a:t> from each table</a:t>
                </a:r>
                <a:endParaRPr lang="zh-CN" altLang="en-US" dirty="0"/>
              </a:p>
            </p:txBody>
          </p:sp>
        </mc:Choice>
        <mc:Fallback xmlns="">
          <p:sp>
            <p:nvSpPr>
              <p:cNvPr id="3" name="内容占位符 2">
                <a:extLst>
                  <a:ext uri="{FF2B5EF4-FFF2-40B4-BE49-F238E27FC236}">
                    <a16:creationId xmlns:a16="http://schemas.microsoft.com/office/drawing/2014/main" id="{E6D2D032-451E-760C-26CD-40CE2D67E0B9}"/>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B8ED749-20D7-2D37-D550-8367F5889560}"/>
              </a:ext>
            </a:extLst>
          </p:cNvPr>
          <p:cNvSpPr>
            <a:spLocks noGrp="1"/>
          </p:cNvSpPr>
          <p:nvPr>
            <p:ph type="sldNum" sz="quarter" idx="12"/>
          </p:nvPr>
        </p:nvSpPr>
        <p:spPr/>
        <p:txBody>
          <a:bodyPr/>
          <a:lstStyle/>
          <a:p>
            <a:fld id="{1F2E227B-FA52-4C6D-8973-7D061EDF5A4A}" type="slidenum">
              <a:rPr lang="zh-CN" altLang="en-US" smtClean="0"/>
              <a:t>15</a:t>
            </a:fld>
            <a:endParaRPr lang="zh-CN" altLang="en-US"/>
          </a:p>
        </p:txBody>
      </p:sp>
      <p:sp>
        <p:nvSpPr>
          <p:cNvPr id="18" name="文本框 17">
            <a:extLst>
              <a:ext uri="{FF2B5EF4-FFF2-40B4-BE49-F238E27FC236}">
                <a16:creationId xmlns:a16="http://schemas.microsoft.com/office/drawing/2014/main" id="{E0B33132-CC5F-8A42-3291-BA5AD560AB30}"/>
              </a:ext>
            </a:extLst>
          </p:cNvPr>
          <p:cNvSpPr txBox="1"/>
          <p:nvPr/>
        </p:nvSpPr>
        <p:spPr>
          <a:xfrm>
            <a:off x="470015" y="3963273"/>
            <a:ext cx="396000" cy="369332"/>
          </a:xfrm>
          <a:prstGeom prst="rect">
            <a:avLst/>
          </a:prstGeom>
          <a:noFill/>
        </p:spPr>
        <p:txBody>
          <a:bodyPr wrap="square">
            <a:spAutoFit/>
          </a:bodyPr>
          <a:lstStyle/>
          <a:p>
            <a:pPr algn="ctr"/>
            <a:r>
              <a:rPr lang="en-US" altLang="zh-CN" dirty="0"/>
              <a:t>t2</a:t>
            </a:r>
            <a:endParaRPr lang="zh-CN" altLang="en-US" dirty="0"/>
          </a:p>
        </p:txBody>
      </p:sp>
      <p:sp>
        <p:nvSpPr>
          <p:cNvPr id="19" name="文本框 18">
            <a:extLst>
              <a:ext uri="{FF2B5EF4-FFF2-40B4-BE49-F238E27FC236}">
                <a16:creationId xmlns:a16="http://schemas.microsoft.com/office/drawing/2014/main" id="{77A9D00F-D30E-3A89-C2E0-E6AB2CE948A4}"/>
              </a:ext>
            </a:extLst>
          </p:cNvPr>
          <p:cNvSpPr txBox="1"/>
          <p:nvPr/>
        </p:nvSpPr>
        <p:spPr>
          <a:xfrm>
            <a:off x="470015" y="234629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22" name="表格 21">
            <a:extLst>
              <a:ext uri="{FF2B5EF4-FFF2-40B4-BE49-F238E27FC236}">
                <a16:creationId xmlns:a16="http://schemas.microsoft.com/office/drawing/2014/main" id="{5874E529-454D-4753-5632-F166946C813A}"/>
              </a:ext>
            </a:extLst>
          </p:cNvPr>
          <p:cNvGraphicFramePr>
            <a:graphicFrameLocks noGrp="1"/>
          </p:cNvGraphicFramePr>
          <p:nvPr>
            <p:extLst>
              <p:ext uri="{D42A27DB-BD31-4B8C-83A1-F6EECF244321}">
                <p14:modId xmlns:p14="http://schemas.microsoft.com/office/powerpoint/2010/main" val="3445718499"/>
              </p:ext>
            </p:extLst>
          </p:nvPr>
        </p:nvGraphicFramePr>
        <p:xfrm>
          <a:off x="781821" y="2346290"/>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23" name="表格 22">
            <a:extLst>
              <a:ext uri="{FF2B5EF4-FFF2-40B4-BE49-F238E27FC236}">
                <a16:creationId xmlns:a16="http://schemas.microsoft.com/office/drawing/2014/main" id="{08BDD4F3-4D10-B393-111F-92F46360661E}"/>
              </a:ext>
            </a:extLst>
          </p:cNvPr>
          <p:cNvGraphicFramePr>
            <a:graphicFrameLocks noGrp="1"/>
          </p:cNvGraphicFramePr>
          <p:nvPr>
            <p:extLst>
              <p:ext uri="{D42A27DB-BD31-4B8C-83A1-F6EECF244321}">
                <p14:modId xmlns:p14="http://schemas.microsoft.com/office/powerpoint/2010/main" val="684043176"/>
              </p:ext>
            </p:extLst>
          </p:nvPr>
        </p:nvGraphicFramePr>
        <p:xfrm>
          <a:off x="782264" y="3963273"/>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c2</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24" name="表格 6">
            <a:extLst>
              <a:ext uri="{FF2B5EF4-FFF2-40B4-BE49-F238E27FC236}">
                <a16:creationId xmlns:a16="http://schemas.microsoft.com/office/drawing/2014/main" id="{178AB74D-D8C7-403B-9169-069AECA5A270}"/>
              </a:ext>
            </a:extLst>
          </p:cNvPr>
          <p:cNvGraphicFramePr>
            <a:graphicFrameLocks noGrp="1"/>
          </p:cNvGraphicFramePr>
          <p:nvPr>
            <p:extLst>
              <p:ext uri="{D42A27DB-BD31-4B8C-83A1-F6EECF244321}">
                <p14:modId xmlns:p14="http://schemas.microsoft.com/office/powerpoint/2010/main" val="3182697101"/>
              </p:ext>
            </p:extLst>
          </p:nvPr>
        </p:nvGraphicFramePr>
        <p:xfrm>
          <a:off x="2216036" y="2346290"/>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25" name="表格 6">
            <a:extLst>
              <a:ext uri="{FF2B5EF4-FFF2-40B4-BE49-F238E27FC236}">
                <a16:creationId xmlns:a16="http://schemas.microsoft.com/office/drawing/2014/main" id="{FFD334C3-43D4-FB4E-89E0-8A9C3849F52B}"/>
              </a:ext>
            </a:extLst>
          </p:cNvPr>
          <p:cNvGraphicFramePr>
            <a:graphicFrameLocks noGrp="1"/>
          </p:cNvGraphicFramePr>
          <p:nvPr>
            <p:extLst>
              <p:ext uri="{D42A27DB-BD31-4B8C-83A1-F6EECF244321}">
                <p14:modId xmlns:p14="http://schemas.microsoft.com/office/powerpoint/2010/main" val="3934481466"/>
              </p:ext>
            </p:extLst>
          </p:nvPr>
        </p:nvGraphicFramePr>
        <p:xfrm>
          <a:off x="2216036" y="3963273"/>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kern="1200" dirty="0">
                          <a:solidFill>
                            <a:srgbClr val="2683C6"/>
                          </a:solidFill>
                          <a:latin typeface="+mn-lt"/>
                          <a:ea typeface="+mn-ea"/>
                          <a:cs typeface="+mn-cs"/>
                        </a:rPr>
                        <a:t>false</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5" name="表格 4">
            <a:extLst>
              <a:ext uri="{FF2B5EF4-FFF2-40B4-BE49-F238E27FC236}">
                <a16:creationId xmlns:a16="http://schemas.microsoft.com/office/drawing/2014/main" id="{7EB83EC9-6B1E-AA3F-02C9-F93F44E727F0}"/>
              </a:ext>
            </a:extLst>
          </p:cNvPr>
          <p:cNvGraphicFramePr>
            <a:graphicFrameLocks noGrp="1"/>
          </p:cNvGraphicFramePr>
          <p:nvPr>
            <p:extLst>
              <p:ext uri="{D42A27DB-BD31-4B8C-83A1-F6EECF244321}">
                <p14:modId xmlns:p14="http://schemas.microsoft.com/office/powerpoint/2010/main" val="2780423424"/>
              </p:ext>
            </p:extLst>
          </p:nvPr>
        </p:nvGraphicFramePr>
        <p:xfrm>
          <a:off x="1506178" y="3963273"/>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390070010"/>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2735883918"/>
                  </a:ext>
                </a:extLst>
              </a:tr>
              <a:tr h="324000">
                <a:tc>
                  <a:txBody>
                    <a:bodyPr/>
                    <a:lstStyle/>
                    <a:p>
                      <a:pPr algn="ctr"/>
                      <a:r>
                        <a:rPr lang="en-US" altLang="zh-CN" sz="1600" kern="1200" dirty="0">
                          <a:solidFill>
                            <a:srgbClr val="2683C6"/>
                          </a:solidFill>
                          <a:latin typeface="+mn-lt"/>
                          <a:ea typeface="+mn-ea"/>
                          <a:cs typeface="+mn-cs"/>
                        </a:rPr>
                        <a:t>4</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176336996"/>
                  </a:ext>
                </a:extLst>
              </a:tr>
              <a:tr h="324000">
                <a:tc>
                  <a:txBody>
                    <a:bodyPr/>
                    <a:lstStyle/>
                    <a:p>
                      <a:pPr algn="ctr"/>
                      <a:r>
                        <a:rPr lang="en-US" altLang="zh-CN" sz="1600" kern="1200" dirty="0">
                          <a:solidFill>
                            <a:srgbClr val="2683C6"/>
                          </a:solidFill>
                          <a:latin typeface="+mn-lt"/>
                          <a:ea typeface="+mn-ea"/>
                          <a:cs typeface="+mn-cs"/>
                        </a:rPr>
                        <a:t>5</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530775974"/>
                  </a:ext>
                </a:extLst>
              </a:tr>
              <a:tr h="324000">
                <a:tc>
                  <a:txBody>
                    <a:bodyPr/>
                    <a:lstStyle/>
                    <a:p>
                      <a:pPr algn="ctr"/>
                      <a:r>
                        <a:rPr lang="en-US" altLang="zh-CN" sz="1600" kern="1200" dirty="0">
                          <a:solidFill>
                            <a:srgbClr val="2683C6"/>
                          </a:solidFill>
                          <a:latin typeface="+mn-lt"/>
                          <a:ea typeface="+mn-ea"/>
                          <a:cs typeface="+mn-cs"/>
                        </a:rPr>
                        <a:t>6</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3840556469"/>
                  </a:ext>
                </a:extLst>
              </a:tr>
            </a:tbl>
          </a:graphicData>
        </a:graphic>
      </p:graphicFrame>
      <p:graphicFrame>
        <p:nvGraphicFramePr>
          <p:cNvPr id="6" name="表格 5">
            <a:extLst>
              <a:ext uri="{FF2B5EF4-FFF2-40B4-BE49-F238E27FC236}">
                <a16:creationId xmlns:a16="http://schemas.microsoft.com/office/drawing/2014/main" id="{6F92B55B-659A-A127-6B3B-A2D75685E5C1}"/>
              </a:ext>
            </a:extLst>
          </p:cNvPr>
          <p:cNvGraphicFramePr>
            <a:graphicFrameLocks noGrp="1"/>
          </p:cNvGraphicFramePr>
          <p:nvPr>
            <p:extLst>
              <p:ext uri="{D42A27DB-BD31-4B8C-83A1-F6EECF244321}">
                <p14:modId xmlns:p14="http://schemas.microsoft.com/office/powerpoint/2010/main" val="2569864669"/>
              </p:ext>
            </p:extLst>
          </p:nvPr>
        </p:nvGraphicFramePr>
        <p:xfrm>
          <a:off x="1504053" y="2342236"/>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676113495"/>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874319023"/>
                  </a:ext>
                </a:extLst>
              </a:tr>
              <a:tr h="324000">
                <a:tc>
                  <a:txBody>
                    <a:bodyPr/>
                    <a:lstStyle/>
                    <a:p>
                      <a:pPr algn="ctr"/>
                      <a:r>
                        <a:rPr lang="en-US" altLang="zh-CN" sz="1600" kern="1200" dirty="0">
                          <a:solidFill>
                            <a:srgbClr val="2683C6"/>
                          </a:solidFill>
                          <a:latin typeface="+mn-lt"/>
                          <a:ea typeface="+mn-ea"/>
                          <a:cs typeface="+mn-cs"/>
                        </a:rPr>
                        <a:t>1</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4000432061"/>
                  </a:ext>
                </a:extLst>
              </a:tr>
              <a:tr h="324000">
                <a:tc>
                  <a:txBody>
                    <a:bodyPr/>
                    <a:lstStyle/>
                    <a:p>
                      <a:pPr algn="ctr"/>
                      <a:r>
                        <a:rPr lang="en-US" altLang="zh-CN" sz="1600" kern="1200" dirty="0">
                          <a:solidFill>
                            <a:srgbClr val="2683C6"/>
                          </a:solidFill>
                          <a:latin typeface="+mn-lt"/>
                          <a:ea typeface="+mn-ea"/>
                          <a:cs typeface="+mn-cs"/>
                        </a:rPr>
                        <a:t>2</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2622087205"/>
                  </a:ext>
                </a:extLst>
              </a:tr>
              <a:tr h="324000">
                <a:tc>
                  <a:txBody>
                    <a:bodyPr/>
                    <a:lstStyle/>
                    <a:p>
                      <a:pPr algn="ctr"/>
                      <a:r>
                        <a:rPr lang="en-US" altLang="zh-CN" sz="1600" kern="1200" dirty="0">
                          <a:solidFill>
                            <a:srgbClr val="2683C6"/>
                          </a:solidFill>
                          <a:latin typeface="+mn-lt"/>
                          <a:ea typeface="+mn-ea"/>
                          <a:cs typeface="+mn-cs"/>
                        </a:rPr>
                        <a:t>3</a:t>
                      </a:r>
                      <a:endParaRPr lang="zh-CN" altLang="en-US" sz="1600" kern="1200" dirty="0">
                        <a:solidFill>
                          <a:srgbClr val="2683C6"/>
                        </a:solidFill>
                        <a:latin typeface="+mn-lt"/>
                        <a:ea typeface="+mn-ea"/>
                        <a:cs typeface="+mn-cs"/>
                      </a:endParaRPr>
                    </a:p>
                  </a:txBody>
                  <a:tcPr>
                    <a:solidFill>
                      <a:srgbClr val="BFBFBF"/>
                    </a:solidFill>
                  </a:tcPr>
                </a:tc>
                <a:extLst>
                  <a:ext uri="{0D108BD9-81ED-4DB2-BD59-A6C34878D82A}">
                    <a16:rowId xmlns:a16="http://schemas.microsoft.com/office/drawing/2014/main" val="485403783"/>
                  </a:ext>
                </a:extLst>
              </a:tr>
            </a:tbl>
          </a:graphicData>
        </a:graphic>
      </p:graphicFrame>
      <p:cxnSp>
        <p:nvCxnSpPr>
          <p:cNvPr id="8" name="直接箭头连接符 7">
            <a:extLst>
              <a:ext uri="{FF2B5EF4-FFF2-40B4-BE49-F238E27FC236}">
                <a16:creationId xmlns:a16="http://schemas.microsoft.com/office/drawing/2014/main" id="{ADE23C53-67F9-7A45-5A8D-7D8391CEEF5E}"/>
              </a:ext>
            </a:extLst>
          </p:cNvPr>
          <p:cNvCxnSpPr>
            <a:cxnSpLocks/>
          </p:cNvCxnSpPr>
          <p:nvPr/>
        </p:nvCxnSpPr>
        <p:spPr>
          <a:xfrm>
            <a:off x="3190875" y="3825341"/>
            <a:ext cx="49230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矩形: 圆角 14">
            <a:extLst>
              <a:ext uri="{FF2B5EF4-FFF2-40B4-BE49-F238E27FC236}">
                <a16:creationId xmlns:a16="http://schemas.microsoft.com/office/drawing/2014/main" id="{24ADD2EE-110A-6BFF-6310-97633CE794EF}"/>
              </a:ext>
            </a:extLst>
          </p:cNvPr>
          <p:cNvSpPr/>
          <p:nvPr/>
        </p:nvSpPr>
        <p:spPr>
          <a:xfrm>
            <a:off x="3617429" y="3429000"/>
            <a:ext cx="4069903"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t2 SET t1.c1 = 1, t2.c2 = 1 </a:t>
            </a:r>
          </a:p>
          <a:p>
            <a:r>
              <a:rPr lang="en-US" altLang="zh-CN" sz="2000" dirty="0">
                <a:solidFill>
                  <a:schemeClr val="tx1"/>
                </a:solidFill>
              </a:rPr>
              <a:t>  WHERE t1.c1 = 3 AND t2.c2 &gt; 0</a:t>
            </a:r>
          </a:p>
        </p:txBody>
      </p:sp>
    </p:spTree>
    <p:extLst>
      <p:ext uri="{BB962C8B-B14F-4D97-AF65-F5344CB8AC3E}">
        <p14:creationId xmlns:p14="http://schemas.microsoft.com/office/powerpoint/2010/main" val="36185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E75DF-AF50-C321-F967-813C2C112953}"/>
              </a:ext>
            </a:extLst>
          </p:cNvPr>
          <p:cNvSpPr>
            <a:spLocks noGrp="1"/>
          </p:cNvSpPr>
          <p:nvPr>
            <p:ph type="title"/>
          </p:nvPr>
        </p:nvSpPr>
        <p:spPr/>
        <p:txBody>
          <a:bodyPr>
            <a:normAutofit fontScale="90000"/>
          </a:bodyPr>
          <a:lstStyle/>
          <a:p>
            <a:r>
              <a:rPr lang="en-US" altLang="zh-CN" dirty="0"/>
              <a:t>Update on Multiple Tables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D2D032-451E-760C-26CD-40CE2D67E0B9}"/>
                  </a:ext>
                </a:extLst>
              </p:cNvPr>
              <p:cNvSpPr>
                <a:spLocks noGrp="1"/>
              </p:cNvSpPr>
              <p:nvPr>
                <p:ph idx="1"/>
              </p:nvPr>
            </p:nvSpPr>
            <p:spPr>
              <a:xfrm>
                <a:off x="838200" y="1279127"/>
                <a:ext cx="10515600" cy="480131"/>
              </a:xfrm>
            </p:spPr>
            <p:txBody>
              <a:bodyPr/>
              <a:lstStyle/>
              <a:p>
                <a:r>
                  <a:rPr lang="en-US" altLang="zh-CN" dirty="0"/>
                  <a:t>Obtain </a:t>
                </a:r>
                <a14:m>
                  <m:oMath xmlns:m="http://schemas.openxmlformats.org/officeDocument/2006/math">
                    <m:r>
                      <a:rPr lang="en-US" altLang="zh-CN" b="0" i="1" smtClean="0">
                        <a:latin typeface="Cambria Math" panose="02040503050406030204" pitchFamily="18" charset="0"/>
                      </a:rPr>
                      <m:t>𝑟𝑜𝑤𝐼𝑑</m:t>
                    </m:r>
                  </m:oMath>
                </a14:m>
                <a:r>
                  <a:rPr lang="en-US" altLang="zh-CN" dirty="0"/>
                  <a:t> from each table</a:t>
                </a:r>
                <a:endParaRPr lang="zh-CN" altLang="en-US" dirty="0"/>
              </a:p>
            </p:txBody>
          </p:sp>
        </mc:Choice>
        <mc:Fallback xmlns="">
          <p:sp>
            <p:nvSpPr>
              <p:cNvPr id="3" name="内容占位符 2">
                <a:extLst>
                  <a:ext uri="{FF2B5EF4-FFF2-40B4-BE49-F238E27FC236}">
                    <a16:creationId xmlns:a16="http://schemas.microsoft.com/office/drawing/2014/main" id="{E6D2D032-451E-760C-26CD-40CE2D67E0B9}"/>
                  </a:ext>
                </a:extLst>
              </p:cNvPr>
              <p:cNvSpPr>
                <a:spLocks noGrp="1" noRot="1" noChangeAspect="1" noMove="1" noResize="1" noEditPoints="1" noAdjustHandles="1" noChangeArrowheads="1" noChangeShapeType="1" noTextEdit="1"/>
              </p:cNvSpPr>
              <p:nvPr>
                <p:ph idx="1"/>
              </p:nvPr>
            </p:nvSpPr>
            <p:spPr>
              <a:xfrm>
                <a:off x="838200" y="1279127"/>
                <a:ext cx="10515600" cy="480131"/>
              </a:xfrm>
              <a:blipFill>
                <a:blip r:embed="rId3"/>
                <a:stretch>
                  <a:fillRect l="-1043" t="-21519" b="-3544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B8ED749-20D7-2D37-D550-8367F5889560}"/>
              </a:ext>
            </a:extLst>
          </p:cNvPr>
          <p:cNvSpPr>
            <a:spLocks noGrp="1"/>
          </p:cNvSpPr>
          <p:nvPr>
            <p:ph type="sldNum" sz="quarter" idx="12"/>
          </p:nvPr>
        </p:nvSpPr>
        <p:spPr/>
        <p:txBody>
          <a:bodyPr/>
          <a:lstStyle/>
          <a:p>
            <a:fld id="{1F2E227B-FA52-4C6D-8973-7D061EDF5A4A}" type="slidenum">
              <a:rPr lang="zh-CN" altLang="en-US" smtClean="0"/>
              <a:t>16</a:t>
            </a:fld>
            <a:endParaRPr lang="zh-CN" altLang="en-US"/>
          </a:p>
        </p:txBody>
      </p:sp>
      <p:cxnSp>
        <p:nvCxnSpPr>
          <p:cNvPr id="13" name="直接箭头连接符 12">
            <a:extLst>
              <a:ext uri="{FF2B5EF4-FFF2-40B4-BE49-F238E27FC236}">
                <a16:creationId xmlns:a16="http://schemas.microsoft.com/office/drawing/2014/main" id="{D060BBBC-EC95-DE34-63D3-40D301219D29}"/>
              </a:ext>
            </a:extLst>
          </p:cNvPr>
          <p:cNvCxnSpPr>
            <a:cxnSpLocks/>
          </p:cNvCxnSpPr>
          <p:nvPr/>
        </p:nvCxnSpPr>
        <p:spPr>
          <a:xfrm>
            <a:off x="3190875" y="3825341"/>
            <a:ext cx="492301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矩形: 圆角 16">
            <a:extLst>
              <a:ext uri="{FF2B5EF4-FFF2-40B4-BE49-F238E27FC236}">
                <a16:creationId xmlns:a16="http://schemas.microsoft.com/office/drawing/2014/main" id="{EA88D258-DEC9-F063-5AB9-EFEE05B3BEC5}"/>
              </a:ext>
            </a:extLst>
          </p:cNvPr>
          <p:cNvSpPr/>
          <p:nvPr/>
        </p:nvSpPr>
        <p:spPr>
          <a:xfrm>
            <a:off x="3460403" y="3285341"/>
            <a:ext cx="4284000" cy="108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t2 SET t1.c1 = 1, t2.c2 = 1,    </a:t>
            </a:r>
          </a:p>
          <a:p>
            <a:r>
              <a:rPr lang="en-US" altLang="zh-CN" sz="2000" dirty="0">
                <a:solidFill>
                  <a:schemeClr val="tx1"/>
                </a:solidFill>
              </a:rPr>
              <a:t>  </a:t>
            </a:r>
            <a:r>
              <a:rPr lang="en-US" altLang="zh-CN" sz="2000" dirty="0">
                <a:solidFill>
                  <a:srgbClr val="FF0000"/>
                </a:solidFill>
              </a:rPr>
              <a:t>t1.updated = true</a:t>
            </a:r>
            <a:r>
              <a:rPr lang="en-US" altLang="zh-CN" sz="2000" dirty="0">
                <a:solidFill>
                  <a:schemeClr val="tx1"/>
                </a:solidFill>
              </a:rPr>
              <a:t>,</a:t>
            </a:r>
            <a:r>
              <a:rPr lang="en-US" altLang="zh-CN" sz="2000" dirty="0">
                <a:solidFill>
                  <a:srgbClr val="FF0000"/>
                </a:solidFill>
              </a:rPr>
              <a:t> t2.updated = true</a:t>
            </a:r>
          </a:p>
          <a:p>
            <a:r>
              <a:rPr lang="en-US" altLang="zh-CN" sz="2000" dirty="0">
                <a:solidFill>
                  <a:schemeClr val="tx1"/>
                </a:solidFill>
              </a:rPr>
              <a:t>  WHERE t1.c1 = 3 AND t2.c2 &gt; 0</a:t>
            </a:r>
          </a:p>
        </p:txBody>
      </p:sp>
      <p:sp>
        <p:nvSpPr>
          <p:cNvPr id="18" name="文本框 17">
            <a:extLst>
              <a:ext uri="{FF2B5EF4-FFF2-40B4-BE49-F238E27FC236}">
                <a16:creationId xmlns:a16="http://schemas.microsoft.com/office/drawing/2014/main" id="{E0B33132-CC5F-8A42-3291-BA5AD560AB30}"/>
              </a:ext>
            </a:extLst>
          </p:cNvPr>
          <p:cNvSpPr txBox="1"/>
          <p:nvPr/>
        </p:nvSpPr>
        <p:spPr>
          <a:xfrm>
            <a:off x="470015" y="3963273"/>
            <a:ext cx="396000" cy="369332"/>
          </a:xfrm>
          <a:prstGeom prst="rect">
            <a:avLst/>
          </a:prstGeom>
          <a:noFill/>
        </p:spPr>
        <p:txBody>
          <a:bodyPr wrap="square">
            <a:spAutoFit/>
          </a:bodyPr>
          <a:lstStyle/>
          <a:p>
            <a:pPr algn="ctr"/>
            <a:r>
              <a:rPr lang="en-US" altLang="zh-CN" dirty="0"/>
              <a:t>t2</a:t>
            </a:r>
            <a:endParaRPr lang="zh-CN" altLang="en-US" dirty="0"/>
          </a:p>
        </p:txBody>
      </p:sp>
      <p:sp>
        <p:nvSpPr>
          <p:cNvPr id="19" name="文本框 18">
            <a:extLst>
              <a:ext uri="{FF2B5EF4-FFF2-40B4-BE49-F238E27FC236}">
                <a16:creationId xmlns:a16="http://schemas.microsoft.com/office/drawing/2014/main" id="{77A9D00F-D30E-3A89-C2E0-E6AB2CE948A4}"/>
              </a:ext>
            </a:extLst>
          </p:cNvPr>
          <p:cNvSpPr txBox="1"/>
          <p:nvPr/>
        </p:nvSpPr>
        <p:spPr>
          <a:xfrm>
            <a:off x="470015" y="234629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22" name="表格 21">
            <a:extLst>
              <a:ext uri="{FF2B5EF4-FFF2-40B4-BE49-F238E27FC236}">
                <a16:creationId xmlns:a16="http://schemas.microsoft.com/office/drawing/2014/main" id="{5874E529-454D-4753-5632-F166946C813A}"/>
              </a:ext>
            </a:extLst>
          </p:cNvPr>
          <p:cNvGraphicFramePr>
            <a:graphicFrameLocks noGrp="1"/>
          </p:cNvGraphicFramePr>
          <p:nvPr/>
        </p:nvGraphicFramePr>
        <p:xfrm>
          <a:off x="781821" y="2346290"/>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23" name="表格 22">
            <a:extLst>
              <a:ext uri="{FF2B5EF4-FFF2-40B4-BE49-F238E27FC236}">
                <a16:creationId xmlns:a16="http://schemas.microsoft.com/office/drawing/2014/main" id="{08BDD4F3-4D10-B393-111F-92F46360661E}"/>
              </a:ext>
            </a:extLst>
          </p:cNvPr>
          <p:cNvGraphicFramePr>
            <a:graphicFrameLocks noGrp="1"/>
          </p:cNvGraphicFramePr>
          <p:nvPr/>
        </p:nvGraphicFramePr>
        <p:xfrm>
          <a:off x="782264" y="3963273"/>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c2</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24" name="表格 6">
            <a:extLst>
              <a:ext uri="{FF2B5EF4-FFF2-40B4-BE49-F238E27FC236}">
                <a16:creationId xmlns:a16="http://schemas.microsoft.com/office/drawing/2014/main" id="{178AB74D-D8C7-403B-9169-069AECA5A270}"/>
              </a:ext>
            </a:extLst>
          </p:cNvPr>
          <p:cNvGraphicFramePr>
            <a:graphicFrameLocks noGrp="1"/>
          </p:cNvGraphicFramePr>
          <p:nvPr>
            <p:extLst>
              <p:ext uri="{D42A27DB-BD31-4B8C-83A1-F6EECF244321}">
                <p14:modId xmlns:p14="http://schemas.microsoft.com/office/powerpoint/2010/main" val="1060273715"/>
              </p:ext>
            </p:extLst>
          </p:nvPr>
        </p:nvGraphicFramePr>
        <p:xfrm>
          <a:off x="2216036" y="2346290"/>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25" name="表格 6">
            <a:extLst>
              <a:ext uri="{FF2B5EF4-FFF2-40B4-BE49-F238E27FC236}">
                <a16:creationId xmlns:a16="http://schemas.microsoft.com/office/drawing/2014/main" id="{FFD334C3-43D4-FB4E-89E0-8A9C3849F52B}"/>
              </a:ext>
            </a:extLst>
          </p:cNvPr>
          <p:cNvGraphicFramePr>
            <a:graphicFrameLocks noGrp="1"/>
          </p:cNvGraphicFramePr>
          <p:nvPr>
            <p:extLst>
              <p:ext uri="{D42A27DB-BD31-4B8C-83A1-F6EECF244321}">
                <p14:modId xmlns:p14="http://schemas.microsoft.com/office/powerpoint/2010/main" val="1187666013"/>
              </p:ext>
            </p:extLst>
          </p:nvPr>
        </p:nvGraphicFramePr>
        <p:xfrm>
          <a:off x="2216036" y="3963273"/>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47" name="文本框 46">
            <a:extLst>
              <a:ext uri="{FF2B5EF4-FFF2-40B4-BE49-F238E27FC236}">
                <a16:creationId xmlns:a16="http://schemas.microsoft.com/office/drawing/2014/main" id="{CEAC7CEC-7B93-1606-F5DA-DCD888FCEC26}"/>
              </a:ext>
            </a:extLst>
          </p:cNvPr>
          <p:cNvSpPr txBox="1"/>
          <p:nvPr/>
        </p:nvSpPr>
        <p:spPr>
          <a:xfrm>
            <a:off x="7915887" y="234629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48" name="文本框 47">
            <a:extLst>
              <a:ext uri="{FF2B5EF4-FFF2-40B4-BE49-F238E27FC236}">
                <a16:creationId xmlns:a16="http://schemas.microsoft.com/office/drawing/2014/main" id="{63ED9A40-4C5A-9529-F812-048D4FBCA50A}"/>
              </a:ext>
            </a:extLst>
          </p:cNvPr>
          <p:cNvSpPr txBox="1"/>
          <p:nvPr/>
        </p:nvSpPr>
        <p:spPr>
          <a:xfrm>
            <a:off x="7915887" y="3963273"/>
            <a:ext cx="396000" cy="369332"/>
          </a:xfrm>
          <a:prstGeom prst="rect">
            <a:avLst/>
          </a:prstGeom>
          <a:noFill/>
        </p:spPr>
        <p:txBody>
          <a:bodyPr wrap="square">
            <a:spAutoFit/>
          </a:bodyPr>
          <a:lstStyle/>
          <a:p>
            <a:pPr algn="ctr"/>
            <a:r>
              <a:rPr lang="en-US" altLang="zh-CN" dirty="0"/>
              <a:t>t2</a:t>
            </a:r>
            <a:endParaRPr lang="zh-CN" altLang="en-US" dirty="0"/>
          </a:p>
        </p:txBody>
      </p:sp>
      <p:graphicFrame>
        <p:nvGraphicFramePr>
          <p:cNvPr id="50" name="表格 49">
            <a:extLst>
              <a:ext uri="{FF2B5EF4-FFF2-40B4-BE49-F238E27FC236}">
                <a16:creationId xmlns:a16="http://schemas.microsoft.com/office/drawing/2014/main" id="{EE6BA3CC-C710-1D9E-47E5-98FD6912CC4B}"/>
              </a:ext>
            </a:extLst>
          </p:cNvPr>
          <p:cNvGraphicFramePr>
            <a:graphicFrameLocks noGrp="1"/>
          </p:cNvGraphicFramePr>
          <p:nvPr>
            <p:extLst>
              <p:ext uri="{D42A27DB-BD31-4B8C-83A1-F6EECF244321}">
                <p14:modId xmlns:p14="http://schemas.microsoft.com/office/powerpoint/2010/main" val="1393773053"/>
              </p:ext>
            </p:extLst>
          </p:nvPr>
        </p:nvGraphicFramePr>
        <p:xfrm>
          <a:off x="8227693" y="234629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solidFill>
                            <a:srgbClr val="FF0000"/>
                          </a:solidFill>
                        </a:rPr>
                        <a:t>1</a:t>
                      </a:r>
                      <a:endParaRPr lang="zh-CN" altLang="en-US" sz="1600" dirty="0">
                        <a:solidFill>
                          <a:srgbClr val="FF0000"/>
                        </a:solidFill>
                      </a:endParaRPr>
                    </a:p>
                  </a:txBody>
                  <a:tcPr>
                    <a:solidFill>
                      <a:schemeClr val="bg2"/>
                    </a:solidFill>
                  </a:tcPr>
                </a:tc>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51" name="表格 50">
            <a:extLst>
              <a:ext uri="{FF2B5EF4-FFF2-40B4-BE49-F238E27FC236}">
                <a16:creationId xmlns:a16="http://schemas.microsoft.com/office/drawing/2014/main" id="{F35E683E-C7C5-5104-1E95-20E9562039A8}"/>
              </a:ext>
            </a:extLst>
          </p:cNvPr>
          <p:cNvGraphicFramePr>
            <a:graphicFrameLocks noGrp="1"/>
          </p:cNvGraphicFramePr>
          <p:nvPr>
            <p:extLst>
              <p:ext uri="{D42A27DB-BD31-4B8C-83A1-F6EECF244321}">
                <p14:modId xmlns:p14="http://schemas.microsoft.com/office/powerpoint/2010/main" val="4094051840"/>
              </p:ext>
            </p:extLst>
          </p:nvPr>
        </p:nvGraphicFramePr>
        <p:xfrm>
          <a:off x="8228136" y="3963273"/>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c2</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null</a:t>
                      </a:r>
                      <a:endParaRPr lang="zh-CN" altLang="en-US" sz="1600" dirty="0"/>
                    </a:p>
                  </a:txBody>
                  <a:tcPr>
                    <a:solidFill>
                      <a:schemeClr val="bg2"/>
                    </a:solidFill>
                  </a:tcPr>
                </a:tc>
                <a:tc>
                  <a:txBody>
                    <a:bodyPr/>
                    <a:lstStyle/>
                    <a:p>
                      <a:pPr algn="ctr"/>
                      <a:r>
                        <a:rPr lang="en-US" altLang="zh-CN" sz="1600" dirty="0">
                          <a:solidFill>
                            <a:srgbClr val="2683C6"/>
                          </a:solidFill>
                        </a:rPr>
                        <a:t>4</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0</a:t>
                      </a:r>
                      <a:endParaRPr lang="zh-CN" altLang="en-US" sz="1600" dirty="0"/>
                    </a:p>
                  </a:txBody>
                  <a:tcPr>
                    <a:solidFill>
                      <a:schemeClr val="bg2"/>
                    </a:solidFill>
                  </a:tcPr>
                </a:tc>
                <a:tc>
                  <a:txBody>
                    <a:bodyPr/>
                    <a:lstStyle/>
                    <a:p>
                      <a:pPr algn="ctr"/>
                      <a:r>
                        <a:rPr lang="en-US" altLang="zh-CN" sz="1600" dirty="0">
                          <a:solidFill>
                            <a:srgbClr val="2683C6"/>
                          </a:solidFill>
                        </a:rPr>
                        <a:t>5</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FF0000"/>
                          </a:solidFill>
                        </a:rPr>
                        <a:t>1</a:t>
                      </a:r>
                      <a:endParaRPr lang="zh-CN" altLang="en-US" sz="1600" dirty="0">
                        <a:solidFill>
                          <a:srgbClr val="FF0000"/>
                        </a:solidFill>
                      </a:endParaRPr>
                    </a:p>
                  </a:txBody>
                  <a:tcPr>
                    <a:solidFill>
                      <a:schemeClr val="bg2"/>
                    </a:solidFill>
                  </a:tcPr>
                </a:tc>
                <a:tc>
                  <a:txBody>
                    <a:bodyPr/>
                    <a:lstStyle/>
                    <a:p>
                      <a:pPr algn="ctr"/>
                      <a:r>
                        <a:rPr lang="en-US" altLang="zh-CN" sz="1600" dirty="0">
                          <a:solidFill>
                            <a:srgbClr val="2683C6"/>
                          </a:solidFill>
                        </a:rPr>
                        <a:t>6</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52" name="表格 6">
            <a:extLst>
              <a:ext uri="{FF2B5EF4-FFF2-40B4-BE49-F238E27FC236}">
                <a16:creationId xmlns:a16="http://schemas.microsoft.com/office/drawing/2014/main" id="{4DF951D7-32CF-3C07-6A7F-430E53FF56F9}"/>
              </a:ext>
            </a:extLst>
          </p:cNvPr>
          <p:cNvGraphicFramePr>
            <a:graphicFrameLocks noGrp="1"/>
          </p:cNvGraphicFramePr>
          <p:nvPr>
            <p:extLst>
              <p:ext uri="{D42A27DB-BD31-4B8C-83A1-F6EECF244321}">
                <p14:modId xmlns:p14="http://schemas.microsoft.com/office/powerpoint/2010/main" val="447348579"/>
              </p:ext>
            </p:extLst>
          </p:nvPr>
        </p:nvGraphicFramePr>
        <p:xfrm>
          <a:off x="9661908" y="2346290"/>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kern="1200" dirty="0">
                          <a:solidFill>
                            <a:srgbClr val="FF0000"/>
                          </a:solidFill>
                          <a:latin typeface="+mn-lt"/>
                          <a:ea typeface="+mn-ea"/>
                          <a:cs typeface="+mn-cs"/>
                        </a:rPr>
                        <a:t>true</a:t>
                      </a:r>
                      <a:endParaRPr lang="zh-CN" altLang="en-US" sz="1600" kern="1200" dirty="0">
                        <a:solidFill>
                          <a:srgbClr val="FF0000"/>
                        </a:solidFill>
                        <a:latin typeface="+mn-lt"/>
                        <a:ea typeface="+mn-ea"/>
                        <a:cs typeface="+mn-cs"/>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graphicFrame>
        <p:nvGraphicFramePr>
          <p:cNvPr id="53" name="表格 6">
            <a:extLst>
              <a:ext uri="{FF2B5EF4-FFF2-40B4-BE49-F238E27FC236}">
                <a16:creationId xmlns:a16="http://schemas.microsoft.com/office/drawing/2014/main" id="{1EBC4010-C22A-9BA6-21E4-00B1581F144C}"/>
              </a:ext>
            </a:extLst>
          </p:cNvPr>
          <p:cNvGraphicFramePr>
            <a:graphicFrameLocks noGrp="1"/>
          </p:cNvGraphicFramePr>
          <p:nvPr>
            <p:extLst>
              <p:ext uri="{D42A27DB-BD31-4B8C-83A1-F6EECF244321}">
                <p14:modId xmlns:p14="http://schemas.microsoft.com/office/powerpoint/2010/main" val="1728429060"/>
              </p:ext>
            </p:extLst>
          </p:nvPr>
        </p:nvGraphicFramePr>
        <p:xfrm>
          <a:off x="9661908" y="3963273"/>
          <a:ext cx="932561" cy="1341120"/>
        </p:xfrm>
        <a:graphic>
          <a:graphicData uri="http://schemas.openxmlformats.org/drawingml/2006/table">
            <a:tbl>
              <a:tblPr firstRow="1" bandRow="1">
                <a:tableStyleId>{073A0DAA-6AF3-43AB-8588-CEC1D06C72B9}</a:tableStyleId>
              </a:tblPr>
              <a:tblGrid>
                <a:gridCol w="932561">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updated</a:t>
                      </a:r>
                      <a:endParaRPr lang="zh-CN" altLang="en-US" sz="1600" dirty="0">
                        <a:latin typeface="Cambria" panose="02040503050406030204" pitchFamily="18" charset="0"/>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solidFill>
                            <a:srgbClr val="2683C6"/>
                          </a:solidFill>
                        </a:rPr>
                        <a:t>false</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solidFill>
                            <a:srgbClr val="FF0000"/>
                          </a:solidFill>
                        </a:rPr>
                        <a:t>true</a:t>
                      </a:r>
                      <a:endParaRPr lang="zh-CN" altLang="en-US" sz="1600" dirty="0">
                        <a:solidFill>
                          <a:srgbClr val="FF0000"/>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54" name="矩形: 圆角 53">
            <a:extLst>
              <a:ext uri="{FF2B5EF4-FFF2-40B4-BE49-F238E27FC236}">
                <a16:creationId xmlns:a16="http://schemas.microsoft.com/office/drawing/2014/main" id="{2ACD4578-62D0-0995-1827-2003F84FA370}"/>
              </a:ext>
            </a:extLst>
          </p:cNvPr>
          <p:cNvSpPr/>
          <p:nvPr/>
        </p:nvSpPr>
        <p:spPr>
          <a:xfrm>
            <a:off x="8113887" y="2961450"/>
            <a:ext cx="2606313"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圆角 54">
            <a:extLst>
              <a:ext uri="{FF2B5EF4-FFF2-40B4-BE49-F238E27FC236}">
                <a16:creationId xmlns:a16="http://schemas.microsoft.com/office/drawing/2014/main" id="{E342BF1C-762C-C5FF-E3D2-A80672EF3356}"/>
              </a:ext>
            </a:extLst>
          </p:cNvPr>
          <p:cNvSpPr/>
          <p:nvPr/>
        </p:nvSpPr>
        <p:spPr>
          <a:xfrm>
            <a:off x="8113887" y="4877911"/>
            <a:ext cx="2606313"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5" name="表格 4">
            <a:extLst>
              <a:ext uri="{FF2B5EF4-FFF2-40B4-BE49-F238E27FC236}">
                <a16:creationId xmlns:a16="http://schemas.microsoft.com/office/drawing/2014/main" id="{7EB83EC9-6B1E-AA3F-02C9-F93F44E727F0}"/>
              </a:ext>
            </a:extLst>
          </p:cNvPr>
          <p:cNvGraphicFramePr>
            <a:graphicFrameLocks noGrp="1"/>
          </p:cNvGraphicFramePr>
          <p:nvPr>
            <p:extLst>
              <p:ext uri="{D42A27DB-BD31-4B8C-83A1-F6EECF244321}">
                <p14:modId xmlns:p14="http://schemas.microsoft.com/office/powerpoint/2010/main" val="1713877543"/>
              </p:ext>
            </p:extLst>
          </p:nvPr>
        </p:nvGraphicFramePr>
        <p:xfrm>
          <a:off x="1506178" y="3963273"/>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390070010"/>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2735883918"/>
                  </a:ext>
                </a:extLst>
              </a:tr>
              <a:tr h="324000">
                <a:tc>
                  <a:txBody>
                    <a:bodyPr/>
                    <a:lstStyle/>
                    <a:p>
                      <a:pPr algn="ctr"/>
                      <a:r>
                        <a:rPr lang="en-US" altLang="zh-CN" sz="1600" dirty="0">
                          <a:solidFill>
                            <a:srgbClr val="2683C6"/>
                          </a:solidFill>
                        </a:rPr>
                        <a:t>4</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176336996"/>
                  </a:ext>
                </a:extLst>
              </a:tr>
              <a:tr h="324000">
                <a:tc>
                  <a:txBody>
                    <a:bodyPr/>
                    <a:lstStyle/>
                    <a:p>
                      <a:pPr algn="ctr"/>
                      <a:r>
                        <a:rPr lang="en-US" altLang="zh-CN" sz="1600" dirty="0">
                          <a:solidFill>
                            <a:srgbClr val="2683C6"/>
                          </a:solidFill>
                        </a:rPr>
                        <a:t>5</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530775974"/>
                  </a:ext>
                </a:extLst>
              </a:tr>
              <a:tr h="324000">
                <a:tc>
                  <a:txBody>
                    <a:bodyPr/>
                    <a:lstStyle/>
                    <a:p>
                      <a:pPr algn="ctr"/>
                      <a:r>
                        <a:rPr lang="en-US" altLang="zh-CN" sz="1600" dirty="0">
                          <a:solidFill>
                            <a:srgbClr val="2683C6"/>
                          </a:solidFill>
                        </a:rPr>
                        <a:t>6</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840556469"/>
                  </a:ext>
                </a:extLst>
              </a:tr>
            </a:tbl>
          </a:graphicData>
        </a:graphic>
      </p:graphicFrame>
      <p:graphicFrame>
        <p:nvGraphicFramePr>
          <p:cNvPr id="6" name="表格 5">
            <a:extLst>
              <a:ext uri="{FF2B5EF4-FFF2-40B4-BE49-F238E27FC236}">
                <a16:creationId xmlns:a16="http://schemas.microsoft.com/office/drawing/2014/main" id="{6F92B55B-659A-A127-6B3B-A2D75685E5C1}"/>
              </a:ext>
            </a:extLst>
          </p:cNvPr>
          <p:cNvGraphicFramePr>
            <a:graphicFrameLocks noGrp="1"/>
          </p:cNvGraphicFramePr>
          <p:nvPr>
            <p:extLst>
              <p:ext uri="{D42A27DB-BD31-4B8C-83A1-F6EECF244321}">
                <p14:modId xmlns:p14="http://schemas.microsoft.com/office/powerpoint/2010/main" val="1236151354"/>
              </p:ext>
            </p:extLst>
          </p:nvPr>
        </p:nvGraphicFramePr>
        <p:xfrm>
          <a:off x="1504053" y="2342236"/>
          <a:ext cx="72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676113495"/>
                    </a:ext>
                  </a:extLst>
                </a:gridCol>
              </a:tblGrid>
              <a:tr h="324000">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874319023"/>
                  </a:ext>
                </a:extLst>
              </a:tr>
              <a:tr h="324000">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00432061"/>
                  </a:ext>
                </a:extLst>
              </a:tr>
              <a:tr h="324000">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622087205"/>
                  </a:ext>
                </a:extLst>
              </a:tr>
              <a:tr h="324000">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85403783"/>
                  </a:ext>
                </a:extLst>
              </a:tr>
            </a:tbl>
          </a:graphicData>
        </a:graphic>
      </p:graphicFrame>
      <p:cxnSp>
        <p:nvCxnSpPr>
          <p:cNvPr id="10" name="连接符: 曲线 9">
            <a:extLst>
              <a:ext uri="{FF2B5EF4-FFF2-40B4-BE49-F238E27FC236}">
                <a16:creationId xmlns:a16="http://schemas.microsoft.com/office/drawing/2014/main" id="{FB739709-A8C0-4A1D-CB83-200EA561EAE0}"/>
              </a:ext>
            </a:extLst>
          </p:cNvPr>
          <p:cNvCxnSpPr>
            <a:cxnSpLocks/>
            <a:stCxn id="55" idx="3"/>
            <a:endCxn id="31" idx="2"/>
          </p:cNvCxnSpPr>
          <p:nvPr/>
        </p:nvCxnSpPr>
        <p:spPr>
          <a:xfrm flipV="1">
            <a:off x="10720200" y="4387043"/>
            <a:ext cx="577755" cy="724868"/>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连接符: 曲线 15">
            <a:extLst>
              <a:ext uri="{FF2B5EF4-FFF2-40B4-BE49-F238E27FC236}">
                <a16:creationId xmlns:a16="http://schemas.microsoft.com/office/drawing/2014/main" id="{C966CBCE-0CFB-CFBC-7E20-616B93C28CDD}"/>
              </a:ext>
            </a:extLst>
          </p:cNvPr>
          <p:cNvCxnSpPr>
            <a:cxnSpLocks/>
            <a:stCxn id="54" idx="3"/>
            <a:endCxn id="31" idx="0"/>
          </p:cNvCxnSpPr>
          <p:nvPr/>
        </p:nvCxnSpPr>
        <p:spPr>
          <a:xfrm>
            <a:off x="10720200" y="3195450"/>
            <a:ext cx="577755" cy="724868"/>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31" name="矩形: 圆角 30">
            <a:extLst>
              <a:ext uri="{FF2B5EF4-FFF2-40B4-BE49-F238E27FC236}">
                <a16:creationId xmlns:a16="http://schemas.microsoft.com/office/drawing/2014/main" id="{9DB7E850-9346-F401-3EB8-1F5AF2427E8A}"/>
              </a:ext>
            </a:extLst>
          </p:cNvPr>
          <p:cNvSpPr/>
          <p:nvPr/>
        </p:nvSpPr>
        <p:spPr>
          <a:xfrm>
            <a:off x="10897905" y="3920318"/>
            <a:ext cx="800100"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{2,6}</a:t>
            </a:r>
          </a:p>
        </p:txBody>
      </p:sp>
    </p:spTree>
    <p:extLst>
      <p:ext uri="{BB962C8B-B14F-4D97-AF65-F5344CB8AC3E}">
        <p14:creationId xmlns:p14="http://schemas.microsoft.com/office/powerpoint/2010/main" val="19420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4" grpId="0" animBg="1"/>
      <p:bldP spid="55"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66CA1-2744-8E7F-5167-050391C95B33}"/>
              </a:ext>
            </a:extLst>
          </p:cNvPr>
          <p:cNvSpPr>
            <a:spLocks noGrp="1"/>
          </p:cNvSpPr>
          <p:nvPr>
            <p:ph type="title"/>
          </p:nvPr>
        </p:nvSpPr>
        <p:spPr/>
        <p:txBody>
          <a:bodyPr>
            <a:normAutofit fontScale="90000"/>
          </a:bodyPr>
          <a:lstStyle/>
          <a:p>
            <a:r>
              <a:rPr lang="en-US" altLang="zh-CN" dirty="0"/>
              <a:t>Compare Accessed Rows</a:t>
            </a:r>
            <a:endParaRPr lang="zh-CN" altLang="en-US" dirty="0"/>
          </a:p>
        </p:txBody>
      </p:sp>
      <p:sp>
        <p:nvSpPr>
          <p:cNvPr id="3" name="内容占位符 2">
            <a:extLst>
              <a:ext uri="{FF2B5EF4-FFF2-40B4-BE49-F238E27FC236}">
                <a16:creationId xmlns:a16="http://schemas.microsoft.com/office/drawing/2014/main" id="{8AC9A158-BD53-1E7C-AB22-2027EF3B18A0}"/>
              </a:ext>
            </a:extLst>
          </p:cNvPr>
          <p:cNvSpPr>
            <a:spLocks noGrp="1"/>
          </p:cNvSpPr>
          <p:nvPr>
            <p:ph idx="1"/>
          </p:nvPr>
        </p:nvSpPr>
        <p:spPr>
          <a:xfrm>
            <a:off x="838200" y="1279127"/>
            <a:ext cx="10515600" cy="867930"/>
          </a:xfrm>
        </p:spPr>
        <p:txBody>
          <a:bodyPr/>
          <a:lstStyle/>
          <a:p>
            <a:r>
              <a:rPr lang="en-US" altLang="zh-CN" dirty="0"/>
              <a:t>If SELECT, UPDATE and DELETE access different rows, DQE reveals a logic bug in the target DBMS </a:t>
            </a:r>
          </a:p>
        </p:txBody>
      </p:sp>
      <p:sp>
        <p:nvSpPr>
          <p:cNvPr id="4" name="灯片编号占位符 3">
            <a:extLst>
              <a:ext uri="{FF2B5EF4-FFF2-40B4-BE49-F238E27FC236}">
                <a16:creationId xmlns:a16="http://schemas.microsoft.com/office/drawing/2014/main" id="{136B513F-6A17-6A42-65EF-C8399BD97887}"/>
              </a:ext>
            </a:extLst>
          </p:cNvPr>
          <p:cNvSpPr>
            <a:spLocks noGrp="1"/>
          </p:cNvSpPr>
          <p:nvPr>
            <p:ph type="sldNum" sz="quarter" idx="12"/>
          </p:nvPr>
        </p:nvSpPr>
        <p:spPr/>
        <p:txBody>
          <a:bodyPr/>
          <a:lstStyle/>
          <a:p>
            <a:fld id="{1F2E227B-FA52-4C6D-8973-7D061EDF5A4A}" type="slidenum">
              <a:rPr lang="zh-CN" altLang="en-US" smtClean="0"/>
              <a:t>17</a:t>
            </a:fld>
            <a:endParaRPr lang="zh-CN" altLang="en-US"/>
          </a:p>
        </p:txBody>
      </p:sp>
      <p:sp>
        <p:nvSpPr>
          <p:cNvPr id="8" name="流程图: 决策 7">
            <a:extLst>
              <a:ext uri="{FF2B5EF4-FFF2-40B4-BE49-F238E27FC236}">
                <a16:creationId xmlns:a16="http://schemas.microsoft.com/office/drawing/2014/main" id="{754D1295-B88E-3CA1-2A9D-F15461595511}"/>
              </a:ext>
            </a:extLst>
          </p:cNvPr>
          <p:cNvSpPr/>
          <p:nvPr/>
        </p:nvSpPr>
        <p:spPr>
          <a:xfrm>
            <a:off x="7914825" y="4031115"/>
            <a:ext cx="972000" cy="466724"/>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6630B00F-DCD4-CB6C-9EA6-960AC01EAF15}"/>
              </a:ext>
            </a:extLst>
          </p:cNvPr>
          <p:cNvCxnSpPr>
            <a:cxnSpLocks/>
            <a:stCxn id="8" idx="3"/>
            <a:endCxn id="16" idx="1"/>
          </p:cNvCxnSpPr>
          <p:nvPr/>
        </p:nvCxnSpPr>
        <p:spPr>
          <a:xfrm flipV="1">
            <a:off x="8886825" y="4263839"/>
            <a:ext cx="549300" cy="6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矩形: 圆角 12">
            <a:extLst>
              <a:ext uri="{FF2B5EF4-FFF2-40B4-BE49-F238E27FC236}">
                <a16:creationId xmlns:a16="http://schemas.microsoft.com/office/drawing/2014/main" id="{449323A8-BB87-0899-7BA4-4ED00D6138D2}"/>
              </a:ext>
            </a:extLst>
          </p:cNvPr>
          <p:cNvSpPr/>
          <p:nvPr/>
        </p:nvSpPr>
        <p:spPr>
          <a:xfrm>
            <a:off x="2911169" y="2916113"/>
            <a:ext cx="1076828" cy="466725"/>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p>
        </p:txBody>
      </p:sp>
      <p:sp>
        <p:nvSpPr>
          <p:cNvPr id="14" name="矩形: 圆角 13">
            <a:extLst>
              <a:ext uri="{FF2B5EF4-FFF2-40B4-BE49-F238E27FC236}">
                <a16:creationId xmlns:a16="http://schemas.microsoft.com/office/drawing/2014/main" id="{B5B740B4-5FF5-0248-5E37-88B2DF442748}"/>
              </a:ext>
            </a:extLst>
          </p:cNvPr>
          <p:cNvSpPr/>
          <p:nvPr/>
        </p:nvSpPr>
        <p:spPr>
          <a:xfrm>
            <a:off x="2911171" y="4031115"/>
            <a:ext cx="1076828" cy="466725"/>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p>
        </p:txBody>
      </p:sp>
      <p:sp>
        <p:nvSpPr>
          <p:cNvPr id="15" name="矩形: 圆角 14">
            <a:extLst>
              <a:ext uri="{FF2B5EF4-FFF2-40B4-BE49-F238E27FC236}">
                <a16:creationId xmlns:a16="http://schemas.microsoft.com/office/drawing/2014/main" id="{0758D9BF-9E7C-023A-3FBB-422C10B8F466}"/>
              </a:ext>
            </a:extLst>
          </p:cNvPr>
          <p:cNvSpPr/>
          <p:nvPr/>
        </p:nvSpPr>
        <p:spPr>
          <a:xfrm>
            <a:off x="2911169" y="5146118"/>
            <a:ext cx="1076828" cy="466725"/>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a:t>
            </a:r>
          </a:p>
        </p:txBody>
      </p:sp>
      <p:pic>
        <p:nvPicPr>
          <p:cNvPr id="16" name="图形 15" descr="金龟子">
            <a:extLst>
              <a:ext uri="{FF2B5EF4-FFF2-40B4-BE49-F238E27FC236}">
                <a16:creationId xmlns:a16="http://schemas.microsoft.com/office/drawing/2014/main" id="{CEE1F0CA-92C5-F985-2E09-8C04D8818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6125" y="4029839"/>
            <a:ext cx="468000" cy="468000"/>
          </a:xfrm>
          <a:prstGeom prst="rect">
            <a:avLst/>
          </a:prstGeom>
        </p:spPr>
      </p:pic>
      <p:cxnSp>
        <p:nvCxnSpPr>
          <p:cNvPr id="18" name="直接箭头连接符 17">
            <a:extLst>
              <a:ext uri="{FF2B5EF4-FFF2-40B4-BE49-F238E27FC236}">
                <a16:creationId xmlns:a16="http://schemas.microsoft.com/office/drawing/2014/main" id="{38CF00A8-E570-4F88-FCB9-BDB25A7880BE}"/>
              </a:ext>
            </a:extLst>
          </p:cNvPr>
          <p:cNvCxnSpPr>
            <a:cxnSpLocks/>
            <a:stCxn id="13" idx="3"/>
            <a:endCxn id="28" idx="1"/>
          </p:cNvCxnSpPr>
          <p:nvPr/>
        </p:nvCxnSpPr>
        <p:spPr>
          <a:xfrm>
            <a:off x="3987997" y="3149476"/>
            <a:ext cx="1343528" cy="0"/>
          </a:xfrm>
          <a:prstGeom prst="straightConnector1">
            <a:avLst/>
          </a:prstGeom>
          <a:ln w="19050">
            <a:prstDash val="lgDash"/>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CC9AE54A-6F60-14C1-1512-16295315ACC3}"/>
              </a:ext>
            </a:extLst>
          </p:cNvPr>
          <p:cNvCxnSpPr>
            <a:cxnSpLocks/>
            <a:stCxn id="14" idx="3"/>
            <a:endCxn id="29" idx="1"/>
          </p:cNvCxnSpPr>
          <p:nvPr/>
        </p:nvCxnSpPr>
        <p:spPr>
          <a:xfrm>
            <a:off x="3987999" y="4264478"/>
            <a:ext cx="1343526" cy="0"/>
          </a:xfrm>
          <a:prstGeom prst="straightConnector1">
            <a:avLst/>
          </a:prstGeom>
          <a:ln w="19050">
            <a:prstDash val="lg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26A819B2-CC97-13AA-3128-D470DEFB9E53}"/>
              </a:ext>
            </a:extLst>
          </p:cNvPr>
          <p:cNvCxnSpPr>
            <a:cxnSpLocks/>
            <a:stCxn id="15" idx="3"/>
            <a:endCxn id="30" idx="1"/>
          </p:cNvCxnSpPr>
          <p:nvPr/>
        </p:nvCxnSpPr>
        <p:spPr>
          <a:xfrm>
            <a:off x="3987997" y="5379481"/>
            <a:ext cx="1343528" cy="0"/>
          </a:xfrm>
          <a:prstGeom prst="straightConnector1">
            <a:avLst/>
          </a:prstGeom>
          <a:ln w="19050">
            <a:prstDash val="lgDash"/>
            <a:tailEnd type="triangle"/>
          </a:ln>
        </p:spPr>
        <p:style>
          <a:lnRef idx="1">
            <a:schemeClr val="dk1"/>
          </a:lnRef>
          <a:fillRef idx="0">
            <a:schemeClr val="dk1"/>
          </a:fillRef>
          <a:effectRef idx="0">
            <a:schemeClr val="dk1"/>
          </a:effectRef>
          <a:fontRef idx="minor">
            <a:schemeClr val="tx1"/>
          </a:fontRef>
        </p:style>
      </p:cxnSp>
      <p:sp>
        <p:nvSpPr>
          <p:cNvPr id="28" name="矩形: 圆角 27">
            <a:extLst>
              <a:ext uri="{FF2B5EF4-FFF2-40B4-BE49-F238E27FC236}">
                <a16:creationId xmlns:a16="http://schemas.microsoft.com/office/drawing/2014/main" id="{C6ACEAB9-F1D8-922A-8491-18E5709BF789}"/>
              </a:ext>
            </a:extLst>
          </p:cNvPr>
          <p:cNvSpPr/>
          <p:nvPr/>
        </p:nvSpPr>
        <p:spPr>
          <a:xfrm>
            <a:off x="5331525" y="2916113"/>
            <a:ext cx="1548000" cy="4667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{1,2,3}</a:t>
            </a:r>
          </a:p>
        </p:txBody>
      </p:sp>
      <p:sp>
        <p:nvSpPr>
          <p:cNvPr id="29" name="矩形: 圆角 28">
            <a:extLst>
              <a:ext uri="{FF2B5EF4-FFF2-40B4-BE49-F238E27FC236}">
                <a16:creationId xmlns:a16="http://schemas.microsoft.com/office/drawing/2014/main" id="{0F2B6F80-33E3-45A3-F0DE-96BA92147710}"/>
              </a:ext>
            </a:extLst>
          </p:cNvPr>
          <p:cNvSpPr/>
          <p:nvPr/>
        </p:nvSpPr>
        <p:spPr>
          <a:xfrm>
            <a:off x="5331525" y="4031115"/>
            <a:ext cx="1548000" cy="46672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{1,3}</a:t>
            </a:r>
          </a:p>
        </p:txBody>
      </p:sp>
      <p:sp>
        <p:nvSpPr>
          <p:cNvPr id="30" name="矩形: 圆角 29">
            <a:extLst>
              <a:ext uri="{FF2B5EF4-FFF2-40B4-BE49-F238E27FC236}">
                <a16:creationId xmlns:a16="http://schemas.microsoft.com/office/drawing/2014/main" id="{D9E945AC-BD22-9318-8398-B14466DB45A2}"/>
              </a:ext>
            </a:extLst>
          </p:cNvPr>
          <p:cNvSpPr/>
          <p:nvPr/>
        </p:nvSpPr>
        <p:spPr>
          <a:xfrm>
            <a:off x="5331525" y="5146118"/>
            <a:ext cx="1548000" cy="46672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{1,3}</a:t>
            </a:r>
          </a:p>
        </p:txBody>
      </p:sp>
      <p:cxnSp>
        <p:nvCxnSpPr>
          <p:cNvPr id="34" name="直接箭头连接符 33">
            <a:extLst>
              <a:ext uri="{FF2B5EF4-FFF2-40B4-BE49-F238E27FC236}">
                <a16:creationId xmlns:a16="http://schemas.microsoft.com/office/drawing/2014/main" id="{73C19013-E221-6A31-3025-D3356959C8FD}"/>
              </a:ext>
            </a:extLst>
          </p:cNvPr>
          <p:cNvCxnSpPr>
            <a:cxnSpLocks/>
            <a:stCxn id="29" idx="3"/>
            <a:endCxn id="8" idx="1"/>
          </p:cNvCxnSpPr>
          <p:nvPr/>
        </p:nvCxnSpPr>
        <p:spPr>
          <a:xfrm flipV="1">
            <a:off x="6879525" y="4264477"/>
            <a:ext cx="103530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连接符: 曲线 37">
            <a:extLst>
              <a:ext uri="{FF2B5EF4-FFF2-40B4-BE49-F238E27FC236}">
                <a16:creationId xmlns:a16="http://schemas.microsoft.com/office/drawing/2014/main" id="{29860792-B9E8-BB28-5B9A-3C8E1FAB0112}"/>
              </a:ext>
            </a:extLst>
          </p:cNvPr>
          <p:cNvCxnSpPr>
            <a:cxnSpLocks/>
            <a:stCxn id="30" idx="3"/>
            <a:endCxn id="8" idx="2"/>
          </p:cNvCxnSpPr>
          <p:nvPr/>
        </p:nvCxnSpPr>
        <p:spPr>
          <a:xfrm flipV="1">
            <a:off x="6879525" y="4497839"/>
            <a:ext cx="1521300" cy="881642"/>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连接符: 曲线 38">
            <a:extLst>
              <a:ext uri="{FF2B5EF4-FFF2-40B4-BE49-F238E27FC236}">
                <a16:creationId xmlns:a16="http://schemas.microsoft.com/office/drawing/2014/main" id="{94A5DDCD-CA0B-00A8-5703-A583C37A25BF}"/>
              </a:ext>
            </a:extLst>
          </p:cNvPr>
          <p:cNvCxnSpPr>
            <a:cxnSpLocks/>
            <a:stCxn id="28" idx="3"/>
            <a:endCxn id="8" idx="0"/>
          </p:cNvCxnSpPr>
          <p:nvPr/>
        </p:nvCxnSpPr>
        <p:spPr>
          <a:xfrm>
            <a:off x="6879525" y="3149476"/>
            <a:ext cx="1521300" cy="881639"/>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95B5A7EA-0BD0-4005-0F1E-708F952DF150}"/>
              </a:ext>
            </a:extLst>
          </p:cNvPr>
          <p:cNvSpPr txBox="1"/>
          <p:nvPr/>
        </p:nvSpPr>
        <p:spPr>
          <a:xfrm>
            <a:off x="5251800" y="2380418"/>
            <a:ext cx="1688400" cy="400110"/>
          </a:xfrm>
          <a:prstGeom prst="rect">
            <a:avLst/>
          </a:prstGeom>
          <a:noFill/>
        </p:spPr>
        <p:txBody>
          <a:bodyPr wrap="square">
            <a:spAutoFit/>
          </a:bodyPr>
          <a:lstStyle/>
          <a:p>
            <a:pPr algn="ctr"/>
            <a:r>
              <a:rPr lang="en-US" altLang="zh-CN" sz="2000" dirty="0"/>
              <a:t>Accessed rows</a:t>
            </a:r>
            <a:endParaRPr lang="zh-CN" altLang="en-US" sz="2000" dirty="0"/>
          </a:p>
        </p:txBody>
      </p:sp>
      <p:cxnSp>
        <p:nvCxnSpPr>
          <p:cNvPr id="11" name="直接连接符 10">
            <a:extLst>
              <a:ext uri="{FF2B5EF4-FFF2-40B4-BE49-F238E27FC236}">
                <a16:creationId xmlns:a16="http://schemas.microsoft.com/office/drawing/2014/main" id="{6BA9892A-CB67-5F66-A490-8DB6F443E4C3}"/>
              </a:ext>
            </a:extLst>
          </p:cNvPr>
          <p:cNvCxnSpPr>
            <a:cxnSpLocks/>
          </p:cNvCxnSpPr>
          <p:nvPr/>
        </p:nvCxnSpPr>
        <p:spPr>
          <a:xfrm>
            <a:off x="8220826" y="4216613"/>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A62AEACA-B391-ED17-0151-E8C385A433E4}"/>
              </a:ext>
            </a:extLst>
          </p:cNvPr>
          <p:cNvCxnSpPr>
            <a:cxnSpLocks/>
          </p:cNvCxnSpPr>
          <p:nvPr/>
        </p:nvCxnSpPr>
        <p:spPr>
          <a:xfrm>
            <a:off x="8220826" y="4305603"/>
            <a:ext cx="360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B0D1E2ED-BB18-1981-65F4-781DA3758848}"/>
              </a:ext>
            </a:extLst>
          </p:cNvPr>
          <p:cNvCxnSpPr>
            <a:cxnSpLocks/>
          </p:cNvCxnSpPr>
          <p:nvPr/>
        </p:nvCxnSpPr>
        <p:spPr>
          <a:xfrm rot="19200000">
            <a:off x="8220825" y="4263839"/>
            <a:ext cx="36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565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5FB3-1AE1-2E05-46C1-753B0C549448}"/>
              </a:ext>
            </a:extLst>
          </p:cNvPr>
          <p:cNvSpPr>
            <a:spLocks noGrp="1"/>
          </p:cNvSpPr>
          <p:nvPr>
            <p:ph type="title"/>
          </p:nvPr>
        </p:nvSpPr>
        <p:spPr/>
        <p:txBody>
          <a:bodyPr>
            <a:normAutofit fontScale="90000"/>
          </a:bodyPr>
          <a:lstStyle/>
          <a:p>
            <a:r>
              <a:rPr lang="en-US" altLang="zh-CN" dirty="0"/>
              <a:t>Statement Execution Strategy</a:t>
            </a:r>
            <a:endParaRPr lang="zh-CN" altLang="en-US" dirty="0"/>
          </a:p>
        </p:txBody>
      </p:sp>
      <p:sp>
        <p:nvSpPr>
          <p:cNvPr id="3" name="内容占位符 2">
            <a:extLst>
              <a:ext uri="{FF2B5EF4-FFF2-40B4-BE49-F238E27FC236}">
                <a16:creationId xmlns:a16="http://schemas.microsoft.com/office/drawing/2014/main" id="{27FAAF64-7FF6-7DA3-48F9-4942FED8261D}"/>
              </a:ext>
            </a:extLst>
          </p:cNvPr>
          <p:cNvSpPr>
            <a:spLocks noGrp="1"/>
          </p:cNvSpPr>
          <p:nvPr>
            <p:ph idx="1"/>
          </p:nvPr>
        </p:nvSpPr>
        <p:spPr>
          <a:xfrm>
            <a:off x="838200" y="1279127"/>
            <a:ext cx="10515600" cy="867930"/>
          </a:xfrm>
        </p:spPr>
        <p:txBody>
          <a:bodyPr/>
          <a:lstStyle/>
          <a:p>
            <a:r>
              <a:rPr lang="en-US" altLang="zh-CN" dirty="0"/>
              <a:t>If an error happens, a DBMS adopts different strategies to evaluate predicates in SELECT, UPDATE and DELETE statements</a:t>
            </a:r>
          </a:p>
        </p:txBody>
      </p:sp>
      <p:sp>
        <p:nvSpPr>
          <p:cNvPr id="4" name="灯片编号占位符 3">
            <a:extLst>
              <a:ext uri="{FF2B5EF4-FFF2-40B4-BE49-F238E27FC236}">
                <a16:creationId xmlns:a16="http://schemas.microsoft.com/office/drawing/2014/main" id="{B0B68257-EDD1-01EF-3999-A364ADD3B9C5}"/>
              </a:ext>
            </a:extLst>
          </p:cNvPr>
          <p:cNvSpPr>
            <a:spLocks noGrp="1"/>
          </p:cNvSpPr>
          <p:nvPr>
            <p:ph type="sldNum" sz="quarter" idx="12"/>
          </p:nvPr>
        </p:nvSpPr>
        <p:spPr/>
        <p:txBody>
          <a:bodyPr/>
          <a:lstStyle/>
          <a:p>
            <a:fld id="{1F2E227B-FA52-4C6D-8973-7D061EDF5A4A}" type="slidenum">
              <a:rPr lang="zh-CN" altLang="en-US" smtClean="0"/>
              <a:t>18</a:t>
            </a:fld>
            <a:endParaRPr lang="zh-CN" altLang="en-US"/>
          </a:p>
        </p:txBody>
      </p:sp>
      <p:graphicFrame>
        <p:nvGraphicFramePr>
          <p:cNvPr id="8" name="表格 6">
            <a:extLst>
              <a:ext uri="{FF2B5EF4-FFF2-40B4-BE49-F238E27FC236}">
                <a16:creationId xmlns:a16="http://schemas.microsoft.com/office/drawing/2014/main" id="{BF66AC16-6A0D-70AD-FA5D-B66BDB147F40}"/>
              </a:ext>
            </a:extLst>
          </p:cNvPr>
          <p:cNvGraphicFramePr>
            <a:graphicFrameLocks noGrp="1"/>
          </p:cNvGraphicFramePr>
          <p:nvPr>
            <p:extLst>
              <p:ext uri="{D42A27DB-BD31-4B8C-83A1-F6EECF244321}">
                <p14:modId xmlns:p14="http://schemas.microsoft.com/office/powerpoint/2010/main" val="1711549036"/>
              </p:ext>
            </p:extLst>
          </p:nvPr>
        </p:nvGraphicFramePr>
        <p:xfrm>
          <a:off x="597304" y="3560974"/>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a</a:t>
                      </a:r>
                      <a:endParaRPr lang="zh-CN" altLang="en-US" sz="1600" dirty="0"/>
                    </a:p>
                  </a:txBody>
                  <a:tcPr>
                    <a:solidFill>
                      <a:schemeClr val="bg2"/>
                    </a:solidFill>
                  </a:tcPr>
                </a:tc>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b</a:t>
                      </a:r>
                      <a:endParaRPr lang="zh-CN" altLang="en-US" sz="1600" dirty="0"/>
                    </a:p>
                  </a:txBody>
                  <a:tcPr>
                    <a:solidFill>
                      <a:schemeClr val="bg2"/>
                    </a:solidFill>
                  </a:tcPr>
                </a:tc>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t>c</a:t>
                      </a:r>
                      <a:endParaRPr lang="zh-CN" altLang="en-US" sz="1600" dirty="0"/>
                    </a:p>
                  </a:txBody>
                  <a:tcPr>
                    <a:solidFill>
                      <a:schemeClr val="bg2"/>
                    </a:solidFill>
                  </a:tcPr>
                </a:tc>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16" name="文本框 15">
            <a:extLst>
              <a:ext uri="{FF2B5EF4-FFF2-40B4-BE49-F238E27FC236}">
                <a16:creationId xmlns:a16="http://schemas.microsoft.com/office/drawing/2014/main" id="{D3C3073F-8876-1298-CC89-23EFAE93DC12}"/>
              </a:ext>
            </a:extLst>
          </p:cNvPr>
          <p:cNvSpPr txBox="1"/>
          <p:nvPr/>
        </p:nvSpPr>
        <p:spPr>
          <a:xfrm>
            <a:off x="201304"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cxnSp>
        <p:nvCxnSpPr>
          <p:cNvPr id="17" name="直接箭头连接符 16">
            <a:extLst>
              <a:ext uri="{FF2B5EF4-FFF2-40B4-BE49-F238E27FC236}">
                <a16:creationId xmlns:a16="http://schemas.microsoft.com/office/drawing/2014/main" id="{3161AAB5-8B77-88A0-BB80-B8E7F42A1C5E}"/>
              </a:ext>
            </a:extLst>
          </p:cNvPr>
          <p:cNvCxnSpPr>
            <a:cxnSpLocks/>
            <a:stCxn id="9" idx="1"/>
            <a:endCxn id="27" idx="1"/>
          </p:cNvCxnSpPr>
          <p:nvPr/>
        </p:nvCxnSpPr>
        <p:spPr>
          <a:xfrm>
            <a:off x="2237141" y="2652555"/>
            <a:ext cx="426996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203CFAB7-FCBA-3A04-9B31-3F47E92FFDD0}"/>
              </a:ext>
            </a:extLst>
          </p:cNvPr>
          <p:cNvCxnSpPr>
            <a:cxnSpLocks/>
            <a:stCxn id="8" idx="3"/>
            <a:endCxn id="28" idx="1"/>
          </p:cNvCxnSpPr>
          <p:nvPr/>
        </p:nvCxnSpPr>
        <p:spPr>
          <a:xfrm>
            <a:off x="2037304" y="4231534"/>
            <a:ext cx="44698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FA8128AC-D59B-B463-83FB-795E4E11F43D}"/>
              </a:ext>
            </a:extLst>
          </p:cNvPr>
          <p:cNvCxnSpPr>
            <a:cxnSpLocks/>
            <a:stCxn id="11" idx="1"/>
          </p:cNvCxnSpPr>
          <p:nvPr/>
        </p:nvCxnSpPr>
        <p:spPr>
          <a:xfrm>
            <a:off x="2237141" y="5791465"/>
            <a:ext cx="4269964" cy="30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41CBEE72-6032-3195-6277-606D3CB6C0F3}"/>
              </a:ext>
            </a:extLst>
          </p:cNvPr>
          <p:cNvSpPr txBox="1"/>
          <p:nvPr/>
        </p:nvSpPr>
        <p:spPr>
          <a:xfrm>
            <a:off x="6507105" y="2298613"/>
            <a:ext cx="3118890" cy="707886"/>
          </a:xfrm>
          <a:prstGeom prst="rect">
            <a:avLst/>
          </a:prstGeom>
          <a:noFill/>
        </p:spPr>
        <p:txBody>
          <a:bodyPr wrap="square" rtlCol="0">
            <a:spAutoFit/>
          </a:bodyPr>
          <a:lstStyle/>
          <a:p>
            <a:r>
              <a:rPr lang="en-US" altLang="zh-CN" sz="2000" dirty="0">
                <a:solidFill>
                  <a:srgbClr val="FF0000"/>
                </a:solidFill>
              </a:rPr>
              <a:t>Warning: </a:t>
            </a:r>
            <a:r>
              <a:rPr lang="en-US" altLang="zh-CN" sz="2000" dirty="0"/>
              <a:t>Truncated incorrect DECIMAL value: 'a'</a:t>
            </a:r>
            <a:endParaRPr lang="zh-CN" altLang="en-US" sz="2000" dirty="0"/>
          </a:p>
        </p:txBody>
      </p:sp>
      <p:sp>
        <p:nvSpPr>
          <p:cNvPr id="28" name="文本框 27">
            <a:extLst>
              <a:ext uri="{FF2B5EF4-FFF2-40B4-BE49-F238E27FC236}">
                <a16:creationId xmlns:a16="http://schemas.microsoft.com/office/drawing/2014/main" id="{63AA06F7-7461-1A98-73A2-38FD1EC91476}"/>
              </a:ext>
            </a:extLst>
          </p:cNvPr>
          <p:cNvSpPr txBox="1"/>
          <p:nvPr/>
        </p:nvSpPr>
        <p:spPr>
          <a:xfrm>
            <a:off x="6507105" y="3877591"/>
            <a:ext cx="2891820" cy="707886"/>
          </a:xfrm>
          <a:prstGeom prst="rect">
            <a:avLst/>
          </a:prstGeom>
          <a:noFill/>
        </p:spPr>
        <p:txBody>
          <a:bodyPr wrap="square" rtlCol="0">
            <a:spAutoFit/>
          </a:bodyPr>
          <a:lstStyle/>
          <a:p>
            <a:r>
              <a:rPr lang="en-US" altLang="zh-CN" sz="2000" dirty="0">
                <a:solidFill>
                  <a:srgbClr val="FF0000"/>
                </a:solidFill>
              </a:rPr>
              <a:t>Error: </a:t>
            </a:r>
            <a:r>
              <a:rPr lang="en-US" altLang="zh-CN" sz="2000" dirty="0"/>
              <a:t>Truncated incorrect DECIMAL value: 'a'</a:t>
            </a:r>
            <a:endParaRPr lang="zh-CN" altLang="en-US" sz="2000" dirty="0"/>
          </a:p>
        </p:txBody>
      </p:sp>
      <p:sp>
        <p:nvSpPr>
          <p:cNvPr id="30" name="文本框 29">
            <a:extLst>
              <a:ext uri="{FF2B5EF4-FFF2-40B4-BE49-F238E27FC236}">
                <a16:creationId xmlns:a16="http://schemas.microsoft.com/office/drawing/2014/main" id="{BF287DF8-E2E5-9D57-27DF-58D3630817FA}"/>
              </a:ext>
            </a:extLst>
          </p:cNvPr>
          <p:cNvSpPr txBox="1"/>
          <p:nvPr/>
        </p:nvSpPr>
        <p:spPr>
          <a:xfrm>
            <a:off x="6526155" y="5440534"/>
            <a:ext cx="2891820" cy="707886"/>
          </a:xfrm>
          <a:prstGeom prst="rect">
            <a:avLst/>
          </a:prstGeom>
          <a:noFill/>
        </p:spPr>
        <p:txBody>
          <a:bodyPr wrap="square" rtlCol="0">
            <a:spAutoFit/>
          </a:bodyPr>
          <a:lstStyle/>
          <a:p>
            <a:r>
              <a:rPr lang="en-US" altLang="zh-CN" sz="2000" dirty="0">
                <a:solidFill>
                  <a:srgbClr val="FF0000"/>
                </a:solidFill>
              </a:rPr>
              <a:t>Error: </a:t>
            </a:r>
            <a:r>
              <a:rPr lang="en-US" altLang="zh-CN" sz="2000" dirty="0"/>
              <a:t>Truncated incorrect DECIMAL value: 'a'</a:t>
            </a:r>
            <a:endParaRPr lang="zh-CN" altLang="en-US" sz="2000" dirty="0"/>
          </a:p>
        </p:txBody>
      </p:sp>
      <p:sp>
        <p:nvSpPr>
          <p:cNvPr id="33" name="矩形: 圆角 32">
            <a:extLst>
              <a:ext uri="{FF2B5EF4-FFF2-40B4-BE49-F238E27FC236}">
                <a16:creationId xmlns:a16="http://schemas.microsoft.com/office/drawing/2014/main" id="{81B8D01F-FB2E-FFFB-380F-CEFE1A975B6F}"/>
              </a:ext>
            </a:extLst>
          </p:cNvPr>
          <p:cNvSpPr/>
          <p:nvPr/>
        </p:nvSpPr>
        <p:spPr>
          <a:xfrm>
            <a:off x="9625995" y="2419192"/>
            <a:ext cx="879548" cy="4667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{1,2,3}</a:t>
            </a:r>
          </a:p>
        </p:txBody>
      </p:sp>
      <p:sp>
        <p:nvSpPr>
          <p:cNvPr id="35" name="矩形: 圆角 34">
            <a:extLst>
              <a:ext uri="{FF2B5EF4-FFF2-40B4-BE49-F238E27FC236}">
                <a16:creationId xmlns:a16="http://schemas.microsoft.com/office/drawing/2014/main" id="{A8CEC317-AF7C-1F5E-2B17-8D2305462098}"/>
              </a:ext>
            </a:extLst>
          </p:cNvPr>
          <p:cNvSpPr/>
          <p:nvPr/>
        </p:nvSpPr>
        <p:spPr>
          <a:xfrm>
            <a:off x="9625995" y="3998172"/>
            <a:ext cx="879548" cy="466725"/>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p:txBody>
      </p:sp>
      <p:sp>
        <p:nvSpPr>
          <p:cNvPr id="36" name="矩形: 圆角 35">
            <a:extLst>
              <a:ext uri="{FF2B5EF4-FFF2-40B4-BE49-F238E27FC236}">
                <a16:creationId xmlns:a16="http://schemas.microsoft.com/office/drawing/2014/main" id="{9056DC15-37B4-D775-FFF1-9BE68E6533B3}"/>
              </a:ext>
            </a:extLst>
          </p:cNvPr>
          <p:cNvSpPr/>
          <p:nvPr/>
        </p:nvSpPr>
        <p:spPr>
          <a:xfrm>
            <a:off x="9625995" y="5540540"/>
            <a:ext cx="896554" cy="46672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t>
            </a:r>
          </a:p>
        </p:txBody>
      </p:sp>
      <p:sp>
        <p:nvSpPr>
          <p:cNvPr id="9" name="矩形: 圆角 8">
            <a:extLst>
              <a:ext uri="{FF2B5EF4-FFF2-40B4-BE49-F238E27FC236}">
                <a16:creationId xmlns:a16="http://schemas.microsoft.com/office/drawing/2014/main" id="{76606F60-FE01-2161-EC45-4E9235CDF35F}"/>
              </a:ext>
            </a:extLst>
          </p:cNvPr>
          <p:cNvSpPr/>
          <p:nvPr/>
        </p:nvSpPr>
        <p:spPr>
          <a:xfrm>
            <a:off x="2237141" y="2419192"/>
            <a:ext cx="4000016" cy="466725"/>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c2 FROM t1     WHERE </a:t>
            </a:r>
            <a:r>
              <a:rPr lang="en-US" altLang="zh-CN" sz="2000" dirty="0">
                <a:solidFill>
                  <a:srgbClr val="FF0000"/>
                </a:solidFill>
              </a:rPr>
              <a:t>not c1</a:t>
            </a:r>
          </a:p>
        </p:txBody>
      </p:sp>
      <p:sp>
        <p:nvSpPr>
          <p:cNvPr id="10" name="矩形: 圆角 9">
            <a:extLst>
              <a:ext uri="{FF2B5EF4-FFF2-40B4-BE49-F238E27FC236}">
                <a16:creationId xmlns:a16="http://schemas.microsoft.com/office/drawing/2014/main" id="{70AFA1C5-BFAB-26A0-2154-313F7CE28862}"/>
              </a:ext>
            </a:extLst>
          </p:cNvPr>
          <p:cNvSpPr/>
          <p:nvPr/>
        </p:nvSpPr>
        <p:spPr>
          <a:xfrm>
            <a:off x="2237141" y="3998172"/>
            <a:ext cx="4000017" cy="466725"/>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0 WHERE </a:t>
            </a:r>
            <a:r>
              <a:rPr lang="en-US" altLang="zh-CN" sz="2000" dirty="0">
                <a:solidFill>
                  <a:srgbClr val="FF0000"/>
                </a:solidFill>
              </a:rPr>
              <a:t>not c1</a:t>
            </a:r>
          </a:p>
        </p:txBody>
      </p:sp>
      <p:sp>
        <p:nvSpPr>
          <p:cNvPr id="11" name="矩形: 圆角 10">
            <a:extLst>
              <a:ext uri="{FF2B5EF4-FFF2-40B4-BE49-F238E27FC236}">
                <a16:creationId xmlns:a16="http://schemas.microsoft.com/office/drawing/2014/main" id="{F40AFA88-A14F-0E3F-FAD2-33892C5AD6E3}"/>
              </a:ext>
            </a:extLst>
          </p:cNvPr>
          <p:cNvSpPr/>
          <p:nvPr/>
        </p:nvSpPr>
        <p:spPr>
          <a:xfrm>
            <a:off x="2237141" y="5558102"/>
            <a:ext cx="4000016" cy="466725"/>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not c1</a:t>
            </a:r>
          </a:p>
        </p:txBody>
      </p:sp>
      <p:cxnSp>
        <p:nvCxnSpPr>
          <p:cNvPr id="21" name="连接符: 曲线 20">
            <a:extLst>
              <a:ext uri="{FF2B5EF4-FFF2-40B4-BE49-F238E27FC236}">
                <a16:creationId xmlns:a16="http://schemas.microsoft.com/office/drawing/2014/main" id="{5451EE09-70C5-B28E-BB8A-D670385947ED}"/>
              </a:ext>
            </a:extLst>
          </p:cNvPr>
          <p:cNvCxnSpPr>
            <a:cxnSpLocks/>
            <a:stCxn id="8" idx="2"/>
            <a:endCxn id="11" idx="1"/>
          </p:cNvCxnSpPr>
          <p:nvPr/>
        </p:nvCxnSpPr>
        <p:spPr>
          <a:xfrm rot="16200000" flipH="1">
            <a:off x="1332537" y="4886860"/>
            <a:ext cx="889371" cy="919837"/>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24" name="连接符: 曲线 23">
            <a:extLst>
              <a:ext uri="{FF2B5EF4-FFF2-40B4-BE49-F238E27FC236}">
                <a16:creationId xmlns:a16="http://schemas.microsoft.com/office/drawing/2014/main" id="{9F34B960-BA77-C39E-FD10-954EA8C946D5}"/>
              </a:ext>
            </a:extLst>
          </p:cNvPr>
          <p:cNvCxnSpPr>
            <a:cxnSpLocks/>
            <a:stCxn id="8" idx="0"/>
            <a:endCxn id="9" idx="1"/>
          </p:cNvCxnSpPr>
          <p:nvPr/>
        </p:nvCxnSpPr>
        <p:spPr>
          <a:xfrm rot="5400000" flipH="1" flipV="1">
            <a:off x="1323013" y="2646847"/>
            <a:ext cx="908419" cy="919837"/>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6" name="对话气泡: 椭圆形 5">
            <a:extLst>
              <a:ext uri="{FF2B5EF4-FFF2-40B4-BE49-F238E27FC236}">
                <a16:creationId xmlns:a16="http://schemas.microsoft.com/office/drawing/2014/main" id="{7C7798E8-C365-B86C-F9D0-1EB531EFC1AB}"/>
              </a:ext>
            </a:extLst>
          </p:cNvPr>
          <p:cNvSpPr/>
          <p:nvPr/>
        </p:nvSpPr>
        <p:spPr>
          <a:xfrm>
            <a:off x="10584991" y="1877441"/>
            <a:ext cx="1426034" cy="720000"/>
          </a:xfrm>
          <a:prstGeom prst="wedgeEllipseCallout">
            <a:avLst>
              <a:gd name="adj1" fmla="val -48219"/>
              <a:gd name="adj2" fmla="val 691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Select all rows</a:t>
            </a:r>
            <a:endParaRPr lang="zh-CN" altLang="en-US" sz="2000" dirty="0"/>
          </a:p>
        </p:txBody>
      </p:sp>
      <p:sp>
        <p:nvSpPr>
          <p:cNvPr id="7" name="对话气泡: 椭圆形 6">
            <a:extLst>
              <a:ext uri="{FF2B5EF4-FFF2-40B4-BE49-F238E27FC236}">
                <a16:creationId xmlns:a16="http://schemas.microsoft.com/office/drawing/2014/main" id="{2E07CB6C-A52C-DDB8-7ADC-57715E4797AD}"/>
              </a:ext>
            </a:extLst>
          </p:cNvPr>
          <p:cNvSpPr/>
          <p:nvPr/>
        </p:nvSpPr>
        <p:spPr>
          <a:xfrm>
            <a:off x="10584990" y="3483750"/>
            <a:ext cx="1426033" cy="720000"/>
          </a:xfrm>
          <a:prstGeom prst="wedgeEllipseCallout">
            <a:avLst>
              <a:gd name="adj1" fmla="val -48887"/>
              <a:gd name="adj2" fmla="val 691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Update no rows</a:t>
            </a:r>
            <a:endParaRPr lang="zh-CN" altLang="en-US" sz="2000" dirty="0"/>
          </a:p>
        </p:txBody>
      </p:sp>
      <p:sp>
        <p:nvSpPr>
          <p:cNvPr id="12" name="对话气泡: 椭圆形 11">
            <a:extLst>
              <a:ext uri="{FF2B5EF4-FFF2-40B4-BE49-F238E27FC236}">
                <a16:creationId xmlns:a16="http://schemas.microsoft.com/office/drawing/2014/main" id="{0AF7F9CE-D4E1-C155-AB86-F1468153A35A}"/>
              </a:ext>
            </a:extLst>
          </p:cNvPr>
          <p:cNvSpPr/>
          <p:nvPr/>
        </p:nvSpPr>
        <p:spPr>
          <a:xfrm>
            <a:off x="10584990" y="5071008"/>
            <a:ext cx="1426033" cy="720000"/>
          </a:xfrm>
          <a:prstGeom prst="wedgeEllipseCallout">
            <a:avLst>
              <a:gd name="adj1" fmla="val -49554"/>
              <a:gd name="adj2" fmla="val 7176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Delete no rows</a:t>
            </a:r>
            <a:endParaRPr lang="zh-CN" altLang="en-US" sz="2000" dirty="0"/>
          </a:p>
        </p:txBody>
      </p:sp>
    </p:spTree>
    <p:extLst>
      <p:ext uri="{BB962C8B-B14F-4D97-AF65-F5344CB8AC3E}">
        <p14:creationId xmlns:p14="http://schemas.microsoft.com/office/powerpoint/2010/main" val="391548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3" grpId="0" animBg="1"/>
      <p:bldP spid="35" grpId="0" animBg="1"/>
      <p:bldP spid="36" grpId="0" animBg="1"/>
      <p:bldP spid="6" grpId="0" animBg="1"/>
      <p:bldP spid="7"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5FB3-1AE1-2E05-46C1-753B0C549448}"/>
              </a:ext>
            </a:extLst>
          </p:cNvPr>
          <p:cNvSpPr>
            <a:spLocks noGrp="1"/>
          </p:cNvSpPr>
          <p:nvPr>
            <p:ph type="title"/>
          </p:nvPr>
        </p:nvSpPr>
        <p:spPr/>
        <p:txBody>
          <a:bodyPr>
            <a:normAutofit fontScale="90000"/>
          </a:bodyPr>
          <a:lstStyle/>
          <a:p>
            <a:r>
              <a:rPr lang="en-US" altLang="zh-CN" dirty="0"/>
              <a:t>Statement Execution Strategy</a:t>
            </a:r>
            <a:endParaRPr lang="zh-CN" altLang="en-US" dirty="0"/>
          </a:p>
        </p:txBody>
      </p:sp>
      <p:sp>
        <p:nvSpPr>
          <p:cNvPr id="3" name="内容占位符 2">
            <a:extLst>
              <a:ext uri="{FF2B5EF4-FFF2-40B4-BE49-F238E27FC236}">
                <a16:creationId xmlns:a16="http://schemas.microsoft.com/office/drawing/2014/main" id="{27FAAF64-7FF6-7DA3-48F9-4942FED8261D}"/>
              </a:ext>
            </a:extLst>
          </p:cNvPr>
          <p:cNvSpPr>
            <a:spLocks noGrp="1"/>
          </p:cNvSpPr>
          <p:nvPr>
            <p:ph idx="1"/>
          </p:nvPr>
        </p:nvSpPr>
        <p:spPr>
          <a:xfrm>
            <a:off x="838200" y="1279127"/>
            <a:ext cx="10515600" cy="867930"/>
          </a:xfrm>
        </p:spPr>
        <p:txBody>
          <a:bodyPr/>
          <a:lstStyle/>
          <a:p>
            <a:r>
              <a:rPr lang="en-US" altLang="zh-CN" dirty="0"/>
              <a:t>If an error happens, we only compare the error messages of SELECT, UPDATE and DELETE statements</a:t>
            </a:r>
          </a:p>
        </p:txBody>
      </p:sp>
      <p:sp>
        <p:nvSpPr>
          <p:cNvPr id="4" name="灯片编号占位符 3">
            <a:extLst>
              <a:ext uri="{FF2B5EF4-FFF2-40B4-BE49-F238E27FC236}">
                <a16:creationId xmlns:a16="http://schemas.microsoft.com/office/drawing/2014/main" id="{B0B68257-EDD1-01EF-3999-A364ADD3B9C5}"/>
              </a:ext>
            </a:extLst>
          </p:cNvPr>
          <p:cNvSpPr>
            <a:spLocks noGrp="1"/>
          </p:cNvSpPr>
          <p:nvPr>
            <p:ph type="sldNum" sz="quarter" idx="12"/>
          </p:nvPr>
        </p:nvSpPr>
        <p:spPr/>
        <p:txBody>
          <a:bodyPr/>
          <a:lstStyle/>
          <a:p>
            <a:fld id="{1F2E227B-FA52-4C6D-8973-7D061EDF5A4A}" type="slidenum">
              <a:rPr lang="zh-CN" altLang="en-US" smtClean="0"/>
              <a:t>19</a:t>
            </a:fld>
            <a:endParaRPr lang="zh-CN" altLang="en-US"/>
          </a:p>
        </p:txBody>
      </p:sp>
      <p:graphicFrame>
        <p:nvGraphicFramePr>
          <p:cNvPr id="5" name="表格 6">
            <a:extLst>
              <a:ext uri="{FF2B5EF4-FFF2-40B4-BE49-F238E27FC236}">
                <a16:creationId xmlns:a16="http://schemas.microsoft.com/office/drawing/2014/main" id="{B2E38CBC-DDA2-1D01-210D-71DD496589FD}"/>
              </a:ext>
            </a:extLst>
          </p:cNvPr>
          <p:cNvGraphicFramePr>
            <a:graphicFrameLocks noGrp="1"/>
          </p:cNvGraphicFramePr>
          <p:nvPr>
            <p:extLst>
              <p:ext uri="{D42A27DB-BD31-4B8C-83A1-F6EECF244321}">
                <p14:modId xmlns:p14="http://schemas.microsoft.com/office/powerpoint/2010/main" val="1264712970"/>
              </p:ext>
            </p:extLst>
          </p:nvPr>
        </p:nvGraphicFramePr>
        <p:xfrm>
          <a:off x="597304" y="3560974"/>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a</a:t>
                      </a:r>
                      <a:endParaRPr lang="zh-CN" altLang="en-US" sz="1600" dirty="0"/>
                    </a:p>
                  </a:txBody>
                  <a:tcPr>
                    <a:solidFill>
                      <a:schemeClr val="bg2"/>
                    </a:solidFill>
                  </a:tcPr>
                </a:tc>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b</a:t>
                      </a:r>
                      <a:endParaRPr lang="zh-CN" altLang="en-US" sz="1600" dirty="0"/>
                    </a:p>
                  </a:txBody>
                  <a:tcPr>
                    <a:solidFill>
                      <a:schemeClr val="bg2"/>
                    </a:solidFill>
                  </a:tcPr>
                </a:tc>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t>c</a:t>
                      </a:r>
                      <a:endParaRPr lang="zh-CN" altLang="en-US" sz="1600" dirty="0"/>
                    </a:p>
                  </a:txBody>
                  <a:tcPr>
                    <a:solidFill>
                      <a:schemeClr val="bg2"/>
                    </a:solidFill>
                  </a:tcPr>
                </a:tc>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6" name="文本框 5">
            <a:extLst>
              <a:ext uri="{FF2B5EF4-FFF2-40B4-BE49-F238E27FC236}">
                <a16:creationId xmlns:a16="http://schemas.microsoft.com/office/drawing/2014/main" id="{DC0EA024-1941-8F9B-5494-967EDCEAE3C7}"/>
              </a:ext>
            </a:extLst>
          </p:cNvPr>
          <p:cNvSpPr txBox="1"/>
          <p:nvPr/>
        </p:nvSpPr>
        <p:spPr>
          <a:xfrm>
            <a:off x="201304"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cxnSp>
        <p:nvCxnSpPr>
          <p:cNvPr id="12" name="直接箭头连接符 11">
            <a:extLst>
              <a:ext uri="{FF2B5EF4-FFF2-40B4-BE49-F238E27FC236}">
                <a16:creationId xmlns:a16="http://schemas.microsoft.com/office/drawing/2014/main" id="{87B7A1F8-1D06-5DF4-7D7F-AD6A5329F3C1}"/>
              </a:ext>
            </a:extLst>
          </p:cNvPr>
          <p:cNvCxnSpPr>
            <a:cxnSpLocks/>
            <a:stCxn id="29" idx="1"/>
            <a:endCxn id="15" idx="1"/>
          </p:cNvCxnSpPr>
          <p:nvPr/>
        </p:nvCxnSpPr>
        <p:spPr>
          <a:xfrm>
            <a:off x="2237141" y="2652555"/>
            <a:ext cx="426996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6E3129A3-C648-E32A-98A7-1A9891940A0A}"/>
              </a:ext>
            </a:extLst>
          </p:cNvPr>
          <p:cNvCxnSpPr>
            <a:cxnSpLocks/>
            <a:stCxn id="5" idx="3"/>
            <a:endCxn id="20" idx="1"/>
          </p:cNvCxnSpPr>
          <p:nvPr/>
        </p:nvCxnSpPr>
        <p:spPr>
          <a:xfrm>
            <a:off x="2037304" y="4231534"/>
            <a:ext cx="44698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DC668504-3059-9DAD-54E3-7A9CB7F9AAC3}"/>
              </a:ext>
            </a:extLst>
          </p:cNvPr>
          <p:cNvCxnSpPr>
            <a:cxnSpLocks/>
            <a:stCxn id="32" idx="1"/>
          </p:cNvCxnSpPr>
          <p:nvPr/>
        </p:nvCxnSpPr>
        <p:spPr>
          <a:xfrm>
            <a:off x="2237141" y="5791465"/>
            <a:ext cx="4269964" cy="30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44FF557A-1E98-3253-033F-BD83875BB960}"/>
              </a:ext>
            </a:extLst>
          </p:cNvPr>
          <p:cNvSpPr txBox="1"/>
          <p:nvPr/>
        </p:nvSpPr>
        <p:spPr>
          <a:xfrm>
            <a:off x="6507105" y="2298613"/>
            <a:ext cx="3118890" cy="707886"/>
          </a:xfrm>
          <a:prstGeom prst="rect">
            <a:avLst/>
          </a:prstGeom>
          <a:noFill/>
        </p:spPr>
        <p:txBody>
          <a:bodyPr wrap="square" rtlCol="0">
            <a:spAutoFit/>
          </a:bodyPr>
          <a:lstStyle/>
          <a:p>
            <a:r>
              <a:rPr lang="en-US" altLang="zh-CN" sz="2000" dirty="0"/>
              <a:t>Warning: </a:t>
            </a:r>
            <a:r>
              <a:rPr lang="en-US" altLang="zh-CN" sz="2000" dirty="0">
                <a:solidFill>
                  <a:srgbClr val="FF0000"/>
                </a:solidFill>
              </a:rPr>
              <a:t>Truncated incorrect DECIMAL value: 'a'</a:t>
            </a:r>
            <a:endParaRPr lang="zh-CN" altLang="en-US" sz="2000" dirty="0">
              <a:solidFill>
                <a:srgbClr val="FF0000"/>
              </a:solidFill>
            </a:endParaRPr>
          </a:p>
        </p:txBody>
      </p:sp>
      <p:sp>
        <p:nvSpPr>
          <p:cNvPr id="20" name="文本框 19">
            <a:extLst>
              <a:ext uri="{FF2B5EF4-FFF2-40B4-BE49-F238E27FC236}">
                <a16:creationId xmlns:a16="http://schemas.microsoft.com/office/drawing/2014/main" id="{E6EC772E-1AB8-0483-2B6A-D45469BF7860}"/>
              </a:ext>
            </a:extLst>
          </p:cNvPr>
          <p:cNvSpPr txBox="1"/>
          <p:nvPr/>
        </p:nvSpPr>
        <p:spPr>
          <a:xfrm>
            <a:off x="6507105" y="3877591"/>
            <a:ext cx="289182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Truncated incorrect DECIMAL value: 'a'</a:t>
            </a:r>
            <a:endParaRPr lang="zh-CN" altLang="en-US" sz="2000" dirty="0">
              <a:solidFill>
                <a:srgbClr val="FF0000"/>
              </a:solidFill>
            </a:endParaRPr>
          </a:p>
        </p:txBody>
      </p:sp>
      <p:sp>
        <p:nvSpPr>
          <p:cNvPr id="22" name="文本框 21">
            <a:extLst>
              <a:ext uri="{FF2B5EF4-FFF2-40B4-BE49-F238E27FC236}">
                <a16:creationId xmlns:a16="http://schemas.microsoft.com/office/drawing/2014/main" id="{14E97FA2-949F-BF5B-973A-8D879EECFB9D}"/>
              </a:ext>
            </a:extLst>
          </p:cNvPr>
          <p:cNvSpPr txBox="1"/>
          <p:nvPr/>
        </p:nvSpPr>
        <p:spPr>
          <a:xfrm>
            <a:off x="6507105" y="5440534"/>
            <a:ext cx="289182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Truncated incorrect DECIMAL value: 'a'</a:t>
            </a:r>
            <a:endParaRPr lang="zh-CN" altLang="en-US" sz="2000" dirty="0">
              <a:solidFill>
                <a:srgbClr val="FF0000"/>
              </a:solidFill>
            </a:endParaRPr>
          </a:p>
        </p:txBody>
      </p:sp>
      <p:sp>
        <p:nvSpPr>
          <p:cNvPr id="29" name="矩形: 圆角 28">
            <a:extLst>
              <a:ext uri="{FF2B5EF4-FFF2-40B4-BE49-F238E27FC236}">
                <a16:creationId xmlns:a16="http://schemas.microsoft.com/office/drawing/2014/main" id="{FB0D6A7D-C4E8-5B2C-1528-C904E1F0CCFD}"/>
              </a:ext>
            </a:extLst>
          </p:cNvPr>
          <p:cNvSpPr/>
          <p:nvPr/>
        </p:nvSpPr>
        <p:spPr>
          <a:xfrm>
            <a:off x="2237141" y="2419192"/>
            <a:ext cx="4000016" cy="466725"/>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c2 FROM t1     WHERE </a:t>
            </a:r>
            <a:r>
              <a:rPr lang="en-US" altLang="zh-CN" sz="2000" dirty="0">
                <a:solidFill>
                  <a:srgbClr val="FF0000"/>
                </a:solidFill>
              </a:rPr>
              <a:t>not c1</a:t>
            </a:r>
          </a:p>
        </p:txBody>
      </p:sp>
      <p:sp>
        <p:nvSpPr>
          <p:cNvPr id="31" name="矩形: 圆角 30">
            <a:extLst>
              <a:ext uri="{FF2B5EF4-FFF2-40B4-BE49-F238E27FC236}">
                <a16:creationId xmlns:a16="http://schemas.microsoft.com/office/drawing/2014/main" id="{4338EF9F-7C60-3E37-4ED2-3A43E87DDBEB}"/>
              </a:ext>
            </a:extLst>
          </p:cNvPr>
          <p:cNvSpPr/>
          <p:nvPr/>
        </p:nvSpPr>
        <p:spPr>
          <a:xfrm>
            <a:off x="2237141" y="3998172"/>
            <a:ext cx="4000017" cy="466725"/>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0 WHERE </a:t>
            </a:r>
            <a:r>
              <a:rPr lang="en-US" altLang="zh-CN" sz="2000" dirty="0">
                <a:solidFill>
                  <a:srgbClr val="FF0000"/>
                </a:solidFill>
              </a:rPr>
              <a:t>not c1</a:t>
            </a:r>
          </a:p>
        </p:txBody>
      </p:sp>
      <p:sp>
        <p:nvSpPr>
          <p:cNvPr id="32" name="矩形: 圆角 31">
            <a:extLst>
              <a:ext uri="{FF2B5EF4-FFF2-40B4-BE49-F238E27FC236}">
                <a16:creationId xmlns:a16="http://schemas.microsoft.com/office/drawing/2014/main" id="{3C5C2056-ED61-F82D-8FA3-173135BB8215}"/>
              </a:ext>
            </a:extLst>
          </p:cNvPr>
          <p:cNvSpPr/>
          <p:nvPr/>
        </p:nvSpPr>
        <p:spPr>
          <a:xfrm>
            <a:off x="2237141" y="5558102"/>
            <a:ext cx="4000016" cy="466725"/>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not c1</a:t>
            </a:r>
          </a:p>
        </p:txBody>
      </p:sp>
      <p:cxnSp>
        <p:nvCxnSpPr>
          <p:cNvPr id="33" name="连接符: 曲线 32">
            <a:extLst>
              <a:ext uri="{FF2B5EF4-FFF2-40B4-BE49-F238E27FC236}">
                <a16:creationId xmlns:a16="http://schemas.microsoft.com/office/drawing/2014/main" id="{09F8BC7B-01B5-7B94-4F88-6A222159BDA7}"/>
              </a:ext>
            </a:extLst>
          </p:cNvPr>
          <p:cNvCxnSpPr>
            <a:cxnSpLocks/>
            <a:stCxn id="5" idx="2"/>
            <a:endCxn id="32" idx="1"/>
          </p:cNvCxnSpPr>
          <p:nvPr/>
        </p:nvCxnSpPr>
        <p:spPr>
          <a:xfrm rot="16200000" flipH="1">
            <a:off x="1332537" y="4886860"/>
            <a:ext cx="889371" cy="919837"/>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9B67EDB6-85CD-4959-D7DF-8CBCA5218D2A}"/>
              </a:ext>
            </a:extLst>
          </p:cNvPr>
          <p:cNvCxnSpPr>
            <a:cxnSpLocks/>
            <a:stCxn id="5" idx="0"/>
            <a:endCxn id="29" idx="1"/>
          </p:cNvCxnSpPr>
          <p:nvPr/>
        </p:nvCxnSpPr>
        <p:spPr>
          <a:xfrm rot="5400000" flipH="1" flipV="1">
            <a:off x="1323013" y="2646847"/>
            <a:ext cx="908419" cy="919837"/>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38" name="对话气泡: 椭圆形 37">
            <a:extLst>
              <a:ext uri="{FF2B5EF4-FFF2-40B4-BE49-F238E27FC236}">
                <a16:creationId xmlns:a16="http://schemas.microsoft.com/office/drawing/2014/main" id="{DEF3ECB1-7CEC-FBA1-9F3D-069EADF75A68}"/>
              </a:ext>
            </a:extLst>
          </p:cNvPr>
          <p:cNvSpPr/>
          <p:nvPr/>
        </p:nvSpPr>
        <p:spPr>
          <a:xfrm>
            <a:off x="9417975" y="3037274"/>
            <a:ext cx="2743199" cy="984145"/>
          </a:xfrm>
          <a:prstGeom prst="wedgeEllipseCallout">
            <a:avLst>
              <a:gd name="adj1" fmla="val -48887"/>
              <a:gd name="adj2" fmla="val 691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These error messages should be the same</a:t>
            </a:r>
            <a:endParaRPr lang="zh-CN" altLang="en-US" sz="2000" dirty="0"/>
          </a:p>
        </p:txBody>
      </p:sp>
      <p:sp>
        <p:nvSpPr>
          <p:cNvPr id="10" name="文本框 9">
            <a:extLst>
              <a:ext uri="{FF2B5EF4-FFF2-40B4-BE49-F238E27FC236}">
                <a16:creationId xmlns:a16="http://schemas.microsoft.com/office/drawing/2014/main" id="{4C5534A3-BAF9-8D1F-C0BA-B560435D2A20}"/>
              </a:ext>
            </a:extLst>
          </p:cNvPr>
          <p:cNvSpPr txBox="1"/>
          <p:nvPr/>
        </p:nvSpPr>
        <p:spPr>
          <a:xfrm>
            <a:off x="0" y="6550223"/>
            <a:ext cx="6096000" cy="307777"/>
          </a:xfrm>
          <a:prstGeom prst="rect">
            <a:avLst/>
          </a:prstGeom>
          <a:noFill/>
        </p:spPr>
        <p:txBody>
          <a:bodyPr wrap="square">
            <a:spAutoFit/>
          </a:bodyPr>
          <a:lstStyle/>
          <a:p>
            <a:r>
              <a:rPr lang="en-US" altLang="zh-CN" sz="1400" dirty="0"/>
              <a:t>https://jira.mariadb.org/browse/MDEV-27885</a:t>
            </a:r>
            <a:endParaRPr lang="zh-CN" altLang="en-US" sz="1400" dirty="0"/>
          </a:p>
        </p:txBody>
      </p:sp>
    </p:spTree>
    <p:extLst>
      <p:ext uri="{BB962C8B-B14F-4D97-AF65-F5344CB8AC3E}">
        <p14:creationId xmlns:p14="http://schemas.microsoft.com/office/powerpoint/2010/main" val="318979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3C640-98D6-C249-40EE-3D02E777E1FB}"/>
              </a:ext>
            </a:extLst>
          </p:cNvPr>
          <p:cNvSpPr>
            <a:spLocks noGrp="1"/>
          </p:cNvSpPr>
          <p:nvPr>
            <p:ph type="title"/>
          </p:nvPr>
        </p:nvSpPr>
        <p:spPr/>
        <p:txBody>
          <a:bodyPr>
            <a:normAutofit fontScale="90000"/>
          </a:bodyPr>
          <a:lstStyle/>
          <a:p>
            <a:r>
              <a:rPr lang="en-US" altLang="zh-CN" dirty="0"/>
              <a:t>Database Management Systems</a:t>
            </a:r>
            <a:endParaRPr lang="zh-CN" altLang="en-US" dirty="0"/>
          </a:p>
        </p:txBody>
      </p:sp>
      <p:sp>
        <p:nvSpPr>
          <p:cNvPr id="3" name="内容占位符 2">
            <a:extLst>
              <a:ext uri="{FF2B5EF4-FFF2-40B4-BE49-F238E27FC236}">
                <a16:creationId xmlns:a16="http://schemas.microsoft.com/office/drawing/2014/main" id="{F440AF3C-3976-B7B4-85D1-C7C2A8EDEF23}"/>
              </a:ext>
            </a:extLst>
          </p:cNvPr>
          <p:cNvSpPr>
            <a:spLocks noGrp="1"/>
          </p:cNvSpPr>
          <p:nvPr>
            <p:ph idx="1"/>
          </p:nvPr>
        </p:nvSpPr>
        <p:spPr>
          <a:xfrm>
            <a:off x="838200" y="1279127"/>
            <a:ext cx="10515600" cy="867930"/>
          </a:xfrm>
        </p:spPr>
        <p:txBody>
          <a:bodyPr/>
          <a:lstStyle/>
          <a:p>
            <a:r>
              <a:rPr lang="en-US" altLang="zh-CN" dirty="0"/>
              <a:t>Database Management Systems (DBMSs) are widely used to store, retrieve and manipulate data</a:t>
            </a:r>
          </a:p>
        </p:txBody>
      </p:sp>
      <p:sp>
        <p:nvSpPr>
          <p:cNvPr id="8" name="灯片编号占位符 7">
            <a:extLst>
              <a:ext uri="{FF2B5EF4-FFF2-40B4-BE49-F238E27FC236}">
                <a16:creationId xmlns:a16="http://schemas.microsoft.com/office/drawing/2014/main" id="{0C0FCB95-00DA-8AF8-51ED-C3248E08A14F}"/>
              </a:ext>
            </a:extLst>
          </p:cNvPr>
          <p:cNvSpPr>
            <a:spLocks noGrp="1"/>
          </p:cNvSpPr>
          <p:nvPr>
            <p:ph type="sldNum" sz="quarter" idx="12"/>
          </p:nvPr>
        </p:nvSpPr>
        <p:spPr/>
        <p:txBody>
          <a:bodyPr/>
          <a:lstStyle/>
          <a:p>
            <a:fld id="{1F2E227B-FA52-4C6D-8973-7D061EDF5A4A}" type="slidenum">
              <a:rPr lang="zh-CN" altLang="en-US" smtClean="0"/>
              <a:pPr/>
              <a:t>2</a:t>
            </a:fld>
            <a:endParaRPr lang="zh-CN" altLang="en-US"/>
          </a:p>
        </p:txBody>
      </p:sp>
      <p:sp>
        <p:nvSpPr>
          <p:cNvPr id="10" name="文本框 9">
            <a:extLst>
              <a:ext uri="{FF2B5EF4-FFF2-40B4-BE49-F238E27FC236}">
                <a16:creationId xmlns:a16="http://schemas.microsoft.com/office/drawing/2014/main" id="{7961D1EC-6573-D532-C70D-DD6E874A28FC}"/>
              </a:ext>
            </a:extLst>
          </p:cNvPr>
          <p:cNvSpPr txBox="1"/>
          <p:nvPr/>
        </p:nvSpPr>
        <p:spPr>
          <a:xfrm>
            <a:off x="0" y="6550223"/>
            <a:ext cx="6093994" cy="307777"/>
          </a:xfrm>
          <a:prstGeom prst="rect">
            <a:avLst/>
          </a:prstGeom>
          <a:noFill/>
        </p:spPr>
        <p:txBody>
          <a:bodyPr wrap="square">
            <a:spAutoFit/>
          </a:bodyPr>
          <a:lstStyle/>
          <a:p>
            <a:r>
              <a:rPr lang="en-US" altLang="zh-CN" sz="1400" dirty="0"/>
              <a:t>[1] https://db-engines.com/en/ranking</a:t>
            </a:r>
            <a:endParaRPr lang="zh-CN" altLang="en-US" sz="1400" dirty="0"/>
          </a:p>
        </p:txBody>
      </p:sp>
      <p:pic>
        <p:nvPicPr>
          <p:cNvPr id="9" name="Picture 6" descr="Mysql Icon - Download in Flat Style">
            <a:extLst>
              <a:ext uri="{FF2B5EF4-FFF2-40B4-BE49-F238E27FC236}">
                <a16:creationId xmlns:a16="http://schemas.microsoft.com/office/drawing/2014/main" id="{5812B4AC-EA90-8956-0B97-4CD0F9D144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03" b="24170"/>
          <a:stretch/>
        </p:blipFill>
        <p:spPr bwMode="auto">
          <a:xfrm>
            <a:off x="9037148" y="2382709"/>
            <a:ext cx="137861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File:SQLite370.svg - Wikimedia Commons">
            <a:extLst>
              <a:ext uri="{FF2B5EF4-FFF2-40B4-BE49-F238E27FC236}">
                <a16:creationId xmlns:a16="http://schemas.microsoft.com/office/drawing/2014/main" id="{80ECF596-4B6F-EA2C-410F-8F396290682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160910" y="3177243"/>
            <a:ext cx="1518454"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355909C2-8729-27D8-9DE1-9DBB787A220F}"/>
              </a:ext>
            </a:extLst>
          </p:cNvPr>
          <p:cNvPicPr>
            <a:picLocks noChangeAspect="1"/>
          </p:cNvPicPr>
          <p:nvPr/>
        </p:nvPicPr>
        <p:blipFill>
          <a:blip r:embed="rId5"/>
          <a:stretch>
            <a:fillRect/>
          </a:stretch>
        </p:blipFill>
        <p:spPr>
          <a:xfrm>
            <a:off x="10920137" y="2295187"/>
            <a:ext cx="867326" cy="900000"/>
          </a:xfrm>
          <a:prstGeom prst="rect">
            <a:avLst/>
          </a:prstGeom>
        </p:spPr>
      </p:pic>
      <p:pic>
        <p:nvPicPr>
          <p:cNvPr id="14" name="Picture 2">
            <a:extLst>
              <a:ext uri="{FF2B5EF4-FFF2-40B4-BE49-F238E27FC236}">
                <a16:creationId xmlns:a16="http://schemas.microsoft.com/office/drawing/2014/main" id="{D7DF7086-A4F0-D7C6-FA32-A78F61959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8835" y="3877630"/>
            <a:ext cx="2598574" cy="648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5E0B332-C6E2-1DC3-3802-C04810B82ECC}"/>
              </a:ext>
            </a:extLst>
          </p:cNvPr>
          <p:cNvPicPr>
            <a:picLocks noChangeAspect="1"/>
          </p:cNvPicPr>
          <p:nvPr/>
        </p:nvPicPr>
        <p:blipFill>
          <a:blip r:embed="rId7"/>
          <a:stretch>
            <a:fillRect/>
          </a:stretch>
        </p:blipFill>
        <p:spPr>
          <a:xfrm>
            <a:off x="1000464" y="2435559"/>
            <a:ext cx="7532308" cy="3240000"/>
          </a:xfrm>
          <a:prstGeom prst="rect">
            <a:avLst/>
          </a:prstGeom>
        </p:spPr>
      </p:pic>
      <p:sp>
        <p:nvSpPr>
          <p:cNvPr id="11" name="矩形 10">
            <a:extLst>
              <a:ext uri="{FF2B5EF4-FFF2-40B4-BE49-F238E27FC236}">
                <a16:creationId xmlns:a16="http://schemas.microsoft.com/office/drawing/2014/main" id="{39395B59-D1A7-148D-C964-6B7252D5CDFF}"/>
              </a:ext>
            </a:extLst>
          </p:cNvPr>
          <p:cNvSpPr/>
          <p:nvPr/>
        </p:nvSpPr>
        <p:spPr>
          <a:xfrm>
            <a:off x="3641951" y="5670762"/>
            <a:ext cx="259398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仿宋"/>
                <a:cs typeface="+mn-cs"/>
              </a:rPr>
              <a:t>DB-Engines Ranking [1]</a:t>
            </a:r>
            <a:endParaRPr kumimoji="0" lang="zh-CN" altLang="en-US" sz="2000" b="0" i="0" u="none" strike="noStrike" kern="1200" cap="none" spc="0" normalizeH="0" baseline="0" noProof="0" dirty="0">
              <a:ln>
                <a:noFill/>
              </a:ln>
              <a:solidFill>
                <a:prstClr val="black"/>
              </a:solidFill>
              <a:effectLst/>
              <a:uLnTx/>
              <a:uFillTx/>
              <a:latin typeface="Calibri"/>
              <a:ea typeface="仿宋"/>
              <a:cs typeface="+mn-cs"/>
            </a:endParaRPr>
          </a:p>
        </p:txBody>
      </p:sp>
      <p:pic>
        <p:nvPicPr>
          <p:cNvPr id="7" name="图形 6">
            <a:extLst>
              <a:ext uri="{FF2B5EF4-FFF2-40B4-BE49-F238E27FC236}">
                <a16:creationId xmlns:a16="http://schemas.microsoft.com/office/drawing/2014/main" id="{51DF79E2-6024-E590-BE9E-F1BA7AF095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48122" y="4761356"/>
            <a:ext cx="1800000" cy="1366963"/>
          </a:xfrm>
          <a:prstGeom prst="rect">
            <a:avLst/>
          </a:prstGeom>
        </p:spPr>
      </p:pic>
      <p:pic>
        <p:nvPicPr>
          <p:cNvPr id="17" name="图形 16">
            <a:extLst>
              <a:ext uri="{FF2B5EF4-FFF2-40B4-BE49-F238E27FC236}">
                <a16:creationId xmlns:a16="http://schemas.microsoft.com/office/drawing/2014/main" id="{23F1A539-FD3E-8EDE-461F-C65BEC05E3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82173" y="4784898"/>
            <a:ext cx="1800000" cy="687726"/>
          </a:xfrm>
          <a:prstGeom prst="rect">
            <a:avLst/>
          </a:prstGeom>
        </p:spPr>
      </p:pic>
      <p:sp>
        <p:nvSpPr>
          <p:cNvPr id="18" name="矩形: 圆角 17">
            <a:extLst>
              <a:ext uri="{FF2B5EF4-FFF2-40B4-BE49-F238E27FC236}">
                <a16:creationId xmlns:a16="http://schemas.microsoft.com/office/drawing/2014/main" id="{36ED11EF-21DB-51A0-067B-DC41D351E314}"/>
              </a:ext>
            </a:extLst>
          </p:cNvPr>
          <p:cNvSpPr/>
          <p:nvPr/>
        </p:nvSpPr>
        <p:spPr>
          <a:xfrm>
            <a:off x="2657474" y="3028467"/>
            <a:ext cx="4428000" cy="1080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1EABB9C0-861D-2A41-CB0F-F273860EE734}"/>
              </a:ext>
            </a:extLst>
          </p:cNvPr>
          <p:cNvSpPr/>
          <p:nvPr/>
        </p:nvSpPr>
        <p:spPr>
          <a:xfrm>
            <a:off x="2657474" y="4581356"/>
            <a:ext cx="4428000" cy="360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19">
            <a:extLst>
              <a:ext uri="{FF2B5EF4-FFF2-40B4-BE49-F238E27FC236}">
                <a16:creationId xmlns:a16="http://schemas.microsoft.com/office/drawing/2014/main" id="{8847F60D-91C4-86B6-6EE0-0E59370C6814}"/>
              </a:ext>
            </a:extLst>
          </p:cNvPr>
          <p:cNvSpPr/>
          <p:nvPr/>
        </p:nvSpPr>
        <p:spPr>
          <a:xfrm>
            <a:off x="2657474" y="5106292"/>
            <a:ext cx="4428000" cy="576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2832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5FB3-1AE1-2E05-46C1-753B0C549448}"/>
              </a:ext>
            </a:extLst>
          </p:cNvPr>
          <p:cNvSpPr>
            <a:spLocks noGrp="1"/>
          </p:cNvSpPr>
          <p:nvPr>
            <p:ph type="title"/>
          </p:nvPr>
        </p:nvSpPr>
        <p:spPr/>
        <p:txBody>
          <a:bodyPr>
            <a:normAutofit fontScale="90000"/>
          </a:bodyPr>
          <a:lstStyle/>
          <a:p>
            <a:r>
              <a:rPr lang="en-US" altLang="zh-CN" dirty="0"/>
              <a:t>Statement Execution Strategy</a:t>
            </a:r>
            <a:endParaRPr lang="zh-CN" altLang="en-US" dirty="0"/>
          </a:p>
        </p:txBody>
      </p:sp>
      <p:sp>
        <p:nvSpPr>
          <p:cNvPr id="3" name="内容占位符 2">
            <a:extLst>
              <a:ext uri="{FF2B5EF4-FFF2-40B4-BE49-F238E27FC236}">
                <a16:creationId xmlns:a16="http://schemas.microsoft.com/office/drawing/2014/main" id="{27FAAF64-7FF6-7DA3-48F9-4942FED8261D}"/>
              </a:ext>
            </a:extLst>
          </p:cNvPr>
          <p:cNvSpPr>
            <a:spLocks noGrp="1"/>
          </p:cNvSpPr>
          <p:nvPr>
            <p:ph idx="1"/>
          </p:nvPr>
        </p:nvSpPr>
        <p:spPr>
          <a:xfrm>
            <a:off x="838200" y="1279127"/>
            <a:ext cx="10515600" cy="867930"/>
          </a:xfrm>
        </p:spPr>
        <p:txBody>
          <a:bodyPr/>
          <a:lstStyle/>
          <a:p>
            <a:r>
              <a:rPr lang="en-US" altLang="zh-CN" dirty="0"/>
              <a:t>If an error happens, we only compare the error messages of SELECT, UPDATE and DELETE statements</a:t>
            </a:r>
          </a:p>
        </p:txBody>
      </p:sp>
      <p:sp>
        <p:nvSpPr>
          <p:cNvPr id="4" name="灯片编号占位符 3">
            <a:extLst>
              <a:ext uri="{FF2B5EF4-FFF2-40B4-BE49-F238E27FC236}">
                <a16:creationId xmlns:a16="http://schemas.microsoft.com/office/drawing/2014/main" id="{B0B68257-EDD1-01EF-3999-A364ADD3B9C5}"/>
              </a:ext>
            </a:extLst>
          </p:cNvPr>
          <p:cNvSpPr>
            <a:spLocks noGrp="1"/>
          </p:cNvSpPr>
          <p:nvPr>
            <p:ph type="sldNum" sz="quarter" idx="12"/>
          </p:nvPr>
        </p:nvSpPr>
        <p:spPr/>
        <p:txBody>
          <a:bodyPr/>
          <a:lstStyle/>
          <a:p>
            <a:fld id="{1F2E227B-FA52-4C6D-8973-7D061EDF5A4A}" type="slidenum">
              <a:rPr lang="zh-CN" altLang="en-US" smtClean="0"/>
              <a:t>20</a:t>
            </a:fld>
            <a:endParaRPr lang="zh-CN" altLang="en-US"/>
          </a:p>
        </p:txBody>
      </p:sp>
      <p:graphicFrame>
        <p:nvGraphicFramePr>
          <p:cNvPr id="5" name="表格 6">
            <a:extLst>
              <a:ext uri="{FF2B5EF4-FFF2-40B4-BE49-F238E27FC236}">
                <a16:creationId xmlns:a16="http://schemas.microsoft.com/office/drawing/2014/main" id="{B2E38CBC-DDA2-1D01-210D-71DD496589FD}"/>
              </a:ext>
            </a:extLst>
          </p:cNvPr>
          <p:cNvGraphicFramePr>
            <a:graphicFrameLocks noGrp="1"/>
          </p:cNvGraphicFramePr>
          <p:nvPr>
            <p:extLst>
              <p:ext uri="{D42A27DB-BD31-4B8C-83A1-F6EECF244321}">
                <p14:modId xmlns:p14="http://schemas.microsoft.com/office/powerpoint/2010/main" val="2746985915"/>
              </p:ext>
            </p:extLst>
          </p:nvPr>
        </p:nvGraphicFramePr>
        <p:xfrm>
          <a:off x="597304" y="3560974"/>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2</a:t>
                      </a:r>
                      <a:endParaRPr lang="zh-CN" altLang="en-US" sz="1600" dirty="0"/>
                    </a:p>
                  </a:txBody>
                  <a:tcPr>
                    <a:solidFill>
                      <a:schemeClr val="bg2"/>
                    </a:solidFill>
                  </a:tcPr>
                </a:tc>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6" name="文本框 5">
            <a:extLst>
              <a:ext uri="{FF2B5EF4-FFF2-40B4-BE49-F238E27FC236}">
                <a16:creationId xmlns:a16="http://schemas.microsoft.com/office/drawing/2014/main" id="{DC0EA024-1941-8F9B-5494-967EDCEAE3C7}"/>
              </a:ext>
            </a:extLst>
          </p:cNvPr>
          <p:cNvSpPr txBox="1"/>
          <p:nvPr/>
        </p:nvSpPr>
        <p:spPr>
          <a:xfrm>
            <a:off x="201304"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cxnSp>
        <p:nvCxnSpPr>
          <p:cNvPr id="12" name="直接箭头连接符 11">
            <a:extLst>
              <a:ext uri="{FF2B5EF4-FFF2-40B4-BE49-F238E27FC236}">
                <a16:creationId xmlns:a16="http://schemas.microsoft.com/office/drawing/2014/main" id="{87B7A1F8-1D06-5DF4-7D7F-AD6A5329F3C1}"/>
              </a:ext>
            </a:extLst>
          </p:cNvPr>
          <p:cNvCxnSpPr>
            <a:cxnSpLocks/>
            <a:stCxn id="29" idx="1"/>
            <a:endCxn id="15" idx="1"/>
          </p:cNvCxnSpPr>
          <p:nvPr/>
        </p:nvCxnSpPr>
        <p:spPr>
          <a:xfrm flipV="1">
            <a:off x="2237141" y="2650156"/>
            <a:ext cx="4269964" cy="23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6E3129A3-C648-E32A-98A7-1A9891940A0A}"/>
              </a:ext>
            </a:extLst>
          </p:cNvPr>
          <p:cNvCxnSpPr>
            <a:cxnSpLocks/>
            <a:stCxn id="5" idx="3"/>
            <a:endCxn id="20" idx="1"/>
          </p:cNvCxnSpPr>
          <p:nvPr/>
        </p:nvCxnSpPr>
        <p:spPr>
          <a:xfrm>
            <a:off x="2037304" y="4231534"/>
            <a:ext cx="44698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DC668504-3059-9DAD-54E3-7A9CB7F9AAC3}"/>
              </a:ext>
            </a:extLst>
          </p:cNvPr>
          <p:cNvCxnSpPr>
            <a:cxnSpLocks/>
            <a:stCxn id="32" idx="1"/>
            <a:endCxn id="22" idx="1"/>
          </p:cNvCxnSpPr>
          <p:nvPr/>
        </p:nvCxnSpPr>
        <p:spPr>
          <a:xfrm>
            <a:off x="2237141" y="5791465"/>
            <a:ext cx="4269964" cy="30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44FF557A-1E98-3253-033F-BD83875BB960}"/>
              </a:ext>
            </a:extLst>
          </p:cNvPr>
          <p:cNvSpPr txBox="1"/>
          <p:nvPr/>
        </p:nvSpPr>
        <p:spPr>
          <a:xfrm>
            <a:off x="6507105" y="2450101"/>
            <a:ext cx="2891820" cy="400110"/>
          </a:xfrm>
          <a:prstGeom prst="rect">
            <a:avLst/>
          </a:prstGeom>
          <a:noFill/>
        </p:spPr>
        <p:txBody>
          <a:bodyPr wrap="square" rtlCol="0">
            <a:spAutoFit/>
          </a:bodyPr>
          <a:lstStyle/>
          <a:p>
            <a:r>
              <a:rPr lang="en-US" altLang="zh-CN" sz="2000" dirty="0"/>
              <a:t>Warning: </a:t>
            </a:r>
            <a:r>
              <a:rPr lang="en-US" altLang="zh-CN" sz="2000" dirty="0">
                <a:solidFill>
                  <a:srgbClr val="FF0000"/>
                </a:solidFill>
              </a:rPr>
              <a:t>Bad Number </a:t>
            </a:r>
            <a:endParaRPr lang="zh-CN" altLang="en-US" sz="2000" dirty="0">
              <a:solidFill>
                <a:srgbClr val="FF0000"/>
              </a:solidFill>
            </a:endParaRPr>
          </a:p>
        </p:txBody>
      </p:sp>
      <p:sp>
        <p:nvSpPr>
          <p:cNvPr id="20" name="文本框 19">
            <a:extLst>
              <a:ext uri="{FF2B5EF4-FFF2-40B4-BE49-F238E27FC236}">
                <a16:creationId xmlns:a16="http://schemas.microsoft.com/office/drawing/2014/main" id="{E6EC772E-1AB8-0483-2B6A-D45469BF7860}"/>
              </a:ext>
            </a:extLst>
          </p:cNvPr>
          <p:cNvSpPr txBox="1"/>
          <p:nvPr/>
        </p:nvSpPr>
        <p:spPr>
          <a:xfrm>
            <a:off x="6507105" y="3877591"/>
            <a:ext cx="289182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Truncated incorrect DECIMAL value: 'a'</a:t>
            </a:r>
            <a:endParaRPr lang="zh-CN" altLang="en-US" sz="2000" dirty="0">
              <a:solidFill>
                <a:srgbClr val="FF0000"/>
              </a:solidFill>
            </a:endParaRPr>
          </a:p>
        </p:txBody>
      </p:sp>
      <p:sp>
        <p:nvSpPr>
          <p:cNvPr id="22" name="文本框 21">
            <a:extLst>
              <a:ext uri="{FF2B5EF4-FFF2-40B4-BE49-F238E27FC236}">
                <a16:creationId xmlns:a16="http://schemas.microsoft.com/office/drawing/2014/main" id="{14E97FA2-949F-BF5B-973A-8D879EECFB9D}"/>
              </a:ext>
            </a:extLst>
          </p:cNvPr>
          <p:cNvSpPr txBox="1"/>
          <p:nvPr/>
        </p:nvSpPr>
        <p:spPr>
          <a:xfrm>
            <a:off x="6507105" y="5440534"/>
            <a:ext cx="289182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Truncated incorrect DECIMAL value: 'a'</a:t>
            </a:r>
            <a:endParaRPr lang="zh-CN" altLang="en-US" sz="2000" dirty="0">
              <a:solidFill>
                <a:srgbClr val="FF0000"/>
              </a:solidFill>
            </a:endParaRPr>
          </a:p>
        </p:txBody>
      </p:sp>
      <p:sp>
        <p:nvSpPr>
          <p:cNvPr id="29" name="矩形: 圆角 28">
            <a:extLst>
              <a:ext uri="{FF2B5EF4-FFF2-40B4-BE49-F238E27FC236}">
                <a16:creationId xmlns:a16="http://schemas.microsoft.com/office/drawing/2014/main" id="{FB0D6A7D-C4E8-5B2C-1528-C904E1F0CCFD}"/>
              </a:ext>
            </a:extLst>
          </p:cNvPr>
          <p:cNvSpPr/>
          <p:nvPr/>
        </p:nvSpPr>
        <p:spPr>
          <a:xfrm>
            <a:off x="2237141" y="2419192"/>
            <a:ext cx="4032000" cy="466725"/>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c2 FROM t1    WHERE </a:t>
            </a:r>
            <a:r>
              <a:rPr lang="en-US" altLang="zh-CN" sz="2000" dirty="0">
                <a:solidFill>
                  <a:srgbClr val="FF0000"/>
                </a:solidFill>
              </a:rPr>
              <a:t>c1 &gt; 'a'</a:t>
            </a:r>
          </a:p>
        </p:txBody>
      </p:sp>
      <p:sp>
        <p:nvSpPr>
          <p:cNvPr id="31" name="矩形: 圆角 30">
            <a:extLst>
              <a:ext uri="{FF2B5EF4-FFF2-40B4-BE49-F238E27FC236}">
                <a16:creationId xmlns:a16="http://schemas.microsoft.com/office/drawing/2014/main" id="{4338EF9F-7C60-3E37-4ED2-3A43E87DDBEB}"/>
              </a:ext>
            </a:extLst>
          </p:cNvPr>
          <p:cNvSpPr/>
          <p:nvPr/>
        </p:nvSpPr>
        <p:spPr>
          <a:xfrm>
            <a:off x="2237141" y="3998172"/>
            <a:ext cx="4032000" cy="466725"/>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0 WHERE </a:t>
            </a:r>
            <a:r>
              <a:rPr lang="en-US" altLang="zh-CN" sz="2000" dirty="0">
                <a:solidFill>
                  <a:srgbClr val="FF0000"/>
                </a:solidFill>
              </a:rPr>
              <a:t>c1 &gt; 'a'</a:t>
            </a:r>
          </a:p>
        </p:txBody>
      </p:sp>
      <p:sp>
        <p:nvSpPr>
          <p:cNvPr id="32" name="矩形: 圆角 31">
            <a:extLst>
              <a:ext uri="{FF2B5EF4-FFF2-40B4-BE49-F238E27FC236}">
                <a16:creationId xmlns:a16="http://schemas.microsoft.com/office/drawing/2014/main" id="{3C5C2056-ED61-F82D-8FA3-173135BB8215}"/>
              </a:ext>
            </a:extLst>
          </p:cNvPr>
          <p:cNvSpPr/>
          <p:nvPr/>
        </p:nvSpPr>
        <p:spPr>
          <a:xfrm>
            <a:off x="2237141" y="5558102"/>
            <a:ext cx="4032000" cy="466725"/>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c1 &gt; 'a'</a:t>
            </a:r>
          </a:p>
        </p:txBody>
      </p:sp>
      <p:cxnSp>
        <p:nvCxnSpPr>
          <p:cNvPr id="33" name="连接符: 曲线 32">
            <a:extLst>
              <a:ext uri="{FF2B5EF4-FFF2-40B4-BE49-F238E27FC236}">
                <a16:creationId xmlns:a16="http://schemas.microsoft.com/office/drawing/2014/main" id="{09F8BC7B-01B5-7B94-4F88-6A222159BDA7}"/>
              </a:ext>
            </a:extLst>
          </p:cNvPr>
          <p:cNvCxnSpPr>
            <a:cxnSpLocks/>
            <a:stCxn id="5" idx="2"/>
            <a:endCxn id="32" idx="1"/>
          </p:cNvCxnSpPr>
          <p:nvPr/>
        </p:nvCxnSpPr>
        <p:spPr>
          <a:xfrm rot="16200000" flipH="1">
            <a:off x="1332537" y="4886860"/>
            <a:ext cx="889371" cy="919837"/>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9B67EDB6-85CD-4959-D7DF-8CBCA5218D2A}"/>
              </a:ext>
            </a:extLst>
          </p:cNvPr>
          <p:cNvCxnSpPr>
            <a:cxnSpLocks/>
            <a:stCxn id="5" idx="0"/>
            <a:endCxn id="29" idx="1"/>
          </p:cNvCxnSpPr>
          <p:nvPr/>
        </p:nvCxnSpPr>
        <p:spPr>
          <a:xfrm rot="5400000" flipH="1" flipV="1">
            <a:off x="1323013" y="2646847"/>
            <a:ext cx="908419" cy="919837"/>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38" name="对话气泡: 椭圆形 37">
            <a:extLst>
              <a:ext uri="{FF2B5EF4-FFF2-40B4-BE49-F238E27FC236}">
                <a16:creationId xmlns:a16="http://schemas.microsoft.com/office/drawing/2014/main" id="{DEF3ECB1-7CEC-FBA1-9F3D-069EADF75A68}"/>
              </a:ext>
            </a:extLst>
          </p:cNvPr>
          <p:cNvSpPr/>
          <p:nvPr/>
        </p:nvSpPr>
        <p:spPr>
          <a:xfrm>
            <a:off x="8949375" y="1789234"/>
            <a:ext cx="2404425" cy="720000"/>
          </a:xfrm>
          <a:prstGeom prst="wedgeEllipseCallout">
            <a:avLst>
              <a:gd name="adj1" fmla="val -48887"/>
              <a:gd name="adj2" fmla="val 691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Incorrect error message</a:t>
            </a:r>
            <a:endParaRPr lang="zh-CN" altLang="en-US" sz="2000" dirty="0"/>
          </a:p>
        </p:txBody>
      </p:sp>
      <p:sp>
        <p:nvSpPr>
          <p:cNvPr id="24" name="文本框 23">
            <a:extLst>
              <a:ext uri="{FF2B5EF4-FFF2-40B4-BE49-F238E27FC236}">
                <a16:creationId xmlns:a16="http://schemas.microsoft.com/office/drawing/2014/main" id="{F721BCBD-F230-CA4B-6B9E-FE501E5D53D2}"/>
              </a:ext>
            </a:extLst>
          </p:cNvPr>
          <p:cNvSpPr txBox="1"/>
          <p:nvPr/>
        </p:nvSpPr>
        <p:spPr>
          <a:xfrm>
            <a:off x="1200" y="6550223"/>
            <a:ext cx="6094800" cy="307777"/>
          </a:xfrm>
          <a:prstGeom prst="rect">
            <a:avLst/>
          </a:prstGeom>
          <a:noFill/>
        </p:spPr>
        <p:txBody>
          <a:bodyPr wrap="square">
            <a:spAutoFit/>
          </a:bodyPr>
          <a:lstStyle/>
          <a:p>
            <a:r>
              <a:rPr lang="en-US" altLang="zh-CN" sz="1400" dirty="0"/>
              <a:t>https://github.com/pingcap/tidb/issues/31719</a:t>
            </a:r>
            <a:endParaRPr lang="zh-CN" altLang="en-US" sz="1400" dirty="0"/>
          </a:p>
        </p:txBody>
      </p:sp>
    </p:spTree>
    <p:extLst>
      <p:ext uri="{BB962C8B-B14F-4D97-AF65-F5344CB8AC3E}">
        <p14:creationId xmlns:p14="http://schemas.microsoft.com/office/powerpoint/2010/main" val="152806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5FB3-1AE1-2E05-46C1-753B0C549448}"/>
              </a:ext>
            </a:extLst>
          </p:cNvPr>
          <p:cNvSpPr>
            <a:spLocks noGrp="1"/>
          </p:cNvSpPr>
          <p:nvPr>
            <p:ph type="title"/>
          </p:nvPr>
        </p:nvSpPr>
        <p:spPr/>
        <p:txBody>
          <a:bodyPr>
            <a:normAutofit fontScale="90000"/>
          </a:bodyPr>
          <a:lstStyle/>
          <a:p>
            <a:r>
              <a:rPr lang="en-US" altLang="zh-CN" dirty="0"/>
              <a:t>Statement Execution Strategy</a:t>
            </a:r>
            <a:endParaRPr lang="zh-CN" altLang="en-US" dirty="0"/>
          </a:p>
        </p:txBody>
      </p:sp>
      <p:sp>
        <p:nvSpPr>
          <p:cNvPr id="3" name="内容占位符 2">
            <a:extLst>
              <a:ext uri="{FF2B5EF4-FFF2-40B4-BE49-F238E27FC236}">
                <a16:creationId xmlns:a16="http://schemas.microsoft.com/office/drawing/2014/main" id="{27FAAF64-7FF6-7DA3-48F9-4942FED8261D}"/>
              </a:ext>
            </a:extLst>
          </p:cNvPr>
          <p:cNvSpPr>
            <a:spLocks noGrp="1"/>
          </p:cNvSpPr>
          <p:nvPr>
            <p:ph idx="1"/>
          </p:nvPr>
        </p:nvSpPr>
        <p:spPr>
          <a:xfrm>
            <a:off x="838200" y="1279127"/>
            <a:ext cx="10515600" cy="867930"/>
          </a:xfrm>
        </p:spPr>
        <p:txBody>
          <a:bodyPr/>
          <a:lstStyle/>
          <a:p>
            <a:r>
              <a:rPr lang="en-US" altLang="zh-CN" dirty="0"/>
              <a:t>If an error happens, we only compare the error messages of SELECT, UPDATE and DELETE statements</a:t>
            </a:r>
          </a:p>
        </p:txBody>
      </p:sp>
      <p:sp>
        <p:nvSpPr>
          <p:cNvPr id="4" name="灯片编号占位符 3">
            <a:extLst>
              <a:ext uri="{FF2B5EF4-FFF2-40B4-BE49-F238E27FC236}">
                <a16:creationId xmlns:a16="http://schemas.microsoft.com/office/drawing/2014/main" id="{B0B68257-EDD1-01EF-3999-A364ADD3B9C5}"/>
              </a:ext>
            </a:extLst>
          </p:cNvPr>
          <p:cNvSpPr>
            <a:spLocks noGrp="1"/>
          </p:cNvSpPr>
          <p:nvPr>
            <p:ph type="sldNum" sz="quarter" idx="12"/>
          </p:nvPr>
        </p:nvSpPr>
        <p:spPr/>
        <p:txBody>
          <a:bodyPr/>
          <a:lstStyle/>
          <a:p>
            <a:fld id="{1F2E227B-FA52-4C6D-8973-7D061EDF5A4A}" type="slidenum">
              <a:rPr lang="zh-CN" altLang="en-US" smtClean="0"/>
              <a:t>21</a:t>
            </a:fld>
            <a:endParaRPr lang="zh-CN" altLang="en-US"/>
          </a:p>
        </p:txBody>
      </p:sp>
      <p:graphicFrame>
        <p:nvGraphicFramePr>
          <p:cNvPr id="5" name="表格 6">
            <a:extLst>
              <a:ext uri="{FF2B5EF4-FFF2-40B4-BE49-F238E27FC236}">
                <a16:creationId xmlns:a16="http://schemas.microsoft.com/office/drawing/2014/main" id="{B2E38CBC-DDA2-1D01-210D-71DD496589FD}"/>
              </a:ext>
            </a:extLst>
          </p:cNvPr>
          <p:cNvGraphicFramePr>
            <a:graphicFrameLocks noGrp="1"/>
          </p:cNvGraphicFramePr>
          <p:nvPr/>
        </p:nvGraphicFramePr>
        <p:xfrm>
          <a:off x="597304" y="3560974"/>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err="1"/>
                        <a:t>rowId</a:t>
                      </a:r>
                      <a:endParaRPr lang="zh-CN" altLang="en-US" sz="1600" b="0" dirty="0">
                        <a:solidFill>
                          <a:schemeClr val="tx1"/>
                        </a:solidFill>
                      </a:endParaRPr>
                    </a:p>
                  </a:txBody>
                  <a:tcPr>
                    <a:solidFill>
                      <a:srgbClr val="808DA9"/>
                    </a:solidFill>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2683C6"/>
                          </a:solidFill>
                        </a:rPr>
                        <a:t>1</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3785153880"/>
                  </a:ext>
                </a:extLst>
              </a:tr>
              <a:tr h="324000">
                <a:tc>
                  <a:txBody>
                    <a:bodyPr/>
                    <a:lstStyle/>
                    <a:p>
                      <a:pPr algn="ctr"/>
                      <a:r>
                        <a:rPr lang="en-US" altLang="zh-CN" sz="1600" dirty="0"/>
                        <a:t>2</a:t>
                      </a:r>
                      <a:endParaRPr lang="zh-CN" altLang="en-US" sz="1600" dirty="0"/>
                    </a:p>
                  </a:txBody>
                  <a:tcPr>
                    <a:solidFill>
                      <a:schemeClr val="bg2"/>
                    </a:solidFill>
                  </a:tcPr>
                </a:tc>
                <a:tc>
                  <a:txBody>
                    <a:bodyPr/>
                    <a:lstStyle/>
                    <a:p>
                      <a:pPr algn="ctr"/>
                      <a:r>
                        <a:rPr lang="en-US" altLang="zh-CN" sz="1600" dirty="0">
                          <a:solidFill>
                            <a:srgbClr val="2683C6"/>
                          </a:solidFill>
                        </a:rPr>
                        <a:t>2</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2983619913"/>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solidFill>
                            <a:srgbClr val="2683C6"/>
                          </a:solidFill>
                        </a:rPr>
                        <a:t>3</a:t>
                      </a:r>
                      <a:endParaRPr lang="zh-CN" altLang="en-US" sz="1600" dirty="0">
                        <a:solidFill>
                          <a:srgbClr val="2683C6"/>
                        </a:solidFill>
                      </a:endParaRPr>
                    </a:p>
                  </a:txBody>
                  <a:tcPr>
                    <a:solidFill>
                      <a:srgbClr val="BFBFBF"/>
                    </a:solidFill>
                  </a:tcPr>
                </a:tc>
                <a:extLst>
                  <a:ext uri="{0D108BD9-81ED-4DB2-BD59-A6C34878D82A}">
                    <a16:rowId xmlns:a16="http://schemas.microsoft.com/office/drawing/2014/main" val="4030240857"/>
                  </a:ext>
                </a:extLst>
              </a:tr>
            </a:tbl>
          </a:graphicData>
        </a:graphic>
      </p:graphicFrame>
      <p:sp>
        <p:nvSpPr>
          <p:cNvPr id="6" name="文本框 5">
            <a:extLst>
              <a:ext uri="{FF2B5EF4-FFF2-40B4-BE49-F238E27FC236}">
                <a16:creationId xmlns:a16="http://schemas.microsoft.com/office/drawing/2014/main" id="{DC0EA024-1941-8F9B-5494-967EDCEAE3C7}"/>
              </a:ext>
            </a:extLst>
          </p:cNvPr>
          <p:cNvSpPr txBox="1"/>
          <p:nvPr/>
        </p:nvSpPr>
        <p:spPr>
          <a:xfrm>
            <a:off x="201304"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cxnSp>
        <p:nvCxnSpPr>
          <p:cNvPr id="12" name="直接箭头连接符 11">
            <a:extLst>
              <a:ext uri="{FF2B5EF4-FFF2-40B4-BE49-F238E27FC236}">
                <a16:creationId xmlns:a16="http://schemas.microsoft.com/office/drawing/2014/main" id="{87B7A1F8-1D06-5DF4-7D7F-AD6A5329F3C1}"/>
              </a:ext>
            </a:extLst>
          </p:cNvPr>
          <p:cNvCxnSpPr>
            <a:cxnSpLocks/>
            <a:stCxn id="29" idx="1"/>
          </p:cNvCxnSpPr>
          <p:nvPr/>
        </p:nvCxnSpPr>
        <p:spPr>
          <a:xfrm>
            <a:off x="2237140" y="2652555"/>
            <a:ext cx="5438060" cy="190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6E3129A3-C648-E32A-98A7-1A9891940A0A}"/>
              </a:ext>
            </a:extLst>
          </p:cNvPr>
          <p:cNvCxnSpPr>
            <a:cxnSpLocks/>
            <a:stCxn id="5" idx="3"/>
            <a:endCxn id="20" idx="1"/>
          </p:cNvCxnSpPr>
          <p:nvPr/>
        </p:nvCxnSpPr>
        <p:spPr>
          <a:xfrm>
            <a:off x="2037304" y="4231534"/>
            <a:ext cx="56378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DC668504-3059-9DAD-54E3-7A9CB7F9AAC3}"/>
              </a:ext>
            </a:extLst>
          </p:cNvPr>
          <p:cNvCxnSpPr>
            <a:cxnSpLocks/>
            <a:stCxn id="32" idx="1"/>
            <a:endCxn id="22" idx="1"/>
          </p:cNvCxnSpPr>
          <p:nvPr/>
        </p:nvCxnSpPr>
        <p:spPr>
          <a:xfrm flipV="1">
            <a:off x="2237140" y="5791464"/>
            <a:ext cx="543806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E6EC772E-1AB8-0483-2B6A-D45469BF7860}"/>
              </a:ext>
            </a:extLst>
          </p:cNvPr>
          <p:cNvSpPr txBox="1"/>
          <p:nvPr/>
        </p:nvSpPr>
        <p:spPr>
          <a:xfrm>
            <a:off x="7675200" y="3877591"/>
            <a:ext cx="296640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error parsing </a:t>
            </a:r>
            <a:r>
              <a:rPr lang="en-US" altLang="zh-CN" sz="2000" dirty="0" err="1">
                <a:solidFill>
                  <a:srgbClr val="FF0000"/>
                </a:solidFill>
              </a:rPr>
              <a:t>regexp</a:t>
            </a:r>
            <a:r>
              <a:rPr lang="en-US" altLang="zh-CN" sz="2000" dirty="0">
                <a:solidFill>
                  <a:srgbClr val="FF0000"/>
                </a:solidFill>
              </a:rPr>
              <a:t>: missing closing ]: `[`</a:t>
            </a:r>
            <a:endParaRPr lang="zh-CN" altLang="en-US" sz="2000" dirty="0">
              <a:solidFill>
                <a:srgbClr val="FF0000"/>
              </a:solidFill>
            </a:endParaRPr>
          </a:p>
        </p:txBody>
      </p:sp>
      <p:sp>
        <p:nvSpPr>
          <p:cNvPr id="22" name="文本框 21">
            <a:extLst>
              <a:ext uri="{FF2B5EF4-FFF2-40B4-BE49-F238E27FC236}">
                <a16:creationId xmlns:a16="http://schemas.microsoft.com/office/drawing/2014/main" id="{14E97FA2-949F-BF5B-973A-8D879EECFB9D}"/>
              </a:ext>
            </a:extLst>
          </p:cNvPr>
          <p:cNvSpPr txBox="1"/>
          <p:nvPr/>
        </p:nvSpPr>
        <p:spPr>
          <a:xfrm>
            <a:off x="7675200" y="5437521"/>
            <a:ext cx="2966400" cy="707886"/>
          </a:xfrm>
          <a:prstGeom prst="rect">
            <a:avLst/>
          </a:prstGeom>
          <a:noFill/>
        </p:spPr>
        <p:txBody>
          <a:bodyPr wrap="square" rtlCol="0">
            <a:spAutoFit/>
          </a:bodyPr>
          <a:lstStyle/>
          <a:p>
            <a:r>
              <a:rPr lang="en-US" altLang="zh-CN" sz="2000" dirty="0"/>
              <a:t>Error: </a:t>
            </a:r>
            <a:r>
              <a:rPr lang="en-US" altLang="zh-CN" sz="2000" dirty="0">
                <a:solidFill>
                  <a:srgbClr val="FF0000"/>
                </a:solidFill>
              </a:rPr>
              <a:t>error parsing </a:t>
            </a:r>
            <a:r>
              <a:rPr lang="en-US" altLang="zh-CN" sz="2000" dirty="0" err="1">
                <a:solidFill>
                  <a:srgbClr val="FF0000"/>
                </a:solidFill>
              </a:rPr>
              <a:t>regexp</a:t>
            </a:r>
            <a:r>
              <a:rPr lang="en-US" altLang="zh-CN" sz="2000" dirty="0">
                <a:solidFill>
                  <a:srgbClr val="FF0000"/>
                </a:solidFill>
              </a:rPr>
              <a:t>: missing closing ]: `[`</a:t>
            </a:r>
            <a:endParaRPr lang="zh-CN" altLang="en-US" sz="2000" dirty="0">
              <a:solidFill>
                <a:srgbClr val="FF0000"/>
              </a:solidFill>
            </a:endParaRPr>
          </a:p>
        </p:txBody>
      </p:sp>
      <p:sp>
        <p:nvSpPr>
          <p:cNvPr id="29" name="矩形: 圆角 28">
            <a:extLst>
              <a:ext uri="{FF2B5EF4-FFF2-40B4-BE49-F238E27FC236}">
                <a16:creationId xmlns:a16="http://schemas.microsoft.com/office/drawing/2014/main" id="{FB0D6A7D-C4E8-5B2C-1528-C904E1F0CCFD}"/>
              </a:ext>
            </a:extLst>
          </p:cNvPr>
          <p:cNvSpPr/>
          <p:nvPr/>
        </p:nvSpPr>
        <p:spPr>
          <a:xfrm>
            <a:off x="2237140" y="2419192"/>
            <a:ext cx="5075999" cy="466725"/>
          </a:xfrm>
          <a:prstGeom prst="round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c2 FROM t1 WHERE </a:t>
            </a:r>
            <a:r>
              <a:rPr lang="en-US" altLang="zh-CN" sz="2000" dirty="0">
                <a:solidFill>
                  <a:srgbClr val="FF0000"/>
                </a:solidFill>
              </a:rPr>
              <a:t>0 NOT REGEXP('[')</a:t>
            </a:r>
          </a:p>
        </p:txBody>
      </p:sp>
      <p:sp>
        <p:nvSpPr>
          <p:cNvPr id="31" name="矩形: 圆角 30">
            <a:extLst>
              <a:ext uri="{FF2B5EF4-FFF2-40B4-BE49-F238E27FC236}">
                <a16:creationId xmlns:a16="http://schemas.microsoft.com/office/drawing/2014/main" id="{4338EF9F-7C60-3E37-4ED2-3A43E87DDBEB}"/>
              </a:ext>
            </a:extLst>
          </p:cNvPr>
          <p:cNvSpPr/>
          <p:nvPr/>
        </p:nvSpPr>
        <p:spPr>
          <a:xfrm>
            <a:off x="2237140" y="3998171"/>
            <a:ext cx="5076000" cy="466725"/>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0 WHERE </a:t>
            </a:r>
            <a:r>
              <a:rPr lang="en-US" altLang="zh-CN" sz="2000" dirty="0">
                <a:solidFill>
                  <a:srgbClr val="FF0000"/>
                </a:solidFill>
              </a:rPr>
              <a:t>0 NOT REGEXP('[')</a:t>
            </a:r>
          </a:p>
        </p:txBody>
      </p:sp>
      <p:sp>
        <p:nvSpPr>
          <p:cNvPr id="32" name="矩形: 圆角 31">
            <a:extLst>
              <a:ext uri="{FF2B5EF4-FFF2-40B4-BE49-F238E27FC236}">
                <a16:creationId xmlns:a16="http://schemas.microsoft.com/office/drawing/2014/main" id="{3C5C2056-ED61-F82D-8FA3-173135BB8215}"/>
              </a:ext>
            </a:extLst>
          </p:cNvPr>
          <p:cNvSpPr/>
          <p:nvPr/>
        </p:nvSpPr>
        <p:spPr>
          <a:xfrm>
            <a:off x="2237140" y="5558102"/>
            <a:ext cx="5075998" cy="466725"/>
          </a:xfrm>
          <a:prstGeom prst="round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0 NOT REGEXP('[')</a:t>
            </a:r>
          </a:p>
        </p:txBody>
      </p:sp>
      <p:cxnSp>
        <p:nvCxnSpPr>
          <p:cNvPr id="33" name="连接符: 曲线 32">
            <a:extLst>
              <a:ext uri="{FF2B5EF4-FFF2-40B4-BE49-F238E27FC236}">
                <a16:creationId xmlns:a16="http://schemas.microsoft.com/office/drawing/2014/main" id="{09F8BC7B-01B5-7B94-4F88-6A222159BDA7}"/>
              </a:ext>
            </a:extLst>
          </p:cNvPr>
          <p:cNvCxnSpPr>
            <a:cxnSpLocks/>
            <a:stCxn id="5" idx="2"/>
            <a:endCxn id="32" idx="1"/>
          </p:cNvCxnSpPr>
          <p:nvPr/>
        </p:nvCxnSpPr>
        <p:spPr>
          <a:xfrm rot="16200000" flipH="1">
            <a:off x="1332537" y="4886861"/>
            <a:ext cx="889371" cy="919836"/>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34" name="连接符: 曲线 33">
            <a:extLst>
              <a:ext uri="{FF2B5EF4-FFF2-40B4-BE49-F238E27FC236}">
                <a16:creationId xmlns:a16="http://schemas.microsoft.com/office/drawing/2014/main" id="{9B67EDB6-85CD-4959-D7DF-8CBCA5218D2A}"/>
              </a:ext>
            </a:extLst>
          </p:cNvPr>
          <p:cNvCxnSpPr>
            <a:cxnSpLocks/>
            <a:stCxn id="5" idx="0"/>
            <a:endCxn id="29" idx="1"/>
          </p:cNvCxnSpPr>
          <p:nvPr/>
        </p:nvCxnSpPr>
        <p:spPr>
          <a:xfrm rot="5400000" flipH="1" flipV="1">
            <a:off x="1323013" y="2646847"/>
            <a:ext cx="908419" cy="919836"/>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38" name="对话气泡: 椭圆形 37">
            <a:extLst>
              <a:ext uri="{FF2B5EF4-FFF2-40B4-BE49-F238E27FC236}">
                <a16:creationId xmlns:a16="http://schemas.microsoft.com/office/drawing/2014/main" id="{DEF3ECB1-7CEC-FBA1-9F3D-069EADF75A68}"/>
              </a:ext>
            </a:extLst>
          </p:cNvPr>
          <p:cNvSpPr/>
          <p:nvPr/>
        </p:nvSpPr>
        <p:spPr>
          <a:xfrm>
            <a:off x="8610600" y="1764914"/>
            <a:ext cx="2404425" cy="720000"/>
          </a:xfrm>
          <a:prstGeom prst="wedgeEllipseCallout">
            <a:avLst>
              <a:gd name="adj1" fmla="val -48887"/>
              <a:gd name="adj2" fmla="val 6911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No warnings and errors</a:t>
            </a:r>
            <a:endParaRPr lang="zh-CN" altLang="en-US" sz="2000" dirty="0"/>
          </a:p>
        </p:txBody>
      </p:sp>
      <p:sp>
        <p:nvSpPr>
          <p:cNvPr id="24" name="文本框 23">
            <a:extLst>
              <a:ext uri="{FF2B5EF4-FFF2-40B4-BE49-F238E27FC236}">
                <a16:creationId xmlns:a16="http://schemas.microsoft.com/office/drawing/2014/main" id="{F721BCBD-F230-CA4B-6B9E-FE501E5D53D2}"/>
              </a:ext>
            </a:extLst>
          </p:cNvPr>
          <p:cNvSpPr txBox="1"/>
          <p:nvPr/>
        </p:nvSpPr>
        <p:spPr>
          <a:xfrm>
            <a:off x="1200" y="6550223"/>
            <a:ext cx="6094800" cy="307777"/>
          </a:xfrm>
          <a:prstGeom prst="rect">
            <a:avLst/>
          </a:prstGeom>
          <a:noFill/>
        </p:spPr>
        <p:txBody>
          <a:bodyPr wrap="square">
            <a:spAutoFit/>
          </a:bodyPr>
          <a:lstStyle/>
          <a:p>
            <a:r>
              <a:rPr lang="en-US" altLang="zh-CN" sz="1400" dirty="0"/>
              <a:t>https://github.com/pingcap/tidb/issues/32744</a:t>
            </a:r>
            <a:endParaRPr lang="zh-CN" altLang="en-US" sz="1400" dirty="0"/>
          </a:p>
        </p:txBody>
      </p:sp>
      <p:graphicFrame>
        <p:nvGraphicFramePr>
          <p:cNvPr id="9" name="表格 8">
            <a:extLst>
              <a:ext uri="{FF2B5EF4-FFF2-40B4-BE49-F238E27FC236}">
                <a16:creationId xmlns:a16="http://schemas.microsoft.com/office/drawing/2014/main" id="{93DCC9F3-4FD1-5DED-4BED-2616BF821B9A}"/>
              </a:ext>
            </a:extLst>
          </p:cNvPr>
          <p:cNvGraphicFramePr>
            <a:graphicFrameLocks noGrp="1"/>
          </p:cNvGraphicFramePr>
          <p:nvPr>
            <p:extLst>
              <p:ext uri="{D42A27DB-BD31-4B8C-83A1-F6EECF244321}">
                <p14:modId xmlns:p14="http://schemas.microsoft.com/office/powerpoint/2010/main" val="2502739412"/>
              </p:ext>
            </p:extLst>
          </p:nvPr>
        </p:nvGraphicFramePr>
        <p:xfrm>
          <a:off x="7675200" y="2484914"/>
          <a:ext cx="720000" cy="33528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247313288"/>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extLst>
                  <a:ext uri="{0D108BD9-81ED-4DB2-BD59-A6C34878D82A}">
                    <a16:rowId xmlns:a16="http://schemas.microsoft.com/office/drawing/2014/main" val="2108089689"/>
                  </a:ext>
                </a:extLst>
              </a:tr>
            </a:tbl>
          </a:graphicData>
        </a:graphic>
      </p:graphicFrame>
    </p:spTree>
    <p:extLst>
      <p:ext uri="{BB962C8B-B14F-4D97-AF65-F5344CB8AC3E}">
        <p14:creationId xmlns:p14="http://schemas.microsoft.com/office/powerpoint/2010/main" val="69008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2C43E7EF-F782-201F-39A0-EAB3FAB990F6}"/>
              </a:ext>
            </a:extLst>
          </p:cNvPr>
          <p:cNvCxnSpPr>
            <a:cxnSpLocks/>
            <a:stCxn id="7" idx="1"/>
            <a:endCxn id="38" idx="1"/>
          </p:cNvCxnSpPr>
          <p:nvPr/>
        </p:nvCxnSpPr>
        <p:spPr>
          <a:xfrm flipV="1">
            <a:off x="3477558" y="6046453"/>
            <a:ext cx="467715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F42ADAEF-36A2-9473-324A-74DDA8F1FD64}"/>
              </a:ext>
            </a:extLst>
          </p:cNvPr>
          <p:cNvSpPr>
            <a:spLocks noGrp="1"/>
          </p:cNvSpPr>
          <p:nvPr>
            <p:ph type="title"/>
          </p:nvPr>
        </p:nvSpPr>
        <p:spPr/>
        <p:txBody>
          <a:bodyPr>
            <a:normAutofit fontScale="90000"/>
          </a:bodyPr>
          <a:lstStyle/>
          <a:p>
            <a:r>
              <a:rPr lang="en-US" altLang="zh-CN" dirty="0"/>
              <a:t>UPDATE– and DELETE– Specific Errors</a:t>
            </a:r>
            <a:endParaRPr lang="zh-CN" altLang="en-US" dirty="0"/>
          </a:p>
        </p:txBody>
      </p:sp>
      <p:sp>
        <p:nvSpPr>
          <p:cNvPr id="3" name="内容占位符 2">
            <a:extLst>
              <a:ext uri="{FF2B5EF4-FFF2-40B4-BE49-F238E27FC236}">
                <a16:creationId xmlns:a16="http://schemas.microsoft.com/office/drawing/2014/main" id="{47B960F7-A95D-576E-E231-838F10341340}"/>
              </a:ext>
            </a:extLst>
          </p:cNvPr>
          <p:cNvSpPr>
            <a:spLocks noGrp="1"/>
          </p:cNvSpPr>
          <p:nvPr>
            <p:ph idx="1"/>
          </p:nvPr>
        </p:nvSpPr>
        <p:spPr>
          <a:xfrm>
            <a:off x="838200" y="1279127"/>
            <a:ext cx="10515600" cy="1264449"/>
          </a:xfrm>
        </p:spPr>
        <p:txBody>
          <a:bodyPr/>
          <a:lstStyle/>
          <a:p>
            <a:r>
              <a:rPr lang="en-US" altLang="zh-CN" dirty="0"/>
              <a:t>We do not compare UPDATE- and DELETE- specific errors with the SELECT statements</a:t>
            </a:r>
          </a:p>
          <a:p>
            <a:pPr lvl="1"/>
            <a:r>
              <a:rPr lang="en-US" altLang="zh-CN" dirty="0"/>
              <a:t>UNIQUE, PRIAMRY KEY, NOT NULL …</a:t>
            </a:r>
          </a:p>
        </p:txBody>
      </p:sp>
      <p:sp>
        <p:nvSpPr>
          <p:cNvPr id="4" name="灯片编号占位符 3">
            <a:extLst>
              <a:ext uri="{FF2B5EF4-FFF2-40B4-BE49-F238E27FC236}">
                <a16:creationId xmlns:a16="http://schemas.microsoft.com/office/drawing/2014/main" id="{4C47F8DA-6452-A6C8-6A37-FDC25BC7279C}"/>
              </a:ext>
            </a:extLst>
          </p:cNvPr>
          <p:cNvSpPr>
            <a:spLocks noGrp="1"/>
          </p:cNvSpPr>
          <p:nvPr>
            <p:ph type="sldNum" sz="quarter" idx="12"/>
          </p:nvPr>
        </p:nvSpPr>
        <p:spPr/>
        <p:txBody>
          <a:bodyPr/>
          <a:lstStyle/>
          <a:p>
            <a:fld id="{1F2E227B-FA52-4C6D-8973-7D061EDF5A4A}" type="slidenum">
              <a:rPr lang="zh-CN" altLang="en-US" smtClean="0"/>
              <a:t>22</a:t>
            </a:fld>
            <a:endParaRPr lang="zh-CN" altLang="en-US"/>
          </a:p>
        </p:txBody>
      </p:sp>
      <p:graphicFrame>
        <p:nvGraphicFramePr>
          <p:cNvPr id="23" name="表格 6">
            <a:extLst>
              <a:ext uri="{FF2B5EF4-FFF2-40B4-BE49-F238E27FC236}">
                <a16:creationId xmlns:a16="http://schemas.microsoft.com/office/drawing/2014/main" id="{DF0C5900-26D2-CD10-3260-085972C94159}"/>
              </a:ext>
            </a:extLst>
          </p:cNvPr>
          <p:cNvGraphicFramePr>
            <a:graphicFrameLocks noGrp="1"/>
          </p:cNvGraphicFramePr>
          <p:nvPr>
            <p:extLst>
              <p:ext uri="{D42A27DB-BD31-4B8C-83A1-F6EECF244321}">
                <p14:modId xmlns:p14="http://schemas.microsoft.com/office/powerpoint/2010/main" val="3141827120"/>
              </p:ext>
            </p:extLst>
          </p:nvPr>
        </p:nvGraphicFramePr>
        <p:xfrm>
          <a:off x="1584559" y="3731065"/>
          <a:ext cx="1154430" cy="1341120"/>
        </p:xfrm>
        <a:graphic>
          <a:graphicData uri="http://schemas.openxmlformats.org/drawingml/2006/table">
            <a:tbl>
              <a:tblPr firstRow="1" bandRow="1">
                <a:tableStyleId>{073A0DAA-6AF3-43AB-8588-CEC1D06C72B9}</a:tableStyleId>
              </a:tblPr>
              <a:tblGrid>
                <a:gridCol w="115443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 UNIQUE</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2</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3</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38" name="表格 6">
            <a:extLst>
              <a:ext uri="{FF2B5EF4-FFF2-40B4-BE49-F238E27FC236}">
                <a16:creationId xmlns:a16="http://schemas.microsoft.com/office/drawing/2014/main" id="{87A6906C-EF6F-403E-C706-5572EB58C92F}"/>
              </a:ext>
            </a:extLst>
          </p:cNvPr>
          <p:cNvGraphicFramePr>
            <a:graphicFrameLocks noGrp="1"/>
          </p:cNvGraphicFramePr>
          <p:nvPr>
            <p:extLst>
              <p:ext uri="{D42A27DB-BD31-4B8C-83A1-F6EECF244321}">
                <p14:modId xmlns:p14="http://schemas.microsoft.com/office/powerpoint/2010/main" val="4247215797"/>
              </p:ext>
            </p:extLst>
          </p:nvPr>
        </p:nvGraphicFramePr>
        <p:xfrm>
          <a:off x="8154708" y="5543533"/>
          <a:ext cx="1154430" cy="1005840"/>
        </p:xfrm>
        <a:graphic>
          <a:graphicData uri="http://schemas.openxmlformats.org/drawingml/2006/table">
            <a:tbl>
              <a:tblPr firstRow="1" bandRow="1">
                <a:tableStyleId>{073A0DAA-6AF3-43AB-8588-CEC1D06C72B9}</a:tableStyleId>
              </a:tblPr>
              <a:tblGrid>
                <a:gridCol w="115443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 UNIQUE</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2</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40" name="矩形: 圆角 39">
            <a:extLst>
              <a:ext uri="{FF2B5EF4-FFF2-40B4-BE49-F238E27FC236}">
                <a16:creationId xmlns:a16="http://schemas.microsoft.com/office/drawing/2014/main" id="{63922470-C504-185E-A35C-FF11915E1FA2}"/>
              </a:ext>
            </a:extLst>
          </p:cNvPr>
          <p:cNvSpPr/>
          <p:nvPr/>
        </p:nvSpPr>
        <p:spPr>
          <a:xfrm>
            <a:off x="1386559" y="4660060"/>
            <a:ext cx="1584000" cy="4551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A33166DB-C1EE-747F-E361-EF628F8EC553}"/>
              </a:ext>
            </a:extLst>
          </p:cNvPr>
          <p:cNvSpPr txBox="1"/>
          <p:nvPr/>
        </p:nvSpPr>
        <p:spPr>
          <a:xfrm>
            <a:off x="1188559" y="3711672"/>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6" name="表格 6">
            <a:extLst>
              <a:ext uri="{FF2B5EF4-FFF2-40B4-BE49-F238E27FC236}">
                <a16:creationId xmlns:a16="http://schemas.microsoft.com/office/drawing/2014/main" id="{4C283034-7630-D0D9-8F6B-71DAC81A09DF}"/>
              </a:ext>
            </a:extLst>
          </p:cNvPr>
          <p:cNvGraphicFramePr>
            <a:graphicFrameLocks noGrp="1"/>
          </p:cNvGraphicFramePr>
          <p:nvPr>
            <p:extLst>
              <p:ext uri="{D42A27DB-BD31-4B8C-83A1-F6EECF244321}">
                <p14:modId xmlns:p14="http://schemas.microsoft.com/office/powerpoint/2010/main" val="4029983684"/>
              </p:ext>
            </p:extLst>
          </p:nvPr>
        </p:nvGraphicFramePr>
        <p:xfrm>
          <a:off x="8154708" y="2589157"/>
          <a:ext cx="1154430" cy="670560"/>
        </p:xfrm>
        <a:graphic>
          <a:graphicData uri="http://schemas.openxmlformats.org/drawingml/2006/table">
            <a:tbl>
              <a:tblPr firstRow="1" bandRow="1">
                <a:tableStyleId>{073A0DAA-6AF3-43AB-8588-CEC1D06C72B9}</a:tableStyleId>
              </a:tblPr>
              <a:tblGrid>
                <a:gridCol w="1154430">
                  <a:extLst>
                    <a:ext uri="{9D8B030D-6E8A-4147-A177-3AD203B41FA5}">
                      <a16:colId xmlns:a16="http://schemas.microsoft.com/office/drawing/2014/main" val="894795063"/>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 UNIQUE</a:t>
                      </a:r>
                      <a:endParaRPr lang="zh-CN" altLang="en-US" sz="1600" dirty="0">
                        <a:latin typeface="Cambria" panose="02040503050406030204" pitchFamily="18" charset="0"/>
                      </a:endParaRPr>
                    </a:p>
                  </a:txBody>
                  <a:tcPr/>
                </a:tc>
                <a:extLst>
                  <a:ext uri="{0D108BD9-81ED-4DB2-BD59-A6C34878D82A}">
                    <a16:rowId xmlns:a16="http://schemas.microsoft.com/office/drawing/2014/main" val="1155612640"/>
                  </a:ext>
                </a:extLst>
              </a:tr>
              <a:tr h="324000">
                <a:tc>
                  <a:txBody>
                    <a:bodyPr/>
                    <a:lstStyle/>
                    <a:p>
                      <a:pPr algn="ctr"/>
                      <a:r>
                        <a:rPr lang="en-US" altLang="zh-CN" sz="1600" dirty="0"/>
                        <a:t>3</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7" name="矩形: 圆角 6">
            <a:extLst>
              <a:ext uri="{FF2B5EF4-FFF2-40B4-BE49-F238E27FC236}">
                <a16:creationId xmlns:a16="http://schemas.microsoft.com/office/drawing/2014/main" id="{29FFD409-26CA-3A39-93B5-00B96BAD3E5D}"/>
              </a:ext>
            </a:extLst>
          </p:cNvPr>
          <p:cNvSpPr/>
          <p:nvPr/>
        </p:nvSpPr>
        <p:spPr>
          <a:xfrm>
            <a:off x="3477558" y="5813091"/>
            <a:ext cx="4146868"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c1 = 3</a:t>
            </a:r>
          </a:p>
        </p:txBody>
      </p:sp>
      <p:cxnSp>
        <p:nvCxnSpPr>
          <p:cNvPr id="25" name="直接箭头连接符 24">
            <a:extLst>
              <a:ext uri="{FF2B5EF4-FFF2-40B4-BE49-F238E27FC236}">
                <a16:creationId xmlns:a16="http://schemas.microsoft.com/office/drawing/2014/main" id="{4AA23207-2AB5-4C98-183A-14908E8BD6CF}"/>
              </a:ext>
            </a:extLst>
          </p:cNvPr>
          <p:cNvCxnSpPr>
            <a:cxnSpLocks/>
            <a:stCxn id="23" idx="3"/>
          </p:cNvCxnSpPr>
          <p:nvPr/>
        </p:nvCxnSpPr>
        <p:spPr>
          <a:xfrm>
            <a:off x="2738989" y="4401625"/>
            <a:ext cx="541571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矩形: 圆角 8">
            <a:extLst>
              <a:ext uri="{FF2B5EF4-FFF2-40B4-BE49-F238E27FC236}">
                <a16:creationId xmlns:a16="http://schemas.microsoft.com/office/drawing/2014/main" id="{5A32679B-AC54-5B3E-BFA1-D3A817CBD1BC}"/>
              </a:ext>
            </a:extLst>
          </p:cNvPr>
          <p:cNvSpPr/>
          <p:nvPr/>
        </p:nvSpPr>
        <p:spPr>
          <a:xfrm>
            <a:off x="3477557" y="4168263"/>
            <a:ext cx="4146869"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 </a:t>
            </a:r>
            <a:r>
              <a:rPr lang="en-US" altLang="zh-CN" sz="2000" dirty="0">
                <a:solidFill>
                  <a:schemeClr val="tx1"/>
                </a:solidFill>
              </a:rPr>
              <a:t>  t1 SET c1 = 1   WHERE </a:t>
            </a:r>
            <a:r>
              <a:rPr lang="en-US" altLang="zh-CN" sz="2000" dirty="0">
                <a:solidFill>
                  <a:srgbClr val="FF0000"/>
                </a:solidFill>
              </a:rPr>
              <a:t>c1 = 3</a:t>
            </a:r>
          </a:p>
        </p:txBody>
      </p:sp>
      <p:cxnSp>
        <p:nvCxnSpPr>
          <p:cNvPr id="46" name="直接箭头连接符 45">
            <a:extLst>
              <a:ext uri="{FF2B5EF4-FFF2-40B4-BE49-F238E27FC236}">
                <a16:creationId xmlns:a16="http://schemas.microsoft.com/office/drawing/2014/main" id="{D2367509-1AF1-C55C-0A28-BCB9C9F8EEE2}"/>
              </a:ext>
            </a:extLst>
          </p:cNvPr>
          <p:cNvCxnSpPr>
            <a:cxnSpLocks/>
            <a:stCxn id="8" idx="1"/>
            <a:endCxn id="6" idx="1"/>
          </p:cNvCxnSpPr>
          <p:nvPr/>
        </p:nvCxnSpPr>
        <p:spPr>
          <a:xfrm flipV="1">
            <a:off x="3477559" y="2924437"/>
            <a:ext cx="467714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矩形: 圆角 7">
            <a:extLst>
              <a:ext uri="{FF2B5EF4-FFF2-40B4-BE49-F238E27FC236}">
                <a16:creationId xmlns:a16="http://schemas.microsoft.com/office/drawing/2014/main" id="{E4388C6B-E42E-8FE7-F3A9-C4C47965E39F}"/>
              </a:ext>
            </a:extLst>
          </p:cNvPr>
          <p:cNvSpPr/>
          <p:nvPr/>
        </p:nvSpPr>
        <p:spPr>
          <a:xfrm>
            <a:off x="3477559" y="2691075"/>
            <a:ext cx="4146869"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FROM t1   WHERE </a:t>
            </a:r>
            <a:r>
              <a:rPr lang="en-US" altLang="zh-CN" sz="2000" dirty="0">
                <a:solidFill>
                  <a:srgbClr val="FF0000"/>
                </a:solidFill>
              </a:rPr>
              <a:t>c1 = 3</a:t>
            </a:r>
          </a:p>
        </p:txBody>
      </p:sp>
      <p:cxnSp>
        <p:nvCxnSpPr>
          <p:cNvPr id="50" name="连接符: 曲线 49">
            <a:extLst>
              <a:ext uri="{FF2B5EF4-FFF2-40B4-BE49-F238E27FC236}">
                <a16:creationId xmlns:a16="http://schemas.microsoft.com/office/drawing/2014/main" id="{066A3F19-E578-BE8C-1306-D3F95D98FAEF}"/>
              </a:ext>
            </a:extLst>
          </p:cNvPr>
          <p:cNvCxnSpPr>
            <a:cxnSpLocks/>
            <a:stCxn id="23" idx="0"/>
            <a:endCxn id="8" idx="1"/>
          </p:cNvCxnSpPr>
          <p:nvPr/>
        </p:nvCxnSpPr>
        <p:spPr>
          <a:xfrm rot="5400000" flipH="1" flipV="1">
            <a:off x="2416353" y="2669860"/>
            <a:ext cx="806627" cy="1315785"/>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52" name="连接符: 曲线 51">
            <a:extLst>
              <a:ext uri="{FF2B5EF4-FFF2-40B4-BE49-F238E27FC236}">
                <a16:creationId xmlns:a16="http://schemas.microsoft.com/office/drawing/2014/main" id="{EF90D7AF-D148-3320-3E29-5483D939DFEC}"/>
              </a:ext>
            </a:extLst>
          </p:cNvPr>
          <p:cNvCxnSpPr>
            <a:cxnSpLocks/>
            <a:stCxn id="23" idx="2"/>
            <a:endCxn id="7" idx="1"/>
          </p:cNvCxnSpPr>
          <p:nvPr/>
        </p:nvCxnSpPr>
        <p:spPr>
          <a:xfrm rot="16200000" flipH="1">
            <a:off x="2332532" y="4901427"/>
            <a:ext cx="974269" cy="1315784"/>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79DDD911-31AF-4D14-5752-50D2DA621453}"/>
              </a:ext>
            </a:extLst>
          </p:cNvPr>
          <p:cNvSpPr txBox="1"/>
          <p:nvPr/>
        </p:nvSpPr>
        <p:spPr>
          <a:xfrm>
            <a:off x="8148866" y="4047681"/>
            <a:ext cx="2743200" cy="707886"/>
          </a:xfrm>
          <a:prstGeom prst="rect">
            <a:avLst/>
          </a:prstGeom>
          <a:noFill/>
        </p:spPr>
        <p:txBody>
          <a:bodyPr wrap="square" rtlCol="0">
            <a:spAutoFit/>
          </a:bodyPr>
          <a:lstStyle/>
          <a:p>
            <a:r>
              <a:rPr lang="en-US" altLang="zh-CN" sz="2000" dirty="0">
                <a:solidFill>
                  <a:srgbClr val="FF0000"/>
                </a:solidFill>
              </a:rPr>
              <a:t>Error, Duplicate entry '1' for key 'c1'</a:t>
            </a:r>
            <a:endParaRPr lang="zh-CN" altLang="en-US" sz="2000" dirty="0">
              <a:solidFill>
                <a:srgbClr val="FF0000"/>
              </a:solidFill>
            </a:endParaRPr>
          </a:p>
        </p:txBody>
      </p:sp>
      <p:sp>
        <p:nvSpPr>
          <p:cNvPr id="28" name="对话气泡: 椭圆形 27">
            <a:extLst>
              <a:ext uri="{FF2B5EF4-FFF2-40B4-BE49-F238E27FC236}">
                <a16:creationId xmlns:a16="http://schemas.microsoft.com/office/drawing/2014/main" id="{10520933-4F3E-71D0-32AF-D6AC5BBC15E8}"/>
              </a:ext>
            </a:extLst>
          </p:cNvPr>
          <p:cNvSpPr/>
          <p:nvPr/>
        </p:nvSpPr>
        <p:spPr>
          <a:xfrm>
            <a:off x="10168825" y="3281273"/>
            <a:ext cx="1814627" cy="720000"/>
          </a:xfrm>
          <a:prstGeom prst="wedgeEllipseCallout">
            <a:avLst>
              <a:gd name="adj1" fmla="val -49806"/>
              <a:gd name="adj2" fmla="val 6514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Ignore this error</a:t>
            </a:r>
            <a:endParaRPr lang="zh-CN" altLang="en-US" sz="2000" dirty="0"/>
          </a:p>
        </p:txBody>
      </p:sp>
    </p:spTree>
    <p:extLst>
      <p:ext uri="{BB962C8B-B14F-4D97-AF65-F5344CB8AC3E}">
        <p14:creationId xmlns:p14="http://schemas.microsoft.com/office/powerpoint/2010/main" val="68727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4" grpId="0"/>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3609D-7D67-DE5A-F1B9-8A0B17B8DBFE}"/>
              </a:ext>
            </a:extLst>
          </p:cNvPr>
          <p:cNvSpPr>
            <a:spLocks noGrp="1"/>
          </p:cNvSpPr>
          <p:nvPr>
            <p:ph type="title"/>
          </p:nvPr>
        </p:nvSpPr>
        <p:spPr/>
        <p:txBody>
          <a:bodyPr>
            <a:normAutofit fontScale="90000"/>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7C3F66D4-B149-3725-4666-EC933A2989FD}"/>
              </a:ext>
            </a:extLst>
          </p:cNvPr>
          <p:cNvSpPr>
            <a:spLocks noGrp="1"/>
          </p:cNvSpPr>
          <p:nvPr>
            <p:ph idx="1"/>
          </p:nvPr>
        </p:nvSpPr>
        <p:spPr>
          <a:xfrm>
            <a:off x="838200" y="1279127"/>
            <a:ext cx="10515600" cy="2305246"/>
          </a:xfrm>
        </p:spPr>
        <p:txBody>
          <a:bodyPr/>
          <a:lstStyle/>
          <a:p>
            <a:r>
              <a:rPr lang="en-US" altLang="zh-CN" b="1" dirty="0"/>
              <a:t>RQ1: Detect new bugs</a:t>
            </a:r>
          </a:p>
          <a:p>
            <a:pPr lvl="1"/>
            <a:r>
              <a:rPr lang="en-US" altLang="zh-CN" dirty="0"/>
              <a:t>What logic bugs can DQE detect in real-world DBMSs?</a:t>
            </a:r>
          </a:p>
          <a:p>
            <a:pPr marL="0" indent="0">
              <a:buNone/>
            </a:pPr>
            <a:endParaRPr lang="en-US" altLang="zh-CN" dirty="0"/>
          </a:p>
          <a:p>
            <a:r>
              <a:rPr lang="en-US" altLang="zh-CN" b="1" dirty="0"/>
              <a:t>RQ2:</a:t>
            </a:r>
            <a:r>
              <a:rPr lang="zh-CN" altLang="en-US" b="1" dirty="0"/>
              <a:t> </a:t>
            </a:r>
            <a:r>
              <a:rPr lang="en-US" altLang="zh-CN" b="1" dirty="0"/>
              <a:t>Compare with existing approaches</a:t>
            </a:r>
          </a:p>
          <a:p>
            <a:pPr lvl="1"/>
            <a:r>
              <a:rPr lang="en-US" altLang="zh-CN" dirty="0"/>
              <a:t>How many bugs detected by DQE can be found by existing approaches?</a:t>
            </a:r>
          </a:p>
        </p:txBody>
      </p:sp>
      <p:sp>
        <p:nvSpPr>
          <p:cNvPr id="4" name="灯片编号占位符 3">
            <a:extLst>
              <a:ext uri="{FF2B5EF4-FFF2-40B4-BE49-F238E27FC236}">
                <a16:creationId xmlns:a16="http://schemas.microsoft.com/office/drawing/2014/main" id="{DE021182-094F-ACEB-A69D-CB39D3543578}"/>
              </a:ext>
            </a:extLst>
          </p:cNvPr>
          <p:cNvSpPr>
            <a:spLocks noGrp="1"/>
          </p:cNvSpPr>
          <p:nvPr>
            <p:ph type="sldNum" sz="quarter" idx="12"/>
          </p:nvPr>
        </p:nvSpPr>
        <p:spPr/>
        <p:txBody>
          <a:bodyPr/>
          <a:lstStyle/>
          <a:p>
            <a:fld id="{1F2E227B-FA52-4C6D-8973-7D061EDF5A4A}" type="slidenum">
              <a:rPr lang="zh-CN" altLang="en-US" smtClean="0"/>
              <a:t>23</a:t>
            </a:fld>
            <a:endParaRPr lang="zh-CN" altLang="en-US"/>
          </a:p>
        </p:txBody>
      </p:sp>
      <p:pic>
        <p:nvPicPr>
          <p:cNvPr id="6" name="图片 5">
            <a:extLst>
              <a:ext uri="{FF2B5EF4-FFF2-40B4-BE49-F238E27FC236}">
                <a16:creationId xmlns:a16="http://schemas.microsoft.com/office/drawing/2014/main" id="{0B0CF7DD-A57A-3FF3-7546-2F952D7B0C43}"/>
              </a:ext>
            </a:extLst>
          </p:cNvPr>
          <p:cNvPicPr>
            <a:picLocks noChangeAspect="1"/>
          </p:cNvPicPr>
          <p:nvPr/>
        </p:nvPicPr>
        <p:blipFill rotWithShape="1">
          <a:blip r:embed="rId3">
            <a:extLst>
              <a:ext uri="{28A0092B-C50C-407E-A947-70E740481C1C}">
                <a14:useLocalDpi xmlns:a14="http://schemas.microsoft.com/office/drawing/2010/main" val="0"/>
              </a:ext>
            </a:extLst>
          </a:blip>
          <a:srcRect l="20080" t="-17531" r="15349"/>
          <a:stretch/>
        </p:blipFill>
        <p:spPr>
          <a:xfrm>
            <a:off x="10248900" y="3386970"/>
            <a:ext cx="1876856" cy="2736296"/>
          </a:xfrm>
          <a:prstGeom prst="rect">
            <a:avLst/>
          </a:prstGeom>
        </p:spPr>
      </p:pic>
    </p:spTree>
    <p:extLst>
      <p:ext uri="{BB962C8B-B14F-4D97-AF65-F5344CB8AC3E}">
        <p14:creationId xmlns:p14="http://schemas.microsoft.com/office/powerpoint/2010/main" val="202223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7E8B0-0B35-3C91-3228-AED1A9CCAD40}"/>
              </a:ext>
            </a:extLst>
          </p:cNvPr>
          <p:cNvSpPr>
            <a:spLocks noGrp="1"/>
          </p:cNvSpPr>
          <p:nvPr>
            <p:ph type="title"/>
          </p:nvPr>
        </p:nvSpPr>
        <p:spPr/>
        <p:txBody>
          <a:bodyPr>
            <a:normAutofit fontScale="90000"/>
          </a:bodyPr>
          <a:lstStyle/>
          <a:p>
            <a:r>
              <a:rPr lang="en-US" altLang="zh-CN" dirty="0"/>
              <a:t>Target DBMSs</a:t>
            </a:r>
            <a:endParaRPr lang="zh-CN" altLang="en-US" dirty="0"/>
          </a:p>
        </p:txBody>
      </p:sp>
      <p:sp>
        <p:nvSpPr>
          <p:cNvPr id="3" name="内容占位符 2">
            <a:extLst>
              <a:ext uri="{FF2B5EF4-FFF2-40B4-BE49-F238E27FC236}">
                <a16:creationId xmlns:a16="http://schemas.microsoft.com/office/drawing/2014/main" id="{F68BF3A0-59A5-1008-22B5-D931AC7973F9}"/>
              </a:ext>
            </a:extLst>
          </p:cNvPr>
          <p:cNvSpPr>
            <a:spLocks noGrp="1"/>
          </p:cNvSpPr>
          <p:nvPr>
            <p:ph idx="1"/>
          </p:nvPr>
        </p:nvSpPr>
        <p:spPr>
          <a:xfrm>
            <a:off x="838200" y="1279127"/>
            <a:ext cx="10515600" cy="480131"/>
          </a:xfrm>
        </p:spPr>
        <p:txBody>
          <a:bodyPr/>
          <a:lstStyle/>
          <a:p>
            <a:r>
              <a:rPr lang="en-US" altLang="zh-CN" dirty="0"/>
              <a:t>We focus on five widely-used and production-level DBMSs</a:t>
            </a:r>
            <a:endParaRPr lang="zh-CN" altLang="en-US" dirty="0"/>
          </a:p>
        </p:txBody>
      </p:sp>
      <p:sp>
        <p:nvSpPr>
          <p:cNvPr id="4" name="灯片编号占位符 3">
            <a:extLst>
              <a:ext uri="{FF2B5EF4-FFF2-40B4-BE49-F238E27FC236}">
                <a16:creationId xmlns:a16="http://schemas.microsoft.com/office/drawing/2014/main" id="{5A8CF375-E776-C33F-0254-316E1C29A798}"/>
              </a:ext>
            </a:extLst>
          </p:cNvPr>
          <p:cNvSpPr>
            <a:spLocks noGrp="1"/>
          </p:cNvSpPr>
          <p:nvPr>
            <p:ph type="sldNum" sz="quarter" idx="12"/>
          </p:nvPr>
        </p:nvSpPr>
        <p:spPr/>
        <p:txBody>
          <a:bodyPr/>
          <a:lstStyle/>
          <a:p>
            <a:fld id="{1F2E227B-FA52-4C6D-8973-7D061EDF5A4A}" type="slidenum">
              <a:rPr lang="zh-CN" altLang="en-US" smtClean="0"/>
              <a:t>24</a:t>
            </a:fld>
            <a:endParaRPr lang="zh-CN" altLang="en-US"/>
          </a:p>
        </p:txBody>
      </p:sp>
      <p:graphicFrame>
        <p:nvGraphicFramePr>
          <p:cNvPr id="7" name="表格 6">
            <a:extLst>
              <a:ext uri="{FF2B5EF4-FFF2-40B4-BE49-F238E27FC236}">
                <a16:creationId xmlns:a16="http://schemas.microsoft.com/office/drawing/2014/main" id="{711FA89D-7C57-27EA-B7D7-FC7FD3FF0B57}"/>
              </a:ext>
            </a:extLst>
          </p:cNvPr>
          <p:cNvGraphicFramePr>
            <a:graphicFrameLocks noGrp="1"/>
          </p:cNvGraphicFramePr>
          <p:nvPr>
            <p:extLst>
              <p:ext uri="{D42A27DB-BD31-4B8C-83A1-F6EECF244321}">
                <p14:modId xmlns:p14="http://schemas.microsoft.com/office/powerpoint/2010/main" val="94789652"/>
              </p:ext>
            </p:extLst>
          </p:nvPr>
        </p:nvGraphicFramePr>
        <p:xfrm>
          <a:off x="2669952" y="2761596"/>
          <a:ext cx="6852095" cy="2225040"/>
        </p:xfrm>
        <a:graphic>
          <a:graphicData uri="http://schemas.openxmlformats.org/drawingml/2006/table">
            <a:tbl>
              <a:tblPr>
                <a:tableStyleId>{5C22544A-7EE6-4342-B048-85BDC9FD1C3A}</a:tableStyleId>
              </a:tblPr>
              <a:tblGrid>
                <a:gridCol w="1466660">
                  <a:extLst>
                    <a:ext uri="{9D8B030D-6E8A-4147-A177-3AD203B41FA5}">
                      <a16:colId xmlns:a16="http://schemas.microsoft.com/office/drawing/2014/main" val="717797819"/>
                    </a:ext>
                  </a:extLst>
                </a:gridCol>
                <a:gridCol w="2113280">
                  <a:extLst>
                    <a:ext uri="{9D8B030D-6E8A-4147-A177-3AD203B41FA5}">
                      <a16:colId xmlns:a16="http://schemas.microsoft.com/office/drawing/2014/main" val="4012337098"/>
                    </a:ext>
                  </a:extLst>
                </a:gridCol>
                <a:gridCol w="2032000">
                  <a:extLst>
                    <a:ext uri="{9D8B030D-6E8A-4147-A177-3AD203B41FA5}">
                      <a16:colId xmlns:a16="http://schemas.microsoft.com/office/drawing/2014/main" val="185039336"/>
                    </a:ext>
                  </a:extLst>
                </a:gridCol>
                <a:gridCol w="1240155">
                  <a:extLst>
                    <a:ext uri="{9D8B030D-6E8A-4147-A177-3AD203B41FA5}">
                      <a16:colId xmlns:a16="http://schemas.microsoft.com/office/drawing/2014/main" val="2755173291"/>
                    </a:ext>
                  </a:extLst>
                </a:gridCol>
              </a:tblGrid>
              <a:tr h="370840">
                <a:tc>
                  <a:txBody>
                    <a:bodyPr/>
                    <a:lstStyle/>
                    <a:p>
                      <a:r>
                        <a:rPr lang="en-US" altLang="zh-CN" b="1" dirty="0"/>
                        <a:t>DBMS</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DB-Engines Ranking</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GitHub Stars</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a:t>Type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6546141"/>
                  </a:ext>
                </a:extLst>
              </a:tr>
              <a:tr h="370840">
                <a:tc>
                  <a:txBody>
                    <a:bodyPr/>
                    <a:lstStyle/>
                    <a:p>
                      <a:r>
                        <a:rPr lang="en-US" altLang="zh-CN" dirty="0"/>
                        <a:t>MySQL</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2</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9.0K</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r>
                        <a:rPr lang="en-US" altLang="zh-CN" dirty="0"/>
                        <a:t>Traditional</a:t>
                      </a:r>
                      <a:endParaRPr lang="zh-CN" alt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68199912"/>
                  </a:ext>
                </a:extLst>
              </a:tr>
              <a:tr h="370840">
                <a:tc>
                  <a:txBody>
                    <a:bodyPr/>
                    <a:lstStyle/>
                    <a:p>
                      <a:r>
                        <a:rPr lang="en-US" altLang="zh-CN" dirty="0"/>
                        <a:t>SQLite</a:t>
                      </a:r>
                      <a:endParaRPr lang="zh-CN" altLang="en-US" dirty="0"/>
                    </a:p>
                  </a:txBody>
                  <a:tcPr>
                    <a:noFill/>
                  </a:tcPr>
                </a:tc>
                <a:tc>
                  <a:txBody>
                    <a:bodyPr/>
                    <a:lstStyle/>
                    <a:p>
                      <a:pPr algn="ctr"/>
                      <a:r>
                        <a:rPr lang="en-US" altLang="zh-CN" dirty="0"/>
                        <a:t>9</a:t>
                      </a:r>
                      <a:endParaRPr lang="zh-CN" altLang="en-US" dirty="0"/>
                    </a:p>
                  </a:txBody>
                  <a:tcPr>
                    <a:noFill/>
                  </a:tcPr>
                </a:tc>
                <a:tc>
                  <a:txBody>
                    <a:bodyPr/>
                    <a:lstStyle/>
                    <a:p>
                      <a:pPr algn="ctr"/>
                      <a:r>
                        <a:rPr lang="en-US" altLang="zh-CN" dirty="0"/>
                        <a:t>3.9K</a:t>
                      </a:r>
                      <a:endParaRPr lang="zh-CN" altLang="en-US" dirty="0"/>
                    </a:p>
                  </a:txBody>
                  <a:tcPr>
                    <a:noFill/>
                  </a:tcPr>
                </a:tc>
                <a:tc>
                  <a:txBody>
                    <a:bodyPr/>
                    <a:lstStyle/>
                    <a:p>
                      <a:r>
                        <a:rPr lang="en-US" altLang="zh-CN" dirty="0"/>
                        <a:t>Embedded</a:t>
                      </a:r>
                      <a:endParaRPr lang="zh-CN" altLang="en-US" dirty="0"/>
                    </a:p>
                  </a:txBody>
                  <a:tcPr>
                    <a:noFill/>
                  </a:tcPr>
                </a:tc>
                <a:extLst>
                  <a:ext uri="{0D108BD9-81ED-4DB2-BD59-A6C34878D82A}">
                    <a16:rowId xmlns:a16="http://schemas.microsoft.com/office/drawing/2014/main" val="3402650647"/>
                  </a:ext>
                </a:extLst>
              </a:tr>
              <a:tr h="370840">
                <a:tc>
                  <a:txBody>
                    <a:bodyPr/>
                    <a:lstStyle/>
                    <a:p>
                      <a:r>
                        <a:rPr lang="en-US" altLang="zh-CN" dirty="0"/>
                        <a:t>MariaDB</a:t>
                      </a:r>
                      <a:endParaRPr lang="zh-CN" altLang="en-US" dirty="0"/>
                    </a:p>
                  </a:txBody>
                  <a:tcPr>
                    <a:noFill/>
                  </a:tcPr>
                </a:tc>
                <a:tc>
                  <a:txBody>
                    <a:bodyPr/>
                    <a:lstStyle/>
                    <a:p>
                      <a:pPr algn="ctr"/>
                      <a:r>
                        <a:rPr lang="en-US" altLang="zh-CN" dirty="0"/>
                        <a:t>13</a:t>
                      </a:r>
                      <a:endParaRPr lang="zh-CN" altLang="en-US" dirty="0"/>
                    </a:p>
                  </a:txBody>
                  <a:tcPr>
                    <a:noFill/>
                  </a:tcPr>
                </a:tc>
                <a:tc>
                  <a:txBody>
                    <a:bodyPr/>
                    <a:lstStyle/>
                    <a:p>
                      <a:pPr algn="ctr"/>
                      <a:r>
                        <a:rPr lang="en-US" altLang="zh-CN" dirty="0"/>
                        <a:t>4.8K</a:t>
                      </a:r>
                      <a:endParaRPr lang="zh-CN" altLang="en-US" dirty="0"/>
                    </a:p>
                  </a:txBody>
                  <a:tcPr>
                    <a:noFill/>
                  </a:tcPr>
                </a:tc>
                <a:tc>
                  <a:txBody>
                    <a:bodyPr/>
                    <a:lstStyle/>
                    <a:p>
                      <a:r>
                        <a:rPr lang="en-US" altLang="zh-CN" dirty="0"/>
                        <a:t>NewSQL</a:t>
                      </a:r>
                      <a:endParaRPr lang="zh-CN" altLang="en-US" dirty="0"/>
                    </a:p>
                  </a:txBody>
                  <a:tcPr>
                    <a:noFill/>
                  </a:tcPr>
                </a:tc>
                <a:extLst>
                  <a:ext uri="{0D108BD9-81ED-4DB2-BD59-A6C34878D82A}">
                    <a16:rowId xmlns:a16="http://schemas.microsoft.com/office/drawing/2014/main" val="2185200151"/>
                  </a:ext>
                </a:extLst>
              </a:tr>
              <a:tr h="370840">
                <a:tc>
                  <a:txBody>
                    <a:bodyPr/>
                    <a:lstStyle/>
                    <a:p>
                      <a:r>
                        <a:rPr lang="en-US" altLang="zh-CN" dirty="0" err="1"/>
                        <a:t>CockroachDB</a:t>
                      </a:r>
                      <a:endParaRPr lang="zh-CN" altLang="en-US" dirty="0"/>
                    </a:p>
                  </a:txBody>
                  <a:tcPr>
                    <a:noFill/>
                  </a:tcPr>
                </a:tc>
                <a:tc>
                  <a:txBody>
                    <a:bodyPr/>
                    <a:lstStyle/>
                    <a:p>
                      <a:pPr algn="ctr"/>
                      <a:r>
                        <a:rPr lang="en-US" altLang="zh-CN" dirty="0"/>
                        <a:t>64</a:t>
                      </a:r>
                      <a:endParaRPr lang="zh-CN" altLang="en-US" dirty="0"/>
                    </a:p>
                  </a:txBody>
                  <a:tcPr>
                    <a:noFill/>
                  </a:tcPr>
                </a:tc>
                <a:tc>
                  <a:txBody>
                    <a:bodyPr/>
                    <a:lstStyle/>
                    <a:p>
                      <a:pPr algn="ctr"/>
                      <a:r>
                        <a:rPr lang="en-US" altLang="zh-CN" dirty="0"/>
                        <a:t>26.9K</a:t>
                      </a:r>
                      <a:endParaRPr lang="zh-CN" altLang="en-US" dirty="0"/>
                    </a:p>
                  </a:txBody>
                  <a:tcPr>
                    <a:noFill/>
                  </a:tcPr>
                </a:tc>
                <a:tc>
                  <a:txBody>
                    <a:bodyPr/>
                    <a:lstStyle/>
                    <a:p>
                      <a:r>
                        <a:rPr lang="en-US" altLang="zh-CN" dirty="0"/>
                        <a:t>NewSQL</a:t>
                      </a:r>
                      <a:endParaRPr lang="zh-CN" altLang="en-US" dirty="0"/>
                    </a:p>
                  </a:txBody>
                  <a:tcPr>
                    <a:noFill/>
                  </a:tcPr>
                </a:tc>
                <a:extLst>
                  <a:ext uri="{0D108BD9-81ED-4DB2-BD59-A6C34878D82A}">
                    <a16:rowId xmlns:a16="http://schemas.microsoft.com/office/drawing/2014/main" val="2506530936"/>
                  </a:ext>
                </a:extLst>
              </a:tr>
              <a:tr h="370840">
                <a:tc>
                  <a:txBody>
                    <a:bodyPr/>
                    <a:lstStyle/>
                    <a:p>
                      <a:r>
                        <a:rPr lang="en-US" altLang="zh-CN" dirty="0" err="1"/>
                        <a:t>TiDB</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112</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33.9K</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r>
                        <a:rPr lang="en-US" altLang="zh-CN" dirty="0"/>
                        <a:t>Traditional</a:t>
                      </a:r>
                      <a:endParaRPr lang="zh-CN"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865576"/>
                  </a:ext>
                </a:extLst>
              </a:tr>
            </a:tbl>
          </a:graphicData>
        </a:graphic>
      </p:graphicFrame>
      <p:sp>
        <p:nvSpPr>
          <p:cNvPr id="5" name="矩形: 圆角 4">
            <a:extLst>
              <a:ext uri="{FF2B5EF4-FFF2-40B4-BE49-F238E27FC236}">
                <a16:creationId xmlns:a16="http://schemas.microsoft.com/office/drawing/2014/main" id="{F34489F0-37D0-39BF-DCDC-AA89A489C822}"/>
              </a:ext>
            </a:extLst>
          </p:cNvPr>
          <p:cNvSpPr/>
          <p:nvPr/>
        </p:nvSpPr>
        <p:spPr>
          <a:xfrm>
            <a:off x="4648199" y="3171825"/>
            <a:ext cx="1080000" cy="1080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A428B7F-4EBA-229F-F4F9-01EA2B1B9607}"/>
              </a:ext>
            </a:extLst>
          </p:cNvPr>
          <p:cNvSpPr/>
          <p:nvPr/>
        </p:nvSpPr>
        <p:spPr>
          <a:xfrm>
            <a:off x="6721696" y="4251825"/>
            <a:ext cx="1080000" cy="7022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44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A1F3E-FE59-0F79-418D-2F60FFE87B0E}"/>
              </a:ext>
            </a:extLst>
          </p:cNvPr>
          <p:cNvSpPr>
            <a:spLocks noGrp="1"/>
          </p:cNvSpPr>
          <p:nvPr>
            <p:ph type="title"/>
          </p:nvPr>
        </p:nvSpPr>
        <p:spPr/>
        <p:txBody>
          <a:bodyPr>
            <a:normAutofit fontScale="90000"/>
          </a:bodyPr>
          <a:lstStyle/>
          <a:p>
            <a:r>
              <a:rPr lang="en-US" altLang="zh-CN" dirty="0"/>
              <a:t>Bug Detection Results</a:t>
            </a:r>
            <a:endParaRPr lang="zh-CN" altLang="en-US" dirty="0"/>
          </a:p>
        </p:txBody>
      </p:sp>
      <p:sp>
        <p:nvSpPr>
          <p:cNvPr id="3" name="内容占位符 2">
            <a:extLst>
              <a:ext uri="{FF2B5EF4-FFF2-40B4-BE49-F238E27FC236}">
                <a16:creationId xmlns:a16="http://schemas.microsoft.com/office/drawing/2014/main" id="{D7E183F9-69F0-F902-70AA-0B06A9FFB3C9}"/>
              </a:ext>
            </a:extLst>
          </p:cNvPr>
          <p:cNvSpPr>
            <a:spLocks noGrp="1"/>
          </p:cNvSpPr>
          <p:nvPr>
            <p:ph idx="1"/>
          </p:nvPr>
        </p:nvSpPr>
        <p:spPr>
          <a:xfrm>
            <a:off x="838200" y="1279127"/>
            <a:ext cx="10515600" cy="996170"/>
          </a:xfrm>
        </p:spPr>
        <p:txBody>
          <a:bodyPr/>
          <a:lstStyle/>
          <a:p>
            <a:r>
              <a:rPr lang="en-US" altLang="zh-CN" dirty="0"/>
              <a:t>We have detected 50 bugs, 41 of which are confirmed as new bugs </a:t>
            </a:r>
          </a:p>
          <a:p>
            <a:r>
              <a:rPr lang="en-US" altLang="zh-CN" dirty="0"/>
              <a:t>11 bugs have been fixed</a:t>
            </a:r>
            <a:endParaRPr lang="zh-CN" altLang="en-US" dirty="0"/>
          </a:p>
        </p:txBody>
      </p:sp>
      <p:sp>
        <p:nvSpPr>
          <p:cNvPr id="4" name="灯片编号占位符 3">
            <a:extLst>
              <a:ext uri="{FF2B5EF4-FFF2-40B4-BE49-F238E27FC236}">
                <a16:creationId xmlns:a16="http://schemas.microsoft.com/office/drawing/2014/main" id="{1BFE831A-0294-B1E9-1AE2-0C44D4981F7F}"/>
              </a:ext>
            </a:extLst>
          </p:cNvPr>
          <p:cNvSpPr>
            <a:spLocks noGrp="1"/>
          </p:cNvSpPr>
          <p:nvPr>
            <p:ph type="sldNum" sz="quarter" idx="12"/>
          </p:nvPr>
        </p:nvSpPr>
        <p:spPr/>
        <p:txBody>
          <a:bodyPr/>
          <a:lstStyle/>
          <a:p>
            <a:fld id="{1F2E227B-FA52-4C6D-8973-7D061EDF5A4A}" type="slidenum">
              <a:rPr lang="zh-CN" altLang="en-US" smtClean="0"/>
              <a:t>25</a:t>
            </a:fld>
            <a:endParaRPr lang="zh-CN" altLang="en-US"/>
          </a:p>
        </p:txBody>
      </p:sp>
      <p:graphicFrame>
        <p:nvGraphicFramePr>
          <p:cNvPr id="5" name="表格 5">
            <a:extLst>
              <a:ext uri="{FF2B5EF4-FFF2-40B4-BE49-F238E27FC236}">
                <a16:creationId xmlns:a16="http://schemas.microsoft.com/office/drawing/2014/main" id="{C6C9D824-1E18-DA03-332C-CBA5E463C81E}"/>
              </a:ext>
            </a:extLst>
          </p:cNvPr>
          <p:cNvGraphicFramePr>
            <a:graphicFrameLocks noGrp="1"/>
          </p:cNvGraphicFramePr>
          <p:nvPr>
            <p:extLst>
              <p:ext uri="{D42A27DB-BD31-4B8C-83A1-F6EECF244321}">
                <p14:modId xmlns:p14="http://schemas.microsoft.com/office/powerpoint/2010/main" val="1950855669"/>
              </p:ext>
            </p:extLst>
          </p:nvPr>
        </p:nvGraphicFramePr>
        <p:xfrm>
          <a:off x="2663825" y="2787568"/>
          <a:ext cx="6864349" cy="2595880"/>
        </p:xfrm>
        <a:graphic>
          <a:graphicData uri="http://schemas.openxmlformats.org/drawingml/2006/table">
            <a:tbl>
              <a:tblPr>
                <a:tableStyleId>{5C22544A-7EE6-4342-B048-85BDC9FD1C3A}</a:tableStyleId>
              </a:tblPr>
              <a:tblGrid>
                <a:gridCol w="1466660">
                  <a:extLst>
                    <a:ext uri="{9D8B030D-6E8A-4147-A177-3AD203B41FA5}">
                      <a16:colId xmlns:a16="http://schemas.microsoft.com/office/drawing/2014/main" val="1875766769"/>
                    </a:ext>
                  </a:extLst>
                </a:gridCol>
                <a:gridCol w="1197928">
                  <a:extLst>
                    <a:ext uri="{9D8B030D-6E8A-4147-A177-3AD203B41FA5}">
                      <a16:colId xmlns:a16="http://schemas.microsoft.com/office/drawing/2014/main" val="1564026407"/>
                    </a:ext>
                  </a:extLst>
                </a:gridCol>
                <a:gridCol w="1216597">
                  <a:extLst>
                    <a:ext uri="{9D8B030D-6E8A-4147-A177-3AD203B41FA5}">
                      <a16:colId xmlns:a16="http://schemas.microsoft.com/office/drawing/2014/main" val="370462646"/>
                    </a:ext>
                  </a:extLst>
                </a:gridCol>
                <a:gridCol w="719773">
                  <a:extLst>
                    <a:ext uri="{9D8B030D-6E8A-4147-A177-3AD203B41FA5}">
                      <a16:colId xmlns:a16="http://schemas.microsoft.com/office/drawing/2014/main" val="1091734728"/>
                    </a:ext>
                  </a:extLst>
                </a:gridCol>
                <a:gridCol w="1113028">
                  <a:extLst>
                    <a:ext uri="{9D8B030D-6E8A-4147-A177-3AD203B41FA5}">
                      <a16:colId xmlns:a16="http://schemas.microsoft.com/office/drawing/2014/main" val="226663339"/>
                    </a:ext>
                  </a:extLst>
                </a:gridCol>
                <a:gridCol w="1150363">
                  <a:extLst>
                    <a:ext uri="{9D8B030D-6E8A-4147-A177-3AD203B41FA5}">
                      <a16:colId xmlns:a16="http://schemas.microsoft.com/office/drawing/2014/main" val="2963521008"/>
                    </a:ext>
                  </a:extLst>
                </a:gridCol>
              </a:tblGrid>
              <a:tr h="370840">
                <a:tc>
                  <a:txBody>
                    <a:bodyPr/>
                    <a:lstStyle/>
                    <a:p>
                      <a:r>
                        <a:rPr lang="en-US" altLang="zh-CN" b="1" dirty="0"/>
                        <a:t>DBMS</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Submitted</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Confirmed</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Fixed</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Duplicate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Not a bug</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495488"/>
                  </a:ext>
                </a:extLst>
              </a:tr>
              <a:tr h="370840">
                <a:tc>
                  <a:txBody>
                    <a:bodyPr/>
                    <a:lstStyle/>
                    <a:p>
                      <a:r>
                        <a:rPr lang="en-US" altLang="zh-CN" dirty="0"/>
                        <a:t>MySQL</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7</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6</a:t>
                      </a:r>
                      <a:endParaRPr lang="zh-CN" alt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89380103"/>
                  </a:ext>
                </a:extLst>
              </a:tr>
              <a:tr h="370840">
                <a:tc>
                  <a:txBody>
                    <a:bodyPr/>
                    <a:lstStyle/>
                    <a:p>
                      <a:r>
                        <a:rPr lang="en-US" altLang="zh-CN" dirty="0"/>
                        <a:t>MariaDB</a:t>
                      </a:r>
                      <a:endParaRPr lang="zh-CN" altLang="en-US" dirty="0"/>
                    </a:p>
                  </a:txBody>
                  <a:tcPr>
                    <a:noFill/>
                  </a:tcPr>
                </a:tc>
                <a:tc>
                  <a:txBody>
                    <a:bodyPr/>
                    <a:lstStyle/>
                    <a:p>
                      <a:pPr algn="ctr"/>
                      <a:r>
                        <a:rPr lang="en-US" altLang="zh-CN" dirty="0"/>
                        <a:t>4</a:t>
                      </a:r>
                      <a:endParaRPr lang="zh-CN" altLang="en-US" dirty="0"/>
                    </a:p>
                  </a:txBody>
                  <a:tcPr>
                    <a:noFill/>
                  </a:tcPr>
                </a:tc>
                <a:tc>
                  <a:txBody>
                    <a:bodyPr/>
                    <a:lstStyle/>
                    <a:p>
                      <a:pPr algn="ctr"/>
                      <a:r>
                        <a:rPr lang="en-US" altLang="zh-CN" dirty="0"/>
                        <a:t>2</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67324640"/>
                  </a:ext>
                </a:extLst>
              </a:tr>
              <a:tr h="370840">
                <a:tc>
                  <a:txBody>
                    <a:bodyPr/>
                    <a:lstStyle/>
                    <a:p>
                      <a:r>
                        <a:rPr lang="en-US" altLang="zh-CN" dirty="0"/>
                        <a:t>SQLite</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3688827887"/>
                  </a:ext>
                </a:extLst>
              </a:tr>
              <a:tr h="370840">
                <a:tc>
                  <a:txBody>
                    <a:bodyPr/>
                    <a:lstStyle/>
                    <a:p>
                      <a:r>
                        <a:rPr lang="en-US" altLang="zh-CN" dirty="0" err="1"/>
                        <a:t>CockroachDB</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597491387"/>
                  </a:ext>
                </a:extLst>
              </a:tr>
              <a:tr h="370840">
                <a:tc>
                  <a:txBody>
                    <a:bodyPr/>
                    <a:lstStyle/>
                    <a:p>
                      <a:r>
                        <a:rPr lang="en-US" altLang="zh-CN" dirty="0" err="1"/>
                        <a:t>TiDB</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37</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37</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10</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5479114"/>
                  </a:ext>
                </a:extLst>
              </a:tr>
              <a:tr h="370840">
                <a:tc>
                  <a:txBody>
                    <a:bodyPr/>
                    <a:lstStyle/>
                    <a:p>
                      <a:r>
                        <a:rPr lang="en-US" altLang="zh-CN" b="1" dirty="0"/>
                        <a:t>Total</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50</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41</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11</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6</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43395"/>
                  </a:ext>
                </a:extLst>
              </a:tr>
            </a:tbl>
          </a:graphicData>
        </a:graphic>
      </p:graphicFrame>
      <p:sp>
        <p:nvSpPr>
          <p:cNvPr id="8" name="矩形: 圆角 7">
            <a:extLst>
              <a:ext uri="{FF2B5EF4-FFF2-40B4-BE49-F238E27FC236}">
                <a16:creationId xmlns:a16="http://schemas.microsoft.com/office/drawing/2014/main" id="{B4DF4029-5000-803E-8C27-C0E05CF3D057}"/>
              </a:ext>
            </a:extLst>
          </p:cNvPr>
          <p:cNvSpPr/>
          <p:nvPr/>
        </p:nvSpPr>
        <p:spPr>
          <a:xfrm>
            <a:off x="4162425" y="2696648"/>
            <a:ext cx="1133475"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A407F1B9-2CFC-C988-188B-8C30414B0448}"/>
              </a:ext>
            </a:extLst>
          </p:cNvPr>
          <p:cNvSpPr/>
          <p:nvPr/>
        </p:nvSpPr>
        <p:spPr>
          <a:xfrm>
            <a:off x="5362575" y="2696648"/>
            <a:ext cx="1133475"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DB49624A-BF10-A172-208B-E4D4F61BCD97}"/>
              </a:ext>
            </a:extLst>
          </p:cNvPr>
          <p:cNvSpPr/>
          <p:nvPr/>
        </p:nvSpPr>
        <p:spPr>
          <a:xfrm>
            <a:off x="6562725" y="2696648"/>
            <a:ext cx="638176"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678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A4303CC-48DC-032C-7108-D537A03A3A2E}"/>
              </a:ext>
            </a:extLst>
          </p:cNvPr>
          <p:cNvSpPr>
            <a:spLocks noGrp="1"/>
          </p:cNvSpPr>
          <p:nvPr>
            <p:ph type="title"/>
          </p:nvPr>
        </p:nvSpPr>
        <p:spPr/>
        <p:txBody>
          <a:bodyPr>
            <a:normAutofit fontScale="90000"/>
          </a:bodyPr>
          <a:lstStyle/>
          <a:p>
            <a:r>
              <a:rPr lang="en-US" altLang="zh-CN" b="1" dirty="0"/>
              <a:t>Bug Triggering Statement</a:t>
            </a:r>
            <a:endParaRPr lang="zh-CN" altLang="en-US" dirty="0"/>
          </a:p>
        </p:txBody>
      </p:sp>
      <p:sp>
        <p:nvSpPr>
          <p:cNvPr id="2" name="内容占位符 1">
            <a:extLst>
              <a:ext uri="{FF2B5EF4-FFF2-40B4-BE49-F238E27FC236}">
                <a16:creationId xmlns:a16="http://schemas.microsoft.com/office/drawing/2014/main" id="{2D3967C5-C2A2-4119-111A-F47D30B6E9CE}"/>
              </a:ext>
            </a:extLst>
          </p:cNvPr>
          <p:cNvSpPr>
            <a:spLocks noGrp="1"/>
          </p:cNvSpPr>
          <p:nvPr>
            <p:ph idx="1"/>
          </p:nvPr>
        </p:nvSpPr>
        <p:spPr>
          <a:xfrm>
            <a:off x="838200" y="1279127"/>
            <a:ext cx="10515600" cy="1383969"/>
          </a:xfrm>
        </p:spPr>
        <p:txBody>
          <a:bodyPr/>
          <a:lstStyle/>
          <a:p>
            <a:r>
              <a:rPr lang="en-US" altLang="zh-CN" dirty="0"/>
              <a:t>For the 41 confirmed bugs, 21 bugs are triggered by SELECT statements</a:t>
            </a:r>
          </a:p>
          <a:p>
            <a:r>
              <a:rPr lang="en-US" altLang="zh-CN" dirty="0"/>
              <a:t>20 bugs are triggered by UPDATE or</a:t>
            </a:r>
            <a:r>
              <a:rPr lang="zh-CN" altLang="en-US" dirty="0"/>
              <a:t> </a:t>
            </a:r>
            <a:r>
              <a:rPr lang="en-US" altLang="zh-CN" dirty="0"/>
              <a:t>DELETE</a:t>
            </a:r>
            <a:r>
              <a:rPr lang="zh-CN" altLang="en-US" dirty="0"/>
              <a:t> </a:t>
            </a:r>
            <a:r>
              <a:rPr lang="en-US" altLang="zh-CN" dirty="0"/>
              <a:t>statements</a:t>
            </a:r>
            <a:endParaRPr lang="zh-CN" altLang="en-US" dirty="0"/>
          </a:p>
        </p:txBody>
      </p:sp>
      <p:graphicFrame>
        <p:nvGraphicFramePr>
          <p:cNvPr id="5" name="表格 5">
            <a:extLst>
              <a:ext uri="{FF2B5EF4-FFF2-40B4-BE49-F238E27FC236}">
                <a16:creationId xmlns:a16="http://schemas.microsoft.com/office/drawing/2014/main" id="{8453BF13-3E35-18FB-CDCA-137801F5F5CA}"/>
              </a:ext>
            </a:extLst>
          </p:cNvPr>
          <p:cNvGraphicFramePr>
            <a:graphicFrameLocks noGrp="1"/>
          </p:cNvGraphicFramePr>
          <p:nvPr>
            <p:extLst>
              <p:ext uri="{D42A27DB-BD31-4B8C-83A1-F6EECF244321}">
                <p14:modId xmlns:p14="http://schemas.microsoft.com/office/powerpoint/2010/main" val="1247854036"/>
              </p:ext>
            </p:extLst>
          </p:nvPr>
        </p:nvGraphicFramePr>
        <p:xfrm>
          <a:off x="3899003" y="3149838"/>
          <a:ext cx="4803840" cy="2595880"/>
        </p:xfrm>
        <a:graphic>
          <a:graphicData uri="http://schemas.openxmlformats.org/drawingml/2006/table">
            <a:tbl>
              <a:tblPr>
                <a:tableStyleId>{5C22544A-7EE6-4342-B048-85BDC9FD1C3A}</a:tableStyleId>
              </a:tblPr>
              <a:tblGrid>
                <a:gridCol w="1466660">
                  <a:extLst>
                    <a:ext uri="{9D8B030D-6E8A-4147-A177-3AD203B41FA5}">
                      <a16:colId xmlns:a16="http://schemas.microsoft.com/office/drawing/2014/main" val="1875766769"/>
                    </a:ext>
                  </a:extLst>
                </a:gridCol>
                <a:gridCol w="1197928">
                  <a:extLst>
                    <a:ext uri="{9D8B030D-6E8A-4147-A177-3AD203B41FA5}">
                      <a16:colId xmlns:a16="http://schemas.microsoft.com/office/drawing/2014/main" val="1564026407"/>
                    </a:ext>
                  </a:extLst>
                </a:gridCol>
                <a:gridCol w="1216597">
                  <a:extLst>
                    <a:ext uri="{9D8B030D-6E8A-4147-A177-3AD203B41FA5}">
                      <a16:colId xmlns:a16="http://schemas.microsoft.com/office/drawing/2014/main" val="370462646"/>
                    </a:ext>
                  </a:extLst>
                </a:gridCol>
                <a:gridCol w="922655">
                  <a:extLst>
                    <a:ext uri="{9D8B030D-6E8A-4147-A177-3AD203B41FA5}">
                      <a16:colId xmlns:a16="http://schemas.microsoft.com/office/drawing/2014/main" val="1091734728"/>
                    </a:ext>
                  </a:extLst>
                </a:gridCol>
              </a:tblGrid>
              <a:tr h="370840">
                <a:tc>
                  <a:txBody>
                    <a:bodyPr/>
                    <a:lstStyle/>
                    <a:p>
                      <a:r>
                        <a:rPr lang="en-US" altLang="zh-CN" b="1" dirty="0"/>
                        <a:t>DBMS</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SELECT</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UPDATE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DELETE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495488"/>
                  </a:ext>
                </a:extLst>
              </a:tr>
              <a:tr h="370840">
                <a:tc>
                  <a:txBody>
                    <a:bodyPr/>
                    <a:lstStyle/>
                    <a:p>
                      <a:r>
                        <a:rPr lang="en-US" altLang="zh-CN" dirty="0"/>
                        <a:t>MySQL</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89380103"/>
                  </a:ext>
                </a:extLst>
              </a:tr>
              <a:tr h="370840">
                <a:tc>
                  <a:txBody>
                    <a:bodyPr/>
                    <a:lstStyle/>
                    <a:p>
                      <a:r>
                        <a:rPr lang="en-US" altLang="zh-CN" dirty="0"/>
                        <a:t>MariaDB</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2</a:t>
                      </a:r>
                      <a:endParaRPr lang="zh-CN" altLang="en-US" dirty="0"/>
                    </a:p>
                  </a:txBody>
                  <a:tcPr>
                    <a:noFill/>
                  </a:tcPr>
                </a:tc>
                <a:extLst>
                  <a:ext uri="{0D108BD9-81ED-4DB2-BD59-A6C34878D82A}">
                    <a16:rowId xmlns:a16="http://schemas.microsoft.com/office/drawing/2014/main" val="67324640"/>
                  </a:ext>
                </a:extLst>
              </a:tr>
              <a:tr h="370840">
                <a:tc>
                  <a:txBody>
                    <a:bodyPr/>
                    <a:lstStyle/>
                    <a:p>
                      <a:r>
                        <a:rPr lang="en-US" altLang="zh-CN" dirty="0"/>
                        <a:t>SQLite</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3688827887"/>
                  </a:ext>
                </a:extLst>
              </a:tr>
              <a:tr h="370840">
                <a:tc>
                  <a:txBody>
                    <a:bodyPr/>
                    <a:lstStyle/>
                    <a:p>
                      <a:r>
                        <a:rPr lang="en-US" altLang="zh-CN" dirty="0" err="1"/>
                        <a:t>CockroachDB</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597491387"/>
                  </a:ext>
                </a:extLst>
              </a:tr>
              <a:tr h="370840">
                <a:tc>
                  <a:txBody>
                    <a:bodyPr/>
                    <a:lstStyle/>
                    <a:p>
                      <a:r>
                        <a:rPr lang="en-US" altLang="zh-CN" dirty="0" err="1"/>
                        <a:t>TiDB</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20</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17</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17</a:t>
                      </a:r>
                      <a:endParaRPr lang="zh-CN"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5479114"/>
                  </a:ext>
                </a:extLst>
              </a:tr>
              <a:tr h="370840">
                <a:tc>
                  <a:txBody>
                    <a:bodyPr/>
                    <a:lstStyle/>
                    <a:p>
                      <a:r>
                        <a:rPr lang="en-US" altLang="zh-CN" b="1" dirty="0"/>
                        <a:t>Total</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21</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18</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20</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43395"/>
                  </a:ext>
                </a:extLst>
              </a:tr>
            </a:tbl>
          </a:graphicData>
        </a:graphic>
      </p:graphicFrame>
      <p:sp>
        <p:nvSpPr>
          <p:cNvPr id="7" name="矩形: 圆角 6">
            <a:extLst>
              <a:ext uri="{FF2B5EF4-FFF2-40B4-BE49-F238E27FC236}">
                <a16:creationId xmlns:a16="http://schemas.microsoft.com/office/drawing/2014/main" id="{1FA9986C-0361-7C62-0F85-2F6436B01A6A}"/>
              </a:ext>
            </a:extLst>
          </p:cNvPr>
          <p:cNvSpPr/>
          <p:nvPr/>
        </p:nvSpPr>
        <p:spPr>
          <a:xfrm>
            <a:off x="5494020" y="3035538"/>
            <a:ext cx="963929"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CEBDF348-259E-1786-3B3F-0D66D9E06F97}"/>
              </a:ext>
            </a:extLst>
          </p:cNvPr>
          <p:cNvSpPr/>
          <p:nvPr/>
        </p:nvSpPr>
        <p:spPr>
          <a:xfrm>
            <a:off x="6610350" y="3035538"/>
            <a:ext cx="2183130"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770FEAF3-4B20-F267-785A-900942042D34}"/>
              </a:ext>
            </a:extLst>
          </p:cNvPr>
          <p:cNvSpPr>
            <a:spLocks noGrp="1"/>
          </p:cNvSpPr>
          <p:nvPr>
            <p:ph type="sldNum" sz="quarter" idx="12"/>
          </p:nvPr>
        </p:nvSpPr>
        <p:spPr/>
        <p:txBody>
          <a:bodyPr/>
          <a:lstStyle/>
          <a:p>
            <a:fld id="{1F2E227B-FA52-4C6D-8973-7D061EDF5A4A}" type="slidenum">
              <a:rPr lang="zh-CN" altLang="en-US" smtClean="0"/>
              <a:t>26</a:t>
            </a:fld>
            <a:endParaRPr lang="zh-CN" altLang="en-US"/>
          </a:p>
        </p:txBody>
      </p:sp>
    </p:spTree>
    <p:extLst>
      <p:ext uri="{BB962C8B-B14F-4D97-AF65-F5344CB8AC3E}">
        <p14:creationId xmlns:p14="http://schemas.microsoft.com/office/powerpoint/2010/main" val="14121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83D6B-1A34-DDB5-A17F-5AEDCDB03EB3}"/>
              </a:ext>
            </a:extLst>
          </p:cNvPr>
          <p:cNvSpPr>
            <a:spLocks noGrp="1"/>
          </p:cNvSpPr>
          <p:nvPr>
            <p:ph type="title"/>
          </p:nvPr>
        </p:nvSpPr>
        <p:spPr/>
        <p:txBody>
          <a:bodyPr>
            <a:normAutofit fontScale="90000"/>
          </a:bodyPr>
          <a:lstStyle/>
          <a:p>
            <a:r>
              <a:rPr lang="en-US" altLang="zh-CN" dirty="0"/>
              <a:t>Comparing with Existing Approaches</a:t>
            </a:r>
            <a:endParaRPr lang="zh-CN" altLang="en-US" dirty="0"/>
          </a:p>
        </p:txBody>
      </p:sp>
      <p:sp>
        <p:nvSpPr>
          <p:cNvPr id="3" name="内容占位符 2">
            <a:extLst>
              <a:ext uri="{FF2B5EF4-FFF2-40B4-BE49-F238E27FC236}">
                <a16:creationId xmlns:a16="http://schemas.microsoft.com/office/drawing/2014/main" id="{BD5A9B72-7BF1-3A2C-FB1F-DD6F58C4953C}"/>
              </a:ext>
            </a:extLst>
          </p:cNvPr>
          <p:cNvSpPr>
            <a:spLocks noGrp="1"/>
          </p:cNvSpPr>
          <p:nvPr>
            <p:ph idx="1"/>
          </p:nvPr>
        </p:nvSpPr>
        <p:spPr>
          <a:xfrm>
            <a:off x="838200" y="1279127"/>
            <a:ext cx="10515600" cy="1273169"/>
          </a:xfrm>
        </p:spPr>
        <p:txBody>
          <a:bodyPr/>
          <a:lstStyle/>
          <a:p>
            <a:r>
              <a:rPr lang="en-US" altLang="zh-CN" dirty="0"/>
              <a:t>We compare DQE with PQS [1], </a:t>
            </a:r>
            <a:r>
              <a:rPr lang="en-US" altLang="zh-CN" dirty="0" err="1"/>
              <a:t>NoREC</a:t>
            </a:r>
            <a:r>
              <a:rPr lang="en-US" altLang="zh-CN" dirty="0"/>
              <a:t> [2] and TLP [3]</a:t>
            </a:r>
          </a:p>
          <a:p>
            <a:pPr lvl="1"/>
            <a:r>
              <a:rPr lang="en-US" altLang="zh-CN" dirty="0"/>
              <a:t>They cannot detect 20 bugs triggered by UPDATE or DELETE statements</a:t>
            </a:r>
          </a:p>
          <a:p>
            <a:pPr lvl="1"/>
            <a:r>
              <a:rPr lang="en-US" altLang="zh-CN" dirty="0"/>
              <a:t>21 bugs triggered by SELECT statements do not violate their oracles</a:t>
            </a:r>
            <a:endParaRPr lang="zh-CN" altLang="en-US" dirty="0"/>
          </a:p>
        </p:txBody>
      </p:sp>
      <p:sp>
        <p:nvSpPr>
          <p:cNvPr id="4" name="灯片编号占位符 3">
            <a:extLst>
              <a:ext uri="{FF2B5EF4-FFF2-40B4-BE49-F238E27FC236}">
                <a16:creationId xmlns:a16="http://schemas.microsoft.com/office/drawing/2014/main" id="{6B2A7887-62DD-1543-513F-7096258839FB}"/>
              </a:ext>
            </a:extLst>
          </p:cNvPr>
          <p:cNvSpPr>
            <a:spLocks noGrp="1"/>
          </p:cNvSpPr>
          <p:nvPr>
            <p:ph type="sldNum" sz="quarter" idx="12"/>
          </p:nvPr>
        </p:nvSpPr>
        <p:spPr/>
        <p:txBody>
          <a:bodyPr/>
          <a:lstStyle/>
          <a:p>
            <a:fld id="{1F2E227B-FA52-4C6D-8973-7D061EDF5A4A}" type="slidenum">
              <a:rPr lang="zh-CN" altLang="en-US" smtClean="0"/>
              <a:t>27</a:t>
            </a:fld>
            <a:endParaRPr lang="zh-CN" altLang="en-US"/>
          </a:p>
        </p:txBody>
      </p:sp>
      <p:sp>
        <p:nvSpPr>
          <p:cNvPr id="5" name="文本框 4">
            <a:extLst>
              <a:ext uri="{FF2B5EF4-FFF2-40B4-BE49-F238E27FC236}">
                <a16:creationId xmlns:a16="http://schemas.microsoft.com/office/drawing/2014/main" id="{2A4BBC2B-4FF4-27D9-FAEF-ED355DF2BFCE}"/>
              </a:ext>
            </a:extLst>
          </p:cNvPr>
          <p:cNvSpPr txBox="1"/>
          <p:nvPr/>
        </p:nvSpPr>
        <p:spPr>
          <a:xfrm>
            <a:off x="0" y="6119336"/>
            <a:ext cx="10395285" cy="738664"/>
          </a:xfrm>
          <a:prstGeom prst="rect">
            <a:avLst/>
          </a:prstGeom>
          <a:noFill/>
        </p:spPr>
        <p:txBody>
          <a:bodyPr wrap="square">
            <a:spAutoFit/>
          </a:bodyPr>
          <a:lstStyle/>
          <a:p>
            <a:r>
              <a:rPr lang="en-US" altLang="zh-CN" sz="1400" dirty="0"/>
              <a:t>[1] M. Rigger and Z. </a:t>
            </a:r>
            <a:r>
              <a:rPr lang="en-US" altLang="zh-CN" sz="1400" dirty="0" err="1"/>
              <a:t>Su</a:t>
            </a:r>
            <a:r>
              <a:rPr lang="en-US" altLang="zh-CN" sz="1400" dirty="0"/>
              <a:t>, “Testing database engines via pivoted query synthesis,” OSDI 2020</a:t>
            </a:r>
          </a:p>
          <a:p>
            <a:r>
              <a:rPr lang="en-US" altLang="zh-CN" sz="1400" dirty="0"/>
              <a:t>[2] M. Rigger and Z. </a:t>
            </a:r>
            <a:r>
              <a:rPr lang="en-US" altLang="zh-CN" sz="1400" dirty="0" err="1"/>
              <a:t>Su</a:t>
            </a:r>
            <a:r>
              <a:rPr lang="en-US" altLang="zh-CN" sz="1400" dirty="0"/>
              <a:t>, “Detecting optimization bugs in database engines via non-optimizing reference engine construction,” ESEC/FSE 2020</a:t>
            </a:r>
          </a:p>
          <a:p>
            <a:r>
              <a:rPr lang="en-US" altLang="zh-CN" sz="1400" dirty="0"/>
              <a:t>[3] M. Rigger and Z. </a:t>
            </a:r>
            <a:r>
              <a:rPr lang="en-US" altLang="zh-CN" sz="1400" dirty="0" err="1"/>
              <a:t>Su</a:t>
            </a:r>
            <a:r>
              <a:rPr lang="en-US" altLang="zh-CN" sz="1400" dirty="0"/>
              <a:t>, “Finding bugs in database systems via query partitioning,” OOPSLA 2020</a:t>
            </a:r>
            <a:endParaRPr lang="zh-CN" altLang="en-US" sz="1400" dirty="0"/>
          </a:p>
        </p:txBody>
      </p:sp>
      <p:graphicFrame>
        <p:nvGraphicFramePr>
          <p:cNvPr id="9" name="表格 5">
            <a:extLst>
              <a:ext uri="{FF2B5EF4-FFF2-40B4-BE49-F238E27FC236}">
                <a16:creationId xmlns:a16="http://schemas.microsoft.com/office/drawing/2014/main" id="{5D7014A6-712B-3081-C79C-13432A865302}"/>
              </a:ext>
            </a:extLst>
          </p:cNvPr>
          <p:cNvGraphicFramePr>
            <a:graphicFrameLocks noGrp="1"/>
          </p:cNvGraphicFramePr>
          <p:nvPr>
            <p:extLst>
              <p:ext uri="{D42A27DB-BD31-4B8C-83A1-F6EECF244321}">
                <p14:modId xmlns:p14="http://schemas.microsoft.com/office/powerpoint/2010/main" val="2715584322"/>
              </p:ext>
            </p:extLst>
          </p:nvPr>
        </p:nvGraphicFramePr>
        <p:xfrm>
          <a:off x="3716123" y="2765071"/>
          <a:ext cx="4803840" cy="2595880"/>
        </p:xfrm>
        <a:graphic>
          <a:graphicData uri="http://schemas.openxmlformats.org/drawingml/2006/table">
            <a:tbl>
              <a:tblPr>
                <a:tableStyleId>{5C22544A-7EE6-4342-B048-85BDC9FD1C3A}</a:tableStyleId>
              </a:tblPr>
              <a:tblGrid>
                <a:gridCol w="1466660">
                  <a:extLst>
                    <a:ext uri="{9D8B030D-6E8A-4147-A177-3AD203B41FA5}">
                      <a16:colId xmlns:a16="http://schemas.microsoft.com/office/drawing/2014/main" val="1875766769"/>
                    </a:ext>
                  </a:extLst>
                </a:gridCol>
                <a:gridCol w="1197928">
                  <a:extLst>
                    <a:ext uri="{9D8B030D-6E8A-4147-A177-3AD203B41FA5}">
                      <a16:colId xmlns:a16="http://schemas.microsoft.com/office/drawing/2014/main" val="1564026407"/>
                    </a:ext>
                  </a:extLst>
                </a:gridCol>
                <a:gridCol w="1216597">
                  <a:extLst>
                    <a:ext uri="{9D8B030D-6E8A-4147-A177-3AD203B41FA5}">
                      <a16:colId xmlns:a16="http://schemas.microsoft.com/office/drawing/2014/main" val="370462646"/>
                    </a:ext>
                  </a:extLst>
                </a:gridCol>
                <a:gridCol w="922655">
                  <a:extLst>
                    <a:ext uri="{9D8B030D-6E8A-4147-A177-3AD203B41FA5}">
                      <a16:colId xmlns:a16="http://schemas.microsoft.com/office/drawing/2014/main" val="1091734728"/>
                    </a:ext>
                  </a:extLst>
                </a:gridCol>
              </a:tblGrid>
              <a:tr h="370840">
                <a:tc>
                  <a:txBody>
                    <a:bodyPr/>
                    <a:lstStyle/>
                    <a:p>
                      <a:r>
                        <a:rPr lang="en-US" altLang="zh-CN" b="1" dirty="0"/>
                        <a:t>DBMS</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SELECT</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UPDATE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DELETE</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495488"/>
                  </a:ext>
                </a:extLst>
              </a:tr>
              <a:tr h="370840">
                <a:tc>
                  <a:txBody>
                    <a:bodyPr/>
                    <a:lstStyle/>
                    <a:p>
                      <a:r>
                        <a:rPr lang="en-US" altLang="zh-CN" dirty="0"/>
                        <a:t>MySQL</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0</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dirty="0"/>
                        <a:t>1</a:t>
                      </a:r>
                      <a:endParaRPr lang="zh-CN" alt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89380103"/>
                  </a:ext>
                </a:extLst>
              </a:tr>
              <a:tr h="370840">
                <a:tc>
                  <a:txBody>
                    <a:bodyPr/>
                    <a:lstStyle/>
                    <a:p>
                      <a:r>
                        <a:rPr lang="en-US" altLang="zh-CN" dirty="0"/>
                        <a:t>MariaDB</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2</a:t>
                      </a:r>
                      <a:endParaRPr lang="zh-CN" altLang="en-US" dirty="0"/>
                    </a:p>
                  </a:txBody>
                  <a:tcPr>
                    <a:noFill/>
                  </a:tcPr>
                </a:tc>
                <a:extLst>
                  <a:ext uri="{0D108BD9-81ED-4DB2-BD59-A6C34878D82A}">
                    <a16:rowId xmlns:a16="http://schemas.microsoft.com/office/drawing/2014/main" val="67324640"/>
                  </a:ext>
                </a:extLst>
              </a:tr>
              <a:tr h="370840">
                <a:tc>
                  <a:txBody>
                    <a:bodyPr/>
                    <a:lstStyle/>
                    <a:p>
                      <a:r>
                        <a:rPr lang="en-US" altLang="zh-CN" dirty="0"/>
                        <a:t>SQLite</a:t>
                      </a:r>
                      <a:endParaRPr lang="zh-CN" altLang="en-US" dirty="0"/>
                    </a:p>
                  </a:txBody>
                  <a:tcPr>
                    <a:noFill/>
                  </a:tcPr>
                </a:tc>
                <a:tc>
                  <a:txBody>
                    <a:bodyPr/>
                    <a:lstStyle/>
                    <a:p>
                      <a:pPr algn="ctr"/>
                      <a:r>
                        <a:rPr lang="en-US" altLang="zh-CN" dirty="0"/>
                        <a:t>20</a:t>
                      </a:r>
                      <a:endParaRPr lang="zh-CN" altLang="en-US" dirty="0"/>
                    </a:p>
                  </a:txBody>
                  <a:tcPr>
                    <a:noFill/>
                  </a:tcPr>
                </a:tc>
                <a:tc>
                  <a:txBody>
                    <a:bodyPr/>
                    <a:lstStyle/>
                    <a:p>
                      <a:pPr algn="ctr"/>
                      <a:r>
                        <a:rPr lang="en-US" altLang="zh-CN" dirty="0"/>
                        <a:t>17</a:t>
                      </a:r>
                      <a:endParaRPr lang="zh-CN" altLang="en-US" dirty="0"/>
                    </a:p>
                  </a:txBody>
                  <a:tcPr>
                    <a:noFill/>
                  </a:tcPr>
                </a:tc>
                <a:tc>
                  <a:txBody>
                    <a:bodyPr/>
                    <a:lstStyle/>
                    <a:p>
                      <a:pPr algn="ctr"/>
                      <a:r>
                        <a:rPr lang="en-US" altLang="zh-CN" dirty="0"/>
                        <a:t>17</a:t>
                      </a:r>
                      <a:endParaRPr lang="zh-CN" altLang="en-US" dirty="0"/>
                    </a:p>
                  </a:txBody>
                  <a:tcPr>
                    <a:noFill/>
                  </a:tcPr>
                </a:tc>
                <a:extLst>
                  <a:ext uri="{0D108BD9-81ED-4DB2-BD59-A6C34878D82A}">
                    <a16:rowId xmlns:a16="http://schemas.microsoft.com/office/drawing/2014/main" val="3688827887"/>
                  </a:ext>
                </a:extLst>
              </a:tr>
              <a:tr h="370840">
                <a:tc>
                  <a:txBody>
                    <a:bodyPr/>
                    <a:lstStyle/>
                    <a:p>
                      <a:r>
                        <a:rPr lang="en-US" altLang="zh-CN" dirty="0" err="1"/>
                        <a:t>CockroachDB</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extLst>
                  <a:ext uri="{0D108BD9-81ED-4DB2-BD59-A6C34878D82A}">
                    <a16:rowId xmlns:a16="http://schemas.microsoft.com/office/drawing/2014/main" val="597491387"/>
                  </a:ext>
                </a:extLst>
              </a:tr>
              <a:tr h="370840">
                <a:tc>
                  <a:txBody>
                    <a:bodyPr/>
                    <a:lstStyle/>
                    <a:p>
                      <a:r>
                        <a:rPr lang="en-US" altLang="zh-CN" dirty="0" err="1"/>
                        <a:t>TiDB</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5479114"/>
                  </a:ext>
                </a:extLst>
              </a:tr>
              <a:tr h="370840">
                <a:tc>
                  <a:txBody>
                    <a:bodyPr/>
                    <a:lstStyle/>
                    <a:p>
                      <a:r>
                        <a:rPr lang="en-US" altLang="zh-CN" b="1" dirty="0"/>
                        <a:t>Total</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21</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18</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20</a:t>
                      </a:r>
                      <a:endParaRPr lang="zh-CN" alt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43395"/>
                  </a:ext>
                </a:extLst>
              </a:tr>
            </a:tbl>
          </a:graphicData>
        </a:graphic>
      </p:graphicFrame>
      <p:sp>
        <p:nvSpPr>
          <p:cNvPr id="10" name="矩形: 圆角 9">
            <a:extLst>
              <a:ext uri="{FF2B5EF4-FFF2-40B4-BE49-F238E27FC236}">
                <a16:creationId xmlns:a16="http://schemas.microsoft.com/office/drawing/2014/main" id="{B68D66DD-9312-9A71-18F2-7AF3B4D136BA}"/>
              </a:ext>
            </a:extLst>
          </p:cNvPr>
          <p:cNvSpPr/>
          <p:nvPr/>
        </p:nvSpPr>
        <p:spPr>
          <a:xfrm>
            <a:off x="5307883" y="2677011"/>
            <a:ext cx="947588"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0043705F-DCC0-2B02-E95B-13B3E89F7724}"/>
              </a:ext>
            </a:extLst>
          </p:cNvPr>
          <p:cNvSpPr/>
          <p:nvPr/>
        </p:nvSpPr>
        <p:spPr>
          <a:xfrm>
            <a:off x="6429374" y="2677011"/>
            <a:ext cx="2090589" cy="2772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40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78691-A3DD-1ABB-4CCF-02EA3DDCB7D7}"/>
              </a:ext>
            </a:extLst>
          </p:cNvPr>
          <p:cNvSpPr>
            <a:spLocks noGrp="1"/>
          </p:cNvSpPr>
          <p:nvPr>
            <p:ph type="title"/>
          </p:nvPr>
        </p:nvSpPr>
        <p:spPr/>
        <p:txBody>
          <a:bodyPr>
            <a:normAutofit fontScale="90000"/>
          </a:bodyPr>
          <a:lstStyle/>
          <a:p>
            <a:r>
              <a:rPr lang="en-US" altLang="zh-CN" dirty="0"/>
              <a:t>Conclusion</a:t>
            </a:r>
            <a:endParaRPr lang="zh-CN" altLang="en-US" dirty="0"/>
          </a:p>
        </p:txBody>
      </p:sp>
      <p:sp>
        <p:nvSpPr>
          <p:cNvPr id="4" name="灯片编号占位符 3">
            <a:extLst>
              <a:ext uri="{FF2B5EF4-FFF2-40B4-BE49-F238E27FC236}">
                <a16:creationId xmlns:a16="http://schemas.microsoft.com/office/drawing/2014/main" id="{11964B35-4251-CE81-F3D0-FAC6BF965E40}"/>
              </a:ext>
            </a:extLst>
          </p:cNvPr>
          <p:cNvSpPr>
            <a:spLocks noGrp="1"/>
          </p:cNvSpPr>
          <p:nvPr>
            <p:ph type="sldNum" sz="quarter" idx="12"/>
          </p:nvPr>
        </p:nvSpPr>
        <p:spPr/>
        <p:txBody>
          <a:bodyPr/>
          <a:lstStyle/>
          <a:p>
            <a:fld id="{1F2E227B-FA52-4C6D-8973-7D061EDF5A4A}" type="slidenum">
              <a:rPr lang="zh-CN" altLang="en-US" smtClean="0"/>
              <a:t>28</a:t>
            </a:fld>
            <a:endParaRPr lang="zh-CN" altLang="en-US"/>
          </a:p>
        </p:txBody>
      </p:sp>
      <p:pic>
        <p:nvPicPr>
          <p:cNvPr id="5" name="图片 4">
            <a:extLst>
              <a:ext uri="{FF2B5EF4-FFF2-40B4-BE49-F238E27FC236}">
                <a16:creationId xmlns:a16="http://schemas.microsoft.com/office/drawing/2014/main" id="{851A16EC-AB65-76DB-3160-210BBCA988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6303" y="1431875"/>
            <a:ext cx="3836588" cy="2159998"/>
          </a:xfrm>
          <a:prstGeom prst="rect">
            <a:avLst/>
          </a:prstGeom>
          <a:ln>
            <a:solidFill>
              <a:schemeClr val="tx1"/>
            </a:solidFill>
          </a:ln>
        </p:spPr>
      </p:pic>
      <p:pic>
        <p:nvPicPr>
          <p:cNvPr id="6" name="图片 5">
            <a:extLst>
              <a:ext uri="{FF2B5EF4-FFF2-40B4-BE49-F238E27FC236}">
                <a16:creationId xmlns:a16="http://schemas.microsoft.com/office/drawing/2014/main" id="{AB9252DE-2BA9-0493-EA9A-8F22B6415BA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89109" y="1431875"/>
            <a:ext cx="3836584" cy="2159996"/>
          </a:xfrm>
          <a:prstGeom prst="rect">
            <a:avLst/>
          </a:prstGeom>
          <a:ln>
            <a:solidFill>
              <a:schemeClr val="tx1"/>
            </a:solidFill>
          </a:ln>
        </p:spPr>
      </p:pic>
      <p:pic>
        <p:nvPicPr>
          <p:cNvPr id="7" name="图片 6">
            <a:extLst>
              <a:ext uri="{FF2B5EF4-FFF2-40B4-BE49-F238E27FC236}">
                <a16:creationId xmlns:a16="http://schemas.microsoft.com/office/drawing/2014/main" id="{8E28FD8C-A728-50FE-A5E0-FD5CA181C60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6305" y="3745328"/>
            <a:ext cx="3836584" cy="2159997"/>
          </a:xfrm>
          <a:prstGeom prst="rect">
            <a:avLst/>
          </a:prstGeom>
          <a:ln>
            <a:solidFill>
              <a:schemeClr val="tx1"/>
            </a:solidFill>
          </a:ln>
        </p:spPr>
      </p:pic>
      <p:pic>
        <p:nvPicPr>
          <p:cNvPr id="8" name="图片 7">
            <a:extLst>
              <a:ext uri="{FF2B5EF4-FFF2-40B4-BE49-F238E27FC236}">
                <a16:creationId xmlns:a16="http://schemas.microsoft.com/office/drawing/2014/main" id="{F5A2E3F0-34A3-9016-1EE2-7CB3EAFAA7E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189109" y="3745328"/>
            <a:ext cx="3836584" cy="2159997"/>
          </a:xfrm>
          <a:prstGeom prst="rect">
            <a:avLst/>
          </a:prstGeom>
          <a:ln>
            <a:solidFill>
              <a:schemeClr val="tx1"/>
            </a:solidFill>
          </a:ln>
        </p:spPr>
      </p:pic>
      <p:sp>
        <p:nvSpPr>
          <p:cNvPr id="14" name="文本框 13">
            <a:extLst>
              <a:ext uri="{FF2B5EF4-FFF2-40B4-BE49-F238E27FC236}">
                <a16:creationId xmlns:a16="http://schemas.microsoft.com/office/drawing/2014/main" id="{C78C6F58-7552-BE98-2F40-91C6C1D46286}"/>
              </a:ext>
            </a:extLst>
          </p:cNvPr>
          <p:cNvSpPr txBox="1"/>
          <p:nvPr/>
        </p:nvSpPr>
        <p:spPr>
          <a:xfrm>
            <a:off x="3581401" y="6116277"/>
            <a:ext cx="5728272" cy="480131"/>
          </a:xfrm>
          <a:prstGeom prst="rect">
            <a:avLst/>
          </a:prstGeom>
          <a:noFill/>
        </p:spPr>
        <p:txBody>
          <a:bodyPr wrap="square">
            <a:spAutoFit/>
          </a:bodyPr>
          <a:lstStyle/>
          <a:p>
            <a:pPr>
              <a:lnSpc>
                <a:spcPct val="90000"/>
              </a:lnSpc>
              <a:spcBef>
                <a:spcPts val="1000"/>
              </a:spcBef>
              <a:buClr>
                <a:srgbClr val="2683C6"/>
              </a:buClr>
            </a:pPr>
            <a:r>
              <a:rPr lang="zh-CN" altLang="en-US" sz="2800" dirty="0"/>
              <a:t>https://github.com/tcse-iscas/dqetool</a:t>
            </a:r>
          </a:p>
        </p:txBody>
      </p:sp>
      <p:pic>
        <p:nvPicPr>
          <p:cNvPr id="3" name="图片 2">
            <a:extLst>
              <a:ext uri="{FF2B5EF4-FFF2-40B4-BE49-F238E27FC236}">
                <a16:creationId xmlns:a16="http://schemas.microsoft.com/office/drawing/2014/main" id="{725E8D5D-1B9C-0370-ADB8-64B09F97B9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0468" y="5960877"/>
            <a:ext cx="790933" cy="790933"/>
          </a:xfrm>
          <a:prstGeom prst="rect">
            <a:avLst/>
          </a:prstGeom>
        </p:spPr>
      </p:pic>
    </p:spTree>
    <p:extLst>
      <p:ext uri="{BB962C8B-B14F-4D97-AF65-F5344CB8AC3E}">
        <p14:creationId xmlns:p14="http://schemas.microsoft.com/office/powerpoint/2010/main" val="177737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24447-62F4-6275-3C24-ADB14F85E0DF}"/>
              </a:ext>
            </a:extLst>
          </p:cNvPr>
          <p:cNvSpPr>
            <a:spLocks noGrp="1"/>
          </p:cNvSpPr>
          <p:nvPr>
            <p:ph type="title"/>
          </p:nvPr>
        </p:nvSpPr>
        <p:spPr/>
        <p:txBody>
          <a:bodyPr>
            <a:normAutofit fontScale="90000"/>
          </a:bodyPr>
          <a:lstStyle/>
          <a:p>
            <a:r>
              <a:rPr lang="en-US" altLang="zh-CN" dirty="0"/>
              <a:t>Structured Query Language (SQL)</a:t>
            </a:r>
            <a:endParaRPr lang="zh-CN" altLang="en-US" dirty="0"/>
          </a:p>
        </p:txBody>
      </p:sp>
      <p:sp>
        <p:nvSpPr>
          <p:cNvPr id="3" name="内容占位符 2">
            <a:extLst>
              <a:ext uri="{FF2B5EF4-FFF2-40B4-BE49-F238E27FC236}">
                <a16:creationId xmlns:a16="http://schemas.microsoft.com/office/drawing/2014/main" id="{037D7172-AB02-26D1-7937-A42806DBCC25}"/>
              </a:ext>
            </a:extLst>
          </p:cNvPr>
          <p:cNvSpPr>
            <a:spLocks noGrp="1"/>
          </p:cNvSpPr>
          <p:nvPr>
            <p:ph idx="1"/>
          </p:nvPr>
        </p:nvSpPr>
        <p:spPr>
          <a:xfrm>
            <a:off x="838200" y="1279127"/>
            <a:ext cx="10515600" cy="480131"/>
          </a:xfrm>
        </p:spPr>
        <p:txBody>
          <a:bodyPr/>
          <a:lstStyle/>
          <a:p>
            <a:pPr marL="360000" indent="-360000"/>
            <a:r>
              <a:rPr lang="en-US" altLang="zh-CN" dirty="0"/>
              <a:t>Relational DBMSs use SQL to retrieve and manipulate data</a:t>
            </a:r>
            <a:endParaRPr lang="zh-CN" altLang="en-US" dirty="0"/>
          </a:p>
        </p:txBody>
      </p:sp>
      <p:sp>
        <p:nvSpPr>
          <p:cNvPr id="4" name="灯片编号占位符 3">
            <a:extLst>
              <a:ext uri="{FF2B5EF4-FFF2-40B4-BE49-F238E27FC236}">
                <a16:creationId xmlns:a16="http://schemas.microsoft.com/office/drawing/2014/main" id="{AB48756F-1041-1D47-4125-D2E06674A204}"/>
              </a:ext>
            </a:extLst>
          </p:cNvPr>
          <p:cNvSpPr>
            <a:spLocks noGrp="1"/>
          </p:cNvSpPr>
          <p:nvPr>
            <p:ph type="sldNum" sz="quarter" idx="12"/>
          </p:nvPr>
        </p:nvSpPr>
        <p:spPr/>
        <p:txBody>
          <a:bodyPr/>
          <a:lstStyle/>
          <a:p>
            <a:fld id="{1F2E227B-FA52-4C6D-8973-7D061EDF5A4A}" type="slidenum">
              <a:rPr lang="zh-CN" altLang="en-US" smtClean="0"/>
              <a:t>3</a:t>
            </a:fld>
            <a:endParaRPr lang="zh-CN" altLang="en-US"/>
          </a:p>
        </p:txBody>
      </p:sp>
      <p:sp>
        <p:nvSpPr>
          <p:cNvPr id="7" name="文本框 6">
            <a:extLst>
              <a:ext uri="{FF2B5EF4-FFF2-40B4-BE49-F238E27FC236}">
                <a16:creationId xmlns:a16="http://schemas.microsoft.com/office/drawing/2014/main" id="{50AA2F6D-BE5A-065C-DBC4-4CDF2CB0C08B}"/>
              </a:ext>
            </a:extLst>
          </p:cNvPr>
          <p:cNvSpPr txBox="1"/>
          <p:nvPr/>
        </p:nvSpPr>
        <p:spPr>
          <a:xfrm>
            <a:off x="8130705" y="2494329"/>
            <a:ext cx="1589567" cy="400110"/>
          </a:xfrm>
          <a:prstGeom prst="rect">
            <a:avLst/>
          </a:prstGeom>
          <a:noFill/>
        </p:spPr>
        <p:txBody>
          <a:bodyPr wrap="square">
            <a:spAutoFit/>
          </a:bodyPr>
          <a:lstStyle/>
          <a:p>
            <a:r>
              <a:rPr lang="en-US" altLang="zh-CN" sz="2000" b="1" dirty="0"/>
              <a:t>Retrieve </a:t>
            </a:r>
            <a:r>
              <a:rPr lang="en-US" altLang="zh-CN" sz="2000" dirty="0"/>
              <a:t>data</a:t>
            </a:r>
            <a:endParaRPr lang="zh-CN" altLang="en-US" sz="2000" dirty="0"/>
          </a:p>
        </p:txBody>
      </p:sp>
      <p:sp>
        <p:nvSpPr>
          <p:cNvPr id="8" name="文本框 7">
            <a:extLst>
              <a:ext uri="{FF2B5EF4-FFF2-40B4-BE49-F238E27FC236}">
                <a16:creationId xmlns:a16="http://schemas.microsoft.com/office/drawing/2014/main" id="{28E53630-372A-A5D9-5C34-A8B65C8B1277}"/>
              </a:ext>
            </a:extLst>
          </p:cNvPr>
          <p:cNvSpPr txBox="1"/>
          <p:nvPr/>
        </p:nvSpPr>
        <p:spPr>
          <a:xfrm>
            <a:off x="1790700" y="2494329"/>
            <a:ext cx="3924000" cy="442674"/>
          </a:xfrm>
          <a:prstGeom prst="roundRect">
            <a:avLst/>
          </a:prstGeom>
          <a:solidFill>
            <a:srgbClr val="D1E7F6"/>
          </a:solidFill>
        </p:spPr>
        <p:txBody>
          <a:bodyPr wrap="square">
            <a:spAutoFit/>
          </a:bodyPr>
          <a:lstStyle/>
          <a:p>
            <a:r>
              <a:rPr lang="en-US" altLang="zh-CN" sz="2000" b="1" dirty="0"/>
              <a:t>SELECT</a:t>
            </a:r>
            <a:r>
              <a:rPr lang="en-US" altLang="zh-CN" sz="2000" dirty="0"/>
              <a:t> * FROM t1 WHERE c1 &gt; 10</a:t>
            </a:r>
          </a:p>
        </p:txBody>
      </p:sp>
      <p:cxnSp>
        <p:nvCxnSpPr>
          <p:cNvPr id="10" name="直接箭头连接符 9">
            <a:extLst>
              <a:ext uri="{FF2B5EF4-FFF2-40B4-BE49-F238E27FC236}">
                <a16:creationId xmlns:a16="http://schemas.microsoft.com/office/drawing/2014/main" id="{B8FFACEE-2118-33DB-FA98-D45CB2429D81}"/>
              </a:ext>
            </a:extLst>
          </p:cNvPr>
          <p:cNvCxnSpPr>
            <a:cxnSpLocks/>
          </p:cNvCxnSpPr>
          <p:nvPr/>
        </p:nvCxnSpPr>
        <p:spPr>
          <a:xfrm>
            <a:off x="6479505" y="2715666"/>
            <a:ext cx="864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58257638-B998-5B99-976D-1F32E8F66548}"/>
              </a:ext>
            </a:extLst>
          </p:cNvPr>
          <p:cNvSpPr txBox="1"/>
          <p:nvPr/>
        </p:nvSpPr>
        <p:spPr>
          <a:xfrm>
            <a:off x="8130705" y="3672075"/>
            <a:ext cx="1589567" cy="400110"/>
          </a:xfrm>
          <a:prstGeom prst="rect">
            <a:avLst/>
          </a:prstGeom>
          <a:noFill/>
        </p:spPr>
        <p:txBody>
          <a:bodyPr wrap="square">
            <a:spAutoFit/>
          </a:bodyPr>
          <a:lstStyle/>
          <a:p>
            <a:r>
              <a:rPr lang="en-US" altLang="zh-CN" sz="2000" b="1" dirty="0"/>
              <a:t>Update</a:t>
            </a:r>
            <a:r>
              <a:rPr lang="en-US" altLang="zh-CN" sz="2000" dirty="0"/>
              <a:t> data</a:t>
            </a:r>
            <a:endParaRPr lang="zh-CN" altLang="en-US" sz="2000" dirty="0"/>
          </a:p>
        </p:txBody>
      </p:sp>
      <p:sp>
        <p:nvSpPr>
          <p:cNvPr id="13" name="文本框 12">
            <a:extLst>
              <a:ext uri="{FF2B5EF4-FFF2-40B4-BE49-F238E27FC236}">
                <a16:creationId xmlns:a16="http://schemas.microsoft.com/office/drawing/2014/main" id="{3F4E8983-AB85-0B23-423A-09CA5120A703}"/>
              </a:ext>
            </a:extLst>
          </p:cNvPr>
          <p:cNvSpPr txBox="1"/>
          <p:nvPr/>
        </p:nvSpPr>
        <p:spPr>
          <a:xfrm>
            <a:off x="8130704" y="4849820"/>
            <a:ext cx="1589567" cy="400110"/>
          </a:xfrm>
          <a:prstGeom prst="rect">
            <a:avLst/>
          </a:prstGeom>
          <a:noFill/>
        </p:spPr>
        <p:txBody>
          <a:bodyPr wrap="square">
            <a:spAutoFit/>
          </a:bodyPr>
          <a:lstStyle/>
          <a:p>
            <a:r>
              <a:rPr lang="en-US" altLang="zh-CN" sz="2000" b="1" dirty="0"/>
              <a:t>Delete</a:t>
            </a:r>
            <a:r>
              <a:rPr lang="en-US" altLang="zh-CN" sz="2000" dirty="0"/>
              <a:t> data</a:t>
            </a:r>
            <a:endParaRPr lang="zh-CN" altLang="en-US" sz="2000" dirty="0"/>
          </a:p>
        </p:txBody>
      </p:sp>
      <p:cxnSp>
        <p:nvCxnSpPr>
          <p:cNvPr id="14" name="直接箭头连接符 13">
            <a:extLst>
              <a:ext uri="{FF2B5EF4-FFF2-40B4-BE49-F238E27FC236}">
                <a16:creationId xmlns:a16="http://schemas.microsoft.com/office/drawing/2014/main" id="{018A7AAA-9DEB-D89B-B2C1-2C85A0EC8149}"/>
              </a:ext>
            </a:extLst>
          </p:cNvPr>
          <p:cNvCxnSpPr>
            <a:cxnSpLocks/>
          </p:cNvCxnSpPr>
          <p:nvPr/>
        </p:nvCxnSpPr>
        <p:spPr>
          <a:xfrm>
            <a:off x="6479505" y="3893412"/>
            <a:ext cx="864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0EC6EE8D-2506-C185-74FE-C2BE0C39FAE7}"/>
              </a:ext>
            </a:extLst>
          </p:cNvPr>
          <p:cNvCxnSpPr>
            <a:cxnSpLocks/>
          </p:cNvCxnSpPr>
          <p:nvPr/>
        </p:nvCxnSpPr>
        <p:spPr>
          <a:xfrm>
            <a:off x="6479505" y="5071157"/>
            <a:ext cx="864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10BC363D-9971-6080-BD19-5B7BEC3E74D5}"/>
              </a:ext>
            </a:extLst>
          </p:cNvPr>
          <p:cNvSpPr txBox="1"/>
          <p:nvPr/>
        </p:nvSpPr>
        <p:spPr>
          <a:xfrm>
            <a:off x="1790700" y="3672075"/>
            <a:ext cx="3924000" cy="442674"/>
          </a:xfrm>
          <a:prstGeom prst="roundRect">
            <a:avLst/>
          </a:prstGeom>
          <a:solidFill>
            <a:srgbClr val="D1E7F6"/>
          </a:solidFill>
        </p:spPr>
        <p:txBody>
          <a:bodyPr wrap="square">
            <a:spAutoFit/>
          </a:bodyPr>
          <a:lstStyle/>
          <a:p>
            <a:r>
              <a:rPr lang="en-US" altLang="zh-CN" sz="2000" b="1" dirty="0"/>
              <a:t>UPDATE</a:t>
            </a:r>
            <a:r>
              <a:rPr lang="en-US" altLang="zh-CN" sz="2000" dirty="0"/>
              <a:t> t1 SET c1 = 1 WHERE c1 = 3</a:t>
            </a:r>
          </a:p>
        </p:txBody>
      </p:sp>
      <p:sp>
        <p:nvSpPr>
          <p:cNvPr id="18" name="文本框 17">
            <a:extLst>
              <a:ext uri="{FF2B5EF4-FFF2-40B4-BE49-F238E27FC236}">
                <a16:creationId xmlns:a16="http://schemas.microsoft.com/office/drawing/2014/main" id="{50EDAC7B-07C3-3E4C-65C1-FD21795C05AA}"/>
              </a:ext>
            </a:extLst>
          </p:cNvPr>
          <p:cNvSpPr txBox="1"/>
          <p:nvPr/>
        </p:nvSpPr>
        <p:spPr>
          <a:xfrm>
            <a:off x="1790700" y="4849820"/>
            <a:ext cx="3924000" cy="442674"/>
          </a:xfrm>
          <a:prstGeom prst="roundRect">
            <a:avLst/>
          </a:prstGeom>
          <a:solidFill>
            <a:srgbClr val="D1E7F6"/>
          </a:solidFill>
        </p:spPr>
        <p:txBody>
          <a:bodyPr wrap="square">
            <a:spAutoFit/>
          </a:bodyPr>
          <a:lstStyle/>
          <a:p>
            <a:r>
              <a:rPr lang="en-US" altLang="zh-CN" sz="2000" b="1" dirty="0"/>
              <a:t>DELETE</a:t>
            </a:r>
            <a:r>
              <a:rPr lang="en-US" altLang="zh-CN" sz="2000" dirty="0"/>
              <a:t> FROM t1 WHERE c1 &lt; 5</a:t>
            </a:r>
          </a:p>
        </p:txBody>
      </p:sp>
    </p:spTree>
    <p:extLst>
      <p:ext uri="{BB962C8B-B14F-4D97-AF65-F5344CB8AC3E}">
        <p14:creationId xmlns:p14="http://schemas.microsoft.com/office/powerpoint/2010/main" val="12922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19581-9B77-CC3D-4C77-2C3B402C5297}"/>
              </a:ext>
            </a:extLst>
          </p:cNvPr>
          <p:cNvSpPr>
            <a:spLocks noGrp="1"/>
          </p:cNvSpPr>
          <p:nvPr>
            <p:ph type="title"/>
          </p:nvPr>
        </p:nvSpPr>
        <p:spPr/>
        <p:txBody>
          <a:bodyPr>
            <a:normAutofit fontScale="90000"/>
          </a:bodyPr>
          <a:lstStyle/>
          <a:p>
            <a:r>
              <a:rPr lang="en-US" altLang="zh-CN" dirty="0"/>
              <a:t>Logic Bugs</a:t>
            </a:r>
            <a:endParaRPr lang="zh-CN" altLang="en-US" dirty="0"/>
          </a:p>
        </p:txBody>
      </p:sp>
      <p:sp>
        <p:nvSpPr>
          <p:cNvPr id="3" name="内容占位符 2">
            <a:extLst>
              <a:ext uri="{FF2B5EF4-FFF2-40B4-BE49-F238E27FC236}">
                <a16:creationId xmlns:a16="http://schemas.microsoft.com/office/drawing/2014/main" id="{BAFAB539-FC19-4397-4D62-6E2CBD38C660}"/>
              </a:ext>
            </a:extLst>
          </p:cNvPr>
          <p:cNvSpPr>
            <a:spLocks noGrp="1"/>
          </p:cNvSpPr>
          <p:nvPr>
            <p:ph idx="1"/>
          </p:nvPr>
        </p:nvSpPr>
        <p:spPr>
          <a:xfrm>
            <a:off x="838200" y="1279127"/>
            <a:ext cx="10515600" cy="480131"/>
          </a:xfrm>
        </p:spPr>
        <p:txBody>
          <a:bodyPr/>
          <a:lstStyle/>
          <a:p>
            <a:r>
              <a:rPr lang="en-US" altLang="zh-CN" dirty="0"/>
              <a:t>Incorrect implementations of DBMSs can result in logic bugs</a:t>
            </a:r>
            <a:endParaRPr lang="zh-CN" altLang="en-US" dirty="0"/>
          </a:p>
        </p:txBody>
      </p:sp>
      <p:sp>
        <p:nvSpPr>
          <p:cNvPr id="4" name="灯片编号占位符 3">
            <a:extLst>
              <a:ext uri="{FF2B5EF4-FFF2-40B4-BE49-F238E27FC236}">
                <a16:creationId xmlns:a16="http://schemas.microsoft.com/office/drawing/2014/main" id="{1BB65820-0FB0-CDDA-276A-CEBAD679223F}"/>
              </a:ext>
            </a:extLst>
          </p:cNvPr>
          <p:cNvSpPr>
            <a:spLocks noGrp="1"/>
          </p:cNvSpPr>
          <p:nvPr>
            <p:ph type="sldNum" sz="quarter" idx="12"/>
          </p:nvPr>
        </p:nvSpPr>
        <p:spPr/>
        <p:txBody>
          <a:bodyPr/>
          <a:lstStyle/>
          <a:p>
            <a:fld id="{1F2E227B-FA52-4C6D-8973-7D061EDF5A4A}" type="slidenum">
              <a:rPr lang="zh-CN" altLang="en-US" smtClean="0"/>
              <a:t>4</a:t>
            </a:fld>
            <a:endParaRPr lang="zh-CN" altLang="en-US"/>
          </a:p>
        </p:txBody>
      </p:sp>
      <p:sp>
        <p:nvSpPr>
          <p:cNvPr id="6" name="文本框 5">
            <a:extLst>
              <a:ext uri="{FF2B5EF4-FFF2-40B4-BE49-F238E27FC236}">
                <a16:creationId xmlns:a16="http://schemas.microsoft.com/office/drawing/2014/main" id="{EA096B3B-A7DC-7949-356B-0C9EB03A460F}"/>
              </a:ext>
            </a:extLst>
          </p:cNvPr>
          <p:cNvSpPr txBox="1"/>
          <p:nvPr/>
        </p:nvSpPr>
        <p:spPr>
          <a:xfrm>
            <a:off x="7757132" y="3529615"/>
            <a:ext cx="3690868" cy="523220"/>
          </a:xfrm>
          <a:prstGeom prst="rect">
            <a:avLst/>
          </a:prstGeom>
          <a:solidFill>
            <a:srgbClr val="2683C6"/>
          </a:solidFill>
          <a:ln>
            <a:solidFill>
              <a:srgbClr val="2683C6"/>
            </a:solidFill>
          </a:ln>
        </p:spPr>
        <p:txBody>
          <a:bodyPr wrap="square" rtlCol="0">
            <a:spAutoFit/>
          </a:bodyPr>
          <a:lstStyle/>
          <a:p>
            <a:r>
              <a:rPr lang="en-US" altLang="zh-CN" sz="2800" dirty="0">
                <a:solidFill>
                  <a:schemeClr val="bg1"/>
                </a:solidFill>
              </a:rPr>
              <a:t>How to find these bugs?</a:t>
            </a:r>
          </a:p>
        </p:txBody>
      </p:sp>
      <p:cxnSp>
        <p:nvCxnSpPr>
          <p:cNvPr id="27" name="直接箭头连接符 26">
            <a:extLst>
              <a:ext uri="{FF2B5EF4-FFF2-40B4-BE49-F238E27FC236}">
                <a16:creationId xmlns:a16="http://schemas.microsoft.com/office/drawing/2014/main" id="{6334DDC5-4AF0-72FC-C74B-476706B69C5D}"/>
              </a:ext>
            </a:extLst>
          </p:cNvPr>
          <p:cNvCxnSpPr>
            <a:cxnSpLocks/>
            <a:stCxn id="19" idx="3"/>
            <a:endCxn id="18" idx="1"/>
          </p:cNvCxnSpPr>
          <p:nvPr/>
        </p:nvCxnSpPr>
        <p:spPr>
          <a:xfrm>
            <a:off x="1846200" y="5529998"/>
            <a:ext cx="242269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EBE0ED5A-83A1-B771-42FE-0B123DC4719B}"/>
              </a:ext>
            </a:extLst>
          </p:cNvPr>
          <p:cNvSpPr txBox="1"/>
          <p:nvPr/>
        </p:nvSpPr>
        <p:spPr>
          <a:xfrm>
            <a:off x="4248478" y="2471175"/>
            <a:ext cx="2440476" cy="400110"/>
          </a:xfrm>
          <a:prstGeom prst="rect">
            <a:avLst/>
          </a:prstGeom>
          <a:noFill/>
        </p:spPr>
        <p:txBody>
          <a:bodyPr wrap="none" rtlCol="0">
            <a:spAutoFit/>
          </a:bodyPr>
          <a:lstStyle/>
          <a:p>
            <a:r>
              <a:rPr lang="en-US" altLang="zh-CN" sz="2000" dirty="0"/>
              <a:t>Incorrect query result</a:t>
            </a:r>
            <a:endParaRPr lang="zh-CN" altLang="en-US" sz="2000" dirty="0"/>
          </a:p>
        </p:txBody>
      </p:sp>
      <p:pic>
        <p:nvPicPr>
          <p:cNvPr id="10" name="图形 9" descr="数据库 纯色填充">
            <a:extLst>
              <a:ext uri="{FF2B5EF4-FFF2-40B4-BE49-F238E27FC236}">
                <a16:creationId xmlns:a16="http://schemas.microsoft.com/office/drawing/2014/main" id="{E7DD9802-B545-FCF2-4B39-B9E100D524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167230"/>
            <a:ext cx="1008000" cy="1008000"/>
          </a:xfrm>
          <a:prstGeom prst="rect">
            <a:avLst/>
          </a:prstGeom>
        </p:spPr>
      </p:pic>
      <p:sp>
        <p:nvSpPr>
          <p:cNvPr id="9" name="对话气泡: 圆角矩形 8">
            <a:extLst>
              <a:ext uri="{FF2B5EF4-FFF2-40B4-BE49-F238E27FC236}">
                <a16:creationId xmlns:a16="http://schemas.microsoft.com/office/drawing/2014/main" id="{6B4CA4DF-C26D-1343-DCD5-EDFF5C59DDD5}"/>
              </a:ext>
            </a:extLst>
          </p:cNvPr>
          <p:cNvSpPr/>
          <p:nvPr/>
        </p:nvSpPr>
        <p:spPr>
          <a:xfrm>
            <a:off x="4247886" y="2084761"/>
            <a:ext cx="1456997" cy="369332"/>
          </a:xfrm>
          <a:prstGeom prst="wedgeRoundRectCallout">
            <a:avLst>
              <a:gd name="adj1" fmla="val -29300"/>
              <a:gd name="adj2" fmla="val 7487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rgbClr val="FF0000"/>
                </a:solidFill>
              </a:rPr>
              <a:t>Omit a row</a:t>
            </a:r>
            <a:endParaRPr lang="zh-CN" altLang="en-US" sz="2000" dirty="0">
              <a:solidFill>
                <a:srgbClr val="FF0000"/>
              </a:solidFill>
            </a:endParaRPr>
          </a:p>
        </p:txBody>
      </p:sp>
      <p:cxnSp>
        <p:nvCxnSpPr>
          <p:cNvPr id="12" name="直接箭头连接符 11">
            <a:extLst>
              <a:ext uri="{FF2B5EF4-FFF2-40B4-BE49-F238E27FC236}">
                <a16:creationId xmlns:a16="http://schemas.microsoft.com/office/drawing/2014/main" id="{49549465-463E-1918-AD2E-539A76A51FB7}"/>
              </a:ext>
            </a:extLst>
          </p:cNvPr>
          <p:cNvCxnSpPr>
            <a:cxnSpLocks/>
            <a:stCxn id="14" idx="3"/>
            <a:endCxn id="13" idx="1"/>
          </p:cNvCxnSpPr>
          <p:nvPr/>
        </p:nvCxnSpPr>
        <p:spPr>
          <a:xfrm>
            <a:off x="1846200" y="4100614"/>
            <a:ext cx="240227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4AF6BF8-39E6-FD53-BA60-5858CCD451EF}"/>
              </a:ext>
            </a:extLst>
          </p:cNvPr>
          <p:cNvSpPr txBox="1"/>
          <p:nvPr/>
        </p:nvSpPr>
        <p:spPr>
          <a:xfrm>
            <a:off x="4248478" y="3900559"/>
            <a:ext cx="2704843" cy="400110"/>
          </a:xfrm>
          <a:prstGeom prst="rect">
            <a:avLst/>
          </a:prstGeom>
          <a:noFill/>
        </p:spPr>
        <p:txBody>
          <a:bodyPr wrap="none" rtlCol="0">
            <a:spAutoFit/>
          </a:bodyPr>
          <a:lstStyle/>
          <a:p>
            <a:r>
              <a:rPr lang="en-US" altLang="zh-CN" sz="2000" dirty="0"/>
              <a:t>Incorrect database state</a:t>
            </a:r>
            <a:endParaRPr lang="zh-CN" altLang="en-US" sz="2000" dirty="0"/>
          </a:p>
        </p:txBody>
      </p:sp>
      <p:pic>
        <p:nvPicPr>
          <p:cNvPr id="14" name="图形 13" descr="数据库 纯色填充">
            <a:extLst>
              <a:ext uri="{FF2B5EF4-FFF2-40B4-BE49-F238E27FC236}">
                <a16:creationId xmlns:a16="http://schemas.microsoft.com/office/drawing/2014/main" id="{2E1D9DBF-9AB9-B493-DFA2-FD97613EDC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3596614"/>
            <a:ext cx="1008000" cy="1008000"/>
          </a:xfrm>
          <a:prstGeom prst="rect">
            <a:avLst/>
          </a:prstGeom>
        </p:spPr>
      </p:pic>
      <p:sp>
        <p:nvSpPr>
          <p:cNvPr id="15" name="对话气泡: 圆角矩形 14">
            <a:extLst>
              <a:ext uri="{FF2B5EF4-FFF2-40B4-BE49-F238E27FC236}">
                <a16:creationId xmlns:a16="http://schemas.microsoft.com/office/drawing/2014/main" id="{44FE322D-40E3-3EC7-876F-7FB78FFEDDFD}"/>
              </a:ext>
            </a:extLst>
          </p:cNvPr>
          <p:cNvSpPr/>
          <p:nvPr/>
        </p:nvSpPr>
        <p:spPr>
          <a:xfrm>
            <a:off x="4247886" y="3529615"/>
            <a:ext cx="2866698" cy="369332"/>
          </a:xfrm>
          <a:prstGeom prst="wedgeRoundRectCallout">
            <a:avLst>
              <a:gd name="adj1" fmla="val -29300"/>
              <a:gd name="adj2" fmla="val 7487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rgbClr val="FF0000"/>
                </a:solidFill>
              </a:rPr>
              <a:t>Update partial table data</a:t>
            </a:r>
            <a:endParaRPr lang="zh-CN" altLang="en-US" sz="2000" dirty="0">
              <a:solidFill>
                <a:srgbClr val="FF0000"/>
              </a:solidFill>
            </a:endParaRPr>
          </a:p>
        </p:txBody>
      </p:sp>
      <p:sp>
        <p:nvSpPr>
          <p:cNvPr id="16" name="文本框 15">
            <a:extLst>
              <a:ext uri="{FF2B5EF4-FFF2-40B4-BE49-F238E27FC236}">
                <a16:creationId xmlns:a16="http://schemas.microsoft.com/office/drawing/2014/main" id="{F60C61AC-CEA6-9D77-EED7-02B2FAD02449}"/>
              </a:ext>
            </a:extLst>
          </p:cNvPr>
          <p:cNvSpPr txBox="1"/>
          <p:nvPr/>
        </p:nvSpPr>
        <p:spPr>
          <a:xfrm>
            <a:off x="2489339" y="5308661"/>
            <a:ext cx="1116000" cy="468000"/>
          </a:xfrm>
          <a:prstGeom prst="roundRect">
            <a:avLst/>
          </a:prstGeom>
          <a:solidFill>
            <a:srgbClr val="D1E7F6"/>
          </a:solidFill>
        </p:spPr>
        <p:txBody>
          <a:bodyPr wrap="square">
            <a:spAutoFit/>
          </a:bodyPr>
          <a:lstStyle/>
          <a:p>
            <a:r>
              <a:rPr lang="en-US" altLang="zh-CN" sz="2000" b="1" dirty="0"/>
              <a:t>DELETE</a:t>
            </a:r>
          </a:p>
        </p:txBody>
      </p:sp>
      <p:cxnSp>
        <p:nvCxnSpPr>
          <p:cNvPr id="17" name="直接箭头连接符 16">
            <a:extLst>
              <a:ext uri="{FF2B5EF4-FFF2-40B4-BE49-F238E27FC236}">
                <a16:creationId xmlns:a16="http://schemas.microsoft.com/office/drawing/2014/main" id="{5C29DF93-A333-F91B-B905-C26489C1738C}"/>
              </a:ext>
            </a:extLst>
          </p:cNvPr>
          <p:cNvCxnSpPr>
            <a:cxnSpLocks/>
            <a:stCxn id="10" idx="3"/>
            <a:endCxn id="36" idx="1"/>
          </p:cNvCxnSpPr>
          <p:nvPr/>
        </p:nvCxnSpPr>
        <p:spPr>
          <a:xfrm>
            <a:off x="1846200" y="2671230"/>
            <a:ext cx="240227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039B898-1D58-6192-9E9A-3B2A73F6621E}"/>
              </a:ext>
            </a:extLst>
          </p:cNvPr>
          <p:cNvSpPr txBox="1"/>
          <p:nvPr/>
        </p:nvSpPr>
        <p:spPr>
          <a:xfrm>
            <a:off x="4268893" y="5329943"/>
            <a:ext cx="2704843" cy="400110"/>
          </a:xfrm>
          <a:prstGeom prst="rect">
            <a:avLst/>
          </a:prstGeom>
          <a:noFill/>
        </p:spPr>
        <p:txBody>
          <a:bodyPr wrap="none" rtlCol="0">
            <a:spAutoFit/>
          </a:bodyPr>
          <a:lstStyle/>
          <a:p>
            <a:r>
              <a:rPr lang="en-US" altLang="zh-CN" sz="2000" dirty="0"/>
              <a:t>Incorrect database state</a:t>
            </a:r>
            <a:endParaRPr lang="zh-CN" altLang="en-US" sz="2000" dirty="0"/>
          </a:p>
        </p:txBody>
      </p:sp>
      <p:pic>
        <p:nvPicPr>
          <p:cNvPr id="19" name="图形 18" descr="数据库 纯色填充">
            <a:extLst>
              <a:ext uri="{FF2B5EF4-FFF2-40B4-BE49-F238E27FC236}">
                <a16:creationId xmlns:a16="http://schemas.microsoft.com/office/drawing/2014/main" id="{E4CFA9AE-6C16-9051-810F-276F42C902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025998"/>
            <a:ext cx="1008000" cy="1008000"/>
          </a:xfrm>
          <a:prstGeom prst="rect">
            <a:avLst/>
          </a:prstGeom>
        </p:spPr>
      </p:pic>
      <p:sp>
        <p:nvSpPr>
          <p:cNvPr id="20" name="对话气泡: 圆角矩形 19">
            <a:extLst>
              <a:ext uri="{FF2B5EF4-FFF2-40B4-BE49-F238E27FC236}">
                <a16:creationId xmlns:a16="http://schemas.microsoft.com/office/drawing/2014/main" id="{306CACD4-BA4D-5F51-393B-61E48CA7BB15}"/>
              </a:ext>
            </a:extLst>
          </p:cNvPr>
          <p:cNvSpPr/>
          <p:nvPr/>
        </p:nvSpPr>
        <p:spPr>
          <a:xfrm>
            <a:off x="4247886" y="4958998"/>
            <a:ext cx="2412000" cy="369332"/>
          </a:xfrm>
          <a:prstGeom prst="wedgeRoundRectCallout">
            <a:avLst>
              <a:gd name="adj1" fmla="val -29300"/>
              <a:gd name="adj2" fmla="val 7487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rgbClr val="FF0000"/>
                </a:solidFill>
              </a:rPr>
              <a:t>Delete one row more</a:t>
            </a:r>
            <a:endParaRPr lang="zh-CN" altLang="en-US" sz="2000" dirty="0">
              <a:solidFill>
                <a:srgbClr val="FF0000"/>
              </a:solidFill>
            </a:endParaRPr>
          </a:p>
        </p:txBody>
      </p:sp>
      <p:sp>
        <p:nvSpPr>
          <p:cNvPr id="22" name="文本框 21">
            <a:extLst>
              <a:ext uri="{FF2B5EF4-FFF2-40B4-BE49-F238E27FC236}">
                <a16:creationId xmlns:a16="http://schemas.microsoft.com/office/drawing/2014/main" id="{F1A40C04-5580-D82D-728B-6D21FF8B1E6E}"/>
              </a:ext>
            </a:extLst>
          </p:cNvPr>
          <p:cNvSpPr txBox="1"/>
          <p:nvPr/>
        </p:nvSpPr>
        <p:spPr>
          <a:xfrm>
            <a:off x="2489339" y="2449893"/>
            <a:ext cx="972000" cy="468000"/>
          </a:xfrm>
          <a:prstGeom prst="roundRect">
            <a:avLst/>
          </a:prstGeom>
          <a:solidFill>
            <a:srgbClr val="D1E7F6"/>
          </a:solidFill>
        </p:spPr>
        <p:txBody>
          <a:bodyPr wrap="square">
            <a:spAutoFit/>
          </a:bodyPr>
          <a:lstStyle/>
          <a:p>
            <a:r>
              <a:rPr lang="en-US" altLang="zh-CN" sz="2000" b="1" dirty="0"/>
              <a:t>SELECT</a:t>
            </a:r>
          </a:p>
        </p:txBody>
      </p:sp>
      <p:sp>
        <p:nvSpPr>
          <p:cNvPr id="11" name="文本框 10">
            <a:extLst>
              <a:ext uri="{FF2B5EF4-FFF2-40B4-BE49-F238E27FC236}">
                <a16:creationId xmlns:a16="http://schemas.microsoft.com/office/drawing/2014/main" id="{6A6CEA18-8703-1866-36BA-A5D4337B7BD1}"/>
              </a:ext>
            </a:extLst>
          </p:cNvPr>
          <p:cNvSpPr txBox="1"/>
          <p:nvPr/>
        </p:nvSpPr>
        <p:spPr>
          <a:xfrm>
            <a:off x="2489339" y="3879277"/>
            <a:ext cx="1116000" cy="468000"/>
          </a:xfrm>
          <a:prstGeom prst="roundRect">
            <a:avLst/>
          </a:prstGeom>
          <a:solidFill>
            <a:srgbClr val="D1E7F6"/>
          </a:solidFill>
        </p:spPr>
        <p:txBody>
          <a:bodyPr wrap="square">
            <a:spAutoFit/>
          </a:bodyPr>
          <a:lstStyle/>
          <a:p>
            <a:r>
              <a:rPr lang="en-US" altLang="zh-CN" sz="2000" b="1" dirty="0"/>
              <a:t>UPDATE</a:t>
            </a:r>
          </a:p>
        </p:txBody>
      </p:sp>
    </p:spTree>
    <p:extLst>
      <p:ext uri="{BB962C8B-B14F-4D97-AF65-F5344CB8AC3E}">
        <p14:creationId xmlns:p14="http://schemas.microsoft.com/office/powerpoint/2010/main" val="429244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p:bldP spid="9" grpId="0" animBg="1"/>
      <p:bldP spid="13" grpId="0"/>
      <p:bldP spid="15" grpId="0" animBg="1"/>
      <p:bldP spid="16" grpId="0" animBg="1"/>
      <p:bldP spid="18" grpId="0"/>
      <p:bldP spid="2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1E4668-CBE3-3386-04F3-07E7000B507C}"/>
              </a:ext>
            </a:extLst>
          </p:cNvPr>
          <p:cNvSpPr txBox="1"/>
          <p:nvPr/>
        </p:nvSpPr>
        <p:spPr>
          <a:xfrm>
            <a:off x="0" y="5473005"/>
            <a:ext cx="10395285" cy="1384995"/>
          </a:xfrm>
          <a:prstGeom prst="rect">
            <a:avLst/>
          </a:prstGeom>
          <a:noFill/>
        </p:spPr>
        <p:txBody>
          <a:bodyPr wrap="square">
            <a:spAutoFit/>
          </a:bodyPr>
          <a:lstStyle/>
          <a:p>
            <a:r>
              <a:rPr lang="en-US" altLang="zh-CN" sz="1400" dirty="0"/>
              <a:t>[1] </a:t>
            </a:r>
            <a:r>
              <a:rPr lang="en-US" altLang="zh-CN" sz="1400" dirty="0" err="1"/>
              <a:t>SQLsmith</a:t>
            </a:r>
            <a:r>
              <a:rPr lang="en-US" altLang="zh-CN" sz="1400" dirty="0"/>
              <a:t>. https://github.com/anse1/sqlsmith.</a:t>
            </a:r>
          </a:p>
          <a:p>
            <a:r>
              <a:rPr lang="en-US" altLang="zh-CN" sz="1400" dirty="0"/>
              <a:t>[2] R. Zhong et al., “SQUIRREL: Testing database management systems with language validity and coverage feedback,” CCS 2020</a:t>
            </a:r>
          </a:p>
          <a:p>
            <a:r>
              <a:rPr lang="en-US" altLang="zh-CN" sz="1400" dirty="0"/>
              <a:t>[3] D. R. </a:t>
            </a:r>
            <a:r>
              <a:rPr lang="en-US" altLang="zh-CN" sz="1400" dirty="0" err="1"/>
              <a:t>Slutz</a:t>
            </a:r>
            <a:r>
              <a:rPr lang="en-US" altLang="zh-CN" sz="1400" dirty="0"/>
              <a:t>, “Massive stochastic testing of SQL,” VLDB 1998</a:t>
            </a:r>
          </a:p>
          <a:p>
            <a:r>
              <a:rPr lang="en-US" altLang="zh-CN" sz="1400" dirty="0"/>
              <a:t>[4] M. Rigger and Z. </a:t>
            </a:r>
            <a:r>
              <a:rPr lang="en-US" altLang="zh-CN" sz="1400" dirty="0" err="1"/>
              <a:t>Su</a:t>
            </a:r>
            <a:r>
              <a:rPr lang="en-US" altLang="zh-CN" sz="1400" dirty="0"/>
              <a:t>, “Testing database engines via pivoted query synthesis,” OSDI 2020</a:t>
            </a:r>
          </a:p>
          <a:p>
            <a:r>
              <a:rPr lang="en-US" altLang="zh-CN" sz="1400" dirty="0"/>
              <a:t>[5] M. Rigger and Z. </a:t>
            </a:r>
            <a:r>
              <a:rPr lang="en-US" altLang="zh-CN" sz="1400" dirty="0" err="1"/>
              <a:t>Su</a:t>
            </a:r>
            <a:r>
              <a:rPr lang="en-US" altLang="zh-CN" sz="1400" dirty="0"/>
              <a:t>, “Detecting optimization bugs in database engines via non-optimizing reference engine construction,” ESEC/FSE 2020</a:t>
            </a:r>
          </a:p>
          <a:p>
            <a:r>
              <a:rPr lang="en-US" altLang="zh-CN" sz="1400" dirty="0"/>
              <a:t>[6] M. Rigger and Z. </a:t>
            </a:r>
            <a:r>
              <a:rPr lang="en-US" altLang="zh-CN" sz="1400" dirty="0" err="1"/>
              <a:t>Su</a:t>
            </a:r>
            <a:r>
              <a:rPr lang="en-US" altLang="zh-CN" sz="1400" dirty="0"/>
              <a:t>, “Finding bugs in database systems via query partitioning,” OOPSLA 2020</a:t>
            </a:r>
            <a:endParaRPr lang="zh-CN" altLang="en-US" sz="1400" dirty="0"/>
          </a:p>
        </p:txBody>
      </p:sp>
      <p:sp>
        <p:nvSpPr>
          <p:cNvPr id="3" name="内容占位符 2">
            <a:extLst>
              <a:ext uri="{FF2B5EF4-FFF2-40B4-BE49-F238E27FC236}">
                <a16:creationId xmlns:a16="http://schemas.microsoft.com/office/drawing/2014/main" id="{A523C5A5-07D0-9D2E-7ABB-6D364FDC771B}"/>
              </a:ext>
            </a:extLst>
          </p:cNvPr>
          <p:cNvSpPr>
            <a:spLocks noGrp="1"/>
          </p:cNvSpPr>
          <p:nvPr>
            <p:ph idx="1"/>
          </p:nvPr>
        </p:nvSpPr>
        <p:spPr>
          <a:xfrm>
            <a:off x="838200" y="1279127"/>
            <a:ext cx="10515600" cy="2978764"/>
          </a:xfrm>
        </p:spPr>
        <p:txBody>
          <a:bodyPr/>
          <a:lstStyle/>
          <a:p>
            <a:r>
              <a:rPr lang="en-US" altLang="zh-CN" b="1" dirty="0"/>
              <a:t>Detect crash bugs</a:t>
            </a:r>
          </a:p>
          <a:p>
            <a:pPr lvl="1"/>
            <a:r>
              <a:rPr lang="en-US" altLang="zh-CN" b="1" dirty="0" err="1"/>
              <a:t>SQLsmith</a:t>
            </a:r>
            <a:r>
              <a:rPr lang="en-US" altLang="zh-CN" b="1" dirty="0"/>
              <a:t> </a:t>
            </a:r>
            <a:r>
              <a:rPr lang="en-US" altLang="zh-CN" dirty="0"/>
              <a:t>[1]  generates random statements </a:t>
            </a:r>
          </a:p>
          <a:p>
            <a:pPr lvl="1"/>
            <a:r>
              <a:rPr lang="en-US" altLang="zh-CN" b="1" dirty="0"/>
              <a:t>Squirrel</a:t>
            </a:r>
            <a:r>
              <a:rPr lang="en-US" altLang="zh-CN" dirty="0"/>
              <a:t> [2] generates statements guided by code coverage</a:t>
            </a:r>
            <a:endParaRPr lang="en-US" altLang="zh-CN" b="1" dirty="0"/>
          </a:p>
          <a:p>
            <a:r>
              <a:rPr lang="en-US" altLang="zh-CN" b="1" dirty="0"/>
              <a:t>Detect logic bugs in SELECT statements</a:t>
            </a:r>
          </a:p>
          <a:p>
            <a:pPr lvl="1"/>
            <a:r>
              <a:rPr lang="en-US" altLang="zh-CN" b="1" dirty="0"/>
              <a:t>RAGS </a:t>
            </a:r>
            <a:r>
              <a:rPr lang="en-US" altLang="zh-CN" dirty="0"/>
              <a:t>[3] leverages multiple DBMSs as cross-referencing oracles</a:t>
            </a:r>
          </a:p>
          <a:p>
            <a:pPr lvl="1"/>
            <a:r>
              <a:rPr lang="en-US" altLang="zh-CN" b="1" dirty="0"/>
              <a:t>PQS </a:t>
            </a:r>
            <a:r>
              <a:rPr lang="en-US" altLang="zh-CN" dirty="0"/>
              <a:t>[4] implements a reference evaluation engine for SELECT statements</a:t>
            </a:r>
          </a:p>
          <a:p>
            <a:pPr lvl="1"/>
            <a:r>
              <a:rPr lang="en-US" altLang="zh-CN" b="1" dirty="0" err="1"/>
              <a:t>NoREC</a:t>
            </a:r>
            <a:r>
              <a:rPr lang="en-US" altLang="zh-CN" b="1" dirty="0"/>
              <a:t> </a:t>
            </a:r>
            <a:r>
              <a:rPr lang="en-US" altLang="zh-CN" dirty="0"/>
              <a:t>[5] and </a:t>
            </a:r>
            <a:r>
              <a:rPr lang="en-US" altLang="zh-CN" b="1" dirty="0"/>
              <a:t>TLP </a:t>
            </a:r>
            <a:r>
              <a:rPr lang="en-US" altLang="zh-CN" dirty="0"/>
              <a:t>[6] construct equivalent SELECT statements</a:t>
            </a:r>
            <a:endParaRPr lang="zh-CN" altLang="en-US" dirty="0"/>
          </a:p>
        </p:txBody>
      </p:sp>
      <p:sp>
        <p:nvSpPr>
          <p:cNvPr id="2" name="标题 1">
            <a:extLst>
              <a:ext uri="{FF2B5EF4-FFF2-40B4-BE49-F238E27FC236}">
                <a16:creationId xmlns:a16="http://schemas.microsoft.com/office/drawing/2014/main" id="{11BD4A69-246B-EC8E-658C-1C8426B48A23}"/>
              </a:ext>
            </a:extLst>
          </p:cNvPr>
          <p:cNvSpPr>
            <a:spLocks noGrp="1"/>
          </p:cNvSpPr>
          <p:nvPr>
            <p:ph type="title"/>
          </p:nvPr>
        </p:nvSpPr>
        <p:spPr/>
        <p:txBody>
          <a:bodyPr>
            <a:normAutofit fontScale="90000"/>
          </a:bodyPr>
          <a:lstStyle/>
          <a:p>
            <a:r>
              <a:rPr lang="en-US" altLang="zh-CN" dirty="0"/>
              <a:t>Existing Approaches</a:t>
            </a:r>
            <a:endParaRPr lang="zh-CN" altLang="en-US" dirty="0"/>
          </a:p>
        </p:txBody>
      </p:sp>
      <p:sp>
        <p:nvSpPr>
          <p:cNvPr id="4" name="灯片编号占位符 3">
            <a:extLst>
              <a:ext uri="{FF2B5EF4-FFF2-40B4-BE49-F238E27FC236}">
                <a16:creationId xmlns:a16="http://schemas.microsoft.com/office/drawing/2014/main" id="{6F3C9974-B544-ED01-8F20-469B958FFEE0}"/>
              </a:ext>
            </a:extLst>
          </p:cNvPr>
          <p:cNvSpPr>
            <a:spLocks noGrp="1"/>
          </p:cNvSpPr>
          <p:nvPr>
            <p:ph type="sldNum" sz="quarter" idx="12"/>
          </p:nvPr>
        </p:nvSpPr>
        <p:spPr/>
        <p:txBody>
          <a:bodyPr/>
          <a:lstStyle/>
          <a:p>
            <a:fld id="{1F2E227B-FA52-4C6D-8973-7D061EDF5A4A}" type="slidenum">
              <a:rPr lang="zh-CN" altLang="en-US" smtClean="0"/>
              <a:t>5</a:t>
            </a:fld>
            <a:endParaRPr lang="zh-CN" altLang="en-US"/>
          </a:p>
        </p:txBody>
      </p:sp>
      <p:sp>
        <p:nvSpPr>
          <p:cNvPr id="6" name="文本框 5">
            <a:extLst>
              <a:ext uri="{FF2B5EF4-FFF2-40B4-BE49-F238E27FC236}">
                <a16:creationId xmlns:a16="http://schemas.microsoft.com/office/drawing/2014/main" id="{F48B3BC8-4D32-EAE3-5C35-955AD62D6A09}"/>
              </a:ext>
            </a:extLst>
          </p:cNvPr>
          <p:cNvSpPr txBox="1"/>
          <p:nvPr/>
        </p:nvSpPr>
        <p:spPr>
          <a:xfrm>
            <a:off x="570000" y="4375238"/>
            <a:ext cx="11052000" cy="523220"/>
          </a:xfrm>
          <a:prstGeom prst="rect">
            <a:avLst/>
          </a:prstGeom>
          <a:solidFill>
            <a:srgbClr val="2683C6"/>
          </a:solidFill>
        </p:spPr>
        <p:txBody>
          <a:bodyPr wrap="square" rtlCol="0">
            <a:spAutoFit/>
          </a:bodyPr>
          <a:lstStyle/>
          <a:p>
            <a:r>
              <a:rPr lang="en-US" altLang="zh-CN" sz="2800" dirty="0">
                <a:solidFill>
                  <a:schemeClr val="bg1"/>
                </a:solidFill>
              </a:rPr>
              <a:t>These approaches cannot detect logic bugs in UPDATE / DELETE statements</a:t>
            </a:r>
          </a:p>
        </p:txBody>
      </p:sp>
    </p:spTree>
    <p:extLst>
      <p:ext uri="{BB962C8B-B14F-4D97-AF65-F5344CB8AC3E}">
        <p14:creationId xmlns:p14="http://schemas.microsoft.com/office/powerpoint/2010/main" val="25208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9" presetClass="emph" presetSubtype="0" grpId="0" nodeType="withEffect">
                                  <p:stCondLst>
                                    <p:cond delay="0"/>
                                  </p:stCondLst>
                                  <p:childTnLst>
                                    <p:set>
                                      <p:cBhvr>
                                        <p:cTn id="9" dur="indefinite"/>
                                        <p:tgtEl>
                                          <p:spTgt spid="3">
                                            <p:txEl>
                                              <p:pRg st="0" end="0"/>
                                            </p:txEl>
                                          </p:spTgt>
                                        </p:tgtEl>
                                        <p:attrNameLst>
                                          <p:attrName>style.opacity</p:attrName>
                                        </p:attrNameLst>
                                      </p:cBhvr>
                                      <p:to>
                                        <p:strVal val="0.25"/>
                                      </p:to>
                                    </p:set>
                                    <p:animEffect filter="image" prLst="opacity: 0.25">
                                      <p:cBhvr rctx="IE">
                                        <p:cTn id="10" dur="indefinite"/>
                                        <p:tgtEl>
                                          <p:spTgt spid="3">
                                            <p:txEl>
                                              <p:pRg st="0" end="0"/>
                                            </p:txEl>
                                          </p:spTgt>
                                        </p:tgtEl>
                                      </p:cBhvr>
                                    </p:animEffect>
                                  </p:childTnLst>
                                </p:cTn>
                              </p:par>
                              <p:par>
                                <p:cTn id="11" presetID="9" presetClass="emph" presetSubtype="0" grpId="0" nodeType="withEffect">
                                  <p:stCondLst>
                                    <p:cond delay="0"/>
                                  </p:stCondLst>
                                  <p:childTnLst>
                                    <p:set>
                                      <p:cBhvr>
                                        <p:cTn id="12" dur="indefinite"/>
                                        <p:tgtEl>
                                          <p:spTgt spid="3">
                                            <p:txEl>
                                              <p:pRg st="1" end="1"/>
                                            </p:txEl>
                                          </p:spTgt>
                                        </p:tgtEl>
                                        <p:attrNameLst>
                                          <p:attrName>style.opacity</p:attrName>
                                        </p:attrNameLst>
                                      </p:cBhvr>
                                      <p:to>
                                        <p:strVal val="0.25"/>
                                      </p:to>
                                    </p:set>
                                    <p:animEffect filter="image" prLst="opacity: 0.25">
                                      <p:cBhvr rctx="IE">
                                        <p:cTn id="13" dur="indefinite"/>
                                        <p:tgtEl>
                                          <p:spTgt spid="3">
                                            <p:txEl>
                                              <p:pRg st="1" end="1"/>
                                            </p:txEl>
                                          </p:spTgt>
                                        </p:tgtEl>
                                      </p:cBhvr>
                                    </p:animEffect>
                                  </p:childTnLst>
                                </p:cTn>
                              </p:par>
                              <p:par>
                                <p:cTn id="14" presetID="9" presetClass="emph" presetSubtype="0" grpId="0" nodeType="withEffect">
                                  <p:stCondLst>
                                    <p:cond delay="0"/>
                                  </p:stCondLst>
                                  <p:childTnLst>
                                    <p:set>
                                      <p:cBhvr>
                                        <p:cTn id="15" dur="indefinite"/>
                                        <p:tgtEl>
                                          <p:spTgt spid="3">
                                            <p:txEl>
                                              <p:pRg st="2" end="2"/>
                                            </p:txEl>
                                          </p:spTgt>
                                        </p:tgtEl>
                                        <p:attrNameLst>
                                          <p:attrName>style.opacity</p:attrName>
                                        </p:attrNameLst>
                                      </p:cBhvr>
                                      <p:to>
                                        <p:strVal val="0.25"/>
                                      </p:to>
                                    </p:set>
                                    <p:animEffect filter="image" prLst="opacity: 0.25">
                                      <p:cBhvr rctx="IE">
                                        <p:cTn id="16" dur="indefinite"/>
                                        <p:tgtEl>
                                          <p:spTgt spid="3">
                                            <p:txEl>
                                              <p:pRg st="2" end="2"/>
                                            </p:txEl>
                                          </p:spTgt>
                                        </p:tgtEl>
                                      </p:cBhvr>
                                    </p:animEffect>
                                  </p:childTnLst>
                                </p:cTn>
                              </p:par>
                              <p:par>
                                <p:cTn id="17" presetID="9" presetClass="emph" presetSubtype="0" grpId="0" nodeType="withEffect">
                                  <p:stCondLst>
                                    <p:cond delay="0"/>
                                  </p:stCondLst>
                                  <p:childTnLst>
                                    <p:set>
                                      <p:cBhvr>
                                        <p:cTn id="18" dur="indefinite"/>
                                        <p:tgtEl>
                                          <p:spTgt spid="3">
                                            <p:txEl>
                                              <p:pRg st="3" end="3"/>
                                            </p:txEl>
                                          </p:spTgt>
                                        </p:tgtEl>
                                        <p:attrNameLst>
                                          <p:attrName>style.opacity</p:attrName>
                                        </p:attrNameLst>
                                      </p:cBhvr>
                                      <p:to>
                                        <p:strVal val="0.25"/>
                                      </p:to>
                                    </p:set>
                                    <p:animEffect filter="image" prLst="opacity: 0.25">
                                      <p:cBhvr rctx="IE">
                                        <p:cTn id="19" dur="indefinite"/>
                                        <p:tgtEl>
                                          <p:spTgt spid="3">
                                            <p:txEl>
                                              <p:pRg st="3" end="3"/>
                                            </p:txEl>
                                          </p:spTgt>
                                        </p:tgtEl>
                                      </p:cBhvr>
                                    </p:animEffect>
                                  </p:childTnLst>
                                </p:cTn>
                              </p:par>
                              <p:par>
                                <p:cTn id="20" presetID="9" presetClass="emph" presetSubtype="0" grpId="0" nodeType="withEffect">
                                  <p:stCondLst>
                                    <p:cond delay="0"/>
                                  </p:stCondLst>
                                  <p:childTnLst>
                                    <p:set>
                                      <p:cBhvr>
                                        <p:cTn id="21" dur="indefinite"/>
                                        <p:tgtEl>
                                          <p:spTgt spid="3">
                                            <p:txEl>
                                              <p:pRg st="4" end="4"/>
                                            </p:txEl>
                                          </p:spTgt>
                                        </p:tgtEl>
                                        <p:attrNameLst>
                                          <p:attrName>style.opacity</p:attrName>
                                        </p:attrNameLst>
                                      </p:cBhvr>
                                      <p:to>
                                        <p:strVal val="0.25"/>
                                      </p:to>
                                    </p:set>
                                    <p:animEffect filter="image" prLst="opacity: 0.25">
                                      <p:cBhvr rctx="IE">
                                        <p:cTn id="22" dur="indefinite"/>
                                        <p:tgtEl>
                                          <p:spTgt spid="3">
                                            <p:txEl>
                                              <p:pRg st="4" end="4"/>
                                            </p:txEl>
                                          </p:spTgt>
                                        </p:tgtEl>
                                      </p:cBhvr>
                                    </p:animEffect>
                                  </p:childTnLst>
                                </p:cTn>
                              </p:par>
                              <p:par>
                                <p:cTn id="23" presetID="9" presetClass="emph" presetSubtype="0" grpId="0" nodeType="withEffect">
                                  <p:stCondLst>
                                    <p:cond delay="0"/>
                                  </p:stCondLst>
                                  <p:childTnLst>
                                    <p:set>
                                      <p:cBhvr>
                                        <p:cTn id="24" dur="indefinite"/>
                                        <p:tgtEl>
                                          <p:spTgt spid="3">
                                            <p:txEl>
                                              <p:pRg st="5" end="5"/>
                                            </p:txEl>
                                          </p:spTgt>
                                        </p:tgtEl>
                                        <p:attrNameLst>
                                          <p:attrName>style.opacity</p:attrName>
                                        </p:attrNameLst>
                                      </p:cBhvr>
                                      <p:to>
                                        <p:strVal val="0.25"/>
                                      </p:to>
                                    </p:set>
                                    <p:animEffect filter="image" prLst="opacity: 0.25">
                                      <p:cBhvr rctx="IE">
                                        <p:cTn id="25" dur="indefinite"/>
                                        <p:tgtEl>
                                          <p:spTgt spid="3">
                                            <p:txEl>
                                              <p:pRg st="5" end="5"/>
                                            </p:txEl>
                                          </p:spTgt>
                                        </p:tgtEl>
                                      </p:cBhvr>
                                    </p:animEffect>
                                  </p:childTnLst>
                                </p:cTn>
                              </p:par>
                              <p:par>
                                <p:cTn id="26" presetID="9" presetClass="emph" presetSubtype="0" grpId="0" nodeType="withEffect">
                                  <p:stCondLst>
                                    <p:cond delay="0"/>
                                  </p:stCondLst>
                                  <p:childTnLst>
                                    <p:set>
                                      <p:cBhvr>
                                        <p:cTn id="27" dur="indefinite"/>
                                        <p:tgtEl>
                                          <p:spTgt spid="3">
                                            <p:txEl>
                                              <p:pRg st="6" end="6"/>
                                            </p:txEl>
                                          </p:spTgt>
                                        </p:tgtEl>
                                        <p:attrNameLst>
                                          <p:attrName>style.opacity</p:attrName>
                                        </p:attrNameLst>
                                      </p:cBhvr>
                                      <p:to>
                                        <p:strVal val="0.25"/>
                                      </p:to>
                                    </p:set>
                                    <p:animEffect filter="image" prLst="opacity: 0.25">
                                      <p:cBhvr rctx="IE">
                                        <p:cTn id="28" dur="indefinite"/>
                                        <p:tgtEl>
                                          <p:spTgt spid="3">
                                            <p:txEl>
                                              <p:pRg st="6" end="6"/>
                                            </p:txEl>
                                          </p:spTgt>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ADAEF-36A2-9473-324A-74DDA8F1FD64}"/>
              </a:ext>
            </a:extLst>
          </p:cNvPr>
          <p:cNvSpPr>
            <a:spLocks noGrp="1"/>
          </p:cNvSpPr>
          <p:nvPr>
            <p:ph type="title"/>
          </p:nvPr>
        </p:nvSpPr>
        <p:spPr/>
        <p:txBody>
          <a:bodyPr>
            <a:normAutofit fontScale="90000"/>
          </a:bodyPr>
          <a:lstStyle/>
          <a:p>
            <a:r>
              <a:rPr lang="en-US" altLang="zh-CN" dirty="0"/>
              <a:t>Observation</a:t>
            </a:r>
            <a:endParaRPr lang="zh-CN" altLang="en-US" dirty="0"/>
          </a:p>
        </p:txBody>
      </p:sp>
      <p:sp>
        <p:nvSpPr>
          <p:cNvPr id="3" name="内容占位符 2">
            <a:extLst>
              <a:ext uri="{FF2B5EF4-FFF2-40B4-BE49-F238E27FC236}">
                <a16:creationId xmlns:a16="http://schemas.microsoft.com/office/drawing/2014/main" id="{47B960F7-A95D-576E-E231-838F10341340}"/>
              </a:ext>
            </a:extLst>
          </p:cNvPr>
          <p:cNvSpPr>
            <a:spLocks noGrp="1"/>
          </p:cNvSpPr>
          <p:nvPr>
            <p:ph idx="1"/>
          </p:nvPr>
        </p:nvSpPr>
        <p:spPr>
          <a:xfrm>
            <a:off x="838200" y="1279127"/>
            <a:ext cx="10832432" cy="480131"/>
          </a:xfrm>
        </p:spPr>
        <p:txBody>
          <a:bodyPr/>
          <a:lstStyle/>
          <a:p>
            <a:r>
              <a:rPr lang="en-US" altLang="zh-CN" dirty="0"/>
              <a:t>SQL statements utilize predicates to specify which rows to manipulate</a:t>
            </a:r>
          </a:p>
        </p:txBody>
      </p:sp>
      <p:sp>
        <p:nvSpPr>
          <p:cNvPr id="4" name="灯片编号占位符 3">
            <a:extLst>
              <a:ext uri="{FF2B5EF4-FFF2-40B4-BE49-F238E27FC236}">
                <a16:creationId xmlns:a16="http://schemas.microsoft.com/office/drawing/2014/main" id="{4C47F8DA-6452-A6C8-6A37-FDC25BC7279C}"/>
              </a:ext>
            </a:extLst>
          </p:cNvPr>
          <p:cNvSpPr>
            <a:spLocks noGrp="1"/>
          </p:cNvSpPr>
          <p:nvPr>
            <p:ph type="sldNum" sz="quarter" idx="12"/>
          </p:nvPr>
        </p:nvSpPr>
        <p:spPr/>
        <p:txBody>
          <a:bodyPr/>
          <a:lstStyle/>
          <a:p>
            <a:fld id="{1F2E227B-FA52-4C6D-8973-7D061EDF5A4A}" type="slidenum">
              <a:rPr lang="zh-CN" altLang="en-US" smtClean="0"/>
              <a:t>6</a:t>
            </a:fld>
            <a:endParaRPr lang="zh-CN" altLang="en-US" dirty="0"/>
          </a:p>
        </p:txBody>
      </p:sp>
      <p:graphicFrame>
        <p:nvGraphicFramePr>
          <p:cNvPr id="34" name="表格 6">
            <a:extLst>
              <a:ext uri="{FF2B5EF4-FFF2-40B4-BE49-F238E27FC236}">
                <a16:creationId xmlns:a16="http://schemas.microsoft.com/office/drawing/2014/main" id="{0264D70D-9522-C5CC-196E-45C495D7F3C0}"/>
              </a:ext>
            </a:extLst>
          </p:cNvPr>
          <p:cNvGraphicFramePr>
            <a:graphicFrameLocks noGrp="1"/>
          </p:cNvGraphicFramePr>
          <p:nvPr>
            <p:extLst>
              <p:ext uri="{D42A27DB-BD31-4B8C-83A1-F6EECF244321}">
                <p14:modId xmlns:p14="http://schemas.microsoft.com/office/powerpoint/2010/main" val="1325817552"/>
              </p:ext>
            </p:extLst>
          </p:nvPr>
        </p:nvGraphicFramePr>
        <p:xfrm>
          <a:off x="1780309" y="1832764"/>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35" name="文本框 34">
            <a:extLst>
              <a:ext uri="{FF2B5EF4-FFF2-40B4-BE49-F238E27FC236}">
                <a16:creationId xmlns:a16="http://schemas.microsoft.com/office/drawing/2014/main" id="{257029DF-4F76-FAC7-877F-1955B673DBC7}"/>
              </a:ext>
            </a:extLst>
          </p:cNvPr>
          <p:cNvSpPr txBox="1"/>
          <p:nvPr/>
        </p:nvSpPr>
        <p:spPr>
          <a:xfrm>
            <a:off x="1384309" y="1826304"/>
            <a:ext cx="396000" cy="338554"/>
          </a:xfrm>
          <a:prstGeom prst="rect">
            <a:avLst/>
          </a:prstGeom>
          <a:noFill/>
        </p:spPr>
        <p:txBody>
          <a:bodyPr wrap="square">
            <a:spAutoFit/>
          </a:bodyPr>
          <a:lstStyle/>
          <a:p>
            <a:pPr algn="ctr"/>
            <a:r>
              <a:rPr lang="en-US" altLang="zh-CN" sz="1600" dirty="0">
                <a:solidFill>
                  <a:schemeClr val="tx1"/>
                </a:solidFill>
              </a:rPr>
              <a:t>t1</a:t>
            </a:r>
            <a:endParaRPr lang="zh-CN" altLang="en-US" sz="1600" dirty="0"/>
          </a:p>
        </p:txBody>
      </p:sp>
      <p:sp>
        <p:nvSpPr>
          <p:cNvPr id="7" name="矩形: 圆角 6">
            <a:extLst>
              <a:ext uri="{FF2B5EF4-FFF2-40B4-BE49-F238E27FC236}">
                <a16:creationId xmlns:a16="http://schemas.microsoft.com/office/drawing/2014/main" id="{9AB95303-AF80-2D90-E944-FC85C4DF678F}"/>
              </a:ext>
            </a:extLst>
          </p:cNvPr>
          <p:cNvSpPr/>
          <p:nvPr/>
        </p:nvSpPr>
        <p:spPr>
          <a:xfrm>
            <a:off x="1708309" y="2763676"/>
            <a:ext cx="1584000"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0" name="表格 6">
            <a:extLst>
              <a:ext uri="{FF2B5EF4-FFF2-40B4-BE49-F238E27FC236}">
                <a16:creationId xmlns:a16="http://schemas.microsoft.com/office/drawing/2014/main" id="{D7C0931A-DE09-E846-E622-2E8D8B05297D}"/>
              </a:ext>
            </a:extLst>
          </p:cNvPr>
          <p:cNvGraphicFramePr>
            <a:graphicFrameLocks noGrp="1"/>
          </p:cNvGraphicFramePr>
          <p:nvPr>
            <p:extLst>
              <p:ext uri="{D42A27DB-BD31-4B8C-83A1-F6EECF244321}">
                <p14:modId xmlns:p14="http://schemas.microsoft.com/office/powerpoint/2010/main" val="4044270758"/>
              </p:ext>
            </p:extLst>
          </p:nvPr>
        </p:nvGraphicFramePr>
        <p:xfrm>
          <a:off x="1780309" y="35624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11" name="文本框 10">
            <a:extLst>
              <a:ext uri="{FF2B5EF4-FFF2-40B4-BE49-F238E27FC236}">
                <a16:creationId xmlns:a16="http://schemas.microsoft.com/office/drawing/2014/main" id="{23EFD798-4C42-ABD3-C364-A788BB334099}"/>
              </a:ext>
            </a:extLst>
          </p:cNvPr>
          <p:cNvSpPr txBox="1"/>
          <p:nvPr/>
        </p:nvSpPr>
        <p:spPr>
          <a:xfrm>
            <a:off x="1384309"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16" name="文本框 15">
            <a:extLst>
              <a:ext uri="{FF2B5EF4-FFF2-40B4-BE49-F238E27FC236}">
                <a16:creationId xmlns:a16="http://schemas.microsoft.com/office/drawing/2014/main" id="{F838D269-5469-B99D-C511-398851A32731}"/>
              </a:ext>
            </a:extLst>
          </p:cNvPr>
          <p:cNvSpPr txBox="1"/>
          <p:nvPr/>
        </p:nvSpPr>
        <p:spPr>
          <a:xfrm>
            <a:off x="1384309" y="5207135"/>
            <a:ext cx="396000" cy="338554"/>
          </a:xfrm>
          <a:prstGeom prst="rect">
            <a:avLst/>
          </a:prstGeom>
          <a:noFill/>
        </p:spPr>
        <p:txBody>
          <a:bodyPr wrap="square">
            <a:spAutoFit/>
          </a:bodyPr>
          <a:lstStyle/>
          <a:p>
            <a:pPr algn="ctr"/>
            <a:r>
              <a:rPr lang="en-US" altLang="zh-CN" sz="1600" dirty="0">
                <a:solidFill>
                  <a:schemeClr val="tx1"/>
                </a:solidFill>
              </a:rPr>
              <a:t>t1</a:t>
            </a:r>
            <a:endParaRPr lang="zh-CN" altLang="en-US" sz="1600" dirty="0"/>
          </a:p>
        </p:txBody>
      </p:sp>
      <p:cxnSp>
        <p:nvCxnSpPr>
          <p:cNvPr id="23" name="直接箭头连接符 22">
            <a:extLst>
              <a:ext uri="{FF2B5EF4-FFF2-40B4-BE49-F238E27FC236}">
                <a16:creationId xmlns:a16="http://schemas.microsoft.com/office/drawing/2014/main" id="{DCC61508-B8AA-F06B-6CE0-9659AA92D731}"/>
              </a:ext>
            </a:extLst>
          </p:cNvPr>
          <p:cNvCxnSpPr>
            <a:cxnSpLocks/>
            <a:stCxn id="34" idx="3"/>
            <a:endCxn id="13" idx="1"/>
          </p:cNvCxnSpPr>
          <p:nvPr/>
        </p:nvCxnSpPr>
        <p:spPr>
          <a:xfrm>
            <a:off x="3220309" y="2503324"/>
            <a:ext cx="47491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71640C0B-A41E-651C-5791-38DF1546130F}"/>
              </a:ext>
            </a:extLst>
          </p:cNvPr>
          <p:cNvCxnSpPr>
            <a:cxnSpLocks/>
            <a:stCxn id="10" idx="3"/>
            <a:endCxn id="18" idx="1"/>
          </p:cNvCxnSpPr>
          <p:nvPr/>
        </p:nvCxnSpPr>
        <p:spPr>
          <a:xfrm>
            <a:off x="3220309" y="4233040"/>
            <a:ext cx="47491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6" name="表格 6">
            <a:extLst>
              <a:ext uri="{FF2B5EF4-FFF2-40B4-BE49-F238E27FC236}">
                <a16:creationId xmlns:a16="http://schemas.microsoft.com/office/drawing/2014/main" id="{A65F05B0-F8E1-2B40-3E33-807F541476A2}"/>
              </a:ext>
            </a:extLst>
          </p:cNvPr>
          <p:cNvGraphicFramePr>
            <a:graphicFrameLocks noGrp="1"/>
          </p:cNvGraphicFramePr>
          <p:nvPr>
            <p:extLst>
              <p:ext uri="{D42A27DB-BD31-4B8C-83A1-F6EECF244321}">
                <p14:modId xmlns:p14="http://schemas.microsoft.com/office/powerpoint/2010/main" val="1560012987"/>
              </p:ext>
            </p:extLst>
          </p:nvPr>
        </p:nvGraphicFramePr>
        <p:xfrm>
          <a:off x="1780309" y="519542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8" name="矩形: 圆角 7">
            <a:extLst>
              <a:ext uri="{FF2B5EF4-FFF2-40B4-BE49-F238E27FC236}">
                <a16:creationId xmlns:a16="http://schemas.microsoft.com/office/drawing/2014/main" id="{88E74991-5EAC-9ED4-2507-0E6D40034D7E}"/>
              </a:ext>
            </a:extLst>
          </p:cNvPr>
          <p:cNvSpPr/>
          <p:nvPr/>
        </p:nvSpPr>
        <p:spPr>
          <a:xfrm>
            <a:off x="1708309" y="4152421"/>
            <a:ext cx="1584000"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3" name="表格 6">
            <a:extLst>
              <a:ext uri="{FF2B5EF4-FFF2-40B4-BE49-F238E27FC236}">
                <a16:creationId xmlns:a16="http://schemas.microsoft.com/office/drawing/2014/main" id="{73E53A98-EA30-C921-EF91-DA18F8E77B1B}"/>
              </a:ext>
            </a:extLst>
          </p:cNvPr>
          <p:cNvGraphicFramePr>
            <a:graphicFrameLocks noGrp="1"/>
          </p:cNvGraphicFramePr>
          <p:nvPr>
            <p:extLst>
              <p:ext uri="{D42A27DB-BD31-4B8C-83A1-F6EECF244321}">
                <p14:modId xmlns:p14="http://schemas.microsoft.com/office/powerpoint/2010/main" val="2789736988"/>
              </p:ext>
            </p:extLst>
          </p:nvPr>
        </p:nvGraphicFramePr>
        <p:xfrm>
          <a:off x="7969458" y="2168044"/>
          <a:ext cx="1440000" cy="67056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18" name="表格 6">
            <a:extLst>
              <a:ext uri="{FF2B5EF4-FFF2-40B4-BE49-F238E27FC236}">
                <a16:creationId xmlns:a16="http://schemas.microsoft.com/office/drawing/2014/main" id="{20824ADC-F600-975C-CDC2-C86FA8CECA55}"/>
              </a:ext>
            </a:extLst>
          </p:cNvPr>
          <p:cNvGraphicFramePr>
            <a:graphicFrameLocks noGrp="1"/>
          </p:cNvGraphicFramePr>
          <p:nvPr>
            <p:extLst>
              <p:ext uri="{D42A27DB-BD31-4B8C-83A1-F6EECF244321}">
                <p14:modId xmlns:p14="http://schemas.microsoft.com/office/powerpoint/2010/main" val="1902045089"/>
              </p:ext>
            </p:extLst>
          </p:nvPr>
        </p:nvGraphicFramePr>
        <p:xfrm>
          <a:off x="7969458" y="35624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solidFill>
                            <a:srgbClr val="FF0000"/>
                          </a:solidFill>
                        </a:rPr>
                        <a:t>1</a:t>
                      </a:r>
                      <a:endParaRPr lang="zh-CN" altLang="en-US" sz="1600" dirty="0">
                        <a:solidFill>
                          <a:srgbClr val="FF0000"/>
                        </a:solidFill>
                      </a:endParaRPr>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28" name="表格 6">
            <a:extLst>
              <a:ext uri="{FF2B5EF4-FFF2-40B4-BE49-F238E27FC236}">
                <a16:creationId xmlns:a16="http://schemas.microsoft.com/office/drawing/2014/main" id="{D92A39B5-E379-4F5A-814D-F702B1100F3D}"/>
              </a:ext>
            </a:extLst>
          </p:cNvPr>
          <p:cNvGraphicFramePr>
            <a:graphicFrameLocks noGrp="1"/>
          </p:cNvGraphicFramePr>
          <p:nvPr>
            <p:extLst>
              <p:ext uri="{D42A27DB-BD31-4B8C-83A1-F6EECF244321}">
                <p14:modId xmlns:p14="http://schemas.microsoft.com/office/powerpoint/2010/main" val="2366554260"/>
              </p:ext>
            </p:extLst>
          </p:nvPr>
        </p:nvGraphicFramePr>
        <p:xfrm>
          <a:off x="7969458" y="5363060"/>
          <a:ext cx="1440000" cy="100584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29" name="矩形: 圆角 28">
            <a:extLst>
              <a:ext uri="{FF2B5EF4-FFF2-40B4-BE49-F238E27FC236}">
                <a16:creationId xmlns:a16="http://schemas.microsoft.com/office/drawing/2014/main" id="{24BF6266-FAFF-3718-D56B-BCBBE4745EC5}"/>
              </a:ext>
            </a:extLst>
          </p:cNvPr>
          <p:cNvSpPr/>
          <p:nvPr/>
        </p:nvSpPr>
        <p:spPr>
          <a:xfrm>
            <a:off x="1708309" y="5484721"/>
            <a:ext cx="1584000" cy="468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1B70B0B7-41AE-ABBE-E3B6-2BD9B373DEE9}"/>
              </a:ext>
            </a:extLst>
          </p:cNvPr>
          <p:cNvCxnSpPr>
            <a:cxnSpLocks/>
            <a:stCxn id="6" idx="3"/>
            <a:endCxn id="28" idx="1"/>
          </p:cNvCxnSpPr>
          <p:nvPr/>
        </p:nvCxnSpPr>
        <p:spPr>
          <a:xfrm>
            <a:off x="3220309" y="5865980"/>
            <a:ext cx="47491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D5CC9CBF-6CCF-8C7D-EFA8-9348F84C632C}"/>
              </a:ext>
            </a:extLst>
          </p:cNvPr>
          <p:cNvSpPr/>
          <p:nvPr/>
        </p:nvSpPr>
        <p:spPr>
          <a:xfrm>
            <a:off x="3616309" y="2269962"/>
            <a:ext cx="4089416"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c2 FROM t1 WHERE c2 &gt; 0</a:t>
            </a:r>
          </a:p>
        </p:txBody>
      </p:sp>
      <p:sp>
        <p:nvSpPr>
          <p:cNvPr id="14" name="矩形: 圆角 13">
            <a:extLst>
              <a:ext uri="{FF2B5EF4-FFF2-40B4-BE49-F238E27FC236}">
                <a16:creationId xmlns:a16="http://schemas.microsoft.com/office/drawing/2014/main" id="{92977DF1-C4FC-A5F4-4149-DA1CEDBCED53}"/>
              </a:ext>
            </a:extLst>
          </p:cNvPr>
          <p:cNvSpPr/>
          <p:nvPr/>
        </p:nvSpPr>
        <p:spPr>
          <a:xfrm>
            <a:off x="3616309" y="5632618"/>
            <a:ext cx="4089415"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c2 is null</a:t>
            </a:r>
          </a:p>
        </p:txBody>
      </p:sp>
      <p:sp>
        <p:nvSpPr>
          <p:cNvPr id="9" name="矩形: 圆角 8">
            <a:extLst>
              <a:ext uri="{FF2B5EF4-FFF2-40B4-BE49-F238E27FC236}">
                <a16:creationId xmlns:a16="http://schemas.microsoft.com/office/drawing/2014/main" id="{AC203284-8DDB-F87C-05FB-9002A2EA5D52}"/>
              </a:ext>
            </a:extLst>
          </p:cNvPr>
          <p:cNvSpPr/>
          <p:nvPr/>
        </p:nvSpPr>
        <p:spPr>
          <a:xfrm>
            <a:off x="3616309" y="3999678"/>
            <a:ext cx="4089416"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a:t>
            </a:r>
            <a:r>
              <a:rPr lang="en-US" altLang="zh-CN" sz="2000" dirty="0">
                <a:solidFill>
                  <a:schemeClr val="tx1"/>
                </a:solidFill>
              </a:rPr>
              <a:t> t1 SET c2 = 1 WHERE c1 &gt; 1</a:t>
            </a:r>
          </a:p>
        </p:txBody>
      </p:sp>
      <p:sp>
        <p:nvSpPr>
          <p:cNvPr id="32" name="对话气泡: 椭圆形 31">
            <a:extLst>
              <a:ext uri="{FF2B5EF4-FFF2-40B4-BE49-F238E27FC236}">
                <a16:creationId xmlns:a16="http://schemas.microsoft.com/office/drawing/2014/main" id="{DF3CB2E4-C215-2C82-5928-06D766C54594}"/>
              </a:ext>
            </a:extLst>
          </p:cNvPr>
          <p:cNvSpPr/>
          <p:nvPr/>
        </p:nvSpPr>
        <p:spPr>
          <a:xfrm>
            <a:off x="9539057" y="1826303"/>
            <a:ext cx="1836000" cy="720000"/>
          </a:xfrm>
          <a:prstGeom prst="wedgeEllipseCallout">
            <a:avLst>
              <a:gd name="adj1" fmla="val -49531"/>
              <a:gd name="adj2" fmla="val 731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Select the </a:t>
            </a:r>
            <a:r>
              <a:rPr lang="en-US" altLang="zh-CN" dirty="0">
                <a:solidFill>
                  <a:srgbClr val="FF0000"/>
                </a:solidFill>
              </a:rPr>
              <a:t>third</a:t>
            </a:r>
            <a:r>
              <a:rPr lang="en-US" altLang="zh-CN" dirty="0"/>
              <a:t> row</a:t>
            </a:r>
            <a:endParaRPr lang="zh-CN" altLang="en-US" dirty="0"/>
          </a:p>
        </p:txBody>
      </p:sp>
      <p:sp>
        <p:nvSpPr>
          <p:cNvPr id="38" name="对话气泡: 椭圆形 37">
            <a:extLst>
              <a:ext uri="{FF2B5EF4-FFF2-40B4-BE49-F238E27FC236}">
                <a16:creationId xmlns:a16="http://schemas.microsoft.com/office/drawing/2014/main" id="{882BB853-9062-7AD3-7592-E02B79328328}"/>
              </a:ext>
            </a:extLst>
          </p:cNvPr>
          <p:cNvSpPr/>
          <p:nvPr/>
        </p:nvSpPr>
        <p:spPr>
          <a:xfrm>
            <a:off x="9539057" y="3562480"/>
            <a:ext cx="1836000" cy="720000"/>
          </a:xfrm>
          <a:prstGeom prst="wedgeEllipseCallout">
            <a:avLst>
              <a:gd name="adj1" fmla="val -50194"/>
              <a:gd name="adj2" fmla="val 691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Update the </a:t>
            </a:r>
            <a:r>
              <a:rPr lang="en-US" altLang="zh-CN" dirty="0">
                <a:solidFill>
                  <a:srgbClr val="FF0000"/>
                </a:solidFill>
              </a:rPr>
              <a:t>second</a:t>
            </a:r>
            <a:r>
              <a:rPr lang="en-US" altLang="zh-CN" dirty="0"/>
              <a:t> row</a:t>
            </a:r>
            <a:endParaRPr lang="zh-CN" altLang="en-US" dirty="0"/>
          </a:p>
        </p:txBody>
      </p:sp>
      <p:sp>
        <p:nvSpPr>
          <p:cNvPr id="39" name="对话气泡: 椭圆形 38">
            <a:extLst>
              <a:ext uri="{FF2B5EF4-FFF2-40B4-BE49-F238E27FC236}">
                <a16:creationId xmlns:a16="http://schemas.microsoft.com/office/drawing/2014/main" id="{06040416-FE1E-C1FB-AB63-1198BEA658A4}"/>
              </a:ext>
            </a:extLst>
          </p:cNvPr>
          <p:cNvSpPr/>
          <p:nvPr/>
        </p:nvSpPr>
        <p:spPr>
          <a:xfrm>
            <a:off x="9539057" y="5376412"/>
            <a:ext cx="1836000" cy="720000"/>
          </a:xfrm>
          <a:prstGeom prst="wedgeEllipseCallout">
            <a:avLst>
              <a:gd name="adj1" fmla="val -49165"/>
              <a:gd name="adj2" fmla="val 664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Delete the </a:t>
            </a:r>
            <a:r>
              <a:rPr lang="en-US" altLang="zh-CN" dirty="0">
                <a:solidFill>
                  <a:srgbClr val="FF0000"/>
                </a:solidFill>
              </a:rPr>
              <a:t>first</a:t>
            </a:r>
            <a:r>
              <a:rPr lang="en-US" altLang="zh-CN" dirty="0"/>
              <a:t> row</a:t>
            </a:r>
            <a:endParaRPr lang="zh-CN" altLang="en-US" dirty="0"/>
          </a:p>
        </p:txBody>
      </p:sp>
    </p:spTree>
    <p:extLst>
      <p:ext uri="{BB962C8B-B14F-4D97-AF65-F5344CB8AC3E}">
        <p14:creationId xmlns:p14="http://schemas.microsoft.com/office/powerpoint/2010/main" val="297340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6" grpId="0"/>
      <p:bldP spid="8" grpId="0" animBg="1"/>
      <p:bldP spid="29" grpId="0" animBg="1"/>
      <p:bldP spid="14" grpId="0" animBg="1"/>
      <p:bldP spid="9" grpId="0" animBg="1"/>
      <p:bldP spid="32"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箭头连接符 55">
            <a:extLst>
              <a:ext uri="{FF2B5EF4-FFF2-40B4-BE49-F238E27FC236}">
                <a16:creationId xmlns:a16="http://schemas.microsoft.com/office/drawing/2014/main" id="{2C43E7EF-F782-201F-39A0-EAB3FAB990F6}"/>
              </a:ext>
            </a:extLst>
          </p:cNvPr>
          <p:cNvCxnSpPr>
            <a:cxnSpLocks/>
            <a:stCxn id="7" idx="1"/>
            <a:endCxn id="38" idx="1"/>
          </p:cNvCxnSpPr>
          <p:nvPr/>
        </p:nvCxnSpPr>
        <p:spPr>
          <a:xfrm flipV="1">
            <a:off x="2930358" y="5865980"/>
            <a:ext cx="467715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F42ADAEF-36A2-9473-324A-74DDA8F1FD64}"/>
              </a:ext>
            </a:extLst>
          </p:cNvPr>
          <p:cNvSpPr>
            <a:spLocks noGrp="1"/>
          </p:cNvSpPr>
          <p:nvPr>
            <p:ph type="title"/>
          </p:nvPr>
        </p:nvSpPr>
        <p:spPr/>
        <p:txBody>
          <a:bodyPr>
            <a:normAutofit fontScale="90000"/>
          </a:bodyPr>
          <a:lstStyle/>
          <a:p>
            <a:r>
              <a:rPr lang="en-US" altLang="zh-CN" dirty="0"/>
              <a:t>Observation</a:t>
            </a:r>
            <a:endParaRPr lang="zh-CN" altLang="en-US" dirty="0"/>
          </a:p>
        </p:txBody>
      </p:sp>
      <p:sp>
        <p:nvSpPr>
          <p:cNvPr id="3" name="内容占位符 2">
            <a:extLst>
              <a:ext uri="{FF2B5EF4-FFF2-40B4-BE49-F238E27FC236}">
                <a16:creationId xmlns:a16="http://schemas.microsoft.com/office/drawing/2014/main" id="{47B960F7-A95D-576E-E231-838F10341340}"/>
              </a:ext>
            </a:extLst>
          </p:cNvPr>
          <p:cNvSpPr>
            <a:spLocks noGrp="1"/>
          </p:cNvSpPr>
          <p:nvPr>
            <p:ph idx="1"/>
          </p:nvPr>
        </p:nvSpPr>
        <p:spPr>
          <a:xfrm>
            <a:off x="838200" y="1279127"/>
            <a:ext cx="10515600" cy="867930"/>
          </a:xfrm>
        </p:spPr>
        <p:txBody>
          <a:bodyPr/>
          <a:lstStyle/>
          <a:p>
            <a:r>
              <a:rPr lang="en-US" altLang="zh-CN" dirty="0"/>
              <a:t>When having the same predicate, SELECT, UPDATE and DELETE statements should access the same rows</a:t>
            </a:r>
            <a:endParaRPr lang="en-US" altLang="zh-CN" dirty="0">
              <a:solidFill>
                <a:schemeClr val="bg1">
                  <a:lumMod val="95000"/>
                </a:schemeClr>
              </a:solidFill>
            </a:endParaRPr>
          </a:p>
        </p:txBody>
      </p:sp>
      <p:sp>
        <p:nvSpPr>
          <p:cNvPr id="4" name="灯片编号占位符 3">
            <a:extLst>
              <a:ext uri="{FF2B5EF4-FFF2-40B4-BE49-F238E27FC236}">
                <a16:creationId xmlns:a16="http://schemas.microsoft.com/office/drawing/2014/main" id="{4C47F8DA-6452-A6C8-6A37-FDC25BC7279C}"/>
              </a:ext>
            </a:extLst>
          </p:cNvPr>
          <p:cNvSpPr>
            <a:spLocks noGrp="1"/>
          </p:cNvSpPr>
          <p:nvPr>
            <p:ph type="sldNum" sz="quarter" idx="12"/>
          </p:nvPr>
        </p:nvSpPr>
        <p:spPr/>
        <p:txBody>
          <a:bodyPr/>
          <a:lstStyle/>
          <a:p>
            <a:fld id="{1F2E227B-FA52-4C6D-8973-7D061EDF5A4A}" type="slidenum">
              <a:rPr lang="zh-CN" altLang="en-US" smtClean="0"/>
              <a:t>7</a:t>
            </a:fld>
            <a:endParaRPr lang="zh-CN" altLang="en-US"/>
          </a:p>
        </p:txBody>
      </p:sp>
      <p:graphicFrame>
        <p:nvGraphicFramePr>
          <p:cNvPr id="23" name="表格 6">
            <a:extLst>
              <a:ext uri="{FF2B5EF4-FFF2-40B4-BE49-F238E27FC236}">
                <a16:creationId xmlns:a16="http://schemas.microsoft.com/office/drawing/2014/main" id="{DF0C5900-26D2-CD10-3260-085972C94159}"/>
              </a:ext>
            </a:extLst>
          </p:cNvPr>
          <p:cNvGraphicFramePr>
            <a:graphicFrameLocks noGrp="1"/>
          </p:cNvGraphicFramePr>
          <p:nvPr>
            <p:extLst>
              <p:ext uri="{D42A27DB-BD31-4B8C-83A1-F6EECF244321}">
                <p14:modId xmlns:p14="http://schemas.microsoft.com/office/powerpoint/2010/main" val="1378017021"/>
              </p:ext>
            </p:extLst>
          </p:nvPr>
        </p:nvGraphicFramePr>
        <p:xfrm>
          <a:off x="1037359" y="35624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37" name="表格 6">
            <a:extLst>
              <a:ext uri="{FF2B5EF4-FFF2-40B4-BE49-F238E27FC236}">
                <a16:creationId xmlns:a16="http://schemas.microsoft.com/office/drawing/2014/main" id="{BBB20A36-D7D9-F7F8-9389-F071D31D43EF}"/>
              </a:ext>
            </a:extLst>
          </p:cNvPr>
          <p:cNvGraphicFramePr>
            <a:graphicFrameLocks noGrp="1"/>
          </p:cNvGraphicFramePr>
          <p:nvPr>
            <p:extLst>
              <p:ext uri="{D42A27DB-BD31-4B8C-83A1-F6EECF244321}">
                <p14:modId xmlns:p14="http://schemas.microsoft.com/office/powerpoint/2010/main" val="4119141438"/>
              </p:ext>
            </p:extLst>
          </p:nvPr>
        </p:nvGraphicFramePr>
        <p:xfrm>
          <a:off x="7607508" y="3562480"/>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solidFill>
                            <a:schemeClr val="tx1"/>
                          </a:solidFill>
                        </a:rPr>
                        <a:t>0</a:t>
                      </a:r>
                      <a:endParaRPr lang="zh-CN" altLang="en-US" sz="1600" dirty="0">
                        <a:solidFill>
                          <a:schemeClr val="tx1"/>
                        </a:solidFill>
                      </a:endParaRPr>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solidFill>
                            <a:srgbClr val="FF0000"/>
                          </a:solidFill>
                        </a:rPr>
                        <a:t>1</a:t>
                      </a:r>
                      <a:endParaRPr lang="zh-CN" altLang="en-US" sz="1600" dirty="0">
                        <a:solidFill>
                          <a:srgbClr val="FF0000"/>
                        </a:solidFill>
                      </a:endParaRPr>
                    </a:p>
                  </a:txBody>
                  <a:tcPr>
                    <a:solidFill>
                      <a:schemeClr val="bg2"/>
                    </a:solidFill>
                  </a:tcPr>
                </a:tc>
                <a:extLst>
                  <a:ext uri="{0D108BD9-81ED-4DB2-BD59-A6C34878D82A}">
                    <a16:rowId xmlns:a16="http://schemas.microsoft.com/office/drawing/2014/main" val="4030240857"/>
                  </a:ext>
                </a:extLst>
              </a:tr>
            </a:tbl>
          </a:graphicData>
        </a:graphic>
      </p:graphicFrame>
      <p:graphicFrame>
        <p:nvGraphicFramePr>
          <p:cNvPr id="38" name="表格 6">
            <a:extLst>
              <a:ext uri="{FF2B5EF4-FFF2-40B4-BE49-F238E27FC236}">
                <a16:creationId xmlns:a16="http://schemas.microsoft.com/office/drawing/2014/main" id="{87A6906C-EF6F-403E-C706-5572EB58C92F}"/>
              </a:ext>
            </a:extLst>
          </p:cNvPr>
          <p:cNvGraphicFramePr>
            <a:graphicFrameLocks noGrp="1"/>
          </p:cNvGraphicFramePr>
          <p:nvPr>
            <p:extLst>
              <p:ext uri="{D42A27DB-BD31-4B8C-83A1-F6EECF244321}">
                <p14:modId xmlns:p14="http://schemas.microsoft.com/office/powerpoint/2010/main" val="253173971"/>
              </p:ext>
            </p:extLst>
          </p:nvPr>
        </p:nvGraphicFramePr>
        <p:xfrm>
          <a:off x="7607508" y="5363060"/>
          <a:ext cx="1440000" cy="100584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null</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3</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40" name="矩形: 圆角 39">
            <a:extLst>
              <a:ext uri="{FF2B5EF4-FFF2-40B4-BE49-F238E27FC236}">
                <a16:creationId xmlns:a16="http://schemas.microsoft.com/office/drawing/2014/main" id="{63922470-C504-185E-A35C-FF11915E1FA2}"/>
              </a:ext>
            </a:extLst>
          </p:cNvPr>
          <p:cNvSpPr/>
          <p:nvPr/>
        </p:nvSpPr>
        <p:spPr>
          <a:xfrm>
            <a:off x="965359" y="4515009"/>
            <a:ext cx="1584000" cy="4551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A33166DB-C1EE-747F-E361-EF628F8EC553}"/>
              </a:ext>
            </a:extLst>
          </p:cNvPr>
          <p:cNvSpPr txBox="1"/>
          <p:nvPr/>
        </p:nvSpPr>
        <p:spPr>
          <a:xfrm>
            <a:off x="641359" y="355602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graphicFrame>
        <p:nvGraphicFramePr>
          <p:cNvPr id="6" name="表格 6">
            <a:extLst>
              <a:ext uri="{FF2B5EF4-FFF2-40B4-BE49-F238E27FC236}">
                <a16:creationId xmlns:a16="http://schemas.microsoft.com/office/drawing/2014/main" id="{4C283034-7630-D0D9-8F6B-71DAC81A09DF}"/>
              </a:ext>
            </a:extLst>
          </p:cNvPr>
          <p:cNvGraphicFramePr>
            <a:graphicFrameLocks noGrp="1"/>
          </p:cNvGraphicFramePr>
          <p:nvPr>
            <p:extLst>
              <p:ext uri="{D42A27DB-BD31-4B8C-83A1-F6EECF244321}">
                <p14:modId xmlns:p14="http://schemas.microsoft.com/office/powerpoint/2010/main" val="86029899"/>
              </p:ext>
            </p:extLst>
          </p:nvPr>
        </p:nvGraphicFramePr>
        <p:xfrm>
          <a:off x="7607508" y="2168044"/>
          <a:ext cx="1440000" cy="67056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1</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7" name="矩形: 圆角 6">
            <a:extLst>
              <a:ext uri="{FF2B5EF4-FFF2-40B4-BE49-F238E27FC236}">
                <a16:creationId xmlns:a16="http://schemas.microsoft.com/office/drawing/2014/main" id="{29FFD409-26CA-3A39-93B5-00B96BAD3E5D}"/>
              </a:ext>
            </a:extLst>
          </p:cNvPr>
          <p:cNvSpPr/>
          <p:nvPr/>
        </p:nvSpPr>
        <p:spPr>
          <a:xfrm>
            <a:off x="2930358" y="5632618"/>
            <a:ext cx="4146868"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FROM  t1       WHERE </a:t>
            </a:r>
            <a:r>
              <a:rPr lang="en-US" altLang="zh-CN" sz="2000" dirty="0">
                <a:solidFill>
                  <a:srgbClr val="FF0000"/>
                </a:solidFill>
              </a:rPr>
              <a:t>c2 &gt; 0</a:t>
            </a:r>
          </a:p>
        </p:txBody>
      </p:sp>
      <p:cxnSp>
        <p:nvCxnSpPr>
          <p:cNvPr id="25" name="直接箭头连接符 24">
            <a:extLst>
              <a:ext uri="{FF2B5EF4-FFF2-40B4-BE49-F238E27FC236}">
                <a16:creationId xmlns:a16="http://schemas.microsoft.com/office/drawing/2014/main" id="{4AA23207-2AB5-4C98-183A-14908E8BD6CF}"/>
              </a:ext>
            </a:extLst>
          </p:cNvPr>
          <p:cNvCxnSpPr>
            <a:cxnSpLocks/>
            <a:stCxn id="23" idx="3"/>
            <a:endCxn id="37" idx="1"/>
          </p:cNvCxnSpPr>
          <p:nvPr/>
        </p:nvCxnSpPr>
        <p:spPr>
          <a:xfrm>
            <a:off x="2477359" y="4233040"/>
            <a:ext cx="513014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矩形: 圆角 8">
            <a:extLst>
              <a:ext uri="{FF2B5EF4-FFF2-40B4-BE49-F238E27FC236}">
                <a16:creationId xmlns:a16="http://schemas.microsoft.com/office/drawing/2014/main" id="{5A32679B-AC54-5B3E-BFA1-D3A817CBD1BC}"/>
              </a:ext>
            </a:extLst>
          </p:cNvPr>
          <p:cNvSpPr/>
          <p:nvPr/>
        </p:nvSpPr>
        <p:spPr>
          <a:xfrm>
            <a:off x="2930357" y="3999678"/>
            <a:ext cx="4146869"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UPDATE </a:t>
            </a:r>
            <a:r>
              <a:rPr lang="en-US" altLang="zh-CN" sz="2000" dirty="0">
                <a:solidFill>
                  <a:schemeClr val="tx1"/>
                </a:solidFill>
              </a:rPr>
              <a:t>  t1 SET c2 = 1   WHERE </a:t>
            </a:r>
            <a:r>
              <a:rPr lang="en-US" altLang="zh-CN" sz="2000" dirty="0">
                <a:solidFill>
                  <a:srgbClr val="FF0000"/>
                </a:solidFill>
              </a:rPr>
              <a:t>c2 &gt; 0</a:t>
            </a:r>
          </a:p>
        </p:txBody>
      </p:sp>
      <p:cxnSp>
        <p:nvCxnSpPr>
          <p:cNvPr id="46" name="直接箭头连接符 45">
            <a:extLst>
              <a:ext uri="{FF2B5EF4-FFF2-40B4-BE49-F238E27FC236}">
                <a16:creationId xmlns:a16="http://schemas.microsoft.com/office/drawing/2014/main" id="{D2367509-1AF1-C55C-0A28-BCB9C9F8EEE2}"/>
              </a:ext>
            </a:extLst>
          </p:cNvPr>
          <p:cNvCxnSpPr>
            <a:cxnSpLocks/>
            <a:stCxn id="8" idx="1"/>
            <a:endCxn id="6" idx="1"/>
          </p:cNvCxnSpPr>
          <p:nvPr/>
        </p:nvCxnSpPr>
        <p:spPr>
          <a:xfrm flipV="1">
            <a:off x="2930359" y="2503324"/>
            <a:ext cx="467714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矩形: 圆角 7">
            <a:extLst>
              <a:ext uri="{FF2B5EF4-FFF2-40B4-BE49-F238E27FC236}">
                <a16:creationId xmlns:a16="http://schemas.microsoft.com/office/drawing/2014/main" id="{E4388C6B-E42E-8FE7-F3A9-C4C47965E39F}"/>
              </a:ext>
            </a:extLst>
          </p:cNvPr>
          <p:cNvSpPr/>
          <p:nvPr/>
        </p:nvSpPr>
        <p:spPr>
          <a:xfrm>
            <a:off x="2930359" y="2269962"/>
            <a:ext cx="4146869" cy="466725"/>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c2 FROM t1  WHERE </a:t>
            </a:r>
            <a:r>
              <a:rPr lang="en-US" altLang="zh-CN" sz="2000" dirty="0">
                <a:solidFill>
                  <a:srgbClr val="FF0000"/>
                </a:solidFill>
              </a:rPr>
              <a:t>c2 &gt; 0</a:t>
            </a:r>
          </a:p>
        </p:txBody>
      </p:sp>
      <p:cxnSp>
        <p:nvCxnSpPr>
          <p:cNvPr id="50" name="连接符: 曲线 49">
            <a:extLst>
              <a:ext uri="{FF2B5EF4-FFF2-40B4-BE49-F238E27FC236}">
                <a16:creationId xmlns:a16="http://schemas.microsoft.com/office/drawing/2014/main" id="{066A3F19-E578-BE8C-1306-D3F95D98FAEF}"/>
              </a:ext>
            </a:extLst>
          </p:cNvPr>
          <p:cNvCxnSpPr>
            <a:cxnSpLocks/>
            <a:stCxn id="23" idx="0"/>
            <a:endCxn id="8" idx="1"/>
          </p:cNvCxnSpPr>
          <p:nvPr/>
        </p:nvCxnSpPr>
        <p:spPr>
          <a:xfrm rot="5400000" flipH="1" flipV="1">
            <a:off x="1814282" y="2446403"/>
            <a:ext cx="1059155" cy="1173000"/>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52" name="连接符: 曲线 51">
            <a:extLst>
              <a:ext uri="{FF2B5EF4-FFF2-40B4-BE49-F238E27FC236}">
                <a16:creationId xmlns:a16="http://schemas.microsoft.com/office/drawing/2014/main" id="{EF90D7AF-D148-3320-3E29-5483D939DFEC}"/>
              </a:ext>
            </a:extLst>
          </p:cNvPr>
          <p:cNvCxnSpPr>
            <a:cxnSpLocks/>
            <a:stCxn id="23" idx="2"/>
            <a:endCxn id="7" idx="1"/>
          </p:cNvCxnSpPr>
          <p:nvPr/>
        </p:nvCxnSpPr>
        <p:spPr>
          <a:xfrm rot="16200000" flipH="1">
            <a:off x="1862668" y="4798290"/>
            <a:ext cx="962381" cy="1172999"/>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12" name="对话气泡: 椭圆形 11">
            <a:extLst>
              <a:ext uri="{FF2B5EF4-FFF2-40B4-BE49-F238E27FC236}">
                <a16:creationId xmlns:a16="http://schemas.microsoft.com/office/drawing/2014/main" id="{9B021806-87A2-D038-1868-BD8ED7C6E1B5}"/>
              </a:ext>
            </a:extLst>
          </p:cNvPr>
          <p:cNvSpPr/>
          <p:nvPr/>
        </p:nvSpPr>
        <p:spPr>
          <a:xfrm>
            <a:off x="9172853" y="1775363"/>
            <a:ext cx="1836000" cy="720000"/>
          </a:xfrm>
          <a:prstGeom prst="wedgeEllipseCallout">
            <a:avLst>
              <a:gd name="adj1" fmla="val -49531"/>
              <a:gd name="adj2" fmla="val 7315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Select the </a:t>
            </a:r>
            <a:r>
              <a:rPr lang="en-US" altLang="zh-CN" sz="2000" dirty="0">
                <a:solidFill>
                  <a:srgbClr val="FF0000"/>
                </a:solidFill>
              </a:rPr>
              <a:t>third</a:t>
            </a:r>
            <a:r>
              <a:rPr lang="en-US" altLang="zh-CN" sz="2000" dirty="0"/>
              <a:t> row</a:t>
            </a:r>
            <a:endParaRPr lang="zh-CN" altLang="en-US" sz="2000" dirty="0"/>
          </a:p>
        </p:txBody>
      </p:sp>
      <p:sp>
        <p:nvSpPr>
          <p:cNvPr id="13" name="对话气泡: 椭圆形 12">
            <a:extLst>
              <a:ext uri="{FF2B5EF4-FFF2-40B4-BE49-F238E27FC236}">
                <a16:creationId xmlns:a16="http://schemas.microsoft.com/office/drawing/2014/main" id="{EDF85B96-8238-8022-30B6-AA05794034CB}"/>
              </a:ext>
            </a:extLst>
          </p:cNvPr>
          <p:cNvSpPr/>
          <p:nvPr/>
        </p:nvSpPr>
        <p:spPr>
          <a:xfrm>
            <a:off x="9172853" y="3891703"/>
            <a:ext cx="1943721" cy="720000"/>
          </a:xfrm>
          <a:prstGeom prst="wedgeEllipseCallout">
            <a:avLst>
              <a:gd name="adj1" fmla="val -50194"/>
              <a:gd name="adj2" fmla="val 6911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Update the </a:t>
            </a:r>
            <a:r>
              <a:rPr lang="en-US" altLang="zh-CN" sz="2000" dirty="0">
                <a:solidFill>
                  <a:srgbClr val="FF0000"/>
                </a:solidFill>
              </a:rPr>
              <a:t>third</a:t>
            </a:r>
            <a:r>
              <a:rPr lang="en-US" altLang="zh-CN" sz="2000" dirty="0"/>
              <a:t> row</a:t>
            </a:r>
            <a:endParaRPr lang="zh-CN" altLang="en-US" sz="2000" dirty="0"/>
          </a:p>
        </p:txBody>
      </p:sp>
      <p:sp>
        <p:nvSpPr>
          <p:cNvPr id="14" name="对话气泡: 椭圆形 13">
            <a:extLst>
              <a:ext uri="{FF2B5EF4-FFF2-40B4-BE49-F238E27FC236}">
                <a16:creationId xmlns:a16="http://schemas.microsoft.com/office/drawing/2014/main" id="{EDFE8BDC-C6FE-DDA2-8DF1-647BE7EE2AA4}"/>
              </a:ext>
            </a:extLst>
          </p:cNvPr>
          <p:cNvSpPr/>
          <p:nvPr/>
        </p:nvSpPr>
        <p:spPr>
          <a:xfrm>
            <a:off x="9172854" y="5379343"/>
            <a:ext cx="1836000" cy="720000"/>
          </a:xfrm>
          <a:prstGeom prst="wedgeEllipseCallout">
            <a:avLst>
              <a:gd name="adj1" fmla="val -49165"/>
              <a:gd name="adj2" fmla="val 664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Delete the </a:t>
            </a:r>
            <a:r>
              <a:rPr lang="en-US" altLang="zh-CN" sz="2000" dirty="0">
                <a:solidFill>
                  <a:srgbClr val="FF0000"/>
                </a:solidFill>
              </a:rPr>
              <a:t>third</a:t>
            </a:r>
            <a:r>
              <a:rPr lang="en-US" altLang="zh-CN" sz="2000" dirty="0"/>
              <a:t> row</a:t>
            </a:r>
            <a:endParaRPr lang="zh-CN" altLang="en-US" sz="2000" dirty="0"/>
          </a:p>
        </p:txBody>
      </p:sp>
    </p:spTree>
    <p:extLst>
      <p:ext uri="{BB962C8B-B14F-4D97-AF65-F5344CB8AC3E}">
        <p14:creationId xmlns:p14="http://schemas.microsoft.com/office/powerpoint/2010/main" val="402526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D64B2-AF72-FBB1-B622-586B23E16B8C}"/>
              </a:ext>
            </a:extLst>
          </p:cNvPr>
          <p:cNvSpPr>
            <a:spLocks noGrp="1"/>
          </p:cNvSpPr>
          <p:nvPr>
            <p:ph type="title"/>
          </p:nvPr>
        </p:nvSpPr>
        <p:spPr/>
        <p:txBody>
          <a:bodyPr>
            <a:normAutofit fontScale="90000"/>
          </a:bodyPr>
          <a:lstStyle/>
          <a:p>
            <a:r>
              <a:rPr lang="en-US" altLang="zh-CN" dirty="0"/>
              <a:t>Observation</a:t>
            </a:r>
            <a:endParaRPr lang="zh-CN" altLang="en-US" dirty="0"/>
          </a:p>
        </p:txBody>
      </p:sp>
      <p:sp>
        <p:nvSpPr>
          <p:cNvPr id="3" name="内容占位符 2">
            <a:extLst>
              <a:ext uri="{FF2B5EF4-FFF2-40B4-BE49-F238E27FC236}">
                <a16:creationId xmlns:a16="http://schemas.microsoft.com/office/drawing/2014/main" id="{390DCB93-881A-5C5A-1283-8573D1B98129}"/>
              </a:ext>
            </a:extLst>
          </p:cNvPr>
          <p:cNvSpPr>
            <a:spLocks noGrp="1"/>
          </p:cNvSpPr>
          <p:nvPr>
            <p:ph idx="1"/>
          </p:nvPr>
        </p:nvSpPr>
        <p:spPr>
          <a:xfrm>
            <a:off x="838200" y="1279127"/>
            <a:ext cx="10515600" cy="867930"/>
          </a:xfrm>
        </p:spPr>
        <p:txBody>
          <a:bodyPr/>
          <a:lstStyle/>
          <a:p>
            <a:r>
              <a:rPr lang="en-US" altLang="zh-CN" dirty="0"/>
              <a:t>A DBMS usually adopts different implementations for predicate evaluation in SELECT, UPDATE and DELETE statements</a:t>
            </a:r>
            <a:endParaRPr lang="zh-CN" altLang="en-US" dirty="0"/>
          </a:p>
        </p:txBody>
      </p:sp>
      <p:sp>
        <p:nvSpPr>
          <p:cNvPr id="4" name="灯片编号占位符 3">
            <a:extLst>
              <a:ext uri="{FF2B5EF4-FFF2-40B4-BE49-F238E27FC236}">
                <a16:creationId xmlns:a16="http://schemas.microsoft.com/office/drawing/2014/main" id="{B954B47E-7B7F-2C6D-7ED7-2DC4D4F213D8}"/>
              </a:ext>
            </a:extLst>
          </p:cNvPr>
          <p:cNvSpPr>
            <a:spLocks noGrp="1"/>
          </p:cNvSpPr>
          <p:nvPr>
            <p:ph type="sldNum" sz="quarter" idx="12"/>
          </p:nvPr>
        </p:nvSpPr>
        <p:spPr/>
        <p:txBody>
          <a:bodyPr/>
          <a:lstStyle/>
          <a:p>
            <a:fld id="{1F2E227B-FA52-4C6D-8973-7D061EDF5A4A}" type="slidenum">
              <a:rPr lang="zh-CN" altLang="en-US" smtClean="0"/>
              <a:t>8</a:t>
            </a:fld>
            <a:endParaRPr lang="zh-CN" altLang="en-US" dirty="0"/>
          </a:p>
        </p:txBody>
      </p:sp>
      <p:graphicFrame>
        <p:nvGraphicFramePr>
          <p:cNvPr id="5" name="表格 6">
            <a:extLst>
              <a:ext uri="{FF2B5EF4-FFF2-40B4-BE49-F238E27FC236}">
                <a16:creationId xmlns:a16="http://schemas.microsoft.com/office/drawing/2014/main" id="{25C346B5-BFDF-6268-6E3A-8F21ECB02167}"/>
              </a:ext>
            </a:extLst>
          </p:cNvPr>
          <p:cNvGraphicFramePr>
            <a:graphicFrameLocks noGrp="1"/>
          </p:cNvGraphicFramePr>
          <p:nvPr>
            <p:extLst>
              <p:ext uri="{D42A27DB-BD31-4B8C-83A1-F6EECF244321}">
                <p14:modId xmlns:p14="http://schemas.microsoft.com/office/powerpoint/2010/main" val="4160415776"/>
              </p:ext>
            </p:extLst>
          </p:nvPr>
        </p:nvGraphicFramePr>
        <p:xfrm>
          <a:off x="643650" y="3429001"/>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a</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b</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c</a:t>
                      </a:r>
                      <a:endParaRPr lang="zh-CN" altLang="en-US" sz="1600" dirty="0"/>
                    </a:p>
                  </a:txBody>
                  <a:tcPr>
                    <a:solidFill>
                      <a:schemeClr val="bg2"/>
                    </a:solidFill>
                  </a:tcPr>
                </a:tc>
                <a:tc>
                  <a:txBody>
                    <a:bodyPr/>
                    <a:lstStyle/>
                    <a:p>
                      <a:pPr algn="ctr"/>
                      <a:r>
                        <a:rPr lang="en-US" altLang="zh-CN" sz="1600" dirty="0"/>
                        <a:t>2</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6" name="矩形: 圆角 5">
            <a:extLst>
              <a:ext uri="{FF2B5EF4-FFF2-40B4-BE49-F238E27FC236}">
                <a16:creationId xmlns:a16="http://schemas.microsoft.com/office/drawing/2014/main" id="{0850D223-0E92-820F-897D-3B820FF27AAC}"/>
              </a:ext>
            </a:extLst>
          </p:cNvPr>
          <p:cNvSpPr/>
          <p:nvPr/>
        </p:nvSpPr>
        <p:spPr>
          <a:xfrm>
            <a:off x="2083650" y="2392907"/>
            <a:ext cx="5875051"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FROM t1</a:t>
            </a:r>
          </a:p>
          <a:p>
            <a:r>
              <a:rPr lang="en-US" altLang="zh-CN" sz="2000" dirty="0">
                <a:solidFill>
                  <a:schemeClr val="tx1"/>
                </a:solidFill>
              </a:rPr>
              <a:t>  WHERE (GREATEST('a', c2) IN (0 &lt; c1)) IS NOT NULL</a:t>
            </a:r>
          </a:p>
        </p:txBody>
      </p:sp>
      <p:sp>
        <p:nvSpPr>
          <p:cNvPr id="13" name="文本框 12">
            <a:extLst>
              <a:ext uri="{FF2B5EF4-FFF2-40B4-BE49-F238E27FC236}">
                <a16:creationId xmlns:a16="http://schemas.microsoft.com/office/drawing/2014/main" id="{BD816D49-9143-4A9F-D557-7DCE21F2ABD4}"/>
              </a:ext>
            </a:extLst>
          </p:cNvPr>
          <p:cNvSpPr txBox="1"/>
          <p:nvPr/>
        </p:nvSpPr>
        <p:spPr>
          <a:xfrm>
            <a:off x="247650" y="342900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21" name="矩形: 圆角 20">
            <a:extLst>
              <a:ext uri="{FF2B5EF4-FFF2-40B4-BE49-F238E27FC236}">
                <a16:creationId xmlns:a16="http://schemas.microsoft.com/office/drawing/2014/main" id="{A4094C18-14C9-C0C7-E972-5E9ADAC53E80}"/>
              </a:ext>
            </a:extLst>
          </p:cNvPr>
          <p:cNvSpPr/>
          <p:nvPr/>
        </p:nvSpPr>
        <p:spPr>
          <a:xfrm>
            <a:off x="2083650" y="5086214"/>
            <a:ext cx="5875051"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 FROM t1</a:t>
            </a:r>
          </a:p>
          <a:p>
            <a:r>
              <a:rPr lang="en-US" altLang="zh-CN" sz="2000" dirty="0">
                <a:solidFill>
                  <a:schemeClr val="tx1"/>
                </a:solidFill>
              </a:rPr>
              <a:t>  WHERE (GREATEST('a', c2) IN (0 &lt; c1)) IS NOT NULL</a:t>
            </a:r>
          </a:p>
        </p:txBody>
      </p:sp>
      <p:sp>
        <p:nvSpPr>
          <p:cNvPr id="25" name="文本框 24">
            <a:extLst>
              <a:ext uri="{FF2B5EF4-FFF2-40B4-BE49-F238E27FC236}">
                <a16:creationId xmlns:a16="http://schemas.microsoft.com/office/drawing/2014/main" id="{18D93FA5-A7DD-0D7F-B141-98EE39DC1950}"/>
              </a:ext>
            </a:extLst>
          </p:cNvPr>
          <p:cNvSpPr txBox="1"/>
          <p:nvPr/>
        </p:nvSpPr>
        <p:spPr>
          <a:xfrm>
            <a:off x="0" y="6538912"/>
            <a:ext cx="6096000" cy="307777"/>
          </a:xfrm>
          <a:prstGeom prst="rect">
            <a:avLst/>
          </a:prstGeom>
          <a:noFill/>
        </p:spPr>
        <p:txBody>
          <a:bodyPr wrap="square">
            <a:spAutoFit/>
          </a:bodyPr>
          <a:lstStyle/>
          <a:p>
            <a:r>
              <a:rPr lang="en-US" altLang="zh-CN" sz="1400" dirty="0"/>
              <a:t>https://bugs.mysql.com/bug.php?id=106420</a:t>
            </a:r>
            <a:endParaRPr lang="zh-CN" altLang="en-US" sz="1400" dirty="0"/>
          </a:p>
        </p:txBody>
      </p:sp>
      <p:cxnSp>
        <p:nvCxnSpPr>
          <p:cNvPr id="27" name="连接符: 曲线 26">
            <a:extLst>
              <a:ext uri="{FF2B5EF4-FFF2-40B4-BE49-F238E27FC236}">
                <a16:creationId xmlns:a16="http://schemas.microsoft.com/office/drawing/2014/main" id="{3437CB67-4972-A062-D470-A92CADAA8872}"/>
              </a:ext>
            </a:extLst>
          </p:cNvPr>
          <p:cNvCxnSpPr>
            <a:cxnSpLocks/>
            <a:stCxn id="5" idx="0"/>
            <a:endCxn id="6" idx="1"/>
          </p:cNvCxnSpPr>
          <p:nvPr/>
        </p:nvCxnSpPr>
        <p:spPr>
          <a:xfrm rot="5400000" flipH="1" flipV="1">
            <a:off x="1385603" y="2730954"/>
            <a:ext cx="676094" cy="720000"/>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32" name="连接符: 曲线 31">
            <a:extLst>
              <a:ext uri="{FF2B5EF4-FFF2-40B4-BE49-F238E27FC236}">
                <a16:creationId xmlns:a16="http://schemas.microsoft.com/office/drawing/2014/main" id="{472FF338-5D0B-3BAD-A9A5-51A84461DB57}"/>
              </a:ext>
            </a:extLst>
          </p:cNvPr>
          <p:cNvCxnSpPr>
            <a:cxnSpLocks/>
            <a:stCxn id="5" idx="2"/>
            <a:endCxn id="21" idx="1"/>
          </p:cNvCxnSpPr>
          <p:nvPr/>
        </p:nvCxnSpPr>
        <p:spPr>
          <a:xfrm rot="16200000" flipH="1">
            <a:off x="1385604" y="4748167"/>
            <a:ext cx="676093" cy="720000"/>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44" name="对话气泡: 椭圆形 43">
            <a:extLst>
              <a:ext uri="{FF2B5EF4-FFF2-40B4-BE49-F238E27FC236}">
                <a16:creationId xmlns:a16="http://schemas.microsoft.com/office/drawing/2014/main" id="{63A79639-73D1-4D53-B0ED-3BCA55EF1803}"/>
              </a:ext>
            </a:extLst>
          </p:cNvPr>
          <p:cNvSpPr/>
          <p:nvPr/>
        </p:nvSpPr>
        <p:spPr>
          <a:xfrm>
            <a:off x="8056349" y="2147057"/>
            <a:ext cx="3402226" cy="720000"/>
          </a:xfrm>
          <a:prstGeom prst="wedgeEllipseCallout">
            <a:avLst>
              <a:gd name="adj1" fmla="val -50552"/>
              <a:gd name="adj2" fmla="val 687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Evaluate the result of GREATEST function</a:t>
            </a:r>
          </a:p>
        </p:txBody>
      </p:sp>
      <p:pic>
        <p:nvPicPr>
          <p:cNvPr id="8" name="Picture 6" descr="Mysql Icon - Download in Flat Style">
            <a:extLst>
              <a:ext uri="{FF2B5EF4-FFF2-40B4-BE49-F238E27FC236}">
                <a16:creationId xmlns:a16="http://schemas.microsoft.com/office/drawing/2014/main" id="{5C3C558F-766B-C1F9-AFA9-319D6875BF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03" b="24170"/>
          <a:stretch/>
        </p:blipFill>
        <p:spPr bwMode="auto">
          <a:xfrm>
            <a:off x="4924518" y="3731706"/>
            <a:ext cx="1378613"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对话气泡: 椭圆形 6">
            <a:extLst>
              <a:ext uri="{FF2B5EF4-FFF2-40B4-BE49-F238E27FC236}">
                <a16:creationId xmlns:a16="http://schemas.microsoft.com/office/drawing/2014/main" id="{4BF4CA35-B734-CC1F-FC6A-F97122FCA864}"/>
              </a:ext>
            </a:extLst>
          </p:cNvPr>
          <p:cNvSpPr/>
          <p:nvPr/>
        </p:nvSpPr>
        <p:spPr>
          <a:xfrm>
            <a:off x="8056349" y="4737324"/>
            <a:ext cx="3402225" cy="720000"/>
          </a:xfrm>
          <a:prstGeom prst="wedgeEllipseCallout">
            <a:avLst>
              <a:gd name="adj1" fmla="val -50230"/>
              <a:gd name="adj2" fmla="val 770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Check whether c1, c2 is null or not </a:t>
            </a:r>
          </a:p>
        </p:txBody>
      </p:sp>
    </p:spTree>
    <p:extLst>
      <p:ext uri="{BB962C8B-B14F-4D97-AF65-F5344CB8AC3E}">
        <p14:creationId xmlns:p14="http://schemas.microsoft.com/office/powerpoint/2010/main" val="11161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D64B2-AF72-FBB1-B622-586B23E16B8C}"/>
              </a:ext>
            </a:extLst>
          </p:cNvPr>
          <p:cNvSpPr>
            <a:spLocks noGrp="1"/>
          </p:cNvSpPr>
          <p:nvPr>
            <p:ph type="title"/>
          </p:nvPr>
        </p:nvSpPr>
        <p:spPr/>
        <p:txBody>
          <a:bodyPr>
            <a:normAutofit fontScale="90000"/>
          </a:bodyPr>
          <a:lstStyle/>
          <a:p>
            <a:r>
              <a:rPr lang="en-US" altLang="zh-CN" dirty="0"/>
              <a:t>Observation</a:t>
            </a:r>
            <a:endParaRPr lang="zh-CN" altLang="en-US" dirty="0"/>
          </a:p>
        </p:txBody>
      </p:sp>
      <p:sp>
        <p:nvSpPr>
          <p:cNvPr id="3" name="内容占位符 2">
            <a:extLst>
              <a:ext uri="{FF2B5EF4-FFF2-40B4-BE49-F238E27FC236}">
                <a16:creationId xmlns:a16="http://schemas.microsoft.com/office/drawing/2014/main" id="{390DCB93-881A-5C5A-1283-8573D1B98129}"/>
              </a:ext>
            </a:extLst>
          </p:cNvPr>
          <p:cNvSpPr>
            <a:spLocks noGrp="1"/>
          </p:cNvSpPr>
          <p:nvPr>
            <p:ph idx="1"/>
          </p:nvPr>
        </p:nvSpPr>
        <p:spPr>
          <a:xfrm>
            <a:off x="838200" y="1279127"/>
            <a:ext cx="10515600" cy="480131"/>
          </a:xfrm>
        </p:spPr>
        <p:txBody>
          <a:bodyPr/>
          <a:lstStyle/>
          <a:p>
            <a:r>
              <a:rPr lang="en-US" altLang="zh-CN" dirty="0"/>
              <a:t>Such inconsistent implementations may cause logic bugs</a:t>
            </a:r>
            <a:endParaRPr lang="zh-CN" altLang="en-US" dirty="0"/>
          </a:p>
        </p:txBody>
      </p:sp>
      <p:sp>
        <p:nvSpPr>
          <p:cNvPr id="4" name="灯片编号占位符 3">
            <a:extLst>
              <a:ext uri="{FF2B5EF4-FFF2-40B4-BE49-F238E27FC236}">
                <a16:creationId xmlns:a16="http://schemas.microsoft.com/office/drawing/2014/main" id="{B954B47E-7B7F-2C6D-7ED7-2DC4D4F213D8}"/>
              </a:ext>
            </a:extLst>
          </p:cNvPr>
          <p:cNvSpPr>
            <a:spLocks noGrp="1"/>
          </p:cNvSpPr>
          <p:nvPr>
            <p:ph type="sldNum" sz="quarter" idx="12"/>
          </p:nvPr>
        </p:nvSpPr>
        <p:spPr/>
        <p:txBody>
          <a:bodyPr/>
          <a:lstStyle/>
          <a:p>
            <a:fld id="{1F2E227B-FA52-4C6D-8973-7D061EDF5A4A}" type="slidenum">
              <a:rPr lang="zh-CN" altLang="en-US" smtClean="0"/>
              <a:t>9</a:t>
            </a:fld>
            <a:endParaRPr lang="zh-CN" altLang="en-US" dirty="0"/>
          </a:p>
        </p:txBody>
      </p:sp>
      <p:graphicFrame>
        <p:nvGraphicFramePr>
          <p:cNvPr id="5" name="表格 6">
            <a:extLst>
              <a:ext uri="{FF2B5EF4-FFF2-40B4-BE49-F238E27FC236}">
                <a16:creationId xmlns:a16="http://schemas.microsoft.com/office/drawing/2014/main" id="{25C346B5-BFDF-6268-6E3A-8F21ECB02167}"/>
              </a:ext>
            </a:extLst>
          </p:cNvPr>
          <p:cNvGraphicFramePr>
            <a:graphicFrameLocks noGrp="1"/>
          </p:cNvGraphicFramePr>
          <p:nvPr/>
        </p:nvGraphicFramePr>
        <p:xfrm>
          <a:off x="643650" y="3429001"/>
          <a:ext cx="1440000" cy="1341120"/>
        </p:xfrm>
        <a:graphic>
          <a:graphicData uri="http://schemas.openxmlformats.org/drawingml/2006/table">
            <a:tbl>
              <a:tblPr firstRow="1" bandRow="1">
                <a:tableStyleId>{073A0DAA-6AF3-43AB-8588-CEC1D06C72B9}</a:tableStyleId>
              </a:tblPr>
              <a:tblGrid>
                <a:gridCol w="720000">
                  <a:extLst>
                    <a:ext uri="{9D8B030D-6E8A-4147-A177-3AD203B41FA5}">
                      <a16:colId xmlns:a16="http://schemas.microsoft.com/office/drawing/2014/main" val="894795063"/>
                    </a:ext>
                  </a:extLst>
                </a:gridCol>
                <a:gridCol w="720000">
                  <a:extLst>
                    <a:ext uri="{9D8B030D-6E8A-4147-A177-3AD203B41FA5}">
                      <a16:colId xmlns:a16="http://schemas.microsoft.com/office/drawing/2014/main" val="3478666667"/>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c1</a:t>
                      </a:r>
                      <a:endParaRPr lang="zh-CN" altLang="en-US" sz="1600" dirty="0">
                        <a:latin typeface="Cambria" panose="02040503050406030204" pitchFamily="18" charset="0"/>
                      </a:endParaRPr>
                    </a:p>
                  </a:txBody>
                  <a:tcPr/>
                </a:tc>
                <a:tc>
                  <a:txBody>
                    <a:bodyPr/>
                    <a:lstStyle/>
                    <a:p>
                      <a:pPr algn="ctr"/>
                      <a:r>
                        <a:rPr lang="en-US" altLang="zh-CN" sz="1600" dirty="0"/>
                        <a:t>c2</a:t>
                      </a:r>
                      <a:endParaRPr lang="zh-CN" altLang="en-US" sz="1600" b="0" dirty="0">
                        <a:solidFill>
                          <a:schemeClr val="tx1"/>
                        </a:solidFill>
                      </a:endParaRPr>
                    </a:p>
                  </a:txBody>
                  <a:tcPr/>
                </a:tc>
                <a:extLst>
                  <a:ext uri="{0D108BD9-81ED-4DB2-BD59-A6C34878D82A}">
                    <a16:rowId xmlns:a16="http://schemas.microsoft.com/office/drawing/2014/main" val="1155612640"/>
                  </a:ext>
                </a:extLst>
              </a:tr>
              <a:tr h="324000">
                <a:tc>
                  <a:txBody>
                    <a:bodyPr/>
                    <a:lstStyle/>
                    <a:p>
                      <a:pPr algn="ctr"/>
                      <a:r>
                        <a:rPr lang="en-US" altLang="zh-CN" sz="1600" dirty="0"/>
                        <a:t>a</a:t>
                      </a:r>
                      <a:endParaRPr lang="zh-CN" altLang="en-US" sz="1600" dirty="0"/>
                    </a:p>
                  </a:txBody>
                  <a:tcPr>
                    <a:solidFill>
                      <a:schemeClr val="bg2"/>
                    </a:solidFill>
                  </a:tcPr>
                </a:tc>
                <a:tc>
                  <a:txBody>
                    <a:bodyPr/>
                    <a:lstStyle/>
                    <a:p>
                      <a:pPr algn="ctr"/>
                      <a:r>
                        <a:rPr lang="en-US" altLang="zh-CN" sz="1600" dirty="0"/>
                        <a:t>0</a:t>
                      </a:r>
                      <a:endParaRPr lang="zh-CN" altLang="en-US" sz="1600" dirty="0"/>
                    </a:p>
                  </a:txBody>
                  <a:tcPr>
                    <a:solidFill>
                      <a:schemeClr val="bg2"/>
                    </a:solidFill>
                  </a:tcPr>
                </a:tc>
                <a:extLst>
                  <a:ext uri="{0D108BD9-81ED-4DB2-BD59-A6C34878D82A}">
                    <a16:rowId xmlns:a16="http://schemas.microsoft.com/office/drawing/2014/main" val="3785153880"/>
                  </a:ext>
                </a:extLst>
              </a:tr>
              <a:tr h="324000">
                <a:tc>
                  <a:txBody>
                    <a:bodyPr/>
                    <a:lstStyle/>
                    <a:p>
                      <a:pPr algn="ctr"/>
                      <a:r>
                        <a:rPr lang="en-US" altLang="zh-CN" sz="1600" dirty="0"/>
                        <a:t>b</a:t>
                      </a:r>
                      <a:endParaRPr lang="zh-CN" altLang="en-US" sz="1600" dirty="0"/>
                    </a:p>
                  </a:txBody>
                  <a:tcPr>
                    <a:solidFill>
                      <a:schemeClr val="bg2"/>
                    </a:solidFill>
                  </a:tcPr>
                </a:tc>
                <a:tc>
                  <a:txBody>
                    <a:bodyPr/>
                    <a:lstStyle/>
                    <a:p>
                      <a:pPr algn="ctr"/>
                      <a:r>
                        <a:rPr lang="en-US" altLang="zh-CN" sz="1600" dirty="0"/>
                        <a:t>1</a:t>
                      </a:r>
                      <a:endParaRPr lang="zh-CN" altLang="en-US" sz="1600" dirty="0"/>
                    </a:p>
                  </a:txBody>
                  <a:tcPr>
                    <a:solidFill>
                      <a:schemeClr val="bg2"/>
                    </a:solidFill>
                  </a:tcPr>
                </a:tc>
                <a:extLst>
                  <a:ext uri="{0D108BD9-81ED-4DB2-BD59-A6C34878D82A}">
                    <a16:rowId xmlns:a16="http://schemas.microsoft.com/office/drawing/2014/main" val="2983619913"/>
                  </a:ext>
                </a:extLst>
              </a:tr>
              <a:tr h="324000">
                <a:tc>
                  <a:txBody>
                    <a:bodyPr/>
                    <a:lstStyle/>
                    <a:p>
                      <a:pPr algn="ctr"/>
                      <a:r>
                        <a:rPr lang="en-US" altLang="zh-CN" sz="1600" dirty="0"/>
                        <a:t>c</a:t>
                      </a:r>
                      <a:endParaRPr lang="zh-CN" altLang="en-US" sz="1600" dirty="0"/>
                    </a:p>
                  </a:txBody>
                  <a:tcPr>
                    <a:solidFill>
                      <a:schemeClr val="bg2"/>
                    </a:solidFill>
                  </a:tcPr>
                </a:tc>
                <a:tc>
                  <a:txBody>
                    <a:bodyPr/>
                    <a:lstStyle/>
                    <a:p>
                      <a:pPr algn="ctr"/>
                      <a:r>
                        <a:rPr lang="en-US" altLang="zh-CN" sz="1600" dirty="0"/>
                        <a:t>2</a:t>
                      </a:r>
                      <a:endParaRPr lang="zh-CN" altLang="en-US" sz="1600" dirty="0"/>
                    </a:p>
                  </a:txBody>
                  <a:tcPr>
                    <a:solidFill>
                      <a:schemeClr val="bg2"/>
                    </a:solidFill>
                  </a:tcPr>
                </a:tc>
                <a:extLst>
                  <a:ext uri="{0D108BD9-81ED-4DB2-BD59-A6C34878D82A}">
                    <a16:rowId xmlns:a16="http://schemas.microsoft.com/office/drawing/2014/main" val="4030240857"/>
                  </a:ext>
                </a:extLst>
              </a:tr>
            </a:tbl>
          </a:graphicData>
        </a:graphic>
      </p:graphicFrame>
      <p:sp>
        <p:nvSpPr>
          <p:cNvPr id="6" name="矩形: 圆角 5">
            <a:extLst>
              <a:ext uri="{FF2B5EF4-FFF2-40B4-BE49-F238E27FC236}">
                <a16:creationId xmlns:a16="http://schemas.microsoft.com/office/drawing/2014/main" id="{0850D223-0E92-820F-897D-3B820FF27AAC}"/>
              </a:ext>
            </a:extLst>
          </p:cNvPr>
          <p:cNvSpPr/>
          <p:nvPr/>
        </p:nvSpPr>
        <p:spPr>
          <a:xfrm>
            <a:off x="2083650" y="2392907"/>
            <a:ext cx="5875051"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SELECT</a:t>
            </a:r>
            <a:r>
              <a:rPr lang="en-US" altLang="zh-CN" sz="2000" dirty="0">
                <a:solidFill>
                  <a:schemeClr val="tx1"/>
                </a:solidFill>
              </a:rPr>
              <a:t> c1 FROM t1</a:t>
            </a:r>
          </a:p>
          <a:p>
            <a:r>
              <a:rPr lang="en-US" altLang="zh-CN" sz="2000" dirty="0">
                <a:solidFill>
                  <a:schemeClr val="tx1"/>
                </a:solidFill>
              </a:rPr>
              <a:t>  WHERE (GREATEST('a', c2) IN (0 &lt; c1)) IS NOT NULL</a:t>
            </a:r>
          </a:p>
        </p:txBody>
      </p:sp>
      <p:sp>
        <p:nvSpPr>
          <p:cNvPr id="13" name="文本框 12">
            <a:extLst>
              <a:ext uri="{FF2B5EF4-FFF2-40B4-BE49-F238E27FC236}">
                <a16:creationId xmlns:a16="http://schemas.microsoft.com/office/drawing/2014/main" id="{BD816D49-9143-4A9F-D557-7DCE21F2ABD4}"/>
              </a:ext>
            </a:extLst>
          </p:cNvPr>
          <p:cNvSpPr txBox="1"/>
          <p:nvPr/>
        </p:nvSpPr>
        <p:spPr>
          <a:xfrm>
            <a:off x="247650" y="3429000"/>
            <a:ext cx="396000" cy="369332"/>
          </a:xfrm>
          <a:prstGeom prst="rect">
            <a:avLst/>
          </a:prstGeom>
          <a:noFill/>
        </p:spPr>
        <p:txBody>
          <a:bodyPr wrap="square">
            <a:spAutoFit/>
          </a:bodyPr>
          <a:lstStyle/>
          <a:p>
            <a:pPr algn="ctr"/>
            <a:r>
              <a:rPr lang="en-US" altLang="zh-CN" dirty="0">
                <a:solidFill>
                  <a:schemeClr val="tx1"/>
                </a:solidFill>
              </a:rPr>
              <a:t>t1</a:t>
            </a:r>
            <a:endParaRPr lang="zh-CN" altLang="en-US" dirty="0"/>
          </a:p>
        </p:txBody>
      </p:sp>
      <p:sp>
        <p:nvSpPr>
          <p:cNvPr id="21" name="矩形: 圆角 20">
            <a:extLst>
              <a:ext uri="{FF2B5EF4-FFF2-40B4-BE49-F238E27FC236}">
                <a16:creationId xmlns:a16="http://schemas.microsoft.com/office/drawing/2014/main" id="{A4094C18-14C9-C0C7-E972-5E9ADAC53E80}"/>
              </a:ext>
            </a:extLst>
          </p:cNvPr>
          <p:cNvSpPr/>
          <p:nvPr/>
        </p:nvSpPr>
        <p:spPr>
          <a:xfrm>
            <a:off x="2083650" y="5086214"/>
            <a:ext cx="5875051" cy="720000"/>
          </a:xfrm>
          <a:prstGeom prst="roundRect">
            <a:avLst/>
          </a:prstGeom>
          <a:solidFill>
            <a:srgbClr val="D1E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DELETE </a:t>
            </a:r>
            <a:r>
              <a:rPr lang="en-US" altLang="zh-CN" sz="2000" dirty="0">
                <a:solidFill>
                  <a:schemeClr val="tx1"/>
                </a:solidFill>
              </a:rPr>
              <a:t> FROM t1</a:t>
            </a:r>
          </a:p>
          <a:p>
            <a:r>
              <a:rPr lang="en-US" altLang="zh-CN" sz="2000" dirty="0">
                <a:solidFill>
                  <a:schemeClr val="tx1"/>
                </a:solidFill>
              </a:rPr>
              <a:t>  WHERE (GREATEST('a', c2) IN (0 &lt; c1)) IS NOT NULL</a:t>
            </a:r>
          </a:p>
        </p:txBody>
      </p:sp>
      <p:sp>
        <p:nvSpPr>
          <p:cNvPr id="25" name="文本框 24">
            <a:extLst>
              <a:ext uri="{FF2B5EF4-FFF2-40B4-BE49-F238E27FC236}">
                <a16:creationId xmlns:a16="http://schemas.microsoft.com/office/drawing/2014/main" id="{18D93FA5-A7DD-0D7F-B141-98EE39DC1950}"/>
              </a:ext>
            </a:extLst>
          </p:cNvPr>
          <p:cNvSpPr txBox="1"/>
          <p:nvPr/>
        </p:nvSpPr>
        <p:spPr>
          <a:xfrm>
            <a:off x="0" y="6538912"/>
            <a:ext cx="6096000" cy="307777"/>
          </a:xfrm>
          <a:prstGeom prst="rect">
            <a:avLst/>
          </a:prstGeom>
          <a:noFill/>
        </p:spPr>
        <p:txBody>
          <a:bodyPr wrap="square">
            <a:spAutoFit/>
          </a:bodyPr>
          <a:lstStyle/>
          <a:p>
            <a:r>
              <a:rPr lang="en-US" altLang="zh-CN" sz="1400" dirty="0"/>
              <a:t>https://bugs.mysql.com/bug.php?id=106420</a:t>
            </a:r>
            <a:endParaRPr lang="zh-CN" altLang="en-US" sz="1400" dirty="0"/>
          </a:p>
        </p:txBody>
      </p:sp>
      <p:cxnSp>
        <p:nvCxnSpPr>
          <p:cNvPr id="27" name="连接符: 曲线 26">
            <a:extLst>
              <a:ext uri="{FF2B5EF4-FFF2-40B4-BE49-F238E27FC236}">
                <a16:creationId xmlns:a16="http://schemas.microsoft.com/office/drawing/2014/main" id="{3437CB67-4972-A062-D470-A92CADAA8872}"/>
              </a:ext>
            </a:extLst>
          </p:cNvPr>
          <p:cNvCxnSpPr>
            <a:cxnSpLocks/>
            <a:stCxn id="5" idx="0"/>
            <a:endCxn id="6" idx="1"/>
          </p:cNvCxnSpPr>
          <p:nvPr/>
        </p:nvCxnSpPr>
        <p:spPr>
          <a:xfrm rot="5400000" flipH="1" flipV="1">
            <a:off x="1385603" y="2730954"/>
            <a:ext cx="676094" cy="720000"/>
          </a:xfrm>
          <a:prstGeom prst="curvedConnector2">
            <a:avLst/>
          </a:prstGeom>
          <a:ln w="19050"/>
        </p:spPr>
        <p:style>
          <a:lnRef idx="1">
            <a:schemeClr val="dk1"/>
          </a:lnRef>
          <a:fillRef idx="0">
            <a:schemeClr val="dk1"/>
          </a:fillRef>
          <a:effectRef idx="0">
            <a:schemeClr val="dk1"/>
          </a:effectRef>
          <a:fontRef idx="minor">
            <a:schemeClr val="tx1"/>
          </a:fontRef>
        </p:style>
      </p:cxnSp>
      <p:cxnSp>
        <p:nvCxnSpPr>
          <p:cNvPr id="32" name="连接符: 曲线 31">
            <a:extLst>
              <a:ext uri="{FF2B5EF4-FFF2-40B4-BE49-F238E27FC236}">
                <a16:creationId xmlns:a16="http://schemas.microsoft.com/office/drawing/2014/main" id="{472FF338-5D0B-3BAD-A9A5-51A84461DB57}"/>
              </a:ext>
            </a:extLst>
          </p:cNvPr>
          <p:cNvCxnSpPr>
            <a:cxnSpLocks/>
            <a:stCxn id="5" idx="2"/>
            <a:endCxn id="21" idx="1"/>
          </p:cNvCxnSpPr>
          <p:nvPr/>
        </p:nvCxnSpPr>
        <p:spPr>
          <a:xfrm rot="16200000" flipH="1">
            <a:off x="1385604" y="4748167"/>
            <a:ext cx="676093" cy="720000"/>
          </a:xfrm>
          <a:prstGeom prst="curvedConnector2">
            <a:avLst/>
          </a:prstGeom>
          <a:ln w="19050"/>
        </p:spPr>
        <p:style>
          <a:lnRef idx="1">
            <a:schemeClr val="dk1"/>
          </a:lnRef>
          <a:fillRef idx="0">
            <a:schemeClr val="dk1"/>
          </a:fillRef>
          <a:effectRef idx="0">
            <a:schemeClr val="dk1"/>
          </a:effectRef>
          <a:fontRef idx="minor">
            <a:schemeClr val="tx1"/>
          </a:fontRef>
        </p:style>
      </p:cxnSp>
      <p:sp>
        <p:nvSpPr>
          <p:cNvPr id="45" name="对话气泡: 椭圆形 44">
            <a:extLst>
              <a:ext uri="{FF2B5EF4-FFF2-40B4-BE49-F238E27FC236}">
                <a16:creationId xmlns:a16="http://schemas.microsoft.com/office/drawing/2014/main" id="{058DE88D-D64A-7D13-6EBF-AFABDCF2519A}"/>
              </a:ext>
            </a:extLst>
          </p:cNvPr>
          <p:cNvSpPr/>
          <p:nvPr/>
        </p:nvSpPr>
        <p:spPr>
          <a:xfrm>
            <a:off x="8056349" y="4737324"/>
            <a:ext cx="3402225" cy="720000"/>
          </a:xfrm>
          <a:prstGeom prst="wedgeEllipseCallout">
            <a:avLst>
              <a:gd name="adj1" fmla="val -50230"/>
              <a:gd name="adj2" fmla="val 770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Check whether c1, c2 is null or not </a:t>
            </a:r>
          </a:p>
        </p:txBody>
      </p:sp>
      <p:pic>
        <p:nvPicPr>
          <p:cNvPr id="29" name="Picture 6" descr="Mysql Icon - Download in Flat Style">
            <a:extLst>
              <a:ext uri="{FF2B5EF4-FFF2-40B4-BE49-F238E27FC236}">
                <a16:creationId xmlns:a16="http://schemas.microsoft.com/office/drawing/2014/main" id="{3F9C57B7-9614-B995-27E3-1A84D1D526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603" b="24170"/>
          <a:stretch/>
        </p:blipFill>
        <p:spPr bwMode="auto">
          <a:xfrm>
            <a:off x="4924518" y="3731706"/>
            <a:ext cx="1378613"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对话气泡: 椭圆形 6">
            <a:extLst>
              <a:ext uri="{FF2B5EF4-FFF2-40B4-BE49-F238E27FC236}">
                <a16:creationId xmlns:a16="http://schemas.microsoft.com/office/drawing/2014/main" id="{9F575509-2F92-3897-4A4B-D10DBE2EA846}"/>
              </a:ext>
            </a:extLst>
          </p:cNvPr>
          <p:cNvSpPr/>
          <p:nvPr/>
        </p:nvSpPr>
        <p:spPr>
          <a:xfrm>
            <a:off x="8056349" y="2147057"/>
            <a:ext cx="3402226" cy="720000"/>
          </a:xfrm>
          <a:prstGeom prst="wedgeEllipseCallout">
            <a:avLst>
              <a:gd name="adj1" fmla="val -50552"/>
              <a:gd name="adj2" fmla="val 687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Evaluate the result of GREATEST function</a:t>
            </a:r>
          </a:p>
        </p:txBody>
      </p:sp>
      <p:sp>
        <p:nvSpPr>
          <p:cNvPr id="9" name="文本框 8">
            <a:extLst>
              <a:ext uri="{FF2B5EF4-FFF2-40B4-BE49-F238E27FC236}">
                <a16:creationId xmlns:a16="http://schemas.microsoft.com/office/drawing/2014/main" id="{1FD32139-F37D-A612-1AF0-61F7E1BE9171}"/>
              </a:ext>
            </a:extLst>
          </p:cNvPr>
          <p:cNvSpPr txBox="1"/>
          <p:nvPr/>
        </p:nvSpPr>
        <p:spPr>
          <a:xfrm>
            <a:off x="9037461" y="3602135"/>
            <a:ext cx="1440000" cy="400110"/>
          </a:xfrm>
          <a:prstGeom prst="rect">
            <a:avLst/>
          </a:prstGeom>
          <a:noFill/>
        </p:spPr>
        <p:txBody>
          <a:bodyPr wrap="square">
            <a:spAutoFit/>
          </a:bodyPr>
          <a:lstStyle/>
          <a:p>
            <a:r>
              <a:rPr lang="en-US" altLang="zh-CN" sz="2000" dirty="0"/>
              <a:t>Inconsistent</a:t>
            </a:r>
            <a:endParaRPr lang="zh-CN" altLang="en-US" sz="2000" dirty="0"/>
          </a:p>
        </p:txBody>
      </p:sp>
      <p:cxnSp>
        <p:nvCxnSpPr>
          <p:cNvPr id="11" name="直接箭头连接符 10">
            <a:extLst>
              <a:ext uri="{FF2B5EF4-FFF2-40B4-BE49-F238E27FC236}">
                <a16:creationId xmlns:a16="http://schemas.microsoft.com/office/drawing/2014/main" id="{CA679210-4AB7-47C5-73A6-D992FCBD4B44}"/>
              </a:ext>
            </a:extLst>
          </p:cNvPr>
          <p:cNvCxnSpPr>
            <a:cxnSpLocks/>
            <a:endCxn id="9" idx="2"/>
          </p:cNvCxnSpPr>
          <p:nvPr/>
        </p:nvCxnSpPr>
        <p:spPr>
          <a:xfrm flipV="1">
            <a:off x="9757461" y="4002245"/>
            <a:ext cx="0" cy="54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F99AB6A7-7039-1970-B0C0-C87E03011E65}"/>
              </a:ext>
            </a:extLst>
          </p:cNvPr>
          <p:cNvCxnSpPr>
            <a:cxnSpLocks/>
          </p:cNvCxnSpPr>
          <p:nvPr/>
        </p:nvCxnSpPr>
        <p:spPr>
          <a:xfrm flipH="1">
            <a:off x="9757460" y="3073666"/>
            <a:ext cx="1" cy="54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513696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首选">
      <a:majorFont>
        <a:latin typeface="Cambria"/>
        <a:ea typeface="黑体"/>
        <a:cs typeface=""/>
      </a:majorFont>
      <a:minorFont>
        <a:latin typeface="Calibri"/>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112AC83B-0FFC-4B69-B12A-D16962F0F9E0}" vid="{870A5C3C-24A2-40D5-AAEC-D2E1FDDB96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3558</TotalTime>
  <Words>3819</Words>
  <Application>Microsoft Office PowerPoint</Application>
  <PresentationFormat>宽屏</PresentationFormat>
  <Paragraphs>808</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Linux Libertine O</vt:lpstr>
      <vt:lpstr>NimbusMonL-Regu</vt:lpstr>
      <vt:lpstr>NimbusRomNo9L-Regu</vt:lpstr>
      <vt:lpstr>NimbusRomNo9L-ReguItal</vt:lpstr>
      <vt:lpstr>等线</vt:lpstr>
      <vt:lpstr>Arial</vt:lpstr>
      <vt:lpstr>Calibri</vt:lpstr>
      <vt:lpstr>Cambria</vt:lpstr>
      <vt:lpstr>Cambria Math</vt:lpstr>
      <vt:lpstr>Courier New</vt:lpstr>
      <vt:lpstr>Wingdings</vt:lpstr>
      <vt:lpstr>主题1</vt:lpstr>
      <vt:lpstr>Testing Database Systems via Differential Query Execution</vt:lpstr>
      <vt:lpstr>Database Management Systems</vt:lpstr>
      <vt:lpstr>Structured Query Language (SQL)</vt:lpstr>
      <vt:lpstr>Logic Bugs</vt:lpstr>
      <vt:lpstr>Existing Approaches</vt:lpstr>
      <vt:lpstr>Observation</vt:lpstr>
      <vt:lpstr>Observation</vt:lpstr>
      <vt:lpstr>Observation</vt:lpstr>
      <vt:lpstr>Observation</vt:lpstr>
      <vt:lpstr>Approach Overview</vt:lpstr>
      <vt:lpstr>Obtain the Selected Rows for a Single Table</vt:lpstr>
      <vt:lpstr>Obtain the Updated Rows for a Single Table</vt:lpstr>
      <vt:lpstr>Obtain the Deleted Rows for a Single Table</vt:lpstr>
      <vt:lpstr>Select from Multiple Tables</vt:lpstr>
      <vt:lpstr>Update on Multiple Tables</vt:lpstr>
      <vt:lpstr>Update on Multiple Tables</vt:lpstr>
      <vt:lpstr>Compare Accessed Rows</vt:lpstr>
      <vt:lpstr>Statement Execution Strategy</vt:lpstr>
      <vt:lpstr>Statement Execution Strategy</vt:lpstr>
      <vt:lpstr>Statement Execution Strategy</vt:lpstr>
      <vt:lpstr>Statement Execution Strategy</vt:lpstr>
      <vt:lpstr>UPDATE– and DELETE– Specific Errors</vt:lpstr>
      <vt:lpstr>Evaluation</vt:lpstr>
      <vt:lpstr>Target DBMSs</vt:lpstr>
      <vt:lpstr>Bug Detection Results</vt:lpstr>
      <vt:lpstr>Bug Triggering Statement</vt:lpstr>
      <vt:lpstr>Comparing with Existing Approaches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建森</dc:creator>
  <cp:lastModifiedBy>Dou Wensheng</cp:lastModifiedBy>
  <cp:revision>2384</cp:revision>
  <dcterms:created xsi:type="dcterms:W3CDTF">2023-05-08T09:30:49Z</dcterms:created>
  <dcterms:modified xsi:type="dcterms:W3CDTF">2023-05-24T02:21:08Z</dcterms:modified>
</cp:coreProperties>
</file>