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handoutMasterIdLst>
    <p:handoutMasterId r:id="rId22"/>
  </p:handoutMasterIdLst>
  <p:sldIdLst>
    <p:sldId id="257" r:id="rId2"/>
    <p:sldId id="401" r:id="rId3"/>
    <p:sldId id="402" r:id="rId4"/>
    <p:sldId id="448" r:id="rId5"/>
    <p:sldId id="403" r:id="rId6"/>
    <p:sldId id="427" r:id="rId7"/>
    <p:sldId id="457" r:id="rId8"/>
    <p:sldId id="411" r:id="rId9"/>
    <p:sldId id="449" r:id="rId10"/>
    <p:sldId id="413" r:id="rId11"/>
    <p:sldId id="453" r:id="rId12"/>
    <p:sldId id="454" r:id="rId13"/>
    <p:sldId id="416" r:id="rId14"/>
    <p:sldId id="421" r:id="rId15"/>
    <p:sldId id="451" r:id="rId16"/>
    <p:sldId id="429" r:id="rId17"/>
    <p:sldId id="422" r:id="rId18"/>
    <p:sldId id="423" r:id="rId19"/>
    <p:sldId id="45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0101"/>
    <a:srgbClr val="8D0094"/>
    <a:srgbClr val="009E89"/>
    <a:srgbClr val="00966B"/>
    <a:srgbClr val="E5F4D4"/>
    <a:srgbClr val="FBE7AF"/>
    <a:srgbClr val="FAE098"/>
    <a:srgbClr val="F7D367"/>
    <a:srgbClr val="FFC000"/>
    <a:srgbClr val="FFF5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55" autoAdjust="0"/>
    <p:restoredTop sz="95561" autoAdjust="0"/>
  </p:normalViewPr>
  <p:slideViewPr>
    <p:cSldViewPr snapToGrid="0">
      <p:cViewPr varScale="1">
        <p:scale>
          <a:sx n="100" d="100"/>
          <a:sy n="100" d="100"/>
        </p:scale>
        <p:origin x="36" y="14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12B348A-BE78-48B7-B246-8BCF254B25D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909CC88-DC1D-4995-ADD8-22AD93BDD2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12CF73-9E04-4CB8-B0D4-3CEF43716897}" type="datetimeFigureOut">
              <a:rPr lang="zh-CN" altLang="en-US" smtClean="0"/>
              <a:t>2023/5/24</a:t>
            </a:fld>
            <a:endParaRPr lang="zh-CN" altLang="en-US"/>
          </a:p>
        </p:txBody>
      </p:sp>
      <p:sp>
        <p:nvSpPr>
          <p:cNvPr id="4" name="页脚占位符 3">
            <a:extLst>
              <a:ext uri="{FF2B5EF4-FFF2-40B4-BE49-F238E27FC236}">
                <a16:creationId xmlns:a16="http://schemas.microsoft.com/office/drawing/2014/main" id="{0723C411-E0E4-4E73-948C-6B91FB5B8C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4B168C8-10CD-461D-9D1F-4D6F485BA6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104AB7-6B7D-49F8-905B-B7D68689180A}" type="slidenum">
              <a:rPr lang="zh-CN" altLang="en-US" smtClean="0"/>
              <a:t>‹#›</a:t>
            </a:fld>
            <a:endParaRPr lang="zh-CN" altLang="en-US"/>
          </a:p>
        </p:txBody>
      </p:sp>
    </p:spTree>
    <p:extLst>
      <p:ext uri="{BB962C8B-B14F-4D97-AF65-F5344CB8AC3E}">
        <p14:creationId xmlns:p14="http://schemas.microsoft.com/office/powerpoint/2010/main" val="13773575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A6E3EB-0D65-435C-9087-97BA37BFBC23}" type="datetimeFigureOut">
              <a:rPr lang="zh-CN" altLang="en-US" smtClean="0"/>
              <a:t>2023/5/24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8C15C7-6650-47BF-ACB5-45A5D0E931A2}" type="slidenum">
              <a:rPr lang="zh-CN" altLang="en-US" smtClean="0"/>
              <a:t>‹#›</a:t>
            </a:fld>
            <a:endParaRPr lang="zh-CN" altLang="en-US"/>
          </a:p>
        </p:txBody>
      </p:sp>
    </p:spTree>
    <p:extLst>
      <p:ext uri="{BB962C8B-B14F-4D97-AF65-F5344CB8AC3E}">
        <p14:creationId xmlns:p14="http://schemas.microsoft.com/office/powerpoint/2010/main" val="333224841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Hello everyone. I’m Yang Rui, from </a:t>
            </a:r>
            <a:r>
              <a:rPr lang="en-US" altLang="zh-CN" sz="1200" b="0" dirty="0"/>
              <a:t>University of Chinese Academy of Sciences.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dirty="0"/>
              <a:t>It’s my honor to be here and talk about our work: </a:t>
            </a:r>
            <a:r>
              <a:rPr lang="en-US" altLang="zh-CN" sz="1200" b="1" dirty="0">
                <a:latin typeface="+mj-lt"/>
              </a:rPr>
              <a:t>Randomized Differential Testing of RDF Stores.</a:t>
            </a:r>
            <a:endParaRPr lang="zh-CN" altLang="en-US" sz="1200" b="1" dirty="0">
              <a:latin typeface="+mj-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a:latin typeface="+mj-lt"/>
            </a:endParaRPr>
          </a:p>
        </p:txBody>
      </p:sp>
      <p:sp>
        <p:nvSpPr>
          <p:cNvPr id="4" name="灯片编号占位符 3"/>
          <p:cNvSpPr>
            <a:spLocks noGrp="1"/>
          </p:cNvSpPr>
          <p:nvPr>
            <p:ph type="sldNum" sz="quarter" idx="5"/>
          </p:nvPr>
        </p:nvSpPr>
        <p:spPr/>
        <p:txBody>
          <a:bodyPr/>
          <a:lstStyle/>
          <a:p>
            <a:fld id="{328C15C7-6650-47BF-ACB5-45A5D0E931A2}" type="slidenum">
              <a:rPr lang="zh-CN" altLang="en-US" smtClean="0"/>
              <a:t>1</a:t>
            </a:fld>
            <a:endParaRPr lang="zh-CN" altLang="en-US"/>
          </a:p>
        </p:txBody>
      </p:sp>
    </p:spTree>
    <p:extLst>
      <p:ext uri="{BB962C8B-B14F-4D97-AF65-F5344CB8AC3E}">
        <p14:creationId xmlns:p14="http://schemas.microsoft.com/office/powerpoint/2010/main" val="4946073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generate syntactically correct and valid SPARQL queries, we build Abstract Syntax Trees.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10</a:t>
            </a:fld>
            <a:endParaRPr lang="zh-CN" altLang="en-US"/>
          </a:p>
        </p:txBody>
      </p:sp>
    </p:spTree>
    <p:extLst>
      <p:ext uri="{BB962C8B-B14F-4D97-AF65-F5344CB8AC3E}">
        <p14:creationId xmlns:p14="http://schemas.microsoft.com/office/powerpoint/2010/main" val="3853004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generate the triple pattern in WHERE clause, we first randomly generate variables, and then randomly bind them to subject, predicate or object.</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11</a:t>
            </a:fld>
            <a:endParaRPr lang="zh-CN" altLang="en-US"/>
          </a:p>
        </p:txBody>
      </p:sp>
    </p:spTree>
    <p:extLst>
      <p:ext uri="{BB962C8B-B14F-4D97-AF65-F5344CB8AC3E}">
        <p14:creationId xmlns:p14="http://schemas.microsoft.com/office/powerpoint/2010/main" val="21202266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subject, predicate and object in a triple pattern can be generated randomly, or be selected from the RDF graph. It can i</a:t>
            </a:r>
            <a:r>
              <a:rPr lang="en-US" altLang="zh-CN" sz="1200" b="0" dirty="0"/>
              <a:t>ncrease the possibility of returning non-empty query results</a:t>
            </a:r>
            <a:r>
              <a:rPr lang="en-US"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generate a FILTER expression by building an expression tree.</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12</a:t>
            </a:fld>
            <a:endParaRPr lang="zh-CN" altLang="en-US"/>
          </a:p>
        </p:txBody>
      </p:sp>
    </p:spTree>
    <p:extLst>
      <p:ext uri="{BB962C8B-B14F-4D97-AF65-F5344CB8AC3E}">
        <p14:creationId xmlns:p14="http://schemas.microsoft.com/office/powerpoint/2010/main" val="593062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SELECT clause is generated by randomly selecting several variables existing</a:t>
            </a:r>
            <a:r>
              <a:rPr lang="en-US" altLang="zh-CN" sz="1200" b="0" dirty="0"/>
              <a:t> in the WHERE clause</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13</a:t>
            </a:fld>
            <a:endParaRPr lang="zh-CN" altLang="en-US"/>
          </a:p>
        </p:txBody>
      </p:sp>
    </p:spTree>
    <p:extLst>
      <p:ext uri="{BB962C8B-B14F-4D97-AF65-F5344CB8AC3E}">
        <p14:creationId xmlns:p14="http://schemas.microsoft.com/office/powerpoint/2010/main" val="821160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adopt differential testing to find discrepancies among multiple target RDF stores.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However, different RDF stores usually have their own storage and query result formats, such as the ID of the same blank node is different in different RDF stores. So, how can we compare them?</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14</a:t>
            </a:fld>
            <a:endParaRPr lang="zh-CN" altLang="en-US"/>
          </a:p>
        </p:txBody>
      </p:sp>
    </p:spTree>
    <p:extLst>
      <p:ext uri="{BB962C8B-B14F-4D97-AF65-F5344CB8AC3E}">
        <p14:creationId xmlns:p14="http://schemas.microsoft.com/office/powerpoint/2010/main" val="21784280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address it</a:t>
            </a:r>
            <a:r>
              <a:rPr lang="nb-NO" altLang="zh-CN" dirty="0"/>
              <a:t>, </a:t>
            </a:r>
            <a:r>
              <a:rPr lang="en-US" altLang="zh-CN" dirty="0"/>
              <a:t>we need to </a:t>
            </a:r>
            <a:r>
              <a:rPr lang="en-US" altLang="zh-CN" sz="1200" dirty="0"/>
              <a:t>unify formats of these IDs.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We first extract actual IDs of blank nodes in each RDF store. Then we generate a unique ID for each blank node. In this way, we can convert IDs in different formats into unified IDs.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15</a:t>
            </a:fld>
            <a:endParaRPr lang="zh-CN" altLang="en-US"/>
          </a:p>
        </p:txBody>
      </p:sp>
    </p:spTree>
    <p:extLst>
      <p:ext uri="{BB962C8B-B14F-4D97-AF65-F5344CB8AC3E}">
        <p14:creationId xmlns:p14="http://schemas.microsoft.com/office/powerpoint/2010/main" val="2133152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use RD2, we first execute the command to run it and obtain discrepancy reports.</a:t>
            </a:r>
          </a:p>
          <a:p>
            <a:r>
              <a:rPr lang="en-US" altLang="zh-CN" dirty="0"/>
              <a:t>Then, we analyze discrepancies to identify bugs.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16</a:t>
            </a:fld>
            <a:endParaRPr lang="zh-CN" altLang="en-US"/>
          </a:p>
        </p:txBody>
      </p:sp>
    </p:spTree>
    <p:extLst>
      <p:ext uri="{BB962C8B-B14F-4D97-AF65-F5344CB8AC3E}">
        <p14:creationId xmlns:p14="http://schemas.microsoft.com/office/powerpoint/2010/main" val="4159493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evaluate RD2 on three widely-used RDF stores, </a:t>
            </a:r>
            <a:r>
              <a:rPr lang="en-US" altLang="zh-CN" dirty="0" err="1"/>
              <a:t>MarkLogic</a:t>
            </a:r>
            <a:r>
              <a:rPr lang="en-US" altLang="zh-CN" dirty="0"/>
              <a:t>, Apache Jena and RDF4j.</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17</a:t>
            </a:fld>
            <a:endParaRPr lang="zh-CN" altLang="en-US"/>
          </a:p>
        </p:txBody>
      </p:sp>
    </p:spTree>
    <p:extLst>
      <p:ext uri="{BB962C8B-B14F-4D97-AF65-F5344CB8AC3E}">
        <p14:creationId xmlns:p14="http://schemas.microsoft.com/office/powerpoint/2010/main" val="17892162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find 5 logic bugs among them. 2 bugs have been confirmed, and the remaining 3 bugs are considered as intended behaviors due to different implementations.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18</a:t>
            </a:fld>
            <a:endParaRPr lang="zh-CN" altLang="en-US"/>
          </a:p>
        </p:txBody>
      </p:sp>
    </p:spTree>
    <p:extLst>
      <p:ext uri="{BB962C8B-B14F-4D97-AF65-F5344CB8AC3E}">
        <p14:creationId xmlns:p14="http://schemas.microsoft.com/office/powerpoint/2010/main" val="259525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conclusion, we propose a randomized differential testing approach of RDF stores to find logic bugs, and have detected 5 bugs.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That’s all. Thanks for listening.</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19</a:t>
            </a:fld>
            <a:endParaRPr lang="zh-CN" altLang="en-US"/>
          </a:p>
        </p:txBody>
      </p:sp>
    </p:spTree>
    <p:extLst>
      <p:ext uri="{BB962C8B-B14F-4D97-AF65-F5344CB8AC3E}">
        <p14:creationId xmlns:p14="http://schemas.microsoft.com/office/powerpoint/2010/main" val="2463806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call the graph database systems that are built on the RDF graph model as RDF stores. The representative RDF stores include </a:t>
            </a:r>
            <a:r>
              <a:rPr lang="en-US" altLang="zh-CN" dirty="0" err="1"/>
              <a:t>MarkLogic</a:t>
            </a:r>
            <a:r>
              <a:rPr lang="en-US" altLang="zh-CN" dirty="0"/>
              <a:t>, Apache Jena, RDF4j, and so on. They play a significant role in knowledge graphs and semantic web.</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2</a:t>
            </a:fld>
            <a:endParaRPr lang="zh-CN" altLang="en-US"/>
          </a:p>
        </p:txBody>
      </p:sp>
    </p:spTree>
    <p:extLst>
      <p:ext uri="{BB962C8B-B14F-4D97-AF65-F5344CB8AC3E}">
        <p14:creationId xmlns:p14="http://schemas.microsoft.com/office/powerpoint/2010/main" val="2279098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RDF stores utilize RDF graph model to store graph data. This graph shows the personal information of three persons and their social relationship.</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3</a:t>
            </a:fld>
            <a:endParaRPr lang="zh-CN" altLang="en-US"/>
          </a:p>
        </p:txBody>
      </p:sp>
    </p:spTree>
    <p:extLst>
      <p:ext uri="{BB962C8B-B14F-4D97-AF65-F5344CB8AC3E}">
        <p14:creationId xmlns:p14="http://schemas.microsoft.com/office/powerpoint/2010/main" val="729757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RDF stores utilize SPARQL as their standardized query language. This example queries the given name and age of the </a:t>
            </a:r>
            <a:r>
              <a:rPr lang="en-US" altLang="zh-CN"/>
              <a:t>person who </a:t>
            </a:r>
            <a:r>
              <a:rPr lang="en-US" altLang="zh-CN" dirty="0"/>
              <a:t>is not 20.</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4</a:t>
            </a:fld>
            <a:endParaRPr lang="zh-CN" altLang="en-US"/>
          </a:p>
        </p:txBody>
      </p:sp>
    </p:spTree>
    <p:extLst>
      <p:ext uri="{BB962C8B-B14F-4D97-AF65-F5344CB8AC3E}">
        <p14:creationId xmlns:p14="http://schemas.microsoft.com/office/powerpoint/2010/main" val="3450948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 to other database systems, incorrect implementations of RDF stores can introduce logic bugs that result in </a:t>
            </a:r>
            <a:r>
              <a:rPr lang="en-US" altLang="zh-CN" strike="sngStrike" dirty="0"/>
              <a:t>an</a:t>
            </a:r>
            <a:r>
              <a:rPr lang="en-US" altLang="zh-CN" dirty="0"/>
              <a:t> incorrect query results </a:t>
            </a:r>
            <a:r>
              <a:rPr lang="en-US" altLang="zh-CN" strike="sngStrike" dirty="0"/>
              <a:t>for a given query</a:t>
            </a:r>
            <a:r>
              <a:rPr lang="en-US" altLang="zh-CN" dirty="0"/>
              <a:t>.</a:t>
            </a:r>
          </a:p>
          <a:p>
            <a:r>
              <a:rPr lang="en-US" altLang="zh-CN" dirty="0"/>
              <a:t>This is a logic bug found in </a:t>
            </a:r>
            <a:r>
              <a:rPr lang="en-US" altLang="zh-CN" dirty="0" err="1"/>
              <a:t>MarkLogic</a:t>
            </a:r>
            <a:r>
              <a:rPr lang="en-US" altLang="zh-CN" dirty="0"/>
              <a:t>. We retrieve the RDF triple by a FILTER expression which should be evaluated into true. However, </a:t>
            </a:r>
            <a:r>
              <a:rPr lang="en-US" altLang="zh-CN" dirty="0" err="1"/>
              <a:t>MarkLogic</a:t>
            </a:r>
            <a:r>
              <a:rPr lang="en-US" altLang="zh-CN" dirty="0"/>
              <a:t> mistakenly returns an empty result because the expression is evaluated into false due to decimal overflow.</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5</a:t>
            </a:fld>
            <a:endParaRPr lang="zh-CN" altLang="en-US"/>
          </a:p>
        </p:txBody>
      </p:sp>
    </p:spTree>
    <p:extLst>
      <p:ext uri="{BB962C8B-B14F-4D97-AF65-F5344CB8AC3E}">
        <p14:creationId xmlns:p14="http://schemas.microsoft.com/office/powerpoint/2010/main" val="925568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Existing database system testing approaches detect logic bugs in relational database management systems, and Gremlin-based or Cypher-based graph database systems, which adopt the labeled property graph model.</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6</a:t>
            </a:fld>
            <a:endParaRPr lang="zh-CN" altLang="en-US"/>
          </a:p>
        </p:txBody>
      </p:sp>
    </p:spTree>
    <p:extLst>
      <p:ext uri="{BB962C8B-B14F-4D97-AF65-F5344CB8AC3E}">
        <p14:creationId xmlns:p14="http://schemas.microsoft.com/office/powerpoint/2010/main" val="439232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RDF stores adopt totally different graph models and query syntaxes. Existing approaches cannot be directly applied on RDF stores.</a:t>
            </a:r>
            <a:endParaRPr lang="zh-CN" altLang="en-US" dirty="0"/>
          </a:p>
        </p:txBody>
      </p:sp>
      <p:sp>
        <p:nvSpPr>
          <p:cNvPr id="4" name="灯片编号占位符 3"/>
          <p:cNvSpPr>
            <a:spLocks noGrp="1"/>
          </p:cNvSpPr>
          <p:nvPr>
            <p:ph type="sldNum" sz="quarter" idx="5"/>
          </p:nvPr>
        </p:nvSpPr>
        <p:spPr/>
        <p:txBody>
          <a:bodyPr/>
          <a:lstStyle/>
          <a:p>
            <a:fld id="{328C15C7-6650-47BF-ACB5-45A5D0E931A2}" type="slidenum">
              <a:rPr lang="zh-CN" altLang="en-US" smtClean="0"/>
              <a:t>7</a:t>
            </a:fld>
            <a:endParaRPr lang="zh-CN" altLang="en-US"/>
          </a:p>
        </p:txBody>
      </p:sp>
    </p:spTree>
    <p:extLst>
      <p:ext uri="{BB962C8B-B14F-4D97-AF65-F5344CB8AC3E}">
        <p14:creationId xmlns:p14="http://schemas.microsoft.com/office/powerpoint/2010/main" val="599385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dirty="0"/>
              <a:t>We</a:t>
            </a:r>
            <a:r>
              <a:rPr lang="zh-CN" altLang="en-US" dirty="0"/>
              <a:t> </a:t>
            </a:r>
            <a:r>
              <a:rPr lang="en-CA" altLang="zh-CN" dirty="0"/>
              <a:t>propose </a:t>
            </a:r>
            <a:r>
              <a:rPr lang="en-US" altLang="zh-CN" dirty="0"/>
              <a:t>a randomized differential testing technique RD2</a:t>
            </a:r>
            <a:r>
              <a:rPr lang="en-CA" altLang="zh-CN" dirty="0"/>
              <a:t>, to find bugs in RDF stores.</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dirty="0"/>
              <a:t>First, we generate an RDF graph </a:t>
            </a:r>
            <a:r>
              <a:rPr lang="en-US" altLang="zh-CN" dirty="0"/>
              <a:t>and write it into multiple target RDF stores.</a:t>
            </a:r>
            <a:endParaRPr lang="en-CA"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altLang="zh-CN" dirty="0"/>
              <a:t>Then, we </a:t>
            </a:r>
            <a:r>
              <a:rPr lang="en-US" altLang="zh-CN" dirty="0"/>
              <a:t>generate SPARQL queries.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Finally, we run a SPARQL query on multiple target RDF stores, get the query results, and reveal discrepancies.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8</a:t>
            </a:fld>
            <a:endParaRPr lang="zh-CN" altLang="en-US"/>
          </a:p>
        </p:txBody>
      </p:sp>
    </p:spTree>
    <p:extLst>
      <p:ext uri="{BB962C8B-B14F-4D97-AF65-F5344CB8AC3E}">
        <p14:creationId xmlns:p14="http://schemas.microsoft.com/office/powerpoint/2010/main" val="3011100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 RDF graph consists of a set of RDF triples. An RDF triple consists of a subject, a predicate, and an object. We first randomly generate basic elements. Then we randomly select corresponding data for subject, predicate, and object to construct an RDF triple. Following this approach, we can generate more RDF triples.</a:t>
            </a:r>
          </a:p>
        </p:txBody>
      </p:sp>
      <p:sp>
        <p:nvSpPr>
          <p:cNvPr id="4" name="灯片编号占位符 3"/>
          <p:cNvSpPr>
            <a:spLocks noGrp="1"/>
          </p:cNvSpPr>
          <p:nvPr>
            <p:ph type="sldNum" sz="quarter" idx="5"/>
          </p:nvPr>
        </p:nvSpPr>
        <p:spPr/>
        <p:txBody>
          <a:bodyPr/>
          <a:lstStyle/>
          <a:p>
            <a:fld id="{328C15C7-6650-47BF-ACB5-45A5D0E931A2}" type="slidenum">
              <a:rPr lang="zh-CN" altLang="en-US" smtClean="0"/>
              <a:t>9</a:t>
            </a:fld>
            <a:endParaRPr lang="zh-CN" altLang="en-US"/>
          </a:p>
        </p:txBody>
      </p:sp>
    </p:spTree>
    <p:extLst>
      <p:ext uri="{BB962C8B-B14F-4D97-AF65-F5344CB8AC3E}">
        <p14:creationId xmlns:p14="http://schemas.microsoft.com/office/powerpoint/2010/main" val="2435384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682752" y="4571999"/>
            <a:ext cx="10826496" cy="543675"/>
          </a:xfrm>
          <a:noFill/>
          <a:ln w="9525" algn="ctr">
            <a:noFill/>
            <a:miter lim="800000"/>
            <a:headEnd/>
            <a:tailEnd/>
          </a:ln>
        </p:spPr>
        <p:txBody>
          <a:bodyPr vert="horz" wrap="square" lIns="91440" tIns="45720" rIns="91440" bIns="45720" numCol="1" anchor="t" anchorCtr="0" compatLnSpc="1">
            <a:prstTxWarp prst="textNoShape">
              <a:avLst/>
            </a:prstTxWarp>
          </a:bodyPr>
          <a:lstStyle>
            <a:lvl1pPr marL="0" indent="0" algn="l" rtl="0" eaLnBrk="1" fontAlgn="base" hangingPunct="1">
              <a:lnSpc>
                <a:spcPct val="100000"/>
              </a:lnSpc>
              <a:spcBef>
                <a:spcPts val="1600"/>
              </a:spcBef>
              <a:spcAft>
                <a:spcPts val="0"/>
              </a:spcAft>
              <a:buClr>
                <a:schemeClr val="accent6"/>
              </a:buClr>
              <a:buNone/>
              <a:defRPr lang="en-US" sz="2933" b="1" i="1" baseline="0" smtClean="0">
                <a:solidFill>
                  <a:schemeClr val="accent6"/>
                </a:solidFill>
                <a:latin typeface="+mj-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err="1"/>
              <a:t>Clicdk</a:t>
            </a:r>
            <a:r>
              <a:rPr lang="en-US" dirty="0"/>
              <a:t> to edit Master subtitle style</a:t>
            </a:r>
          </a:p>
        </p:txBody>
      </p:sp>
    </p:spTree>
    <p:extLst>
      <p:ext uri="{BB962C8B-B14F-4D97-AF65-F5344CB8AC3E}">
        <p14:creationId xmlns:p14="http://schemas.microsoft.com/office/powerpoint/2010/main" val="365922935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Photo Collage">
    <p:spTree>
      <p:nvGrpSpPr>
        <p:cNvPr id="1" name=""/>
        <p:cNvGrpSpPr/>
        <p:nvPr/>
      </p:nvGrpSpPr>
      <p:grpSpPr>
        <a:xfrm>
          <a:off x="0" y="0"/>
          <a:ext cx="0" cy="0"/>
          <a:chOff x="0" y="0"/>
          <a:chExt cx="0" cy="0"/>
        </a:xfrm>
      </p:grpSpPr>
      <p:sp>
        <p:nvSpPr>
          <p:cNvPr id="2" name="Rectangle 1"/>
          <p:cNvSpPr/>
          <p:nvPr/>
        </p:nvSpPr>
        <p:spPr bwMode="gray">
          <a:xfrm>
            <a:off x="1" y="1"/>
            <a:ext cx="12192001" cy="3013495"/>
          </a:xfrm>
          <a:prstGeom prst="rect">
            <a:avLst/>
          </a:prstGeom>
          <a:solidFill>
            <a:schemeClr val="bg1"/>
          </a:solidFill>
          <a:ln w="6350" algn="ctr">
            <a:noFill/>
            <a:miter lim="800000"/>
            <a:headEnd/>
            <a:tailEnd/>
          </a:ln>
          <a:effectLst/>
        </p:spPr>
        <p:txBody>
          <a:bodyPr wrap="none" rtlCol="0" anchor="ctr"/>
          <a:lstStyle/>
          <a:p>
            <a:pPr algn="ctr"/>
            <a:endParaRPr lang="en-US" sz="2400" b="1" dirty="0">
              <a:solidFill>
                <a:schemeClr val="bg1"/>
              </a:solidFill>
            </a:endParaRPr>
          </a:p>
        </p:txBody>
      </p:sp>
      <p:sp>
        <p:nvSpPr>
          <p:cNvPr id="11" name="Picture Placeholder 10"/>
          <p:cNvSpPr>
            <a:spLocks noGrp="1"/>
          </p:cNvSpPr>
          <p:nvPr>
            <p:ph type="pic" sz="quarter" idx="10"/>
          </p:nvPr>
        </p:nvSpPr>
        <p:spPr>
          <a:xfrm>
            <a:off x="1" y="531813"/>
            <a:ext cx="1982748" cy="2074863"/>
          </a:xfrm>
        </p:spPr>
        <p:txBody>
          <a:bodyPr>
            <a:noAutofit/>
          </a:bodyPr>
          <a:lstStyle/>
          <a:p>
            <a:r>
              <a:rPr lang="zh-CN" altLang="en-US"/>
              <a:t>单击图标添加图片</a:t>
            </a:r>
            <a:endParaRPr lang="en-US"/>
          </a:p>
        </p:txBody>
      </p:sp>
      <p:sp>
        <p:nvSpPr>
          <p:cNvPr id="12" name="Picture Placeholder 10"/>
          <p:cNvSpPr>
            <a:spLocks noGrp="1"/>
          </p:cNvSpPr>
          <p:nvPr>
            <p:ph type="pic" sz="quarter" idx="11"/>
          </p:nvPr>
        </p:nvSpPr>
        <p:spPr>
          <a:xfrm>
            <a:off x="2040255" y="531813"/>
            <a:ext cx="3703313" cy="2074863"/>
          </a:xfrm>
        </p:spPr>
        <p:txBody>
          <a:bodyPr>
            <a:noAutofit/>
          </a:bodyPr>
          <a:lstStyle/>
          <a:p>
            <a:r>
              <a:rPr lang="zh-CN" altLang="en-US"/>
              <a:t>单击图标添加图片</a:t>
            </a:r>
            <a:endParaRPr lang="en-US"/>
          </a:p>
        </p:txBody>
      </p:sp>
      <p:sp>
        <p:nvSpPr>
          <p:cNvPr id="13" name="Picture Placeholder 10"/>
          <p:cNvSpPr>
            <a:spLocks noGrp="1"/>
          </p:cNvSpPr>
          <p:nvPr>
            <p:ph type="pic" sz="quarter" idx="12"/>
          </p:nvPr>
        </p:nvSpPr>
        <p:spPr>
          <a:xfrm>
            <a:off x="8630595" y="531813"/>
            <a:ext cx="3561404" cy="2074863"/>
          </a:xfrm>
        </p:spPr>
        <p:txBody>
          <a:bodyPr>
            <a:noAutofit/>
          </a:bodyPr>
          <a:lstStyle/>
          <a:p>
            <a:r>
              <a:rPr lang="zh-CN" altLang="en-US"/>
              <a:t>单击图标添加图片</a:t>
            </a:r>
            <a:endParaRPr lang="en-US"/>
          </a:p>
        </p:txBody>
      </p:sp>
      <p:sp>
        <p:nvSpPr>
          <p:cNvPr id="14" name="Picture Placeholder 10"/>
          <p:cNvSpPr>
            <a:spLocks noGrp="1"/>
          </p:cNvSpPr>
          <p:nvPr>
            <p:ph type="pic" sz="quarter" idx="13"/>
          </p:nvPr>
        </p:nvSpPr>
        <p:spPr>
          <a:xfrm>
            <a:off x="5801075" y="531813"/>
            <a:ext cx="2772015" cy="2074863"/>
          </a:xfrm>
        </p:spPr>
        <p:txBody>
          <a:bodyPr>
            <a:noAutofit/>
          </a:bodyPr>
          <a:lstStyle/>
          <a:p>
            <a:r>
              <a:rPr lang="zh-CN" altLang="en-US"/>
              <a:t>单击图标添加图片</a:t>
            </a:r>
            <a:endParaRPr lang="en-US"/>
          </a:p>
        </p:txBody>
      </p:sp>
      <p:sp>
        <p:nvSpPr>
          <p:cNvPr id="15" name="Picture Placeholder 10"/>
          <p:cNvSpPr>
            <a:spLocks noGrp="1"/>
          </p:cNvSpPr>
          <p:nvPr>
            <p:ph type="pic" sz="quarter" idx="14"/>
          </p:nvPr>
        </p:nvSpPr>
        <p:spPr>
          <a:xfrm>
            <a:off x="5113080" y="2660017"/>
            <a:ext cx="4482353" cy="2074863"/>
          </a:xfrm>
        </p:spPr>
        <p:txBody>
          <a:bodyPr>
            <a:noAutofit/>
          </a:bodyPr>
          <a:lstStyle/>
          <a:p>
            <a:r>
              <a:rPr lang="zh-CN" altLang="en-US"/>
              <a:t>单击图标添加图片</a:t>
            </a:r>
            <a:endParaRPr lang="en-US"/>
          </a:p>
        </p:txBody>
      </p:sp>
      <p:sp>
        <p:nvSpPr>
          <p:cNvPr id="16" name="Picture Placeholder 10"/>
          <p:cNvSpPr>
            <a:spLocks noGrp="1"/>
          </p:cNvSpPr>
          <p:nvPr>
            <p:ph type="pic" sz="quarter" idx="15"/>
          </p:nvPr>
        </p:nvSpPr>
        <p:spPr>
          <a:xfrm>
            <a:off x="2321004" y="2660017"/>
            <a:ext cx="2734568" cy="2074863"/>
          </a:xfrm>
        </p:spPr>
        <p:txBody>
          <a:bodyPr>
            <a:noAutofit/>
          </a:bodyPr>
          <a:lstStyle/>
          <a:p>
            <a:r>
              <a:rPr lang="zh-CN" altLang="en-US"/>
              <a:t>单击图标添加图片</a:t>
            </a:r>
            <a:endParaRPr lang="en-US"/>
          </a:p>
        </p:txBody>
      </p:sp>
      <p:sp>
        <p:nvSpPr>
          <p:cNvPr id="17" name="Picture Placeholder 10"/>
          <p:cNvSpPr>
            <a:spLocks noGrp="1"/>
          </p:cNvSpPr>
          <p:nvPr>
            <p:ph type="pic" sz="quarter" idx="16"/>
          </p:nvPr>
        </p:nvSpPr>
        <p:spPr>
          <a:xfrm>
            <a:off x="1" y="2660017"/>
            <a:ext cx="2263497" cy="2074863"/>
          </a:xfrm>
        </p:spPr>
        <p:txBody>
          <a:bodyPr>
            <a:noAutofit/>
          </a:bodyPr>
          <a:lstStyle/>
          <a:p>
            <a:r>
              <a:rPr lang="zh-CN" altLang="en-US"/>
              <a:t>单击图标添加图片</a:t>
            </a:r>
            <a:endParaRPr lang="en-US"/>
          </a:p>
        </p:txBody>
      </p:sp>
      <p:sp>
        <p:nvSpPr>
          <p:cNvPr id="18" name="Picture Placeholder 10"/>
          <p:cNvSpPr>
            <a:spLocks noGrp="1"/>
          </p:cNvSpPr>
          <p:nvPr>
            <p:ph type="pic" sz="quarter" idx="17"/>
          </p:nvPr>
        </p:nvSpPr>
        <p:spPr>
          <a:xfrm>
            <a:off x="9652938" y="2660017"/>
            <a:ext cx="2539063" cy="2074863"/>
          </a:xfrm>
        </p:spPr>
        <p:txBody>
          <a:bodyPr>
            <a:noAutofit/>
          </a:bodyPr>
          <a:lstStyle/>
          <a:p>
            <a:r>
              <a:rPr lang="zh-CN" altLang="en-US"/>
              <a:t>单击图标添加图片</a:t>
            </a:r>
            <a:endParaRPr lang="en-US"/>
          </a:p>
        </p:txBody>
      </p:sp>
      <p:sp>
        <p:nvSpPr>
          <p:cNvPr id="19" name="Title 18"/>
          <p:cNvSpPr>
            <a:spLocks noGrp="1"/>
          </p:cNvSpPr>
          <p:nvPr>
            <p:ph type="title"/>
          </p:nvPr>
        </p:nvSpPr>
        <p:spPr>
          <a:xfrm>
            <a:off x="414529" y="5606699"/>
            <a:ext cx="11338560" cy="896112"/>
          </a:xfrm>
        </p:spPr>
        <p:txBody>
          <a:bodyPr lIns="0" tIns="0" rIns="0" bIns="0"/>
          <a:lstStyle>
            <a:lvl1pPr algn="l">
              <a:lnSpc>
                <a:spcPct val="100000"/>
              </a:lnSpc>
              <a:defRPr lang="en-US" sz="7200" b="0" i="1" kern="1200" dirty="0" smtClean="0">
                <a:solidFill>
                  <a:schemeClr val="accent1"/>
                </a:solidFill>
                <a:latin typeface="+mj-lt"/>
                <a:ea typeface="+mn-ea"/>
                <a:cs typeface="+mn-cs"/>
              </a:defRPr>
            </a:lvl1pPr>
          </a:lstStyle>
          <a:p>
            <a:r>
              <a:rPr lang="zh-CN" altLang="en-US"/>
              <a:t>单击此处编辑母版标题样式</a:t>
            </a:r>
            <a:endParaRPr lang="en-US" dirty="0"/>
          </a:p>
        </p:txBody>
      </p:sp>
      <p:sp>
        <p:nvSpPr>
          <p:cNvPr id="20" name="Rectangle 14"/>
          <p:cNvSpPr>
            <a:spLocks noGrp="1" noChangeArrowheads="1"/>
          </p:cNvSpPr>
          <p:nvPr>
            <p:ph type="subTitle" idx="1"/>
          </p:nvPr>
        </p:nvSpPr>
        <p:spPr>
          <a:xfrm>
            <a:off x="414529" y="4764524"/>
            <a:ext cx="11338560" cy="738664"/>
          </a:xfrm>
          <a:ln/>
        </p:spPr>
        <p:txBody>
          <a:bodyPr lIns="0" tIns="0" rIns="0" bIns="0" anchor="b"/>
          <a:lstStyle>
            <a:lvl1pPr marL="0" indent="0">
              <a:lnSpc>
                <a:spcPct val="100000"/>
              </a:lnSpc>
              <a:spcBef>
                <a:spcPts val="0"/>
              </a:spcBef>
              <a:buFontTx/>
              <a:buNone/>
              <a:defRPr lang="en-US" sz="4800" b="0" i="1" kern="1200" dirty="0">
                <a:solidFill>
                  <a:srgbClr val="2DBCB6"/>
                </a:solidFill>
                <a:latin typeface="+mj-lt"/>
                <a:ea typeface="+mn-ea"/>
                <a:cs typeface="+mn-cs"/>
              </a:defRPr>
            </a:lvl1pPr>
          </a:lstStyle>
          <a:p>
            <a:r>
              <a:rPr lang="zh-CN" altLang="en-US"/>
              <a:t>单击此处编辑母版副标题样式</a:t>
            </a:r>
            <a:endParaRPr lang="en-US" dirty="0"/>
          </a:p>
        </p:txBody>
      </p:sp>
    </p:spTree>
    <p:extLst>
      <p:ext uri="{BB962C8B-B14F-4D97-AF65-F5344CB8AC3E}">
        <p14:creationId xmlns:p14="http://schemas.microsoft.com/office/powerpoint/2010/main" val="201246008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Photo Header Title Slide">
    <p:spTree>
      <p:nvGrpSpPr>
        <p:cNvPr id="1" name=""/>
        <p:cNvGrpSpPr/>
        <p:nvPr/>
      </p:nvGrpSpPr>
      <p:grpSpPr>
        <a:xfrm>
          <a:off x="0" y="0"/>
          <a:ext cx="0" cy="0"/>
          <a:chOff x="0" y="0"/>
          <a:chExt cx="0" cy="0"/>
        </a:xfrm>
      </p:grpSpPr>
      <p:sp>
        <p:nvSpPr>
          <p:cNvPr id="281613" name="Rectangle 13"/>
          <p:cNvSpPr>
            <a:spLocks noGrp="1" noChangeArrowheads="1"/>
          </p:cNvSpPr>
          <p:nvPr>
            <p:ph type="ctrTitle"/>
          </p:nvPr>
        </p:nvSpPr>
        <p:spPr>
          <a:xfrm>
            <a:off x="524255" y="3063525"/>
            <a:ext cx="6231108" cy="1252728"/>
          </a:xfrm>
        </p:spPr>
        <p:txBody>
          <a:bodyPr wrap="square" lIns="0" tIns="0" rIns="0" bIns="0" anchor="b"/>
          <a:lstStyle>
            <a:lvl1pPr algn="l">
              <a:lnSpc>
                <a:spcPts val="6400"/>
              </a:lnSpc>
              <a:spcBef>
                <a:spcPts val="0"/>
              </a:spcBef>
              <a:defRPr lang="en-US" sz="8000" b="0" i="1" kern="1200" dirty="0">
                <a:solidFill>
                  <a:schemeClr val="accent1"/>
                </a:solidFill>
                <a:latin typeface="Calibri" pitchFamily="34" charset="0"/>
                <a:ea typeface="+mn-ea"/>
                <a:cs typeface="Calibri" pitchFamily="34" charset="0"/>
              </a:defRPr>
            </a:lvl1pPr>
          </a:lstStyle>
          <a:p>
            <a:r>
              <a:rPr lang="zh-CN" altLang="en-US"/>
              <a:t>单击此处编辑母版标题样式</a:t>
            </a:r>
            <a:endParaRPr lang="en-US" dirty="0"/>
          </a:p>
        </p:txBody>
      </p:sp>
      <p:sp>
        <p:nvSpPr>
          <p:cNvPr id="281614" name="Rectangle 14"/>
          <p:cNvSpPr>
            <a:spLocks noGrp="1" noChangeArrowheads="1"/>
          </p:cNvSpPr>
          <p:nvPr>
            <p:ph type="subTitle" idx="1"/>
          </p:nvPr>
        </p:nvSpPr>
        <p:spPr>
          <a:xfrm>
            <a:off x="524256" y="4461447"/>
            <a:ext cx="6231107" cy="1213794"/>
          </a:xfrm>
          <a:ln/>
        </p:spPr>
        <p:txBody>
          <a:bodyPr lIns="0" tIns="0" rIns="0" bIns="0"/>
          <a:lstStyle>
            <a:lvl1pPr marL="0" indent="0">
              <a:lnSpc>
                <a:spcPts val="4667"/>
              </a:lnSpc>
              <a:spcBef>
                <a:spcPts val="0"/>
              </a:spcBef>
              <a:buFontTx/>
              <a:buNone/>
              <a:defRPr lang="en-US" sz="4800" b="1" i="1" kern="1200" dirty="0">
                <a:solidFill>
                  <a:schemeClr val="accent6"/>
                </a:solidFill>
                <a:latin typeface="Calibri" pitchFamily="34" charset="0"/>
                <a:ea typeface="+mn-ea"/>
                <a:cs typeface="Calibri" pitchFamily="34" charset="0"/>
              </a:defRPr>
            </a:lvl1pPr>
          </a:lstStyle>
          <a:p>
            <a:r>
              <a:rPr lang="zh-CN" altLang="en-US"/>
              <a:t>单击此处编辑母版副标题样式</a:t>
            </a:r>
            <a:endParaRPr lang="en-US" dirty="0"/>
          </a:p>
        </p:txBody>
      </p:sp>
      <p:cxnSp>
        <p:nvCxnSpPr>
          <p:cNvPr id="13" name="Straight Connector 12"/>
          <p:cNvCxnSpPr/>
          <p:nvPr/>
        </p:nvCxnSpPr>
        <p:spPr bwMode="auto">
          <a:xfrm>
            <a:off x="1" y="4337268"/>
            <a:ext cx="6556076" cy="0"/>
          </a:xfrm>
          <a:prstGeom prst="line">
            <a:avLst/>
          </a:prstGeom>
          <a:solidFill>
            <a:schemeClr val="accent1"/>
          </a:solidFill>
          <a:ln w="12700"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36260075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3387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F031F17-8B63-4BA9-B39A-1654776705E7}"/>
              </a:ext>
            </a:extLst>
          </p:cNvPr>
          <p:cNvSpPr/>
          <p:nvPr userDrawn="1"/>
        </p:nvSpPr>
        <p:spPr bwMode="gray">
          <a:xfrm>
            <a:off x="367645" y="1969325"/>
            <a:ext cx="490194" cy="707887"/>
          </a:xfrm>
          <a:prstGeom prst="rect">
            <a:avLst/>
          </a:prstGeom>
          <a:solidFill>
            <a:schemeClr val="accent1"/>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3" name="箭头: V 形 2">
            <a:extLst>
              <a:ext uri="{FF2B5EF4-FFF2-40B4-BE49-F238E27FC236}">
                <a16:creationId xmlns:a16="http://schemas.microsoft.com/office/drawing/2014/main" id="{56CEFA9C-8600-45C0-99D0-CE7C54182FCE}"/>
              </a:ext>
            </a:extLst>
          </p:cNvPr>
          <p:cNvSpPr/>
          <p:nvPr userDrawn="1"/>
        </p:nvSpPr>
        <p:spPr bwMode="gray">
          <a:xfrm>
            <a:off x="857839" y="1969325"/>
            <a:ext cx="216817" cy="707887"/>
          </a:xfrm>
          <a:prstGeom prst="chevron">
            <a:avLst/>
          </a:prstGeom>
          <a:solidFill>
            <a:schemeClr val="accent2"/>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4" name="箭头: V 形 3">
            <a:extLst>
              <a:ext uri="{FF2B5EF4-FFF2-40B4-BE49-F238E27FC236}">
                <a16:creationId xmlns:a16="http://schemas.microsoft.com/office/drawing/2014/main" id="{0CE2C16C-A6D2-4FE9-A58A-DCB864D29FCC}"/>
              </a:ext>
            </a:extLst>
          </p:cNvPr>
          <p:cNvSpPr/>
          <p:nvPr userDrawn="1"/>
        </p:nvSpPr>
        <p:spPr bwMode="gray">
          <a:xfrm>
            <a:off x="1003953" y="1969324"/>
            <a:ext cx="216817" cy="707887"/>
          </a:xfrm>
          <a:prstGeom prst="chevron">
            <a:avLst/>
          </a:prstGeom>
          <a:solidFill>
            <a:schemeClr val="accent2"/>
          </a:solidFill>
          <a:ln w="6350" algn="ctr">
            <a:noFill/>
            <a:miter lim="800000"/>
            <a:headEnd/>
            <a:tailEnd/>
          </a:ln>
          <a:effectLst/>
        </p:spPr>
        <p:txBody>
          <a:bodyPr wrap="none" rtlCol="0" anchor="ctr"/>
          <a:lstStyle/>
          <a:p>
            <a:pPr algn="ctr"/>
            <a:endParaRPr lang="zh-CN" altLang="en-US" b="1" dirty="0">
              <a:solidFill>
                <a:schemeClr val="bg1"/>
              </a:solidFill>
            </a:endParaRPr>
          </a:p>
        </p:txBody>
      </p:sp>
      <p:sp>
        <p:nvSpPr>
          <p:cNvPr id="6" name="文本框 5">
            <a:extLst>
              <a:ext uri="{FF2B5EF4-FFF2-40B4-BE49-F238E27FC236}">
                <a16:creationId xmlns:a16="http://schemas.microsoft.com/office/drawing/2014/main" id="{EE9AF93A-BC79-4222-9351-FF34F0EDBDDD}"/>
              </a:ext>
            </a:extLst>
          </p:cNvPr>
          <p:cNvSpPr txBox="1"/>
          <p:nvPr userDrawn="1"/>
        </p:nvSpPr>
        <p:spPr>
          <a:xfrm>
            <a:off x="1348033" y="1969325"/>
            <a:ext cx="10476322" cy="707886"/>
          </a:xfrm>
          <a:prstGeom prst="rect">
            <a:avLst/>
          </a:prstGeom>
          <a:solidFill>
            <a:schemeClr val="bg1">
              <a:lumMod val="95000"/>
            </a:schemeClr>
          </a:solidFill>
        </p:spPr>
        <p:txBody>
          <a:bodyPr wrap="square" rtlCol="0">
            <a:spAutoFit/>
          </a:bodyPr>
          <a:lstStyle/>
          <a:p>
            <a:endParaRPr lang="zh-CN" altLang="en-US" sz="4000" b="1" dirty="0">
              <a:solidFill>
                <a:schemeClr val="tx1"/>
              </a:solidFill>
            </a:endParaRPr>
          </a:p>
        </p:txBody>
      </p:sp>
    </p:spTree>
    <p:extLst>
      <p:ext uri="{BB962C8B-B14F-4D97-AF65-F5344CB8AC3E}">
        <p14:creationId xmlns:p14="http://schemas.microsoft.com/office/powerpoint/2010/main" val="125699304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25397" y="1379799"/>
            <a:ext cx="10341205" cy="2585323"/>
          </a:xfrm>
        </p:spPr>
        <p:txBody>
          <a:bodyPr/>
          <a:lstStyle>
            <a:lvl1pPr>
              <a:defRPr>
                <a:latin typeface="+mn-lt"/>
              </a:defRPr>
            </a:lvl1pPr>
            <a:lvl2pPr marL="731502" indent="-365751">
              <a:buFont typeface="Wingdings" panose="05000000000000000000" pitchFamily="2" charset="2"/>
              <a:buChar char="Ø"/>
              <a:defRPr>
                <a:latin typeface="+mn-lt"/>
              </a:defRPr>
            </a:lvl2pPr>
            <a:lvl3pPr>
              <a:defRPr>
                <a:latin typeface="+mn-lt"/>
              </a:defRPr>
            </a:lvl3pPr>
            <a:lvl4pPr>
              <a:defRPr>
                <a:latin typeface="+mn-lt"/>
              </a:defRPr>
            </a:lvl4pPr>
            <a:lvl5pPr>
              <a:defRPr>
                <a:latin typeface="+mn-lt"/>
              </a:defRPr>
            </a:lvl5pPr>
          </a:lstStyle>
          <a:p>
            <a:pPr lvl="0"/>
            <a:r>
              <a:rPr lang="en-US" dirty="0"/>
              <a:t>Click </a:t>
            </a:r>
            <a:r>
              <a:rPr lang="en-US" dirty="0" err="1"/>
              <a:t>tro</a:t>
            </a:r>
            <a:r>
              <a:rPr lang="en-US" dirty="0"/>
              <a:t>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图片 3">
            <a:extLst>
              <a:ext uri="{FF2B5EF4-FFF2-40B4-BE49-F238E27FC236}">
                <a16:creationId xmlns:a16="http://schemas.microsoft.com/office/drawing/2014/main" id="{71FBE67B-B93B-4887-B981-C839AD57AFE3}"/>
              </a:ext>
            </a:extLst>
          </p:cNvPr>
          <p:cNvPicPr>
            <a:picLocks noChangeAspect="1"/>
          </p:cNvPicPr>
          <p:nvPr userDrawn="1"/>
        </p:nvPicPr>
        <p:blipFill>
          <a:blip r:embed="rId2"/>
          <a:stretch>
            <a:fillRect/>
          </a:stretch>
        </p:blipFill>
        <p:spPr>
          <a:xfrm>
            <a:off x="0" y="1160724"/>
            <a:ext cx="11677650" cy="219075"/>
          </a:xfrm>
          <a:prstGeom prst="rect">
            <a:avLst/>
          </a:prstGeom>
        </p:spPr>
      </p:pic>
      <p:sp>
        <p:nvSpPr>
          <p:cNvPr id="2" name="Title 1"/>
          <p:cNvSpPr>
            <a:spLocks noGrp="1"/>
          </p:cNvSpPr>
          <p:nvPr>
            <p:ph type="title"/>
          </p:nvPr>
        </p:nvSpPr>
        <p:spPr>
          <a:xfrm>
            <a:off x="748740" y="311085"/>
            <a:ext cx="10826496" cy="849639"/>
          </a:xfrm>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95450905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752" y="1889760"/>
            <a:ext cx="10826496" cy="2585323"/>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Text Placeholder 6"/>
          <p:cNvSpPr>
            <a:spLocks noGrp="1"/>
          </p:cNvSpPr>
          <p:nvPr>
            <p:ph type="body" sz="quarter" idx="10"/>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
        <p:nvSpPr>
          <p:cNvPr id="5" name="Title 1">
            <a:extLst>
              <a:ext uri="{FF2B5EF4-FFF2-40B4-BE49-F238E27FC236}">
                <a16:creationId xmlns:a16="http://schemas.microsoft.com/office/drawing/2014/main" id="{33485D0B-CDDD-4B4F-940C-F900A37B776C}"/>
              </a:ext>
            </a:extLst>
          </p:cNvPr>
          <p:cNvSpPr>
            <a:spLocks noGrp="1"/>
          </p:cNvSpPr>
          <p:nvPr>
            <p:ph type="title"/>
          </p:nvPr>
        </p:nvSpPr>
        <p:spPr>
          <a:xfrm>
            <a:off x="748740" y="311085"/>
            <a:ext cx="10826496" cy="849639"/>
          </a:xfrm>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274045690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682752" y="1316739"/>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97600" y="1316739"/>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extLst>
      <p:ext uri="{BB962C8B-B14F-4D97-AF65-F5344CB8AC3E}">
        <p14:creationId xmlns:p14="http://schemas.microsoft.com/office/powerpoint/2010/main" val="1266881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Subtitle and Content">
    <p:spTree>
      <p:nvGrpSpPr>
        <p:cNvPr id="1" name=""/>
        <p:cNvGrpSpPr/>
        <p:nvPr/>
      </p:nvGrpSpPr>
      <p:grpSpPr>
        <a:xfrm>
          <a:off x="0" y="0"/>
          <a:ext cx="0" cy="0"/>
          <a:chOff x="0" y="0"/>
          <a:chExt cx="0" cy="0"/>
        </a:xfrm>
      </p:grpSpPr>
      <p:sp>
        <p:nvSpPr>
          <p:cNvPr id="2" name="Title 1"/>
          <p:cNvSpPr>
            <a:spLocks noGrp="1"/>
          </p:cNvSpPr>
          <p:nvPr>
            <p:ph type="title"/>
          </p:nvPr>
        </p:nvSpPr>
        <p:spPr>
          <a:noFill/>
          <a:ln w="9525" algn="ctr">
            <a:noFill/>
            <a:miter lim="800000"/>
            <a:headEnd/>
            <a:tailEnd/>
          </a:ln>
        </p:spPr>
        <p:txBody>
          <a:bodyPr vert="horz" wrap="square" lIns="91440" tIns="45720" rIns="91440" bIns="45720" numCol="1" anchor="b" anchorCtr="0" compatLnSpc="1">
            <a:prstTxWarp prst="textNoShape">
              <a:avLst/>
            </a:prstTxWarp>
          </a:bodyPr>
          <a:lstStyle>
            <a:lvl1pPr algn="l" rtl="0" eaLnBrk="1" fontAlgn="base" hangingPunct="1">
              <a:lnSpc>
                <a:spcPts val="4667"/>
              </a:lnSpc>
              <a:spcBef>
                <a:spcPct val="0"/>
              </a:spcBef>
              <a:spcAft>
                <a:spcPct val="0"/>
              </a:spcAft>
              <a:defRPr lang="en-US" sz="4267" b="1" smtClean="0">
                <a:solidFill>
                  <a:schemeClr val="tx1"/>
                </a:solidFill>
                <a:latin typeface="Calibri" pitchFamily="34" charset="0"/>
                <a:ea typeface="+mj-ea"/>
                <a:cs typeface="+mj-cs"/>
              </a:defRPr>
            </a:lvl1pPr>
          </a:lstStyle>
          <a:p>
            <a:r>
              <a:rPr lang="zh-CN" altLang="en-US"/>
              <a:t>单击此处编辑母版标题样式</a:t>
            </a:r>
            <a:endParaRPr lang="en-US" dirty="0"/>
          </a:p>
        </p:txBody>
      </p:sp>
      <p:sp>
        <p:nvSpPr>
          <p:cNvPr id="10" name="Content Placeholder 2"/>
          <p:cNvSpPr>
            <a:spLocks noGrp="1"/>
          </p:cNvSpPr>
          <p:nvPr>
            <p:ph sz="half" idx="1"/>
          </p:nvPr>
        </p:nvSpPr>
        <p:spPr>
          <a:xfrm>
            <a:off x="683684" y="1889763"/>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1" name="Content Placeholder 3"/>
          <p:cNvSpPr>
            <a:spLocks noGrp="1"/>
          </p:cNvSpPr>
          <p:nvPr>
            <p:ph sz="half" idx="2"/>
          </p:nvPr>
        </p:nvSpPr>
        <p:spPr>
          <a:xfrm>
            <a:off x="6190488" y="1889763"/>
            <a:ext cx="5315712" cy="2431371"/>
          </a:xfrm>
        </p:spPr>
        <p:txBody>
          <a:bodyPr/>
          <a:lstStyle>
            <a:lvl1pPr>
              <a:defRPr sz="3200">
                <a:latin typeface="+mn-lt"/>
              </a:defRPr>
            </a:lvl1pPr>
            <a:lvl2pPr>
              <a:defRPr sz="2667">
                <a:latin typeface="+mn-lt"/>
              </a:defRPr>
            </a:lvl2pPr>
            <a:lvl3pPr>
              <a:defRPr sz="2400">
                <a:latin typeface="+mn-lt"/>
              </a:defRPr>
            </a:lvl3pPr>
            <a:lvl4pPr>
              <a:defRPr sz="2133">
                <a:latin typeface="+mn-lt"/>
              </a:defRPr>
            </a:lvl4pPr>
            <a:lvl5pPr>
              <a:defRPr sz="2133">
                <a:latin typeface="+mn-lt"/>
              </a:defRPr>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2" name="Text Placeholder 6"/>
          <p:cNvSpPr>
            <a:spLocks noGrp="1"/>
          </p:cNvSpPr>
          <p:nvPr>
            <p:ph type="body" sz="quarter" idx="10"/>
          </p:nvPr>
        </p:nvSpPr>
        <p:spPr>
          <a:xfrm>
            <a:off x="683684" y="1280161"/>
            <a:ext cx="5315712"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
        <p:nvSpPr>
          <p:cNvPr id="13" name="Text Placeholder 6"/>
          <p:cNvSpPr>
            <a:spLocks noGrp="1"/>
          </p:cNvSpPr>
          <p:nvPr>
            <p:ph type="body" sz="quarter" idx="11"/>
          </p:nvPr>
        </p:nvSpPr>
        <p:spPr>
          <a:xfrm>
            <a:off x="6190488" y="1280161"/>
            <a:ext cx="5315712"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381448243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lnSpc>
                <a:spcPts val="4667"/>
              </a:lnSpc>
              <a:defRPr>
                <a:latin typeface="Calibri" pitchFamily="34" charset="0"/>
              </a:defRPr>
            </a:lvl1pPr>
          </a:lstStyle>
          <a:p>
            <a:r>
              <a:rPr lang="zh-CN" altLang="en-US"/>
              <a:t>单击此处编辑母版标题样式</a:t>
            </a:r>
            <a:endParaRPr lang="en-US" dirty="0"/>
          </a:p>
        </p:txBody>
      </p:sp>
      <p:sp>
        <p:nvSpPr>
          <p:cNvPr id="4" name="Table Placeholder 3"/>
          <p:cNvSpPr>
            <a:spLocks noGrp="1"/>
          </p:cNvSpPr>
          <p:nvPr>
            <p:ph type="tbl" sz="quarter" idx="10"/>
          </p:nvPr>
        </p:nvSpPr>
        <p:spPr>
          <a:xfrm>
            <a:off x="682752" y="2072640"/>
            <a:ext cx="10826496" cy="3901440"/>
          </a:xfrm>
        </p:spPr>
        <p:txBody>
          <a:bodyPr>
            <a:noAutofit/>
          </a:bodyPr>
          <a:lstStyle>
            <a:lvl1pPr>
              <a:defRPr>
                <a:latin typeface="+mn-lt"/>
              </a:defRPr>
            </a:lvl1pPr>
          </a:lstStyle>
          <a:p>
            <a:r>
              <a:rPr lang="zh-CN" altLang="en-US"/>
              <a:t>单击图标添加表格</a:t>
            </a:r>
            <a:endParaRPr lang="en-US" dirty="0"/>
          </a:p>
        </p:txBody>
      </p:sp>
      <p:sp>
        <p:nvSpPr>
          <p:cNvPr id="6" name="Text Placeholder 6"/>
          <p:cNvSpPr>
            <a:spLocks noGrp="1"/>
          </p:cNvSpPr>
          <p:nvPr>
            <p:ph type="body" sz="quarter" idx="11"/>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412604666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lgn="l">
              <a:lnSpc>
                <a:spcPts val="4667"/>
              </a:lnSpc>
              <a:defRPr>
                <a:latin typeface="Calibri" pitchFamily="34" charset="0"/>
              </a:defRPr>
            </a:lvl1pPr>
          </a:lstStyle>
          <a:p>
            <a:r>
              <a:rPr lang="zh-CN" altLang="en-US"/>
              <a:t>单击此处编辑母版标题样式</a:t>
            </a:r>
            <a:endParaRPr lang="en-US" dirty="0"/>
          </a:p>
        </p:txBody>
      </p:sp>
      <p:sp>
        <p:nvSpPr>
          <p:cNvPr id="4" name="Chart Placeholder 3"/>
          <p:cNvSpPr>
            <a:spLocks noGrp="1"/>
          </p:cNvSpPr>
          <p:nvPr>
            <p:ph type="chart" sz="quarter" idx="10"/>
          </p:nvPr>
        </p:nvSpPr>
        <p:spPr>
          <a:xfrm>
            <a:off x="682752" y="2072640"/>
            <a:ext cx="10826496" cy="3901440"/>
          </a:xfrm>
        </p:spPr>
        <p:txBody>
          <a:bodyPr>
            <a:noAutofit/>
          </a:bodyPr>
          <a:lstStyle>
            <a:lvl1pPr>
              <a:defRPr>
                <a:latin typeface="+mn-lt"/>
              </a:defRPr>
            </a:lvl1pPr>
          </a:lstStyle>
          <a:p>
            <a:r>
              <a:rPr lang="zh-CN" altLang="en-US"/>
              <a:t>单击图标添加图表</a:t>
            </a:r>
            <a:endParaRPr lang="en-US" dirty="0"/>
          </a:p>
        </p:txBody>
      </p:sp>
      <p:sp>
        <p:nvSpPr>
          <p:cNvPr id="5" name="Text Placeholder 6"/>
          <p:cNvSpPr>
            <a:spLocks noGrp="1"/>
          </p:cNvSpPr>
          <p:nvPr>
            <p:ph type="body" sz="quarter" idx="11"/>
          </p:nvPr>
        </p:nvSpPr>
        <p:spPr>
          <a:xfrm>
            <a:off x="683684" y="1280161"/>
            <a:ext cx="10826749" cy="492443"/>
          </a:xfrm>
        </p:spPr>
        <p:txBody>
          <a:bodyPr>
            <a:noAutofit/>
          </a:bodyPr>
          <a:lstStyle>
            <a:lvl1pPr marL="0" indent="0">
              <a:buFontTx/>
              <a:buNone/>
              <a:defRPr sz="3733" b="1">
                <a:solidFill>
                  <a:schemeClr val="accent1"/>
                </a:solidFill>
                <a:latin typeface="Calibri" pitchFamily="34" charset="0"/>
              </a:defRPr>
            </a:lvl1pPr>
            <a:lvl2pPr>
              <a:buFontTx/>
              <a:buNone/>
              <a:defRPr/>
            </a:lvl2pPr>
            <a:lvl3pPr>
              <a:buFontTx/>
              <a:buNone/>
              <a:defRPr/>
            </a:lvl3pPr>
            <a:lvl4pPr>
              <a:buFontTx/>
              <a:buNone/>
              <a:defRPr/>
            </a:lvl4pPr>
            <a:lvl5pPr>
              <a:buFontTx/>
              <a:buNone/>
              <a:defRPr/>
            </a:lvl5pPr>
          </a:lstStyle>
          <a:p>
            <a:pPr lvl="0"/>
            <a:r>
              <a:rPr lang="zh-CN" altLang="en-US"/>
              <a:t>编辑母版文本样式</a:t>
            </a:r>
          </a:p>
        </p:txBody>
      </p:sp>
    </p:spTree>
    <p:extLst>
      <p:ext uri="{BB962C8B-B14F-4D97-AF65-F5344CB8AC3E}">
        <p14:creationId xmlns:p14="http://schemas.microsoft.com/office/powerpoint/2010/main" val="26704878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821" y="329938"/>
            <a:ext cx="10826496" cy="917030"/>
          </a:xfrm>
          <a:prstGeom prst="rect">
            <a:avLst/>
          </a:prstGeom>
          <a:noFill/>
          <a:ln w="9525" algn="ctr">
            <a:noFill/>
            <a:miter lim="800000"/>
            <a:headEnd/>
            <a:tailEnd/>
          </a:ln>
        </p:spPr>
        <p:txBody>
          <a:bodyPr vert="horz" wrap="square" lIns="91440" tIns="45720" rIns="91440" bIns="45720" numCol="1" anchor="b" anchorCtr="0" compatLnSpc="1">
            <a:prstTxWarp prst="textNoShape">
              <a:avLst/>
            </a:prstTxWarp>
          </a:bodyPr>
          <a:lstStyle/>
          <a:p>
            <a:pPr lvl="0" algn="l" rtl="0" eaLnBrk="1" fontAlgn="base" hangingPunct="1">
              <a:lnSpc>
                <a:spcPct val="100000"/>
              </a:lnSpc>
              <a:spcBef>
                <a:spcPct val="0"/>
              </a:spcBef>
              <a:spcAft>
                <a:spcPct val="0"/>
              </a:spcAft>
            </a:pPr>
            <a:r>
              <a:rPr lang="zh-CN" altLang="en-US"/>
              <a:t>单击此处编辑母版标题样式</a:t>
            </a:r>
            <a:endParaRPr lang="en-US" dirty="0"/>
          </a:p>
        </p:txBody>
      </p:sp>
      <p:sp>
        <p:nvSpPr>
          <p:cNvPr id="3" name="Text Placeholder 2"/>
          <p:cNvSpPr>
            <a:spLocks noGrp="1"/>
          </p:cNvSpPr>
          <p:nvPr>
            <p:ph type="body" idx="1"/>
          </p:nvPr>
        </p:nvSpPr>
        <p:spPr>
          <a:xfrm>
            <a:off x="681821" y="1467593"/>
            <a:ext cx="10826496" cy="258532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文本框 3">
            <a:extLst>
              <a:ext uri="{FF2B5EF4-FFF2-40B4-BE49-F238E27FC236}">
                <a16:creationId xmlns:a16="http://schemas.microsoft.com/office/drawing/2014/main" id="{D5071705-F7AD-40EB-A605-811B2D30188E}"/>
              </a:ext>
            </a:extLst>
          </p:cNvPr>
          <p:cNvSpPr txBox="1"/>
          <p:nvPr userDrawn="1"/>
        </p:nvSpPr>
        <p:spPr>
          <a:xfrm>
            <a:off x="11719036" y="6547942"/>
            <a:ext cx="441434" cy="307777"/>
          </a:xfrm>
          <a:prstGeom prst="rect">
            <a:avLst/>
          </a:prstGeom>
          <a:noFill/>
        </p:spPr>
        <p:txBody>
          <a:bodyPr wrap="square" rtlCol="0">
            <a:spAutoFit/>
          </a:bodyPr>
          <a:lstStyle/>
          <a:p>
            <a:fld id="{15C5B0B7-E9A4-4385-B78F-A82A7CC1BE74}" type="slidenum">
              <a:rPr lang="zh-CN" altLang="en-US" sz="1400" b="0" smtClean="0"/>
              <a:t>‹#›</a:t>
            </a:fld>
            <a:endParaRPr lang="zh-CN" altLang="en-US" sz="1400" b="0" dirty="0"/>
          </a:p>
        </p:txBody>
      </p:sp>
    </p:spTree>
    <p:extLst>
      <p:ext uri="{BB962C8B-B14F-4D97-AF65-F5344CB8AC3E}">
        <p14:creationId xmlns:p14="http://schemas.microsoft.com/office/powerpoint/2010/main" val="3705030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65" r:id="rId6"/>
    <p:sldLayoutId id="2147483666" r:id="rId7"/>
    <p:sldLayoutId id="2147483667" r:id="rId8"/>
    <p:sldLayoutId id="2147483668" r:id="rId9"/>
    <p:sldLayoutId id="2147483670" r:id="rId10"/>
    <p:sldLayoutId id="2147483671" r:id="rId11"/>
  </p:sldLayoutIdLst>
  <p:transition>
    <p:fade/>
  </p:transition>
  <p:hf hdr="0" ftr="0" dt="0"/>
  <p:txStyles>
    <p:titleStyle>
      <a:lvl1pPr algn="ctr" defTabSz="1219170" rtl="0" eaLnBrk="1" latinLnBrk="0" hangingPunct="1">
        <a:lnSpc>
          <a:spcPts val="4667"/>
        </a:lnSpc>
        <a:spcBef>
          <a:spcPct val="0"/>
        </a:spcBef>
        <a:buNone/>
        <a:defRPr lang="en-US" sz="4267" b="1" kern="1200" smtClean="0">
          <a:solidFill>
            <a:schemeClr val="tx1"/>
          </a:solidFill>
          <a:latin typeface="Calibri" pitchFamily="34" charset="0"/>
          <a:ea typeface="+mj-ea"/>
          <a:cs typeface="+mj-cs"/>
        </a:defRPr>
      </a:lvl1pPr>
    </p:titleStyle>
    <p:bodyStyle>
      <a:lvl1pPr marL="365751" indent="-365751" algn="l" defTabSz="1219170" rtl="0" eaLnBrk="1" fontAlgn="base" latinLnBrk="0" hangingPunct="1">
        <a:lnSpc>
          <a:spcPct val="100000"/>
        </a:lnSpc>
        <a:spcBef>
          <a:spcPts val="1600"/>
        </a:spcBef>
        <a:spcAft>
          <a:spcPct val="0"/>
        </a:spcAft>
        <a:buClr>
          <a:schemeClr val="accent1"/>
        </a:buClr>
        <a:buFont typeface="Wingdings" panose="05000000000000000000" pitchFamily="2" charset="2"/>
        <a:buChar char="p"/>
        <a:defRPr lang="en-US" sz="3200" b="1" kern="1200" smtClean="0">
          <a:solidFill>
            <a:schemeClr val="tx1"/>
          </a:solidFill>
          <a:latin typeface="+mn-lt"/>
          <a:ea typeface="+mn-ea"/>
          <a:cs typeface="+mn-cs"/>
        </a:defRPr>
      </a:lvl1pPr>
      <a:lvl2pPr marL="731502" indent="-365751" algn="l" defTabSz="1219170" rtl="0" eaLnBrk="1" fontAlgn="base" latinLnBrk="0" hangingPunct="1">
        <a:lnSpc>
          <a:spcPct val="100000"/>
        </a:lnSpc>
        <a:spcBef>
          <a:spcPts val="800"/>
        </a:spcBef>
        <a:spcAft>
          <a:spcPct val="0"/>
        </a:spcAft>
        <a:buClr>
          <a:schemeClr val="accent1"/>
        </a:buClr>
        <a:buSzPct val="90000"/>
        <a:buFont typeface="Wingdings" panose="05000000000000000000" pitchFamily="2" charset="2"/>
        <a:buChar char="p"/>
        <a:defRPr lang="en-US" sz="2933" b="1" kern="1200" smtClean="0">
          <a:solidFill>
            <a:schemeClr val="tx1"/>
          </a:solidFill>
          <a:latin typeface="+mn-lt"/>
          <a:ea typeface="+mn-ea"/>
          <a:cs typeface="+mn-cs"/>
        </a:defRPr>
      </a:lvl2pPr>
      <a:lvl3pPr marL="109725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667" b="1" kern="1200" smtClean="0">
          <a:solidFill>
            <a:schemeClr val="tx1"/>
          </a:solidFill>
          <a:latin typeface="+mn-lt"/>
          <a:ea typeface="+mn-ea"/>
          <a:cs typeface="+mn-cs"/>
        </a:defRPr>
      </a:lvl3pPr>
      <a:lvl4pPr marL="1463003"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400" b="1" kern="1200" smtClean="0">
          <a:solidFill>
            <a:schemeClr val="tx1"/>
          </a:solidFill>
          <a:latin typeface="+mn-lt"/>
          <a:ea typeface="+mn-ea"/>
          <a:cs typeface="+mn-cs"/>
        </a:defRPr>
      </a:lvl4pPr>
      <a:lvl5pPr marL="1828754" indent="-365751" algn="l" defTabSz="1219170" rtl="0" eaLnBrk="1" fontAlgn="base" latinLnBrk="0" hangingPunct="1">
        <a:lnSpc>
          <a:spcPct val="100000"/>
        </a:lnSpc>
        <a:spcBef>
          <a:spcPts val="800"/>
        </a:spcBef>
        <a:spcAft>
          <a:spcPct val="0"/>
        </a:spcAft>
        <a:buClr>
          <a:schemeClr val="accent1"/>
        </a:buClr>
        <a:buFont typeface="Arial" pitchFamily="34" charset="0"/>
        <a:buChar char="•"/>
        <a:defRPr lang="en-US" sz="2133" b="1" kern="1200" dirty="0" smtClean="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5.png"/><Relationship Id="rId7"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oleObject" Target="../embeddings/oleObject3.bin"/><Relationship Id="rId5" Type="http://schemas.openxmlformats.org/officeDocument/2006/relationships/image" Target="../media/image4.png"/><Relationship Id="rId10" Type="http://schemas.openxmlformats.org/officeDocument/2006/relationships/image" Target="../media/image12.png"/><Relationship Id="rId4" Type="http://schemas.openxmlformats.org/officeDocument/2006/relationships/image" Target="../media/image6.jpg"/><Relationship Id="rId9" Type="http://schemas.openxmlformats.org/officeDocument/2006/relationships/image" Target="../media/image9.w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oleObject" Target="../embeddings/oleObject3.bin"/><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9.wmf"/><Relationship Id="rId5" Type="http://schemas.openxmlformats.org/officeDocument/2006/relationships/oleObject" Target="../embeddings/oleObject4.bin"/><Relationship Id="rId4" Type="http://schemas.openxmlformats.org/officeDocument/2006/relationships/image" Target="../media/image10.wmf"/><Relationship Id="rId9"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22C15012-CF84-44FB-8976-2E3CC81BD3D1}"/>
              </a:ext>
            </a:extLst>
          </p:cNvPr>
          <p:cNvSpPr txBox="1"/>
          <p:nvPr/>
        </p:nvSpPr>
        <p:spPr>
          <a:xfrm>
            <a:off x="507300" y="1365337"/>
            <a:ext cx="11177393" cy="1754326"/>
          </a:xfrm>
          <a:prstGeom prst="rect">
            <a:avLst/>
          </a:prstGeom>
          <a:noFill/>
        </p:spPr>
        <p:txBody>
          <a:bodyPr wrap="square" rtlCol="0">
            <a:spAutoFit/>
          </a:bodyPr>
          <a:lstStyle/>
          <a:p>
            <a:pPr algn="ctr"/>
            <a:r>
              <a:rPr lang="en-US" altLang="zh-CN" sz="5400" b="1" dirty="0">
                <a:latin typeface="+mj-lt"/>
              </a:rPr>
              <a:t>Randomized Differential Testing of RDF Stores</a:t>
            </a:r>
            <a:endParaRPr lang="zh-CN" altLang="en-US" sz="5400" b="1" dirty="0">
              <a:latin typeface="+mj-lt"/>
            </a:endParaRPr>
          </a:p>
        </p:txBody>
      </p:sp>
      <p:sp>
        <p:nvSpPr>
          <p:cNvPr id="5" name="Rectangle 2">
            <a:extLst>
              <a:ext uri="{FF2B5EF4-FFF2-40B4-BE49-F238E27FC236}">
                <a16:creationId xmlns:a16="http://schemas.microsoft.com/office/drawing/2014/main" id="{C9B3A524-3813-46D5-AFF5-186E1EB5FCFD}"/>
              </a:ext>
            </a:extLst>
          </p:cNvPr>
          <p:cNvSpPr>
            <a:spLocks noGrp="1" noChangeArrowheads="1"/>
          </p:cNvSpPr>
          <p:nvPr>
            <p:ph type="subTitle" idx="1"/>
          </p:nvPr>
        </p:nvSpPr>
        <p:spPr bwMode="auto">
          <a:xfrm>
            <a:off x="1002807" y="3438505"/>
            <a:ext cx="1018637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400" i="0" strike="noStrike" cap="none" normalizeH="0" baseline="0" dirty="0">
                <a:ln>
                  <a:noFill/>
                </a:ln>
                <a:solidFill>
                  <a:schemeClr val="tx1"/>
                </a:solidFill>
                <a:effectLst/>
                <a:latin typeface="+mj-ea"/>
                <a:ea typeface="+mj-ea"/>
              </a:rPr>
              <a:t>Rui Yang</a:t>
            </a:r>
            <a:r>
              <a:rPr kumimoji="0" lang="en-US" altLang="zh-CN" sz="2400" b="0" i="0" strike="noStrike" cap="none" normalizeH="0" baseline="0" dirty="0">
                <a:ln>
                  <a:noFill/>
                </a:ln>
                <a:solidFill>
                  <a:schemeClr val="tx1"/>
                </a:solidFill>
                <a:effectLst/>
                <a:latin typeface="+mj-ea"/>
                <a:ea typeface="+mj-ea"/>
              </a:rPr>
              <a:t>, Yingying Zheng, Lei Tang, </a:t>
            </a:r>
            <a:r>
              <a:rPr kumimoji="0" lang="en-US" altLang="zh-CN" sz="2400" b="0" i="0" strike="noStrike" cap="none" normalizeH="0" baseline="0" dirty="0" err="1">
                <a:ln>
                  <a:noFill/>
                </a:ln>
                <a:solidFill>
                  <a:schemeClr val="tx1"/>
                </a:solidFill>
                <a:effectLst/>
                <a:latin typeface="+mj-ea"/>
                <a:ea typeface="+mj-ea"/>
              </a:rPr>
              <a:t>Wensheng</a:t>
            </a:r>
            <a:r>
              <a:rPr kumimoji="0" lang="en-US" altLang="zh-CN" sz="2400" b="0" i="0" strike="noStrike" cap="none" normalizeH="0" baseline="0" dirty="0">
                <a:ln>
                  <a:noFill/>
                </a:ln>
                <a:solidFill>
                  <a:schemeClr val="tx1"/>
                </a:solidFill>
                <a:effectLst/>
                <a:latin typeface="+mj-ea"/>
                <a:ea typeface="+mj-ea"/>
              </a:rPr>
              <a:t> Dou, Wei Wang, Jun Wei</a:t>
            </a:r>
          </a:p>
        </p:txBody>
      </p:sp>
      <p:pic>
        <p:nvPicPr>
          <p:cNvPr id="7" name="图片 6">
            <a:extLst>
              <a:ext uri="{FF2B5EF4-FFF2-40B4-BE49-F238E27FC236}">
                <a16:creationId xmlns:a16="http://schemas.microsoft.com/office/drawing/2014/main" id="{3F5A0A2C-C8CF-456A-A751-80D382FF71A0}"/>
              </a:ext>
            </a:extLst>
          </p:cNvPr>
          <p:cNvPicPr>
            <a:picLocks noChangeAspect="1"/>
          </p:cNvPicPr>
          <p:nvPr/>
        </p:nvPicPr>
        <p:blipFill>
          <a:blip r:embed="rId3">
            <a:clrChange>
              <a:clrFrom>
                <a:srgbClr val="FDFDFD"/>
              </a:clrFrom>
              <a:clrTo>
                <a:srgbClr val="FDFDFD">
                  <a:alpha val="0"/>
                </a:srgbClr>
              </a:clrTo>
            </a:clrChange>
            <a:extLst>
              <a:ext uri="{28A0092B-C50C-407E-A947-70E740481C1C}">
                <a14:useLocalDpi xmlns:a14="http://schemas.microsoft.com/office/drawing/2010/main" val="0"/>
              </a:ext>
            </a:extLst>
          </a:blip>
          <a:stretch>
            <a:fillRect/>
          </a:stretch>
        </p:blipFill>
        <p:spPr>
          <a:xfrm>
            <a:off x="2350325" y="5273110"/>
            <a:ext cx="2856679" cy="1020243"/>
          </a:xfrm>
          <a:prstGeom prst="rect">
            <a:avLst/>
          </a:prstGeom>
        </p:spPr>
      </p:pic>
      <p:sp>
        <p:nvSpPr>
          <p:cNvPr id="8" name="文本框 7">
            <a:extLst>
              <a:ext uri="{FF2B5EF4-FFF2-40B4-BE49-F238E27FC236}">
                <a16:creationId xmlns:a16="http://schemas.microsoft.com/office/drawing/2014/main" id="{B19B3D57-4F46-4CF8-9912-3D1681D245D7}"/>
              </a:ext>
            </a:extLst>
          </p:cNvPr>
          <p:cNvSpPr txBox="1"/>
          <p:nvPr/>
        </p:nvSpPr>
        <p:spPr>
          <a:xfrm>
            <a:off x="3361885" y="4165114"/>
            <a:ext cx="5468228" cy="369332"/>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marR="0" lvl="0" indent="0" eaLnBrk="0" fontAlgn="base" hangingPunct="0">
              <a:lnSpc>
                <a:spcPct val="100000"/>
              </a:lnSpc>
              <a:spcBef>
                <a:spcPct val="0"/>
              </a:spcBef>
              <a:spcAft>
                <a:spcPct val="0"/>
              </a:spcAft>
              <a:buClrTx/>
              <a:buSzTx/>
              <a:buFontTx/>
              <a:buNone/>
              <a:tabLst/>
              <a:defRPr kumimoji="0" lang="en-US" sz="2000" b="1" i="0" u="none" strike="noStrike" cap="none" normalizeH="0" baseline="0" smtClean="0">
                <a:ln>
                  <a:noFill/>
                </a:ln>
                <a:effectLst/>
                <a:latin typeface="+mj-ea"/>
                <a:ea typeface="+mj-ea"/>
              </a:defRPr>
            </a:lvl1pPr>
            <a:lvl2pPr marL="609585" indent="0" algn="ctr" defTabSz="1219170" fontAlgn="base">
              <a:lnSpc>
                <a:spcPct val="100000"/>
              </a:lnSpc>
              <a:spcBef>
                <a:spcPts val="800"/>
              </a:spcBef>
              <a:spcAft>
                <a:spcPct val="0"/>
              </a:spcAft>
              <a:buClr>
                <a:schemeClr val="accent1"/>
              </a:buClr>
              <a:buSzPct val="90000"/>
              <a:buFont typeface="Wingdings" panose="05000000000000000000" pitchFamily="2" charset="2"/>
              <a:buNone/>
              <a:defRPr lang="en-US" sz="2933" b="1">
                <a:solidFill>
                  <a:schemeClr val="tx1">
                    <a:tint val="75000"/>
                  </a:schemeClr>
                </a:solidFill>
              </a:defRPr>
            </a:lvl2pPr>
            <a:lvl3pPr marL="1219170" indent="0" algn="ctr" defTabSz="1219170" fontAlgn="base">
              <a:lnSpc>
                <a:spcPct val="100000"/>
              </a:lnSpc>
              <a:spcBef>
                <a:spcPts val="800"/>
              </a:spcBef>
              <a:spcAft>
                <a:spcPct val="0"/>
              </a:spcAft>
              <a:buClr>
                <a:schemeClr val="accent1"/>
              </a:buClr>
              <a:buFont typeface="Arial" pitchFamily="34" charset="0"/>
              <a:buNone/>
              <a:defRPr lang="en-US" sz="2667" b="1">
                <a:solidFill>
                  <a:schemeClr val="tx1">
                    <a:tint val="75000"/>
                  </a:schemeClr>
                </a:solidFill>
              </a:defRPr>
            </a:lvl3pPr>
            <a:lvl4pPr marL="1828754" indent="0" algn="ctr" defTabSz="1219170" fontAlgn="base">
              <a:lnSpc>
                <a:spcPct val="100000"/>
              </a:lnSpc>
              <a:spcBef>
                <a:spcPts val="800"/>
              </a:spcBef>
              <a:spcAft>
                <a:spcPct val="0"/>
              </a:spcAft>
              <a:buClr>
                <a:schemeClr val="accent1"/>
              </a:buClr>
              <a:buFont typeface="Arial" pitchFamily="34" charset="0"/>
              <a:buNone/>
              <a:defRPr lang="en-US" sz="2400" b="1">
                <a:solidFill>
                  <a:schemeClr val="tx1">
                    <a:tint val="75000"/>
                  </a:schemeClr>
                </a:solidFill>
              </a:defRPr>
            </a:lvl4pPr>
            <a:lvl5pPr marL="2438339" indent="0" algn="ctr" defTabSz="1219170" fontAlgn="base">
              <a:lnSpc>
                <a:spcPct val="100000"/>
              </a:lnSpc>
              <a:spcBef>
                <a:spcPts val="800"/>
              </a:spcBef>
              <a:spcAft>
                <a:spcPct val="0"/>
              </a:spcAft>
              <a:buClr>
                <a:schemeClr val="accent1"/>
              </a:buClr>
              <a:buFont typeface="Arial" pitchFamily="34" charset="0"/>
              <a:buNone/>
              <a:defRPr lang="en-US" sz="2133" b="1">
                <a:solidFill>
                  <a:schemeClr val="tx1">
                    <a:tint val="75000"/>
                  </a:schemeClr>
                </a:solidFill>
              </a:defRPr>
            </a:lvl5pPr>
            <a:lvl6pPr marL="3047924" indent="0" algn="ctr" defTabSz="1219170">
              <a:spcBef>
                <a:spcPct val="20000"/>
              </a:spcBef>
              <a:buFont typeface="Arial" pitchFamily="34" charset="0"/>
              <a:buNone/>
              <a:defRPr sz="2667">
                <a:solidFill>
                  <a:schemeClr val="tx1">
                    <a:tint val="75000"/>
                  </a:schemeClr>
                </a:solidFill>
              </a:defRPr>
            </a:lvl6pPr>
            <a:lvl7pPr marL="3657509" indent="0" algn="ctr" defTabSz="1219170">
              <a:spcBef>
                <a:spcPct val="20000"/>
              </a:spcBef>
              <a:buFont typeface="Arial" pitchFamily="34" charset="0"/>
              <a:buNone/>
              <a:defRPr sz="2667">
                <a:solidFill>
                  <a:schemeClr val="tx1">
                    <a:tint val="75000"/>
                  </a:schemeClr>
                </a:solidFill>
              </a:defRPr>
            </a:lvl7pPr>
            <a:lvl8pPr marL="4267093" indent="0" algn="ctr" defTabSz="1219170">
              <a:spcBef>
                <a:spcPct val="20000"/>
              </a:spcBef>
              <a:buFont typeface="Arial" pitchFamily="34" charset="0"/>
              <a:buNone/>
              <a:defRPr sz="2667">
                <a:solidFill>
                  <a:schemeClr val="tx1">
                    <a:tint val="75000"/>
                  </a:schemeClr>
                </a:solidFill>
              </a:defRPr>
            </a:lvl8pPr>
            <a:lvl9pPr marL="4876678" indent="0" algn="ctr" defTabSz="1219170">
              <a:spcBef>
                <a:spcPct val="20000"/>
              </a:spcBef>
              <a:buFont typeface="Arial" pitchFamily="34" charset="0"/>
              <a:buNone/>
              <a:defRPr sz="2667">
                <a:solidFill>
                  <a:schemeClr val="tx1">
                    <a:tint val="75000"/>
                  </a:schemeClr>
                </a:solidFill>
              </a:defRPr>
            </a:lvl9pPr>
          </a:lstStyle>
          <a:p>
            <a:r>
              <a:rPr lang="en-US" altLang="zh-CN" sz="1800" b="0" dirty="0"/>
              <a:t>Institute of Software, Chinese Academy of Sciences</a:t>
            </a:r>
            <a:endParaRPr lang="zh-CN" altLang="en-US" sz="1800" b="0" dirty="0"/>
          </a:p>
        </p:txBody>
      </p:sp>
      <p:pic>
        <p:nvPicPr>
          <p:cNvPr id="9" name="图片 8">
            <a:extLst>
              <a:ext uri="{FF2B5EF4-FFF2-40B4-BE49-F238E27FC236}">
                <a16:creationId xmlns:a16="http://schemas.microsoft.com/office/drawing/2014/main" id="{77C48655-27F5-4A52-95A2-10B3F52B07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0113" y="5064333"/>
            <a:ext cx="1448606" cy="1437796"/>
          </a:xfrm>
          <a:prstGeom prst="rect">
            <a:avLst/>
          </a:prstGeom>
        </p:spPr>
      </p:pic>
      <p:sp>
        <p:nvSpPr>
          <p:cNvPr id="10" name="文本框 9">
            <a:extLst>
              <a:ext uri="{FF2B5EF4-FFF2-40B4-BE49-F238E27FC236}">
                <a16:creationId xmlns:a16="http://schemas.microsoft.com/office/drawing/2014/main" id="{DA2966AC-1689-4BA5-A837-A6A3D4FC75D0}"/>
              </a:ext>
            </a:extLst>
          </p:cNvPr>
          <p:cNvSpPr txBox="1"/>
          <p:nvPr/>
        </p:nvSpPr>
        <p:spPr>
          <a:xfrm>
            <a:off x="3778665" y="4534446"/>
            <a:ext cx="4634667" cy="369332"/>
          </a:xfrm>
          <a:prstGeom prst="rect">
            <a:avLst/>
          </a:prstGeom>
          <a:noFill/>
          <a:ln w="9525" algn="ctr">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defPPr>
              <a:defRPr lang="en-US"/>
            </a:defPPr>
            <a:lvl1pPr marR="0" lvl="0" indent="0" eaLnBrk="0" fontAlgn="base" hangingPunct="0">
              <a:lnSpc>
                <a:spcPct val="100000"/>
              </a:lnSpc>
              <a:spcBef>
                <a:spcPct val="0"/>
              </a:spcBef>
              <a:spcAft>
                <a:spcPct val="0"/>
              </a:spcAft>
              <a:buClrTx/>
              <a:buSzTx/>
              <a:buFontTx/>
              <a:buNone/>
              <a:tabLst/>
              <a:defRPr kumimoji="0" b="0" i="0" u="none" strike="noStrike" cap="none" normalizeH="0" baseline="0">
                <a:ln>
                  <a:noFill/>
                </a:ln>
                <a:effectLst/>
                <a:latin typeface="+mj-ea"/>
                <a:ea typeface="+mj-ea"/>
              </a:defRPr>
            </a:lvl1pPr>
            <a:lvl2pPr marL="609585" indent="0" algn="ctr" defTabSz="1219170" fontAlgn="base">
              <a:lnSpc>
                <a:spcPct val="100000"/>
              </a:lnSpc>
              <a:spcBef>
                <a:spcPts val="800"/>
              </a:spcBef>
              <a:spcAft>
                <a:spcPct val="0"/>
              </a:spcAft>
              <a:buClr>
                <a:schemeClr val="accent1"/>
              </a:buClr>
              <a:buSzPct val="90000"/>
              <a:buFont typeface="Wingdings" panose="05000000000000000000" pitchFamily="2" charset="2"/>
              <a:buNone/>
              <a:defRPr sz="2933" b="1">
                <a:solidFill>
                  <a:schemeClr val="tx1">
                    <a:tint val="75000"/>
                  </a:schemeClr>
                </a:solidFill>
              </a:defRPr>
            </a:lvl2pPr>
            <a:lvl3pPr marL="1219170" indent="0" algn="ctr" defTabSz="1219170" fontAlgn="base">
              <a:lnSpc>
                <a:spcPct val="100000"/>
              </a:lnSpc>
              <a:spcBef>
                <a:spcPts val="800"/>
              </a:spcBef>
              <a:spcAft>
                <a:spcPct val="0"/>
              </a:spcAft>
              <a:buClr>
                <a:schemeClr val="accent1"/>
              </a:buClr>
              <a:buFont typeface="Arial" pitchFamily="34" charset="0"/>
              <a:buNone/>
              <a:defRPr sz="2667" b="1">
                <a:solidFill>
                  <a:schemeClr val="tx1">
                    <a:tint val="75000"/>
                  </a:schemeClr>
                </a:solidFill>
              </a:defRPr>
            </a:lvl3pPr>
            <a:lvl4pPr marL="1828754" indent="0" algn="ctr" defTabSz="1219170" fontAlgn="base">
              <a:lnSpc>
                <a:spcPct val="100000"/>
              </a:lnSpc>
              <a:spcBef>
                <a:spcPts val="800"/>
              </a:spcBef>
              <a:spcAft>
                <a:spcPct val="0"/>
              </a:spcAft>
              <a:buClr>
                <a:schemeClr val="accent1"/>
              </a:buClr>
              <a:buFont typeface="Arial" pitchFamily="34" charset="0"/>
              <a:buNone/>
              <a:defRPr sz="2400" b="1">
                <a:solidFill>
                  <a:schemeClr val="tx1">
                    <a:tint val="75000"/>
                  </a:schemeClr>
                </a:solidFill>
              </a:defRPr>
            </a:lvl4pPr>
            <a:lvl5pPr marL="2438339" indent="0" algn="ctr" defTabSz="1219170" fontAlgn="base">
              <a:lnSpc>
                <a:spcPct val="100000"/>
              </a:lnSpc>
              <a:spcBef>
                <a:spcPts val="800"/>
              </a:spcBef>
              <a:spcAft>
                <a:spcPct val="0"/>
              </a:spcAft>
              <a:buClr>
                <a:schemeClr val="accent1"/>
              </a:buClr>
              <a:buFont typeface="Arial" pitchFamily="34" charset="0"/>
              <a:buNone/>
              <a:defRPr sz="2133" b="1">
                <a:solidFill>
                  <a:schemeClr val="tx1">
                    <a:tint val="75000"/>
                  </a:schemeClr>
                </a:solidFill>
              </a:defRPr>
            </a:lvl5pPr>
            <a:lvl6pPr marL="3047924" indent="0" algn="ctr" defTabSz="1219170">
              <a:spcBef>
                <a:spcPct val="20000"/>
              </a:spcBef>
              <a:buFont typeface="Arial" pitchFamily="34" charset="0"/>
              <a:buNone/>
              <a:defRPr sz="2667">
                <a:solidFill>
                  <a:schemeClr val="tx1">
                    <a:tint val="75000"/>
                  </a:schemeClr>
                </a:solidFill>
              </a:defRPr>
            </a:lvl6pPr>
            <a:lvl7pPr marL="3657509" indent="0" algn="ctr" defTabSz="1219170">
              <a:spcBef>
                <a:spcPct val="20000"/>
              </a:spcBef>
              <a:buFont typeface="Arial" pitchFamily="34" charset="0"/>
              <a:buNone/>
              <a:defRPr sz="2667">
                <a:solidFill>
                  <a:schemeClr val="tx1">
                    <a:tint val="75000"/>
                  </a:schemeClr>
                </a:solidFill>
              </a:defRPr>
            </a:lvl7pPr>
            <a:lvl8pPr marL="4267093" indent="0" algn="ctr" defTabSz="1219170">
              <a:spcBef>
                <a:spcPct val="20000"/>
              </a:spcBef>
              <a:buFont typeface="Arial" pitchFamily="34" charset="0"/>
              <a:buNone/>
              <a:defRPr sz="2667">
                <a:solidFill>
                  <a:schemeClr val="tx1">
                    <a:tint val="75000"/>
                  </a:schemeClr>
                </a:solidFill>
              </a:defRPr>
            </a:lvl8pPr>
            <a:lvl9pPr marL="4876678" indent="0" algn="ctr" defTabSz="1219170">
              <a:spcBef>
                <a:spcPct val="20000"/>
              </a:spcBef>
              <a:buFont typeface="Arial" pitchFamily="34" charset="0"/>
              <a:buNone/>
              <a:defRPr sz="2667">
                <a:solidFill>
                  <a:schemeClr val="tx1">
                    <a:tint val="75000"/>
                  </a:schemeClr>
                </a:solidFill>
              </a:defRPr>
            </a:lvl9pPr>
          </a:lstStyle>
          <a:p>
            <a:r>
              <a:rPr lang="en-US" altLang="zh-CN" dirty="0"/>
              <a:t>University of Chinese Academy of Sciences</a:t>
            </a:r>
            <a:endParaRPr lang="zh-CN" altLang="en-US" dirty="0"/>
          </a:p>
        </p:txBody>
      </p:sp>
      <p:sp>
        <p:nvSpPr>
          <p:cNvPr id="11" name="文本框 10">
            <a:extLst>
              <a:ext uri="{FF2B5EF4-FFF2-40B4-BE49-F238E27FC236}">
                <a16:creationId xmlns:a16="http://schemas.microsoft.com/office/drawing/2014/main" id="{D5E238F7-7B78-4E2F-A00E-64D1CC2E7F8F}"/>
              </a:ext>
            </a:extLst>
          </p:cNvPr>
          <p:cNvSpPr txBox="1"/>
          <p:nvPr/>
        </p:nvSpPr>
        <p:spPr>
          <a:xfrm>
            <a:off x="1139748" y="23734"/>
            <a:ext cx="9912496" cy="400110"/>
          </a:xfrm>
          <a:prstGeom prst="rect">
            <a:avLst/>
          </a:prstGeom>
          <a:noFill/>
        </p:spPr>
        <p:txBody>
          <a:bodyPr wrap="square" rtlCol="0">
            <a:spAutoFit/>
          </a:bodyPr>
          <a:lstStyle/>
          <a:p>
            <a:pPr algn="ctr"/>
            <a:r>
              <a:rPr lang="en-US" altLang="zh-CN" sz="2000" dirty="0"/>
              <a:t>45</a:t>
            </a:r>
            <a:r>
              <a:rPr lang="en-US" altLang="zh-CN" sz="2000" baseline="30000" dirty="0"/>
              <a:t>th</a:t>
            </a:r>
            <a:r>
              <a:rPr lang="en-US" altLang="zh-CN" sz="2000" dirty="0"/>
              <a:t> International Conference on Software Engineering Demonstration</a:t>
            </a:r>
          </a:p>
        </p:txBody>
      </p:sp>
    </p:spTree>
    <p:extLst>
      <p:ext uri="{BB962C8B-B14F-4D97-AF65-F5344CB8AC3E}">
        <p14:creationId xmlns:p14="http://schemas.microsoft.com/office/powerpoint/2010/main" val="3495587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D75CA-6EB1-4C66-A740-0641F8E3F1E1}"/>
              </a:ext>
            </a:extLst>
          </p:cNvPr>
          <p:cNvSpPr>
            <a:spLocks noGrp="1"/>
          </p:cNvSpPr>
          <p:nvPr>
            <p:ph idx="1"/>
          </p:nvPr>
        </p:nvSpPr>
        <p:spPr>
          <a:xfrm>
            <a:off x="793421" y="1379332"/>
            <a:ext cx="10649839" cy="892488"/>
          </a:xfrm>
        </p:spPr>
        <p:txBody>
          <a:bodyPr/>
          <a:lstStyle/>
          <a:p>
            <a:r>
              <a:rPr lang="en-US" altLang="zh-CN" sz="2400" dirty="0"/>
              <a:t>Generate syntactically correct and valid SPARQL queries</a:t>
            </a:r>
          </a:p>
          <a:p>
            <a:pPr lvl="1"/>
            <a:r>
              <a:rPr lang="en-US" altLang="zh-CN" sz="2133" b="0" dirty="0"/>
              <a:t>Randomly build a SPARQL query’s Abstract Syntax Tree (AST) </a:t>
            </a:r>
          </a:p>
        </p:txBody>
      </p:sp>
      <p:sp>
        <p:nvSpPr>
          <p:cNvPr id="3" name="标题 2">
            <a:extLst>
              <a:ext uri="{FF2B5EF4-FFF2-40B4-BE49-F238E27FC236}">
                <a16:creationId xmlns:a16="http://schemas.microsoft.com/office/drawing/2014/main" id="{41018685-8402-4C8E-A9BF-15FE11E6A6D0}"/>
              </a:ext>
            </a:extLst>
          </p:cNvPr>
          <p:cNvSpPr>
            <a:spLocks noGrp="1"/>
          </p:cNvSpPr>
          <p:nvPr>
            <p:ph type="title"/>
          </p:nvPr>
        </p:nvSpPr>
        <p:spPr/>
        <p:txBody>
          <a:bodyPr/>
          <a:lstStyle/>
          <a:p>
            <a:r>
              <a:rPr lang="en-US" altLang="zh-CN" dirty="0"/>
              <a:t>SPARQL Query Generation</a:t>
            </a:r>
            <a:endParaRPr lang="zh-CN" altLang="en-US" dirty="0"/>
          </a:p>
        </p:txBody>
      </p:sp>
      <p:sp>
        <p:nvSpPr>
          <p:cNvPr id="4" name="矩形 3">
            <a:extLst>
              <a:ext uri="{FF2B5EF4-FFF2-40B4-BE49-F238E27FC236}">
                <a16:creationId xmlns:a16="http://schemas.microsoft.com/office/drawing/2014/main" id="{A63509AF-C1F4-1388-7FC6-181D4A959EE8}"/>
              </a:ext>
            </a:extLst>
          </p:cNvPr>
          <p:cNvSpPr/>
          <p:nvPr/>
        </p:nvSpPr>
        <p:spPr>
          <a:xfrm>
            <a:off x="4824820" y="3399503"/>
            <a:ext cx="5761401" cy="255454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000" b="1" dirty="0">
                <a:latin typeface="Calibri" panose="020F0502020204030204" pitchFamily="34" charset="0"/>
                <a:cs typeface="Calibri" panose="020F0502020204030204" pitchFamily="34" charset="0"/>
              </a:rPr>
              <a:t>SELECT</a:t>
            </a: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givenName</a:t>
            </a:r>
            <a:r>
              <a:rPr lang="en-US" altLang="zh-CN" sz="2000" dirty="0">
                <a:latin typeface="Calibri" panose="020F0502020204030204" pitchFamily="34" charset="0"/>
                <a:cs typeface="Calibri" panose="020F0502020204030204" pitchFamily="34" charset="0"/>
              </a:rPr>
              <a:t>  ?age</a:t>
            </a:r>
          </a:p>
          <a:p>
            <a:r>
              <a:rPr lang="en-US" altLang="zh-CN" sz="2000" b="1" dirty="0">
                <a:latin typeface="Calibri" panose="020F0502020204030204" pitchFamily="34" charset="0"/>
                <a:cs typeface="Calibri" panose="020F0502020204030204" pitchFamily="34" charset="0"/>
              </a:rPr>
              <a:t>WHERE</a:t>
            </a:r>
            <a:r>
              <a:rPr lang="en-US" altLang="zh-CN" sz="2000" dirty="0">
                <a:latin typeface="Calibri" panose="020F0502020204030204" pitchFamily="34" charset="0"/>
                <a:cs typeface="Calibri" panose="020F0502020204030204" pitchFamily="34" charset="0"/>
              </a:rPr>
              <a:t> {</a:t>
            </a:r>
          </a:p>
          <a:p>
            <a:r>
              <a:rPr lang="en-US" altLang="zh-CN" sz="2000" dirty="0">
                <a:latin typeface="Calibri" panose="020F0502020204030204" pitchFamily="34" charset="0"/>
                <a:cs typeface="Calibri" panose="020F0502020204030204" pitchFamily="34" charset="0"/>
              </a:rPr>
              <a:t>                  ?person  &lt;http://name&gt;  ?name .</a:t>
            </a:r>
          </a:p>
          <a:p>
            <a:r>
              <a:rPr lang="en-US" altLang="zh-CN" sz="2000" dirty="0">
                <a:latin typeface="Calibri" panose="020F0502020204030204" pitchFamily="34" charset="0"/>
                <a:cs typeface="Calibri" panose="020F0502020204030204" pitchFamily="34" charset="0"/>
              </a:rPr>
              <a:t>                  ?person  &lt;http://age&gt;  ?age .</a:t>
            </a:r>
          </a:p>
          <a:p>
            <a:r>
              <a:rPr lang="en-US" altLang="zh-CN" sz="2000" dirty="0">
                <a:latin typeface="Calibri" panose="020F0502020204030204" pitchFamily="34" charset="0"/>
                <a:cs typeface="Calibri" panose="020F0502020204030204" pitchFamily="34" charset="0"/>
              </a:rPr>
              <a:t>                  ?name  &lt;http://givenname&gt;  ?</a:t>
            </a:r>
            <a:r>
              <a:rPr lang="en-US" altLang="zh-CN" sz="2000" dirty="0" err="1">
                <a:latin typeface="Calibri" panose="020F0502020204030204" pitchFamily="34" charset="0"/>
                <a:cs typeface="Calibri" panose="020F0502020204030204" pitchFamily="34" charset="0"/>
              </a:rPr>
              <a:t>givenName</a:t>
            </a:r>
            <a:r>
              <a:rPr lang="en-US" altLang="zh-CN" sz="2000" dirty="0">
                <a:latin typeface="Calibri" panose="020F0502020204030204" pitchFamily="34" charset="0"/>
                <a:cs typeface="Calibri" panose="020F0502020204030204" pitchFamily="34" charset="0"/>
              </a:rPr>
              <a:t> .</a:t>
            </a:r>
          </a:p>
          <a:p>
            <a:r>
              <a:rPr lang="en-US" altLang="zh-CN" sz="2000"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FILTER</a:t>
            </a:r>
            <a:r>
              <a:rPr lang="en-US" altLang="zh-CN" sz="2000" dirty="0">
                <a:latin typeface="Calibri" panose="020F0502020204030204" pitchFamily="34" charset="0"/>
                <a:cs typeface="Calibri" panose="020F0502020204030204" pitchFamily="34" charset="0"/>
              </a:rPr>
              <a:t> ( ! ( ?age = 20 ) )</a:t>
            </a:r>
          </a:p>
          <a:p>
            <a:r>
              <a:rPr lang="en-US" altLang="zh-CN" sz="2000" dirty="0">
                <a:latin typeface="Calibri" panose="020F0502020204030204" pitchFamily="34" charset="0"/>
                <a:cs typeface="Calibri" panose="020F0502020204030204" pitchFamily="34" charset="0"/>
              </a:rPr>
              <a:t>               }</a:t>
            </a:r>
          </a:p>
          <a:p>
            <a:r>
              <a:rPr lang="en-US" altLang="zh-CN" sz="2000" b="1" dirty="0">
                <a:latin typeface="Calibri" panose="020F0502020204030204" pitchFamily="34" charset="0"/>
                <a:cs typeface="Calibri" panose="020F0502020204030204" pitchFamily="34" charset="0"/>
              </a:rPr>
              <a:t>ORDER BY  </a:t>
            </a:r>
            <a:r>
              <a:rPr lang="en-US" altLang="zh-CN" sz="2000" dirty="0">
                <a:latin typeface="Calibri" panose="020F0502020204030204" pitchFamily="34" charset="0"/>
                <a:cs typeface="Calibri" panose="020F0502020204030204" pitchFamily="34" charset="0"/>
              </a:rPr>
              <a:t>?</a:t>
            </a:r>
            <a:r>
              <a:rPr lang="en-US" altLang="zh-CN" sz="2000" dirty="0" err="1">
                <a:latin typeface="Calibri" panose="020F0502020204030204" pitchFamily="34" charset="0"/>
                <a:cs typeface="Calibri" panose="020F0502020204030204" pitchFamily="34" charset="0"/>
              </a:rPr>
              <a:t>givenName</a:t>
            </a:r>
            <a:endParaRPr lang="en-US" altLang="zh-CN" sz="2000" dirty="0">
              <a:latin typeface="Calibri" panose="020F0502020204030204" pitchFamily="34" charset="0"/>
              <a:cs typeface="Calibri" panose="020F0502020204030204" pitchFamily="34" charset="0"/>
            </a:endParaRPr>
          </a:p>
        </p:txBody>
      </p:sp>
      <p:sp>
        <p:nvSpPr>
          <p:cNvPr id="6" name="矩形: 圆角 5">
            <a:extLst>
              <a:ext uri="{FF2B5EF4-FFF2-40B4-BE49-F238E27FC236}">
                <a16:creationId xmlns:a16="http://schemas.microsoft.com/office/drawing/2014/main" id="{8493B6AD-57D4-8111-F68E-69E411D4A15D}"/>
              </a:ext>
            </a:extLst>
          </p:cNvPr>
          <p:cNvSpPr/>
          <p:nvPr/>
        </p:nvSpPr>
        <p:spPr bwMode="gray">
          <a:xfrm>
            <a:off x="2560498" y="5325735"/>
            <a:ext cx="677333" cy="391238"/>
          </a:xfrm>
          <a:prstGeom prst="roundRect">
            <a:avLst/>
          </a:prstGeom>
          <a:noFill/>
          <a:ln w="28575" algn="ctr">
            <a:solidFill>
              <a:schemeClr val="accent1"/>
            </a:solidFill>
            <a:miter lim="800000"/>
            <a:headEnd/>
            <a:tailEnd/>
          </a:ln>
          <a:effectLst/>
        </p:spPr>
        <p:txBody>
          <a:bodyPr wrap="none" rtlCol="0" anchor="ctr"/>
          <a:lstStyle/>
          <a:p>
            <a:pPr algn="ctr"/>
            <a:endParaRPr lang="zh-CN" altLang="en-US" b="1" dirty="0">
              <a:solidFill>
                <a:schemeClr val="bg1"/>
              </a:solidFill>
            </a:endParaRPr>
          </a:p>
        </p:txBody>
      </p:sp>
      <p:sp>
        <p:nvSpPr>
          <p:cNvPr id="7" name="矩形: 圆角 6">
            <a:extLst>
              <a:ext uri="{FF2B5EF4-FFF2-40B4-BE49-F238E27FC236}">
                <a16:creationId xmlns:a16="http://schemas.microsoft.com/office/drawing/2014/main" id="{7CDE9ED6-17F5-1727-466D-65E82804F68A}"/>
              </a:ext>
            </a:extLst>
          </p:cNvPr>
          <p:cNvSpPr/>
          <p:nvPr/>
        </p:nvSpPr>
        <p:spPr bwMode="gray">
          <a:xfrm>
            <a:off x="1892407" y="3129116"/>
            <a:ext cx="575066" cy="391238"/>
          </a:xfrm>
          <a:prstGeom prst="roundRect">
            <a:avLst/>
          </a:prstGeom>
          <a:noFill/>
          <a:ln w="28575" algn="ctr">
            <a:solidFill>
              <a:schemeClr val="accent1"/>
            </a:solidFill>
            <a:miter lim="800000"/>
            <a:headEnd/>
            <a:tailEnd/>
          </a:ln>
          <a:effectLst/>
        </p:spPr>
        <p:txBody>
          <a:bodyPr wrap="none" rtlCol="0" anchor="ctr"/>
          <a:lstStyle/>
          <a:p>
            <a:pPr algn="ctr"/>
            <a:endParaRPr lang="zh-CN" altLang="en-US" b="1" dirty="0">
              <a:solidFill>
                <a:schemeClr val="bg1"/>
              </a:solidFill>
            </a:endParaRPr>
          </a:p>
        </p:txBody>
      </p:sp>
      <p:pic>
        <p:nvPicPr>
          <p:cNvPr id="8" name="图片 7">
            <a:extLst>
              <a:ext uri="{FF2B5EF4-FFF2-40B4-BE49-F238E27FC236}">
                <a16:creationId xmlns:a16="http://schemas.microsoft.com/office/drawing/2014/main" id="{A5ED6F1A-D812-2B3E-D066-21635918335B}"/>
              </a:ext>
            </a:extLst>
          </p:cNvPr>
          <p:cNvPicPr>
            <a:picLocks noChangeAspect="1"/>
          </p:cNvPicPr>
          <p:nvPr/>
        </p:nvPicPr>
        <p:blipFill>
          <a:blip r:embed="rId3"/>
          <a:stretch>
            <a:fillRect/>
          </a:stretch>
        </p:blipFill>
        <p:spPr>
          <a:xfrm>
            <a:off x="214404" y="3180520"/>
            <a:ext cx="3858880" cy="2537612"/>
          </a:xfrm>
          <a:prstGeom prst="rect">
            <a:avLst/>
          </a:prstGeom>
        </p:spPr>
      </p:pic>
    </p:spTree>
    <p:extLst>
      <p:ext uri="{BB962C8B-B14F-4D97-AF65-F5344CB8AC3E}">
        <p14:creationId xmlns:p14="http://schemas.microsoft.com/office/powerpoint/2010/main" val="629333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D75CA-6EB1-4C66-A740-0641F8E3F1E1}"/>
              </a:ext>
            </a:extLst>
          </p:cNvPr>
          <p:cNvSpPr>
            <a:spLocks noGrp="1"/>
          </p:cNvSpPr>
          <p:nvPr>
            <p:ph idx="1"/>
          </p:nvPr>
        </p:nvSpPr>
        <p:spPr>
          <a:xfrm>
            <a:off x="793421" y="1379332"/>
            <a:ext cx="10649839" cy="1651542"/>
          </a:xfrm>
        </p:spPr>
        <p:txBody>
          <a:bodyPr/>
          <a:lstStyle/>
          <a:p>
            <a:r>
              <a:rPr lang="en-US" altLang="zh-CN" sz="2400" dirty="0"/>
              <a:t>Generate syntactically correct and valid SPARQL queries</a:t>
            </a:r>
          </a:p>
          <a:p>
            <a:pPr lvl="1"/>
            <a:r>
              <a:rPr lang="en-US" altLang="zh-CN" sz="2133" b="0" dirty="0"/>
              <a:t>A triple pattern: variables, data generated randomly, or existing value selected from the RDF graph</a:t>
            </a:r>
          </a:p>
          <a:p>
            <a:pPr lvl="1"/>
            <a:r>
              <a:rPr lang="en-US" altLang="zh-CN" sz="2133" b="0" dirty="0"/>
              <a:t>FILTER expression: build an expression tree</a:t>
            </a:r>
          </a:p>
        </p:txBody>
      </p:sp>
      <p:sp>
        <p:nvSpPr>
          <p:cNvPr id="3" name="标题 2">
            <a:extLst>
              <a:ext uri="{FF2B5EF4-FFF2-40B4-BE49-F238E27FC236}">
                <a16:creationId xmlns:a16="http://schemas.microsoft.com/office/drawing/2014/main" id="{41018685-8402-4C8E-A9BF-15FE11E6A6D0}"/>
              </a:ext>
            </a:extLst>
          </p:cNvPr>
          <p:cNvSpPr>
            <a:spLocks noGrp="1"/>
          </p:cNvSpPr>
          <p:nvPr>
            <p:ph type="title"/>
          </p:nvPr>
        </p:nvSpPr>
        <p:spPr/>
        <p:txBody>
          <a:bodyPr/>
          <a:lstStyle/>
          <a:p>
            <a:r>
              <a:rPr lang="en-US" altLang="zh-CN" dirty="0"/>
              <a:t>SPARQL Query Generation</a:t>
            </a:r>
            <a:endParaRPr lang="zh-CN" altLang="en-US" dirty="0"/>
          </a:p>
        </p:txBody>
      </p:sp>
      <p:sp>
        <p:nvSpPr>
          <p:cNvPr id="9" name="文本框 8">
            <a:extLst>
              <a:ext uri="{FF2B5EF4-FFF2-40B4-BE49-F238E27FC236}">
                <a16:creationId xmlns:a16="http://schemas.microsoft.com/office/drawing/2014/main" id="{F12D50FB-0E46-BCF8-486A-583099D51C7E}"/>
              </a:ext>
            </a:extLst>
          </p:cNvPr>
          <p:cNvSpPr txBox="1"/>
          <p:nvPr/>
        </p:nvSpPr>
        <p:spPr>
          <a:xfrm>
            <a:off x="652458" y="6019844"/>
            <a:ext cx="3037219" cy="707886"/>
          </a:xfrm>
          <a:prstGeom prst="rect">
            <a:avLst/>
          </a:prstGeom>
          <a:noFill/>
        </p:spPr>
        <p:txBody>
          <a:bodyPr wrap="square">
            <a:spAutoFit/>
          </a:bodyPr>
          <a:lstStyle/>
          <a:p>
            <a:r>
              <a:rPr lang="en-US" altLang="zh-CN" sz="2000" b="1" dirty="0">
                <a:latin typeface="Calibri" panose="020F0502020204030204" pitchFamily="34" charset="0"/>
                <a:cs typeface="Calibri" panose="020F0502020204030204" pitchFamily="34" charset="0"/>
              </a:rPr>
              <a:t>Variables</a:t>
            </a:r>
            <a:r>
              <a:rPr lang="en-US" altLang="zh-CN" sz="2000" dirty="0">
                <a:latin typeface="Calibri" panose="020F0502020204030204" pitchFamily="34" charset="0"/>
                <a:cs typeface="Calibri" panose="020F0502020204030204" pitchFamily="34" charset="0"/>
              </a:rPr>
              <a:t>: ?person, </a:t>
            </a:r>
            <a:r>
              <a:rPr lang="en-US" altLang="zh-CN" sz="2000" dirty="0">
                <a:latin typeface="Calibri" panose="020F0502020204030204" pitchFamily="34" charset="0"/>
                <a:ea typeface="等线" panose="02010600030101010101" pitchFamily="2" charset="-122"/>
                <a:cs typeface="Calibri" panose="020F0502020204030204" pitchFamily="34" charset="0"/>
              </a:rPr>
              <a:t>?name, ?age, </a:t>
            </a:r>
            <a:r>
              <a:rPr lang="en-US" altLang="zh-CN" sz="2000" dirty="0">
                <a:latin typeface="Calibri" panose="020F0502020204030204" pitchFamily="34" charset="0"/>
                <a:cs typeface="Calibri" panose="020F0502020204030204" pitchFamily="34" charset="0"/>
              </a:rPr>
              <a:t>?</a:t>
            </a:r>
            <a:r>
              <a:rPr lang="en-US" altLang="zh-CN" sz="2000" dirty="0" err="1">
                <a:latin typeface="Calibri" panose="020F0502020204030204" pitchFamily="34" charset="0"/>
                <a:cs typeface="Calibri" panose="020F0502020204030204" pitchFamily="34" charset="0"/>
              </a:rPr>
              <a:t>givenName</a:t>
            </a:r>
            <a:r>
              <a:rPr lang="en-US" altLang="zh-CN" sz="2000" dirty="0">
                <a:latin typeface="Calibri" panose="020F0502020204030204" pitchFamily="34" charset="0"/>
                <a:cs typeface="Calibri" panose="020F0502020204030204" pitchFamily="34" charset="0"/>
              </a:rPr>
              <a:t>, …</a:t>
            </a:r>
            <a:endParaRPr lang="zh-CN" altLang="en-US" sz="2000" dirty="0">
              <a:latin typeface="Calibri" panose="020F0502020204030204" pitchFamily="34" charset="0"/>
              <a:ea typeface="等线" panose="02010600030101010101" pitchFamily="2" charset="-122"/>
              <a:cs typeface="Calibri" panose="020F0502020204030204" pitchFamily="34" charset="0"/>
            </a:endParaRPr>
          </a:p>
        </p:txBody>
      </p:sp>
      <p:sp>
        <p:nvSpPr>
          <p:cNvPr id="4" name="矩形 3">
            <a:extLst>
              <a:ext uri="{FF2B5EF4-FFF2-40B4-BE49-F238E27FC236}">
                <a16:creationId xmlns:a16="http://schemas.microsoft.com/office/drawing/2014/main" id="{80744537-7298-B162-8C4C-1CB1338DCAA3}"/>
              </a:ext>
            </a:extLst>
          </p:cNvPr>
          <p:cNvSpPr/>
          <p:nvPr/>
        </p:nvSpPr>
        <p:spPr>
          <a:xfrm>
            <a:off x="4822927" y="3401704"/>
            <a:ext cx="5761401" cy="255454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000" b="1" dirty="0">
                <a:latin typeface="Calibri" panose="020F0502020204030204" pitchFamily="34" charset="0"/>
                <a:cs typeface="Calibri" panose="020F0502020204030204" pitchFamily="34" charset="0"/>
              </a:rPr>
              <a:t>SELECT</a:t>
            </a: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givenName</a:t>
            </a:r>
            <a:r>
              <a:rPr lang="en-US" altLang="zh-CN" sz="2000" dirty="0">
                <a:latin typeface="Calibri" panose="020F0502020204030204" pitchFamily="34" charset="0"/>
                <a:cs typeface="Calibri" panose="020F0502020204030204" pitchFamily="34" charset="0"/>
              </a:rPr>
              <a:t>  ?age</a:t>
            </a:r>
          </a:p>
          <a:p>
            <a:r>
              <a:rPr lang="en-US" altLang="zh-CN" sz="2000" b="1" dirty="0">
                <a:latin typeface="Calibri" panose="020F0502020204030204" pitchFamily="34" charset="0"/>
                <a:cs typeface="Calibri" panose="020F0502020204030204" pitchFamily="34" charset="0"/>
              </a:rPr>
              <a:t>WHERE</a:t>
            </a:r>
            <a:r>
              <a:rPr lang="en-US" altLang="zh-CN" sz="2000" dirty="0">
                <a:latin typeface="Calibri" panose="020F0502020204030204" pitchFamily="34" charset="0"/>
                <a:cs typeface="Calibri" panose="020F0502020204030204" pitchFamily="34" charset="0"/>
              </a:rPr>
              <a:t> {</a:t>
            </a:r>
          </a:p>
          <a:p>
            <a:r>
              <a:rPr lang="en-US" altLang="zh-CN" sz="2000" dirty="0">
                <a:latin typeface="Calibri" panose="020F0502020204030204" pitchFamily="34" charset="0"/>
                <a:cs typeface="Calibri" panose="020F0502020204030204" pitchFamily="34" charset="0"/>
              </a:rPr>
              <a:t>                  </a:t>
            </a:r>
            <a:r>
              <a:rPr lang="en-US" altLang="zh-CN" sz="2000" dirty="0">
                <a:solidFill>
                  <a:srgbClr val="0070C0"/>
                </a:solidFill>
                <a:latin typeface="Calibri" panose="020F0502020204030204" pitchFamily="34" charset="0"/>
                <a:cs typeface="Calibri" panose="020F0502020204030204" pitchFamily="34" charset="0"/>
              </a:rPr>
              <a:t>?person  </a:t>
            </a:r>
            <a:r>
              <a:rPr lang="en-US" altLang="zh-CN" sz="2000" dirty="0">
                <a:solidFill>
                  <a:schemeClr val="tx1"/>
                </a:solidFill>
                <a:latin typeface="Calibri" panose="020F0502020204030204" pitchFamily="34" charset="0"/>
                <a:cs typeface="Calibri" panose="020F0502020204030204" pitchFamily="34" charset="0"/>
              </a:rPr>
              <a:t>&lt;http://name&gt;  </a:t>
            </a:r>
            <a:r>
              <a:rPr lang="en-US" altLang="zh-CN" sz="2000" dirty="0">
                <a:solidFill>
                  <a:srgbClr val="0070C0"/>
                </a:solidFill>
                <a:latin typeface="Calibri" panose="020F0502020204030204" pitchFamily="34" charset="0"/>
                <a:cs typeface="Calibri" panose="020F0502020204030204" pitchFamily="34" charset="0"/>
              </a:rPr>
              <a:t>?name </a:t>
            </a:r>
            <a:r>
              <a:rPr lang="en-US" altLang="zh-CN" sz="2000" dirty="0">
                <a:latin typeface="Calibri" panose="020F0502020204030204" pitchFamily="34" charset="0"/>
                <a:cs typeface="Calibri" panose="020F0502020204030204" pitchFamily="34" charset="0"/>
              </a:rPr>
              <a:t>.</a:t>
            </a:r>
          </a:p>
          <a:p>
            <a:r>
              <a:rPr lang="en-US" altLang="zh-CN" sz="2000" dirty="0">
                <a:latin typeface="Calibri" panose="020F0502020204030204" pitchFamily="34" charset="0"/>
                <a:cs typeface="Calibri" panose="020F0502020204030204" pitchFamily="34" charset="0"/>
              </a:rPr>
              <a:t>                  </a:t>
            </a:r>
            <a:r>
              <a:rPr lang="en-US" altLang="zh-CN" sz="2000" dirty="0">
                <a:solidFill>
                  <a:srgbClr val="0070C0"/>
                </a:solidFill>
                <a:latin typeface="Calibri" panose="020F0502020204030204" pitchFamily="34" charset="0"/>
                <a:cs typeface="Calibri" panose="020F0502020204030204" pitchFamily="34" charset="0"/>
              </a:rPr>
              <a:t>?person  </a:t>
            </a:r>
            <a:r>
              <a:rPr lang="en-US" altLang="zh-CN" sz="2000" dirty="0">
                <a:solidFill>
                  <a:schemeClr val="tx1"/>
                </a:solidFill>
                <a:latin typeface="Calibri" panose="020F0502020204030204" pitchFamily="34" charset="0"/>
                <a:cs typeface="Calibri" panose="020F0502020204030204" pitchFamily="34" charset="0"/>
              </a:rPr>
              <a:t>&lt;http://age&gt;  </a:t>
            </a:r>
            <a:r>
              <a:rPr lang="en-US" altLang="zh-CN" sz="2000" dirty="0">
                <a:solidFill>
                  <a:srgbClr val="0070C0"/>
                </a:solidFill>
                <a:latin typeface="Calibri" panose="020F0502020204030204" pitchFamily="34" charset="0"/>
                <a:cs typeface="Calibri" panose="020F0502020204030204" pitchFamily="34" charset="0"/>
              </a:rPr>
              <a:t>?age </a:t>
            </a:r>
            <a:r>
              <a:rPr lang="en-US" altLang="zh-CN" sz="2000" dirty="0">
                <a:latin typeface="Calibri" panose="020F0502020204030204" pitchFamily="34" charset="0"/>
                <a:cs typeface="Calibri" panose="020F0502020204030204" pitchFamily="34" charset="0"/>
              </a:rPr>
              <a:t>.</a:t>
            </a:r>
          </a:p>
          <a:p>
            <a:r>
              <a:rPr lang="en-US" altLang="zh-CN" sz="2000" dirty="0">
                <a:latin typeface="Calibri" panose="020F0502020204030204" pitchFamily="34" charset="0"/>
                <a:cs typeface="Calibri" panose="020F0502020204030204" pitchFamily="34" charset="0"/>
              </a:rPr>
              <a:t>                  </a:t>
            </a:r>
            <a:r>
              <a:rPr lang="en-US" altLang="zh-CN" sz="2000" dirty="0">
                <a:solidFill>
                  <a:srgbClr val="0070C0"/>
                </a:solidFill>
                <a:latin typeface="Calibri" panose="020F0502020204030204" pitchFamily="34" charset="0"/>
                <a:cs typeface="Calibri" panose="020F0502020204030204" pitchFamily="34" charset="0"/>
              </a:rPr>
              <a:t>?name  </a:t>
            </a:r>
            <a:r>
              <a:rPr lang="en-US" altLang="zh-CN" sz="2000" dirty="0">
                <a:solidFill>
                  <a:schemeClr val="tx1"/>
                </a:solidFill>
                <a:latin typeface="Calibri" panose="020F0502020204030204" pitchFamily="34" charset="0"/>
                <a:cs typeface="Calibri" panose="020F0502020204030204" pitchFamily="34" charset="0"/>
              </a:rPr>
              <a:t>&lt;http://givenname&gt;  </a:t>
            </a:r>
            <a:r>
              <a:rPr lang="en-US" altLang="zh-CN" sz="2000" dirty="0">
                <a:solidFill>
                  <a:srgbClr val="0070C0"/>
                </a:solidFill>
                <a:latin typeface="Calibri" panose="020F0502020204030204" pitchFamily="34" charset="0"/>
                <a:cs typeface="Calibri" panose="020F0502020204030204" pitchFamily="34" charset="0"/>
              </a:rPr>
              <a:t>?</a:t>
            </a:r>
            <a:r>
              <a:rPr lang="en-US" altLang="zh-CN" sz="2000" dirty="0" err="1">
                <a:solidFill>
                  <a:srgbClr val="0070C0"/>
                </a:solidFill>
                <a:latin typeface="Calibri" panose="020F0502020204030204" pitchFamily="34" charset="0"/>
                <a:cs typeface="Calibri" panose="020F0502020204030204" pitchFamily="34" charset="0"/>
              </a:rPr>
              <a:t>givenName</a:t>
            </a:r>
            <a:r>
              <a:rPr lang="en-US" altLang="zh-CN" sz="2000" dirty="0">
                <a:latin typeface="Calibri" panose="020F0502020204030204" pitchFamily="34" charset="0"/>
                <a:cs typeface="Calibri" panose="020F0502020204030204" pitchFamily="34" charset="0"/>
              </a:rPr>
              <a:t> .</a:t>
            </a:r>
          </a:p>
          <a:p>
            <a:r>
              <a:rPr lang="en-US" altLang="zh-CN" sz="2000"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FILTER</a:t>
            </a:r>
            <a:r>
              <a:rPr lang="en-US" altLang="zh-CN" sz="2000" dirty="0">
                <a:latin typeface="Calibri" panose="020F0502020204030204" pitchFamily="34" charset="0"/>
                <a:cs typeface="Calibri" panose="020F0502020204030204" pitchFamily="34" charset="0"/>
              </a:rPr>
              <a:t> ( ! ( ?age = 20 ) )</a:t>
            </a:r>
          </a:p>
          <a:p>
            <a:r>
              <a:rPr lang="en-US" altLang="zh-CN" sz="2000" dirty="0">
                <a:latin typeface="Calibri" panose="020F0502020204030204" pitchFamily="34" charset="0"/>
                <a:cs typeface="Calibri" panose="020F0502020204030204" pitchFamily="34" charset="0"/>
              </a:rPr>
              <a:t>               }</a:t>
            </a:r>
          </a:p>
          <a:p>
            <a:r>
              <a:rPr lang="en-US" altLang="zh-CN" sz="2000" b="1" dirty="0">
                <a:latin typeface="Calibri" panose="020F0502020204030204" pitchFamily="34" charset="0"/>
                <a:cs typeface="Calibri" panose="020F0502020204030204" pitchFamily="34" charset="0"/>
              </a:rPr>
              <a:t>ORDER BY  </a:t>
            </a:r>
            <a:r>
              <a:rPr lang="en-US" altLang="zh-CN" sz="2000" dirty="0">
                <a:latin typeface="Calibri" panose="020F0502020204030204" pitchFamily="34" charset="0"/>
                <a:cs typeface="Calibri" panose="020F0502020204030204" pitchFamily="34" charset="0"/>
              </a:rPr>
              <a:t>?</a:t>
            </a:r>
            <a:r>
              <a:rPr lang="en-US" altLang="zh-CN" sz="2000" dirty="0" err="1">
                <a:latin typeface="Calibri" panose="020F0502020204030204" pitchFamily="34" charset="0"/>
                <a:cs typeface="Calibri" panose="020F0502020204030204" pitchFamily="34" charset="0"/>
              </a:rPr>
              <a:t>givenName</a:t>
            </a:r>
            <a:endParaRPr lang="en-US" altLang="zh-CN" sz="2000" dirty="0">
              <a:latin typeface="Calibri" panose="020F0502020204030204" pitchFamily="34" charset="0"/>
              <a:cs typeface="Calibri" panose="020F0502020204030204" pitchFamily="34" charset="0"/>
            </a:endParaRPr>
          </a:p>
        </p:txBody>
      </p:sp>
      <p:sp>
        <p:nvSpPr>
          <p:cNvPr id="7" name="矩形 6">
            <a:extLst>
              <a:ext uri="{FF2B5EF4-FFF2-40B4-BE49-F238E27FC236}">
                <a16:creationId xmlns:a16="http://schemas.microsoft.com/office/drawing/2014/main" id="{6D8D1CBC-801A-5260-085D-D3AED0B9D68E}"/>
              </a:ext>
            </a:extLst>
          </p:cNvPr>
          <p:cNvSpPr/>
          <p:nvPr/>
        </p:nvSpPr>
        <p:spPr>
          <a:xfrm>
            <a:off x="4907151" y="3489171"/>
            <a:ext cx="5455920" cy="253365"/>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AD6FCBE-A9BC-9C9E-AECC-B5A213C1E70E}"/>
              </a:ext>
            </a:extLst>
          </p:cNvPr>
          <p:cNvSpPr/>
          <p:nvPr/>
        </p:nvSpPr>
        <p:spPr>
          <a:xfrm>
            <a:off x="4907151" y="5627733"/>
            <a:ext cx="5455920" cy="253366"/>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F3F16BAE-2691-7A9F-9DFB-5C1367959805}"/>
              </a:ext>
            </a:extLst>
          </p:cNvPr>
          <p:cNvSpPr/>
          <p:nvPr/>
        </p:nvSpPr>
        <p:spPr bwMode="gray">
          <a:xfrm>
            <a:off x="652457" y="6019843"/>
            <a:ext cx="3037219" cy="707885"/>
          </a:xfrm>
          <a:prstGeom prst="roundRect">
            <a:avLst/>
          </a:prstGeom>
          <a:noFill/>
          <a:ln w="28575" algn="ctr">
            <a:solidFill>
              <a:srgbClr val="0070C0"/>
            </a:solidFill>
            <a:miter lim="800000"/>
            <a:headEnd/>
            <a:tailEnd/>
          </a:ln>
          <a:effectLst/>
        </p:spPr>
        <p:txBody>
          <a:bodyPr wrap="none" rtlCol="0" anchor="ctr"/>
          <a:lstStyle/>
          <a:p>
            <a:pPr algn="ctr"/>
            <a:endParaRPr lang="zh-CN" altLang="en-US" b="1" dirty="0">
              <a:solidFill>
                <a:schemeClr val="bg1"/>
              </a:solidFill>
            </a:endParaRPr>
          </a:p>
        </p:txBody>
      </p:sp>
      <p:pic>
        <p:nvPicPr>
          <p:cNvPr id="12" name="图片 11">
            <a:extLst>
              <a:ext uri="{FF2B5EF4-FFF2-40B4-BE49-F238E27FC236}">
                <a16:creationId xmlns:a16="http://schemas.microsoft.com/office/drawing/2014/main" id="{DF14F014-CA72-1A28-0177-A6BAA3DBBCAA}"/>
              </a:ext>
            </a:extLst>
          </p:cNvPr>
          <p:cNvPicPr>
            <a:picLocks noChangeAspect="1"/>
          </p:cNvPicPr>
          <p:nvPr/>
        </p:nvPicPr>
        <p:blipFill>
          <a:blip r:embed="rId3"/>
          <a:stretch>
            <a:fillRect/>
          </a:stretch>
        </p:blipFill>
        <p:spPr>
          <a:xfrm>
            <a:off x="214404" y="3180520"/>
            <a:ext cx="3858880" cy="2537612"/>
          </a:xfrm>
          <a:prstGeom prst="rect">
            <a:avLst/>
          </a:prstGeom>
        </p:spPr>
      </p:pic>
    </p:spTree>
    <p:extLst>
      <p:ext uri="{BB962C8B-B14F-4D97-AF65-F5344CB8AC3E}">
        <p14:creationId xmlns:p14="http://schemas.microsoft.com/office/powerpoint/2010/main" val="29726987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图片 37">
            <a:extLst>
              <a:ext uri="{FF2B5EF4-FFF2-40B4-BE49-F238E27FC236}">
                <a16:creationId xmlns:a16="http://schemas.microsoft.com/office/drawing/2014/main" id="{88FCC22C-7D2D-412C-1CB2-92B9118E78E5}"/>
              </a:ext>
            </a:extLst>
          </p:cNvPr>
          <p:cNvPicPr>
            <a:picLocks noChangeAspect="1"/>
          </p:cNvPicPr>
          <p:nvPr/>
        </p:nvPicPr>
        <p:blipFill>
          <a:blip r:embed="rId3"/>
          <a:stretch>
            <a:fillRect/>
          </a:stretch>
        </p:blipFill>
        <p:spPr>
          <a:xfrm>
            <a:off x="214404" y="3180520"/>
            <a:ext cx="3858880" cy="2537612"/>
          </a:xfrm>
          <a:prstGeom prst="rect">
            <a:avLst/>
          </a:prstGeom>
        </p:spPr>
      </p:pic>
      <p:sp>
        <p:nvSpPr>
          <p:cNvPr id="2" name="内容占位符 1">
            <a:extLst>
              <a:ext uri="{FF2B5EF4-FFF2-40B4-BE49-F238E27FC236}">
                <a16:creationId xmlns:a16="http://schemas.microsoft.com/office/drawing/2014/main" id="{905D75CA-6EB1-4C66-A740-0641F8E3F1E1}"/>
              </a:ext>
            </a:extLst>
          </p:cNvPr>
          <p:cNvSpPr>
            <a:spLocks noGrp="1"/>
          </p:cNvSpPr>
          <p:nvPr>
            <p:ph idx="1"/>
          </p:nvPr>
        </p:nvSpPr>
        <p:spPr>
          <a:xfrm>
            <a:off x="793421" y="1379332"/>
            <a:ext cx="10649839" cy="1651542"/>
          </a:xfrm>
        </p:spPr>
        <p:txBody>
          <a:bodyPr/>
          <a:lstStyle/>
          <a:p>
            <a:r>
              <a:rPr lang="en-US" altLang="zh-CN" sz="2400" dirty="0"/>
              <a:t>Generate syntactically correct and valid SPARQL queries</a:t>
            </a:r>
          </a:p>
          <a:p>
            <a:pPr lvl="1"/>
            <a:r>
              <a:rPr lang="en-US" altLang="zh-CN" sz="2133" b="0" dirty="0"/>
              <a:t>A triple pattern: variables, data generated randomly, or existing value selected from the RDF graph</a:t>
            </a:r>
          </a:p>
          <a:p>
            <a:pPr lvl="1"/>
            <a:r>
              <a:rPr lang="en-US" altLang="zh-CN" sz="2133" b="0" dirty="0"/>
              <a:t>FILTER expression: build an expression tree</a:t>
            </a:r>
          </a:p>
        </p:txBody>
      </p:sp>
      <p:sp>
        <p:nvSpPr>
          <p:cNvPr id="3" name="标题 2">
            <a:extLst>
              <a:ext uri="{FF2B5EF4-FFF2-40B4-BE49-F238E27FC236}">
                <a16:creationId xmlns:a16="http://schemas.microsoft.com/office/drawing/2014/main" id="{41018685-8402-4C8E-A9BF-15FE11E6A6D0}"/>
              </a:ext>
            </a:extLst>
          </p:cNvPr>
          <p:cNvSpPr>
            <a:spLocks noGrp="1"/>
          </p:cNvSpPr>
          <p:nvPr>
            <p:ph type="title"/>
          </p:nvPr>
        </p:nvSpPr>
        <p:spPr/>
        <p:txBody>
          <a:bodyPr/>
          <a:lstStyle/>
          <a:p>
            <a:r>
              <a:rPr lang="en-US" altLang="zh-CN" dirty="0"/>
              <a:t>SPARQL Query Generation</a:t>
            </a:r>
            <a:endParaRPr lang="zh-CN" altLang="en-US" dirty="0"/>
          </a:p>
        </p:txBody>
      </p:sp>
      <p:sp>
        <p:nvSpPr>
          <p:cNvPr id="9" name="文本框 8">
            <a:extLst>
              <a:ext uri="{FF2B5EF4-FFF2-40B4-BE49-F238E27FC236}">
                <a16:creationId xmlns:a16="http://schemas.microsoft.com/office/drawing/2014/main" id="{F12D50FB-0E46-BCF8-486A-583099D51C7E}"/>
              </a:ext>
            </a:extLst>
          </p:cNvPr>
          <p:cNvSpPr txBox="1"/>
          <p:nvPr/>
        </p:nvSpPr>
        <p:spPr>
          <a:xfrm>
            <a:off x="652458" y="6019844"/>
            <a:ext cx="3037219" cy="707886"/>
          </a:xfrm>
          <a:prstGeom prst="rect">
            <a:avLst/>
          </a:prstGeom>
          <a:noFill/>
        </p:spPr>
        <p:txBody>
          <a:bodyPr wrap="square">
            <a:spAutoFit/>
          </a:bodyPr>
          <a:lstStyle/>
          <a:p>
            <a:r>
              <a:rPr lang="en-US" altLang="zh-CN" sz="2000" b="1" dirty="0">
                <a:latin typeface="Calibri" panose="020F0502020204030204" pitchFamily="34" charset="0"/>
                <a:cs typeface="Calibri" panose="020F0502020204030204" pitchFamily="34" charset="0"/>
              </a:rPr>
              <a:t>Variables</a:t>
            </a:r>
            <a:r>
              <a:rPr lang="en-US" altLang="zh-CN" sz="2000" dirty="0">
                <a:latin typeface="Calibri" panose="020F0502020204030204" pitchFamily="34" charset="0"/>
                <a:cs typeface="Calibri" panose="020F0502020204030204" pitchFamily="34" charset="0"/>
              </a:rPr>
              <a:t>: ?person, </a:t>
            </a:r>
            <a:r>
              <a:rPr lang="en-US" altLang="zh-CN" sz="2000" dirty="0">
                <a:latin typeface="Calibri" panose="020F0502020204030204" pitchFamily="34" charset="0"/>
                <a:ea typeface="等线" panose="02010600030101010101" pitchFamily="2" charset="-122"/>
                <a:cs typeface="Calibri" panose="020F0502020204030204" pitchFamily="34" charset="0"/>
              </a:rPr>
              <a:t>?name, ?age, </a:t>
            </a:r>
            <a:r>
              <a:rPr lang="en-US" altLang="zh-CN" sz="2000" dirty="0">
                <a:latin typeface="Calibri" panose="020F0502020204030204" pitchFamily="34" charset="0"/>
                <a:cs typeface="Calibri" panose="020F0502020204030204" pitchFamily="34" charset="0"/>
              </a:rPr>
              <a:t>?</a:t>
            </a:r>
            <a:r>
              <a:rPr lang="en-US" altLang="zh-CN" sz="2000" dirty="0" err="1">
                <a:latin typeface="Calibri" panose="020F0502020204030204" pitchFamily="34" charset="0"/>
                <a:cs typeface="Calibri" panose="020F0502020204030204" pitchFamily="34" charset="0"/>
              </a:rPr>
              <a:t>givenName</a:t>
            </a:r>
            <a:r>
              <a:rPr lang="en-US" altLang="zh-CN" sz="2000" dirty="0">
                <a:latin typeface="Calibri" panose="020F0502020204030204" pitchFamily="34" charset="0"/>
                <a:cs typeface="Calibri" panose="020F0502020204030204" pitchFamily="34" charset="0"/>
              </a:rPr>
              <a:t>, …</a:t>
            </a:r>
            <a:endParaRPr lang="zh-CN" altLang="en-US" sz="2000" dirty="0">
              <a:latin typeface="Calibri" panose="020F0502020204030204" pitchFamily="34" charset="0"/>
              <a:ea typeface="等线" panose="02010600030101010101" pitchFamily="2" charset="-122"/>
              <a:cs typeface="Calibri" panose="020F0502020204030204" pitchFamily="34" charset="0"/>
            </a:endParaRPr>
          </a:p>
        </p:txBody>
      </p:sp>
      <p:sp>
        <p:nvSpPr>
          <p:cNvPr id="4" name="矩形 3">
            <a:extLst>
              <a:ext uri="{FF2B5EF4-FFF2-40B4-BE49-F238E27FC236}">
                <a16:creationId xmlns:a16="http://schemas.microsoft.com/office/drawing/2014/main" id="{80744537-7298-B162-8C4C-1CB1338DCAA3}"/>
              </a:ext>
            </a:extLst>
          </p:cNvPr>
          <p:cNvSpPr/>
          <p:nvPr/>
        </p:nvSpPr>
        <p:spPr>
          <a:xfrm>
            <a:off x="4822927" y="3401704"/>
            <a:ext cx="5761401" cy="255454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000" b="1" dirty="0">
                <a:latin typeface="Calibri" panose="020F0502020204030204" pitchFamily="34" charset="0"/>
                <a:cs typeface="Calibri" panose="020F0502020204030204" pitchFamily="34" charset="0"/>
              </a:rPr>
              <a:t>SELECT</a:t>
            </a: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givenName</a:t>
            </a:r>
            <a:r>
              <a:rPr lang="en-US" altLang="zh-CN" sz="2000" dirty="0">
                <a:latin typeface="Calibri" panose="020F0502020204030204" pitchFamily="34" charset="0"/>
                <a:cs typeface="Calibri" panose="020F0502020204030204" pitchFamily="34" charset="0"/>
              </a:rPr>
              <a:t>  ?age</a:t>
            </a:r>
          </a:p>
          <a:p>
            <a:r>
              <a:rPr lang="en-US" altLang="zh-CN" sz="2000" b="1" dirty="0">
                <a:latin typeface="Calibri" panose="020F0502020204030204" pitchFamily="34" charset="0"/>
                <a:cs typeface="Calibri" panose="020F0502020204030204" pitchFamily="34" charset="0"/>
              </a:rPr>
              <a:t>WHERE</a:t>
            </a:r>
            <a:r>
              <a:rPr lang="en-US" altLang="zh-CN" sz="2000" dirty="0">
                <a:latin typeface="Calibri" panose="020F0502020204030204" pitchFamily="34" charset="0"/>
                <a:cs typeface="Calibri" panose="020F0502020204030204" pitchFamily="34" charset="0"/>
              </a:rPr>
              <a:t> {</a:t>
            </a:r>
          </a:p>
          <a:p>
            <a:r>
              <a:rPr lang="en-US" altLang="zh-CN" sz="2000" dirty="0">
                <a:latin typeface="Calibri" panose="020F0502020204030204" pitchFamily="34" charset="0"/>
                <a:cs typeface="Calibri" panose="020F0502020204030204" pitchFamily="34" charset="0"/>
              </a:rPr>
              <a:t>                  </a:t>
            </a:r>
            <a:r>
              <a:rPr lang="en-US" altLang="zh-CN" sz="2000" dirty="0">
                <a:solidFill>
                  <a:srgbClr val="0070C0"/>
                </a:solidFill>
                <a:latin typeface="Calibri" panose="020F0502020204030204" pitchFamily="34" charset="0"/>
                <a:cs typeface="Calibri" panose="020F0502020204030204" pitchFamily="34" charset="0"/>
              </a:rPr>
              <a:t>?person  </a:t>
            </a:r>
            <a:r>
              <a:rPr lang="en-US" altLang="zh-CN" sz="2000" dirty="0">
                <a:solidFill>
                  <a:schemeClr val="accent1"/>
                </a:solidFill>
                <a:latin typeface="Calibri" panose="020F0502020204030204" pitchFamily="34" charset="0"/>
                <a:cs typeface="Calibri" panose="020F0502020204030204" pitchFamily="34" charset="0"/>
              </a:rPr>
              <a:t>&lt;http://name&gt;  </a:t>
            </a:r>
            <a:r>
              <a:rPr lang="en-US" altLang="zh-CN" sz="2000" dirty="0">
                <a:solidFill>
                  <a:srgbClr val="0070C0"/>
                </a:solidFill>
                <a:latin typeface="Calibri" panose="020F0502020204030204" pitchFamily="34" charset="0"/>
                <a:cs typeface="Calibri" panose="020F0502020204030204" pitchFamily="34" charset="0"/>
              </a:rPr>
              <a:t>?name </a:t>
            </a:r>
            <a:r>
              <a:rPr lang="en-US" altLang="zh-CN" sz="2000" dirty="0">
                <a:latin typeface="Calibri" panose="020F0502020204030204" pitchFamily="34" charset="0"/>
                <a:cs typeface="Calibri" panose="020F0502020204030204" pitchFamily="34" charset="0"/>
              </a:rPr>
              <a:t>.</a:t>
            </a:r>
          </a:p>
          <a:p>
            <a:r>
              <a:rPr lang="en-US" altLang="zh-CN" sz="2000" dirty="0">
                <a:latin typeface="Calibri" panose="020F0502020204030204" pitchFamily="34" charset="0"/>
                <a:cs typeface="Calibri" panose="020F0502020204030204" pitchFamily="34" charset="0"/>
              </a:rPr>
              <a:t>                  </a:t>
            </a:r>
            <a:r>
              <a:rPr lang="en-US" altLang="zh-CN" sz="2000" dirty="0">
                <a:solidFill>
                  <a:srgbClr val="0070C0"/>
                </a:solidFill>
                <a:latin typeface="Calibri" panose="020F0502020204030204" pitchFamily="34" charset="0"/>
                <a:cs typeface="Calibri" panose="020F0502020204030204" pitchFamily="34" charset="0"/>
              </a:rPr>
              <a:t>?person  </a:t>
            </a:r>
            <a:r>
              <a:rPr lang="en-US" altLang="zh-CN" sz="2000" dirty="0">
                <a:solidFill>
                  <a:schemeClr val="tx1"/>
                </a:solidFill>
                <a:latin typeface="Calibri" panose="020F0502020204030204" pitchFamily="34" charset="0"/>
                <a:cs typeface="Calibri" panose="020F0502020204030204" pitchFamily="34" charset="0"/>
              </a:rPr>
              <a:t>&lt;http://age&gt;  </a:t>
            </a:r>
            <a:r>
              <a:rPr lang="en-US" altLang="zh-CN" sz="2000" dirty="0">
                <a:solidFill>
                  <a:srgbClr val="0070C0"/>
                </a:solidFill>
                <a:latin typeface="Calibri" panose="020F0502020204030204" pitchFamily="34" charset="0"/>
                <a:cs typeface="Calibri" panose="020F0502020204030204" pitchFamily="34" charset="0"/>
              </a:rPr>
              <a:t>?age </a:t>
            </a:r>
            <a:r>
              <a:rPr lang="en-US" altLang="zh-CN" sz="2000" dirty="0">
                <a:latin typeface="Calibri" panose="020F0502020204030204" pitchFamily="34" charset="0"/>
                <a:cs typeface="Calibri" panose="020F0502020204030204" pitchFamily="34" charset="0"/>
              </a:rPr>
              <a:t>.</a:t>
            </a:r>
          </a:p>
          <a:p>
            <a:r>
              <a:rPr lang="en-US" altLang="zh-CN" sz="2000" dirty="0">
                <a:latin typeface="Calibri" panose="020F0502020204030204" pitchFamily="34" charset="0"/>
                <a:cs typeface="Calibri" panose="020F0502020204030204" pitchFamily="34" charset="0"/>
              </a:rPr>
              <a:t>                  </a:t>
            </a:r>
            <a:r>
              <a:rPr lang="en-US" altLang="zh-CN" sz="2000" dirty="0">
                <a:solidFill>
                  <a:srgbClr val="0070C0"/>
                </a:solidFill>
                <a:latin typeface="Calibri" panose="020F0502020204030204" pitchFamily="34" charset="0"/>
                <a:cs typeface="Calibri" panose="020F0502020204030204" pitchFamily="34" charset="0"/>
              </a:rPr>
              <a:t>?name  </a:t>
            </a:r>
            <a:r>
              <a:rPr lang="en-US" altLang="zh-CN" sz="2000" dirty="0">
                <a:solidFill>
                  <a:schemeClr val="tx1"/>
                </a:solidFill>
                <a:latin typeface="Calibri" panose="020F0502020204030204" pitchFamily="34" charset="0"/>
                <a:cs typeface="Calibri" panose="020F0502020204030204" pitchFamily="34" charset="0"/>
              </a:rPr>
              <a:t>&lt;http://givenname&gt;  </a:t>
            </a:r>
            <a:r>
              <a:rPr lang="en-US" altLang="zh-CN" sz="2000" dirty="0">
                <a:solidFill>
                  <a:srgbClr val="0070C0"/>
                </a:solidFill>
                <a:latin typeface="Calibri" panose="020F0502020204030204" pitchFamily="34" charset="0"/>
                <a:cs typeface="Calibri" panose="020F0502020204030204" pitchFamily="34" charset="0"/>
              </a:rPr>
              <a:t>?</a:t>
            </a:r>
            <a:r>
              <a:rPr lang="en-US" altLang="zh-CN" sz="2000" dirty="0" err="1">
                <a:solidFill>
                  <a:srgbClr val="0070C0"/>
                </a:solidFill>
                <a:latin typeface="Calibri" panose="020F0502020204030204" pitchFamily="34" charset="0"/>
                <a:cs typeface="Calibri" panose="020F0502020204030204" pitchFamily="34" charset="0"/>
              </a:rPr>
              <a:t>givenName</a:t>
            </a:r>
            <a:r>
              <a:rPr lang="en-US" altLang="zh-CN" sz="2000" dirty="0">
                <a:latin typeface="Calibri" panose="020F0502020204030204" pitchFamily="34" charset="0"/>
                <a:cs typeface="Calibri" panose="020F0502020204030204" pitchFamily="34" charset="0"/>
              </a:rPr>
              <a:t> .</a:t>
            </a:r>
          </a:p>
          <a:p>
            <a:r>
              <a:rPr lang="en-US" altLang="zh-CN" sz="2000"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FILTER</a:t>
            </a:r>
            <a:r>
              <a:rPr lang="en-US" altLang="zh-CN" sz="2000" dirty="0">
                <a:latin typeface="Calibri" panose="020F0502020204030204" pitchFamily="34" charset="0"/>
                <a:cs typeface="Calibri" panose="020F0502020204030204" pitchFamily="34" charset="0"/>
              </a:rPr>
              <a:t> ( ! ( ?age = 20 ) )</a:t>
            </a:r>
          </a:p>
          <a:p>
            <a:r>
              <a:rPr lang="en-US" altLang="zh-CN" sz="2000" dirty="0">
                <a:latin typeface="Calibri" panose="020F0502020204030204" pitchFamily="34" charset="0"/>
                <a:cs typeface="Calibri" panose="020F0502020204030204" pitchFamily="34" charset="0"/>
              </a:rPr>
              <a:t>               }</a:t>
            </a:r>
          </a:p>
          <a:p>
            <a:r>
              <a:rPr lang="en-US" altLang="zh-CN" sz="2000" b="1" dirty="0">
                <a:latin typeface="Calibri" panose="020F0502020204030204" pitchFamily="34" charset="0"/>
                <a:cs typeface="Calibri" panose="020F0502020204030204" pitchFamily="34" charset="0"/>
              </a:rPr>
              <a:t>ORDER BY  </a:t>
            </a:r>
            <a:r>
              <a:rPr lang="en-US" altLang="zh-CN" sz="2000" dirty="0">
                <a:latin typeface="Calibri" panose="020F0502020204030204" pitchFamily="34" charset="0"/>
                <a:cs typeface="Calibri" panose="020F0502020204030204" pitchFamily="34" charset="0"/>
              </a:rPr>
              <a:t>?</a:t>
            </a:r>
            <a:r>
              <a:rPr lang="en-US" altLang="zh-CN" sz="2000" dirty="0" err="1">
                <a:latin typeface="Calibri" panose="020F0502020204030204" pitchFamily="34" charset="0"/>
                <a:cs typeface="Calibri" panose="020F0502020204030204" pitchFamily="34" charset="0"/>
              </a:rPr>
              <a:t>givenName</a:t>
            </a:r>
            <a:endParaRPr lang="en-US" altLang="zh-CN" sz="2000" dirty="0">
              <a:latin typeface="Calibri" panose="020F0502020204030204" pitchFamily="34" charset="0"/>
              <a:cs typeface="Calibri" panose="020F0502020204030204" pitchFamily="34" charset="0"/>
            </a:endParaRPr>
          </a:p>
        </p:txBody>
      </p:sp>
      <p:sp>
        <p:nvSpPr>
          <p:cNvPr id="7" name="矩形 6">
            <a:extLst>
              <a:ext uri="{FF2B5EF4-FFF2-40B4-BE49-F238E27FC236}">
                <a16:creationId xmlns:a16="http://schemas.microsoft.com/office/drawing/2014/main" id="{6D8D1CBC-801A-5260-085D-D3AED0B9D68E}"/>
              </a:ext>
            </a:extLst>
          </p:cNvPr>
          <p:cNvSpPr/>
          <p:nvPr/>
        </p:nvSpPr>
        <p:spPr>
          <a:xfrm>
            <a:off x="4907151" y="3504435"/>
            <a:ext cx="5455920" cy="253365"/>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AD6FCBE-A9BC-9C9E-AECC-B5A213C1E70E}"/>
              </a:ext>
            </a:extLst>
          </p:cNvPr>
          <p:cNvSpPr/>
          <p:nvPr/>
        </p:nvSpPr>
        <p:spPr>
          <a:xfrm>
            <a:off x="4907151" y="5642672"/>
            <a:ext cx="5455920" cy="253366"/>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F3F16BAE-2691-7A9F-9DFB-5C1367959805}"/>
              </a:ext>
            </a:extLst>
          </p:cNvPr>
          <p:cNvSpPr/>
          <p:nvPr/>
        </p:nvSpPr>
        <p:spPr bwMode="gray">
          <a:xfrm>
            <a:off x="652457" y="6019843"/>
            <a:ext cx="3037219" cy="707885"/>
          </a:xfrm>
          <a:prstGeom prst="roundRect">
            <a:avLst/>
          </a:prstGeom>
          <a:noFill/>
          <a:ln w="28575" algn="ctr">
            <a:solidFill>
              <a:srgbClr val="0070C0"/>
            </a:solidFill>
            <a:miter lim="800000"/>
            <a:headEnd/>
            <a:tailEnd/>
          </a:ln>
          <a:effectLst/>
        </p:spPr>
        <p:txBody>
          <a:bodyPr wrap="none" rtlCol="0" anchor="ctr"/>
          <a:lstStyle/>
          <a:p>
            <a:pPr algn="ctr"/>
            <a:endParaRPr lang="zh-CN" altLang="en-US" b="1" dirty="0">
              <a:solidFill>
                <a:schemeClr val="bg1"/>
              </a:solidFill>
            </a:endParaRPr>
          </a:p>
        </p:txBody>
      </p:sp>
      <p:sp>
        <p:nvSpPr>
          <p:cNvPr id="14" name="矩形: 圆角 13">
            <a:extLst>
              <a:ext uri="{FF2B5EF4-FFF2-40B4-BE49-F238E27FC236}">
                <a16:creationId xmlns:a16="http://schemas.microsoft.com/office/drawing/2014/main" id="{58928112-8A57-DCD8-9B74-B9B55A0D5EE7}"/>
              </a:ext>
            </a:extLst>
          </p:cNvPr>
          <p:cNvSpPr/>
          <p:nvPr/>
        </p:nvSpPr>
        <p:spPr bwMode="gray">
          <a:xfrm>
            <a:off x="1164657" y="3450561"/>
            <a:ext cx="964396" cy="307239"/>
          </a:xfrm>
          <a:prstGeom prst="roundRect">
            <a:avLst/>
          </a:prstGeom>
          <a:noFill/>
          <a:ln w="28575" algn="ctr">
            <a:solidFill>
              <a:schemeClr val="accent1"/>
            </a:solidFill>
            <a:miter lim="800000"/>
            <a:headEnd/>
            <a:tailEnd/>
          </a:ln>
          <a:effectLst/>
        </p:spPr>
        <p:txBody>
          <a:bodyPr wrap="none" rtlCol="0" anchor="ctr"/>
          <a:lstStyle/>
          <a:p>
            <a:pPr algn="ctr"/>
            <a:endParaRPr lang="zh-CN" altLang="en-US" b="1" dirty="0">
              <a:solidFill>
                <a:schemeClr val="bg1"/>
              </a:solidFill>
            </a:endParaRPr>
          </a:p>
        </p:txBody>
      </p:sp>
      <p:sp>
        <p:nvSpPr>
          <p:cNvPr id="6" name="矩形: 圆角 5">
            <a:extLst>
              <a:ext uri="{FF2B5EF4-FFF2-40B4-BE49-F238E27FC236}">
                <a16:creationId xmlns:a16="http://schemas.microsoft.com/office/drawing/2014/main" id="{C76DAEBA-EA31-D2F5-C64B-BF9A318DB6E1}"/>
              </a:ext>
            </a:extLst>
          </p:cNvPr>
          <p:cNvSpPr/>
          <p:nvPr/>
        </p:nvSpPr>
        <p:spPr bwMode="gray">
          <a:xfrm>
            <a:off x="4421895" y="6171184"/>
            <a:ext cx="7117647" cy="541682"/>
          </a:xfrm>
          <a:prstGeom prst="roundRect">
            <a:avLst/>
          </a:prstGeom>
          <a:solidFill>
            <a:schemeClr val="accent1">
              <a:lumMod val="20000"/>
              <a:lumOff val="80000"/>
            </a:schemeClr>
          </a:solidFill>
          <a:ln w="6350" algn="ctr">
            <a:noFill/>
            <a:miter lim="800000"/>
            <a:headEnd/>
            <a:tailEnd/>
          </a:ln>
          <a:effectLst/>
        </p:spPr>
        <p:txBody>
          <a:bodyPr wrap="square" rtlCol="0" anchor="ctr"/>
          <a:lstStyle/>
          <a:p>
            <a:pPr algn="ctr"/>
            <a:r>
              <a:rPr lang="en-US" altLang="zh-CN" sz="2000" dirty="0">
                <a:cs typeface="Calibri" panose="020F0502020204030204" pitchFamily="34" charset="0"/>
              </a:rPr>
              <a:t>Increase the possibility of returning non-empty query results</a:t>
            </a:r>
            <a:endParaRPr lang="zh-CN" altLang="en-US" sz="2000" dirty="0">
              <a:cs typeface="Calibri" panose="020F0502020204030204" pitchFamily="34" charset="0"/>
            </a:endParaRPr>
          </a:p>
        </p:txBody>
      </p:sp>
      <p:sp>
        <p:nvSpPr>
          <p:cNvPr id="34" name="任意多边形: 形状 33">
            <a:extLst>
              <a:ext uri="{FF2B5EF4-FFF2-40B4-BE49-F238E27FC236}">
                <a16:creationId xmlns:a16="http://schemas.microsoft.com/office/drawing/2014/main" id="{36B37B3A-C84D-B579-031D-98CA0ACC5224}"/>
              </a:ext>
            </a:extLst>
          </p:cNvPr>
          <p:cNvSpPr/>
          <p:nvPr/>
        </p:nvSpPr>
        <p:spPr bwMode="gray">
          <a:xfrm>
            <a:off x="2126392" y="3304084"/>
            <a:ext cx="5502075" cy="742984"/>
          </a:xfrm>
          <a:custGeom>
            <a:avLst/>
            <a:gdLst>
              <a:gd name="connsiteX0" fmla="*/ 0 w 5494867"/>
              <a:gd name="connsiteY0" fmla="*/ 550333 h 956733"/>
              <a:gd name="connsiteX1" fmla="*/ 3014134 w 5494867"/>
              <a:gd name="connsiteY1" fmla="*/ 0 h 956733"/>
              <a:gd name="connsiteX2" fmla="*/ 5494867 w 5494867"/>
              <a:gd name="connsiteY2" fmla="*/ 956733 h 956733"/>
              <a:gd name="connsiteX0" fmla="*/ 0 w 3014134"/>
              <a:gd name="connsiteY0" fmla="*/ 550333 h 550333"/>
              <a:gd name="connsiteX1" fmla="*/ 3014134 w 3014134"/>
              <a:gd name="connsiteY1" fmla="*/ 0 h 550333"/>
              <a:gd name="connsiteX0" fmla="*/ 0 w 5503334"/>
              <a:gd name="connsiteY0" fmla="*/ 0 h 423333"/>
              <a:gd name="connsiteX1" fmla="*/ 5503334 w 5503334"/>
              <a:gd name="connsiteY1" fmla="*/ 423333 h 423333"/>
              <a:gd name="connsiteX0" fmla="*/ 0 w 5503334"/>
              <a:gd name="connsiteY0" fmla="*/ 167202 h 590535"/>
              <a:gd name="connsiteX1" fmla="*/ 5503334 w 5503334"/>
              <a:gd name="connsiteY1" fmla="*/ 590535 h 590535"/>
              <a:gd name="connsiteX0" fmla="*/ 0 w 5503334"/>
              <a:gd name="connsiteY0" fmla="*/ 537481 h 960814"/>
              <a:gd name="connsiteX1" fmla="*/ 5503334 w 5503334"/>
              <a:gd name="connsiteY1" fmla="*/ 960814 h 960814"/>
              <a:gd name="connsiteX0" fmla="*/ 0 w 5503334"/>
              <a:gd name="connsiteY0" fmla="*/ 384472 h 807805"/>
              <a:gd name="connsiteX1" fmla="*/ 5503334 w 5503334"/>
              <a:gd name="connsiteY1" fmla="*/ 807805 h 807805"/>
              <a:gd name="connsiteX0" fmla="*/ 0 w 5503334"/>
              <a:gd name="connsiteY0" fmla="*/ 314490 h 737823"/>
              <a:gd name="connsiteX1" fmla="*/ 5503334 w 5503334"/>
              <a:gd name="connsiteY1" fmla="*/ 737823 h 737823"/>
              <a:gd name="connsiteX0" fmla="*/ 0 w 5512960"/>
              <a:gd name="connsiteY0" fmla="*/ 307173 h 749757"/>
              <a:gd name="connsiteX1" fmla="*/ 5512960 w 5512960"/>
              <a:gd name="connsiteY1" fmla="*/ 749757 h 749757"/>
              <a:gd name="connsiteX0" fmla="*/ 0 w 5502075"/>
              <a:gd name="connsiteY0" fmla="*/ 311286 h 742984"/>
              <a:gd name="connsiteX1" fmla="*/ 5502075 w 5502075"/>
              <a:gd name="connsiteY1" fmla="*/ 742984 h 742984"/>
            </a:gdLst>
            <a:ahLst/>
            <a:cxnLst>
              <a:cxn ang="0">
                <a:pos x="connsiteX0" y="connsiteY0"/>
              </a:cxn>
              <a:cxn ang="0">
                <a:pos x="connsiteX1" y="connsiteY1"/>
              </a:cxn>
            </a:cxnLst>
            <a:rect l="l" t="t" r="r" b="b"/>
            <a:pathLst>
              <a:path w="5502075" h="742984">
                <a:moveTo>
                  <a:pt x="0" y="311286"/>
                </a:moveTo>
                <a:cubicBezTo>
                  <a:pt x="1868312" y="-157204"/>
                  <a:pt x="4167163" y="-160126"/>
                  <a:pt x="5502075" y="742984"/>
                </a:cubicBezTo>
              </a:path>
            </a:pathLst>
          </a:custGeom>
          <a:noFill/>
          <a:ln w="28575" algn="ctr">
            <a:solidFill>
              <a:schemeClr val="accent1"/>
            </a:solidFill>
            <a:prstDash val="dash"/>
            <a:miter lim="800000"/>
            <a:headEnd type="none" w="med" len="med"/>
            <a:tailEnd type="triangle" w="med" len="lg"/>
          </a:ln>
          <a:effectLst/>
        </p:spPr>
        <p:txBody>
          <a:bodyPr rtlCol="0" anchor="ctr"/>
          <a:lstStyle/>
          <a:p>
            <a:pPr algn="ctr"/>
            <a:endParaRPr lang="zh-CN" altLang="en-US"/>
          </a:p>
        </p:txBody>
      </p:sp>
    </p:spTree>
    <p:extLst>
      <p:ext uri="{BB962C8B-B14F-4D97-AF65-F5344CB8AC3E}">
        <p14:creationId xmlns:p14="http://schemas.microsoft.com/office/powerpoint/2010/main" val="125170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D75CA-6EB1-4C66-A740-0641F8E3F1E1}"/>
              </a:ext>
            </a:extLst>
          </p:cNvPr>
          <p:cNvSpPr>
            <a:spLocks noGrp="1"/>
          </p:cNvSpPr>
          <p:nvPr>
            <p:ph idx="1"/>
          </p:nvPr>
        </p:nvSpPr>
        <p:spPr>
          <a:xfrm>
            <a:off x="793421" y="1379332"/>
            <a:ext cx="10649839" cy="892488"/>
          </a:xfrm>
        </p:spPr>
        <p:txBody>
          <a:bodyPr/>
          <a:lstStyle/>
          <a:p>
            <a:r>
              <a:rPr lang="en-US" altLang="zh-CN" sz="2400" dirty="0"/>
              <a:t>Generate syntactically correct and valid SPARQL queries</a:t>
            </a:r>
          </a:p>
          <a:p>
            <a:pPr lvl="1"/>
            <a:r>
              <a:rPr lang="en-US" altLang="zh-CN" sz="2133" b="0" dirty="0"/>
              <a:t>SELECT clause: randomly select several existing variables</a:t>
            </a:r>
          </a:p>
        </p:txBody>
      </p:sp>
      <p:sp>
        <p:nvSpPr>
          <p:cNvPr id="3" name="标题 2">
            <a:extLst>
              <a:ext uri="{FF2B5EF4-FFF2-40B4-BE49-F238E27FC236}">
                <a16:creationId xmlns:a16="http://schemas.microsoft.com/office/drawing/2014/main" id="{41018685-8402-4C8E-A9BF-15FE11E6A6D0}"/>
              </a:ext>
            </a:extLst>
          </p:cNvPr>
          <p:cNvSpPr>
            <a:spLocks noGrp="1"/>
          </p:cNvSpPr>
          <p:nvPr>
            <p:ph type="title"/>
          </p:nvPr>
        </p:nvSpPr>
        <p:spPr/>
        <p:txBody>
          <a:bodyPr/>
          <a:lstStyle/>
          <a:p>
            <a:r>
              <a:rPr lang="en-US" altLang="zh-CN" dirty="0"/>
              <a:t>SPARQL Query Generation</a:t>
            </a:r>
            <a:endParaRPr lang="zh-CN" altLang="en-US" dirty="0"/>
          </a:p>
        </p:txBody>
      </p:sp>
      <p:sp>
        <p:nvSpPr>
          <p:cNvPr id="4" name="矩形 3">
            <a:extLst>
              <a:ext uri="{FF2B5EF4-FFF2-40B4-BE49-F238E27FC236}">
                <a16:creationId xmlns:a16="http://schemas.microsoft.com/office/drawing/2014/main" id="{75E971E7-216D-56AA-9BAD-954C9F5CC892}"/>
              </a:ext>
            </a:extLst>
          </p:cNvPr>
          <p:cNvSpPr/>
          <p:nvPr/>
        </p:nvSpPr>
        <p:spPr>
          <a:xfrm>
            <a:off x="3265091" y="3100200"/>
            <a:ext cx="5661820" cy="255454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000" b="1" dirty="0">
                <a:solidFill>
                  <a:schemeClr val="tx1"/>
                </a:solidFill>
                <a:latin typeface="Calibri" panose="020F0502020204030204" pitchFamily="34" charset="0"/>
                <a:cs typeface="Calibri" panose="020F0502020204030204" pitchFamily="34" charset="0"/>
              </a:rPr>
              <a:t>SELECT</a:t>
            </a:r>
            <a:r>
              <a:rPr lang="en-US" altLang="zh-CN" sz="2000" dirty="0">
                <a:solidFill>
                  <a:schemeClr val="tx1"/>
                </a:solidFill>
                <a:latin typeface="Calibri" panose="020F0502020204030204" pitchFamily="34" charset="0"/>
                <a:cs typeface="Calibri" panose="020F0502020204030204" pitchFamily="34" charset="0"/>
              </a:rPr>
              <a:t>  </a:t>
            </a:r>
            <a:r>
              <a:rPr lang="en-US" altLang="zh-CN" sz="2000" dirty="0">
                <a:solidFill>
                  <a:schemeClr val="accent1"/>
                </a:solidFill>
                <a:latin typeface="Calibri" panose="020F0502020204030204" pitchFamily="34" charset="0"/>
                <a:cs typeface="Calibri" panose="020F0502020204030204" pitchFamily="34" charset="0"/>
              </a:rPr>
              <a:t>?</a:t>
            </a:r>
            <a:r>
              <a:rPr lang="en-US" altLang="zh-CN" sz="2000" dirty="0" err="1">
                <a:solidFill>
                  <a:schemeClr val="accent1"/>
                </a:solidFill>
                <a:latin typeface="Calibri" panose="020F0502020204030204" pitchFamily="34" charset="0"/>
                <a:cs typeface="Calibri" panose="020F0502020204030204" pitchFamily="34" charset="0"/>
              </a:rPr>
              <a:t>givenName</a:t>
            </a:r>
            <a:r>
              <a:rPr lang="en-US" altLang="zh-CN" sz="2000" dirty="0">
                <a:solidFill>
                  <a:schemeClr val="accent1"/>
                </a:solidFill>
                <a:latin typeface="Calibri" panose="020F0502020204030204" pitchFamily="34" charset="0"/>
                <a:cs typeface="Calibri" panose="020F0502020204030204" pitchFamily="34" charset="0"/>
              </a:rPr>
              <a:t>  </a:t>
            </a:r>
            <a:r>
              <a:rPr lang="en-US" altLang="zh-CN" sz="2000" dirty="0">
                <a:solidFill>
                  <a:schemeClr val="tx1"/>
                </a:solidFill>
                <a:latin typeface="Calibri" panose="020F0502020204030204" pitchFamily="34" charset="0"/>
                <a:cs typeface="Calibri" panose="020F0502020204030204" pitchFamily="34" charset="0"/>
              </a:rPr>
              <a:t>?age</a:t>
            </a:r>
          </a:p>
          <a:p>
            <a:r>
              <a:rPr lang="en-US" altLang="zh-CN" sz="2000" b="1" dirty="0">
                <a:latin typeface="Calibri" panose="020F0502020204030204" pitchFamily="34" charset="0"/>
                <a:cs typeface="Calibri" panose="020F0502020204030204" pitchFamily="34" charset="0"/>
              </a:rPr>
              <a:t>WHERE</a:t>
            </a:r>
            <a:r>
              <a:rPr lang="en-US" altLang="zh-CN" sz="2000" dirty="0">
                <a:latin typeface="Calibri" panose="020F0502020204030204" pitchFamily="34" charset="0"/>
                <a:cs typeface="Calibri" panose="020F0502020204030204" pitchFamily="34" charset="0"/>
              </a:rPr>
              <a:t> {</a:t>
            </a:r>
          </a:p>
          <a:p>
            <a:r>
              <a:rPr lang="en-US" altLang="zh-CN" sz="2000" dirty="0">
                <a:latin typeface="Calibri" panose="020F0502020204030204" pitchFamily="34" charset="0"/>
                <a:cs typeface="Calibri" panose="020F0502020204030204" pitchFamily="34" charset="0"/>
              </a:rPr>
              <a:t> 	  ?person  &lt;http://name&gt;  ?name .</a:t>
            </a:r>
          </a:p>
          <a:p>
            <a:r>
              <a:rPr lang="en-US" altLang="zh-CN" sz="2000" dirty="0">
                <a:latin typeface="Calibri" panose="020F0502020204030204" pitchFamily="34" charset="0"/>
                <a:cs typeface="Calibri" panose="020F0502020204030204" pitchFamily="34" charset="0"/>
              </a:rPr>
              <a:t>                  ?person  &lt;http://age&gt;  ?age .</a:t>
            </a:r>
          </a:p>
          <a:p>
            <a:r>
              <a:rPr lang="en-US" altLang="zh-CN" sz="2000" dirty="0">
                <a:latin typeface="Calibri" panose="020F0502020204030204" pitchFamily="34" charset="0"/>
                <a:cs typeface="Calibri" panose="020F0502020204030204" pitchFamily="34" charset="0"/>
              </a:rPr>
              <a:t>                  ?name  &lt;http://givenname&gt;  ?</a:t>
            </a:r>
            <a:r>
              <a:rPr lang="en-US" altLang="zh-CN" sz="2000" dirty="0" err="1">
                <a:latin typeface="Calibri" panose="020F0502020204030204" pitchFamily="34" charset="0"/>
                <a:cs typeface="Calibri" panose="020F0502020204030204" pitchFamily="34" charset="0"/>
              </a:rPr>
              <a:t>givenName</a:t>
            </a:r>
            <a:r>
              <a:rPr lang="en-US" altLang="zh-CN" sz="2000" dirty="0">
                <a:latin typeface="Calibri" panose="020F0502020204030204" pitchFamily="34" charset="0"/>
                <a:cs typeface="Calibri" panose="020F0502020204030204" pitchFamily="34" charset="0"/>
              </a:rPr>
              <a:t> .</a:t>
            </a:r>
          </a:p>
          <a:p>
            <a:r>
              <a:rPr lang="en-US" altLang="zh-CN" sz="2000"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FILTER</a:t>
            </a:r>
            <a:r>
              <a:rPr lang="en-US" altLang="zh-CN" sz="2000" dirty="0">
                <a:latin typeface="Calibri" panose="020F0502020204030204" pitchFamily="34" charset="0"/>
                <a:cs typeface="Calibri" panose="020F0502020204030204" pitchFamily="34" charset="0"/>
              </a:rPr>
              <a:t> ( ! ( ?age = 20 ) )</a:t>
            </a:r>
          </a:p>
          <a:p>
            <a:r>
              <a:rPr lang="en-US" altLang="zh-CN" sz="2000" dirty="0">
                <a:latin typeface="Calibri" panose="020F0502020204030204" pitchFamily="34" charset="0"/>
                <a:cs typeface="Calibri" panose="020F0502020204030204" pitchFamily="34" charset="0"/>
              </a:rPr>
              <a:t>               }</a:t>
            </a:r>
          </a:p>
          <a:p>
            <a:r>
              <a:rPr lang="en-US" altLang="zh-CN" sz="2000" b="1" dirty="0">
                <a:latin typeface="Calibri" panose="020F0502020204030204" pitchFamily="34" charset="0"/>
                <a:cs typeface="Calibri" panose="020F0502020204030204" pitchFamily="34" charset="0"/>
              </a:rPr>
              <a:t>ORDER BY  </a:t>
            </a:r>
            <a:r>
              <a:rPr lang="en-US" altLang="zh-CN" sz="2000" dirty="0">
                <a:latin typeface="Calibri" panose="020F0502020204030204" pitchFamily="34" charset="0"/>
                <a:cs typeface="Calibri" panose="020F0502020204030204" pitchFamily="34" charset="0"/>
              </a:rPr>
              <a:t>?</a:t>
            </a:r>
            <a:r>
              <a:rPr lang="en-US" altLang="zh-CN" sz="2000" dirty="0" err="1">
                <a:latin typeface="Calibri" panose="020F0502020204030204" pitchFamily="34" charset="0"/>
                <a:cs typeface="Calibri" panose="020F0502020204030204" pitchFamily="34" charset="0"/>
              </a:rPr>
              <a:t>givenName</a:t>
            </a:r>
            <a:endParaRPr lang="en-US" altLang="zh-CN" sz="2000" dirty="0">
              <a:latin typeface="Calibri" panose="020F0502020204030204" pitchFamily="34" charset="0"/>
              <a:cs typeface="Calibri" panose="020F0502020204030204" pitchFamily="34" charset="0"/>
            </a:endParaRPr>
          </a:p>
        </p:txBody>
      </p:sp>
      <p:sp>
        <p:nvSpPr>
          <p:cNvPr id="6" name="矩形 5">
            <a:extLst>
              <a:ext uri="{FF2B5EF4-FFF2-40B4-BE49-F238E27FC236}">
                <a16:creationId xmlns:a16="http://schemas.microsoft.com/office/drawing/2014/main" id="{C930F4EB-06DE-0659-F9F1-D3028D0C8C96}"/>
              </a:ext>
            </a:extLst>
          </p:cNvPr>
          <p:cNvSpPr/>
          <p:nvPr/>
        </p:nvSpPr>
        <p:spPr>
          <a:xfrm>
            <a:off x="3368040" y="5339628"/>
            <a:ext cx="5455920" cy="253366"/>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2E9FBD91-6E96-9A1F-D40C-E01A602436F7}"/>
              </a:ext>
            </a:extLst>
          </p:cNvPr>
          <p:cNvSpPr/>
          <p:nvPr/>
        </p:nvSpPr>
        <p:spPr bwMode="gray">
          <a:xfrm>
            <a:off x="5078041" y="2797675"/>
            <a:ext cx="3099205" cy="1547948"/>
          </a:xfrm>
          <a:custGeom>
            <a:avLst/>
            <a:gdLst>
              <a:gd name="connsiteX0" fmla="*/ 0 w 5494867"/>
              <a:gd name="connsiteY0" fmla="*/ 550333 h 956733"/>
              <a:gd name="connsiteX1" fmla="*/ 3014134 w 5494867"/>
              <a:gd name="connsiteY1" fmla="*/ 0 h 956733"/>
              <a:gd name="connsiteX2" fmla="*/ 5494867 w 5494867"/>
              <a:gd name="connsiteY2" fmla="*/ 956733 h 956733"/>
              <a:gd name="connsiteX0" fmla="*/ 0 w 3014134"/>
              <a:gd name="connsiteY0" fmla="*/ 550333 h 550333"/>
              <a:gd name="connsiteX1" fmla="*/ 3014134 w 3014134"/>
              <a:gd name="connsiteY1" fmla="*/ 0 h 550333"/>
              <a:gd name="connsiteX0" fmla="*/ 0 w 5503334"/>
              <a:gd name="connsiteY0" fmla="*/ 0 h 423333"/>
              <a:gd name="connsiteX1" fmla="*/ 5503334 w 5503334"/>
              <a:gd name="connsiteY1" fmla="*/ 423333 h 423333"/>
              <a:gd name="connsiteX0" fmla="*/ 0 w 5503334"/>
              <a:gd name="connsiteY0" fmla="*/ 167202 h 590535"/>
              <a:gd name="connsiteX1" fmla="*/ 5503334 w 5503334"/>
              <a:gd name="connsiteY1" fmla="*/ 590535 h 590535"/>
              <a:gd name="connsiteX0" fmla="*/ 0 w 5503334"/>
              <a:gd name="connsiteY0" fmla="*/ 537481 h 960814"/>
              <a:gd name="connsiteX1" fmla="*/ 5503334 w 5503334"/>
              <a:gd name="connsiteY1" fmla="*/ 960814 h 960814"/>
              <a:gd name="connsiteX0" fmla="*/ 0 w 5503334"/>
              <a:gd name="connsiteY0" fmla="*/ 384472 h 807805"/>
              <a:gd name="connsiteX1" fmla="*/ 5503334 w 5503334"/>
              <a:gd name="connsiteY1" fmla="*/ 807805 h 807805"/>
              <a:gd name="connsiteX0" fmla="*/ 0 w 5503334"/>
              <a:gd name="connsiteY0" fmla="*/ 314490 h 737823"/>
              <a:gd name="connsiteX1" fmla="*/ 5503334 w 5503334"/>
              <a:gd name="connsiteY1" fmla="*/ 737823 h 737823"/>
              <a:gd name="connsiteX0" fmla="*/ 2947363 w 3313677"/>
              <a:gd name="connsiteY0" fmla="*/ 1436420 h 1436420"/>
              <a:gd name="connsiteX1" fmla="*/ 197034 w 3313677"/>
              <a:gd name="connsiteY1" fmla="*/ 271585 h 1436420"/>
              <a:gd name="connsiteX0" fmla="*/ 3087596 w 3446596"/>
              <a:gd name="connsiteY0" fmla="*/ 1436420 h 1436420"/>
              <a:gd name="connsiteX1" fmla="*/ 192889 w 3446596"/>
              <a:gd name="connsiteY1" fmla="*/ 271585 h 1436420"/>
              <a:gd name="connsiteX0" fmla="*/ 3157982 w 3157982"/>
              <a:gd name="connsiteY0" fmla="*/ 1583185 h 1583185"/>
              <a:gd name="connsiteX1" fmla="*/ 263275 w 3157982"/>
              <a:gd name="connsiteY1" fmla="*/ 418350 h 1583185"/>
              <a:gd name="connsiteX0" fmla="*/ 2894707 w 2894707"/>
              <a:gd name="connsiteY0" fmla="*/ 1556497 h 1556497"/>
              <a:gd name="connsiteX1" fmla="*/ 0 w 2894707"/>
              <a:gd name="connsiteY1" fmla="*/ 391662 h 1556497"/>
              <a:gd name="connsiteX0" fmla="*/ 2894707 w 2894707"/>
              <a:gd name="connsiteY0" fmla="*/ 1503134 h 1503134"/>
              <a:gd name="connsiteX1" fmla="*/ 0 w 2894707"/>
              <a:gd name="connsiteY1" fmla="*/ 338299 h 1503134"/>
              <a:gd name="connsiteX0" fmla="*/ 2930802 w 2930802"/>
              <a:gd name="connsiteY0" fmla="*/ 1540225 h 1540225"/>
              <a:gd name="connsiteX1" fmla="*/ 0 w 2930802"/>
              <a:gd name="connsiteY1" fmla="*/ 327264 h 1540225"/>
              <a:gd name="connsiteX0" fmla="*/ 2978928 w 2978928"/>
              <a:gd name="connsiteY0" fmla="*/ 1549584 h 1549584"/>
              <a:gd name="connsiteX1" fmla="*/ 0 w 2978928"/>
              <a:gd name="connsiteY1" fmla="*/ 324592 h 1549584"/>
              <a:gd name="connsiteX0" fmla="*/ 2978928 w 2978928"/>
              <a:gd name="connsiteY0" fmla="*/ 1422326 h 1422326"/>
              <a:gd name="connsiteX1" fmla="*/ 0 w 2978928"/>
              <a:gd name="connsiteY1" fmla="*/ 197334 h 1422326"/>
              <a:gd name="connsiteX0" fmla="*/ 2978928 w 2978928"/>
              <a:gd name="connsiteY0" fmla="*/ 1413801 h 1413801"/>
              <a:gd name="connsiteX1" fmla="*/ 0 w 2978928"/>
              <a:gd name="connsiteY1" fmla="*/ 188809 h 1413801"/>
              <a:gd name="connsiteX0" fmla="*/ 2978928 w 2978928"/>
              <a:gd name="connsiteY0" fmla="*/ 1503430 h 1503430"/>
              <a:gd name="connsiteX1" fmla="*/ 0 w 2978928"/>
              <a:gd name="connsiteY1" fmla="*/ 278438 h 1503430"/>
              <a:gd name="connsiteX0" fmla="*/ 2978928 w 2978928"/>
              <a:gd name="connsiteY0" fmla="*/ 1503430 h 1503430"/>
              <a:gd name="connsiteX1" fmla="*/ 0 w 2978928"/>
              <a:gd name="connsiteY1" fmla="*/ 278438 h 1503430"/>
              <a:gd name="connsiteX0" fmla="*/ 2846580 w 2846580"/>
              <a:gd name="connsiteY0" fmla="*/ 1493919 h 1493919"/>
              <a:gd name="connsiteX1" fmla="*/ 0 w 2846580"/>
              <a:gd name="connsiteY1" fmla="*/ 280959 h 1493919"/>
              <a:gd name="connsiteX0" fmla="*/ 2846580 w 2846580"/>
              <a:gd name="connsiteY0" fmla="*/ 1584089 h 1584089"/>
              <a:gd name="connsiteX1" fmla="*/ 0 w 2846580"/>
              <a:gd name="connsiteY1" fmla="*/ 371129 h 1584089"/>
              <a:gd name="connsiteX0" fmla="*/ 2846580 w 2846580"/>
              <a:gd name="connsiteY0" fmla="*/ 1593446 h 1593446"/>
              <a:gd name="connsiteX1" fmla="*/ 0 w 2846580"/>
              <a:gd name="connsiteY1" fmla="*/ 380486 h 1593446"/>
              <a:gd name="connsiteX0" fmla="*/ 2795780 w 2795780"/>
              <a:gd name="connsiteY0" fmla="*/ 1560917 h 1560917"/>
              <a:gd name="connsiteX1" fmla="*/ 0 w 2795780"/>
              <a:gd name="connsiteY1" fmla="*/ 390290 h 1560917"/>
              <a:gd name="connsiteX0" fmla="*/ 2930534 w 2930534"/>
              <a:gd name="connsiteY0" fmla="*/ 1553575 h 1553575"/>
              <a:gd name="connsiteX1" fmla="*/ 0 w 2930534"/>
              <a:gd name="connsiteY1" fmla="*/ 392574 h 1553575"/>
              <a:gd name="connsiteX0" fmla="*/ 2892033 w 2892033"/>
              <a:gd name="connsiteY0" fmla="*/ 1560916 h 1560916"/>
              <a:gd name="connsiteX1" fmla="*/ 0 w 2892033"/>
              <a:gd name="connsiteY1" fmla="*/ 390290 h 1560916"/>
              <a:gd name="connsiteX0" fmla="*/ 2892033 w 2892033"/>
              <a:gd name="connsiteY0" fmla="*/ 1564882 h 1564882"/>
              <a:gd name="connsiteX1" fmla="*/ 0 w 2892033"/>
              <a:gd name="connsiteY1" fmla="*/ 394256 h 1564882"/>
              <a:gd name="connsiteX0" fmla="*/ 2930534 w 2930534"/>
              <a:gd name="connsiteY0" fmla="*/ 1564882 h 1564882"/>
              <a:gd name="connsiteX1" fmla="*/ 0 w 2930534"/>
              <a:gd name="connsiteY1" fmla="*/ 394256 h 1564882"/>
              <a:gd name="connsiteX0" fmla="*/ 2930534 w 2930534"/>
              <a:gd name="connsiteY0" fmla="*/ 1579563 h 1579563"/>
              <a:gd name="connsiteX1" fmla="*/ 0 w 2930534"/>
              <a:gd name="connsiteY1" fmla="*/ 389686 h 1579563"/>
              <a:gd name="connsiteX0" fmla="*/ 3065287 w 3065287"/>
              <a:gd name="connsiteY0" fmla="*/ 1631584 h 1631584"/>
              <a:gd name="connsiteX1" fmla="*/ 0 w 3065287"/>
              <a:gd name="connsiteY1" fmla="*/ 374330 h 1631584"/>
              <a:gd name="connsiteX0" fmla="*/ 3065287 w 3065287"/>
              <a:gd name="connsiteY0" fmla="*/ 1624092 h 1624092"/>
              <a:gd name="connsiteX1" fmla="*/ 0 w 3065287"/>
              <a:gd name="connsiteY1" fmla="*/ 376463 h 1624092"/>
              <a:gd name="connsiteX0" fmla="*/ 3065287 w 3065287"/>
              <a:gd name="connsiteY0" fmla="*/ 1624092 h 1624092"/>
              <a:gd name="connsiteX1" fmla="*/ 0 w 3065287"/>
              <a:gd name="connsiteY1" fmla="*/ 376463 h 1624092"/>
              <a:gd name="connsiteX0" fmla="*/ 3065287 w 3065287"/>
              <a:gd name="connsiteY0" fmla="*/ 1586932 h 1586932"/>
              <a:gd name="connsiteX1" fmla="*/ 0 w 3065287"/>
              <a:gd name="connsiteY1" fmla="*/ 387430 h 1586932"/>
              <a:gd name="connsiteX0" fmla="*/ 3055662 w 3055662"/>
              <a:gd name="connsiteY0" fmla="*/ 1579563 h 1579563"/>
              <a:gd name="connsiteX1" fmla="*/ 0 w 3055662"/>
              <a:gd name="connsiteY1" fmla="*/ 389686 h 1579563"/>
              <a:gd name="connsiteX0" fmla="*/ 3055662 w 3055662"/>
              <a:gd name="connsiteY0" fmla="*/ 1593169 h 1593169"/>
              <a:gd name="connsiteX1" fmla="*/ 0 w 3055662"/>
              <a:gd name="connsiteY1" fmla="*/ 403292 h 1593169"/>
              <a:gd name="connsiteX0" fmla="*/ 3055662 w 3055662"/>
              <a:gd name="connsiteY0" fmla="*/ 1660866 h 1660866"/>
              <a:gd name="connsiteX1" fmla="*/ 0 w 3055662"/>
              <a:gd name="connsiteY1" fmla="*/ 470989 h 1660866"/>
              <a:gd name="connsiteX0" fmla="*/ 3012119 w 3012119"/>
              <a:gd name="connsiteY0" fmla="*/ 1620247 h 1620247"/>
              <a:gd name="connsiteX1" fmla="*/ 0 w 3012119"/>
              <a:gd name="connsiteY1" fmla="*/ 484799 h 1620247"/>
              <a:gd name="connsiteX0" fmla="*/ 3012119 w 3012119"/>
              <a:gd name="connsiteY0" fmla="*/ 1617834 h 1617834"/>
              <a:gd name="connsiteX1" fmla="*/ 0 w 3012119"/>
              <a:gd name="connsiteY1" fmla="*/ 482386 h 1617834"/>
              <a:gd name="connsiteX0" fmla="*/ 3099205 w 3099205"/>
              <a:gd name="connsiteY0" fmla="*/ 1617834 h 1617834"/>
              <a:gd name="connsiteX1" fmla="*/ 0 w 3099205"/>
              <a:gd name="connsiteY1" fmla="*/ 482386 h 1617834"/>
              <a:gd name="connsiteX0" fmla="*/ 3099205 w 3099205"/>
              <a:gd name="connsiteY0" fmla="*/ 1605979 h 1605979"/>
              <a:gd name="connsiteX1" fmla="*/ 0 w 3099205"/>
              <a:gd name="connsiteY1" fmla="*/ 470531 h 1605979"/>
              <a:gd name="connsiteX0" fmla="*/ 3099205 w 3099205"/>
              <a:gd name="connsiteY0" fmla="*/ 1547948 h 1547948"/>
              <a:gd name="connsiteX1" fmla="*/ 0 w 3099205"/>
              <a:gd name="connsiteY1" fmla="*/ 412500 h 1547948"/>
            </a:gdLst>
            <a:ahLst/>
            <a:cxnLst>
              <a:cxn ang="0">
                <a:pos x="connsiteX0" y="connsiteY0"/>
              </a:cxn>
              <a:cxn ang="0">
                <a:pos x="connsiteX1" y="connsiteY1"/>
              </a:cxn>
            </a:cxnLst>
            <a:rect l="l" t="t" r="r" b="b"/>
            <a:pathLst>
              <a:path w="3099205" h="1547948">
                <a:moveTo>
                  <a:pt x="3099205" y="1547948"/>
                </a:moveTo>
                <a:cubicBezTo>
                  <a:pt x="2588702" y="97680"/>
                  <a:pt x="720769" y="-452225"/>
                  <a:pt x="0" y="412500"/>
                </a:cubicBezTo>
              </a:path>
            </a:pathLst>
          </a:custGeom>
          <a:noFill/>
          <a:ln w="28575" algn="ctr">
            <a:solidFill>
              <a:schemeClr val="accent1"/>
            </a:solidFill>
            <a:prstDash val="dash"/>
            <a:miter lim="800000"/>
            <a:headEnd type="none" w="med" len="med"/>
            <a:tailEnd type="triangle" w="med" len="lg"/>
          </a:ln>
          <a:effectLst/>
        </p:spPr>
        <p:txBody>
          <a:bodyPr rtlCol="0" anchor="ctr"/>
          <a:lstStyle/>
          <a:p>
            <a:pPr algn="ctr"/>
            <a:endParaRPr lang="zh-CN" altLang="en-US"/>
          </a:p>
        </p:txBody>
      </p:sp>
      <p:sp>
        <p:nvSpPr>
          <p:cNvPr id="7" name="矩形: 圆角 6">
            <a:extLst>
              <a:ext uri="{FF2B5EF4-FFF2-40B4-BE49-F238E27FC236}">
                <a16:creationId xmlns:a16="http://schemas.microsoft.com/office/drawing/2014/main" id="{148466DB-7364-846C-D50B-E9DC91C62158}"/>
              </a:ext>
            </a:extLst>
          </p:cNvPr>
          <p:cNvSpPr/>
          <p:nvPr/>
        </p:nvSpPr>
        <p:spPr bwMode="gray">
          <a:xfrm>
            <a:off x="7310846" y="4338776"/>
            <a:ext cx="1426143" cy="368557"/>
          </a:xfrm>
          <a:prstGeom prst="roundRect">
            <a:avLst/>
          </a:prstGeom>
          <a:noFill/>
          <a:ln w="28575" algn="ctr">
            <a:solidFill>
              <a:schemeClr val="accent1"/>
            </a:solidFill>
            <a:miter lim="800000"/>
            <a:headEnd/>
            <a:tailEnd/>
          </a:ln>
          <a:effectLst/>
        </p:spPr>
        <p:txBody>
          <a:bodyPr wrap="none" rtlCol="0" anchor="ctr"/>
          <a:lstStyle/>
          <a:p>
            <a:pPr algn="ctr"/>
            <a:endParaRPr lang="zh-CN" altLang="en-US" b="1" dirty="0">
              <a:solidFill>
                <a:schemeClr val="bg1"/>
              </a:solidFill>
            </a:endParaRPr>
          </a:p>
        </p:txBody>
      </p:sp>
    </p:spTree>
    <p:extLst>
      <p:ext uri="{BB962C8B-B14F-4D97-AF65-F5344CB8AC3E}">
        <p14:creationId xmlns:p14="http://schemas.microsoft.com/office/powerpoint/2010/main" val="41427752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D75CA-6EB1-4C66-A740-0641F8E3F1E1}"/>
              </a:ext>
            </a:extLst>
          </p:cNvPr>
          <p:cNvSpPr>
            <a:spLocks noGrp="1"/>
          </p:cNvSpPr>
          <p:nvPr>
            <p:ph idx="1"/>
          </p:nvPr>
        </p:nvSpPr>
        <p:spPr>
          <a:xfrm>
            <a:off x="793421" y="1379332"/>
            <a:ext cx="10649839" cy="1036181"/>
          </a:xfrm>
        </p:spPr>
        <p:txBody>
          <a:bodyPr/>
          <a:lstStyle/>
          <a:p>
            <a:r>
              <a:rPr lang="en-US" altLang="zh-CN" sz="2400" dirty="0"/>
              <a:t>Compare the query results to find discrepancies</a:t>
            </a:r>
          </a:p>
          <a:p>
            <a:r>
              <a:rPr lang="en-US" altLang="zh-CN" sz="2400" dirty="0"/>
              <a:t>Different RDF stores have their own storage and query result formats</a:t>
            </a:r>
          </a:p>
        </p:txBody>
      </p:sp>
      <p:sp>
        <p:nvSpPr>
          <p:cNvPr id="3" name="标题 2">
            <a:extLst>
              <a:ext uri="{FF2B5EF4-FFF2-40B4-BE49-F238E27FC236}">
                <a16:creationId xmlns:a16="http://schemas.microsoft.com/office/drawing/2014/main" id="{41018685-8402-4C8E-A9BF-15FE11E6A6D0}"/>
              </a:ext>
            </a:extLst>
          </p:cNvPr>
          <p:cNvSpPr>
            <a:spLocks noGrp="1"/>
          </p:cNvSpPr>
          <p:nvPr>
            <p:ph type="title"/>
          </p:nvPr>
        </p:nvSpPr>
        <p:spPr/>
        <p:txBody>
          <a:bodyPr/>
          <a:lstStyle/>
          <a:p>
            <a:r>
              <a:rPr lang="en-US" altLang="zh-CN" dirty="0"/>
              <a:t>Differentially Testing RDF Stores</a:t>
            </a:r>
            <a:endParaRPr lang="zh-CN" altLang="en-US" dirty="0"/>
          </a:p>
        </p:txBody>
      </p:sp>
      <p:pic>
        <p:nvPicPr>
          <p:cNvPr id="7" name="图片 6">
            <a:extLst>
              <a:ext uri="{FF2B5EF4-FFF2-40B4-BE49-F238E27FC236}">
                <a16:creationId xmlns:a16="http://schemas.microsoft.com/office/drawing/2014/main" id="{EAF4F6EA-8D50-2FB9-1725-5A33818D0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0470" y="4185215"/>
            <a:ext cx="648218" cy="446730"/>
          </a:xfrm>
          <a:prstGeom prst="rect">
            <a:avLst/>
          </a:prstGeom>
        </p:spPr>
      </p:pic>
      <p:pic>
        <p:nvPicPr>
          <p:cNvPr id="8" name="图片 7">
            <a:extLst>
              <a:ext uri="{FF2B5EF4-FFF2-40B4-BE49-F238E27FC236}">
                <a16:creationId xmlns:a16="http://schemas.microsoft.com/office/drawing/2014/main" id="{FCB1A61E-F0C3-3DF2-6DB7-22537BAF6100}"/>
              </a:ext>
            </a:extLst>
          </p:cNvPr>
          <p:cNvPicPr>
            <a:picLocks noChangeAspect="1"/>
          </p:cNvPicPr>
          <p:nvPr/>
        </p:nvPicPr>
        <p:blipFill rotWithShape="1">
          <a:blip r:embed="rId4">
            <a:extLst>
              <a:ext uri="{28A0092B-C50C-407E-A947-70E740481C1C}">
                <a14:useLocalDpi xmlns:a14="http://schemas.microsoft.com/office/drawing/2010/main" val="0"/>
              </a:ext>
            </a:extLst>
          </a:blip>
          <a:srcRect t="26187" b="28051"/>
          <a:stretch/>
        </p:blipFill>
        <p:spPr>
          <a:xfrm>
            <a:off x="4407834" y="3342653"/>
            <a:ext cx="1793490" cy="461664"/>
          </a:xfrm>
          <a:prstGeom prst="rect">
            <a:avLst/>
          </a:prstGeom>
        </p:spPr>
      </p:pic>
      <p:sp>
        <p:nvSpPr>
          <p:cNvPr id="9" name="矩形 8">
            <a:extLst>
              <a:ext uri="{FF2B5EF4-FFF2-40B4-BE49-F238E27FC236}">
                <a16:creationId xmlns:a16="http://schemas.microsoft.com/office/drawing/2014/main" id="{EDB600FD-0C67-377D-91EE-CCA89D042D23}"/>
              </a:ext>
            </a:extLst>
          </p:cNvPr>
          <p:cNvSpPr/>
          <p:nvPr/>
        </p:nvSpPr>
        <p:spPr>
          <a:xfrm>
            <a:off x="6634925" y="3389584"/>
            <a:ext cx="3043350" cy="369332"/>
          </a:xfrm>
          <a:prstGeom prst="rect">
            <a:avLst/>
          </a:prstGeom>
        </p:spPr>
        <p:txBody>
          <a:bodyPr wrap="square">
            <a:spAutoFit/>
          </a:bodyPr>
          <a:lstStyle/>
          <a:p>
            <a:pPr algn="ctr"/>
            <a:r>
              <a:rPr lang="en-US" altLang="zh-CN" dirty="0">
                <a:latin typeface="Calibri" panose="020F0502020204030204" pitchFamily="34" charset="0"/>
                <a:cs typeface="Calibri" panose="020F0502020204030204" pitchFamily="34" charset="0"/>
              </a:rPr>
              <a:t>bnode9236923010660198659</a:t>
            </a:r>
          </a:p>
        </p:txBody>
      </p:sp>
      <p:sp>
        <p:nvSpPr>
          <p:cNvPr id="10" name="矩形 9">
            <a:extLst>
              <a:ext uri="{FF2B5EF4-FFF2-40B4-BE49-F238E27FC236}">
                <a16:creationId xmlns:a16="http://schemas.microsoft.com/office/drawing/2014/main" id="{52D76178-3C2A-1352-1D17-4C93777F52D4}"/>
              </a:ext>
            </a:extLst>
          </p:cNvPr>
          <p:cNvSpPr/>
          <p:nvPr/>
        </p:nvSpPr>
        <p:spPr>
          <a:xfrm>
            <a:off x="6634925" y="4221241"/>
            <a:ext cx="2853664" cy="369332"/>
          </a:xfrm>
          <a:prstGeom prst="rect">
            <a:avLst/>
          </a:prstGeom>
        </p:spPr>
        <p:txBody>
          <a:bodyPr wrap="square">
            <a:spAutoFit/>
          </a:bodyPr>
          <a:lstStyle/>
          <a:p>
            <a:pPr algn="ctr"/>
            <a:r>
              <a:rPr lang="en-US" altLang="zh-CN" dirty="0">
                <a:latin typeface="Calibri" panose="020F0502020204030204" pitchFamily="34" charset="0"/>
                <a:cs typeface="Calibri" panose="020F0502020204030204" pitchFamily="34" charset="0"/>
              </a:rPr>
              <a:t>_:b0</a:t>
            </a:r>
          </a:p>
        </p:txBody>
      </p:sp>
      <p:sp>
        <p:nvSpPr>
          <p:cNvPr id="11" name="矩形 10">
            <a:extLst>
              <a:ext uri="{FF2B5EF4-FFF2-40B4-BE49-F238E27FC236}">
                <a16:creationId xmlns:a16="http://schemas.microsoft.com/office/drawing/2014/main" id="{03840D5C-A71F-6775-A93F-424217B71313}"/>
              </a:ext>
            </a:extLst>
          </p:cNvPr>
          <p:cNvSpPr/>
          <p:nvPr/>
        </p:nvSpPr>
        <p:spPr>
          <a:xfrm>
            <a:off x="6634925" y="2876999"/>
            <a:ext cx="2853665" cy="400110"/>
          </a:xfrm>
          <a:prstGeom prst="rect">
            <a:avLst/>
          </a:prstGeom>
        </p:spPr>
        <p:txBody>
          <a:bodyPr wrap="square">
            <a:spAutoFit/>
          </a:bodyPr>
          <a:lstStyle/>
          <a:p>
            <a:pPr algn="ctr"/>
            <a:r>
              <a:rPr lang="en-US" altLang="zh-CN" sz="2000" b="1" dirty="0">
                <a:latin typeface="Calibri" panose="020F0502020204030204" pitchFamily="34" charset="0"/>
                <a:cs typeface="Calibri" panose="020F0502020204030204" pitchFamily="34" charset="0"/>
              </a:rPr>
              <a:t>Query Result</a:t>
            </a:r>
            <a:endParaRPr lang="zh-CN" altLang="en-US" sz="2000" b="1" dirty="0">
              <a:latin typeface="Calibri" panose="020F0502020204030204" pitchFamily="34" charset="0"/>
              <a:cs typeface="Calibri" panose="020F0502020204030204" pitchFamily="34" charset="0"/>
            </a:endParaRPr>
          </a:p>
        </p:txBody>
      </p:sp>
      <p:sp>
        <p:nvSpPr>
          <p:cNvPr id="13" name="矩形 12">
            <a:extLst>
              <a:ext uri="{FF2B5EF4-FFF2-40B4-BE49-F238E27FC236}">
                <a16:creationId xmlns:a16="http://schemas.microsoft.com/office/drawing/2014/main" id="{BF8E450E-193B-1062-5F1A-330222BC6EA8}"/>
              </a:ext>
            </a:extLst>
          </p:cNvPr>
          <p:cNvSpPr/>
          <p:nvPr/>
        </p:nvSpPr>
        <p:spPr>
          <a:xfrm>
            <a:off x="6634926" y="5043556"/>
            <a:ext cx="2853664" cy="369332"/>
          </a:xfrm>
          <a:prstGeom prst="rect">
            <a:avLst/>
          </a:prstGeom>
        </p:spPr>
        <p:txBody>
          <a:bodyPr wrap="square">
            <a:spAutoFit/>
          </a:bodyPr>
          <a:lstStyle/>
          <a:p>
            <a:pPr marL="0" marR="0" indent="0" algn="ctr" rtl="0" eaLnBrk="1" fontAlgn="auto" latinLnBrk="0" hangingPunct="1">
              <a:spcBef>
                <a:spcPts val="0"/>
              </a:spcBef>
              <a:spcAft>
                <a:spcPts val="0"/>
              </a:spcAft>
            </a:pPr>
            <a:r>
              <a:rPr lang="en-US" altLang="zh-CN" i="0" u="none" strike="noStrike" kern="1200" dirty="0">
                <a:effectLst/>
                <a:latin typeface="Calibri" panose="020F0502020204030204" pitchFamily="34" charset="0"/>
                <a:ea typeface="仿宋" panose="02010609060101010101" pitchFamily="49" charset="-122"/>
                <a:cs typeface="Calibri" panose="020F0502020204030204" pitchFamily="34" charset="0"/>
              </a:rPr>
              <a:t>_:node1gp9su2mix1</a:t>
            </a:r>
          </a:p>
        </p:txBody>
      </p:sp>
      <p:cxnSp>
        <p:nvCxnSpPr>
          <p:cNvPr id="14" name="直接箭头连接符 13">
            <a:extLst>
              <a:ext uri="{FF2B5EF4-FFF2-40B4-BE49-F238E27FC236}">
                <a16:creationId xmlns:a16="http://schemas.microsoft.com/office/drawing/2014/main" id="{0E08506C-7238-1D94-B599-EA16A91E3822}"/>
              </a:ext>
            </a:extLst>
          </p:cNvPr>
          <p:cNvCxnSpPr>
            <a:cxnSpLocks/>
            <a:stCxn id="8" idx="3"/>
            <a:endCxn id="9" idx="1"/>
          </p:cNvCxnSpPr>
          <p:nvPr/>
        </p:nvCxnSpPr>
        <p:spPr bwMode="auto">
          <a:xfrm>
            <a:off x="6201324" y="3573485"/>
            <a:ext cx="433601" cy="765"/>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5C84ABEC-0667-AC50-6A19-2A975EB907E8}"/>
              </a:ext>
            </a:extLst>
          </p:cNvPr>
          <p:cNvCxnSpPr>
            <a:cxnSpLocks/>
            <a:endCxn id="10" idx="1"/>
          </p:cNvCxnSpPr>
          <p:nvPr/>
        </p:nvCxnSpPr>
        <p:spPr bwMode="auto">
          <a:xfrm>
            <a:off x="6201324" y="4405907"/>
            <a:ext cx="433601" cy="0"/>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E36AACE8-5D73-9BE7-4786-BDF3193A585F}"/>
              </a:ext>
            </a:extLst>
          </p:cNvPr>
          <p:cNvCxnSpPr>
            <a:cxnSpLocks/>
            <a:endCxn id="13" idx="1"/>
          </p:cNvCxnSpPr>
          <p:nvPr/>
        </p:nvCxnSpPr>
        <p:spPr bwMode="auto">
          <a:xfrm>
            <a:off x="6201324" y="5228222"/>
            <a:ext cx="433602" cy="0"/>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pic>
        <p:nvPicPr>
          <p:cNvPr id="28" name="图片 27">
            <a:extLst>
              <a:ext uri="{FF2B5EF4-FFF2-40B4-BE49-F238E27FC236}">
                <a16:creationId xmlns:a16="http://schemas.microsoft.com/office/drawing/2014/main" id="{9092547C-6ABF-236F-EB29-1F1DFE349F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4665" y="5054304"/>
            <a:ext cx="699828" cy="424364"/>
          </a:xfrm>
          <a:prstGeom prst="rect">
            <a:avLst/>
          </a:prstGeom>
        </p:spPr>
      </p:pic>
      <p:sp>
        <p:nvSpPr>
          <p:cNvPr id="4" name="右大括号 3">
            <a:extLst>
              <a:ext uri="{FF2B5EF4-FFF2-40B4-BE49-F238E27FC236}">
                <a16:creationId xmlns:a16="http://schemas.microsoft.com/office/drawing/2014/main" id="{7F872D4B-F95D-82B7-9AE9-81FC41B09692}"/>
              </a:ext>
            </a:extLst>
          </p:cNvPr>
          <p:cNvSpPr/>
          <p:nvPr/>
        </p:nvSpPr>
        <p:spPr bwMode="auto">
          <a:xfrm>
            <a:off x="9601331" y="3573485"/>
            <a:ext cx="450557" cy="1676946"/>
          </a:xfrm>
          <a:prstGeom prst="rightBrace">
            <a:avLst>
              <a:gd name="adj1" fmla="val 8333"/>
              <a:gd name="adj2" fmla="val 50000"/>
            </a:avLst>
          </a:prstGeom>
          <a:noFill/>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100">
              <a:latin typeface="Calibri" panose="020F0502020204030204" pitchFamily="34" charset="0"/>
              <a:cs typeface="Calibri" panose="020F0502020204030204" pitchFamily="34" charset="0"/>
            </a:endParaRPr>
          </a:p>
        </p:txBody>
      </p:sp>
      <p:graphicFrame>
        <p:nvGraphicFramePr>
          <p:cNvPr id="5" name="对象 4">
            <a:extLst>
              <a:ext uri="{FF2B5EF4-FFF2-40B4-BE49-F238E27FC236}">
                <a16:creationId xmlns:a16="http://schemas.microsoft.com/office/drawing/2014/main" id="{3748B743-8559-00DF-0254-EE17D11B960E}"/>
              </a:ext>
            </a:extLst>
          </p:cNvPr>
          <p:cNvGraphicFramePr>
            <a:graphicFrameLocks noChangeAspect="1"/>
          </p:cNvGraphicFramePr>
          <p:nvPr>
            <p:extLst>
              <p:ext uri="{D42A27DB-BD31-4B8C-83A1-F6EECF244321}">
                <p14:modId xmlns:p14="http://schemas.microsoft.com/office/powerpoint/2010/main" val="3057715580"/>
              </p:ext>
            </p:extLst>
          </p:nvPr>
        </p:nvGraphicFramePr>
        <p:xfrm>
          <a:off x="10169054" y="4001608"/>
          <a:ext cx="364022" cy="367214"/>
        </p:xfrm>
        <a:graphic>
          <a:graphicData uri="http://schemas.openxmlformats.org/presentationml/2006/ole">
            <mc:AlternateContent xmlns:mc="http://schemas.openxmlformats.org/markup-compatibility/2006">
              <mc:Choice xmlns:v="urn:schemas-microsoft-com:vml" Requires="v">
                <p:oleObj r:id="rId6" imgW="1133475" imgH="1143000" progId="">
                  <p:embed/>
                </p:oleObj>
              </mc:Choice>
              <mc:Fallback>
                <p:oleObj r:id="rId6" imgW="1133475" imgH="1143000" progId="">
                  <p:embed/>
                  <p:pic>
                    <p:nvPicPr>
                      <p:cNvPr id="6" name="对象 5">
                        <a:extLst>
                          <a:ext uri="{FF2B5EF4-FFF2-40B4-BE49-F238E27FC236}">
                            <a16:creationId xmlns:a16="http://schemas.microsoft.com/office/drawing/2014/main" id="{06FD779F-D4D6-983A-49F0-360B5013B869}"/>
                          </a:ext>
                        </a:extLst>
                      </p:cNvPr>
                      <p:cNvPicPr/>
                      <p:nvPr/>
                    </p:nvPicPr>
                    <p:blipFill>
                      <a:blip r:embed="rId7"/>
                      <a:stretch>
                        <a:fillRect/>
                      </a:stretch>
                    </p:blipFill>
                    <p:spPr>
                      <a:xfrm>
                        <a:off x="10169054" y="4001608"/>
                        <a:ext cx="364022" cy="367214"/>
                      </a:xfrm>
                      <a:prstGeom prst="rect">
                        <a:avLst/>
                      </a:prstGeom>
                    </p:spPr>
                  </p:pic>
                </p:oleObj>
              </mc:Fallback>
            </mc:AlternateContent>
          </a:graphicData>
        </a:graphic>
      </p:graphicFrame>
      <p:graphicFrame>
        <p:nvGraphicFramePr>
          <p:cNvPr id="6" name="对象 5">
            <a:extLst>
              <a:ext uri="{FF2B5EF4-FFF2-40B4-BE49-F238E27FC236}">
                <a16:creationId xmlns:a16="http://schemas.microsoft.com/office/drawing/2014/main" id="{A788BD69-3A6C-69D7-ACF8-067204C4C414}"/>
              </a:ext>
            </a:extLst>
          </p:cNvPr>
          <p:cNvGraphicFramePr>
            <a:graphicFrameLocks noChangeAspect="1"/>
          </p:cNvGraphicFramePr>
          <p:nvPr>
            <p:extLst>
              <p:ext uri="{D42A27DB-BD31-4B8C-83A1-F6EECF244321}">
                <p14:modId xmlns:p14="http://schemas.microsoft.com/office/powerpoint/2010/main" val="2612384428"/>
              </p:ext>
            </p:extLst>
          </p:nvPr>
        </p:nvGraphicFramePr>
        <p:xfrm>
          <a:off x="10551531" y="4464758"/>
          <a:ext cx="364022" cy="382354"/>
        </p:xfrm>
        <a:graphic>
          <a:graphicData uri="http://schemas.openxmlformats.org/presentationml/2006/ole">
            <mc:AlternateContent xmlns:mc="http://schemas.openxmlformats.org/markup-compatibility/2006">
              <mc:Choice xmlns:v="urn:schemas-microsoft-com:vml" Requires="v">
                <p:oleObj r:id="rId8" imgW="1143000" imgH="1143000" progId="">
                  <p:embed/>
                </p:oleObj>
              </mc:Choice>
              <mc:Fallback>
                <p:oleObj r:id="rId8" imgW="1143000" imgH="1143000" progId="">
                  <p:embed/>
                  <p:pic>
                    <p:nvPicPr>
                      <p:cNvPr id="29" name="对象 28">
                        <a:extLst>
                          <a:ext uri="{FF2B5EF4-FFF2-40B4-BE49-F238E27FC236}">
                            <a16:creationId xmlns:a16="http://schemas.microsoft.com/office/drawing/2014/main" id="{E82B4D14-2DEE-8099-52CB-90413E875D4C}"/>
                          </a:ext>
                        </a:extLst>
                      </p:cNvPr>
                      <p:cNvPicPr/>
                      <p:nvPr/>
                    </p:nvPicPr>
                    <p:blipFill>
                      <a:blip r:embed="rId9"/>
                      <a:stretch>
                        <a:fillRect/>
                      </a:stretch>
                    </p:blipFill>
                    <p:spPr>
                      <a:xfrm>
                        <a:off x="10551531" y="4464758"/>
                        <a:ext cx="364022" cy="382354"/>
                      </a:xfrm>
                      <a:prstGeom prst="rect">
                        <a:avLst/>
                      </a:prstGeom>
                    </p:spPr>
                  </p:pic>
                </p:oleObj>
              </mc:Fallback>
            </mc:AlternateContent>
          </a:graphicData>
        </a:graphic>
      </p:graphicFrame>
      <p:cxnSp>
        <p:nvCxnSpPr>
          <p:cNvPr id="29" name="直接连接符 28">
            <a:extLst>
              <a:ext uri="{FF2B5EF4-FFF2-40B4-BE49-F238E27FC236}">
                <a16:creationId xmlns:a16="http://schemas.microsoft.com/office/drawing/2014/main" id="{5218C1C5-5DD6-100C-B8DB-428B39ED45ED}"/>
              </a:ext>
            </a:extLst>
          </p:cNvPr>
          <p:cNvCxnSpPr/>
          <p:nvPr/>
        </p:nvCxnSpPr>
        <p:spPr bwMode="auto">
          <a:xfrm flipH="1">
            <a:off x="10169068" y="4114791"/>
            <a:ext cx="746499" cy="635163"/>
          </a:xfrm>
          <a:prstGeom prst="line">
            <a:avLst/>
          </a:prstGeom>
          <a:ln w="1905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0" name="矩形 29">
            <a:extLst>
              <a:ext uri="{FF2B5EF4-FFF2-40B4-BE49-F238E27FC236}">
                <a16:creationId xmlns:a16="http://schemas.microsoft.com/office/drawing/2014/main" id="{6A699A11-90C5-C4BC-25D9-BB95C3049EB4}"/>
              </a:ext>
            </a:extLst>
          </p:cNvPr>
          <p:cNvSpPr/>
          <p:nvPr/>
        </p:nvSpPr>
        <p:spPr>
          <a:xfrm>
            <a:off x="664516" y="3843227"/>
            <a:ext cx="3398958" cy="1200329"/>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b="1" dirty="0">
                <a:latin typeface="Calibri" panose="020F0502020204030204" pitchFamily="34" charset="0"/>
                <a:cs typeface="Calibri" panose="020F0502020204030204" pitchFamily="34" charset="0"/>
              </a:rPr>
              <a:t>SELECT</a:t>
            </a:r>
            <a:r>
              <a:rPr lang="en-US" altLang="zh-CN" dirty="0">
                <a:latin typeface="Calibri" panose="020F0502020204030204" pitchFamily="34" charset="0"/>
                <a:cs typeface="Calibri" panose="020F0502020204030204" pitchFamily="34" charset="0"/>
              </a:rPr>
              <a:t>  ?name</a:t>
            </a:r>
          </a:p>
          <a:p>
            <a:r>
              <a:rPr lang="en-US" altLang="zh-CN" b="1" dirty="0">
                <a:latin typeface="Calibri" panose="020F0502020204030204" pitchFamily="34" charset="0"/>
                <a:cs typeface="Calibri" panose="020F0502020204030204" pitchFamily="34" charset="0"/>
              </a:rPr>
              <a:t>WHERE</a:t>
            </a:r>
            <a:r>
              <a:rPr lang="en-US" altLang="zh-CN" dirty="0">
                <a:latin typeface="Calibri" panose="020F0502020204030204" pitchFamily="34" charset="0"/>
                <a:cs typeface="Calibri" panose="020F0502020204030204" pitchFamily="34" charset="0"/>
              </a:rPr>
              <a:t> {</a:t>
            </a:r>
          </a:p>
          <a:p>
            <a:r>
              <a:rPr lang="en-US" altLang="zh-CN" dirty="0">
                <a:latin typeface="Calibri" panose="020F0502020204030204" pitchFamily="34" charset="0"/>
                <a:cs typeface="Calibri" panose="020F0502020204030204" pitchFamily="34" charset="0"/>
              </a:rPr>
              <a:t>  ?person  &lt;http://name&gt;  ?name .</a:t>
            </a:r>
          </a:p>
          <a:p>
            <a:r>
              <a:rPr lang="en-US" altLang="zh-CN" dirty="0">
                <a:latin typeface="Calibri" panose="020F0502020204030204" pitchFamily="34" charset="0"/>
                <a:cs typeface="Calibri" panose="020F0502020204030204" pitchFamily="34" charset="0"/>
              </a:rPr>
              <a:t>}</a:t>
            </a:r>
          </a:p>
        </p:txBody>
      </p:sp>
      <p:pic>
        <p:nvPicPr>
          <p:cNvPr id="20" name="图片 19">
            <a:extLst>
              <a:ext uri="{FF2B5EF4-FFF2-40B4-BE49-F238E27FC236}">
                <a16:creationId xmlns:a16="http://schemas.microsoft.com/office/drawing/2014/main" id="{DB7BC64D-83B2-A120-33B5-EF5BA2E1C5C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rot="923844">
            <a:off x="10880760" y="4333716"/>
            <a:ext cx="1293448" cy="1293448"/>
          </a:xfrm>
          <a:prstGeom prst="rect">
            <a:avLst/>
          </a:prstGeom>
        </p:spPr>
      </p:pic>
    </p:spTree>
    <p:extLst>
      <p:ext uri="{BB962C8B-B14F-4D97-AF65-F5344CB8AC3E}">
        <p14:creationId xmlns:p14="http://schemas.microsoft.com/office/powerpoint/2010/main" val="32606656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D75CA-6EB1-4C66-A740-0641F8E3F1E1}"/>
              </a:ext>
            </a:extLst>
          </p:cNvPr>
          <p:cNvSpPr>
            <a:spLocks noGrp="1"/>
          </p:cNvSpPr>
          <p:nvPr>
            <p:ph idx="1"/>
          </p:nvPr>
        </p:nvSpPr>
        <p:spPr>
          <a:xfrm>
            <a:off x="793421" y="1379332"/>
            <a:ext cx="10649839" cy="461665"/>
          </a:xfrm>
        </p:spPr>
        <p:txBody>
          <a:bodyPr/>
          <a:lstStyle/>
          <a:p>
            <a:r>
              <a:rPr lang="en-US" altLang="zh-CN" sz="2400" dirty="0"/>
              <a:t>Unify formats of blank node IDs</a:t>
            </a:r>
          </a:p>
        </p:txBody>
      </p:sp>
      <p:sp>
        <p:nvSpPr>
          <p:cNvPr id="3" name="标题 2">
            <a:extLst>
              <a:ext uri="{FF2B5EF4-FFF2-40B4-BE49-F238E27FC236}">
                <a16:creationId xmlns:a16="http://schemas.microsoft.com/office/drawing/2014/main" id="{41018685-8402-4C8E-A9BF-15FE11E6A6D0}"/>
              </a:ext>
            </a:extLst>
          </p:cNvPr>
          <p:cNvSpPr>
            <a:spLocks noGrp="1"/>
          </p:cNvSpPr>
          <p:nvPr>
            <p:ph type="title"/>
          </p:nvPr>
        </p:nvSpPr>
        <p:spPr/>
        <p:txBody>
          <a:bodyPr/>
          <a:lstStyle/>
          <a:p>
            <a:r>
              <a:rPr lang="en-US" altLang="zh-CN" dirty="0"/>
              <a:t>Differentially Testing RDF Stores</a:t>
            </a:r>
            <a:endParaRPr lang="zh-CN" altLang="en-US" dirty="0"/>
          </a:p>
        </p:txBody>
      </p:sp>
      <p:cxnSp>
        <p:nvCxnSpPr>
          <p:cNvPr id="4" name="直接箭头连接符 3">
            <a:extLst>
              <a:ext uri="{FF2B5EF4-FFF2-40B4-BE49-F238E27FC236}">
                <a16:creationId xmlns:a16="http://schemas.microsoft.com/office/drawing/2014/main" id="{FF27F064-3D2A-FD2A-6745-67365E873E02}"/>
              </a:ext>
            </a:extLst>
          </p:cNvPr>
          <p:cNvCxnSpPr>
            <a:cxnSpLocks/>
            <a:endCxn id="5" idx="1"/>
          </p:cNvCxnSpPr>
          <p:nvPr/>
        </p:nvCxnSpPr>
        <p:spPr bwMode="auto">
          <a:xfrm>
            <a:off x="8323224" y="3753338"/>
            <a:ext cx="1470670" cy="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5" name="矩形 4">
            <a:extLst>
              <a:ext uri="{FF2B5EF4-FFF2-40B4-BE49-F238E27FC236}">
                <a16:creationId xmlns:a16="http://schemas.microsoft.com/office/drawing/2014/main" id="{3966B090-F14C-1069-5475-BB05E92A1EE3}"/>
              </a:ext>
            </a:extLst>
          </p:cNvPr>
          <p:cNvSpPr/>
          <p:nvPr/>
        </p:nvSpPr>
        <p:spPr>
          <a:xfrm>
            <a:off x="9793894" y="3522506"/>
            <a:ext cx="340158" cy="461665"/>
          </a:xfrm>
          <a:prstGeom prst="rect">
            <a:avLst/>
          </a:prstGeom>
        </p:spPr>
        <p:txBody>
          <a:bodyPr wrap="none">
            <a:spAutoFit/>
          </a:bodyPr>
          <a:lstStyle/>
          <a:p>
            <a:pPr algn="ctr"/>
            <a:r>
              <a:rPr lang="en-US" altLang="zh-CN" sz="2400" dirty="0">
                <a:latin typeface="Calibri" panose="020F0502020204030204" pitchFamily="34" charset="0"/>
                <a:cs typeface="Calibri" panose="020F0502020204030204" pitchFamily="34" charset="0"/>
              </a:rPr>
              <a:t>1</a:t>
            </a:r>
            <a:endParaRPr lang="zh-CN" altLang="en-US" sz="2400" dirty="0">
              <a:latin typeface="Calibri" panose="020F0502020204030204" pitchFamily="34" charset="0"/>
              <a:cs typeface="Calibri" panose="020F0502020204030204" pitchFamily="34" charset="0"/>
            </a:endParaRPr>
          </a:p>
        </p:txBody>
      </p:sp>
      <p:cxnSp>
        <p:nvCxnSpPr>
          <p:cNvPr id="6" name="直接箭头连接符 5">
            <a:extLst>
              <a:ext uri="{FF2B5EF4-FFF2-40B4-BE49-F238E27FC236}">
                <a16:creationId xmlns:a16="http://schemas.microsoft.com/office/drawing/2014/main" id="{1271B9DB-0C2A-BAAB-802D-3B552004B26D}"/>
              </a:ext>
            </a:extLst>
          </p:cNvPr>
          <p:cNvCxnSpPr>
            <a:cxnSpLocks/>
            <a:endCxn id="7" idx="1"/>
          </p:cNvCxnSpPr>
          <p:nvPr/>
        </p:nvCxnSpPr>
        <p:spPr bwMode="auto">
          <a:xfrm>
            <a:off x="8323224" y="4582475"/>
            <a:ext cx="1464012" cy="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7" name="矩形 6">
            <a:extLst>
              <a:ext uri="{FF2B5EF4-FFF2-40B4-BE49-F238E27FC236}">
                <a16:creationId xmlns:a16="http://schemas.microsoft.com/office/drawing/2014/main" id="{6AD3A844-54E2-225C-7FE4-BF940F5FBD8B}"/>
              </a:ext>
            </a:extLst>
          </p:cNvPr>
          <p:cNvSpPr/>
          <p:nvPr/>
        </p:nvSpPr>
        <p:spPr>
          <a:xfrm>
            <a:off x="9787236" y="4351643"/>
            <a:ext cx="340158" cy="461665"/>
          </a:xfrm>
          <a:prstGeom prst="rect">
            <a:avLst/>
          </a:prstGeom>
        </p:spPr>
        <p:txBody>
          <a:bodyPr wrap="square">
            <a:spAutoFit/>
          </a:bodyPr>
          <a:lstStyle/>
          <a:p>
            <a:pPr algn="ctr"/>
            <a:r>
              <a:rPr lang="en-US" altLang="zh-CN" sz="2400" dirty="0">
                <a:latin typeface="Calibri" panose="020F0502020204030204" pitchFamily="34" charset="0"/>
                <a:cs typeface="Calibri" panose="020F0502020204030204" pitchFamily="34" charset="0"/>
              </a:rPr>
              <a:t>2</a:t>
            </a:r>
            <a:endParaRPr lang="zh-CN" altLang="en-US" sz="2400" dirty="0">
              <a:latin typeface="Calibri" panose="020F0502020204030204" pitchFamily="34" charset="0"/>
              <a:cs typeface="Calibri" panose="020F0502020204030204" pitchFamily="34" charset="0"/>
            </a:endParaRPr>
          </a:p>
        </p:txBody>
      </p:sp>
      <p:cxnSp>
        <p:nvCxnSpPr>
          <p:cNvPr id="8" name="直接箭头连接符 7">
            <a:extLst>
              <a:ext uri="{FF2B5EF4-FFF2-40B4-BE49-F238E27FC236}">
                <a16:creationId xmlns:a16="http://schemas.microsoft.com/office/drawing/2014/main" id="{4A729A95-FC8E-E401-9C1C-1FF41809B2B8}"/>
              </a:ext>
            </a:extLst>
          </p:cNvPr>
          <p:cNvCxnSpPr>
            <a:cxnSpLocks/>
            <a:endCxn id="9" idx="1"/>
          </p:cNvCxnSpPr>
          <p:nvPr/>
        </p:nvCxnSpPr>
        <p:spPr bwMode="auto">
          <a:xfrm>
            <a:off x="8323224" y="5389125"/>
            <a:ext cx="1475870" cy="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9" name="矩形 8">
            <a:extLst>
              <a:ext uri="{FF2B5EF4-FFF2-40B4-BE49-F238E27FC236}">
                <a16:creationId xmlns:a16="http://schemas.microsoft.com/office/drawing/2014/main" id="{4AC223CF-4F11-7FE6-ECE3-2C12C5C7E418}"/>
              </a:ext>
            </a:extLst>
          </p:cNvPr>
          <p:cNvSpPr/>
          <p:nvPr/>
        </p:nvSpPr>
        <p:spPr>
          <a:xfrm>
            <a:off x="9799094" y="5158293"/>
            <a:ext cx="340158" cy="461665"/>
          </a:xfrm>
          <a:prstGeom prst="rect">
            <a:avLst/>
          </a:prstGeom>
        </p:spPr>
        <p:txBody>
          <a:bodyPr wrap="none">
            <a:spAutoFit/>
          </a:bodyPr>
          <a:lstStyle/>
          <a:p>
            <a:pPr algn="ctr"/>
            <a:r>
              <a:rPr lang="en-US" altLang="zh-CN" sz="2400" dirty="0">
                <a:latin typeface="Calibri" panose="020F0502020204030204" pitchFamily="34" charset="0"/>
                <a:cs typeface="Calibri" panose="020F0502020204030204" pitchFamily="34" charset="0"/>
              </a:rPr>
              <a:t>3</a:t>
            </a:r>
            <a:endParaRPr lang="zh-CN" altLang="en-US" sz="2400" dirty="0">
              <a:latin typeface="Calibri" panose="020F0502020204030204" pitchFamily="34" charset="0"/>
              <a:cs typeface="Calibri" panose="020F0502020204030204" pitchFamily="34" charset="0"/>
            </a:endParaRPr>
          </a:p>
        </p:txBody>
      </p:sp>
      <p:sp>
        <p:nvSpPr>
          <p:cNvPr id="10" name="矩形 9">
            <a:extLst>
              <a:ext uri="{FF2B5EF4-FFF2-40B4-BE49-F238E27FC236}">
                <a16:creationId xmlns:a16="http://schemas.microsoft.com/office/drawing/2014/main" id="{2632BFD9-FE8A-171B-C74A-0A8D2C01B698}"/>
              </a:ext>
            </a:extLst>
          </p:cNvPr>
          <p:cNvSpPr/>
          <p:nvPr/>
        </p:nvSpPr>
        <p:spPr>
          <a:xfrm>
            <a:off x="9136576" y="2632835"/>
            <a:ext cx="1654794" cy="461665"/>
          </a:xfrm>
          <a:prstGeom prst="rect">
            <a:avLst/>
          </a:prstGeom>
        </p:spPr>
        <p:txBody>
          <a:bodyPr wrap="square">
            <a:spAutoFit/>
          </a:bodyPr>
          <a:lstStyle/>
          <a:p>
            <a:pPr algn="ctr"/>
            <a:r>
              <a:rPr lang="en-US" altLang="zh-CN" sz="2400" b="1" dirty="0">
                <a:latin typeface="Calibri" panose="020F0502020204030204" pitchFamily="34" charset="0"/>
                <a:cs typeface="Calibri" panose="020F0502020204030204" pitchFamily="34" charset="0"/>
              </a:rPr>
              <a:t>Unified ID</a:t>
            </a:r>
            <a:endParaRPr lang="zh-CN" altLang="en-US" sz="2400" b="1" dirty="0">
              <a:latin typeface="Calibri" panose="020F0502020204030204" pitchFamily="34" charset="0"/>
              <a:cs typeface="Calibri" panose="020F0502020204030204" pitchFamily="34" charset="0"/>
            </a:endParaRPr>
          </a:p>
        </p:txBody>
      </p:sp>
      <p:graphicFrame>
        <p:nvGraphicFramePr>
          <p:cNvPr id="11" name="表格 10">
            <a:extLst>
              <a:ext uri="{FF2B5EF4-FFF2-40B4-BE49-F238E27FC236}">
                <a16:creationId xmlns:a16="http://schemas.microsoft.com/office/drawing/2014/main" id="{26F093DE-A215-3E52-9CF2-86AEF1B09EA5}"/>
              </a:ext>
            </a:extLst>
          </p:cNvPr>
          <p:cNvGraphicFramePr>
            <a:graphicFrameLocks noGrp="1"/>
          </p:cNvGraphicFramePr>
          <p:nvPr>
            <p:extLst>
              <p:ext uri="{D42A27DB-BD31-4B8C-83A1-F6EECF244321}">
                <p14:modId xmlns:p14="http://schemas.microsoft.com/office/powerpoint/2010/main" val="443128805"/>
              </p:ext>
            </p:extLst>
          </p:nvPr>
        </p:nvGraphicFramePr>
        <p:xfrm>
          <a:off x="1255472" y="2477801"/>
          <a:ext cx="7067752" cy="3291840"/>
        </p:xfrm>
        <a:graphic>
          <a:graphicData uri="http://schemas.openxmlformats.org/drawingml/2006/table">
            <a:tbl>
              <a:tblPr firstRow="1" bandRow="1">
                <a:tableStyleId>{46F890A9-2807-4EBB-B81D-B2AA78EC7F39}</a:tableStyleId>
              </a:tblPr>
              <a:tblGrid>
                <a:gridCol w="3106463">
                  <a:extLst>
                    <a:ext uri="{9D8B030D-6E8A-4147-A177-3AD203B41FA5}">
                      <a16:colId xmlns:a16="http://schemas.microsoft.com/office/drawing/2014/main" val="456747482"/>
                    </a:ext>
                  </a:extLst>
                </a:gridCol>
                <a:gridCol w="1680519">
                  <a:extLst>
                    <a:ext uri="{9D8B030D-6E8A-4147-A177-3AD203B41FA5}">
                      <a16:colId xmlns:a16="http://schemas.microsoft.com/office/drawing/2014/main" val="314275934"/>
                    </a:ext>
                  </a:extLst>
                </a:gridCol>
                <a:gridCol w="2280770">
                  <a:extLst>
                    <a:ext uri="{9D8B030D-6E8A-4147-A177-3AD203B41FA5}">
                      <a16:colId xmlns:a16="http://schemas.microsoft.com/office/drawing/2014/main" val="2063243189"/>
                    </a:ext>
                  </a:extLst>
                </a:gridCol>
              </a:tblGrid>
              <a:tr h="370840">
                <a:tc>
                  <a:txBody>
                    <a:bodyPr/>
                    <a:lstStyle/>
                    <a:p>
                      <a:pPr algn="ctr"/>
                      <a:r>
                        <a:rPr lang="en-US" altLang="zh-CN" sz="2400" dirty="0" err="1">
                          <a:latin typeface="Calibri" panose="020F0502020204030204" pitchFamily="34" charset="0"/>
                          <a:cs typeface="Calibri" panose="020F0502020204030204" pitchFamily="34" charset="0"/>
                        </a:rPr>
                        <a:t>MarkLogic</a:t>
                      </a:r>
                      <a:endParaRPr lang="en-US" altLang="zh-CN" sz="2400" dirty="0">
                        <a:latin typeface="Calibri" panose="020F0502020204030204" pitchFamily="34" charset="0"/>
                        <a:cs typeface="Calibri" panose="020F0502020204030204" pitchFamily="34" charset="0"/>
                      </a:endParaRPr>
                    </a:p>
                    <a:p>
                      <a:pPr algn="ctr"/>
                      <a:r>
                        <a:rPr lang="en-US" altLang="zh-CN" sz="2400" dirty="0">
                          <a:latin typeface="Calibri" panose="020F0502020204030204" pitchFamily="34" charset="0"/>
                          <a:cs typeface="Calibri" panose="020F0502020204030204" pitchFamily="34" charset="0"/>
                        </a:rPr>
                        <a:t>actual ID</a:t>
                      </a:r>
                      <a:endParaRPr lang="zh-CN" altLang="en-US" sz="2400" dirty="0">
                        <a:latin typeface="Calibri" panose="020F0502020204030204" pitchFamily="34" charset="0"/>
                        <a:cs typeface="Calibri" panose="020F0502020204030204" pitchFamily="34" charset="0"/>
                      </a:endParaRPr>
                    </a:p>
                  </a:txBody>
                  <a:tcPr/>
                </a:tc>
                <a:tc>
                  <a:txBody>
                    <a:bodyPr/>
                    <a:lstStyle/>
                    <a:p>
                      <a:pPr algn="ctr"/>
                      <a:r>
                        <a:rPr lang="en-US" altLang="zh-CN" sz="2400" dirty="0">
                          <a:latin typeface="Calibri" panose="020F0502020204030204" pitchFamily="34" charset="0"/>
                          <a:cs typeface="Calibri" panose="020F0502020204030204" pitchFamily="34" charset="0"/>
                        </a:rPr>
                        <a:t>Jena</a:t>
                      </a:r>
                    </a:p>
                    <a:p>
                      <a:pPr algn="ctr"/>
                      <a:r>
                        <a:rPr lang="en-US" altLang="zh-CN" sz="2400" dirty="0">
                          <a:latin typeface="Calibri" panose="020F0502020204030204" pitchFamily="34" charset="0"/>
                          <a:cs typeface="Calibri" panose="020F0502020204030204" pitchFamily="34" charset="0"/>
                        </a:rPr>
                        <a:t>actual ID</a:t>
                      </a:r>
                      <a:endParaRPr lang="zh-CN" altLang="en-US" sz="2400" baseline="0" dirty="0">
                        <a:latin typeface="Times New Roman" panose="02020603050405020304" pitchFamily="18" charset="0"/>
                        <a:ea typeface="华文仿宋" panose="02010600040101010101" pitchFamily="2" charset="-122"/>
                      </a:endParaRPr>
                    </a:p>
                  </a:txBody>
                  <a:tcPr/>
                </a:tc>
                <a:tc>
                  <a:txBody>
                    <a:bodyPr/>
                    <a:lstStyle/>
                    <a:p>
                      <a:pPr algn="ctr"/>
                      <a:r>
                        <a:rPr lang="en-US" altLang="zh-CN" sz="2400" dirty="0">
                          <a:latin typeface="Calibri" panose="020F0502020204030204" pitchFamily="34" charset="0"/>
                          <a:cs typeface="Calibri" panose="020F0502020204030204" pitchFamily="34" charset="0"/>
                        </a:rPr>
                        <a:t>RDF4j</a:t>
                      </a:r>
                    </a:p>
                    <a:p>
                      <a:pPr algn="ctr"/>
                      <a:r>
                        <a:rPr lang="en-US" altLang="zh-CN" sz="2400" dirty="0">
                          <a:latin typeface="Calibri" panose="020F0502020204030204" pitchFamily="34" charset="0"/>
                          <a:cs typeface="Calibri" panose="020F0502020204030204" pitchFamily="34" charset="0"/>
                        </a:rPr>
                        <a:t>actual ID</a:t>
                      </a:r>
                      <a:endParaRPr lang="zh-CN" altLang="en-US" sz="2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30131910"/>
                  </a:ext>
                </a:extLst>
              </a:tr>
              <a:tr h="370840">
                <a:tc>
                  <a:txBody>
                    <a:bodyPr/>
                    <a:lstStyle/>
                    <a:p>
                      <a:pPr algn="ctr"/>
                      <a:r>
                        <a:rPr lang="en-US" altLang="zh-CN" sz="2400" dirty="0">
                          <a:latin typeface="Calibri" panose="020F0502020204030204" pitchFamily="34" charset="0"/>
                          <a:cs typeface="Calibri" panose="020F0502020204030204" pitchFamily="34" charset="0"/>
                        </a:rPr>
                        <a:t>bnode9236923010660198659</a:t>
                      </a: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_:b0</a:t>
                      </a:r>
                      <a:endParaRPr lang="zh-CN" altLang="en-US" sz="24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_:node1gp9su2mix1</a:t>
                      </a:r>
                      <a:endParaRPr lang="zh-CN" altLang="en-US" sz="2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770248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bnode11935990903821970957</a:t>
                      </a:r>
                      <a:endParaRPr lang="zh-CN" altLang="en-US" sz="2400" dirty="0">
                        <a:latin typeface="Calibri" panose="020F0502020204030204" pitchFamily="34" charset="0"/>
                        <a:cs typeface="Calibri" panose="020F0502020204030204" pitchFamily="34" charset="0"/>
                      </a:endParaRP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_:b1</a:t>
                      </a:r>
                      <a:endParaRPr lang="zh-CN" altLang="en-US" sz="24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_:node1gp9su2mix2</a:t>
                      </a:r>
                      <a:endParaRPr lang="zh-CN" altLang="en-US" sz="2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27602654"/>
                  </a:ext>
                </a:extLst>
              </a:tr>
              <a:tr h="370840">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bnode16367137124885678738</a:t>
                      </a:r>
                      <a:endParaRPr lang="zh-CN" altLang="en-US" sz="2400" dirty="0">
                        <a:latin typeface="Calibri" panose="020F0502020204030204" pitchFamily="34" charset="0"/>
                        <a:cs typeface="Calibri" panose="020F0502020204030204" pitchFamily="34" charset="0"/>
                      </a:endParaRPr>
                    </a:p>
                  </a:txBody>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_:b2</a:t>
                      </a:r>
                      <a:endParaRPr lang="zh-CN" altLang="en-US" sz="2400" dirty="0">
                        <a:latin typeface="Calibri" panose="020F0502020204030204" pitchFamily="34" charset="0"/>
                        <a:cs typeface="Calibri" panose="020F0502020204030204"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400" dirty="0">
                          <a:latin typeface="Calibri" panose="020F0502020204030204" pitchFamily="34" charset="0"/>
                          <a:cs typeface="Calibri" panose="020F0502020204030204" pitchFamily="34" charset="0"/>
                        </a:rPr>
                        <a:t>_:node1gp9su2mix3</a:t>
                      </a:r>
                      <a:endParaRPr lang="zh-CN" altLang="en-US" sz="2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4440298"/>
                  </a:ext>
                </a:extLst>
              </a:tr>
            </a:tbl>
          </a:graphicData>
        </a:graphic>
      </p:graphicFrame>
    </p:spTree>
    <p:extLst>
      <p:ext uri="{BB962C8B-B14F-4D97-AF65-F5344CB8AC3E}">
        <p14:creationId xmlns:p14="http://schemas.microsoft.com/office/powerpoint/2010/main" val="3958667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018685-8402-4C8E-A9BF-15FE11E6A6D0}"/>
              </a:ext>
            </a:extLst>
          </p:cNvPr>
          <p:cNvSpPr>
            <a:spLocks noGrp="1"/>
          </p:cNvSpPr>
          <p:nvPr>
            <p:ph type="title"/>
          </p:nvPr>
        </p:nvSpPr>
        <p:spPr/>
        <p:txBody>
          <a:bodyPr/>
          <a:lstStyle/>
          <a:p>
            <a:r>
              <a:rPr lang="en-US" altLang="zh-CN" dirty="0"/>
              <a:t>Usage of RD</a:t>
            </a:r>
            <a:r>
              <a:rPr lang="en-US" altLang="zh-CN" baseline="30000" dirty="0"/>
              <a:t>2</a:t>
            </a:r>
            <a:endParaRPr lang="zh-CN" altLang="en-US" baseline="30000" dirty="0"/>
          </a:p>
        </p:txBody>
      </p:sp>
      <p:sp>
        <p:nvSpPr>
          <p:cNvPr id="6" name="文本框 5">
            <a:extLst>
              <a:ext uri="{FF2B5EF4-FFF2-40B4-BE49-F238E27FC236}">
                <a16:creationId xmlns:a16="http://schemas.microsoft.com/office/drawing/2014/main" id="{D38DFC43-368E-FE3F-15AB-07AE18EA5348}"/>
              </a:ext>
            </a:extLst>
          </p:cNvPr>
          <p:cNvSpPr txBox="1"/>
          <p:nvPr/>
        </p:nvSpPr>
        <p:spPr>
          <a:xfrm>
            <a:off x="472670" y="2308640"/>
            <a:ext cx="2444563" cy="461665"/>
          </a:xfrm>
          <a:prstGeom prst="rect">
            <a:avLst/>
          </a:prstGeom>
          <a:noFill/>
        </p:spPr>
        <p:txBody>
          <a:bodyPr wrap="square" rtlCol="0">
            <a:spAutoFit/>
          </a:bodyPr>
          <a:lstStyle/>
          <a:p>
            <a:pPr algn="ctr"/>
            <a:r>
              <a:rPr lang="en-US" altLang="zh-CN" sz="2400" b="1" dirty="0">
                <a:cs typeface="Calibri" panose="020F0502020204030204" pitchFamily="34" charset="0"/>
              </a:rPr>
              <a:t>Run RD</a:t>
            </a:r>
            <a:r>
              <a:rPr lang="en-US" altLang="zh-CN" sz="2400" b="1" baseline="30000" dirty="0">
                <a:cs typeface="Calibri" panose="020F0502020204030204" pitchFamily="34" charset="0"/>
              </a:rPr>
              <a:t>2</a:t>
            </a:r>
            <a:endParaRPr lang="zh-CN" altLang="en-US" sz="2400" b="1" baseline="30000" dirty="0">
              <a:cs typeface="Calibri" panose="020F0502020204030204" pitchFamily="34" charset="0"/>
            </a:endParaRPr>
          </a:p>
        </p:txBody>
      </p:sp>
      <p:sp>
        <p:nvSpPr>
          <p:cNvPr id="8" name="矩形: 圆角 7">
            <a:extLst>
              <a:ext uri="{FF2B5EF4-FFF2-40B4-BE49-F238E27FC236}">
                <a16:creationId xmlns:a16="http://schemas.microsoft.com/office/drawing/2014/main" id="{AAC985BE-866B-BC08-6583-67077F1CC2AE}"/>
              </a:ext>
            </a:extLst>
          </p:cNvPr>
          <p:cNvSpPr/>
          <p:nvPr/>
        </p:nvSpPr>
        <p:spPr bwMode="auto">
          <a:xfrm>
            <a:off x="472670" y="2830219"/>
            <a:ext cx="2444563" cy="1699529"/>
          </a:xfrm>
          <a:prstGeom prst="round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noAutofit/>
          </a:bodyPr>
          <a:lstStyle/>
          <a:p>
            <a:r>
              <a:rPr lang="en-US" altLang="zh-CN" sz="2000" dirty="0">
                <a:cs typeface="Calibri" panose="020F0502020204030204" pitchFamily="34" charset="0"/>
              </a:rPr>
              <a:t>java -jar RD2.jar --</a:t>
            </a:r>
            <a:r>
              <a:rPr lang="en-US" altLang="zh-CN" sz="2000" dirty="0" err="1">
                <a:cs typeface="Calibri" panose="020F0502020204030204" pitchFamily="34" charset="0"/>
              </a:rPr>
              <a:t>dbname</a:t>
            </a:r>
            <a:r>
              <a:rPr lang="en-US" altLang="zh-CN" sz="2000" dirty="0">
                <a:cs typeface="Calibri" panose="020F0502020204030204" pitchFamily="34" charset="0"/>
              </a:rPr>
              <a:t> --host</a:t>
            </a:r>
          </a:p>
          <a:p>
            <a:r>
              <a:rPr lang="en-US" altLang="zh-CN" sz="2000" dirty="0">
                <a:cs typeface="Calibri" panose="020F0502020204030204" pitchFamily="34" charset="0"/>
              </a:rPr>
              <a:t>--port --username –password --</a:t>
            </a:r>
            <a:r>
              <a:rPr lang="en-US" altLang="zh-CN" sz="2000" dirty="0" err="1">
                <a:cs typeface="Calibri" panose="020F0502020204030204" pitchFamily="34" charset="0"/>
              </a:rPr>
              <a:t>db</a:t>
            </a:r>
            <a:r>
              <a:rPr lang="en-US" altLang="zh-CN" sz="2000" dirty="0">
                <a:cs typeface="Calibri" panose="020F0502020204030204" pitchFamily="34" charset="0"/>
              </a:rPr>
              <a:t>-num --query-num</a:t>
            </a:r>
            <a:endParaRPr lang="zh-CN" altLang="en-US" sz="2000" dirty="0">
              <a:cs typeface="Calibri" panose="020F0502020204030204" pitchFamily="34" charset="0"/>
            </a:endParaRPr>
          </a:p>
        </p:txBody>
      </p:sp>
      <p:pic>
        <p:nvPicPr>
          <p:cNvPr id="9" name="图片 8">
            <a:extLst>
              <a:ext uri="{FF2B5EF4-FFF2-40B4-BE49-F238E27FC236}">
                <a16:creationId xmlns:a16="http://schemas.microsoft.com/office/drawing/2014/main" id="{643D17FB-CA7D-E206-0C9A-BBFCC9C0EA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0952" y="2568935"/>
            <a:ext cx="1427548" cy="1427548"/>
          </a:xfrm>
          <a:prstGeom prst="rect">
            <a:avLst/>
          </a:prstGeom>
        </p:spPr>
      </p:pic>
      <p:sp>
        <p:nvSpPr>
          <p:cNvPr id="10" name="文本框 9">
            <a:extLst>
              <a:ext uri="{FF2B5EF4-FFF2-40B4-BE49-F238E27FC236}">
                <a16:creationId xmlns:a16="http://schemas.microsoft.com/office/drawing/2014/main" id="{861E0BAB-074E-B20E-8A4C-5C61C97F613D}"/>
              </a:ext>
            </a:extLst>
          </p:cNvPr>
          <p:cNvSpPr txBox="1"/>
          <p:nvPr/>
        </p:nvSpPr>
        <p:spPr>
          <a:xfrm>
            <a:off x="3920928" y="3996483"/>
            <a:ext cx="2307595" cy="830997"/>
          </a:xfrm>
          <a:prstGeom prst="rect">
            <a:avLst/>
          </a:prstGeom>
          <a:noFill/>
        </p:spPr>
        <p:txBody>
          <a:bodyPr wrap="square" rtlCol="0">
            <a:spAutoFit/>
          </a:bodyPr>
          <a:lstStyle/>
          <a:p>
            <a:pPr algn="ctr"/>
            <a:r>
              <a:rPr lang="en-US" altLang="zh-CN" sz="2400" dirty="0"/>
              <a:t>Discrepancy Reports</a:t>
            </a:r>
            <a:endParaRPr lang="zh-CN" altLang="en-US" sz="2400" b="1" baseline="30000" dirty="0">
              <a:cs typeface="Calibri" panose="020F0502020204030204" pitchFamily="34" charset="0"/>
            </a:endParaRPr>
          </a:p>
        </p:txBody>
      </p:sp>
      <p:sp>
        <p:nvSpPr>
          <p:cNvPr id="11" name="文本框 10">
            <a:extLst>
              <a:ext uri="{FF2B5EF4-FFF2-40B4-BE49-F238E27FC236}">
                <a16:creationId xmlns:a16="http://schemas.microsoft.com/office/drawing/2014/main" id="{88D6AB2E-213E-B425-B32C-6F42FC642E64}"/>
              </a:ext>
            </a:extLst>
          </p:cNvPr>
          <p:cNvSpPr txBox="1"/>
          <p:nvPr/>
        </p:nvSpPr>
        <p:spPr>
          <a:xfrm>
            <a:off x="6518127" y="2308640"/>
            <a:ext cx="2968956" cy="461665"/>
          </a:xfrm>
          <a:prstGeom prst="rect">
            <a:avLst/>
          </a:prstGeom>
          <a:noFill/>
        </p:spPr>
        <p:txBody>
          <a:bodyPr wrap="square" rtlCol="0">
            <a:spAutoFit/>
          </a:bodyPr>
          <a:lstStyle/>
          <a:p>
            <a:pPr algn="ctr"/>
            <a:r>
              <a:rPr lang="en-US" altLang="zh-CN" sz="2400" b="1" dirty="0">
                <a:cs typeface="Calibri" panose="020F0502020204030204" pitchFamily="34" charset="0"/>
              </a:rPr>
              <a:t>Check Reports</a:t>
            </a:r>
            <a:endParaRPr lang="zh-CN" altLang="en-US" sz="2400" b="1" baseline="30000" dirty="0">
              <a:cs typeface="Calibri" panose="020F0502020204030204" pitchFamily="34" charset="0"/>
            </a:endParaRPr>
          </a:p>
        </p:txBody>
      </p:sp>
      <p:sp>
        <p:nvSpPr>
          <p:cNvPr id="12" name="矩形: 圆角 11">
            <a:extLst>
              <a:ext uri="{FF2B5EF4-FFF2-40B4-BE49-F238E27FC236}">
                <a16:creationId xmlns:a16="http://schemas.microsoft.com/office/drawing/2014/main" id="{AD80CFC1-518E-A6C2-52BC-BF586C52481B}"/>
              </a:ext>
            </a:extLst>
          </p:cNvPr>
          <p:cNvSpPr/>
          <p:nvPr/>
        </p:nvSpPr>
        <p:spPr bwMode="auto">
          <a:xfrm>
            <a:off x="7323276" y="3209340"/>
            <a:ext cx="1358659" cy="941285"/>
          </a:xfrm>
          <a:prstGeom prst="round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noAutofit/>
          </a:bodyPr>
          <a:lstStyle/>
          <a:p>
            <a:pPr algn="ctr"/>
            <a:r>
              <a:rPr lang="en-US" altLang="zh-CN" sz="2000" b="1" dirty="0">
                <a:cs typeface="Calibri" panose="020F0502020204030204" pitchFamily="34" charset="0"/>
              </a:rPr>
              <a:t>RD</a:t>
            </a:r>
            <a:r>
              <a:rPr lang="en-US" altLang="zh-CN" sz="2000" b="1" baseline="30000" dirty="0">
                <a:cs typeface="Calibri" panose="020F0502020204030204" pitchFamily="34" charset="0"/>
              </a:rPr>
              <a:t>2</a:t>
            </a:r>
            <a:r>
              <a:rPr lang="en-US" altLang="zh-CN" sz="2000" dirty="0">
                <a:cs typeface="Calibri" panose="020F0502020204030204" pitchFamily="34" charset="0"/>
              </a:rPr>
              <a:t> analyzer</a:t>
            </a:r>
            <a:endParaRPr lang="zh-CN" altLang="en-US" sz="2000" dirty="0">
              <a:cs typeface="Calibri" panose="020F0502020204030204" pitchFamily="34" charset="0"/>
            </a:endParaRPr>
          </a:p>
        </p:txBody>
      </p:sp>
      <p:grpSp>
        <p:nvGrpSpPr>
          <p:cNvPr id="13" name="组合 12">
            <a:extLst>
              <a:ext uri="{FF2B5EF4-FFF2-40B4-BE49-F238E27FC236}">
                <a16:creationId xmlns:a16="http://schemas.microsoft.com/office/drawing/2014/main" id="{484B7740-49C3-126C-F6E3-BA8DE0A8926B}"/>
              </a:ext>
            </a:extLst>
          </p:cNvPr>
          <p:cNvGrpSpPr/>
          <p:nvPr/>
        </p:nvGrpSpPr>
        <p:grpSpPr>
          <a:xfrm>
            <a:off x="10081428" y="2568935"/>
            <a:ext cx="1427548" cy="1427548"/>
            <a:chOff x="9091108" y="1719415"/>
            <a:chExt cx="1427548" cy="1427548"/>
          </a:xfrm>
        </p:grpSpPr>
        <p:pic>
          <p:nvPicPr>
            <p:cNvPr id="14" name="图片 13">
              <a:extLst>
                <a:ext uri="{FF2B5EF4-FFF2-40B4-BE49-F238E27FC236}">
                  <a16:creationId xmlns:a16="http://schemas.microsoft.com/office/drawing/2014/main" id="{31EC2A12-81CE-F317-261E-50AF8C9C48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1108" y="1719415"/>
              <a:ext cx="1427548" cy="1427548"/>
            </a:xfrm>
            <a:prstGeom prst="rect">
              <a:avLst/>
            </a:prstGeom>
          </p:spPr>
        </p:pic>
        <p:pic>
          <p:nvPicPr>
            <p:cNvPr id="15" name="图片 14">
              <a:extLst>
                <a:ext uri="{FF2B5EF4-FFF2-40B4-BE49-F238E27FC236}">
                  <a16:creationId xmlns:a16="http://schemas.microsoft.com/office/drawing/2014/main" id="{13A7D119-54D5-F6D4-3C68-19BAA1D7612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76588" y="2143868"/>
              <a:ext cx="656587" cy="656587"/>
            </a:xfrm>
            <a:prstGeom prst="rect">
              <a:avLst/>
            </a:prstGeom>
          </p:spPr>
        </p:pic>
      </p:grpSp>
      <p:sp>
        <p:nvSpPr>
          <p:cNvPr id="16" name="文本框 15">
            <a:extLst>
              <a:ext uri="{FF2B5EF4-FFF2-40B4-BE49-F238E27FC236}">
                <a16:creationId xmlns:a16="http://schemas.microsoft.com/office/drawing/2014/main" id="{B8946DDC-0D9B-E7F3-C7A6-FDD0A81F3772}"/>
              </a:ext>
            </a:extLst>
          </p:cNvPr>
          <p:cNvSpPr txBox="1"/>
          <p:nvPr/>
        </p:nvSpPr>
        <p:spPr>
          <a:xfrm>
            <a:off x="9701203" y="4074428"/>
            <a:ext cx="2307595" cy="461665"/>
          </a:xfrm>
          <a:prstGeom prst="rect">
            <a:avLst/>
          </a:prstGeom>
          <a:noFill/>
        </p:spPr>
        <p:txBody>
          <a:bodyPr wrap="square" rtlCol="0">
            <a:spAutoFit/>
          </a:bodyPr>
          <a:lstStyle/>
          <a:p>
            <a:pPr algn="ctr"/>
            <a:r>
              <a:rPr lang="en-US" altLang="zh-CN" sz="2400" dirty="0"/>
              <a:t>Bug Reports</a:t>
            </a:r>
            <a:endParaRPr lang="zh-CN" altLang="en-US" sz="2400" b="1" baseline="30000" dirty="0">
              <a:cs typeface="Calibri" panose="020F0502020204030204" pitchFamily="34" charset="0"/>
            </a:endParaRPr>
          </a:p>
        </p:txBody>
      </p:sp>
      <p:cxnSp>
        <p:nvCxnSpPr>
          <p:cNvPr id="18" name="直接箭头连接符 17">
            <a:extLst>
              <a:ext uri="{FF2B5EF4-FFF2-40B4-BE49-F238E27FC236}">
                <a16:creationId xmlns:a16="http://schemas.microsoft.com/office/drawing/2014/main" id="{99249679-DD3E-4113-547A-141DCB783A64}"/>
              </a:ext>
            </a:extLst>
          </p:cNvPr>
          <p:cNvCxnSpPr>
            <a:cxnSpLocks/>
            <a:stCxn id="8" idx="3"/>
          </p:cNvCxnSpPr>
          <p:nvPr/>
        </p:nvCxnSpPr>
        <p:spPr bwMode="auto">
          <a:xfrm>
            <a:off x="2917233" y="3679984"/>
            <a:ext cx="1087954" cy="0"/>
          </a:xfrm>
          <a:prstGeom prst="straightConnector1">
            <a:avLst/>
          </a:prstGeom>
          <a:ln w="254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0" name="直接箭头连接符 19">
            <a:extLst>
              <a:ext uri="{FF2B5EF4-FFF2-40B4-BE49-F238E27FC236}">
                <a16:creationId xmlns:a16="http://schemas.microsoft.com/office/drawing/2014/main" id="{D8E03B88-0973-5493-E821-662F412A9FCC}"/>
              </a:ext>
            </a:extLst>
          </p:cNvPr>
          <p:cNvCxnSpPr>
            <a:cxnSpLocks/>
            <a:stCxn id="12" idx="3"/>
          </p:cNvCxnSpPr>
          <p:nvPr/>
        </p:nvCxnSpPr>
        <p:spPr bwMode="auto">
          <a:xfrm flipV="1">
            <a:off x="8681935" y="3679982"/>
            <a:ext cx="1071667" cy="1"/>
          </a:xfrm>
          <a:prstGeom prst="straightConnector1">
            <a:avLst/>
          </a:prstGeom>
          <a:ln w="254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2" name="直接箭头连接符 21">
            <a:extLst>
              <a:ext uri="{FF2B5EF4-FFF2-40B4-BE49-F238E27FC236}">
                <a16:creationId xmlns:a16="http://schemas.microsoft.com/office/drawing/2014/main" id="{869986A9-469A-54C3-9365-347E07D7E636}"/>
              </a:ext>
            </a:extLst>
          </p:cNvPr>
          <p:cNvCxnSpPr>
            <a:cxnSpLocks/>
            <a:endCxn id="12" idx="1"/>
          </p:cNvCxnSpPr>
          <p:nvPr/>
        </p:nvCxnSpPr>
        <p:spPr bwMode="auto">
          <a:xfrm>
            <a:off x="6116326" y="3679983"/>
            <a:ext cx="1206950" cy="0"/>
          </a:xfrm>
          <a:prstGeom prst="straightConnector1">
            <a:avLst/>
          </a:prstGeom>
          <a:ln w="2540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130773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D75CA-6EB1-4C66-A740-0641F8E3F1E1}"/>
              </a:ext>
            </a:extLst>
          </p:cNvPr>
          <p:cNvSpPr>
            <a:spLocks noGrp="1"/>
          </p:cNvSpPr>
          <p:nvPr>
            <p:ph idx="1"/>
          </p:nvPr>
        </p:nvSpPr>
        <p:spPr>
          <a:xfrm>
            <a:off x="793421" y="1379332"/>
            <a:ext cx="10649839" cy="2528897"/>
          </a:xfrm>
        </p:spPr>
        <p:txBody>
          <a:bodyPr/>
          <a:lstStyle/>
          <a:p>
            <a:r>
              <a:rPr lang="en-US" altLang="zh-CN" sz="2400" dirty="0"/>
              <a:t>Target RDF stores</a:t>
            </a:r>
          </a:p>
          <a:p>
            <a:endParaRPr lang="en-US" altLang="zh-CN" sz="2400" dirty="0"/>
          </a:p>
          <a:p>
            <a:endParaRPr lang="en-US" altLang="zh-CN" sz="2400" dirty="0"/>
          </a:p>
          <a:p>
            <a:endParaRPr lang="en-US" altLang="zh-CN" sz="2400" dirty="0"/>
          </a:p>
          <a:p>
            <a:endParaRPr lang="en-US" altLang="zh-CN" sz="900" dirty="0"/>
          </a:p>
        </p:txBody>
      </p:sp>
      <p:sp>
        <p:nvSpPr>
          <p:cNvPr id="3" name="标题 2">
            <a:extLst>
              <a:ext uri="{FF2B5EF4-FFF2-40B4-BE49-F238E27FC236}">
                <a16:creationId xmlns:a16="http://schemas.microsoft.com/office/drawing/2014/main" id="{41018685-8402-4C8E-A9BF-15FE11E6A6D0}"/>
              </a:ext>
            </a:extLst>
          </p:cNvPr>
          <p:cNvSpPr>
            <a:spLocks noGrp="1"/>
          </p:cNvSpPr>
          <p:nvPr>
            <p:ph type="title"/>
          </p:nvPr>
        </p:nvSpPr>
        <p:spPr/>
        <p:txBody>
          <a:bodyPr/>
          <a:lstStyle/>
          <a:p>
            <a:r>
              <a:rPr lang="en-US" altLang="zh-CN" dirty="0"/>
              <a:t>Evaluation</a:t>
            </a:r>
            <a:endParaRPr lang="zh-CN" altLang="en-US" dirty="0"/>
          </a:p>
        </p:txBody>
      </p:sp>
      <p:pic>
        <p:nvPicPr>
          <p:cNvPr id="6" name="图片 5">
            <a:extLst>
              <a:ext uri="{FF2B5EF4-FFF2-40B4-BE49-F238E27FC236}">
                <a16:creationId xmlns:a16="http://schemas.microsoft.com/office/drawing/2014/main" id="{4488AC7E-EE41-AC49-4443-DF4498E7E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76225" y="5016917"/>
            <a:ext cx="1340028" cy="923502"/>
          </a:xfrm>
          <a:prstGeom prst="rect">
            <a:avLst/>
          </a:prstGeom>
        </p:spPr>
      </p:pic>
      <p:pic>
        <p:nvPicPr>
          <p:cNvPr id="29" name="图片 28">
            <a:extLst>
              <a:ext uri="{FF2B5EF4-FFF2-40B4-BE49-F238E27FC236}">
                <a16:creationId xmlns:a16="http://schemas.microsoft.com/office/drawing/2014/main" id="{A87FB483-E558-E079-A08C-2A236E169A8F}"/>
              </a:ext>
            </a:extLst>
          </p:cNvPr>
          <p:cNvPicPr>
            <a:picLocks noChangeAspect="1"/>
          </p:cNvPicPr>
          <p:nvPr/>
        </p:nvPicPr>
        <p:blipFill rotWithShape="1">
          <a:blip r:embed="rId4">
            <a:extLst>
              <a:ext uri="{28A0092B-C50C-407E-A947-70E740481C1C}">
                <a14:useLocalDpi xmlns:a14="http://schemas.microsoft.com/office/drawing/2010/main" val="0"/>
              </a:ext>
            </a:extLst>
          </a:blip>
          <a:srcRect t="26187" b="28051"/>
          <a:stretch/>
        </p:blipFill>
        <p:spPr>
          <a:xfrm>
            <a:off x="1055195" y="5053456"/>
            <a:ext cx="3668470" cy="944304"/>
          </a:xfrm>
          <a:prstGeom prst="rect">
            <a:avLst/>
          </a:prstGeom>
        </p:spPr>
      </p:pic>
      <p:pic>
        <p:nvPicPr>
          <p:cNvPr id="30" name="图片 29">
            <a:extLst>
              <a:ext uri="{FF2B5EF4-FFF2-40B4-BE49-F238E27FC236}">
                <a16:creationId xmlns:a16="http://schemas.microsoft.com/office/drawing/2014/main" id="{0F258F97-DD42-0C6E-E868-8F5568FA5B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1744" y="5110797"/>
            <a:ext cx="1368148" cy="829622"/>
          </a:xfrm>
          <a:prstGeom prst="rect">
            <a:avLst/>
          </a:prstGeom>
        </p:spPr>
      </p:pic>
      <p:graphicFrame>
        <p:nvGraphicFramePr>
          <p:cNvPr id="5" name="表格 4">
            <a:extLst>
              <a:ext uri="{FF2B5EF4-FFF2-40B4-BE49-F238E27FC236}">
                <a16:creationId xmlns:a16="http://schemas.microsoft.com/office/drawing/2014/main" id="{9C42E4DC-93EB-5B2C-9412-C1CF37C89A38}"/>
              </a:ext>
            </a:extLst>
          </p:cNvPr>
          <p:cNvGraphicFramePr>
            <a:graphicFrameLocks noGrp="1"/>
          </p:cNvGraphicFramePr>
          <p:nvPr>
            <p:extLst>
              <p:ext uri="{D42A27DB-BD31-4B8C-83A1-F6EECF244321}">
                <p14:modId xmlns:p14="http://schemas.microsoft.com/office/powerpoint/2010/main" val="2124574733"/>
              </p:ext>
            </p:extLst>
          </p:nvPr>
        </p:nvGraphicFramePr>
        <p:xfrm>
          <a:off x="1229360" y="2035459"/>
          <a:ext cx="8155272" cy="2194560"/>
        </p:xfrm>
        <a:graphic>
          <a:graphicData uri="http://schemas.openxmlformats.org/drawingml/2006/table">
            <a:tbl>
              <a:tblPr firstRow="1" bandRow="1">
                <a:tableStyleId>{46F890A9-2807-4EBB-B81D-B2AA78EC7F39}</a:tableStyleId>
              </a:tblPr>
              <a:tblGrid>
                <a:gridCol w="2038818">
                  <a:extLst>
                    <a:ext uri="{9D8B030D-6E8A-4147-A177-3AD203B41FA5}">
                      <a16:colId xmlns:a16="http://schemas.microsoft.com/office/drawing/2014/main" val="456747482"/>
                    </a:ext>
                  </a:extLst>
                </a:gridCol>
                <a:gridCol w="2038818">
                  <a:extLst>
                    <a:ext uri="{9D8B030D-6E8A-4147-A177-3AD203B41FA5}">
                      <a16:colId xmlns:a16="http://schemas.microsoft.com/office/drawing/2014/main" val="314275934"/>
                    </a:ext>
                  </a:extLst>
                </a:gridCol>
                <a:gridCol w="2038818">
                  <a:extLst>
                    <a:ext uri="{9D8B030D-6E8A-4147-A177-3AD203B41FA5}">
                      <a16:colId xmlns:a16="http://schemas.microsoft.com/office/drawing/2014/main" val="2063243189"/>
                    </a:ext>
                  </a:extLst>
                </a:gridCol>
                <a:gridCol w="2038818">
                  <a:extLst>
                    <a:ext uri="{9D8B030D-6E8A-4147-A177-3AD203B41FA5}">
                      <a16:colId xmlns:a16="http://schemas.microsoft.com/office/drawing/2014/main" val="920530411"/>
                    </a:ext>
                  </a:extLst>
                </a:gridCol>
              </a:tblGrid>
              <a:tr h="370840">
                <a:tc>
                  <a:txBody>
                    <a:bodyPr/>
                    <a:lstStyle/>
                    <a:p>
                      <a:pPr algn="ctr"/>
                      <a:r>
                        <a:rPr lang="en-US" altLang="zh-CN" sz="2400" dirty="0">
                          <a:latin typeface="Calibri" panose="020F0502020204030204" pitchFamily="34" charset="0"/>
                          <a:cs typeface="Calibri" panose="020F0502020204030204" pitchFamily="34" charset="0"/>
                        </a:rPr>
                        <a:t>RDF Store</a:t>
                      </a:r>
                      <a:endParaRPr lang="zh-CN" altLang="en-US" sz="2400"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DB-Engines</a:t>
                      </a:r>
                    </a:p>
                    <a:p>
                      <a:pPr algn="ctr"/>
                      <a:r>
                        <a:rPr lang="en-US" altLang="zh-CN" sz="2400" dirty="0">
                          <a:latin typeface="Calibri" panose="020F0502020204030204" pitchFamily="34" charset="0"/>
                          <a:cs typeface="Calibri" panose="020F0502020204030204" pitchFamily="34" charset="0"/>
                        </a:rPr>
                        <a:t>Ranking</a:t>
                      </a: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GitHub</a:t>
                      </a:r>
                    </a:p>
                    <a:p>
                      <a:pPr algn="ctr"/>
                      <a:r>
                        <a:rPr lang="en-US" altLang="zh-CN" sz="2400" dirty="0">
                          <a:latin typeface="Calibri" panose="020F0502020204030204" pitchFamily="34" charset="0"/>
                          <a:cs typeface="Calibri" panose="020F0502020204030204" pitchFamily="34" charset="0"/>
                        </a:rPr>
                        <a:t>Stars</a:t>
                      </a:r>
                      <a:endParaRPr lang="zh-CN" altLang="en-US" sz="2400"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Initial</a:t>
                      </a:r>
                    </a:p>
                    <a:p>
                      <a:pPr algn="ctr"/>
                      <a:r>
                        <a:rPr lang="en-US" altLang="zh-CN" sz="2400" dirty="0">
                          <a:latin typeface="Calibri" panose="020F0502020204030204" pitchFamily="34" charset="0"/>
                          <a:cs typeface="Calibri" panose="020F0502020204030204" pitchFamily="34" charset="0"/>
                        </a:rPr>
                        <a:t>Release</a:t>
                      </a:r>
                      <a:endParaRPr lang="zh-CN" altLang="en-US" sz="2400" dirty="0">
                        <a:latin typeface="Calibri" panose="020F0502020204030204" pitchFamily="34" charset="0"/>
                        <a:cs typeface="Calibri" panose="020F0502020204030204" pitchFamily="34" charset="0"/>
                      </a:endParaRPr>
                    </a:p>
                  </a:txBody>
                  <a:tcPr anchor="ctr" anchorCtr="1"/>
                </a:tc>
                <a:extLst>
                  <a:ext uri="{0D108BD9-81ED-4DB2-BD59-A6C34878D82A}">
                    <a16:rowId xmlns:a16="http://schemas.microsoft.com/office/drawing/2014/main" val="2130131910"/>
                  </a:ext>
                </a:extLst>
              </a:tr>
              <a:tr h="370840">
                <a:tc>
                  <a:txBody>
                    <a:bodyPr/>
                    <a:lstStyle/>
                    <a:p>
                      <a:pPr algn="ctr"/>
                      <a:r>
                        <a:rPr lang="en-US" altLang="zh-CN" sz="2400" dirty="0">
                          <a:latin typeface="Calibri" panose="020F0502020204030204" pitchFamily="34" charset="0"/>
                          <a:cs typeface="Calibri" panose="020F0502020204030204" pitchFamily="34" charset="0"/>
                        </a:rPr>
                        <a:t>MarkLogic</a:t>
                      </a:r>
                      <a:endParaRPr lang="zh-CN" altLang="en-US" sz="2400"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1</a:t>
                      </a:r>
                      <a:endParaRPr lang="zh-CN" altLang="en-US" sz="2400"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a:t>
                      </a:r>
                      <a:endParaRPr lang="zh-CN" altLang="en-US" sz="2400"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2001</a:t>
                      </a:r>
                      <a:endParaRPr lang="zh-CN" altLang="en-US" sz="2400" dirty="0">
                        <a:latin typeface="Calibri" panose="020F0502020204030204" pitchFamily="34" charset="0"/>
                        <a:cs typeface="Calibri" panose="020F0502020204030204" pitchFamily="34" charset="0"/>
                      </a:endParaRPr>
                    </a:p>
                  </a:txBody>
                  <a:tcPr anchor="ctr" anchorCtr="1"/>
                </a:tc>
                <a:extLst>
                  <a:ext uri="{0D108BD9-81ED-4DB2-BD59-A6C34878D82A}">
                    <a16:rowId xmlns:a16="http://schemas.microsoft.com/office/drawing/2014/main" val="2577024825"/>
                  </a:ext>
                </a:extLst>
              </a:tr>
              <a:tr h="370840">
                <a:tc>
                  <a:txBody>
                    <a:bodyPr/>
                    <a:lstStyle/>
                    <a:p>
                      <a:pPr algn="ctr"/>
                      <a:r>
                        <a:rPr lang="en-US" altLang="zh-CN" sz="2400" dirty="0">
                          <a:latin typeface="Calibri" panose="020F0502020204030204" pitchFamily="34" charset="0"/>
                          <a:cs typeface="Calibri" panose="020F0502020204030204" pitchFamily="34" charset="0"/>
                        </a:rPr>
                        <a:t>Apache Jena</a:t>
                      </a:r>
                      <a:endParaRPr lang="zh-CN" altLang="en-US" sz="2400"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3</a:t>
                      </a:r>
                      <a:endParaRPr lang="zh-CN" altLang="en-US" sz="2400"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890</a:t>
                      </a:r>
                      <a:endParaRPr lang="zh-CN" altLang="en-US" sz="2400"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2000</a:t>
                      </a:r>
                      <a:endParaRPr lang="zh-CN" altLang="en-US" sz="2400" dirty="0">
                        <a:latin typeface="Calibri" panose="020F0502020204030204" pitchFamily="34" charset="0"/>
                        <a:cs typeface="Calibri" panose="020F0502020204030204" pitchFamily="34" charset="0"/>
                      </a:endParaRPr>
                    </a:p>
                  </a:txBody>
                  <a:tcPr anchor="ctr" anchorCtr="1"/>
                </a:tc>
                <a:extLst>
                  <a:ext uri="{0D108BD9-81ED-4DB2-BD59-A6C34878D82A}">
                    <a16:rowId xmlns:a16="http://schemas.microsoft.com/office/drawing/2014/main" val="4127602654"/>
                  </a:ext>
                </a:extLst>
              </a:tr>
              <a:tr h="370840">
                <a:tc>
                  <a:txBody>
                    <a:bodyPr/>
                    <a:lstStyle/>
                    <a:p>
                      <a:pPr algn="ctr"/>
                      <a:r>
                        <a:rPr lang="en-US" altLang="zh-CN" sz="2400" dirty="0">
                          <a:latin typeface="Calibri" panose="020F0502020204030204" pitchFamily="34" charset="0"/>
                          <a:cs typeface="Calibri" panose="020F0502020204030204" pitchFamily="34" charset="0"/>
                        </a:rPr>
                        <a:t>RDF4j</a:t>
                      </a:r>
                      <a:endParaRPr lang="zh-CN" altLang="en-US" sz="2400"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9</a:t>
                      </a:r>
                      <a:endParaRPr lang="zh-CN" altLang="en-US" sz="2400"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308</a:t>
                      </a:r>
                      <a:endParaRPr lang="zh-CN" altLang="en-US" sz="2400"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2000</a:t>
                      </a:r>
                      <a:endParaRPr lang="zh-CN" altLang="en-US" sz="2400" dirty="0">
                        <a:latin typeface="Calibri" panose="020F0502020204030204" pitchFamily="34" charset="0"/>
                        <a:cs typeface="Calibri" panose="020F0502020204030204" pitchFamily="34" charset="0"/>
                      </a:endParaRPr>
                    </a:p>
                  </a:txBody>
                  <a:tcPr anchor="ctr" anchorCtr="1"/>
                </a:tc>
                <a:extLst>
                  <a:ext uri="{0D108BD9-81ED-4DB2-BD59-A6C34878D82A}">
                    <a16:rowId xmlns:a16="http://schemas.microsoft.com/office/drawing/2014/main" val="254440298"/>
                  </a:ext>
                </a:extLst>
              </a:tr>
            </a:tbl>
          </a:graphicData>
        </a:graphic>
      </p:graphicFrame>
    </p:spTree>
    <p:extLst>
      <p:ext uri="{BB962C8B-B14F-4D97-AF65-F5344CB8AC3E}">
        <p14:creationId xmlns:p14="http://schemas.microsoft.com/office/powerpoint/2010/main" val="505164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D75CA-6EB1-4C66-A740-0641F8E3F1E1}"/>
              </a:ext>
            </a:extLst>
          </p:cNvPr>
          <p:cNvSpPr>
            <a:spLocks noGrp="1"/>
          </p:cNvSpPr>
          <p:nvPr>
            <p:ph idx="1"/>
          </p:nvPr>
        </p:nvSpPr>
        <p:spPr>
          <a:xfrm>
            <a:off x="793421" y="1379332"/>
            <a:ext cx="10649839" cy="461665"/>
          </a:xfrm>
        </p:spPr>
        <p:txBody>
          <a:bodyPr/>
          <a:lstStyle/>
          <a:p>
            <a:r>
              <a:rPr lang="en-US" altLang="zh-CN" sz="2400" dirty="0"/>
              <a:t>RD</a:t>
            </a:r>
            <a:r>
              <a:rPr lang="en-US" altLang="zh-CN" sz="2400" baseline="30000" dirty="0"/>
              <a:t>2</a:t>
            </a:r>
            <a:r>
              <a:rPr lang="en-US" altLang="zh-CN" sz="2400" dirty="0"/>
              <a:t> finds 5 bugs among the three RDF stores</a:t>
            </a:r>
            <a:endParaRPr lang="en-US" altLang="zh-CN" sz="2667" dirty="0"/>
          </a:p>
        </p:txBody>
      </p:sp>
      <p:sp>
        <p:nvSpPr>
          <p:cNvPr id="3" name="标题 2">
            <a:extLst>
              <a:ext uri="{FF2B5EF4-FFF2-40B4-BE49-F238E27FC236}">
                <a16:creationId xmlns:a16="http://schemas.microsoft.com/office/drawing/2014/main" id="{41018685-8402-4C8E-A9BF-15FE11E6A6D0}"/>
              </a:ext>
            </a:extLst>
          </p:cNvPr>
          <p:cNvSpPr>
            <a:spLocks noGrp="1"/>
          </p:cNvSpPr>
          <p:nvPr>
            <p:ph type="title"/>
          </p:nvPr>
        </p:nvSpPr>
        <p:spPr/>
        <p:txBody>
          <a:bodyPr/>
          <a:lstStyle/>
          <a:p>
            <a:r>
              <a:rPr lang="en-US" altLang="zh-CN" dirty="0"/>
              <a:t>Bug Detection Result</a:t>
            </a:r>
          </a:p>
        </p:txBody>
      </p:sp>
      <p:graphicFrame>
        <p:nvGraphicFramePr>
          <p:cNvPr id="8" name="表格 7">
            <a:extLst>
              <a:ext uri="{FF2B5EF4-FFF2-40B4-BE49-F238E27FC236}">
                <a16:creationId xmlns:a16="http://schemas.microsoft.com/office/drawing/2014/main" id="{448C0170-EFB7-481B-5AD9-4ECD212D1F84}"/>
              </a:ext>
            </a:extLst>
          </p:cNvPr>
          <p:cNvGraphicFramePr>
            <a:graphicFrameLocks noGrp="1"/>
          </p:cNvGraphicFramePr>
          <p:nvPr>
            <p:extLst>
              <p:ext uri="{D42A27DB-BD31-4B8C-83A1-F6EECF244321}">
                <p14:modId xmlns:p14="http://schemas.microsoft.com/office/powerpoint/2010/main" val="3742364445"/>
              </p:ext>
            </p:extLst>
          </p:nvPr>
        </p:nvGraphicFramePr>
        <p:xfrm>
          <a:off x="2016912" y="2777873"/>
          <a:ext cx="7860804" cy="2510300"/>
        </p:xfrm>
        <a:graphic>
          <a:graphicData uri="http://schemas.openxmlformats.org/drawingml/2006/table">
            <a:tbl>
              <a:tblPr firstRow="1" bandRow="1">
                <a:tableStyleId>{46F890A9-2807-4EBB-B81D-B2AA78EC7F39}</a:tableStyleId>
              </a:tblPr>
              <a:tblGrid>
                <a:gridCol w="1965201">
                  <a:extLst>
                    <a:ext uri="{9D8B030D-6E8A-4147-A177-3AD203B41FA5}">
                      <a16:colId xmlns:a16="http://schemas.microsoft.com/office/drawing/2014/main" val="456747482"/>
                    </a:ext>
                  </a:extLst>
                </a:gridCol>
                <a:gridCol w="1965201">
                  <a:extLst>
                    <a:ext uri="{9D8B030D-6E8A-4147-A177-3AD203B41FA5}">
                      <a16:colId xmlns:a16="http://schemas.microsoft.com/office/drawing/2014/main" val="314275934"/>
                    </a:ext>
                  </a:extLst>
                </a:gridCol>
                <a:gridCol w="1965201">
                  <a:extLst>
                    <a:ext uri="{9D8B030D-6E8A-4147-A177-3AD203B41FA5}">
                      <a16:colId xmlns:a16="http://schemas.microsoft.com/office/drawing/2014/main" val="2063243189"/>
                    </a:ext>
                  </a:extLst>
                </a:gridCol>
                <a:gridCol w="1965201">
                  <a:extLst>
                    <a:ext uri="{9D8B030D-6E8A-4147-A177-3AD203B41FA5}">
                      <a16:colId xmlns:a16="http://schemas.microsoft.com/office/drawing/2014/main" val="920530411"/>
                    </a:ext>
                  </a:extLst>
                </a:gridCol>
              </a:tblGrid>
              <a:tr h="502060">
                <a:tc>
                  <a:txBody>
                    <a:bodyPr/>
                    <a:lstStyle/>
                    <a:p>
                      <a:pPr algn="ctr"/>
                      <a:r>
                        <a:rPr lang="en-US" altLang="zh-CN" sz="2400" dirty="0">
                          <a:latin typeface="Calibri" panose="020F0502020204030204" pitchFamily="34" charset="0"/>
                          <a:cs typeface="Calibri" panose="020F0502020204030204" pitchFamily="34" charset="0"/>
                        </a:rPr>
                        <a:t>RDF Stores</a:t>
                      </a:r>
                      <a:endParaRPr lang="zh-CN" altLang="en-US" sz="2400"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Detected</a:t>
                      </a:r>
                      <a:endParaRPr lang="zh-CN" altLang="en-US" sz="2400"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Confirmed</a:t>
                      </a:r>
                      <a:endParaRPr lang="zh-CN" altLang="en-US" sz="2400"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Intended</a:t>
                      </a:r>
                      <a:endParaRPr lang="zh-CN" altLang="en-US" sz="2400" dirty="0">
                        <a:latin typeface="Calibri" panose="020F0502020204030204" pitchFamily="34" charset="0"/>
                        <a:cs typeface="Calibri" panose="020F0502020204030204" pitchFamily="34" charset="0"/>
                      </a:endParaRPr>
                    </a:p>
                  </a:txBody>
                  <a:tcPr anchor="ctr" anchorCtr="1"/>
                </a:tc>
                <a:extLst>
                  <a:ext uri="{0D108BD9-81ED-4DB2-BD59-A6C34878D82A}">
                    <a16:rowId xmlns:a16="http://schemas.microsoft.com/office/drawing/2014/main" val="2130131910"/>
                  </a:ext>
                </a:extLst>
              </a:tr>
              <a:tr h="502060">
                <a:tc>
                  <a:txBody>
                    <a:bodyPr/>
                    <a:lstStyle/>
                    <a:p>
                      <a:pPr algn="ctr"/>
                      <a:r>
                        <a:rPr lang="en-US" altLang="zh-CN" sz="2400" b="1" dirty="0">
                          <a:latin typeface="Calibri" panose="020F0502020204030204" pitchFamily="34" charset="0"/>
                          <a:cs typeface="Calibri" panose="020F0502020204030204" pitchFamily="34" charset="0"/>
                        </a:rPr>
                        <a:t>MarkLogic</a:t>
                      </a:r>
                      <a:endParaRPr lang="zh-CN" altLang="en-US" sz="2400" b="1"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4</a:t>
                      </a:r>
                      <a:endParaRPr lang="zh-CN" altLang="en-US" sz="2400"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1</a:t>
                      </a:r>
                      <a:endParaRPr lang="zh-CN" altLang="en-US" sz="2400"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3</a:t>
                      </a:r>
                      <a:endParaRPr lang="zh-CN" altLang="en-US" sz="2400" dirty="0">
                        <a:latin typeface="Calibri" panose="020F0502020204030204" pitchFamily="34" charset="0"/>
                        <a:cs typeface="Calibri" panose="020F0502020204030204" pitchFamily="34" charset="0"/>
                      </a:endParaRPr>
                    </a:p>
                  </a:txBody>
                  <a:tcPr anchor="ctr" anchorCtr="1"/>
                </a:tc>
                <a:extLst>
                  <a:ext uri="{0D108BD9-81ED-4DB2-BD59-A6C34878D82A}">
                    <a16:rowId xmlns:a16="http://schemas.microsoft.com/office/drawing/2014/main" val="2577024825"/>
                  </a:ext>
                </a:extLst>
              </a:tr>
              <a:tr h="502060">
                <a:tc>
                  <a:txBody>
                    <a:bodyPr/>
                    <a:lstStyle/>
                    <a:p>
                      <a:pPr algn="ctr"/>
                      <a:r>
                        <a:rPr lang="en-US" altLang="zh-CN" sz="2400" b="1" dirty="0">
                          <a:latin typeface="Calibri" panose="020F0502020204030204" pitchFamily="34" charset="0"/>
                          <a:cs typeface="Calibri" panose="020F0502020204030204" pitchFamily="34" charset="0"/>
                        </a:rPr>
                        <a:t>Apache Jena</a:t>
                      </a:r>
                      <a:endParaRPr lang="zh-CN" altLang="en-US" sz="2400" b="1"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a:t>
                      </a:r>
                      <a:endParaRPr lang="zh-CN" altLang="en-US" sz="2400"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a:t>
                      </a:r>
                      <a:endParaRPr lang="zh-CN" altLang="en-US" sz="2400" dirty="0">
                        <a:latin typeface="Calibri" panose="020F0502020204030204" pitchFamily="34" charset="0"/>
                        <a:cs typeface="Calibri" panose="020F0502020204030204" pitchFamily="34" charset="0"/>
                      </a:endParaRPr>
                    </a:p>
                  </a:txBody>
                  <a:tcPr anchor="ctr" anchorCtr="1"/>
                </a:tc>
                <a:tc>
                  <a:txBody>
                    <a:bodyPr/>
                    <a:lstStyle/>
                    <a:p>
                      <a:pPr algn="ctr"/>
                      <a:r>
                        <a:rPr lang="en-US" altLang="zh-CN" sz="2400" dirty="0">
                          <a:latin typeface="Calibri" panose="020F0502020204030204" pitchFamily="34" charset="0"/>
                          <a:cs typeface="Calibri" panose="020F0502020204030204" pitchFamily="34" charset="0"/>
                        </a:rPr>
                        <a:t>-</a:t>
                      </a:r>
                      <a:endParaRPr lang="zh-CN" altLang="en-US" sz="2400" dirty="0">
                        <a:latin typeface="Calibri" panose="020F0502020204030204" pitchFamily="34" charset="0"/>
                        <a:cs typeface="Calibri" panose="020F0502020204030204" pitchFamily="34" charset="0"/>
                      </a:endParaRPr>
                    </a:p>
                  </a:txBody>
                  <a:tcPr anchor="ctr" anchorCtr="1"/>
                </a:tc>
                <a:extLst>
                  <a:ext uri="{0D108BD9-81ED-4DB2-BD59-A6C34878D82A}">
                    <a16:rowId xmlns:a16="http://schemas.microsoft.com/office/drawing/2014/main" val="4127602654"/>
                  </a:ext>
                </a:extLst>
              </a:tr>
              <a:tr h="502060">
                <a:tc>
                  <a:txBody>
                    <a:bodyPr/>
                    <a:lstStyle/>
                    <a:p>
                      <a:pPr algn="ctr"/>
                      <a:r>
                        <a:rPr lang="en-US" altLang="zh-CN" sz="2400" b="1" dirty="0">
                          <a:latin typeface="Calibri" panose="020F0502020204030204" pitchFamily="34" charset="0"/>
                          <a:cs typeface="Calibri" panose="020F0502020204030204" pitchFamily="34" charset="0"/>
                        </a:rPr>
                        <a:t>RDF4j</a:t>
                      </a:r>
                      <a:endParaRPr lang="zh-CN" altLang="en-US" sz="2400" b="1" dirty="0">
                        <a:latin typeface="Calibri" panose="020F0502020204030204" pitchFamily="34" charset="0"/>
                        <a:cs typeface="Calibri" panose="020F0502020204030204" pitchFamily="34" charset="0"/>
                      </a:endParaRPr>
                    </a:p>
                  </a:txBody>
                  <a:tcPr anchor="ctr" anchorCtr="1">
                    <a:lnB w="12700" cap="flat" cmpd="sng" algn="ctr">
                      <a:solidFill>
                        <a:schemeClr val="tx1"/>
                      </a:solidFill>
                      <a:prstDash val="solid"/>
                      <a:round/>
                      <a:headEnd type="none" w="med" len="med"/>
                      <a:tailEnd type="none" w="med" len="med"/>
                    </a:lnB>
                  </a:tcPr>
                </a:tc>
                <a:tc>
                  <a:txBody>
                    <a:bodyPr/>
                    <a:lstStyle/>
                    <a:p>
                      <a:pPr algn="ctr"/>
                      <a:r>
                        <a:rPr lang="en-US" altLang="zh-CN" sz="2400" dirty="0">
                          <a:latin typeface="Calibri" panose="020F0502020204030204" pitchFamily="34" charset="0"/>
                          <a:cs typeface="Calibri" panose="020F0502020204030204" pitchFamily="34" charset="0"/>
                        </a:rPr>
                        <a:t>1</a:t>
                      </a:r>
                      <a:endParaRPr lang="zh-CN" altLang="en-US" sz="2400" dirty="0">
                        <a:latin typeface="Calibri" panose="020F0502020204030204" pitchFamily="34" charset="0"/>
                        <a:cs typeface="Calibri" panose="020F0502020204030204" pitchFamily="34" charset="0"/>
                      </a:endParaRPr>
                    </a:p>
                  </a:txBody>
                  <a:tcPr anchor="ctr" anchorCtr="1">
                    <a:lnB w="12700" cap="flat" cmpd="sng" algn="ctr">
                      <a:solidFill>
                        <a:schemeClr val="tx1"/>
                      </a:solidFill>
                      <a:prstDash val="solid"/>
                      <a:round/>
                      <a:headEnd type="none" w="med" len="med"/>
                      <a:tailEnd type="none" w="med" len="med"/>
                    </a:lnB>
                  </a:tcPr>
                </a:tc>
                <a:tc>
                  <a:txBody>
                    <a:bodyPr/>
                    <a:lstStyle/>
                    <a:p>
                      <a:pPr algn="ctr"/>
                      <a:r>
                        <a:rPr lang="en-US" altLang="zh-CN" sz="2400" dirty="0">
                          <a:latin typeface="Calibri" panose="020F0502020204030204" pitchFamily="34" charset="0"/>
                          <a:cs typeface="Calibri" panose="020F0502020204030204" pitchFamily="34" charset="0"/>
                        </a:rPr>
                        <a:t>1</a:t>
                      </a:r>
                      <a:endParaRPr lang="zh-CN" altLang="en-US" sz="2400" dirty="0">
                        <a:latin typeface="Calibri" panose="020F0502020204030204" pitchFamily="34" charset="0"/>
                        <a:cs typeface="Calibri" panose="020F0502020204030204" pitchFamily="34" charset="0"/>
                      </a:endParaRPr>
                    </a:p>
                  </a:txBody>
                  <a:tcPr anchor="ctr" anchorCtr="1">
                    <a:lnB w="12700" cap="flat" cmpd="sng" algn="ctr">
                      <a:solidFill>
                        <a:schemeClr val="tx1"/>
                      </a:solidFill>
                      <a:prstDash val="solid"/>
                      <a:round/>
                      <a:headEnd type="none" w="med" len="med"/>
                      <a:tailEnd type="none" w="med" len="med"/>
                    </a:lnB>
                  </a:tcPr>
                </a:tc>
                <a:tc>
                  <a:txBody>
                    <a:bodyPr/>
                    <a:lstStyle/>
                    <a:p>
                      <a:pPr algn="ctr"/>
                      <a:r>
                        <a:rPr lang="en-US" altLang="zh-CN" sz="2400" dirty="0">
                          <a:latin typeface="Calibri" panose="020F0502020204030204" pitchFamily="34" charset="0"/>
                          <a:cs typeface="Calibri" panose="020F0502020204030204" pitchFamily="34" charset="0"/>
                        </a:rPr>
                        <a:t>-</a:t>
                      </a:r>
                      <a:endParaRPr lang="zh-CN" altLang="en-US" sz="2400" dirty="0">
                        <a:latin typeface="Calibri" panose="020F0502020204030204" pitchFamily="34" charset="0"/>
                        <a:cs typeface="Calibri" panose="020F0502020204030204" pitchFamily="34" charset="0"/>
                      </a:endParaRPr>
                    </a:p>
                  </a:txBody>
                  <a:tcPr anchor="ctr" anchorCtr="1">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440298"/>
                  </a:ext>
                </a:extLst>
              </a:tr>
              <a:tr h="502060">
                <a:tc>
                  <a:txBody>
                    <a:bodyPr/>
                    <a:lstStyle/>
                    <a:p>
                      <a:pPr algn="ctr"/>
                      <a:r>
                        <a:rPr lang="en-US" altLang="zh-CN" sz="2400" b="1" dirty="0">
                          <a:latin typeface="Calibri" panose="020F0502020204030204" pitchFamily="34" charset="0"/>
                          <a:cs typeface="Calibri" panose="020F0502020204030204" pitchFamily="34" charset="0"/>
                        </a:rPr>
                        <a:t>Total</a:t>
                      </a:r>
                      <a:endParaRPr lang="zh-CN" altLang="en-US" sz="2400" b="1" dirty="0">
                        <a:latin typeface="Calibri" panose="020F0502020204030204" pitchFamily="34" charset="0"/>
                        <a:cs typeface="Calibri" panose="020F0502020204030204" pitchFamily="34" charset="0"/>
                      </a:endParaRPr>
                    </a:p>
                  </a:txBody>
                  <a:tcPr anchor="ctr" anchorCtr="1">
                    <a:lnT w="12700" cap="flat" cmpd="sng" algn="ctr">
                      <a:solidFill>
                        <a:schemeClr val="tx1"/>
                      </a:solidFill>
                      <a:prstDash val="solid"/>
                      <a:round/>
                      <a:headEnd type="none" w="med" len="med"/>
                      <a:tailEnd type="none" w="med" len="med"/>
                    </a:lnT>
                  </a:tcPr>
                </a:tc>
                <a:tc>
                  <a:txBody>
                    <a:bodyPr/>
                    <a:lstStyle/>
                    <a:p>
                      <a:pPr algn="ctr"/>
                      <a:r>
                        <a:rPr lang="en-US" altLang="zh-CN" sz="2400" dirty="0">
                          <a:latin typeface="Calibri" panose="020F0502020204030204" pitchFamily="34" charset="0"/>
                          <a:cs typeface="Calibri" panose="020F0502020204030204" pitchFamily="34" charset="0"/>
                        </a:rPr>
                        <a:t>5</a:t>
                      </a:r>
                      <a:endParaRPr lang="zh-CN" altLang="en-US" sz="2400" dirty="0">
                        <a:latin typeface="Calibri" panose="020F0502020204030204" pitchFamily="34" charset="0"/>
                        <a:cs typeface="Calibri" panose="020F0502020204030204" pitchFamily="34" charset="0"/>
                      </a:endParaRPr>
                    </a:p>
                  </a:txBody>
                  <a:tcPr anchor="ctr" anchorCtr="1">
                    <a:lnT w="12700" cap="flat" cmpd="sng" algn="ctr">
                      <a:solidFill>
                        <a:schemeClr val="tx1"/>
                      </a:solidFill>
                      <a:prstDash val="solid"/>
                      <a:round/>
                      <a:headEnd type="none" w="med" len="med"/>
                      <a:tailEnd type="none" w="med" len="med"/>
                    </a:lnT>
                  </a:tcPr>
                </a:tc>
                <a:tc>
                  <a:txBody>
                    <a:bodyPr/>
                    <a:lstStyle/>
                    <a:p>
                      <a:pPr algn="ctr"/>
                      <a:r>
                        <a:rPr lang="en-US" altLang="zh-CN" sz="2400" dirty="0">
                          <a:latin typeface="Calibri" panose="020F0502020204030204" pitchFamily="34" charset="0"/>
                          <a:cs typeface="Calibri" panose="020F0502020204030204" pitchFamily="34" charset="0"/>
                        </a:rPr>
                        <a:t>2</a:t>
                      </a:r>
                      <a:endParaRPr lang="zh-CN" altLang="en-US" sz="2400" dirty="0">
                        <a:latin typeface="Calibri" panose="020F0502020204030204" pitchFamily="34" charset="0"/>
                        <a:cs typeface="Calibri" panose="020F0502020204030204" pitchFamily="34" charset="0"/>
                      </a:endParaRPr>
                    </a:p>
                  </a:txBody>
                  <a:tcPr anchor="ctr" anchorCtr="1">
                    <a:lnT w="12700" cap="flat" cmpd="sng" algn="ctr">
                      <a:solidFill>
                        <a:schemeClr val="tx1"/>
                      </a:solidFill>
                      <a:prstDash val="solid"/>
                      <a:round/>
                      <a:headEnd type="none" w="med" len="med"/>
                      <a:tailEnd type="none" w="med" len="med"/>
                    </a:lnT>
                  </a:tcPr>
                </a:tc>
                <a:tc>
                  <a:txBody>
                    <a:bodyPr/>
                    <a:lstStyle/>
                    <a:p>
                      <a:pPr algn="ctr"/>
                      <a:r>
                        <a:rPr lang="en-US" altLang="zh-CN" sz="2400" dirty="0">
                          <a:latin typeface="Calibri" panose="020F0502020204030204" pitchFamily="34" charset="0"/>
                          <a:cs typeface="Calibri" panose="020F0502020204030204" pitchFamily="34" charset="0"/>
                        </a:rPr>
                        <a:t>3</a:t>
                      </a:r>
                      <a:endParaRPr lang="zh-CN" altLang="en-US" sz="2400" dirty="0">
                        <a:latin typeface="Calibri" panose="020F0502020204030204" pitchFamily="34" charset="0"/>
                        <a:cs typeface="Calibri" panose="020F0502020204030204" pitchFamily="34" charset="0"/>
                      </a:endParaRPr>
                    </a:p>
                  </a:txBody>
                  <a:tcPr anchor="ctr" anchorCtr="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04803621"/>
                  </a:ext>
                </a:extLst>
              </a:tr>
            </a:tbl>
          </a:graphicData>
        </a:graphic>
      </p:graphicFrame>
      <p:sp>
        <p:nvSpPr>
          <p:cNvPr id="4" name="矩形: 圆角 3">
            <a:extLst>
              <a:ext uri="{FF2B5EF4-FFF2-40B4-BE49-F238E27FC236}">
                <a16:creationId xmlns:a16="http://schemas.microsoft.com/office/drawing/2014/main" id="{7A3E61F1-A6D3-0571-75BF-91516C10B63D}"/>
              </a:ext>
            </a:extLst>
          </p:cNvPr>
          <p:cNvSpPr/>
          <p:nvPr/>
        </p:nvSpPr>
        <p:spPr bwMode="gray">
          <a:xfrm>
            <a:off x="4151085" y="2483214"/>
            <a:ext cx="1701076" cy="3116179"/>
          </a:xfrm>
          <a:prstGeom prst="roundRect">
            <a:avLst/>
          </a:prstGeom>
          <a:noFill/>
          <a:ln w="38100" algn="ctr">
            <a:solidFill>
              <a:srgbClr val="C00000"/>
            </a:solidFill>
            <a:miter lim="800000"/>
            <a:headEnd/>
            <a:tailEnd/>
          </a:ln>
          <a:effectLst/>
        </p:spPr>
        <p:txBody>
          <a:bodyPr wrap="none" rtlCol="0" anchor="ctr"/>
          <a:lstStyle/>
          <a:p>
            <a:pPr algn="ctr"/>
            <a:endParaRPr lang="zh-CN" altLang="en-US" b="1" dirty="0">
              <a:solidFill>
                <a:schemeClr val="bg1"/>
              </a:solidFill>
            </a:endParaRPr>
          </a:p>
        </p:txBody>
      </p:sp>
      <p:sp>
        <p:nvSpPr>
          <p:cNvPr id="5" name="矩形: 圆角 4">
            <a:extLst>
              <a:ext uri="{FF2B5EF4-FFF2-40B4-BE49-F238E27FC236}">
                <a16:creationId xmlns:a16="http://schemas.microsoft.com/office/drawing/2014/main" id="{AB166C35-BB98-F2D0-51B2-B54657670C61}"/>
              </a:ext>
            </a:extLst>
          </p:cNvPr>
          <p:cNvSpPr/>
          <p:nvPr/>
        </p:nvSpPr>
        <p:spPr bwMode="gray">
          <a:xfrm>
            <a:off x="6094548" y="2483215"/>
            <a:ext cx="1701076" cy="3116178"/>
          </a:xfrm>
          <a:prstGeom prst="roundRect">
            <a:avLst/>
          </a:prstGeom>
          <a:noFill/>
          <a:ln w="38100" algn="ctr">
            <a:solidFill>
              <a:srgbClr val="C00000"/>
            </a:solidFill>
            <a:miter lim="800000"/>
            <a:headEnd/>
            <a:tailEnd/>
          </a:ln>
          <a:effectLst/>
        </p:spPr>
        <p:txBody>
          <a:bodyPr wrap="none" rtlCol="0" anchor="ctr"/>
          <a:lstStyle/>
          <a:p>
            <a:pPr algn="ctr"/>
            <a:endParaRPr lang="zh-CN" altLang="en-US" b="1" dirty="0">
              <a:solidFill>
                <a:schemeClr val="bg1"/>
              </a:solidFill>
            </a:endParaRPr>
          </a:p>
        </p:txBody>
      </p:sp>
      <p:sp>
        <p:nvSpPr>
          <p:cNvPr id="6" name="矩形: 圆角 5">
            <a:extLst>
              <a:ext uri="{FF2B5EF4-FFF2-40B4-BE49-F238E27FC236}">
                <a16:creationId xmlns:a16="http://schemas.microsoft.com/office/drawing/2014/main" id="{0DEA8ADE-1E5C-A320-B6B4-8FB5601D28F9}"/>
              </a:ext>
            </a:extLst>
          </p:cNvPr>
          <p:cNvSpPr/>
          <p:nvPr/>
        </p:nvSpPr>
        <p:spPr bwMode="gray">
          <a:xfrm>
            <a:off x="8038011" y="2483215"/>
            <a:ext cx="1701076" cy="3116178"/>
          </a:xfrm>
          <a:prstGeom prst="roundRect">
            <a:avLst/>
          </a:prstGeom>
          <a:noFill/>
          <a:ln w="38100" algn="ctr">
            <a:solidFill>
              <a:srgbClr val="C00000"/>
            </a:solidFill>
            <a:miter lim="800000"/>
            <a:headEnd/>
            <a:tailEnd/>
          </a:ln>
          <a:effectLst/>
        </p:spPr>
        <p:txBody>
          <a:bodyPr wrap="none" rtlCol="0" anchor="ctr"/>
          <a:lstStyle/>
          <a:p>
            <a:pPr algn="ctr"/>
            <a:endParaRPr lang="zh-CN" altLang="en-US" b="1" dirty="0">
              <a:solidFill>
                <a:schemeClr val="bg1"/>
              </a:solidFill>
            </a:endParaRPr>
          </a:p>
        </p:txBody>
      </p:sp>
    </p:spTree>
    <p:extLst>
      <p:ext uri="{BB962C8B-B14F-4D97-AF65-F5344CB8AC3E}">
        <p14:creationId xmlns:p14="http://schemas.microsoft.com/office/powerpoint/2010/main" val="32041853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018685-8402-4C8E-A9BF-15FE11E6A6D0}"/>
              </a:ext>
            </a:extLst>
          </p:cNvPr>
          <p:cNvSpPr>
            <a:spLocks noGrp="1"/>
          </p:cNvSpPr>
          <p:nvPr>
            <p:ph type="title"/>
          </p:nvPr>
        </p:nvSpPr>
        <p:spPr/>
        <p:txBody>
          <a:bodyPr/>
          <a:lstStyle/>
          <a:p>
            <a:r>
              <a:rPr lang="en-US" altLang="zh-CN" dirty="0"/>
              <a:t>Conclusion</a:t>
            </a:r>
            <a:endParaRPr lang="zh-CN" altLang="en-US" dirty="0"/>
          </a:p>
        </p:txBody>
      </p:sp>
      <p:sp>
        <p:nvSpPr>
          <p:cNvPr id="18" name="文本框 17">
            <a:extLst>
              <a:ext uri="{FF2B5EF4-FFF2-40B4-BE49-F238E27FC236}">
                <a16:creationId xmlns:a16="http://schemas.microsoft.com/office/drawing/2014/main" id="{00020474-8AD3-A543-0447-092381C1F679}"/>
              </a:ext>
            </a:extLst>
          </p:cNvPr>
          <p:cNvSpPr txBox="1"/>
          <p:nvPr/>
        </p:nvSpPr>
        <p:spPr>
          <a:xfrm>
            <a:off x="3801366" y="6207061"/>
            <a:ext cx="7662441" cy="461665"/>
          </a:xfrm>
          <a:prstGeom prst="rect">
            <a:avLst/>
          </a:prstGeom>
          <a:noFill/>
        </p:spPr>
        <p:txBody>
          <a:bodyPr wrap="square" rtlCol="0">
            <a:spAutoFit/>
          </a:bodyPr>
          <a:lstStyle/>
          <a:p>
            <a:r>
              <a:rPr lang="en-US" altLang="zh-CN" sz="2400" b="1" u="sng" dirty="0"/>
              <a:t>https://github.com/tcse-iscas/RD2</a:t>
            </a:r>
            <a:r>
              <a:rPr lang="en-US" altLang="zh-CN" sz="2400" b="1" dirty="0"/>
              <a:t>.</a:t>
            </a:r>
            <a:endParaRPr lang="zh-CN" altLang="en-US" sz="2400" b="1" dirty="0"/>
          </a:p>
        </p:txBody>
      </p:sp>
      <p:pic>
        <p:nvPicPr>
          <p:cNvPr id="23" name="图片 22">
            <a:extLst>
              <a:ext uri="{FF2B5EF4-FFF2-40B4-BE49-F238E27FC236}">
                <a16:creationId xmlns:a16="http://schemas.microsoft.com/office/drawing/2014/main" id="{67EF05A5-666F-319C-4A88-34D8E9C90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0433" y="6024749"/>
            <a:ext cx="790933" cy="790933"/>
          </a:xfrm>
          <a:prstGeom prst="rect">
            <a:avLst/>
          </a:prstGeom>
        </p:spPr>
      </p:pic>
      <p:pic>
        <p:nvPicPr>
          <p:cNvPr id="32" name="图片 31">
            <a:extLst>
              <a:ext uri="{FF2B5EF4-FFF2-40B4-BE49-F238E27FC236}">
                <a16:creationId xmlns:a16="http://schemas.microsoft.com/office/drawing/2014/main" id="{1C80AF60-BDE9-5492-8176-1F9A883FB870}"/>
              </a:ext>
            </a:extLst>
          </p:cNvPr>
          <p:cNvPicPr>
            <a:picLocks noChangeAspect="1"/>
          </p:cNvPicPr>
          <p:nvPr/>
        </p:nvPicPr>
        <p:blipFill>
          <a:blip r:embed="rId4"/>
          <a:stretch>
            <a:fillRect/>
          </a:stretch>
        </p:blipFill>
        <p:spPr>
          <a:xfrm>
            <a:off x="1765746" y="3682715"/>
            <a:ext cx="4071237" cy="2284788"/>
          </a:xfrm>
          <a:prstGeom prst="rect">
            <a:avLst/>
          </a:prstGeom>
          <a:ln>
            <a:solidFill>
              <a:schemeClr val="tx1"/>
            </a:solidFill>
          </a:ln>
        </p:spPr>
      </p:pic>
      <p:pic>
        <p:nvPicPr>
          <p:cNvPr id="33" name="图片 32">
            <a:extLst>
              <a:ext uri="{FF2B5EF4-FFF2-40B4-BE49-F238E27FC236}">
                <a16:creationId xmlns:a16="http://schemas.microsoft.com/office/drawing/2014/main" id="{47D20963-1B54-0F18-0AC1-7A2A09DC6905}"/>
              </a:ext>
            </a:extLst>
          </p:cNvPr>
          <p:cNvPicPr>
            <a:picLocks noChangeAspect="1"/>
          </p:cNvPicPr>
          <p:nvPr/>
        </p:nvPicPr>
        <p:blipFill>
          <a:blip r:embed="rId5"/>
          <a:stretch>
            <a:fillRect/>
          </a:stretch>
        </p:blipFill>
        <p:spPr>
          <a:xfrm>
            <a:off x="6355018" y="1215615"/>
            <a:ext cx="4071235" cy="2284788"/>
          </a:xfrm>
          <a:prstGeom prst="rect">
            <a:avLst/>
          </a:prstGeom>
          <a:ln>
            <a:solidFill>
              <a:schemeClr val="tx1"/>
            </a:solidFill>
          </a:ln>
        </p:spPr>
      </p:pic>
      <p:pic>
        <p:nvPicPr>
          <p:cNvPr id="35" name="图片 34">
            <a:extLst>
              <a:ext uri="{FF2B5EF4-FFF2-40B4-BE49-F238E27FC236}">
                <a16:creationId xmlns:a16="http://schemas.microsoft.com/office/drawing/2014/main" id="{1D37142F-FEB0-3514-41EE-32CF4D04DC97}"/>
              </a:ext>
            </a:extLst>
          </p:cNvPr>
          <p:cNvPicPr>
            <a:picLocks noChangeAspect="1"/>
          </p:cNvPicPr>
          <p:nvPr/>
        </p:nvPicPr>
        <p:blipFill>
          <a:blip r:embed="rId6"/>
          <a:stretch>
            <a:fillRect/>
          </a:stretch>
        </p:blipFill>
        <p:spPr>
          <a:xfrm>
            <a:off x="1765747" y="1215614"/>
            <a:ext cx="4071237" cy="2284789"/>
          </a:xfrm>
          <a:prstGeom prst="rect">
            <a:avLst/>
          </a:prstGeom>
          <a:ln>
            <a:solidFill>
              <a:schemeClr val="tx1"/>
            </a:solidFill>
          </a:ln>
        </p:spPr>
      </p:pic>
      <p:pic>
        <p:nvPicPr>
          <p:cNvPr id="2" name="图片 1">
            <a:extLst>
              <a:ext uri="{FF2B5EF4-FFF2-40B4-BE49-F238E27FC236}">
                <a16:creationId xmlns:a16="http://schemas.microsoft.com/office/drawing/2014/main" id="{C929D150-B9A4-D5CE-30A8-BD082AEC53D7}"/>
              </a:ext>
            </a:extLst>
          </p:cNvPr>
          <p:cNvPicPr>
            <a:picLocks noChangeAspect="1"/>
          </p:cNvPicPr>
          <p:nvPr/>
        </p:nvPicPr>
        <p:blipFill>
          <a:blip r:embed="rId7"/>
          <a:stretch>
            <a:fillRect/>
          </a:stretch>
        </p:blipFill>
        <p:spPr>
          <a:xfrm>
            <a:off x="6355017" y="3682715"/>
            <a:ext cx="4071235" cy="2284788"/>
          </a:xfrm>
          <a:prstGeom prst="rect">
            <a:avLst/>
          </a:prstGeom>
          <a:ln>
            <a:solidFill>
              <a:schemeClr val="tx1"/>
            </a:solidFill>
          </a:ln>
        </p:spPr>
      </p:pic>
    </p:spTree>
    <p:extLst>
      <p:ext uri="{BB962C8B-B14F-4D97-AF65-F5344CB8AC3E}">
        <p14:creationId xmlns:p14="http://schemas.microsoft.com/office/powerpoint/2010/main" val="3068663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D75CA-6EB1-4C66-A740-0641F8E3F1E1}"/>
              </a:ext>
            </a:extLst>
          </p:cNvPr>
          <p:cNvSpPr>
            <a:spLocks noGrp="1"/>
          </p:cNvSpPr>
          <p:nvPr>
            <p:ph idx="1"/>
          </p:nvPr>
        </p:nvSpPr>
        <p:spPr>
          <a:xfrm>
            <a:off x="793421" y="1379332"/>
            <a:ext cx="10649839" cy="830997"/>
          </a:xfrm>
        </p:spPr>
        <p:txBody>
          <a:bodyPr/>
          <a:lstStyle/>
          <a:p>
            <a:r>
              <a:rPr lang="en-US" altLang="zh-CN" sz="2400" dirty="0"/>
              <a:t>RDF stores play a significant role in knowledge graphs and semantic web</a:t>
            </a:r>
          </a:p>
        </p:txBody>
      </p:sp>
      <p:sp>
        <p:nvSpPr>
          <p:cNvPr id="3" name="标题 2">
            <a:extLst>
              <a:ext uri="{FF2B5EF4-FFF2-40B4-BE49-F238E27FC236}">
                <a16:creationId xmlns:a16="http://schemas.microsoft.com/office/drawing/2014/main" id="{41018685-8402-4C8E-A9BF-15FE11E6A6D0}"/>
              </a:ext>
            </a:extLst>
          </p:cNvPr>
          <p:cNvSpPr>
            <a:spLocks noGrp="1"/>
          </p:cNvSpPr>
          <p:nvPr>
            <p:ph type="title"/>
          </p:nvPr>
        </p:nvSpPr>
        <p:spPr/>
        <p:txBody>
          <a:bodyPr/>
          <a:lstStyle/>
          <a:p>
            <a:r>
              <a:rPr lang="en-US" altLang="zh-CN" dirty="0"/>
              <a:t>RDF Stores</a:t>
            </a:r>
            <a:endParaRPr lang="zh-CN" altLang="en-US" dirty="0"/>
          </a:p>
        </p:txBody>
      </p:sp>
      <p:pic>
        <p:nvPicPr>
          <p:cNvPr id="4" name="Picture 4" descr="Welcome · Eclipse RDF4J™ | The Eclipse Foundation">
            <a:extLst>
              <a:ext uri="{FF2B5EF4-FFF2-40B4-BE49-F238E27FC236}">
                <a16:creationId xmlns:a16="http://schemas.microsoft.com/office/drawing/2014/main" id="{29BDF618-797E-4DE1-0763-E20384B5F6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1464" y="4565341"/>
            <a:ext cx="1764536" cy="1069984"/>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631C5FB8-1EC5-D746-1382-AE33428E97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1178" y="4351707"/>
            <a:ext cx="2049274" cy="1412290"/>
          </a:xfrm>
          <a:prstGeom prst="rect">
            <a:avLst/>
          </a:prstGeom>
        </p:spPr>
      </p:pic>
      <p:pic>
        <p:nvPicPr>
          <p:cNvPr id="14" name="图片 13">
            <a:extLst>
              <a:ext uri="{FF2B5EF4-FFF2-40B4-BE49-F238E27FC236}">
                <a16:creationId xmlns:a16="http://schemas.microsoft.com/office/drawing/2014/main" id="{9A2C09AA-97AA-308F-603B-731280F40E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4825" y="2455542"/>
            <a:ext cx="2874886" cy="1617124"/>
          </a:xfrm>
          <a:prstGeom prst="rect">
            <a:avLst/>
          </a:prstGeom>
        </p:spPr>
      </p:pic>
      <p:pic>
        <p:nvPicPr>
          <p:cNvPr id="16" name="图片 15">
            <a:extLst>
              <a:ext uri="{FF2B5EF4-FFF2-40B4-BE49-F238E27FC236}">
                <a16:creationId xmlns:a16="http://schemas.microsoft.com/office/drawing/2014/main" id="{D873286E-7CF4-B5C5-2912-1D9524CE959C}"/>
              </a:ext>
            </a:extLst>
          </p:cNvPr>
          <p:cNvPicPr>
            <a:picLocks noChangeAspect="1"/>
          </p:cNvPicPr>
          <p:nvPr/>
        </p:nvPicPr>
        <p:blipFill>
          <a:blip r:embed="rId6">
            <a:clrChange>
              <a:clrFrom>
                <a:srgbClr val="4EE6DA"/>
              </a:clrFrom>
              <a:clrTo>
                <a:srgbClr val="4EE6DA">
                  <a:alpha val="0"/>
                </a:srgbClr>
              </a:clrTo>
            </a:clrChange>
          </a:blip>
          <a:stretch>
            <a:fillRect/>
          </a:stretch>
        </p:blipFill>
        <p:spPr>
          <a:xfrm>
            <a:off x="7597012" y="2340712"/>
            <a:ext cx="3435350" cy="342328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00536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D75CA-6EB1-4C66-A740-0641F8E3F1E1}"/>
              </a:ext>
            </a:extLst>
          </p:cNvPr>
          <p:cNvSpPr>
            <a:spLocks noGrp="1"/>
          </p:cNvSpPr>
          <p:nvPr>
            <p:ph idx="1"/>
          </p:nvPr>
        </p:nvSpPr>
        <p:spPr>
          <a:xfrm>
            <a:off x="793421" y="1379332"/>
            <a:ext cx="11172156" cy="461665"/>
          </a:xfrm>
        </p:spPr>
        <p:txBody>
          <a:bodyPr/>
          <a:lstStyle/>
          <a:p>
            <a:r>
              <a:rPr lang="en-US" altLang="zh-CN" sz="2400" dirty="0"/>
              <a:t>RDF stores utilize Resource Description Framework (RDF) graph model</a:t>
            </a:r>
          </a:p>
        </p:txBody>
      </p:sp>
      <p:sp>
        <p:nvSpPr>
          <p:cNvPr id="3" name="标题 2">
            <a:extLst>
              <a:ext uri="{FF2B5EF4-FFF2-40B4-BE49-F238E27FC236}">
                <a16:creationId xmlns:a16="http://schemas.microsoft.com/office/drawing/2014/main" id="{41018685-8402-4C8E-A9BF-15FE11E6A6D0}"/>
              </a:ext>
            </a:extLst>
          </p:cNvPr>
          <p:cNvSpPr>
            <a:spLocks noGrp="1"/>
          </p:cNvSpPr>
          <p:nvPr>
            <p:ph type="title"/>
          </p:nvPr>
        </p:nvSpPr>
        <p:spPr/>
        <p:txBody>
          <a:bodyPr/>
          <a:lstStyle/>
          <a:p>
            <a:r>
              <a:rPr lang="en-US" altLang="zh-CN" dirty="0"/>
              <a:t>RDF Stores</a:t>
            </a:r>
            <a:endParaRPr lang="zh-CN" altLang="en-US" dirty="0"/>
          </a:p>
        </p:txBody>
      </p:sp>
      <p:sp>
        <p:nvSpPr>
          <p:cNvPr id="4" name="文本框 3">
            <a:extLst>
              <a:ext uri="{FF2B5EF4-FFF2-40B4-BE49-F238E27FC236}">
                <a16:creationId xmlns:a16="http://schemas.microsoft.com/office/drawing/2014/main" id="{549034C7-C17D-CA78-0163-95CA1C6965FB}"/>
              </a:ext>
            </a:extLst>
          </p:cNvPr>
          <p:cNvSpPr txBox="1"/>
          <p:nvPr/>
        </p:nvSpPr>
        <p:spPr>
          <a:xfrm>
            <a:off x="0" y="6581001"/>
            <a:ext cx="12191999" cy="276999"/>
          </a:xfrm>
          <a:prstGeom prst="rect">
            <a:avLst/>
          </a:prstGeom>
          <a:noFill/>
        </p:spPr>
        <p:txBody>
          <a:bodyPr wrap="square">
            <a:spAutoFit/>
          </a:bodyPr>
          <a:lstStyle/>
          <a:p>
            <a:r>
              <a:rPr lang="en-US" altLang="zh-CN" sz="1200" dirty="0"/>
              <a:t>[1] I. Abdelaziz, et. al., Query optimizations over decentralized RDF graphs. ICDE 2017.</a:t>
            </a:r>
          </a:p>
        </p:txBody>
      </p:sp>
      <p:sp>
        <p:nvSpPr>
          <p:cNvPr id="5" name="椭圆 4">
            <a:extLst>
              <a:ext uri="{FF2B5EF4-FFF2-40B4-BE49-F238E27FC236}">
                <a16:creationId xmlns:a16="http://schemas.microsoft.com/office/drawing/2014/main" id="{B100C169-FE95-B0FC-A5AE-CE764EB874A3}"/>
              </a:ext>
            </a:extLst>
          </p:cNvPr>
          <p:cNvSpPr/>
          <p:nvPr/>
        </p:nvSpPr>
        <p:spPr bwMode="auto">
          <a:xfrm>
            <a:off x="2082129" y="3283935"/>
            <a:ext cx="1494592" cy="565973"/>
          </a:xfrm>
          <a:prstGeom prst="ellipse">
            <a:avLst/>
          </a:prstGeom>
          <a:solidFill>
            <a:schemeClr val="accent4">
              <a:lumMod val="20000"/>
              <a:lumOff val="80000"/>
            </a:schemeClr>
          </a:solidFill>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endParaRPr lang="zh-CN" altLang="en-US" sz="1600" dirty="0">
              <a:latin typeface="Calibri" panose="020F0502020204030204" pitchFamily="34" charset="0"/>
              <a:ea typeface="Linux Libertine O" panose="02000503000000000000" pitchFamily="50" charset="0"/>
              <a:cs typeface="Calibri" panose="020F0502020204030204" pitchFamily="34" charset="0"/>
            </a:endParaRPr>
          </a:p>
        </p:txBody>
      </p:sp>
      <p:sp>
        <p:nvSpPr>
          <p:cNvPr id="6" name="椭圆 5">
            <a:extLst>
              <a:ext uri="{FF2B5EF4-FFF2-40B4-BE49-F238E27FC236}">
                <a16:creationId xmlns:a16="http://schemas.microsoft.com/office/drawing/2014/main" id="{71DB5EBB-6E28-C5B7-B929-205C9B293802}"/>
              </a:ext>
            </a:extLst>
          </p:cNvPr>
          <p:cNvSpPr/>
          <p:nvPr/>
        </p:nvSpPr>
        <p:spPr bwMode="auto">
          <a:xfrm>
            <a:off x="5076014" y="3288159"/>
            <a:ext cx="2039972" cy="565973"/>
          </a:xfrm>
          <a:prstGeom prst="ellipse">
            <a:avLst/>
          </a:prstGeom>
          <a:solidFill>
            <a:schemeClr val="accent4">
              <a:lumMod val="20000"/>
              <a:lumOff val="80000"/>
            </a:schemeClr>
          </a:solidFill>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endParaRPr lang="zh-CN" altLang="en-US" sz="1600" dirty="0">
              <a:latin typeface="Calibri" panose="020F0502020204030204" pitchFamily="34" charset="0"/>
              <a:ea typeface="Linux Libertine O" panose="02000503000000000000" pitchFamily="50" charset="0"/>
              <a:cs typeface="Calibri" panose="020F0502020204030204" pitchFamily="34" charset="0"/>
            </a:endParaRPr>
          </a:p>
        </p:txBody>
      </p:sp>
      <p:sp>
        <p:nvSpPr>
          <p:cNvPr id="7" name="椭圆 6">
            <a:extLst>
              <a:ext uri="{FF2B5EF4-FFF2-40B4-BE49-F238E27FC236}">
                <a16:creationId xmlns:a16="http://schemas.microsoft.com/office/drawing/2014/main" id="{6DDD9F9F-CB20-7263-34A7-7D8FEA6AB93C}"/>
              </a:ext>
            </a:extLst>
          </p:cNvPr>
          <p:cNvSpPr/>
          <p:nvPr/>
        </p:nvSpPr>
        <p:spPr bwMode="auto">
          <a:xfrm>
            <a:off x="8600079" y="3286897"/>
            <a:ext cx="1461843" cy="563011"/>
          </a:xfrm>
          <a:prstGeom prst="ellipse">
            <a:avLst/>
          </a:prstGeom>
          <a:solidFill>
            <a:schemeClr val="accent4">
              <a:lumMod val="20000"/>
              <a:lumOff val="80000"/>
            </a:schemeClr>
          </a:solidFill>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endParaRPr lang="zh-CN" altLang="en-US" sz="1600" dirty="0">
              <a:latin typeface="Calibri" panose="020F0502020204030204" pitchFamily="34" charset="0"/>
              <a:ea typeface="Linux Libertine O" panose="02000503000000000000" pitchFamily="50" charset="0"/>
              <a:cs typeface="Calibri" panose="020F0502020204030204" pitchFamily="34" charset="0"/>
            </a:endParaRPr>
          </a:p>
        </p:txBody>
      </p:sp>
      <p:cxnSp>
        <p:nvCxnSpPr>
          <p:cNvPr id="8" name="直接箭头连接符 7">
            <a:extLst>
              <a:ext uri="{FF2B5EF4-FFF2-40B4-BE49-F238E27FC236}">
                <a16:creationId xmlns:a16="http://schemas.microsoft.com/office/drawing/2014/main" id="{4A384C25-B445-ACBE-4429-F1629E4CCE8B}"/>
              </a:ext>
            </a:extLst>
          </p:cNvPr>
          <p:cNvCxnSpPr>
            <a:cxnSpLocks/>
            <a:stCxn id="5" idx="6"/>
            <a:endCxn id="6" idx="2"/>
          </p:cNvCxnSpPr>
          <p:nvPr/>
        </p:nvCxnSpPr>
        <p:spPr bwMode="auto">
          <a:xfrm>
            <a:off x="3576721" y="3566922"/>
            <a:ext cx="1499293" cy="4224"/>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9" name="直接箭头连接符 8">
            <a:extLst>
              <a:ext uri="{FF2B5EF4-FFF2-40B4-BE49-F238E27FC236}">
                <a16:creationId xmlns:a16="http://schemas.microsoft.com/office/drawing/2014/main" id="{1E7599EA-D89C-7ECE-D2EB-798BE3FE1D03}"/>
              </a:ext>
            </a:extLst>
          </p:cNvPr>
          <p:cNvCxnSpPr>
            <a:cxnSpLocks/>
            <a:stCxn id="7" idx="2"/>
            <a:endCxn id="6" idx="6"/>
          </p:cNvCxnSpPr>
          <p:nvPr/>
        </p:nvCxnSpPr>
        <p:spPr bwMode="auto">
          <a:xfrm flipH="1">
            <a:off x="7115986" y="3568403"/>
            <a:ext cx="1484093" cy="2743"/>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10" name="文本框 9">
            <a:extLst>
              <a:ext uri="{FF2B5EF4-FFF2-40B4-BE49-F238E27FC236}">
                <a16:creationId xmlns:a16="http://schemas.microsoft.com/office/drawing/2014/main" id="{478B837E-9F28-A9EA-CC3C-F1341D3340EA}"/>
              </a:ext>
            </a:extLst>
          </p:cNvPr>
          <p:cNvSpPr txBox="1"/>
          <p:nvPr/>
        </p:nvSpPr>
        <p:spPr>
          <a:xfrm>
            <a:off x="3554675" y="3247711"/>
            <a:ext cx="1472306" cy="338554"/>
          </a:xfrm>
          <a:prstGeom prst="rect">
            <a:avLst/>
          </a:prstGeom>
          <a:noFill/>
          <a:ln w="19050">
            <a:noFill/>
          </a:ln>
        </p:spPr>
        <p:txBody>
          <a:bodyPr wrap="square" rtlCol="0">
            <a:spAutoFit/>
          </a:bodyPr>
          <a:lstStyle/>
          <a:p>
            <a:pPr algn="ctr"/>
            <a:r>
              <a:rPr lang="en-US" altLang="zh-CN" sz="1600" dirty="0">
                <a:latin typeface="Calibri" panose="020F0502020204030204" pitchFamily="34" charset="0"/>
                <a:cs typeface="Calibri" panose="020F0502020204030204" pitchFamily="34" charset="0"/>
              </a:rPr>
              <a:t>&lt;http://knows&gt;</a:t>
            </a:r>
            <a:endParaRPr lang="zh-CN" altLang="en-US" sz="1600" dirty="0">
              <a:latin typeface="Calibri" panose="020F0502020204030204" pitchFamily="34" charset="0"/>
              <a:cs typeface="Calibri" panose="020F0502020204030204" pitchFamily="34" charset="0"/>
            </a:endParaRPr>
          </a:p>
        </p:txBody>
      </p:sp>
      <p:sp>
        <p:nvSpPr>
          <p:cNvPr id="11" name="文本框 10">
            <a:extLst>
              <a:ext uri="{FF2B5EF4-FFF2-40B4-BE49-F238E27FC236}">
                <a16:creationId xmlns:a16="http://schemas.microsoft.com/office/drawing/2014/main" id="{533C6083-BA11-EC88-4996-0D1C59079767}"/>
              </a:ext>
            </a:extLst>
          </p:cNvPr>
          <p:cNvSpPr txBox="1"/>
          <p:nvPr/>
        </p:nvSpPr>
        <p:spPr>
          <a:xfrm>
            <a:off x="7171436" y="3247711"/>
            <a:ext cx="1512738" cy="338554"/>
          </a:xfrm>
          <a:prstGeom prst="rect">
            <a:avLst/>
          </a:prstGeom>
          <a:noFill/>
          <a:ln w="19050">
            <a:noFill/>
          </a:ln>
        </p:spPr>
        <p:txBody>
          <a:bodyPr wrap="square" rtlCol="0">
            <a:spAutoFit/>
          </a:bodyPr>
          <a:lstStyle/>
          <a:p>
            <a:pPr algn="ctr"/>
            <a:r>
              <a:rPr lang="en-US" altLang="zh-CN" sz="1600" dirty="0">
                <a:latin typeface="Calibri" panose="020F0502020204030204" pitchFamily="34" charset="0"/>
                <a:cs typeface="Calibri" panose="020F0502020204030204" pitchFamily="34" charset="0"/>
              </a:rPr>
              <a:t>&lt;http://knows&gt;</a:t>
            </a:r>
            <a:endParaRPr lang="zh-CN" altLang="en-US" sz="1600" dirty="0">
              <a:latin typeface="Calibri" panose="020F0502020204030204" pitchFamily="34" charset="0"/>
              <a:cs typeface="Calibri" panose="020F0502020204030204" pitchFamily="34" charset="0"/>
            </a:endParaRPr>
          </a:p>
        </p:txBody>
      </p:sp>
      <p:sp>
        <p:nvSpPr>
          <p:cNvPr id="12" name="矩形 11">
            <a:extLst>
              <a:ext uri="{FF2B5EF4-FFF2-40B4-BE49-F238E27FC236}">
                <a16:creationId xmlns:a16="http://schemas.microsoft.com/office/drawing/2014/main" id="{B2D798C8-726B-B21E-A268-C5EFCE897AD6}"/>
              </a:ext>
            </a:extLst>
          </p:cNvPr>
          <p:cNvSpPr/>
          <p:nvPr/>
        </p:nvSpPr>
        <p:spPr bwMode="auto">
          <a:xfrm>
            <a:off x="2484193" y="4447022"/>
            <a:ext cx="690464" cy="338554"/>
          </a:xfrm>
          <a:prstGeom prst="rect">
            <a:avLst/>
          </a:prstGeom>
          <a:solidFill>
            <a:schemeClr val="accent4">
              <a:lumMod val="20000"/>
              <a:lumOff val="80000"/>
            </a:schemeClr>
          </a:solidFill>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fontAlgn="base">
              <a:spcBef>
                <a:spcPct val="20000"/>
              </a:spcBef>
              <a:spcAft>
                <a:spcPct val="0"/>
              </a:spcAft>
              <a:buClr>
                <a:srgbClr val="FF3300"/>
              </a:buClr>
              <a:buSzPct val="75000"/>
            </a:pPr>
            <a:r>
              <a:rPr lang="en-US" altLang="zh-CN" sz="1600" dirty="0">
                <a:latin typeface="Calibri" panose="020F0502020204030204" pitchFamily="34" charset="0"/>
                <a:cs typeface="Calibri" panose="020F0502020204030204" pitchFamily="34" charset="0"/>
              </a:rPr>
              <a:t>John</a:t>
            </a:r>
            <a:endParaRPr lang="zh-CN" altLang="en-US" sz="1600" dirty="0">
              <a:latin typeface="Calibri" panose="020F0502020204030204" pitchFamily="34" charset="0"/>
              <a:ea typeface="Linux Libertine O" panose="02000503000000000000" pitchFamily="50" charset="0"/>
              <a:cs typeface="Calibri" panose="020F0502020204030204" pitchFamily="34" charset="0"/>
            </a:endParaRPr>
          </a:p>
        </p:txBody>
      </p:sp>
      <p:sp>
        <p:nvSpPr>
          <p:cNvPr id="13" name="矩形 12">
            <a:extLst>
              <a:ext uri="{FF2B5EF4-FFF2-40B4-BE49-F238E27FC236}">
                <a16:creationId xmlns:a16="http://schemas.microsoft.com/office/drawing/2014/main" id="{060F8ACE-0A0E-F1AE-C8A6-2AD9C7D587AD}"/>
              </a:ext>
            </a:extLst>
          </p:cNvPr>
          <p:cNvSpPr/>
          <p:nvPr/>
        </p:nvSpPr>
        <p:spPr bwMode="auto">
          <a:xfrm>
            <a:off x="2484193" y="2396882"/>
            <a:ext cx="690464" cy="338554"/>
          </a:xfrm>
          <a:prstGeom prst="rect">
            <a:avLst/>
          </a:prstGeom>
          <a:solidFill>
            <a:schemeClr val="accent4">
              <a:lumMod val="20000"/>
              <a:lumOff val="80000"/>
            </a:schemeClr>
          </a:solidFill>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fontAlgn="base">
              <a:spcBef>
                <a:spcPct val="20000"/>
              </a:spcBef>
              <a:spcAft>
                <a:spcPct val="0"/>
              </a:spcAft>
              <a:buClr>
                <a:srgbClr val="FF3300"/>
              </a:buClr>
              <a:buSzPct val="75000"/>
            </a:pPr>
            <a:r>
              <a:rPr lang="en-US" altLang="zh-CN" sz="1600" dirty="0">
                <a:latin typeface="Calibri" panose="020F0502020204030204" pitchFamily="34" charset="0"/>
                <a:cs typeface="Calibri" panose="020F0502020204030204" pitchFamily="34" charset="0"/>
              </a:rPr>
              <a:t>20</a:t>
            </a:r>
            <a:endParaRPr lang="zh-CN" altLang="en-US" sz="1600" dirty="0">
              <a:latin typeface="Calibri" panose="020F0502020204030204" pitchFamily="34" charset="0"/>
              <a:ea typeface="Linux Libertine O" panose="02000503000000000000" pitchFamily="50" charset="0"/>
              <a:cs typeface="Calibri" panose="020F0502020204030204" pitchFamily="34" charset="0"/>
            </a:endParaRPr>
          </a:p>
        </p:txBody>
      </p:sp>
      <p:sp>
        <p:nvSpPr>
          <p:cNvPr id="14" name="矩形 13">
            <a:extLst>
              <a:ext uri="{FF2B5EF4-FFF2-40B4-BE49-F238E27FC236}">
                <a16:creationId xmlns:a16="http://schemas.microsoft.com/office/drawing/2014/main" id="{318DC65D-2416-FDD8-A695-6F2E0145454E}"/>
              </a:ext>
            </a:extLst>
          </p:cNvPr>
          <p:cNvSpPr/>
          <p:nvPr/>
        </p:nvSpPr>
        <p:spPr bwMode="auto">
          <a:xfrm>
            <a:off x="8985769" y="2391236"/>
            <a:ext cx="690464" cy="338554"/>
          </a:xfrm>
          <a:prstGeom prst="rect">
            <a:avLst/>
          </a:prstGeom>
          <a:solidFill>
            <a:schemeClr val="accent4">
              <a:lumMod val="20000"/>
              <a:lumOff val="80000"/>
            </a:schemeClr>
          </a:solidFill>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fontAlgn="base">
              <a:spcBef>
                <a:spcPct val="20000"/>
              </a:spcBef>
              <a:spcAft>
                <a:spcPct val="0"/>
              </a:spcAft>
              <a:buClr>
                <a:srgbClr val="FF3300"/>
              </a:buClr>
              <a:buSzPct val="75000"/>
            </a:pPr>
            <a:r>
              <a:rPr lang="en-US" altLang="zh-CN" sz="1600" dirty="0">
                <a:latin typeface="Calibri" panose="020F0502020204030204" pitchFamily="34" charset="0"/>
                <a:cs typeface="Calibri" panose="020F0502020204030204" pitchFamily="34" charset="0"/>
              </a:rPr>
              <a:t>21</a:t>
            </a:r>
            <a:endParaRPr lang="zh-CN" altLang="en-US" sz="1600" dirty="0">
              <a:latin typeface="Calibri" panose="020F0502020204030204" pitchFamily="34" charset="0"/>
              <a:ea typeface="Linux Libertine O" panose="02000503000000000000" pitchFamily="50" charset="0"/>
              <a:cs typeface="Calibri" panose="020F0502020204030204" pitchFamily="34" charset="0"/>
            </a:endParaRPr>
          </a:p>
        </p:txBody>
      </p:sp>
      <p:sp>
        <p:nvSpPr>
          <p:cNvPr id="15" name="矩形 14">
            <a:extLst>
              <a:ext uri="{FF2B5EF4-FFF2-40B4-BE49-F238E27FC236}">
                <a16:creationId xmlns:a16="http://schemas.microsoft.com/office/drawing/2014/main" id="{137B9DD8-AE18-0C6E-80FE-FAF01D216587}"/>
              </a:ext>
            </a:extLst>
          </p:cNvPr>
          <p:cNvSpPr/>
          <p:nvPr/>
        </p:nvSpPr>
        <p:spPr bwMode="auto">
          <a:xfrm>
            <a:off x="8985769" y="4447022"/>
            <a:ext cx="690464" cy="338553"/>
          </a:xfrm>
          <a:prstGeom prst="rect">
            <a:avLst/>
          </a:prstGeom>
          <a:solidFill>
            <a:schemeClr val="accent4">
              <a:lumMod val="20000"/>
              <a:lumOff val="80000"/>
            </a:schemeClr>
          </a:solidFill>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fontAlgn="base">
              <a:spcBef>
                <a:spcPct val="20000"/>
              </a:spcBef>
              <a:spcAft>
                <a:spcPct val="0"/>
              </a:spcAft>
              <a:buClr>
                <a:srgbClr val="FF3300"/>
              </a:buClr>
              <a:buSzPct val="75000"/>
            </a:pPr>
            <a:r>
              <a:rPr lang="en-US" altLang="zh-CN" sz="1600" dirty="0">
                <a:latin typeface="Calibri" panose="020F0502020204030204" pitchFamily="34" charset="0"/>
                <a:cs typeface="Calibri" panose="020F0502020204030204" pitchFamily="34" charset="0"/>
              </a:rPr>
              <a:t>Mark</a:t>
            </a:r>
            <a:endParaRPr lang="zh-CN" altLang="en-US" sz="1600" dirty="0">
              <a:latin typeface="Calibri" panose="020F0502020204030204" pitchFamily="34" charset="0"/>
              <a:ea typeface="Linux Libertine O" panose="02000503000000000000" pitchFamily="50" charset="0"/>
              <a:cs typeface="Calibri" panose="020F0502020204030204" pitchFamily="34" charset="0"/>
            </a:endParaRPr>
          </a:p>
        </p:txBody>
      </p:sp>
      <p:cxnSp>
        <p:nvCxnSpPr>
          <p:cNvPr id="16" name="直接箭头连接符 15">
            <a:extLst>
              <a:ext uri="{FF2B5EF4-FFF2-40B4-BE49-F238E27FC236}">
                <a16:creationId xmlns:a16="http://schemas.microsoft.com/office/drawing/2014/main" id="{9204750F-FB52-3BDE-D98C-ECC93CDD8A5D}"/>
              </a:ext>
            </a:extLst>
          </p:cNvPr>
          <p:cNvCxnSpPr>
            <a:cxnSpLocks/>
            <a:stCxn id="5" idx="4"/>
            <a:endCxn id="12" idx="0"/>
          </p:cNvCxnSpPr>
          <p:nvPr/>
        </p:nvCxnSpPr>
        <p:spPr bwMode="auto">
          <a:xfrm>
            <a:off x="2829425" y="3849908"/>
            <a:ext cx="0" cy="597114"/>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17" name="文本框 16">
            <a:extLst>
              <a:ext uri="{FF2B5EF4-FFF2-40B4-BE49-F238E27FC236}">
                <a16:creationId xmlns:a16="http://schemas.microsoft.com/office/drawing/2014/main" id="{DBB678B3-0159-22AD-D56A-00E7815907FE}"/>
              </a:ext>
            </a:extLst>
          </p:cNvPr>
          <p:cNvSpPr txBox="1"/>
          <p:nvPr/>
        </p:nvSpPr>
        <p:spPr>
          <a:xfrm>
            <a:off x="1315768" y="3965477"/>
            <a:ext cx="1494591" cy="338554"/>
          </a:xfrm>
          <a:prstGeom prst="rect">
            <a:avLst/>
          </a:prstGeom>
          <a:noFill/>
          <a:ln w="19050">
            <a:noFill/>
          </a:ln>
        </p:spPr>
        <p:txBody>
          <a:bodyPr wrap="square" rtlCol="0">
            <a:spAutoFit/>
          </a:bodyPr>
          <a:lstStyle/>
          <a:p>
            <a:pPr algn="ctr"/>
            <a:r>
              <a:rPr lang="en-US" altLang="zh-CN" sz="1600" dirty="0">
                <a:latin typeface="Calibri" panose="020F0502020204030204" pitchFamily="34" charset="0"/>
                <a:cs typeface="Calibri" panose="020F0502020204030204" pitchFamily="34" charset="0"/>
              </a:rPr>
              <a:t>&lt;http://name&gt;</a:t>
            </a:r>
            <a:endParaRPr lang="zh-CN" altLang="en-US" sz="1600" dirty="0">
              <a:latin typeface="Calibri" panose="020F0502020204030204" pitchFamily="34" charset="0"/>
              <a:cs typeface="Calibri" panose="020F0502020204030204" pitchFamily="34" charset="0"/>
            </a:endParaRPr>
          </a:p>
        </p:txBody>
      </p:sp>
      <p:cxnSp>
        <p:nvCxnSpPr>
          <p:cNvPr id="18" name="直接箭头连接符 17">
            <a:extLst>
              <a:ext uri="{FF2B5EF4-FFF2-40B4-BE49-F238E27FC236}">
                <a16:creationId xmlns:a16="http://schemas.microsoft.com/office/drawing/2014/main" id="{1EC8B1CA-436F-7502-90E3-04B0FADDE619}"/>
              </a:ext>
            </a:extLst>
          </p:cNvPr>
          <p:cNvCxnSpPr>
            <a:cxnSpLocks/>
            <a:stCxn id="7" idx="4"/>
            <a:endCxn id="15" idx="0"/>
          </p:cNvCxnSpPr>
          <p:nvPr/>
        </p:nvCxnSpPr>
        <p:spPr bwMode="auto">
          <a:xfrm>
            <a:off x="9331001" y="3849908"/>
            <a:ext cx="0" cy="597114"/>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19" name="文本框 18">
            <a:extLst>
              <a:ext uri="{FF2B5EF4-FFF2-40B4-BE49-F238E27FC236}">
                <a16:creationId xmlns:a16="http://schemas.microsoft.com/office/drawing/2014/main" id="{0744FAB7-02C1-4517-6F40-867B07E75A77}"/>
              </a:ext>
            </a:extLst>
          </p:cNvPr>
          <p:cNvSpPr txBox="1"/>
          <p:nvPr/>
        </p:nvSpPr>
        <p:spPr>
          <a:xfrm>
            <a:off x="7862420" y="4003893"/>
            <a:ext cx="1450025" cy="338554"/>
          </a:xfrm>
          <a:prstGeom prst="rect">
            <a:avLst/>
          </a:prstGeom>
          <a:noFill/>
          <a:ln w="19050">
            <a:noFill/>
          </a:ln>
        </p:spPr>
        <p:txBody>
          <a:bodyPr wrap="square" rtlCol="0">
            <a:spAutoFit/>
          </a:bodyPr>
          <a:lstStyle/>
          <a:p>
            <a:pPr algn="ctr"/>
            <a:r>
              <a:rPr lang="en-US" altLang="zh-CN" sz="1600" dirty="0">
                <a:latin typeface="Calibri" panose="020F0502020204030204" pitchFamily="34" charset="0"/>
                <a:cs typeface="Calibri" panose="020F0502020204030204" pitchFamily="34" charset="0"/>
              </a:rPr>
              <a:t>&lt;http://name&gt;</a:t>
            </a:r>
            <a:endParaRPr lang="zh-CN" altLang="en-US" sz="1600" dirty="0">
              <a:latin typeface="Calibri" panose="020F0502020204030204" pitchFamily="34" charset="0"/>
              <a:cs typeface="Calibri" panose="020F0502020204030204" pitchFamily="34" charset="0"/>
            </a:endParaRPr>
          </a:p>
        </p:txBody>
      </p:sp>
      <p:cxnSp>
        <p:nvCxnSpPr>
          <p:cNvPr id="20" name="直接箭头连接符 19">
            <a:extLst>
              <a:ext uri="{FF2B5EF4-FFF2-40B4-BE49-F238E27FC236}">
                <a16:creationId xmlns:a16="http://schemas.microsoft.com/office/drawing/2014/main" id="{D3D3890F-1499-1E87-ED4F-124975ACBF22}"/>
              </a:ext>
            </a:extLst>
          </p:cNvPr>
          <p:cNvCxnSpPr>
            <a:cxnSpLocks/>
            <a:stCxn id="5" idx="0"/>
            <a:endCxn id="13" idx="2"/>
          </p:cNvCxnSpPr>
          <p:nvPr/>
        </p:nvCxnSpPr>
        <p:spPr bwMode="auto">
          <a:xfrm flipV="1">
            <a:off x="2829425" y="2735436"/>
            <a:ext cx="0" cy="548499"/>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21" name="文本框 20">
            <a:extLst>
              <a:ext uri="{FF2B5EF4-FFF2-40B4-BE49-F238E27FC236}">
                <a16:creationId xmlns:a16="http://schemas.microsoft.com/office/drawing/2014/main" id="{8C50490C-4939-2708-16F0-BE74FBA39C72}"/>
              </a:ext>
            </a:extLst>
          </p:cNvPr>
          <p:cNvSpPr txBox="1"/>
          <p:nvPr/>
        </p:nvSpPr>
        <p:spPr>
          <a:xfrm>
            <a:off x="1512025" y="2843763"/>
            <a:ext cx="1324181" cy="338554"/>
          </a:xfrm>
          <a:prstGeom prst="rect">
            <a:avLst/>
          </a:prstGeom>
          <a:noFill/>
          <a:ln w="19050">
            <a:noFill/>
          </a:ln>
        </p:spPr>
        <p:txBody>
          <a:bodyPr wrap="square" rtlCol="0">
            <a:spAutoFit/>
          </a:bodyPr>
          <a:lstStyle/>
          <a:p>
            <a:pPr algn="ctr"/>
            <a:r>
              <a:rPr lang="en-US" altLang="zh-CN" sz="1600" dirty="0">
                <a:latin typeface="Calibri" panose="020F0502020204030204" pitchFamily="34" charset="0"/>
                <a:cs typeface="Calibri" panose="020F0502020204030204" pitchFamily="34" charset="0"/>
              </a:rPr>
              <a:t>&lt;http://age&gt;</a:t>
            </a:r>
            <a:endParaRPr lang="zh-CN" altLang="en-US" sz="1600" dirty="0">
              <a:latin typeface="Calibri" panose="020F0502020204030204" pitchFamily="34" charset="0"/>
              <a:cs typeface="Calibri" panose="020F0502020204030204" pitchFamily="34" charset="0"/>
            </a:endParaRPr>
          </a:p>
        </p:txBody>
      </p:sp>
      <p:cxnSp>
        <p:nvCxnSpPr>
          <p:cNvPr id="22" name="直接箭头连接符 21">
            <a:extLst>
              <a:ext uri="{FF2B5EF4-FFF2-40B4-BE49-F238E27FC236}">
                <a16:creationId xmlns:a16="http://schemas.microsoft.com/office/drawing/2014/main" id="{F7AB16F9-1D5C-01A8-920A-06058B10C449}"/>
              </a:ext>
            </a:extLst>
          </p:cNvPr>
          <p:cNvCxnSpPr>
            <a:cxnSpLocks/>
            <a:stCxn id="7" idx="0"/>
            <a:endCxn id="14" idx="2"/>
          </p:cNvCxnSpPr>
          <p:nvPr/>
        </p:nvCxnSpPr>
        <p:spPr bwMode="auto">
          <a:xfrm flipV="1">
            <a:off x="9331001" y="2729790"/>
            <a:ext cx="0" cy="557107"/>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A123DAF2-C631-773A-394A-0A0D7431F0B5}"/>
              </a:ext>
            </a:extLst>
          </p:cNvPr>
          <p:cNvSpPr txBox="1"/>
          <p:nvPr/>
        </p:nvSpPr>
        <p:spPr>
          <a:xfrm>
            <a:off x="8016490" y="2843764"/>
            <a:ext cx="1296238" cy="338554"/>
          </a:xfrm>
          <a:prstGeom prst="rect">
            <a:avLst/>
          </a:prstGeom>
          <a:noFill/>
          <a:ln w="19050">
            <a:noFill/>
          </a:ln>
        </p:spPr>
        <p:txBody>
          <a:bodyPr wrap="square" rtlCol="0">
            <a:spAutoFit/>
          </a:bodyPr>
          <a:lstStyle/>
          <a:p>
            <a:pPr algn="ctr"/>
            <a:r>
              <a:rPr lang="en-US" altLang="zh-CN" sz="1600" dirty="0">
                <a:latin typeface="Calibri" panose="020F0502020204030204" pitchFamily="34" charset="0"/>
                <a:cs typeface="Calibri" panose="020F0502020204030204" pitchFamily="34" charset="0"/>
              </a:rPr>
              <a:t>&lt;http://age&gt;</a:t>
            </a:r>
            <a:endParaRPr lang="zh-CN" altLang="en-US" sz="1600" dirty="0">
              <a:latin typeface="Calibri" panose="020F0502020204030204" pitchFamily="34" charset="0"/>
              <a:cs typeface="Calibri" panose="020F0502020204030204" pitchFamily="34" charset="0"/>
            </a:endParaRPr>
          </a:p>
        </p:txBody>
      </p:sp>
      <p:sp>
        <p:nvSpPr>
          <p:cNvPr id="24" name="矩形 23">
            <a:extLst>
              <a:ext uri="{FF2B5EF4-FFF2-40B4-BE49-F238E27FC236}">
                <a16:creationId xmlns:a16="http://schemas.microsoft.com/office/drawing/2014/main" id="{8F0D387E-F7EC-3085-E0E2-5F8415E7096A}"/>
              </a:ext>
            </a:extLst>
          </p:cNvPr>
          <p:cNvSpPr/>
          <p:nvPr/>
        </p:nvSpPr>
        <p:spPr bwMode="auto">
          <a:xfrm>
            <a:off x="5750768" y="2391502"/>
            <a:ext cx="690464" cy="338554"/>
          </a:xfrm>
          <a:prstGeom prst="rect">
            <a:avLst/>
          </a:prstGeom>
          <a:solidFill>
            <a:schemeClr val="accent4">
              <a:lumMod val="20000"/>
              <a:lumOff val="80000"/>
            </a:schemeClr>
          </a:solidFill>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fontAlgn="base">
              <a:spcBef>
                <a:spcPct val="20000"/>
              </a:spcBef>
              <a:spcAft>
                <a:spcPct val="0"/>
              </a:spcAft>
              <a:buClr>
                <a:srgbClr val="FF3300"/>
              </a:buClr>
              <a:buSzPct val="75000"/>
            </a:pPr>
            <a:r>
              <a:rPr lang="en-US" altLang="zh-CN" sz="1600" dirty="0">
                <a:latin typeface="Calibri" panose="020F0502020204030204" pitchFamily="34" charset="0"/>
                <a:cs typeface="Calibri" panose="020F0502020204030204" pitchFamily="34" charset="0"/>
              </a:rPr>
              <a:t>22</a:t>
            </a:r>
            <a:endParaRPr lang="zh-CN" altLang="en-US" sz="1600" dirty="0">
              <a:latin typeface="Calibri" panose="020F0502020204030204" pitchFamily="34" charset="0"/>
              <a:ea typeface="Linux Libertine O" panose="02000503000000000000" pitchFamily="50" charset="0"/>
              <a:cs typeface="Calibri" panose="020F0502020204030204" pitchFamily="34" charset="0"/>
            </a:endParaRPr>
          </a:p>
        </p:txBody>
      </p:sp>
      <p:cxnSp>
        <p:nvCxnSpPr>
          <p:cNvPr id="25" name="直接箭头连接符 24">
            <a:extLst>
              <a:ext uri="{FF2B5EF4-FFF2-40B4-BE49-F238E27FC236}">
                <a16:creationId xmlns:a16="http://schemas.microsoft.com/office/drawing/2014/main" id="{52B6B807-FA83-5040-2800-2CA715CEF266}"/>
              </a:ext>
            </a:extLst>
          </p:cNvPr>
          <p:cNvCxnSpPr>
            <a:cxnSpLocks/>
            <a:stCxn id="6" idx="0"/>
            <a:endCxn id="24" idx="2"/>
          </p:cNvCxnSpPr>
          <p:nvPr/>
        </p:nvCxnSpPr>
        <p:spPr bwMode="auto">
          <a:xfrm flipV="1">
            <a:off x="6096000" y="2730056"/>
            <a:ext cx="0" cy="558103"/>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26" name="矩形 25">
            <a:extLst>
              <a:ext uri="{FF2B5EF4-FFF2-40B4-BE49-F238E27FC236}">
                <a16:creationId xmlns:a16="http://schemas.microsoft.com/office/drawing/2014/main" id="{05850A3B-B2B2-5E1B-2E10-E5EC640C92F0}"/>
              </a:ext>
            </a:extLst>
          </p:cNvPr>
          <p:cNvSpPr/>
          <p:nvPr/>
        </p:nvSpPr>
        <p:spPr bwMode="auto">
          <a:xfrm>
            <a:off x="6648632" y="5383899"/>
            <a:ext cx="775004" cy="338554"/>
          </a:xfrm>
          <a:prstGeom prst="rect">
            <a:avLst/>
          </a:prstGeom>
          <a:solidFill>
            <a:schemeClr val="accent4">
              <a:lumMod val="20000"/>
              <a:lumOff val="80000"/>
            </a:schemeClr>
          </a:solidFill>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fontAlgn="base">
              <a:spcBef>
                <a:spcPct val="20000"/>
              </a:spcBef>
              <a:spcAft>
                <a:spcPct val="0"/>
              </a:spcAft>
              <a:buClr>
                <a:srgbClr val="FF3300"/>
              </a:buClr>
              <a:buSzPct val="75000"/>
            </a:pPr>
            <a:r>
              <a:rPr lang="en-US" altLang="zh-CN" sz="1600" dirty="0">
                <a:latin typeface="Calibri" panose="020F0502020204030204" pitchFamily="34" charset="0"/>
                <a:ea typeface="Linux Libertine O" panose="02000503000000000000" pitchFamily="50" charset="0"/>
                <a:cs typeface="Calibri" panose="020F0502020204030204" pitchFamily="34" charset="0"/>
              </a:rPr>
              <a:t>Peter</a:t>
            </a:r>
            <a:endParaRPr lang="zh-CN" altLang="en-US" sz="1600" dirty="0">
              <a:latin typeface="Calibri" panose="020F0502020204030204" pitchFamily="34" charset="0"/>
              <a:ea typeface="Linux Libertine O" panose="02000503000000000000" pitchFamily="50" charset="0"/>
              <a:cs typeface="Calibri" panose="020F0502020204030204" pitchFamily="34" charset="0"/>
            </a:endParaRPr>
          </a:p>
        </p:txBody>
      </p:sp>
      <p:cxnSp>
        <p:nvCxnSpPr>
          <p:cNvPr id="27" name="直接箭头连接符 26">
            <a:extLst>
              <a:ext uri="{FF2B5EF4-FFF2-40B4-BE49-F238E27FC236}">
                <a16:creationId xmlns:a16="http://schemas.microsoft.com/office/drawing/2014/main" id="{1A28316A-FB3B-2BF2-20B6-B71DE55ED1BD}"/>
              </a:ext>
            </a:extLst>
          </p:cNvPr>
          <p:cNvCxnSpPr>
            <a:cxnSpLocks/>
            <a:stCxn id="34" idx="4"/>
            <a:endCxn id="26" idx="0"/>
          </p:cNvCxnSpPr>
          <p:nvPr/>
        </p:nvCxnSpPr>
        <p:spPr bwMode="auto">
          <a:xfrm>
            <a:off x="6096000" y="4887636"/>
            <a:ext cx="940134" cy="496263"/>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628A811A-E874-764D-B90E-6C1E2B4BBCFF}"/>
              </a:ext>
            </a:extLst>
          </p:cNvPr>
          <p:cNvSpPr txBox="1"/>
          <p:nvPr/>
        </p:nvSpPr>
        <p:spPr>
          <a:xfrm>
            <a:off x="4667854" y="3965477"/>
            <a:ext cx="1442320" cy="338554"/>
          </a:xfrm>
          <a:prstGeom prst="rect">
            <a:avLst/>
          </a:prstGeom>
          <a:noFill/>
          <a:ln w="19050">
            <a:noFill/>
          </a:ln>
        </p:spPr>
        <p:txBody>
          <a:bodyPr wrap="square" rtlCol="0">
            <a:spAutoFit/>
          </a:bodyPr>
          <a:lstStyle/>
          <a:p>
            <a:pPr algn="ctr"/>
            <a:r>
              <a:rPr lang="en-US" altLang="zh-CN" sz="1600" dirty="0">
                <a:latin typeface="Calibri" panose="020F0502020204030204" pitchFamily="34" charset="0"/>
                <a:cs typeface="Calibri" panose="020F0502020204030204" pitchFamily="34" charset="0"/>
              </a:rPr>
              <a:t>&lt;http://name&gt;</a:t>
            </a:r>
            <a:endParaRPr lang="zh-CN" altLang="en-US" sz="1600" dirty="0">
              <a:latin typeface="Calibri" panose="020F0502020204030204" pitchFamily="34" charset="0"/>
              <a:cs typeface="Calibri" panose="020F0502020204030204" pitchFamily="34" charset="0"/>
            </a:endParaRPr>
          </a:p>
        </p:txBody>
      </p:sp>
      <p:sp>
        <p:nvSpPr>
          <p:cNvPr id="29" name="文本框 28">
            <a:extLst>
              <a:ext uri="{FF2B5EF4-FFF2-40B4-BE49-F238E27FC236}">
                <a16:creationId xmlns:a16="http://schemas.microsoft.com/office/drawing/2014/main" id="{CEBADFDB-F0BD-42A7-ABC0-1B62808799B4}"/>
              </a:ext>
            </a:extLst>
          </p:cNvPr>
          <p:cNvSpPr txBox="1"/>
          <p:nvPr/>
        </p:nvSpPr>
        <p:spPr>
          <a:xfrm>
            <a:off x="4823509" y="2843765"/>
            <a:ext cx="1296238" cy="338554"/>
          </a:xfrm>
          <a:prstGeom prst="rect">
            <a:avLst/>
          </a:prstGeom>
          <a:noFill/>
          <a:ln w="19050">
            <a:noFill/>
          </a:ln>
        </p:spPr>
        <p:txBody>
          <a:bodyPr wrap="square" rtlCol="0">
            <a:spAutoFit/>
          </a:bodyPr>
          <a:lstStyle/>
          <a:p>
            <a:pPr algn="ctr"/>
            <a:r>
              <a:rPr lang="en-US" altLang="zh-CN" sz="1600" dirty="0">
                <a:latin typeface="Calibri" panose="020F0502020204030204" pitchFamily="34" charset="0"/>
                <a:cs typeface="Calibri" panose="020F0502020204030204" pitchFamily="34" charset="0"/>
              </a:rPr>
              <a:t>&lt;http://age&gt;</a:t>
            </a:r>
            <a:endParaRPr lang="zh-CN" altLang="en-US" sz="1600" dirty="0">
              <a:latin typeface="Calibri" panose="020F0502020204030204" pitchFamily="34" charset="0"/>
              <a:cs typeface="Calibri" panose="020F0502020204030204" pitchFamily="34" charset="0"/>
            </a:endParaRPr>
          </a:p>
        </p:txBody>
      </p:sp>
      <p:sp>
        <p:nvSpPr>
          <p:cNvPr id="30" name="文本框 29">
            <a:extLst>
              <a:ext uri="{FF2B5EF4-FFF2-40B4-BE49-F238E27FC236}">
                <a16:creationId xmlns:a16="http://schemas.microsoft.com/office/drawing/2014/main" id="{A3278C13-FEB9-89FE-2D86-22BDAB857966}"/>
              </a:ext>
            </a:extLst>
          </p:cNvPr>
          <p:cNvSpPr txBox="1"/>
          <p:nvPr/>
        </p:nvSpPr>
        <p:spPr>
          <a:xfrm>
            <a:off x="2139127" y="3391842"/>
            <a:ext cx="1375896" cy="338554"/>
          </a:xfrm>
          <a:prstGeom prst="rect">
            <a:avLst/>
          </a:prstGeom>
          <a:noFill/>
          <a:ln w="19050">
            <a:noFill/>
          </a:ln>
        </p:spPr>
        <p:txBody>
          <a:bodyPr wrap="square" rtlCol="0">
            <a:spAutoFit/>
          </a:bodyPr>
          <a:lstStyle/>
          <a:p>
            <a:pPr algn="ctr"/>
            <a:r>
              <a:rPr lang="en-US" altLang="zh-CN" sz="1600" dirty="0">
                <a:latin typeface="Calibri" panose="020F0502020204030204" pitchFamily="34" charset="0"/>
                <a:cs typeface="Calibri" panose="020F0502020204030204" pitchFamily="34" charset="0"/>
              </a:rPr>
              <a:t>&lt;http://John&gt;</a:t>
            </a:r>
            <a:endParaRPr lang="zh-CN" altLang="en-US" sz="1600" dirty="0">
              <a:latin typeface="Calibri" panose="020F0502020204030204" pitchFamily="34" charset="0"/>
              <a:cs typeface="Calibri" panose="020F0502020204030204" pitchFamily="34" charset="0"/>
            </a:endParaRPr>
          </a:p>
        </p:txBody>
      </p:sp>
      <p:sp>
        <p:nvSpPr>
          <p:cNvPr id="31" name="文本框 30">
            <a:extLst>
              <a:ext uri="{FF2B5EF4-FFF2-40B4-BE49-F238E27FC236}">
                <a16:creationId xmlns:a16="http://schemas.microsoft.com/office/drawing/2014/main" id="{74B35DF5-0239-17EF-5FEE-5E11692A2A64}"/>
              </a:ext>
            </a:extLst>
          </p:cNvPr>
          <p:cNvSpPr txBox="1"/>
          <p:nvPr/>
        </p:nvSpPr>
        <p:spPr>
          <a:xfrm>
            <a:off x="5144992" y="3391842"/>
            <a:ext cx="1902013" cy="338554"/>
          </a:xfrm>
          <a:prstGeom prst="rect">
            <a:avLst/>
          </a:prstGeom>
          <a:noFill/>
          <a:ln w="19050">
            <a:noFill/>
          </a:ln>
        </p:spPr>
        <p:txBody>
          <a:bodyPr wrap="square" rtlCol="0">
            <a:spAutoFit/>
          </a:bodyPr>
          <a:lstStyle/>
          <a:p>
            <a:pPr algn="ctr"/>
            <a:r>
              <a:rPr lang="en-US" altLang="zh-CN" sz="1600" dirty="0">
                <a:latin typeface="Calibri" panose="020F0502020204030204" pitchFamily="34" charset="0"/>
                <a:cs typeface="Calibri" panose="020F0502020204030204" pitchFamily="34" charset="0"/>
              </a:rPr>
              <a:t>&lt;http://PeterGreen&gt;</a:t>
            </a:r>
            <a:endParaRPr lang="zh-CN" altLang="en-US" sz="1600" dirty="0">
              <a:latin typeface="Calibri" panose="020F0502020204030204" pitchFamily="34" charset="0"/>
              <a:cs typeface="Calibri" panose="020F0502020204030204" pitchFamily="34" charset="0"/>
            </a:endParaRPr>
          </a:p>
        </p:txBody>
      </p:sp>
      <p:sp>
        <p:nvSpPr>
          <p:cNvPr id="32" name="文本框 31">
            <a:extLst>
              <a:ext uri="{FF2B5EF4-FFF2-40B4-BE49-F238E27FC236}">
                <a16:creationId xmlns:a16="http://schemas.microsoft.com/office/drawing/2014/main" id="{319A8F01-351A-3A0C-0DED-9424470AE948}"/>
              </a:ext>
            </a:extLst>
          </p:cNvPr>
          <p:cNvSpPr txBox="1"/>
          <p:nvPr/>
        </p:nvSpPr>
        <p:spPr>
          <a:xfrm>
            <a:off x="8639236" y="3400871"/>
            <a:ext cx="1383528" cy="338554"/>
          </a:xfrm>
          <a:prstGeom prst="rect">
            <a:avLst/>
          </a:prstGeom>
          <a:noFill/>
          <a:ln w="19050">
            <a:noFill/>
          </a:ln>
        </p:spPr>
        <p:txBody>
          <a:bodyPr wrap="square" rtlCol="0">
            <a:spAutoFit/>
          </a:bodyPr>
          <a:lstStyle/>
          <a:p>
            <a:pPr algn="ctr"/>
            <a:r>
              <a:rPr lang="en-US" altLang="zh-CN" sz="1600" dirty="0">
                <a:latin typeface="Calibri" panose="020F0502020204030204" pitchFamily="34" charset="0"/>
                <a:cs typeface="Calibri" panose="020F0502020204030204" pitchFamily="34" charset="0"/>
              </a:rPr>
              <a:t>&lt;http://Mark&gt;</a:t>
            </a:r>
            <a:endParaRPr lang="zh-CN" altLang="en-US" sz="1600" dirty="0">
              <a:latin typeface="Calibri" panose="020F0502020204030204" pitchFamily="34" charset="0"/>
              <a:cs typeface="Calibri" panose="020F0502020204030204" pitchFamily="34" charset="0"/>
            </a:endParaRPr>
          </a:p>
        </p:txBody>
      </p:sp>
      <p:cxnSp>
        <p:nvCxnSpPr>
          <p:cNvPr id="33" name="直接箭头连接符 32">
            <a:extLst>
              <a:ext uri="{FF2B5EF4-FFF2-40B4-BE49-F238E27FC236}">
                <a16:creationId xmlns:a16="http://schemas.microsoft.com/office/drawing/2014/main" id="{01A0DAC7-2C58-7EA0-8194-F83FD118DFAB}"/>
              </a:ext>
            </a:extLst>
          </p:cNvPr>
          <p:cNvCxnSpPr>
            <a:cxnSpLocks/>
            <a:stCxn id="6" idx="4"/>
            <a:endCxn id="34" idx="0"/>
          </p:cNvCxnSpPr>
          <p:nvPr/>
        </p:nvCxnSpPr>
        <p:spPr bwMode="auto">
          <a:xfrm>
            <a:off x="6096000" y="3854132"/>
            <a:ext cx="0" cy="467531"/>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34" name="椭圆 33">
            <a:extLst>
              <a:ext uri="{FF2B5EF4-FFF2-40B4-BE49-F238E27FC236}">
                <a16:creationId xmlns:a16="http://schemas.microsoft.com/office/drawing/2014/main" id="{8F1C4E03-4F8B-379E-392B-26F6F18D73AB}"/>
              </a:ext>
            </a:extLst>
          </p:cNvPr>
          <p:cNvSpPr/>
          <p:nvPr/>
        </p:nvSpPr>
        <p:spPr bwMode="auto">
          <a:xfrm>
            <a:off x="5212790" y="4321663"/>
            <a:ext cx="1766420" cy="565973"/>
          </a:xfrm>
          <a:prstGeom prst="ellipse">
            <a:avLst/>
          </a:prstGeom>
          <a:solidFill>
            <a:schemeClr val="accent4">
              <a:lumMod val="20000"/>
              <a:lumOff val="80000"/>
            </a:schemeClr>
          </a:solidFill>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endParaRPr lang="zh-CN" altLang="en-US" sz="1600" dirty="0">
              <a:latin typeface="Calibri" panose="020F0502020204030204" pitchFamily="34" charset="0"/>
              <a:ea typeface="Linux Libertine O" panose="02000503000000000000" pitchFamily="50" charset="0"/>
              <a:cs typeface="Calibri" panose="020F0502020204030204" pitchFamily="34" charset="0"/>
            </a:endParaRPr>
          </a:p>
        </p:txBody>
      </p:sp>
      <p:sp>
        <p:nvSpPr>
          <p:cNvPr id="35" name="矩形 34">
            <a:extLst>
              <a:ext uri="{FF2B5EF4-FFF2-40B4-BE49-F238E27FC236}">
                <a16:creationId xmlns:a16="http://schemas.microsoft.com/office/drawing/2014/main" id="{CA9A7905-3E14-D432-6AF0-7DC125F95A72}"/>
              </a:ext>
            </a:extLst>
          </p:cNvPr>
          <p:cNvSpPr/>
          <p:nvPr/>
        </p:nvSpPr>
        <p:spPr bwMode="auto">
          <a:xfrm>
            <a:off x="4770677" y="5389241"/>
            <a:ext cx="775005" cy="333212"/>
          </a:xfrm>
          <a:prstGeom prst="rect">
            <a:avLst/>
          </a:prstGeom>
          <a:solidFill>
            <a:schemeClr val="accent4">
              <a:lumMod val="20000"/>
              <a:lumOff val="80000"/>
            </a:schemeClr>
          </a:solidFill>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fontAlgn="base">
              <a:spcBef>
                <a:spcPct val="20000"/>
              </a:spcBef>
              <a:spcAft>
                <a:spcPct val="0"/>
              </a:spcAft>
              <a:buClr>
                <a:srgbClr val="FF3300"/>
              </a:buClr>
              <a:buSzPct val="75000"/>
            </a:pPr>
            <a:r>
              <a:rPr lang="en-US" altLang="zh-CN" sz="1600" dirty="0">
                <a:latin typeface="Calibri" panose="020F0502020204030204" pitchFamily="34" charset="0"/>
                <a:ea typeface="Linux Libertine O" panose="02000503000000000000" pitchFamily="50" charset="0"/>
                <a:cs typeface="Calibri" panose="020F0502020204030204" pitchFamily="34" charset="0"/>
              </a:rPr>
              <a:t>Green</a:t>
            </a:r>
            <a:endParaRPr lang="zh-CN" altLang="en-US" sz="1600" dirty="0">
              <a:latin typeface="Calibri" panose="020F0502020204030204" pitchFamily="34" charset="0"/>
              <a:ea typeface="Linux Libertine O" panose="02000503000000000000" pitchFamily="50" charset="0"/>
              <a:cs typeface="Calibri" panose="020F0502020204030204" pitchFamily="34" charset="0"/>
            </a:endParaRPr>
          </a:p>
        </p:txBody>
      </p:sp>
      <p:cxnSp>
        <p:nvCxnSpPr>
          <p:cNvPr id="36" name="直接箭头连接符 35">
            <a:extLst>
              <a:ext uri="{FF2B5EF4-FFF2-40B4-BE49-F238E27FC236}">
                <a16:creationId xmlns:a16="http://schemas.microsoft.com/office/drawing/2014/main" id="{E0A5C806-DA3C-29B2-EB1C-ED3332C93740}"/>
              </a:ext>
            </a:extLst>
          </p:cNvPr>
          <p:cNvCxnSpPr>
            <a:cxnSpLocks/>
            <a:stCxn id="34" idx="4"/>
            <a:endCxn id="35" idx="0"/>
          </p:cNvCxnSpPr>
          <p:nvPr/>
        </p:nvCxnSpPr>
        <p:spPr bwMode="auto">
          <a:xfrm flipH="1">
            <a:off x="5158180" y="4887636"/>
            <a:ext cx="937820" cy="501605"/>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37" name="文本框 36">
            <a:extLst>
              <a:ext uri="{FF2B5EF4-FFF2-40B4-BE49-F238E27FC236}">
                <a16:creationId xmlns:a16="http://schemas.microsoft.com/office/drawing/2014/main" id="{F2C0E878-E742-5C83-FDF0-079B2258AD34}"/>
              </a:ext>
            </a:extLst>
          </p:cNvPr>
          <p:cNvSpPr txBox="1"/>
          <p:nvPr/>
        </p:nvSpPr>
        <p:spPr>
          <a:xfrm>
            <a:off x="3744209" y="4877666"/>
            <a:ext cx="1935785" cy="338554"/>
          </a:xfrm>
          <a:prstGeom prst="rect">
            <a:avLst/>
          </a:prstGeom>
          <a:noFill/>
          <a:ln w="19050">
            <a:noFill/>
          </a:ln>
        </p:spPr>
        <p:txBody>
          <a:bodyPr wrap="square" rtlCol="0">
            <a:spAutoFit/>
          </a:bodyPr>
          <a:lstStyle/>
          <a:p>
            <a:pPr algn="ctr"/>
            <a:r>
              <a:rPr lang="en-US" altLang="zh-CN" sz="1600" dirty="0">
                <a:latin typeface="Calibri" panose="020F0502020204030204" pitchFamily="34" charset="0"/>
                <a:cs typeface="Calibri" panose="020F0502020204030204" pitchFamily="34" charset="0"/>
              </a:rPr>
              <a:t>&lt;http://familyname&gt;</a:t>
            </a:r>
            <a:endParaRPr lang="zh-CN" altLang="en-US" sz="1600" dirty="0">
              <a:latin typeface="Calibri" panose="020F0502020204030204" pitchFamily="34" charset="0"/>
              <a:cs typeface="Calibri" panose="020F0502020204030204" pitchFamily="34" charset="0"/>
            </a:endParaRPr>
          </a:p>
        </p:txBody>
      </p:sp>
      <p:sp>
        <p:nvSpPr>
          <p:cNvPr id="38" name="文本框 37">
            <a:extLst>
              <a:ext uri="{FF2B5EF4-FFF2-40B4-BE49-F238E27FC236}">
                <a16:creationId xmlns:a16="http://schemas.microsoft.com/office/drawing/2014/main" id="{30205AF3-7ACC-B277-BBDC-0B39543693BB}"/>
              </a:ext>
            </a:extLst>
          </p:cNvPr>
          <p:cNvSpPr txBox="1"/>
          <p:nvPr/>
        </p:nvSpPr>
        <p:spPr>
          <a:xfrm>
            <a:off x="6529747" y="4877666"/>
            <a:ext cx="1935786" cy="338553"/>
          </a:xfrm>
          <a:prstGeom prst="rect">
            <a:avLst/>
          </a:prstGeom>
          <a:noFill/>
          <a:ln w="19050">
            <a:noFill/>
          </a:ln>
        </p:spPr>
        <p:txBody>
          <a:bodyPr wrap="square" rtlCol="0">
            <a:spAutoFit/>
          </a:bodyPr>
          <a:lstStyle/>
          <a:p>
            <a:pPr algn="ctr"/>
            <a:r>
              <a:rPr lang="en-US" altLang="zh-CN" sz="1600" dirty="0">
                <a:latin typeface="Calibri" panose="020F0502020204030204" pitchFamily="34" charset="0"/>
                <a:cs typeface="Calibri" panose="020F0502020204030204" pitchFamily="34" charset="0"/>
              </a:rPr>
              <a:t>&lt;http://givenname&gt;</a:t>
            </a:r>
            <a:endParaRPr lang="zh-CN" alt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363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D75CA-6EB1-4C66-A740-0641F8E3F1E1}"/>
              </a:ext>
            </a:extLst>
          </p:cNvPr>
          <p:cNvSpPr>
            <a:spLocks noGrp="1"/>
          </p:cNvSpPr>
          <p:nvPr>
            <p:ph idx="1"/>
          </p:nvPr>
        </p:nvSpPr>
        <p:spPr>
          <a:xfrm>
            <a:off x="793421" y="1379332"/>
            <a:ext cx="10649839" cy="461665"/>
          </a:xfrm>
        </p:spPr>
        <p:txBody>
          <a:bodyPr/>
          <a:lstStyle/>
          <a:p>
            <a:r>
              <a:rPr lang="en-US" altLang="zh-CN" sz="2400" dirty="0"/>
              <a:t>RDF stores utilize SPARQL as their standardized query language</a:t>
            </a:r>
          </a:p>
        </p:txBody>
      </p:sp>
      <p:sp>
        <p:nvSpPr>
          <p:cNvPr id="3" name="标题 2">
            <a:extLst>
              <a:ext uri="{FF2B5EF4-FFF2-40B4-BE49-F238E27FC236}">
                <a16:creationId xmlns:a16="http://schemas.microsoft.com/office/drawing/2014/main" id="{41018685-8402-4C8E-A9BF-15FE11E6A6D0}"/>
              </a:ext>
            </a:extLst>
          </p:cNvPr>
          <p:cNvSpPr>
            <a:spLocks noGrp="1"/>
          </p:cNvSpPr>
          <p:nvPr>
            <p:ph type="title"/>
          </p:nvPr>
        </p:nvSpPr>
        <p:spPr/>
        <p:txBody>
          <a:bodyPr/>
          <a:lstStyle/>
          <a:p>
            <a:r>
              <a:rPr lang="en-US" altLang="zh-CN" dirty="0"/>
              <a:t>SPARQL</a:t>
            </a:r>
            <a:endParaRPr lang="zh-CN" altLang="en-US" dirty="0"/>
          </a:p>
        </p:txBody>
      </p:sp>
      <p:sp>
        <p:nvSpPr>
          <p:cNvPr id="45" name="矩形 44">
            <a:extLst>
              <a:ext uri="{FF2B5EF4-FFF2-40B4-BE49-F238E27FC236}">
                <a16:creationId xmlns:a16="http://schemas.microsoft.com/office/drawing/2014/main" id="{E41EA13D-E921-DCC3-0A19-34C592BF7526}"/>
              </a:ext>
            </a:extLst>
          </p:cNvPr>
          <p:cNvSpPr/>
          <p:nvPr/>
        </p:nvSpPr>
        <p:spPr>
          <a:xfrm>
            <a:off x="5681859" y="2919851"/>
            <a:ext cx="5761401" cy="2554545"/>
          </a:xfrm>
          <a:prstGeom prst="rect">
            <a:avLst/>
          </a:prstGeom>
          <a:ln>
            <a:prstDash val="dash"/>
          </a:ln>
        </p:spPr>
        <p:style>
          <a:lnRef idx="2">
            <a:schemeClr val="dk1"/>
          </a:lnRef>
          <a:fillRef idx="1">
            <a:schemeClr val="lt1"/>
          </a:fillRef>
          <a:effectRef idx="0">
            <a:schemeClr val="dk1"/>
          </a:effectRef>
          <a:fontRef idx="minor">
            <a:schemeClr val="dk1"/>
          </a:fontRef>
        </p:style>
        <p:txBody>
          <a:bodyPr wrap="square">
            <a:spAutoFit/>
          </a:bodyPr>
          <a:lstStyle/>
          <a:p>
            <a:r>
              <a:rPr lang="en-US" altLang="zh-CN" sz="2000" b="1" dirty="0">
                <a:latin typeface="Calibri" panose="020F0502020204030204" pitchFamily="34" charset="0"/>
                <a:cs typeface="Calibri" panose="020F0502020204030204" pitchFamily="34" charset="0"/>
              </a:rPr>
              <a:t>SELECT</a:t>
            </a: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givenName</a:t>
            </a:r>
            <a:r>
              <a:rPr lang="en-US" altLang="zh-CN" sz="2000" dirty="0">
                <a:latin typeface="Calibri" panose="020F0502020204030204" pitchFamily="34" charset="0"/>
                <a:cs typeface="Calibri" panose="020F0502020204030204" pitchFamily="34" charset="0"/>
              </a:rPr>
              <a:t>  ?age</a:t>
            </a:r>
          </a:p>
          <a:p>
            <a:r>
              <a:rPr lang="en-US" altLang="zh-CN" sz="2000" b="1" dirty="0">
                <a:latin typeface="Calibri" panose="020F0502020204030204" pitchFamily="34" charset="0"/>
                <a:cs typeface="Calibri" panose="020F0502020204030204" pitchFamily="34" charset="0"/>
              </a:rPr>
              <a:t>WHERE</a:t>
            </a:r>
            <a:r>
              <a:rPr lang="en-US" altLang="zh-CN" sz="2000" dirty="0">
                <a:latin typeface="Calibri" panose="020F0502020204030204" pitchFamily="34" charset="0"/>
                <a:cs typeface="Calibri" panose="020F0502020204030204" pitchFamily="34" charset="0"/>
              </a:rPr>
              <a:t> {</a:t>
            </a:r>
          </a:p>
          <a:p>
            <a:r>
              <a:rPr lang="en-US" altLang="zh-CN" sz="2000" dirty="0">
                <a:latin typeface="Calibri" panose="020F0502020204030204" pitchFamily="34" charset="0"/>
                <a:cs typeface="Calibri" panose="020F0502020204030204" pitchFamily="34" charset="0"/>
              </a:rPr>
              <a:t>                  ?person  &lt;http://name&gt;  ?name .</a:t>
            </a:r>
          </a:p>
          <a:p>
            <a:r>
              <a:rPr lang="en-US" altLang="zh-CN" sz="2000" dirty="0">
                <a:latin typeface="Calibri" panose="020F0502020204030204" pitchFamily="34" charset="0"/>
                <a:cs typeface="Calibri" panose="020F0502020204030204" pitchFamily="34" charset="0"/>
              </a:rPr>
              <a:t>                  ?person  &lt;http://age&gt;  ?age .</a:t>
            </a:r>
          </a:p>
          <a:p>
            <a:r>
              <a:rPr lang="en-US" altLang="zh-CN" sz="2000" dirty="0">
                <a:latin typeface="Calibri" panose="020F0502020204030204" pitchFamily="34" charset="0"/>
                <a:cs typeface="Calibri" panose="020F0502020204030204" pitchFamily="34" charset="0"/>
              </a:rPr>
              <a:t>                  ?name  &lt;http://givenname&gt;  ?</a:t>
            </a:r>
            <a:r>
              <a:rPr lang="en-US" altLang="zh-CN" sz="2000" dirty="0" err="1">
                <a:latin typeface="Calibri" panose="020F0502020204030204" pitchFamily="34" charset="0"/>
                <a:cs typeface="Calibri" panose="020F0502020204030204" pitchFamily="34" charset="0"/>
              </a:rPr>
              <a:t>givenName</a:t>
            </a:r>
            <a:r>
              <a:rPr lang="en-US" altLang="zh-CN" sz="2000" dirty="0">
                <a:latin typeface="Calibri" panose="020F0502020204030204" pitchFamily="34" charset="0"/>
                <a:cs typeface="Calibri" panose="020F0502020204030204" pitchFamily="34" charset="0"/>
              </a:rPr>
              <a:t> .</a:t>
            </a:r>
          </a:p>
          <a:p>
            <a:r>
              <a:rPr lang="en-US" altLang="zh-CN" sz="2000" dirty="0">
                <a:latin typeface="Calibri" panose="020F0502020204030204" pitchFamily="34" charset="0"/>
                <a:cs typeface="Calibri" panose="020F0502020204030204" pitchFamily="34" charset="0"/>
              </a:rPr>
              <a:t>                  </a:t>
            </a:r>
            <a:r>
              <a:rPr lang="en-US" altLang="zh-CN" sz="2000" b="1" dirty="0">
                <a:latin typeface="Calibri" panose="020F0502020204030204" pitchFamily="34" charset="0"/>
                <a:cs typeface="Calibri" panose="020F0502020204030204" pitchFamily="34" charset="0"/>
              </a:rPr>
              <a:t>FILTER</a:t>
            </a:r>
            <a:r>
              <a:rPr lang="en-US" altLang="zh-CN" sz="2000" dirty="0">
                <a:latin typeface="Calibri" panose="020F0502020204030204" pitchFamily="34" charset="0"/>
                <a:cs typeface="Calibri" panose="020F0502020204030204" pitchFamily="34" charset="0"/>
              </a:rPr>
              <a:t> ( ! ( ?age = 20 ) )</a:t>
            </a:r>
          </a:p>
          <a:p>
            <a:r>
              <a:rPr lang="en-US" altLang="zh-CN" sz="2000" dirty="0">
                <a:latin typeface="Calibri" panose="020F0502020204030204" pitchFamily="34" charset="0"/>
                <a:cs typeface="Calibri" panose="020F0502020204030204" pitchFamily="34" charset="0"/>
              </a:rPr>
              <a:t>               }</a:t>
            </a:r>
          </a:p>
          <a:p>
            <a:r>
              <a:rPr lang="en-US" altLang="zh-CN" sz="2000" b="1" dirty="0">
                <a:latin typeface="Calibri" panose="020F0502020204030204" pitchFamily="34" charset="0"/>
                <a:cs typeface="Calibri" panose="020F0502020204030204" pitchFamily="34" charset="0"/>
              </a:rPr>
              <a:t>ORDER BY  </a:t>
            </a:r>
            <a:r>
              <a:rPr lang="en-US" altLang="zh-CN" sz="2000" dirty="0">
                <a:latin typeface="Calibri" panose="020F0502020204030204" pitchFamily="34" charset="0"/>
                <a:cs typeface="Calibri" panose="020F0502020204030204" pitchFamily="34" charset="0"/>
              </a:rPr>
              <a:t>?</a:t>
            </a:r>
            <a:r>
              <a:rPr lang="en-US" altLang="zh-CN" sz="2000" dirty="0" err="1">
                <a:latin typeface="Calibri" panose="020F0502020204030204" pitchFamily="34" charset="0"/>
                <a:cs typeface="Calibri" panose="020F0502020204030204" pitchFamily="34" charset="0"/>
              </a:rPr>
              <a:t>givenName</a:t>
            </a:r>
            <a:endParaRPr lang="en-US" altLang="zh-CN" sz="2000"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549034C7-C17D-CA78-0163-95CA1C6965FB}"/>
              </a:ext>
            </a:extLst>
          </p:cNvPr>
          <p:cNvSpPr txBox="1"/>
          <p:nvPr/>
        </p:nvSpPr>
        <p:spPr>
          <a:xfrm>
            <a:off x="0" y="6581001"/>
            <a:ext cx="12191999" cy="276999"/>
          </a:xfrm>
          <a:prstGeom prst="rect">
            <a:avLst/>
          </a:prstGeom>
          <a:noFill/>
        </p:spPr>
        <p:txBody>
          <a:bodyPr wrap="square">
            <a:spAutoFit/>
          </a:bodyPr>
          <a:lstStyle/>
          <a:p>
            <a:r>
              <a:rPr lang="en-US" altLang="zh-CN" sz="1200" dirty="0"/>
              <a:t>[1] J. Perez, M. Arenas, and C. Gutierrez. Semantics and complexity of SPARQL. TODS 2009.</a:t>
            </a:r>
          </a:p>
        </p:txBody>
      </p:sp>
      <p:sp>
        <p:nvSpPr>
          <p:cNvPr id="6" name="矩形: 圆角 5">
            <a:extLst>
              <a:ext uri="{FF2B5EF4-FFF2-40B4-BE49-F238E27FC236}">
                <a16:creationId xmlns:a16="http://schemas.microsoft.com/office/drawing/2014/main" id="{89768D2A-AAC2-C18E-E046-80B6EA561F48}"/>
              </a:ext>
            </a:extLst>
          </p:cNvPr>
          <p:cNvSpPr/>
          <p:nvPr/>
        </p:nvSpPr>
        <p:spPr bwMode="gray">
          <a:xfrm>
            <a:off x="3022601" y="4850647"/>
            <a:ext cx="575066" cy="325832"/>
          </a:xfrm>
          <a:prstGeom prst="roundRect">
            <a:avLst/>
          </a:prstGeom>
          <a:noFill/>
          <a:ln w="28575" algn="ctr">
            <a:solidFill>
              <a:schemeClr val="accent1"/>
            </a:solidFill>
            <a:miter lim="800000"/>
            <a:headEnd/>
            <a:tailEnd/>
          </a:ln>
          <a:effectLst/>
        </p:spPr>
        <p:txBody>
          <a:bodyPr wrap="none" rtlCol="0" anchor="ctr"/>
          <a:lstStyle/>
          <a:p>
            <a:pPr algn="ctr"/>
            <a:endParaRPr lang="zh-CN" altLang="en-US" b="1" dirty="0">
              <a:solidFill>
                <a:schemeClr val="bg1"/>
              </a:solidFill>
            </a:endParaRPr>
          </a:p>
        </p:txBody>
      </p:sp>
      <p:sp>
        <p:nvSpPr>
          <p:cNvPr id="7" name="矩形: 圆角 6">
            <a:extLst>
              <a:ext uri="{FF2B5EF4-FFF2-40B4-BE49-F238E27FC236}">
                <a16:creationId xmlns:a16="http://schemas.microsoft.com/office/drawing/2014/main" id="{81681997-1243-0B74-A0D8-70C99C51E9A5}"/>
              </a:ext>
            </a:extLst>
          </p:cNvPr>
          <p:cNvSpPr/>
          <p:nvPr/>
        </p:nvSpPr>
        <p:spPr bwMode="gray">
          <a:xfrm>
            <a:off x="2522262" y="3177046"/>
            <a:ext cx="524918" cy="325832"/>
          </a:xfrm>
          <a:prstGeom prst="roundRect">
            <a:avLst/>
          </a:prstGeom>
          <a:noFill/>
          <a:ln w="28575" algn="ctr">
            <a:solidFill>
              <a:schemeClr val="accent1"/>
            </a:solidFill>
            <a:miter lim="800000"/>
            <a:headEnd/>
            <a:tailEnd/>
          </a:ln>
          <a:effectLst/>
        </p:spPr>
        <p:txBody>
          <a:bodyPr wrap="none" rtlCol="0" anchor="ctr"/>
          <a:lstStyle/>
          <a:p>
            <a:pPr algn="ctr"/>
            <a:endParaRPr lang="zh-CN" altLang="en-US" b="1" dirty="0">
              <a:solidFill>
                <a:schemeClr val="bg1"/>
              </a:solidFill>
            </a:endParaRPr>
          </a:p>
        </p:txBody>
      </p:sp>
      <p:pic>
        <p:nvPicPr>
          <p:cNvPr id="9" name="图片 8">
            <a:extLst>
              <a:ext uri="{FF2B5EF4-FFF2-40B4-BE49-F238E27FC236}">
                <a16:creationId xmlns:a16="http://schemas.microsoft.com/office/drawing/2014/main" id="{489EB415-40A9-BB48-6C29-60E468840A18}"/>
              </a:ext>
            </a:extLst>
          </p:cNvPr>
          <p:cNvPicPr>
            <a:picLocks noChangeAspect="1"/>
          </p:cNvPicPr>
          <p:nvPr/>
        </p:nvPicPr>
        <p:blipFill>
          <a:blip r:embed="rId3"/>
          <a:stretch>
            <a:fillRect/>
          </a:stretch>
        </p:blipFill>
        <p:spPr>
          <a:xfrm>
            <a:off x="123979" y="3233487"/>
            <a:ext cx="4875888" cy="1910318"/>
          </a:xfrm>
          <a:prstGeom prst="rect">
            <a:avLst/>
          </a:prstGeom>
        </p:spPr>
      </p:pic>
    </p:spTree>
    <p:extLst>
      <p:ext uri="{BB962C8B-B14F-4D97-AF65-F5344CB8AC3E}">
        <p14:creationId xmlns:p14="http://schemas.microsoft.com/office/powerpoint/2010/main" val="3510651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D75CA-6EB1-4C66-A740-0641F8E3F1E1}"/>
              </a:ext>
            </a:extLst>
          </p:cNvPr>
          <p:cNvSpPr>
            <a:spLocks noGrp="1"/>
          </p:cNvSpPr>
          <p:nvPr>
            <p:ph idx="1"/>
          </p:nvPr>
        </p:nvSpPr>
        <p:spPr>
          <a:xfrm>
            <a:off x="793421" y="1379332"/>
            <a:ext cx="10649839" cy="830997"/>
          </a:xfrm>
        </p:spPr>
        <p:txBody>
          <a:bodyPr/>
          <a:lstStyle/>
          <a:p>
            <a:r>
              <a:rPr lang="en-US" altLang="zh-CN" sz="2400" dirty="0"/>
              <a:t>Incorrect implementations of RDF stores can introduce logic bugs, which can cause severe consequences</a:t>
            </a:r>
          </a:p>
        </p:txBody>
      </p:sp>
      <p:sp>
        <p:nvSpPr>
          <p:cNvPr id="3" name="标题 2">
            <a:extLst>
              <a:ext uri="{FF2B5EF4-FFF2-40B4-BE49-F238E27FC236}">
                <a16:creationId xmlns:a16="http://schemas.microsoft.com/office/drawing/2014/main" id="{41018685-8402-4C8E-A9BF-15FE11E6A6D0}"/>
              </a:ext>
            </a:extLst>
          </p:cNvPr>
          <p:cNvSpPr>
            <a:spLocks noGrp="1"/>
          </p:cNvSpPr>
          <p:nvPr>
            <p:ph type="title"/>
          </p:nvPr>
        </p:nvSpPr>
        <p:spPr/>
        <p:txBody>
          <a:bodyPr/>
          <a:lstStyle/>
          <a:p>
            <a:r>
              <a:rPr lang="en-US" altLang="zh-CN" dirty="0"/>
              <a:t>RDF Stores Suffer from Logic Bugs</a:t>
            </a:r>
            <a:endParaRPr lang="zh-CN" altLang="en-US" dirty="0"/>
          </a:p>
        </p:txBody>
      </p:sp>
      <p:sp>
        <p:nvSpPr>
          <p:cNvPr id="4" name="文本框 3">
            <a:extLst>
              <a:ext uri="{FF2B5EF4-FFF2-40B4-BE49-F238E27FC236}">
                <a16:creationId xmlns:a16="http://schemas.microsoft.com/office/drawing/2014/main" id="{CC83D1BA-678D-3009-847D-B164CA8E4B03}"/>
              </a:ext>
            </a:extLst>
          </p:cNvPr>
          <p:cNvSpPr txBox="1"/>
          <p:nvPr/>
        </p:nvSpPr>
        <p:spPr>
          <a:xfrm>
            <a:off x="791774" y="2364991"/>
            <a:ext cx="2203780" cy="400110"/>
          </a:xfrm>
          <a:prstGeom prst="rect">
            <a:avLst/>
          </a:prstGeom>
          <a:noFill/>
        </p:spPr>
        <p:txBody>
          <a:bodyPr wrap="square" rtlCol="0">
            <a:spAutoFit/>
          </a:bodyPr>
          <a:lstStyle/>
          <a:p>
            <a:pPr algn="ctr"/>
            <a:r>
              <a:rPr lang="en-US" altLang="zh-CN" sz="2000" dirty="0">
                <a:solidFill>
                  <a:prstClr val="black"/>
                </a:solidFill>
                <a:latin typeface="Calibri" panose="020F0502020204030204" pitchFamily="34" charset="0"/>
                <a:cs typeface="Calibri" panose="020F0502020204030204" pitchFamily="34" charset="0"/>
              </a:rPr>
              <a:t>RDF Graph Data</a:t>
            </a:r>
            <a:endParaRPr lang="zh-CN" altLang="en-US" sz="2000" dirty="0">
              <a:solidFill>
                <a:prstClr val="black"/>
              </a:solidFill>
              <a:latin typeface="Calibri" panose="020F0502020204030204" pitchFamily="34" charset="0"/>
              <a:cs typeface="Calibri" panose="020F0502020204030204" pitchFamily="34" charset="0"/>
            </a:endParaRPr>
          </a:p>
        </p:txBody>
      </p:sp>
      <p:sp>
        <p:nvSpPr>
          <p:cNvPr id="7" name="Rectangle 3">
            <a:extLst>
              <a:ext uri="{FF2B5EF4-FFF2-40B4-BE49-F238E27FC236}">
                <a16:creationId xmlns:a16="http://schemas.microsoft.com/office/drawing/2014/main" id="{DE5AA8D4-1266-7899-6019-8F1AF379AD6B}"/>
              </a:ext>
            </a:extLst>
          </p:cNvPr>
          <p:cNvSpPr>
            <a:spLocks noChangeArrowheads="1"/>
          </p:cNvSpPr>
          <p:nvPr/>
        </p:nvSpPr>
        <p:spPr bwMode="auto">
          <a:xfrm>
            <a:off x="3191216" y="2250908"/>
            <a:ext cx="7065128" cy="628276"/>
          </a:xfrm>
          <a:prstGeom prst="rect">
            <a:avLst/>
          </a:prstGeom>
          <a:solidFill>
            <a:srgbClr val="E8F0E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000" tIns="158700" rIns="634800" bIns="15870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&lt;http://JohnSmith&gt;  &lt;http://ages&gt;  12.</a:t>
            </a:r>
            <a:endParaRPr kumimoji="0" lang="zh-CN" altLang="zh-CN" sz="20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sp>
        <p:nvSpPr>
          <p:cNvPr id="8" name="文本框 7">
            <a:extLst>
              <a:ext uri="{FF2B5EF4-FFF2-40B4-BE49-F238E27FC236}">
                <a16:creationId xmlns:a16="http://schemas.microsoft.com/office/drawing/2014/main" id="{1768BD9D-103E-EC40-A1E3-88A45CED18A1}"/>
              </a:ext>
            </a:extLst>
          </p:cNvPr>
          <p:cNvSpPr txBox="1"/>
          <p:nvPr/>
        </p:nvSpPr>
        <p:spPr>
          <a:xfrm>
            <a:off x="791774" y="3543707"/>
            <a:ext cx="2203780" cy="400110"/>
          </a:xfrm>
          <a:prstGeom prst="rect">
            <a:avLst/>
          </a:prstGeom>
          <a:noFill/>
        </p:spPr>
        <p:txBody>
          <a:bodyPr wrap="square" rtlCol="0">
            <a:spAutoFit/>
          </a:bodyPr>
          <a:lstStyle/>
          <a:p>
            <a:pPr algn="ctr"/>
            <a:r>
              <a:rPr lang="en-US" altLang="zh-CN" sz="2000" dirty="0">
                <a:solidFill>
                  <a:prstClr val="black"/>
                </a:solidFill>
                <a:latin typeface="Calibri" panose="020F0502020204030204" pitchFamily="34" charset="0"/>
                <a:cs typeface="Calibri" panose="020F0502020204030204" pitchFamily="34" charset="0"/>
              </a:rPr>
              <a:t>SPARQL Query</a:t>
            </a:r>
            <a:endParaRPr lang="zh-CN" altLang="en-US" sz="2000" dirty="0">
              <a:solidFill>
                <a:prstClr val="black"/>
              </a:solidFill>
              <a:latin typeface="Calibri" panose="020F0502020204030204" pitchFamily="34" charset="0"/>
              <a:cs typeface="Calibri" panose="020F0502020204030204" pitchFamily="34" charset="0"/>
            </a:endParaRPr>
          </a:p>
        </p:txBody>
      </p:sp>
      <p:sp>
        <p:nvSpPr>
          <p:cNvPr id="11" name="Rectangle 4">
            <a:extLst>
              <a:ext uri="{FF2B5EF4-FFF2-40B4-BE49-F238E27FC236}">
                <a16:creationId xmlns:a16="http://schemas.microsoft.com/office/drawing/2014/main" id="{0FF2BF03-D63B-1201-BB0F-2907899684D4}"/>
              </a:ext>
            </a:extLst>
          </p:cNvPr>
          <p:cNvSpPr>
            <a:spLocks noChangeArrowheads="1"/>
          </p:cNvSpPr>
          <p:nvPr/>
        </p:nvSpPr>
        <p:spPr bwMode="auto">
          <a:xfrm>
            <a:off x="3191217" y="3121848"/>
            <a:ext cx="7065127" cy="1243829"/>
          </a:xfrm>
          <a:prstGeom prst="rect">
            <a:avLst/>
          </a:prstGeom>
          <a:solidFill>
            <a:srgbClr val="F7F8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000" tIns="158700" rIns="634800" bIns="158700" numCol="1" anchor="ctr" anchorCtr="0" compatLnSpc="1">
            <a:prstTxWarp prst="textNoShape">
              <a:avLst/>
            </a:prstTxWarp>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SELECT</a:t>
            </a:r>
            <a:r>
              <a:rPr kumimoji="0" lang="en-US" altLang="zh-CN"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WHERE </a:t>
            </a:r>
            <a:r>
              <a:rPr kumimoji="0" lang="en-US" altLang="zh-CN"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?s  ?p  ?o .</a:t>
            </a:r>
          </a:p>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a:t>
            </a:r>
            <a:r>
              <a:rPr kumimoji="0" lang="en-US" altLang="zh-CN" sz="20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FILTER</a:t>
            </a:r>
            <a:r>
              <a:rPr kumimoji="0" lang="en-US" altLang="zh-CN" sz="20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 ( 80596426678 * 1719307142 ) }</a:t>
            </a:r>
            <a:endParaRPr kumimoji="0" lang="zh-CN" altLang="zh-CN" sz="2000" b="0" i="0" u="none" strike="noStrike" kern="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cxnSp>
        <p:nvCxnSpPr>
          <p:cNvPr id="14" name="连接符: 曲线 13">
            <a:extLst>
              <a:ext uri="{FF2B5EF4-FFF2-40B4-BE49-F238E27FC236}">
                <a16:creationId xmlns:a16="http://schemas.microsoft.com/office/drawing/2014/main" id="{8A4D462B-3449-5123-E659-04A3E04E4D0E}"/>
              </a:ext>
            </a:extLst>
          </p:cNvPr>
          <p:cNvCxnSpPr>
            <a:cxnSpLocks/>
            <a:endCxn id="6" idx="0"/>
          </p:cNvCxnSpPr>
          <p:nvPr/>
        </p:nvCxnSpPr>
        <p:spPr>
          <a:xfrm rot="10800000" flipV="1">
            <a:off x="2556719" y="4373093"/>
            <a:ext cx="1519525" cy="792874"/>
          </a:xfrm>
          <a:prstGeom prst="curvedConnector2">
            <a:avLst/>
          </a:prstGeom>
          <a:noFill/>
          <a:ln w="28575" cap="rnd" cmpd="sng" algn="ctr">
            <a:solidFill>
              <a:sysClr val="windowText" lastClr="000000"/>
            </a:solidFill>
            <a:prstDash val="solid"/>
            <a:headEnd type="none" w="med" len="med"/>
            <a:tailEnd type="triangle"/>
          </a:ln>
          <a:effectLst/>
        </p:spPr>
      </p:cxnSp>
      <p:cxnSp>
        <p:nvCxnSpPr>
          <p:cNvPr id="16" name="连接符: 曲线 15">
            <a:extLst>
              <a:ext uri="{FF2B5EF4-FFF2-40B4-BE49-F238E27FC236}">
                <a16:creationId xmlns:a16="http://schemas.microsoft.com/office/drawing/2014/main" id="{E09F151E-FCC2-DDE1-04EA-C4C73DD56DFC}"/>
              </a:ext>
            </a:extLst>
          </p:cNvPr>
          <p:cNvCxnSpPr>
            <a:cxnSpLocks/>
            <a:endCxn id="10" idx="0"/>
          </p:cNvCxnSpPr>
          <p:nvPr/>
        </p:nvCxnSpPr>
        <p:spPr>
          <a:xfrm>
            <a:off x="6477918" y="4373097"/>
            <a:ext cx="1369028" cy="805573"/>
          </a:xfrm>
          <a:prstGeom prst="curvedConnector2">
            <a:avLst/>
          </a:prstGeom>
          <a:noFill/>
          <a:ln w="28575" cap="rnd" cmpd="sng" algn="ctr">
            <a:solidFill>
              <a:sysClr val="windowText" lastClr="000000"/>
            </a:solidFill>
            <a:prstDash val="solid"/>
            <a:headEnd type="none" w="med" len="med"/>
            <a:tailEnd type="triangle"/>
          </a:ln>
          <a:effectLst/>
        </p:spPr>
      </p:cxnSp>
      <p:graphicFrame>
        <p:nvGraphicFramePr>
          <p:cNvPr id="46" name="对象 45">
            <a:extLst>
              <a:ext uri="{FF2B5EF4-FFF2-40B4-BE49-F238E27FC236}">
                <a16:creationId xmlns:a16="http://schemas.microsoft.com/office/drawing/2014/main" id="{0AFAC86F-A9A9-B9E7-76EC-20C84E662DF2}"/>
              </a:ext>
            </a:extLst>
          </p:cNvPr>
          <p:cNvGraphicFramePr>
            <a:graphicFrameLocks noChangeAspect="1"/>
          </p:cNvGraphicFramePr>
          <p:nvPr>
            <p:extLst>
              <p:ext uri="{D42A27DB-BD31-4B8C-83A1-F6EECF244321}">
                <p14:modId xmlns:p14="http://schemas.microsoft.com/office/powerpoint/2010/main" val="3477054771"/>
              </p:ext>
            </p:extLst>
          </p:nvPr>
        </p:nvGraphicFramePr>
        <p:xfrm>
          <a:off x="2358828" y="6132248"/>
          <a:ext cx="364022" cy="382354"/>
        </p:xfrm>
        <a:graphic>
          <a:graphicData uri="http://schemas.openxmlformats.org/presentationml/2006/ole">
            <mc:AlternateContent xmlns:mc="http://schemas.openxmlformats.org/markup-compatibility/2006">
              <mc:Choice xmlns:v="urn:schemas-microsoft-com:vml" Requires="v">
                <p:oleObj r:id="rId3" imgW="1143000" imgH="1143000" progId="">
                  <p:embed/>
                </p:oleObj>
              </mc:Choice>
              <mc:Fallback>
                <p:oleObj r:id="rId3" imgW="1143000" imgH="1143000" progId="">
                  <p:embed/>
                  <p:pic>
                    <p:nvPicPr>
                      <p:cNvPr id="33" name="对象 32">
                        <a:extLst>
                          <a:ext uri="{FF2B5EF4-FFF2-40B4-BE49-F238E27FC236}">
                            <a16:creationId xmlns:a16="http://schemas.microsoft.com/office/drawing/2014/main" id="{C06E6022-031D-669C-BC3B-2D2CA75741EC}"/>
                          </a:ext>
                        </a:extLst>
                      </p:cNvPr>
                      <p:cNvPicPr/>
                      <p:nvPr/>
                    </p:nvPicPr>
                    <p:blipFill>
                      <a:blip r:embed="rId4"/>
                      <a:stretch>
                        <a:fillRect/>
                      </a:stretch>
                    </p:blipFill>
                    <p:spPr>
                      <a:xfrm>
                        <a:off x="2358828" y="6132248"/>
                        <a:ext cx="364022" cy="382354"/>
                      </a:xfrm>
                      <a:prstGeom prst="rect">
                        <a:avLst/>
                      </a:prstGeom>
                    </p:spPr>
                  </p:pic>
                </p:oleObj>
              </mc:Fallback>
            </mc:AlternateContent>
          </a:graphicData>
        </a:graphic>
      </p:graphicFrame>
      <p:graphicFrame>
        <p:nvGraphicFramePr>
          <p:cNvPr id="47" name="对象 46">
            <a:extLst>
              <a:ext uri="{FF2B5EF4-FFF2-40B4-BE49-F238E27FC236}">
                <a16:creationId xmlns:a16="http://schemas.microsoft.com/office/drawing/2014/main" id="{EE5FD88D-B986-9878-4000-0CF4FA9F2506}"/>
              </a:ext>
            </a:extLst>
          </p:cNvPr>
          <p:cNvGraphicFramePr>
            <a:graphicFrameLocks noChangeAspect="1"/>
          </p:cNvGraphicFramePr>
          <p:nvPr>
            <p:extLst>
              <p:ext uri="{D42A27DB-BD31-4B8C-83A1-F6EECF244321}">
                <p14:modId xmlns:p14="http://schemas.microsoft.com/office/powerpoint/2010/main" val="3728523960"/>
              </p:ext>
            </p:extLst>
          </p:nvPr>
        </p:nvGraphicFramePr>
        <p:xfrm>
          <a:off x="7664937" y="6147388"/>
          <a:ext cx="364022" cy="367214"/>
        </p:xfrm>
        <a:graphic>
          <a:graphicData uri="http://schemas.openxmlformats.org/presentationml/2006/ole">
            <mc:AlternateContent xmlns:mc="http://schemas.openxmlformats.org/markup-compatibility/2006">
              <mc:Choice xmlns:v="urn:schemas-microsoft-com:vml" Requires="v">
                <p:oleObj r:id="rId5" imgW="1133475" imgH="1143000" progId="">
                  <p:embed/>
                </p:oleObj>
              </mc:Choice>
              <mc:Fallback>
                <p:oleObj r:id="rId5" imgW="1133475" imgH="1143000" progId="">
                  <p:embed/>
                  <p:pic>
                    <p:nvPicPr>
                      <p:cNvPr id="34" name="对象 33">
                        <a:extLst>
                          <a:ext uri="{FF2B5EF4-FFF2-40B4-BE49-F238E27FC236}">
                            <a16:creationId xmlns:a16="http://schemas.microsoft.com/office/drawing/2014/main" id="{C118EC31-1871-7D80-E27F-E301533D09D4}"/>
                          </a:ext>
                        </a:extLst>
                      </p:cNvPr>
                      <p:cNvPicPr/>
                      <p:nvPr/>
                    </p:nvPicPr>
                    <p:blipFill>
                      <a:blip r:embed="rId6"/>
                      <a:stretch>
                        <a:fillRect/>
                      </a:stretch>
                    </p:blipFill>
                    <p:spPr>
                      <a:xfrm>
                        <a:off x="7664937" y="6147388"/>
                        <a:ext cx="364022" cy="367214"/>
                      </a:xfrm>
                      <a:prstGeom prst="rect">
                        <a:avLst/>
                      </a:prstGeom>
                    </p:spPr>
                  </p:pic>
                </p:oleObj>
              </mc:Fallback>
            </mc:AlternateContent>
          </a:graphicData>
        </a:graphic>
      </p:graphicFrame>
      <p:sp>
        <p:nvSpPr>
          <p:cNvPr id="5" name="文本框 4">
            <a:extLst>
              <a:ext uri="{FF2B5EF4-FFF2-40B4-BE49-F238E27FC236}">
                <a16:creationId xmlns:a16="http://schemas.microsoft.com/office/drawing/2014/main" id="{C780EA3D-91D8-F6B7-4B17-AD8084AA379D}"/>
              </a:ext>
            </a:extLst>
          </p:cNvPr>
          <p:cNvSpPr txBox="1"/>
          <p:nvPr/>
        </p:nvSpPr>
        <p:spPr>
          <a:xfrm>
            <a:off x="1" y="6575253"/>
            <a:ext cx="12191999" cy="276999"/>
          </a:xfrm>
          <a:prstGeom prst="rect">
            <a:avLst/>
          </a:prstGeom>
          <a:noFill/>
        </p:spPr>
        <p:txBody>
          <a:bodyPr wrap="square">
            <a:spAutoFit/>
          </a:bodyPr>
          <a:lstStyle/>
          <a:p>
            <a:r>
              <a:rPr lang="en-US" altLang="zh-CN" sz="1200" dirty="0"/>
              <a:t>[1] https://stackoverflow.com/questions/74470899/unexpected-empty-query-result-in-marklogic</a:t>
            </a:r>
          </a:p>
        </p:txBody>
      </p:sp>
      <p:graphicFrame>
        <p:nvGraphicFramePr>
          <p:cNvPr id="6" name="表格 5">
            <a:extLst>
              <a:ext uri="{FF2B5EF4-FFF2-40B4-BE49-F238E27FC236}">
                <a16:creationId xmlns:a16="http://schemas.microsoft.com/office/drawing/2014/main" id="{73BED309-B0F4-88F7-545B-669F570961C2}"/>
              </a:ext>
            </a:extLst>
          </p:cNvPr>
          <p:cNvGraphicFramePr>
            <a:graphicFrameLocks noGrp="1"/>
          </p:cNvGraphicFramePr>
          <p:nvPr>
            <p:extLst>
              <p:ext uri="{D42A27DB-BD31-4B8C-83A1-F6EECF244321}">
                <p14:modId xmlns:p14="http://schemas.microsoft.com/office/powerpoint/2010/main" val="1484872409"/>
              </p:ext>
            </p:extLst>
          </p:nvPr>
        </p:nvGraphicFramePr>
        <p:xfrm>
          <a:off x="1118569" y="5165967"/>
          <a:ext cx="2876298" cy="792480"/>
        </p:xfrm>
        <a:graphic>
          <a:graphicData uri="http://schemas.openxmlformats.org/drawingml/2006/table">
            <a:tbl>
              <a:tblPr firstRow="1" bandRow="1">
                <a:tableStyleId>{46F890A9-2807-4EBB-B81D-B2AA78EC7F39}</a:tableStyleId>
              </a:tblPr>
              <a:tblGrid>
                <a:gridCol w="958766">
                  <a:extLst>
                    <a:ext uri="{9D8B030D-6E8A-4147-A177-3AD203B41FA5}">
                      <a16:colId xmlns:a16="http://schemas.microsoft.com/office/drawing/2014/main" val="456747482"/>
                    </a:ext>
                  </a:extLst>
                </a:gridCol>
                <a:gridCol w="958766">
                  <a:extLst>
                    <a:ext uri="{9D8B030D-6E8A-4147-A177-3AD203B41FA5}">
                      <a16:colId xmlns:a16="http://schemas.microsoft.com/office/drawing/2014/main" val="314275934"/>
                    </a:ext>
                  </a:extLst>
                </a:gridCol>
                <a:gridCol w="958766">
                  <a:extLst>
                    <a:ext uri="{9D8B030D-6E8A-4147-A177-3AD203B41FA5}">
                      <a16:colId xmlns:a16="http://schemas.microsoft.com/office/drawing/2014/main" val="2063243189"/>
                    </a:ext>
                  </a:extLst>
                </a:gridCol>
              </a:tblGrid>
              <a:tr h="370840">
                <a:tc>
                  <a:txBody>
                    <a:bodyPr/>
                    <a:lstStyle/>
                    <a:p>
                      <a:pPr algn="ctr"/>
                      <a:r>
                        <a:rPr lang="en-US" altLang="zh-CN" sz="2000" dirty="0">
                          <a:latin typeface="Calibri" panose="020F0502020204030204" pitchFamily="34" charset="0"/>
                          <a:cs typeface="Calibri" panose="020F0502020204030204" pitchFamily="34" charset="0"/>
                        </a:rPr>
                        <a:t>?s</a:t>
                      </a:r>
                      <a:endParaRPr lang="zh-CN" altLang="en-US" sz="2000" dirty="0">
                        <a:latin typeface="Calibri" panose="020F0502020204030204" pitchFamily="34" charset="0"/>
                        <a:cs typeface="Calibri" panose="020F0502020204030204" pitchFamily="34" charset="0"/>
                      </a:endParaRPr>
                    </a:p>
                  </a:txBody>
                  <a:tcPr/>
                </a:tc>
                <a:tc>
                  <a:txBody>
                    <a:bodyPr/>
                    <a:lstStyle/>
                    <a:p>
                      <a:pPr algn="ctr"/>
                      <a:r>
                        <a:rPr lang="en-US" altLang="zh-CN" sz="2000" dirty="0">
                          <a:latin typeface="Calibri" panose="020F0502020204030204" pitchFamily="34" charset="0"/>
                          <a:cs typeface="Calibri" panose="020F0502020204030204" pitchFamily="34" charset="0"/>
                        </a:rPr>
                        <a:t>?p</a:t>
                      </a:r>
                      <a:endParaRPr lang="zh-CN" altLang="en-US" sz="2000" dirty="0">
                        <a:latin typeface="Calibri" panose="020F0502020204030204" pitchFamily="34" charset="0"/>
                        <a:cs typeface="Calibri" panose="020F0502020204030204" pitchFamily="34" charset="0"/>
                      </a:endParaRPr>
                    </a:p>
                  </a:txBody>
                  <a:tcPr/>
                </a:tc>
                <a:tc>
                  <a:txBody>
                    <a:bodyPr/>
                    <a:lstStyle/>
                    <a:p>
                      <a:pPr algn="ctr"/>
                      <a:r>
                        <a:rPr lang="en-US" altLang="zh-CN" sz="2000" dirty="0">
                          <a:latin typeface="Calibri" panose="020F0502020204030204" pitchFamily="34" charset="0"/>
                          <a:cs typeface="Calibri" panose="020F0502020204030204" pitchFamily="34" charset="0"/>
                        </a:rPr>
                        <a:t>?o</a:t>
                      </a:r>
                      <a:endParaRPr lang="zh-CN" alt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30131910"/>
                  </a:ext>
                </a:extLst>
              </a:tr>
              <a:tr h="370840">
                <a:tc>
                  <a:txBody>
                    <a:bodyPr/>
                    <a:lstStyle/>
                    <a:p>
                      <a:pPr algn="ctr"/>
                      <a:endParaRPr lang="zh-CN" altLang="en-US" sz="2000" dirty="0">
                        <a:latin typeface="Calibri" panose="020F0502020204030204" pitchFamily="34" charset="0"/>
                        <a:cs typeface="Calibri" panose="020F0502020204030204" pitchFamily="34" charset="0"/>
                      </a:endParaRPr>
                    </a:p>
                  </a:txBody>
                  <a:tcPr/>
                </a:tc>
                <a:tc>
                  <a:txBody>
                    <a:bodyPr/>
                    <a:lstStyle/>
                    <a:p>
                      <a:pPr algn="ctr"/>
                      <a:endParaRPr lang="zh-CN" altLang="en-US" sz="2000" dirty="0">
                        <a:latin typeface="Calibri" panose="020F0502020204030204" pitchFamily="34" charset="0"/>
                        <a:cs typeface="Calibri" panose="020F0502020204030204" pitchFamily="34" charset="0"/>
                      </a:endParaRPr>
                    </a:p>
                  </a:txBody>
                  <a:tcPr/>
                </a:tc>
                <a:tc>
                  <a:txBody>
                    <a:bodyPr/>
                    <a:lstStyle/>
                    <a:p>
                      <a:pPr algn="ctr"/>
                      <a:endParaRPr lang="zh-CN" alt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77024825"/>
                  </a:ext>
                </a:extLst>
              </a:tr>
            </a:tbl>
          </a:graphicData>
        </a:graphic>
      </p:graphicFrame>
      <p:graphicFrame>
        <p:nvGraphicFramePr>
          <p:cNvPr id="10" name="表格 9">
            <a:extLst>
              <a:ext uri="{FF2B5EF4-FFF2-40B4-BE49-F238E27FC236}">
                <a16:creationId xmlns:a16="http://schemas.microsoft.com/office/drawing/2014/main" id="{FE4DF3D2-2724-EE0C-E9B2-056E5B38DB96}"/>
              </a:ext>
            </a:extLst>
          </p:cNvPr>
          <p:cNvGraphicFramePr>
            <a:graphicFrameLocks noGrp="1"/>
          </p:cNvGraphicFramePr>
          <p:nvPr>
            <p:extLst>
              <p:ext uri="{D42A27DB-BD31-4B8C-83A1-F6EECF244321}">
                <p14:modId xmlns:p14="http://schemas.microsoft.com/office/powerpoint/2010/main" val="470114261"/>
              </p:ext>
            </p:extLst>
          </p:nvPr>
        </p:nvGraphicFramePr>
        <p:xfrm>
          <a:off x="5133394" y="5178670"/>
          <a:ext cx="5427105" cy="767080"/>
        </p:xfrm>
        <a:graphic>
          <a:graphicData uri="http://schemas.openxmlformats.org/drawingml/2006/table">
            <a:tbl>
              <a:tblPr firstRow="1" bandRow="1">
                <a:tableStyleId>{46F890A9-2807-4EBB-B81D-B2AA78EC7F39}</a:tableStyleId>
              </a:tblPr>
              <a:tblGrid>
                <a:gridCol w="2407093">
                  <a:extLst>
                    <a:ext uri="{9D8B030D-6E8A-4147-A177-3AD203B41FA5}">
                      <a16:colId xmlns:a16="http://schemas.microsoft.com/office/drawing/2014/main" val="456747482"/>
                    </a:ext>
                  </a:extLst>
                </a:gridCol>
                <a:gridCol w="1789043">
                  <a:extLst>
                    <a:ext uri="{9D8B030D-6E8A-4147-A177-3AD203B41FA5}">
                      <a16:colId xmlns:a16="http://schemas.microsoft.com/office/drawing/2014/main" val="314275934"/>
                    </a:ext>
                  </a:extLst>
                </a:gridCol>
                <a:gridCol w="1230969">
                  <a:extLst>
                    <a:ext uri="{9D8B030D-6E8A-4147-A177-3AD203B41FA5}">
                      <a16:colId xmlns:a16="http://schemas.microsoft.com/office/drawing/2014/main" val="2063243189"/>
                    </a:ext>
                  </a:extLst>
                </a:gridCol>
              </a:tblGrid>
              <a:tr h="370840">
                <a:tc>
                  <a:txBody>
                    <a:bodyPr/>
                    <a:lstStyle/>
                    <a:p>
                      <a:pPr algn="ctr"/>
                      <a:r>
                        <a:rPr lang="en-US" altLang="zh-CN" sz="2000" dirty="0">
                          <a:latin typeface="Calibri" panose="020F0502020204030204" pitchFamily="34" charset="0"/>
                          <a:cs typeface="Calibri" panose="020F0502020204030204" pitchFamily="34" charset="0"/>
                        </a:rPr>
                        <a:t>?s</a:t>
                      </a:r>
                      <a:endParaRPr lang="zh-CN" altLang="en-US" sz="2000" dirty="0">
                        <a:latin typeface="Calibri" panose="020F0502020204030204" pitchFamily="34" charset="0"/>
                        <a:cs typeface="Calibri" panose="020F0502020204030204" pitchFamily="34" charset="0"/>
                      </a:endParaRPr>
                    </a:p>
                  </a:txBody>
                  <a:tcPr/>
                </a:tc>
                <a:tc>
                  <a:txBody>
                    <a:bodyPr/>
                    <a:lstStyle/>
                    <a:p>
                      <a:pPr algn="ctr"/>
                      <a:r>
                        <a:rPr lang="en-US" altLang="zh-CN" sz="2000" dirty="0">
                          <a:latin typeface="Calibri" panose="020F0502020204030204" pitchFamily="34" charset="0"/>
                          <a:cs typeface="Calibri" panose="020F0502020204030204" pitchFamily="34" charset="0"/>
                        </a:rPr>
                        <a:t>?p</a:t>
                      </a:r>
                      <a:endParaRPr lang="zh-CN" altLang="en-US" sz="2000" dirty="0">
                        <a:latin typeface="Calibri" panose="020F0502020204030204" pitchFamily="34" charset="0"/>
                        <a:cs typeface="Calibri" panose="020F0502020204030204" pitchFamily="34" charset="0"/>
                      </a:endParaRPr>
                    </a:p>
                  </a:txBody>
                  <a:tcPr/>
                </a:tc>
                <a:tc>
                  <a:txBody>
                    <a:bodyPr/>
                    <a:lstStyle/>
                    <a:p>
                      <a:pPr algn="ctr"/>
                      <a:r>
                        <a:rPr lang="en-US" altLang="zh-CN" sz="2000" dirty="0">
                          <a:latin typeface="Calibri" panose="020F0502020204030204" pitchFamily="34" charset="0"/>
                          <a:cs typeface="Calibri" panose="020F0502020204030204" pitchFamily="34" charset="0"/>
                        </a:rPr>
                        <a:t>?o</a:t>
                      </a:r>
                      <a:endParaRPr lang="zh-CN" altLang="en-US" sz="20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30131910"/>
                  </a:ext>
                </a:extLst>
              </a:tr>
              <a:tr h="370840">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t"/>
                      <a:r>
                        <a:rPr lang="en-US" sz="2000" dirty="0">
                          <a:effectLst/>
                          <a:latin typeface="Calibri" panose="020F0502020204030204" pitchFamily="34" charset="0"/>
                          <a:ea typeface="+mn-ea"/>
                          <a:cs typeface="Calibri" panose="020F0502020204030204" pitchFamily="34" charset="0"/>
                        </a:rPr>
                        <a:t>&lt;http://JohnSmith&gt;</a:t>
                      </a:r>
                    </a:p>
                  </a:txBody>
                  <a:tcPr marT="22860" marB="22860"/>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t"/>
                      <a:r>
                        <a:rPr lang="en-US" sz="2000" dirty="0">
                          <a:effectLst/>
                          <a:latin typeface="Calibri" panose="020F0502020204030204" pitchFamily="34" charset="0"/>
                          <a:ea typeface="+mn-ea"/>
                          <a:cs typeface="Calibri" panose="020F0502020204030204" pitchFamily="34" charset="0"/>
                        </a:rPr>
                        <a:t>&lt;http://ages&gt; </a:t>
                      </a:r>
                    </a:p>
                  </a:txBody>
                  <a:tcPr marT="22860" marB="22860"/>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algn="ctr" fontAlgn="t"/>
                      <a:r>
                        <a:rPr lang="en-US" sz="2000" dirty="0">
                          <a:effectLst/>
                          <a:latin typeface="Calibri" panose="020F0502020204030204" pitchFamily="34" charset="0"/>
                          <a:ea typeface="+mn-ea"/>
                          <a:cs typeface="Calibri" panose="020F0502020204030204" pitchFamily="34" charset="0"/>
                        </a:rPr>
                        <a:t>12</a:t>
                      </a:r>
                    </a:p>
                  </a:txBody>
                  <a:tcPr marT="22860" marB="22860"/>
                </a:tc>
                <a:extLst>
                  <a:ext uri="{0D108BD9-81ED-4DB2-BD59-A6C34878D82A}">
                    <a16:rowId xmlns:a16="http://schemas.microsoft.com/office/drawing/2014/main" val="2577024825"/>
                  </a:ext>
                </a:extLst>
              </a:tr>
            </a:tbl>
          </a:graphicData>
        </a:graphic>
      </p:graphicFrame>
    </p:spTree>
    <p:extLst>
      <p:ext uri="{BB962C8B-B14F-4D97-AF65-F5344CB8AC3E}">
        <p14:creationId xmlns:p14="http://schemas.microsoft.com/office/powerpoint/2010/main" val="23299579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D75CA-6EB1-4C66-A740-0641F8E3F1E1}"/>
              </a:ext>
            </a:extLst>
          </p:cNvPr>
          <p:cNvSpPr>
            <a:spLocks noGrp="1"/>
          </p:cNvSpPr>
          <p:nvPr>
            <p:ph idx="1"/>
          </p:nvPr>
        </p:nvSpPr>
        <p:spPr>
          <a:xfrm>
            <a:off x="793421" y="1379332"/>
            <a:ext cx="10649839" cy="3210944"/>
          </a:xfrm>
        </p:spPr>
        <p:txBody>
          <a:bodyPr/>
          <a:lstStyle/>
          <a:p>
            <a:r>
              <a:rPr lang="en-US" altLang="zh-CN" sz="2400" dirty="0"/>
              <a:t>Graph database systems</a:t>
            </a:r>
          </a:p>
          <a:p>
            <a:pPr lvl="1"/>
            <a:r>
              <a:rPr lang="en-US" altLang="zh-CN" sz="2130" dirty="0"/>
              <a:t>Differential testing: </a:t>
            </a:r>
            <a:r>
              <a:rPr lang="en-US" altLang="zh-CN" sz="2130" b="0" dirty="0"/>
              <a:t>Grand[1], </a:t>
            </a:r>
            <a:r>
              <a:rPr lang="en-US" altLang="zh-CN" sz="2130" b="0" dirty="0" err="1"/>
              <a:t>GDsmith</a:t>
            </a:r>
            <a:r>
              <a:rPr lang="en-US" altLang="zh-CN" sz="2130" b="0" dirty="0"/>
              <a:t>[2]</a:t>
            </a:r>
          </a:p>
          <a:p>
            <a:pPr lvl="1"/>
            <a:r>
              <a:rPr lang="en-US" altLang="zh-CN" sz="2130" dirty="0"/>
              <a:t>Metamorphic testing: </a:t>
            </a:r>
            <a:r>
              <a:rPr lang="en-US" altLang="zh-CN" sz="2130" b="0" dirty="0" err="1"/>
              <a:t>GDBMeter</a:t>
            </a:r>
            <a:r>
              <a:rPr lang="en-US" altLang="zh-CN" sz="2130" b="0" dirty="0"/>
              <a:t>[3]</a:t>
            </a:r>
          </a:p>
          <a:p>
            <a:r>
              <a:rPr lang="en-US" altLang="zh-CN" sz="2400" dirty="0"/>
              <a:t>Relational database management systems</a:t>
            </a:r>
          </a:p>
          <a:p>
            <a:pPr lvl="1"/>
            <a:r>
              <a:rPr lang="en-US" altLang="zh-CN" sz="2130" dirty="0"/>
              <a:t>Differential testing: </a:t>
            </a:r>
            <a:r>
              <a:rPr lang="en-US" altLang="zh-CN" sz="2130" b="0" dirty="0"/>
              <a:t>RAGS[4], APOLLO[5]</a:t>
            </a:r>
          </a:p>
          <a:p>
            <a:pPr lvl="1"/>
            <a:r>
              <a:rPr lang="en-US" altLang="zh-CN" sz="2130" dirty="0"/>
              <a:t>Detect logic bugs and optimization bugs: </a:t>
            </a:r>
            <a:r>
              <a:rPr lang="en-US" altLang="zh-CN" sz="2130" b="0" dirty="0"/>
              <a:t>PQS[6], TLP[7], </a:t>
            </a:r>
            <a:r>
              <a:rPr lang="en-US" altLang="zh-CN" sz="2130" b="0" dirty="0" err="1"/>
              <a:t>NoREC</a:t>
            </a:r>
            <a:r>
              <a:rPr lang="en-US" altLang="zh-CN" sz="2130" b="0" dirty="0"/>
              <a:t>[8], DQE[9]</a:t>
            </a:r>
          </a:p>
          <a:p>
            <a:pPr lvl="1"/>
            <a:r>
              <a:rPr lang="en-US" altLang="zh-CN" sz="2130" dirty="0"/>
              <a:t>Detect transaction bugs: </a:t>
            </a:r>
            <a:r>
              <a:rPr lang="en-US" altLang="zh-CN" sz="2130" b="0" dirty="0"/>
              <a:t>DT</a:t>
            </a:r>
            <a:r>
              <a:rPr lang="en-US" altLang="zh-CN" sz="2130" b="0" baseline="30000" dirty="0"/>
              <a:t>2</a:t>
            </a:r>
            <a:r>
              <a:rPr lang="en-US" altLang="zh-CN" sz="2130" b="0" dirty="0"/>
              <a:t>[10], </a:t>
            </a:r>
            <a:r>
              <a:rPr lang="en-US" altLang="zh-CN" sz="2130" b="0" dirty="0" err="1"/>
              <a:t>Troc</a:t>
            </a:r>
            <a:r>
              <a:rPr lang="en-US" altLang="zh-CN" sz="2130" b="0" dirty="0"/>
              <a:t>[11]</a:t>
            </a:r>
          </a:p>
        </p:txBody>
      </p:sp>
      <p:sp>
        <p:nvSpPr>
          <p:cNvPr id="3" name="标题 2">
            <a:extLst>
              <a:ext uri="{FF2B5EF4-FFF2-40B4-BE49-F238E27FC236}">
                <a16:creationId xmlns:a16="http://schemas.microsoft.com/office/drawing/2014/main" id="{41018685-8402-4C8E-A9BF-15FE11E6A6D0}"/>
              </a:ext>
            </a:extLst>
          </p:cNvPr>
          <p:cNvSpPr>
            <a:spLocks noGrp="1"/>
          </p:cNvSpPr>
          <p:nvPr>
            <p:ph type="title"/>
          </p:nvPr>
        </p:nvSpPr>
        <p:spPr/>
        <p:txBody>
          <a:bodyPr/>
          <a:lstStyle/>
          <a:p>
            <a:r>
              <a:rPr lang="en-US" altLang="zh-CN" dirty="0"/>
              <a:t>Existing Testing Tools</a:t>
            </a:r>
            <a:endParaRPr lang="zh-CN" altLang="en-US" dirty="0"/>
          </a:p>
        </p:txBody>
      </p:sp>
      <p:sp>
        <p:nvSpPr>
          <p:cNvPr id="5" name="文本框 4">
            <a:extLst>
              <a:ext uri="{FF2B5EF4-FFF2-40B4-BE49-F238E27FC236}">
                <a16:creationId xmlns:a16="http://schemas.microsoft.com/office/drawing/2014/main" id="{50A253E2-670B-4C88-9BAB-3F813C8088B8}"/>
              </a:ext>
            </a:extLst>
          </p:cNvPr>
          <p:cNvSpPr txBox="1"/>
          <p:nvPr/>
        </p:nvSpPr>
        <p:spPr>
          <a:xfrm>
            <a:off x="0" y="4921945"/>
            <a:ext cx="12191999" cy="1954381"/>
          </a:xfrm>
          <a:prstGeom prst="rect">
            <a:avLst/>
          </a:prstGeom>
          <a:noFill/>
        </p:spPr>
        <p:txBody>
          <a:bodyPr wrap="square">
            <a:spAutoFit/>
          </a:bodyPr>
          <a:lstStyle/>
          <a:p>
            <a:r>
              <a:rPr lang="en-US" altLang="zh-CN" sz="1100" dirty="0"/>
              <a:t>[1] Y. Zheng, et. al., Finding bugs in Gremlin-based graph database systems via randomized differential testing. ISSTA 2022.</a:t>
            </a:r>
          </a:p>
          <a:p>
            <a:r>
              <a:rPr lang="en-US" altLang="zh-CN" sz="1100" dirty="0"/>
              <a:t>[2] Z. Hua, et. al., </a:t>
            </a:r>
            <a:r>
              <a:rPr lang="en-US" altLang="zh-CN" sz="1100" dirty="0" err="1"/>
              <a:t>GDsmith</a:t>
            </a:r>
            <a:r>
              <a:rPr lang="en-US" altLang="zh-CN" sz="1100" dirty="0"/>
              <a:t>: Detecting bugs in Cypher graph database engines. 2023.</a:t>
            </a:r>
          </a:p>
          <a:p>
            <a:r>
              <a:rPr lang="en-US" altLang="zh-CN" sz="1100" dirty="0"/>
              <a:t>[3] M. </a:t>
            </a:r>
            <a:r>
              <a:rPr lang="en-US" altLang="zh-CN" sz="1100" dirty="0" err="1"/>
              <a:t>Kamm</a:t>
            </a:r>
            <a:r>
              <a:rPr lang="en-US" altLang="zh-CN" sz="1100" dirty="0"/>
              <a:t>, et. al., Testing graph database engines via query partitioning. ISSTA 2023.</a:t>
            </a:r>
          </a:p>
          <a:p>
            <a:r>
              <a:rPr lang="en-US" altLang="zh-CN" sz="1100" dirty="0"/>
              <a:t>[4] Donald S. </a:t>
            </a:r>
            <a:r>
              <a:rPr lang="en-US" altLang="zh-CN" sz="1100" dirty="0" err="1"/>
              <a:t>Slutz</a:t>
            </a:r>
            <a:r>
              <a:rPr lang="en-US" altLang="zh-CN" sz="1100" dirty="0"/>
              <a:t>. Massive Stochastic Testing of SQL. VLDB 1998.</a:t>
            </a:r>
          </a:p>
          <a:p>
            <a:r>
              <a:rPr lang="en-US" altLang="zh-CN" sz="1100" dirty="0"/>
              <a:t>[5] </a:t>
            </a:r>
            <a:r>
              <a:rPr lang="en-US" altLang="zh-CN" sz="1100" dirty="0" err="1"/>
              <a:t>Jinho</a:t>
            </a:r>
            <a:r>
              <a:rPr lang="en-US" altLang="zh-CN" sz="1100" dirty="0"/>
              <a:t> Jung, et. al., APOLLO: Automatic Detection and Diagnosis of Performance Regressions in Database Systems. PVLDB 2019.</a:t>
            </a:r>
          </a:p>
          <a:p>
            <a:r>
              <a:rPr lang="en-US" altLang="zh-CN" sz="1100" dirty="0"/>
              <a:t>[6] Manuel Rigger and </a:t>
            </a:r>
            <a:r>
              <a:rPr lang="en-US" altLang="zh-CN" sz="1100" dirty="0" err="1"/>
              <a:t>Zhendong</a:t>
            </a:r>
            <a:r>
              <a:rPr lang="en-US" altLang="zh-CN" sz="1100" dirty="0"/>
              <a:t> </a:t>
            </a:r>
            <a:r>
              <a:rPr lang="en-US" altLang="zh-CN" sz="1100" dirty="0" err="1"/>
              <a:t>Su</a:t>
            </a:r>
            <a:r>
              <a:rPr lang="en-US" altLang="zh-CN" sz="1100" dirty="0"/>
              <a:t>. Testing Database Engines via Pivoted Query Synthesis. OSDI 2020.</a:t>
            </a:r>
          </a:p>
          <a:p>
            <a:r>
              <a:rPr lang="en-US" altLang="zh-CN" sz="1100" dirty="0"/>
              <a:t>[7] Manuel Rigger and </a:t>
            </a:r>
            <a:r>
              <a:rPr lang="en-US" altLang="zh-CN" sz="1100" dirty="0" err="1"/>
              <a:t>Zhendong</a:t>
            </a:r>
            <a:r>
              <a:rPr lang="en-US" altLang="zh-CN" sz="1100" dirty="0"/>
              <a:t> </a:t>
            </a:r>
            <a:r>
              <a:rPr lang="en-US" altLang="zh-CN" sz="1100" dirty="0" err="1"/>
              <a:t>Su</a:t>
            </a:r>
            <a:r>
              <a:rPr lang="en-US" altLang="zh-CN" sz="1100" dirty="0"/>
              <a:t>. Finding Bugs in Database Systems via Query Partitioning. OOPSLA 2020.</a:t>
            </a:r>
          </a:p>
          <a:p>
            <a:r>
              <a:rPr lang="en-US" altLang="zh-CN" sz="1100" dirty="0"/>
              <a:t>[8] Manuel Rigger and </a:t>
            </a:r>
            <a:r>
              <a:rPr lang="en-US" altLang="zh-CN" sz="1100" dirty="0" err="1"/>
              <a:t>Zhendong</a:t>
            </a:r>
            <a:r>
              <a:rPr lang="en-US" altLang="zh-CN" sz="1100" dirty="0"/>
              <a:t> </a:t>
            </a:r>
            <a:r>
              <a:rPr lang="en-US" altLang="zh-CN" sz="1100" dirty="0" err="1"/>
              <a:t>Su</a:t>
            </a:r>
            <a:r>
              <a:rPr lang="en-US" altLang="zh-CN" sz="1100" dirty="0"/>
              <a:t>. Detecting Optimization Bugs in Database Engines via Non-Optimizing Reference Engine Construction. ESEC/FSE 2020.</a:t>
            </a:r>
          </a:p>
          <a:p>
            <a:r>
              <a:rPr lang="en-US" altLang="zh-CN" sz="1100" dirty="0"/>
              <a:t>[9] J. Song, et. al., Testing database systems via differential query execution. ICSE 2023.</a:t>
            </a:r>
          </a:p>
          <a:p>
            <a:r>
              <a:rPr lang="en-US" altLang="zh-CN" sz="1100" dirty="0"/>
              <a:t>[10] Z. Cui, et. al., Differentially testing database transactions for fun and profit. ASE 2022.</a:t>
            </a:r>
          </a:p>
          <a:p>
            <a:r>
              <a:rPr lang="en-US" altLang="zh-CN" sz="1100" dirty="0"/>
              <a:t>[11] W. Dou, et. al., Detecting isolation bugs via transaction oracle construction. ICSE 2023.</a:t>
            </a:r>
          </a:p>
        </p:txBody>
      </p:sp>
    </p:spTree>
    <p:extLst>
      <p:ext uri="{BB962C8B-B14F-4D97-AF65-F5344CB8AC3E}">
        <p14:creationId xmlns:p14="http://schemas.microsoft.com/office/powerpoint/2010/main" val="13790530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05D75CA-6EB1-4C66-A740-0641F8E3F1E1}"/>
              </a:ext>
            </a:extLst>
          </p:cNvPr>
          <p:cNvSpPr>
            <a:spLocks noGrp="1"/>
          </p:cNvSpPr>
          <p:nvPr>
            <p:ph idx="1"/>
          </p:nvPr>
        </p:nvSpPr>
        <p:spPr>
          <a:xfrm>
            <a:off x="793421" y="1379332"/>
            <a:ext cx="10649839" cy="3210944"/>
          </a:xfrm>
        </p:spPr>
        <p:txBody>
          <a:bodyPr/>
          <a:lstStyle/>
          <a:p>
            <a:r>
              <a:rPr lang="en-US" altLang="zh-CN" sz="2400" dirty="0"/>
              <a:t>Graph database systems</a:t>
            </a:r>
          </a:p>
          <a:p>
            <a:pPr lvl="1"/>
            <a:r>
              <a:rPr lang="en-US" altLang="zh-CN" sz="2130" dirty="0"/>
              <a:t>Differential testing: </a:t>
            </a:r>
            <a:r>
              <a:rPr lang="en-US" altLang="zh-CN" sz="2130" b="0" dirty="0"/>
              <a:t>Grand[1], </a:t>
            </a:r>
            <a:r>
              <a:rPr lang="en-US" altLang="zh-CN" sz="2130" b="0" dirty="0" err="1"/>
              <a:t>GDsmith</a:t>
            </a:r>
            <a:r>
              <a:rPr lang="en-US" altLang="zh-CN" sz="2130" b="0" dirty="0"/>
              <a:t>[2]</a:t>
            </a:r>
          </a:p>
          <a:p>
            <a:pPr lvl="1"/>
            <a:r>
              <a:rPr lang="en-US" altLang="zh-CN" sz="2130" dirty="0"/>
              <a:t>Metamorphic testing: </a:t>
            </a:r>
            <a:r>
              <a:rPr lang="en-US" altLang="zh-CN" sz="2130" b="0" dirty="0" err="1"/>
              <a:t>GDBMeter</a:t>
            </a:r>
            <a:r>
              <a:rPr lang="en-US" altLang="zh-CN" sz="2130" b="0" dirty="0"/>
              <a:t>[3]</a:t>
            </a:r>
          </a:p>
          <a:p>
            <a:r>
              <a:rPr lang="en-US" altLang="zh-CN" sz="2400" dirty="0"/>
              <a:t>Relational database management systems</a:t>
            </a:r>
          </a:p>
          <a:p>
            <a:pPr lvl="1"/>
            <a:r>
              <a:rPr lang="en-US" altLang="zh-CN" sz="2130" dirty="0"/>
              <a:t>Differential testing: </a:t>
            </a:r>
            <a:r>
              <a:rPr lang="en-US" altLang="zh-CN" sz="2130" b="0" dirty="0"/>
              <a:t>RAGS[4], APOLLO[5]</a:t>
            </a:r>
          </a:p>
          <a:p>
            <a:pPr lvl="1"/>
            <a:r>
              <a:rPr lang="en-US" altLang="zh-CN" sz="2130" dirty="0"/>
              <a:t>Detect logic bugs and optimization bugs: </a:t>
            </a:r>
            <a:r>
              <a:rPr lang="en-US" altLang="zh-CN" sz="2130" b="0" dirty="0"/>
              <a:t>PQS[6], TLP[7], </a:t>
            </a:r>
            <a:r>
              <a:rPr lang="en-US" altLang="zh-CN" sz="2130" b="0" dirty="0" err="1"/>
              <a:t>NoREC</a:t>
            </a:r>
            <a:r>
              <a:rPr lang="en-US" altLang="zh-CN" sz="2130" b="0" dirty="0"/>
              <a:t>[8], DQE[9]</a:t>
            </a:r>
          </a:p>
          <a:p>
            <a:pPr lvl="1"/>
            <a:r>
              <a:rPr lang="en-US" altLang="zh-CN" sz="2130" dirty="0"/>
              <a:t>Detect transaction bugs: </a:t>
            </a:r>
            <a:r>
              <a:rPr lang="en-US" altLang="zh-CN" sz="2130" b="0" dirty="0"/>
              <a:t>DT</a:t>
            </a:r>
            <a:r>
              <a:rPr lang="en-US" altLang="zh-CN" sz="2130" b="0" baseline="30000" dirty="0"/>
              <a:t>2</a:t>
            </a:r>
            <a:r>
              <a:rPr lang="en-US" altLang="zh-CN" sz="2130" b="0" dirty="0"/>
              <a:t>[10], </a:t>
            </a:r>
            <a:r>
              <a:rPr lang="en-US" altLang="zh-CN" sz="2130" b="0" dirty="0" err="1"/>
              <a:t>Troc</a:t>
            </a:r>
            <a:r>
              <a:rPr lang="en-US" altLang="zh-CN" sz="2130" b="0" dirty="0"/>
              <a:t>[11]</a:t>
            </a:r>
          </a:p>
        </p:txBody>
      </p:sp>
      <p:sp>
        <p:nvSpPr>
          <p:cNvPr id="3" name="标题 2">
            <a:extLst>
              <a:ext uri="{FF2B5EF4-FFF2-40B4-BE49-F238E27FC236}">
                <a16:creationId xmlns:a16="http://schemas.microsoft.com/office/drawing/2014/main" id="{41018685-8402-4C8E-A9BF-15FE11E6A6D0}"/>
              </a:ext>
            </a:extLst>
          </p:cNvPr>
          <p:cNvSpPr>
            <a:spLocks noGrp="1"/>
          </p:cNvSpPr>
          <p:nvPr>
            <p:ph type="title"/>
          </p:nvPr>
        </p:nvSpPr>
        <p:spPr/>
        <p:txBody>
          <a:bodyPr/>
          <a:lstStyle/>
          <a:p>
            <a:r>
              <a:rPr lang="en-US" altLang="zh-CN" dirty="0"/>
              <a:t>Existing Testing Tools</a:t>
            </a:r>
            <a:endParaRPr lang="zh-CN" altLang="en-US" dirty="0"/>
          </a:p>
        </p:txBody>
      </p:sp>
      <p:sp>
        <p:nvSpPr>
          <p:cNvPr id="5" name="文本框 4">
            <a:extLst>
              <a:ext uri="{FF2B5EF4-FFF2-40B4-BE49-F238E27FC236}">
                <a16:creationId xmlns:a16="http://schemas.microsoft.com/office/drawing/2014/main" id="{50A253E2-670B-4C88-9BAB-3F813C8088B8}"/>
              </a:ext>
            </a:extLst>
          </p:cNvPr>
          <p:cNvSpPr txBox="1"/>
          <p:nvPr/>
        </p:nvSpPr>
        <p:spPr>
          <a:xfrm>
            <a:off x="0" y="4921945"/>
            <a:ext cx="12191999" cy="1954381"/>
          </a:xfrm>
          <a:prstGeom prst="rect">
            <a:avLst/>
          </a:prstGeom>
          <a:noFill/>
        </p:spPr>
        <p:txBody>
          <a:bodyPr wrap="square">
            <a:spAutoFit/>
          </a:bodyPr>
          <a:lstStyle/>
          <a:p>
            <a:r>
              <a:rPr lang="en-US" altLang="zh-CN" sz="1100" dirty="0"/>
              <a:t>[1] Y. Zheng, et. al., Finding bugs in Gremlin-based graph database systems via randomized differential testing. ISSTA 2022.</a:t>
            </a:r>
          </a:p>
          <a:p>
            <a:r>
              <a:rPr lang="en-US" altLang="zh-CN" sz="1100" dirty="0"/>
              <a:t>[2] Z. Hua, et. al., </a:t>
            </a:r>
            <a:r>
              <a:rPr lang="en-US" altLang="zh-CN" sz="1100" dirty="0" err="1"/>
              <a:t>GDsmith</a:t>
            </a:r>
            <a:r>
              <a:rPr lang="en-US" altLang="zh-CN" sz="1100" dirty="0"/>
              <a:t>: Detecting bugs in Cypher graph database engines. 2023.</a:t>
            </a:r>
          </a:p>
          <a:p>
            <a:r>
              <a:rPr lang="en-US" altLang="zh-CN" sz="1100" dirty="0"/>
              <a:t>[3] M. </a:t>
            </a:r>
            <a:r>
              <a:rPr lang="en-US" altLang="zh-CN" sz="1100" dirty="0" err="1"/>
              <a:t>Kamm</a:t>
            </a:r>
            <a:r>
              <a:rPr lang="en-US" altLang="zh-CN" sz="1100" dirty="0"/>
              <a:t>, et. al., Testing graph database engines via query partitioning. ISSTA 2023.</a:t>
            </a:r>
          </a:p>
          <a:p>
            <a:r>
              <a:rPr lang="en-US" altLang="zh-CN" sz="1100" dirty="0"/>
              <a:t>[4] Donald S. </a:t>
            </a:r>
            <a:r>
              <a:rPr lang="en-US" altLang="zh-CN" sz="1100" dirty="0" err="1"/>
              <a:t>Slutz</a:t>
            </a:r>
            <a:r>
              <a:rPr lang="en-US" altLang="zh-CN" sz="1100" dirty="0"/>
              <a:t>. Massive Stochastic Testing of SQL. VLDB 1998.</a:t>
            </a:r>
          </a:p>
          <a:p>
            <a:r>
              <a:rPr lang="en-US" altLang="zh-CN" sz="1100" dirty="0"/>
              <a:t>[5] </a:t>
            </a:r>
            <a:r>
              <a:rPr lang="en-US" altLang="zh-CN" sz="1100" dirty="0" err="1"/>
              <a:t>Jinho</a:t>
            </a:r>
            <a:r>
              <a:rPr lang="en-US" altLang="zh-CN" sz="1100" dirty="0"/>
              <a:t> Jung, et. al., APOLLO: Automatic Detection and Diagnosis of Performance Regressions in Database Systems. PVLDB 2019.</a:t>
            </a:r>
          </a:p>
          <a:p>
            <a:r>
              <a:rPr lang="en-US" altLang="zh-CN" sz="1100" dirty="0"/>
              <a:t>[6] Manuel Rigger and </a:t>
            </a:r>
            <a:r>
              <a:rPr lang="en-US" altLang="zh-CN" sz="1100" dirty="0" err="1"/>
              <a:t>Zhendong</a:t>
            </a:r>
            <a:r>
              <a:rPr lang="en-US" altLang="zh-CN" sz="1100" dirty="0"/>
              <a:t> </a:t>
            </a:r>
            <a:r>
              <a:rPr lang="en-US" altLang="zh-CN" sz="1100" dirty="0" err="1"/>
              <a:t>Su</a:t>
            </a:r>
            <a:r>
              <a:rPr lang="en-US" altLang="zh-CN" sz="1100" dirty="0"/>
              <a:t>. Testing Database Engines via Pivoted Query Synthesis. OSDI 2020.</a:t>
            </a:r>
          </a:p>
          <a:p>
            <a:r>
              <a:rPr lang="en-US" altLang="zh-CN" sz="1100" dirty="0"/>
              <a:t>[7] Manuel Rigger and </a:t>
            </a:r>
            <a:r>
              <a:rPr lang="en-US" altLang="zh-CN" sz="1100" dirty="0" err="1"/>
              <a:t>Zhendong</a:t>
            </a:r>
            <a:r>
              <a:rPr lang="en-US" altLang="zh-CN" sz="1100" dirty="0"/>
              <a:t> </a:t>
            </a:r>
            <a:r>
              <a:rPr lang="en-US" altLang="zh-CN" sz="1100" dirty="0" err="1"/>
              <a:t>Su</a:t>
            </a:r>
            <a:r>
              <a:rPr lang="en-US" altLang="zh-CN" sz="1100" dirty="0"/>
              <a:t>. Finding Bugs in Database Systems via Query Partitioning. OOPSLA 2020.</a:t>
            </a:r>
          </a:p>
          <a:p>
            <a:r>
              <a:rPr lang="en-US" altLang="zh-CN" sz="1100" dirty="0"/>
              <a:t>[8] Manuel Rigger and </a:t>
            </a:r>
            <a:r>
              <a:rPr lang="en-US" altLang="zh-CN" sz="1100" dirty="0" err="1"/>
              <a:t>Zhendong</a:t>
            </a:r>
            <a:r>
              <a:rPr lang="en-US" altLang="zh-CN" sz="1100" dirty="0"/>
              <a:t> </a:t>
            </a:r>
            <a:r>
              <a:rPr lang="en-US" altLang="zh-CN" sz="1100" dirty="0" err="1"/>
              <a:t>Su</a:t>
            </a:r>
            <a:r>
              <a:rPr lang="en-US" altLang="zh-CN" sz="1100" dirty="0"/>
              <a:t>. Detecting Optimization Bugs in Database Engines via Non-Optimizing Reference Engine Construction. ESEC/FSE 2020.</a:t>
            </a:r>
          </a:p>
          <a:p>
            <a:r>
              <a:rPr lang="en-US" altLang="zh-CN" sz="1100" dirty="0"/>
              <a:t>[9] J. Song, et. al., Testing database systems via differential query execution. ICSE 2023.</a:t>
            </a:r>
          </a:p>
          <a:p>
            <a:r>
              <a:rPr lang="en-US" altLang="zh-CN" sz="1100" dirty="0"/>
              <a:t>[10] Z. Cui, et. al., Differentially testing database transactions for fun and profit. ASE 2022.</a:t>
            </a:r>
          </a:p>
          <a:p>
            <a:r>
              <a:rPr lang="en-US" altLang="zh-CN" sz="1100" dirty="0"/>
              <a:t>[11] W. Dou, et. al., Detecting isolation bugs via transaction oracle construction. ICSE 2023.</a:t>
            </a:r>
          </a:p>
        </p:txBody>
      </p:sp>
      <p:sp>
        <p:nvSpPr>
          <p:cNvPr id="6" name="矩形 5">
            <a:extLst>
              <a:ext uri="{FF2B5EF4-FFF2-40B4-BE49-F238E27FC236}">
                <a16:creationId xmlns:a16="http://schemas.microsoft.com/office/drawing/2014/main" id="{467795B4-FBDA-0E3A-D607-5286AA7913D5}"/>
              </a:ext>
            </a:extLst>
          </p:cNvPr>
          <p:cNvSpPr/>
          <p:nvPr/>
        </p:nvSpPr>
        <p:spPr>
          <a:xfrm>
            <a:off x="44063" y="1376746"/>
            <a:ext cx="11531173" cy="5481254"/>
          </a:xfrm>
          <a:prstGeom prst="rect">
            <a:avLst/>
          </a:prstGeom>
          <a:solidFill>
            <a:schemeClr val="bg1">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4B24C25C-C983-B01C-46AC-94A080BC1BDA}"/>
              </a:ext>
            </a:extLst>
          </p:cNvPr>
          <p:cNvSpPr/>
          <p:nvPr/>
        </p:nvSpPr>
        <p:spPr bwMode="gray">
          <a:xfrm>
            <a:off x="1012778" y="2811883"/>
            <a:ext cx="10166442" cy="1234234"/>
          </a:xfrm>
          <a:prstGeom prst="roundRect">
            <a:avLst/>
          </a:prstGeom>
          <a:solidFill>
            <a:schemeClr val="accent1">
              <a:lumMod val="20000"/>
              <a:lumOff val="80000"/>
            </a:schemeClr>
          </a:solidFill>
          <a:ln w="6350" algn="ctr">
            <a:noFill/>
            <a:miter lim="800000"/>
            <a:headEnd/>
            <a:tailEnd/>
          </a:ln>
          <a:effectLst/>
        </p:spPr>
        <p:txBody>
          <a:bodyPr wrap="square" rtlCol="0" anchor="ctr"/>
          <a:lstStyle/>
          <a:p>
            <a:pPr algn="ctr"/>
            <a:r>
              <a:rPr lang="en-US" altLang="zh-CN" sz="2800" b="1" dirty="0">
                <a:cs typeface="Calibri" panose="020F0502020204030204" pitchFamily="34" charset="0"/>
              </a:rPr>
              <a:t>None of these tools can detect logic bugs in RDF stores </a:t>
            </a:r>
            <a:endParaRPr lang="zh-CN" altLang="en-US" sz="2800" b="1" dirty="0">
              <a:cs typeface="Calibri" panose="020F0502020204030204" pitchFamily="34" charset="0"/>
            </a:endParaRPr>
          </a:p>
        </p:txBody>
      </p:sp>
    </p:spTree>
    <p:extLst>
      <p:ext uri="{BB962C8B-B14F-4D97-AF65-F5344CB8AC3E}">
        <p14:creationId xmlns:p14="http://schemas.microsoft.com/office/powerpoint/2010/main" val="3014142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018685-8402-4C8E-A9BF-15FE11E6A6D0}"/>
              </a:ext>
            </a:extLst>
          </p:cNvPr>
          <p:cNvSpPr>
            <a:spLocks noGrp="1"/>
          </p:cNvSpPr>
          <p:nvPr>
            <p:ph type="title"/>
          </p:nvPr>
        </p:nvSpPr>
        <p:spPr/>
        <p:txBody>
          <a:bodyPr/>
          <a:lstStyle/>
          <a:p>
            <a:r>
              <a:rPr lang="en-US" altLang="zh-CN" dirty="0"/>
              <a:t>RD</a:t>
            </a:r>
            <a:r>
              <a:rPr lang="en-US" altLang="zh-CN" baseline="30000" dirty="0"/>
              <a:t>2</a:t>
            </a:r>
            <a:r>
              <a:rPr lang="en-US" altLang="zh-CN" dirty="0"/>
              <a:t> Overview</a:t>
            </a:r>
            <a:endParaRPr lang="zh-CN" altLang="en-US" dirty="0"/>
          </a:p>
        </p:txBody>
      </p:sp>
      <p:sp>
        <p:nvSpPr>
          <p:cNvPr id="2" name="矩形: 圆角 1">
            <a:extLst>
              <a:ext uri="{FF2B5EF4-FFF2-40B4-BE49-F238E27FC236}">
                <a16:creationId xmlns:a16="http://schemas.microsoft.com/office/drawing/2014/main" id="{F3AB3BAA-0C62-8F47-CC65-C246C68E98D0}"/>
              </a:ext>
            </a:extLst>
          </p:cNvPr>
          <p:cNvSpPr/>
          <p:nvPr/>
        </p:nvSpPr>
        <p:spPr bwMode="auto">
          <a:xfrm>
            <a:off x="743996" y="4560974"/>
            <a:ext cx="2043015" cy="778418"/>
          </a:xfrm>
          <a:prstGeom prst="round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noAutofit/>
          </a:bodyPr>
          <a:lstStyle/>
          <a:p>
            <a:pPr algn="ctr"/>
            <a:r>
              <a:rPr lang="en-US" altLang="zh-CN" sz="2100" dirty="0">
                <a:latin typeface="Calibri" panose="020F0502020204030204" pitchFamily="34" charset="0"/>
                <a:cs typeface="Calibri" panose="020F0502020204030204" pitchFamily="34" charset="0"/>
              </a:rPr>
              <a:t>SPARQL Query Generation</a:t>
            </a:r>
            <a:endParaRPr lang="zh-CN" altLang="en-US" sz="2100" dirty="0">
              <a:latin typeface="Calibri" panose="020F0502020204030204" pitchFamily="34" charset="0"/>
              <a:cs typeface="Calibri" panose="020F0502020204030204" pitchFamily="34" charset="0"/>
            </a:endParaRPr>
          </a:p>
        </p:txBody>
      </p:sp>
      <p:sp>
        <p:nvSpPr>
          <p:cNvPr id="7" name="内容占位符 1">
            <a:extLst>
              <a:ext uri="{FF2B5EF4-FFF2-40B4-BE49-F238E27FC236}">
                <a16:creationId xmlns:a16="http://schemas.microsoft.com/office/drawing/2014/main" id="{288BCC3B-F916-2EC1-A5F0-5F09AB02C5E1}"/>
              </a:ext>
            </a:extLst>
          </p:cNvPr>
          <p:cNvSpPr txBox="1"/>
          <p:nvPr/>
        </p:nvSpPr>
        <p:spPr bwMode="auto">
          <a:xfrm>
            <a:off x="7425547" y="2387409"/>
            <a:ext cx="1578104" cy="1100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60680" indent="-360680" algn="l" rtl="0" eaLnBrk="1" fontAlgn="base" hangingPunct="1">
              <a:spcBef>
                <a:spcPct val="20000"/>
              </a:spcBef>
              <a:spcAft>
                <a:spcPct val="0"/>
              </a:spcAft>
              <a:buClr>
                <a:schemeClr val="accent2"/>
              </a:buClr>
              <a:buFont typeface="Wingdings" panose="05000000000000000000" pitchFamily="2" charset="2"/>
              <a:buChar char="p"/>
              <a:defRPr sz="2400" b="0" i="0" baseline="0">
                <a:solidFill>
                  <a:schemeClr val="tx1"/>
                </a:solidFill>
                <a:latin typeface="Calibri" panose="020F0502020204030204" pitchFamily="34" charset="0"/>
                <a:ea typeface="+mn-ea"/>
                <a:cs typeface="Calibri" panose="020F0502020204030204" pitchFamily="34" charset="0"/>
              </a:defRPr>
            </a:lvl1pPr>
            <a:lvl2pPr marL="720725" indent="-249555" algn="l" defTabSz="895350" rtl="0" eaLnBrk="1" fontAlgn="base" hangingPunct="1">
              <a:spcBef>
                <a:spcPct val="20000"/>
              </a:spcBef>
              <a:spcAft>
                <a:spcPct val="0"/>
              </a:spcAft>
              <a:buClr>
                <a:schemeClr val="accent2">
                  <a:lumMod val="60000"/>
                  <a:lumOff val="40000"/>
                </a:schemeClr>
              </a:buClr>
              <a:buFont typeface="Wingdings" panose="05000000000000000000" pitchFamily="2" charset="2"/>
              <a:buChar char="p"/>
              <a:defRPr lang="zh-CN" altLang="en-US" sz="2000" b="0" i="0" dirty="0" smtClean="0">
                <a:solidFill>
                  <a:schemeClr val="tx1"/>
                </a:solidFill>
                <a:latin typeface="Calibri" panose="020F0502020204030204" pitchFamily="34" charset="0"/>
                <a:ea typeface="+mn-ea"/>
                <a:cs typeface="Calibri" panose="020F0502020204030204" pitchFamily="34" charset="0"/>
              </a:defRPr>
            </a:lvl2pPr>
            <a:lvl3pPr marL="1163955" indent="-254000" algn="l" rtl="0" eaLnBrk="1" fontAlgn="base" hangingPunct="1">
              <a:spcBef>
                <a:spcPct val="20000"/>
              </a:spcBef>
              <a:spcAft>
                <a:spcPct val="0"/>
              </a:spcAft>
              <a:buClr>
                <a:schemeClr val="accent1">
                  <a:lumMod val="60000"/>
                  <a:lumOff val="40000"/>
                </a:schemeClr>
              </a:buClr>
              <a:buFont typeface="Wingdings" panose="05000000000000000000" pitchFamily="2" charset="2"/>
              <a:buChar char="p"/>
              <a:defRPr sz="1800" b="0" i="0">
                <a:solidFill>
                  <a:schemeClr val="tx1"/>
                </a:solidFill>
                <a:latin typeface="Calibri" panose="020F0502020204030204" pitchFamily="34" charset="0"/>
                <a:ea typeface="+mn-ea"/>
                <a:cs typeface="Calibri" panose="020F0502020204030204" pitchFamily="34" charset="0"/>
              </a:defRPr>
            </a:lvl3pPr>
            <a:lvl4pPr marL="1524000" indent="-217805" algn="l" rtl="0" eaLnBrk="1" fontAlgn="base" hangingPunct="1">
              <a:spcBef>
                <a:spcPct val="20000"/>
              </a:spcBef>
              <a:spcAft>
                <a:spcPct val="0"/>
              </a:spcAft>
              <a:buClr>
                <a:schemeClr val="accent6"/>
              </a:buClr>
              <a:buFont typeface="Wingdings" panose="05000000000000000000" pitchFamily="2" charset="2"/>
              <a:buChar char="ü"/>
              <a:defRPr sz="1600" b="0" i="0">
                <a:solidFill>
                  <a:schemeClr val="tx1"/>
                </a:solidFill>
                <a:latin typeface="Calibri" panose="020F0502020204030204" pitchFamily="34" charset="0"/>
                <a:ea typeface="+mn-ea"/>
                <a:cs typeface="Calibri" panose="020F0502020204030204" pitchFamily="34" charset="0"/>
              </a:defRPr>
            </a:lvl4pPr>
            <a:lvl5pPr marL="1884680" indent="-189230" algn="l" rtl="0" eaLnBrk="1" fontAlgn="base" hangingPunct="1">
              <a:spcBef>
                <a:spcPct val="25000"/>
              </a:spcBef>
              <a:spcAft>
                <a:spcPct val="0"/>
              </a:spcAft>
              <a:buClr>
                <a:schemeClr val="accent6"/>
              </a:buClr>
              <a:buFont typeface="Wingdings" panose="05000000000000000000" pitchFamily="2" charset="2"/>
              <a:buChar char="ü"/>
              <a:defRPr sz="1200" b="0" i="0">
                <a:solidFill>
                  <a:schemeClr val="tx1"/>
                </a:solidFill>
                <a:latin typeface="Calibri" panose="020F0502020204030204" pitchFamily="34" charset="0"/>
                <a:ea typeface="+mn-ea"/>
                <a:cs typeface="Calibri" panose="020F0502020204030204" pitchFamily="34" charset="0"/>
              </a:defRPr>
            </a:lvl5pPr>
            <a:lvl6pPr marL="25514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6pPr>
            <a:lvl7pPr marL="30086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7pPr>
            <a:lvl8pPr marL="34658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8pPr>
            <a:lvl9pPr marL="39230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9pPr>
          </a:lstStyle>
          <a:p>
            <a:pPr marL="0" indent="0" algn="ctr">
              <a:buNone/>
            </a:pPr>
            <a:endParaRPr lang="en-US" altLang="zh-CN" sz="2100" dirty="0"/>
          </a:p>
          <a:p>
            <a:pPr marL="0" indent="0" algn="ctr">
              <a:buNone/>
            </a:pPr>
            <a:r>
              <a:rPr lang="en-US" altLang="zh-CN" sz="2100" kern="0" dirty="0"/>
              <a:t>Unify Result Formats</a:t>
            </a:r>
          </a:p>
        </p:txBody>
      </p:sp>
      <p:sp>
        <p:nvSpPr>
          <p:cNvPr id="8" name="矩形: 圆角 7">
            <a:extLst>
              <a:ext uri="{FF2B5EF4-FFF2-40B4-BE49-F238E27FC236}">
                <a16:creationId xmlns:a16="http://schemas.microsoft.com/office/drawing/2014/main" id="{4DD2377B-9A34-5784-0D03-8E6976D622E3}"/>
              </a:ext>
            </a:extLst>
          </p:cNvPr>
          <p:cNvSpPr/>
          <p:nvPr/>
        </p:nvSpPr>
        <p:spPr bwMode="auto">
          <a:xfrm>
            <a:off x="6446543" y="4876733"/>
            <a:ext cx="836037" cy="509364"/>
          </a:xfrm>
          <a:prstGeom prst="round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r>
              <a:rPr lang="en-US" altLang="zh-CN" sz="2100" dirty="0">
                <a:solidFill>
                  <a:schemeClr val="tx1"/>
                </a:solidFill>
                <a:latin typeface="Calibri" panose="020F0502020204030204" pitchFamily="34" charset="0"/>
                <a:cs typeface="Calibri" panose="020F0502020204030204" pitchFamily="34" charset="0"/>
              </a:rPr>
              <a:t>Res3</a:t>
            </a:r>
            <a:endParaRPr lang="zh-CN" altLang="en-US" sz="2100" dirty="0">
              <a:solidFill>
                <a:schemeClr val="tx1"/>
              </a:solidFill>
              <a:latin typeface="Calibri" panose="020F0502020204030204" pitchFamily="34" charset="0"/>
              <a:cs typeface="Calibri" panose="020F0502020204030204" pitchFamily="34" charset="0"/>
            </a:endParaRPr>
          </a:p>
        </p:txBody>
      </p:sp>
      <p:sp>
        <p:nvSpPr>
          <p:cNvPr id="9" name="矩形: 圆角 8">
            <a:extLst>
              <a:ext uri="{FF2B5EF4-FFF2-40B4-BE49-F238E27FC236}">
                <a16:creationId xmlns:a16="http://schemas.microsoft.com/office/drawing/2014/main" id="{C9418042-7D3D-819D-0F00-FA167A290D6E}"/>
              </a:ext>
            </a:extLst>
          </p:cNvPr>
          <p:cNvSpPr/>
          <p:nvPr/>
        </p:nvSpPr>
        <p:spPr bwMode="auto">
          <a:xfrm>
            <a:off x="6448801" y="3917604"/>
            <a:ext cx="836037" cy="509364"/>
          </a:xfrm>
          <a:prstGeom prst="round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r>
              <a:rPr lang="en-US" altLang="zh-CN" sz="2100" dirty="0">
                <a:solidFill>
                  <a:schemeClr val="tx1"/>
                </a:solidFill>
                <a:latin typeface="Calibri" panose="020F0502020204030204" pitchFamily="34" charset="0"/>
                <a:cs typeface="Calibri" panose="020F0502020204030204" pitchFamily="34" charset="0"/>
              </a:rPr>
              <a:t>Res2</a:t>
            </a:r>
            <a:endParaRPr lang="zh-CN" altLang="en-US" sz="2100" dirty="0">
              <a:solidFill>
                <a:schemeClr val="tx1"/>
              </a:solidFill>
              <a:latin typeface="Calibri" panose="020F0502020204030204" pitchFamily="34" charset="0"/>
              <a:cs typeface="Calibri" panose="020F0502020204030204" pitchFamily="34" charset="0"/>
            </a:endParaRPr>
          </a:p>
        </p:txBody>
      </p:sp>
      <p:sp>
        <p:nvSpPr>
          <p:cNvPr id="10" name="矩形: 圆角 9">
            <a:extLst>
              <a:ext uri="{FF2B5EF4-FFF2-40B4-BE49-F238E27FC236}">
                <a16:creationId xmlns:a16="http://schemas.microsoft.com/office/drawing/2014/main" id="{AEC1206E-B74D-B8B8-8DF5-AF71FF99C4FA}"/>
              </a:ext>
            </a:extLst>
          </p:cNvPr>
          <p:cNvSpPr/>
          <p:nvPr/>
        </p:nvSpPr>
        <p:spPr bwMode="auto">
          <a:xfrm>
            <a:off x="6448801" y="2960121"/>
            <a:ext cx="848981" cy="509364"/>
          </a:xfrm>
          <a:prstGeom prst="round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r>
              <a:rPr lang="en-US" altLang="zh-CN" sz="2100" dirty="0">
                <a:solidFill>
                  <a:schemeClr val="tx1"/>
                </a:solidFill>
                <a:latin typeface="Calibri" panose="020F0502020204030204" pitchFamily="34" charset="0"/>
                <a:cs typeface="Calibri" panose="020F0502020204030204" pitchFamily="34" charset="0"/>
              </a:rPr>
              <a:t>Res1</a:t>
            </a:r>
            <a:endParaRPr lang="zh-CN" altLang="en-US" sz="2100" dirty="0">
              <a:solidFill>
                <a:schemeClr val="tx1"/>
              </a:solidFill>
              <a:latin typeface="Calibri" panose="020F0502020204030204" pitchFamily="34" charset="0"/>
              <a:cs typeface="Calibri" panose="020F0502020204030204" pitchFamily="34" charset="0"/>
            </a:endParaRPr>
          </a:p>
        </p:txBody>
      </p:sp>
      <p:cxnSp>
        <p:nvCxnSpPr>
          <p:cNvPr id="11" name="直接箭头连接符 10">
            <a:extLst>
              <a:ext uri="{FF2B5EF4-FFF2-40B4-BE49-F238E27FC236}">
                <a16:creationId xmlns:a16="http://schemas.microsoft.com/office/drawing/2014/main" id="{A7F7A115-436A-A90A-820D-32D01A3402C4}"/>
              </a:ext>
            </a:extLst>
          </p:cNvPr>
          <p:cNvCxnSpPr>
            <a:cxnSpLocks/>
            <a:stCxn id="51" idx="3"/>
            <a:endCxn id="10" idx="1"/>
          </p:cNvCxnSpPr>
          <p:nvPr/>
        </p:nvCxnSpPr>
        <p:spPr bwMode="auto">
          <a:xfrm>
            <a:off x="6068581" y="3213683"/>
            <a:ext cx="380220" cy="1120"/>
          </a:xfrm>
          <a:prstGeom prst="straightConnector1">
            <a:avLst/>
          </a:prstGeom>
          <a:ln w="1905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2" name="直接箭头连接符 11">
            <a:extLst>
              <a:ext uri="{FF2B5EF4-FFF2-40B4-BE49-F238E27FC236}">
                <a16:creationId xmlns:a16="http://schemas.microsoft.com/office/drawing/2014/main" id="{8BAFB0C5-DFB7-1254-5EB6-B6A0F8E3F0DD}"/>
              </a:ext>
            </a:extLst>
          </p:cNvPr>
          <p:cNvCxnSpPr>
            <a:cxnSpLocks/>
            <a:endCxn id="9" idx="1"/>
          </p:cNvCxnSpPr>
          <p:nvPr/>
        </p:nvCxnSpPr>
        <p:spPr bwMode="auto">
          <a:xfrm>
            <a:off x="6064943" y="4170373"/>
            <a:ext cx="383858" cy="1913"/>
          </a:xfrm>
          <a:prstGeom prst="straightConnector1">
            <a:avLst/>
          </a:prstGeom>
          <a:ln w="1905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3" name="直接箭头连接符 12">
            <a:extLst>
              <a:ext uri="{FF2B5EF4-FFF2-40B4-BE49-F238E27FC236}">
                <a16:creationId xmlns:a16="http://schemas.microsoft.com/office/drawing/2014/main" id="{462FEB44-B35F-85F9-3193-3EB7FED38738}"/>
              </a:ext>
            </a:extLst>
          </p:cNvPr>
          <p:cNvCxnSpPr>
            <a:cxnSpLocks/>
            <a:endCxn id="8" idx="1"/>
          </p:cNvCxnSpPr>
          <p:nvPr/>
        </p:nvCxnSpPr>
        <p:spPr bwMode="auto">
          <a:xfrm>
            <a:off x="6064943" y="5129825"/>
            <a:ext cx="381600" cy="1590"/>
          </a:xfrm>
          <a:prstGeom prst="straightConnector1">
            <a:avLst/>
          </a:prstGeom>
          <a:ln w="1905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14" name="直接箭头连接符 13">
            <a:extLst>
              <a:ext uri="{FF2B5EF4-FFF2-40B4-BE49-F238E27FC236}">
                <a16:creationId xmlns:a16="http://schemas.microsoft.com/office/drawing/2014/main" id="{2B7E0194-02C2-ABC0-7DDE-6628F79A62D3}"/>
              </a:ext>
            </a:extLst>
          </p:cNvPr>
          <p:cNvCxnSpPr>
            <a:cxnSpLocks/>
            <a:stCxn id="18" idx="3"/>
          </p:cNvCxnSpPr>
          <p:nvPr/>
        </p:nvCxnSpPr>
        <p:spPr bwMode="auto">
          <a:xfrm>
            <a:off x="2787025" y="3445228"/>
            <a:ext cx="1553675" cy="0"/>
          </a:xfrm>
          <a:prstGeom prst="straightConnector1">
            <a:avLst/>
          </a:prstGeom>
          <a:ln w="1905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5" name="矩形 14">
            <a:extLst>
              <a:ext uri="{FF2B5EF4-FFF2-40B4-BE49-F238E27FC236}">
                <a16:creationId xmlns:a16="http://schemas.microsoft.com/office/drawing/2014/main" id="{395BCA8C-D387-73AD-EB80-0CC1A2196D45}"/>
              </a:ext>
            </a:extLst>
          </p:cNvPr>
          <p:cNvSpPr/>
          <p:nvPr/>
        </p:nvSpPr>
        <p:spPr bwMode="auto">
          <a:xfrm>
            <a:off x="4346979" y="2640731"/>
            <a:ext cx="1791942" cy="3075900"/>
          </a:xfrm>
          <a:prstGeom prst="rect">
            <a:avLst/>
          </a:prstGeom>
          <a:noFill/>
          <a:ln w="28575">
            <a:solidFill>
              <a:schemeClr val="tx1"/>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algn="ctr" fontAlgn="base">
              <a:spcBef>
                <a:spcPct val="20000"/>
              </a:spcBef>
              <a:spcAft>
                <a:spcPct val="0"/>
              </a:spcAft>
              <a:buClr>
                <a:srgbClr val="FF3300"/>
              </a:buClr>
              <a:buSzPct val="75000"/>
            </a:pPr>
            <a:endParaRPr lang="zh-CN" altLang="en-US" sz="2100" dirty="0">
              <a:latin typeface="Calibri" panose="020F0502020204030204" pitchFamily="34" charset="0"/>
              <a:ea typeface="Linux Libertine O" panose="02000503000000000000" pitchFamily="50" charset="0"/>
              <a:cs typeface="Calibri" panose="020F0502020204030204" pitchFamily="34" charset="0"/>
            </a:endParaRPr>
          </a:p>
        </p:txBody>
      </p:sp>
      <p:sp>
        <p:nvSpPr>
          <p:cNvPr id="16" name="内容占位符 1">
            <a:extLst>
              <a:ext uri="{FF2B5EF4-FFF2-40B4-BE49-F238E27FC236}">
                <a16:creationId xmlns:a16="http://schemas.microsoft.com/office/drawing/2014/main" id="{108299EC-FB48-0925-5331-6F252A0542F0}"/>
              </a:ext>
            </a:extLst>
          </p:cNvPr>
          <p:cNvSpPr txBox="1"/>
          <p:nvPr/>
        </p:nvSpPr>
        <p:spPr bwMode="auto">
          <a:xfrm>
            <a:off x="4409256" y="2210767"/>
            <a:ext cx="1791450" cy="39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60680" indent="-360680" algn="l" rtl="0" eaLnBrk="1" fontAlgn="base" hangingPunct="1">
              <a:spcBef>
                <a:spcPct val="20000"/>
              </a:spcBef>
              <a:spcAft>
                <a:spcPct val="0"/>
              </a:spcAft>
              <a:buClr>
                <a:schemeClr val="accent2"/>
              </a:buClr>
              <a:buFont typeface="Wingdings" panose="05000000000000000000" pitchFamily="2" charset="2"/>
              <a:buChar char="p"/>
              <a:defRPr sz="2400" b="0" i="0" baseline="0">
                <a:solidFill>
                  <a:schemeClr val="tx1"/>
                </a:solidFill>
                <a:latin typeface="Calibri" panose="020F0502020204030204" pitchFamily="34" charset="0"/>
                <a:ea typeface="+mn-ea"/>
                <a:cs typeface="Calibri" panose="020F0502020204030204" pitchFamily="34" charset="0"/>
              </a:defRPr>
            </a:lvl1pPr>
            <a:lvl2pPr marL="720725" indent="-249555" algn="l" defTabSz="895350" rtl="0" eaLnBrk="1" fontAlgn="base" hangingPunct="1">
              <a:spcBef>
                <a:spcPct val="20000"/>
              </a:spcBef>
              <a:spcAft>
                <a:spcPct val="0"/>
              </a:spcAft>
              <a:buClr>
                <a:schemeClr val="accent2">
                  <a:lumMod val="60000"/>
                  <a:lumOff val="40000"/>
                </a:schemeClr>
              </a:buClr>
              <a:buFont typeface="Wingdings" panose="05000000000000000000" pitchFamily="2" charset="2"/>
              <a:buChar char="p"/>
              <a:defRPr lang="zh-CN" altLang="en-US" sz="2000" b="0" i="0" dirty="0" smtClean="0">
                <a:solidFill>
                  <a:schemeClr val="tx1"/>
                </a:solidFill>
                <a:latin typeface="Calibri" panose="020F0502020204030204" pitchFamily="34" charset="0"/>
                <a:ea typeface="+mn-ea"/>
                <a:cs typeface="Calibri" panose="020F0502020204030204" pitchFamily="34" charset="0"/>
              </a:defRPr>
            </a:lvl2pPr>
            <a:lvl3pPr marL="1163955" indent="-254000" algn="l" rtl="0" eaLnBrk="1" fontAlgn="base" hangingPunct="1">
              <a:spcBef>
                <a:spcPct val="20000"/>
              </a:spcBef>
              <a:spcAft>
                <a:spcPct val="0"/>
              </a:spcAft>
              <a:buClr>
                <a:schemeClr val="accent1">
                  <a:lumMod val="60000"/>
                  <a:lumOff val="40000"/>
                </a:schemeClr>
              </a:buClr>
              <a:buFont typeface="Wingdings" panose="05000000000000000000" pitchFamily="2" charset="2"/>
              <a:buChar char="p"/>
              <a:defRPr sz="1800" b="0" i="0">
                <a:solidFill>
                  <a:schemeClr val="tx1"/>
                </a:solidFill>
                <a:latin typeface="Calibri" panose="020F0502020204030204" pitchFamily="34" charset="0"/>
                <a:ea typeface="+mn-ea"/>
                <a:cs typeface="Calibri" panose="020F0502020204030204" pitchFamily="34" charset="0"/>
              </a:defRPr>
            </a:lvl3pPr>
            <a:lvl4pPr marL="1524000" indent="-217805" algn="l" rtl="0" eaLnBrk="1" fontAlgn="base" hangingPunct="1">
              <a:spcBef>
                <a:spcPct val="20000"/>
              </a:spcBef>
              <a:spcAft>
                <a:spcPct val="0"/>
              </a:spcAft>
              <a:buClr>
                <a:schemeClr val="accent6"/>
              </a:buClr>
              <a:buFont typeface="Wingdings" panose="05000000000000000000" pitchFamily="2" charset="2"/>
              <a:buChar char="ü"/>
              <a:defRPr sz="1600" b="0" i="0">
                <a:solidFill>
                  <a:schemeClr val="tx1"/>
                </a:solidFill>
                <a:latin typeface="Calibri" panose="020F0502020204030204" pitchFamily="34" charset="0"/>
                <a:ea typeface="+mn-ea"/>
                <a:cs typeface="Calibri" panose="020F0502020204030204" pitchFamily="34" charset="0"/>
              </a:defRPr>
            </a:lvl4pPr>
            <a:lvl5pPr marL="1884680" indent="-189230" algn="l" rtl="0" eaLnBrk="1" fontAlgn="base" hangingPunct="1">
              <a:spcBef>
                <a:spcPct val="25000"/>
              </a:spcBef>
              <a:spcAft>
                <a:spcPct val="0"/>
              </a:spcAft>
              <a:buClr>
                <a:schemeClr val="accent6"/>
              </a:buClr>
              <a:buFont typeface="Wingdings" panose="05000000000000000000" pitchFamily="2" charset="2"/>
              <a:buChar char="ü"/>
              <a:defRPr sz="1200" b="0" i="0">
                <a:solidFill>
                  <a:schemeClr val="tx1"/>
                </a:solidFill>
                <a:latin typeface="Calibri" panose="020F0502020204030204" pitchFamily="34" charset="0"/>
                <a:ea typeface="+mn-ea"/>
                <a:cs typeface="Calibri" panose="020F0502020204030204" pitchFamily="34" charset="0"/>
              </a:defRPr>
            </a:lvl5pPr>
            <a:lvl6pPr marL="25514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6pPr>
            <a:lvl7pPr marL="30086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7pPr>
            <a:lvl8pPr marL="34658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8pPr>
            <a:lvl9pPr marL="39230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9pPr>
          </a:lstStyle>
          <a:p>
            <a:pPr marL="0" indent="0" algn="ctr">
              <a:buNone/>
            </a:pPr>
            <a:r>
              <a:rPr lang="en-US" altLang="zh-CN" sz="2100" dirty="0"/>
              <a:t>RDF Stores</a:t>
            </a:r>
            <a:endParaRPr lang="en-US" altLang="zh-CN" sz="2100" kern="0" dirty="0"/>
          </a:p>
        </p:txBody>
      </p:sp>
      <p:cxnSp>
        <p:nvCxnSpPr>
          <p:cNvPr id="17" name="直接箭头连接符 16">
            <a:extLst>
              <a:ext uri="{FF2B5EF4-FFF2-40B4-BE49-F238E27FC236}">
                <a16:creationId xmlns:a16="http://schemas.microsoft.com/office/drawing/2014/main" id="{CF2F29F3-3D9A-366C-363B-34A168D1818F}"/>
              </a:ext>
            </a:extLst>
          </p:cNvPr>
          <p:cNvCxnSpPr>
            <a:cxnSpLocks/>
            <a:stCxn id="2" idx="3"/>
          </p:cNvCxnSpPr>
          <p:nvPr/>
        </p:nvCxnSpPr>
        <p:spPr bwMode="auto">
          <a:xfrm>
            <a:off x="2787011" y="4950183"/>
            <a:ext cx="1553689" cy="0"/>
          </a:xfrm>
          <a:prstGeom prst="straightConnector1">
            <a:avLst/>
          </a:prstGeom>
          <a:ln w="1905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18" name="矩形: 圆角 17">
            <a:extLst>
              <a:ext uri="{FF2B5EF4-FFF2-40B4-BE49-F238E27FC236}">
                <a16:creationId xmlns:a16="http://schemas.microsoft.com/office/drawing/2014/main" id="{A6985975-03F4-618B-465E-AD356F7C2933}"/>
              </a:ext>
            </a:extLst>
          </p:cNvPr>
          <p:cNvSpPr/>
          <p:nvPr/>
        </p:nvSpPr>
        <p:spPr bwMode="auto">
          <a:xfrm>
            <a:off x="743996" y="3057861"/>
            <a:ext cx="2043029" cy="774733"/>
          </a:xfrm>
          <a:prstGeom prst="round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noAutofit/>
          </a:bodyPr>
          <a:lstStyle/>
          <a:p>
            <a:pPr algn="ctr"/>
            <a:r>
              <a:rPr lang="en-US" altLang="zh-CN" sz="2100" dirty="0">
                <a:latin typeface="Calibri" panose="020F0502020204030204" pitchFamily="34" charset="0"/>
                <a:cs typeface="Calibri" panose="020F0502020204030204" pitchFamily="34" charset="0"/>
              </a:rPr>
              <a:t>RDF Graph Generation</a:t>
            </a:r>
            <a:endParaRPr lang="zh-CN" altLang="en-US" sz="2100" dirty="0">
              <a:latin typeface="Calibri" panose="020F0502020204030204" pitchFamily="34" charset="0"/>
              <a:cs typeface="Calibri" panose="020F0502020204030204" pitchFamily="34" charset="0"/>
            </a:endParaRPr>
          </a:p>
        </p:txBody>
      </p:sp>
      <p:sp>
        <p:nvSpPr>
          <p:cNvPr id="19" name="内容占位符 1">
            <a:extLst>
              <a:ext uri="{FF2B5EF4-FFF2-40B4-BE49-F238E27FC236}">
                <a16:creationId xmlns:a16="http://schemas.microsoft.com/office/drawing/2014/main" id="{469B9631-36CC-0D73-679D-A931A12DF255}"/>
              </a:ext>
            </a:extLst>
          </p:cNvPr>
          <p:cNvSpPr txBox="1"/>
          <p:nvPr/>
        </p:nvSpPr>
        <p:spPr bwMode="auto">
          <a:xfrm>
            <a:off x="2758205" y="2370784"/>
            <a:ext cx="1589265" cy="1051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60680" indent="-360680" algn="l" rtl="0" eaLnBrk="1" fontAlgn="base" hangingPunct="1">
              <a:spcBef>
                <a:spcPct val="20000"/>
              </a:spcBef>
              <a:spcAft>
                <a:spcPct val="0"/>
              </a:spcAft>
              <a:buClr>
                <a:schemeClr val="accent2"/>
              </a:buClr>
              <a:buFont typeface="Wingdings" panose="05000000000000000000" pitchFamily="2" charset="2"/>
              <a:buChar char="p"/>
              <a:defRPr sz="2400" b="0" i="0" baseline="0">
                <a:solidFill>
                  <a:schemeClr val="tx1"/>
                </a:solidFill>
                <a:latin typeface="Calibri" panose="020F0502020204030204" pitchFamily="34" charset="0"/>
                <a:ea typeface="+mn-ea"/>
                <a:cs typeface="Calibri" panose="020F0502020204030204" pitchFamily="34" charset="0"/>
              </a:defRPr>
            </a:lvl1pPr>
            <a:lvl2pPr marL="720725" indent="-249555" algn="l" defTabSz="895350" rtl="0" eaLnBrk="1" fontAlgn="base" hangingPunct="1">
              <a:spcBef>
                <a:spcPct val="20000"/>
              </a:spcBef>
              <a:spcAft>
                <a:spcPct val="0"/>
              </a:spcAft>
              <a:buClr>
                <a:schemeClr val="accent2">
                  <a:lumMod val="60000"/>
                  <a:lumOff val="40000"/>
                </a:schemeClr>
              </a:buClr>
              <a:buFont typeface="Wingdings" panose="05000000000000000000" pitchFamily="2" charset="2"/>
              <a:buChar char="p"/>
              <a:defRPr lang="zh-CN" altLang="en-US" sz="2000" b="0" i="0" dirty="0" smtClean="0">
                <a:solidFill>
                  <a:schemeClr val="tx1"/>
                </a:solidFill>
                <a:latin typeface="Calibri" panose="020F0502020204030204" pitchFamily="34" charset="0"/>
                <a:ea typeface="+mn-ea"/>
                <a:cs typeface="Calibri" panose="020F0502020204030204" pitchFamily="34" charset="0"/>
              </a:defRPr>
            </a:lvl2pPr>
            <a:lvl3pPr marL="1163955" indent="-254000" algn="l" rtl="0" eaLnBrk="1" fontAlgn="base" hangingPunct="1">
              <a:spcBef>
                <a:spcPct val="20000"/>
              </a:spcBef>
              <a:spcAft>
                <a:spcPct val="0"/>
              </a:spcAft>
              <a:buClr>
                <a:schemeClr val="accent1">
                  <a:lumMod val="60000"/>
                  <a:lumOff val="40000"/>
                </a:schemeClr>
              </a:buClr>
              <a:buFont typeface="Wingdings" panose="05000000000000000000" pitchFamily="2" charset="2"/>
              <a:buChar char="p"/>
              <a:defRPr sz="1800" b="0" i="0">
                <a:solidFill>
                  <a:schemeClr val="tx1"/>
                </a:solidFill>
                <a:latin typeface="Calibri" panose="020F0502020204030204" pitchFamily="34" charset="0"/>
                <a:ea typeface="+mn-ea"/>
                <a:cs typeface="Calibri" panose="020F0502020204030204" pitchFamily="34" charset="0"/>
              </a:defRPr>
            </a:lvl3pPr>
            <a:lvl4pPr marL="1524000" indent="-217805" algn="l" rtl="0" eaLnBrk="1" fontAlgn="base" hangingPunct="1">
              <a:spcBef>
                <a:spcPct val="20000"/>
              </a:spcBef>
              <a:spcAft>
                <a:spcPct val="0"/>
              </a:spcAft>
              <a:buClr>
                <a:schemeClr val="accent6"/>
              </a:buClr>
              <a:buFont typeface="Wingdings" panose="05000000000000000000" pitchFamily="2" charset="2"/>
              <a:buChar char="ü"/>
              <a:defRPr sz="1600" b="0" i="0">
                <a:solidFill>
                  <a:schemeClr val="tx1"/>
                </a:solidFill>
                <a:latin typeface="Calibri" panose="020F0502020204030204" pitchFamily="34" charset="0"/>
                <a:ea typeface="+mn-ea"/>
                <a:cs typeface="Calibri" panose="020F0502020204030204" pitchFamily="34" charset="0"/>
              </a:defRPr>
            </a:lvl4pPr>
            <a:lvl5pPr marL="1884680" indent="-189230" algn="l" rtl="0" eaLnBrk="1" fontAlgn="base" hangingPunct="1">
              <a:spcBef>
                <a:spcPct val="25000"/>
              </a:spcBef>
              <a:spcAft>
                <a:spcPct val="0"/>
              </a:spcAft>
              <a:buClr>
                <a:schemeClr val="accent6"/>
              </a:buClr>
              <a:buFont typeface="Wingdings" panose="05000000000000000000" pitchFamily="2" charset="2"/>
              <a:buChar char="ü"/>
              <a:defRPr sz="1200" b="0" i="0">
                <a:solidFill>
                  <a:schemeClr val="tx1"/>
                </a:solidFill>
                <a:latin typeface="Calibri" panose="020F0502020204030204" pitchFamily="34" charset="0"/>
                <a:ea typeface="+mn-ea"/>
                <a:cs typeface="Calibri" panose="020F0502020204030204" pitchFamily="34" charset="0"/>
              </a:defRPr>
            </a:lvl5pPr>
            <a:lvl6pPr marL="25514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6pPr>
            <a:lvl7pPr marL="30086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7pPr>
            <a:lvl8pPr marL="34658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8pPr>
            <a:lvl9pPr marL="39230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9pPr>
          </a:lstStyle>
          <a:p>
            <a:pPr marL="0" indent="0" algn="ctr">
              <a:buNone/>
            </a:pPr>
            <a:endParaRPr lang="en-US" altLang="zh-CN" sz="2100" kern="0" dirty="0"/>
          </a:p>
          <a:p>
            <a:pPr marL="0" indent="0" algn="ctr">
              <a:buNone/>
            </a:pPr>
            <a:r>
              <a:rPr lang="en-US" altLang="zh-CN" sz="2100" kern="0" dirty="0"/>
              <a:t>Write to RDF Stores</a:t>
            </a:r>
          </a:p>
        </p:txBody>
      </p:sp>
      <p:sp>
        <p:nvSpPr>
          <p:cNvPr id="20" name="内容占位符 1">
            <a:extLst>
              <a:ext uri="{FF2B5EF4-FFF2-40B4-BE49-F238E27FC236}">
                <a16:creationId xmlns:a16="http://schemas.microsoft.com/office/drawing/2014/main" id="{DC2463C3-414D-85FE-5953-BEBCE0D15A0F}"/>
              </a:ext>
            </a:extLst>
          </p:cNvPr>
          <p:cNvSpPr txBox="1"/>
          <p:nvPr/>
        </p:nvSpPr>
        <p:spPr bwMode="auto">
          <a:xfrm>
            <a:off x="2764990" y="3870408"/>
            <a:ext cx="1582481" cy="1051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60680" indent="-360680" algn="l" rtl="0" eaLnBrk="1" fontAlgn="base" hangingPunct="1">
              <a:spcBef>
                <a:spcPct val="20000"/>
              </a:spcBef>
              <a:spcAft>
                <a:spcPct val="0"/>
              </a:spcAft>
              <a:buClr>
                <a:schemeClr val="accent2"/>
              </a:buClr>
              <a:buFont typeface="Wingdings" panose="05000000000000000000" pitchFamily="2" charset="2"/>
              <a:buChar char="p"/>
              <a:defRPr sz="2400" b="0" i="0" baseline="0">
                <a:solidFill>
                  <a:schemeClr val="tx1"/>
                </a:solidFill>
                <a:latin typeface="Calibri" panose="020F0502020204030204" pitchFamily="34" charset="0"/>
                <a:ea typeface="+mn-ea"/>
                <a:cs typeface="Calibri" panose="020F0502020204030204" pitchFamily="34" charset="0"/>
              </a:defRPr>
            </a:lvl1pPr>
            <a:lvl2pPr marL="720725" indent="-249555" algn="l" defTabSz="895350" rtl="0" eaLnBrk="1" fontAlgn="base" hangingPunct="1">
              <a:spcBef>
                <a:spcPct val="20000"/>
              </a:spcBef>
              <a:spcAft>
                <a:spcPct val="0"/>
              </a:spcAft>
              <a:buClr>
                <a:schemeClr val="accent2">
                  <a:lumMod val="60000"/>
                  <a:lumOff val="40000"/>
                </a:schemeClr>
              </a:buClr>
              <a:buFont typeface="Wingdings" panose="05000000000000000000" pitchFamily="2" charset="2"/>
              <a:buChar char="p"/>
              <a:defRPr lang="zh-CN" altLang="en-US" sz="2000" b="0" i="0" dirty="0" smtClean="0">
                <a:solidFill>
                  <a:schemeClr val="tx1"/>
                </a:solidFill>
                <a:latin typeface="Calibri" panose="020F0502020204030204" pitchFamily="34" charset="0"/>
                <a:ea typeface="+mn-ea"/>
                <a:cs typeface="Calibri" panose="020F0502020204030204" pitchFamily="34" charset="0"/>
              </a:defRPr>
            </a:lvl2pPr>
            <a:lvl3pPr marL="1163955" indent="-254000" algn="l" rtl="0" eaLnBrk="1" fontAlgn="base" hangingPunct="1">
              <a:spcBef>
                <a:spcPct val="20000"/>
              </a:spcBef>
              <a:spcAft>
                <a:spcPct val="0"/>
              </a:spcAft>
              <a:buClr>
                <a:schemeClr val="accent1">
                  <a:lumMod val="60000"/>
                  <a:lumOff val="40000"/>
                </a:schemeClr>
              </a:buClr>
              <a:buFont typeface="Wingdings" panose="05000000000000000000" pitchFamily="2" charset="2"/>
              <a:buChar char="p"/>
              <a:defRPr sz="1800" b="0" i="0">
                <a:solidFill>
                  <a:schemeClr val="tx1"/>
                </a:solidFill>
                <a:latin typeface="Calibri" panose="020F0502020204030204" pitchFamily="34" charset="0"/>
                <a:ea typeface="+mn-ea"/>
                <a:cs typeface="Calibri" panose="020F0502020204030204" pitchFamily="34" charset="0"/>
              </a:defRPr>
            </a:lvl3pPr>
            <a:lvl4pPr marL="1524000" indent="-217805" algn="l" rtl="0" eaLnBrk="1" fontAlgn="base" hangingPunct="1">
              <a:spcBef>
                <a:spcPct val="20000"/>
              </a:spcBef>
              <a:spcAft>
                <a:spcPct val="0"/>
              </a:spcAft>
              <a:buClr>
                <a:schemeClr val="accent6"/>
              </a:buClr>
              <a:buFont typeface="Wingdings" panose="05000000000000000000" pitchFamily="2" charset="2"/>
              <a:buChar char="ü"/>
              <a:defRPr sz="1600" b="0" i="0">
                <a:solidFill>
                  <a:schemeClr val="tx1"/>
                </a:solidFill>
                <a:latin typeface="Calibri" panose="020F0502020204030204" pitchFamily="34" charset="0"/>
                <a:ea typeface="+mn-ea"/>
                <a:cs typeface="Calibri" panose="020F0502020204030204" pitchFamily="34" charset="0"/>
              </a:defRPr>
            </a:lvl4pPr>
            <a:lvl5pPr marL="1884680" indent="-189230" algn="l" rtl="0" eaLnBrk="1" fontAlgn="base" hangingPunct="1">
              <a:spcBef>
                <a:spcPct val="25000"/>
              </a:spcBef>
              <a:spcAft>
                <a:spcPct val="0"/>
              </a:spcAft>
              <a:buClr>
                <a:schemeClr val="accent6"/>
              </a:buClr>
              <a:buFont typeface="Wingdings" panose="05000000000000000000" pitchFamily="2" charset="2"/>
              <a:buChar char="ü"/>
              <a:defRPr sz="1200" b="0" i="0">
                <a:solidFill>
                  <a:schemeClr val="tx1"/>
                </a:solidFill>
                <a:latin typeface="Calibri" panose="020F0502020204030204" pitchFamily="34" charset="0"/>
                <a:ea typeface="+mn-ea"/>
                <a:cs typeface="Calibri" panose="020F0502020204030204" pitchFamily="34" charset="0"/>
              </a:defRPr>
            </a:lvl5pPr>
            <a:lvl6pPr marL="25514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6pPr>
            <a:lvl7pPr marL="30086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7pPr>
            <a:lvl8pPr marL="34658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8pPr>
            <a:lvl9pPr marL="39230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9pPr>
          </a:lstStyle>
          <a:p>
            <a:pPr marL="0" indent="0" algn="ctr">
              <a:buNone/>
            </a:pPr>
            <a:endParaRPr lang="en-US" altLang="zh-CN" sz="2100" dirty="0"/>
          </a:p>
          <a:p>
            <a:pPr marL="0" indent="0" algn="ctr">
              <a:buNone/>
            </a:pPr>
            <a:r>
              <a:rPr lang="en-US" altLang="zh-CN" sz="2100" kern="0" dirty="0"/>
              <a:t>Execute on RDF Stores</a:t>
            </a:r>
          </a:p>
        </p:txBody>
      </p:sp>
      <p:sp>
        <p:nvSpPr>
          <p:cNvPr id="21" name="矩形: 圆角 20">
            <a:extLst>
              <a:ext uri="{FF2B5EF4-FFF2-40B4-BE49-F238E27FC236}">
                <a16:creationId xmlns:a16="http://schemas.microsoft.com/office/drawing/2014/main" id="{CF1DA91D-82AF-7DCE-36E8-849082470748}"/>
              </a:ext>
            </a:extLst>
          </p:cNvPr>
          <p:cNvSpPr/>
          <p:nvPr/>
        </p:nvSpPr>
        <p:spPr bwMode="auto">
          <a:xfrm>
            <a:off x="7731816" y="3819259"/>
            <a:ext cx="385128" cy="179846"/>
          </a:xfrm>
          <a:prstGeom prst="roundRect">
            <a:avLst/>
          </a:prstGeom>
          <a:solidFill>
            <a:schemeClr val="tx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algn="ctr" fontAlgn="base">
              <a:spcBef>
                <a:spcPct val="20000"/>
              </a:spcBef>
              <a:spcAft>
                <a:spcPct val="0"/>
              </a:spcAft>
              <a:buClr>
                <a:srgbClr val="FF3300"/>
              </a:buClr>
              <a:buSzPct val="75000"/>
            </a:pPr>
            <a:endParaRPr lang="zh-CN" altLang="en-US" sz="2100" dirty="0">
              <a:latin typeface="Calibri" panose="020F0502020204030204" pitchFamily="34" charset="0"/>
              <a:ea typeface="Linux Libertine O" panose="02000503000000000000" pitchFamily="50" charset="0"/>
              <a:cs typeface="Calibri" panose="020F0502020204030204" pitchFamily="34" charset="0"/>
            </a:endParaRPr>
          </a:p>
        </p:txBody>
      </p:sp>
      <p:sp>
        <p:nvSpPr>
          <p:cNvPr id="22" name="矩形: 圆角 21">
            <a:extLst>
              <a:ext uri="{FF2B5EF4-FFF2-40B4-BE49-F238E27FC236}">
                <a16:creationId xmlns:a16="http://schemas.microsoft.com/office/drawing/2014/main" id="{C295D040-C205-FB52-8340-38B19FA9ED51}"/>
              </a:ext>
            </a:extLst>
          </p:cNvPr>
          <p:cNvSpPr/>
          <p:nvPr/>
        </p:nvSpPr>
        <p:spPr bwMode="auto">
          <a:xfrm>
            <a:off x="8320122" y="3819273"/>
            <a:ext cx="385128" cy="179847"/>
          </a:xfrm>
          <a:prstGeom prst="roundRect">
            <a:avLst/>
          </a:prstGeom>
          <a:solidFill>
            <a:schemeClr val="tx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algn="ctr" fontAlgn="base">
              <a:spcBef>
                <a:spcPct val="20000"/>
              </a:spcBef>
              <a:spcAft>
                <a:spcPct val="0"/>
              </a:spcAft>
              <a:buClr>
                <a:srgbClr val="FF3300"/>
              </a:buClr>
              <a:buSzPct val="75000"/>
            </a:pPr>
            <a:endParaRPr lang="zh-CN" altLang="en-US" sz="2100" dirty="0">
              <a:latin typeface="Calibri" panose="020F0502020204030204" pitchFamily="34" charset="0"/>
              <a:ea typeface="Linux Libertine O" panose="02000503000000000000" pitchFamily="50" charset="0"/>
              <a:cs typeface="Calibri" panose="020F0502020204030204" pitchFamily="34" charset="0"/>
            </a:endParaRPr>
          </a:p>
        </p:txBody>
      </p:sp>
      <p:sp>
        <p:nvSpPr>
          <p:cNvPr id="23" name="矩形 22">
            <a:extLst>
              <a:ext uri="{FF2B5EF4-FFF2-40B4-BE49-F238E27FC236}">
                <a16:creationId xmlns:a16="http://schemas.microsoft.com/office/drawing/2014/main" id="{D6285ABB-4AD7-EE23-0A77-782F04156EB8}"/>
              </a:ext>
            </a:extLst>
          </p:cNvPr>
          <p:cNvSpPr/>
          <p:nvPr/>
        </p:nvSpPr>
        <p:spPr bwMode="auto">
          <a:xfrm>
            <a:off x="8116958" y="3886336"/>
            <a:ext cx="228063" cy="45719"/>
          </a:xfrm>
          <a:prstGeom prst="rect">
            <a:avLst/>
          </a:prstGeom>
          <a:solidFill>
            <a:schemeClr val="tx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algn="ctr" fontAlgn="base">
              <a:spcBef>
                <a:spcPct val="20000"/>
              </a:spcBef>
              <a:spcAft>
                <a:spcPct val="0"/>
              </a:spcAft>
              <a:buClr>
                <a:srgbClr val="FF3300"/>
              </a:buClr>
              <a:buSzPct val="75000"/>
            </a:pPr>
            <a:endParaRPr lang="zh-CN" altLang="en-US" sz="2100" dirty="0">
              <a:latin typeface="Calibri" panose="020F0502020204030204" pitchFamily="34" charset="0"/>
              <a:ea typeface="Linux Libertine O" panose="02000503000000000000" pitchFamily="50" charset="0"/>
              <a:cs typeface="Calibri" panose="020F0502020204030204" pitchFamily="34" charset="0"/>
            </a:endParaRPr>
          </a:p>
        </p:txBody>
      </p:sp>
      <p:sp>
        <p:nvSpPr>
          <p:cNvPr id="24" name="矩形: 圆角 23">
            <a:extLst>
              <a:ext uri="{FF2B5EF4-FFF2-40B4-BE49-F238E27FC236}">
                <a16:creationId xmlns:a16="http://schemas.microsoft.com/office/drawing/2014/main" id="{A9F0D04D-D12A-4C09-7AD0-BAB9EF86E753}"/>
              </a:ext>
            </a:extLst>
          </p:cNvPr>
          <p:cNvSpPr/>
          <p:nvPr/>
        </p:nvSpPr>
        <p:spPr bwMode="auto">
          <a:xfrm>
            <a:off x="7731816" y="4080450"/>
            <a:ext cx="385128" cy="179846"/>
          </a:xfrm>
          <a:prstGeom prst="roundRect">
            <a:avLst/>
          </a:prstGeom>
          <a:solidFill>
            <a:schemeClr val="tx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algn="ctr" fontAlgn="base">
              <a:spcBef>
                <a:spcPct val="20000"/>
              </a:spcBef>
              <a:spcAft>
                <a:spcPct val="0"/>
              </a:spcAft>
              <a:buClr>
                <a:srgbClr val="FF3300"/>
              </a:buClr>
              <a:buSzPct val="75000"/>
            </a:pPr>
            <a:endParaRPr lang="zh-CN" altLang="en-US" sz="2100" dirty="0">
              <a:latin typeface="Calibri" panose="020F0502020204030204" pitchFamily="34" charset="0"/>
              <a:ea typeface="Linux Libertine O" panose="02000503000000000000" pitchFamily="50" charset="0"/>
              <a:cs typeface="Calibri" panose="020F0502020204030204" pitchFamily="34" charset="0"/>
            </a:endParaRPr>
          </a:p>
        </p:txBody>
      </p:sp>
      <p:sp>
        <p:nvSpPr>
          <p:cNvPr id="25" name="矩形: 圆角 24">
            <a:extLst>
              <a:ext uri="{FF2B5EF4-FFF2-40B4-BE49-F238E27FC236}">
                <a16:creationId xmlns:a16="http://schemas.microsoft.com/office/drawing/2014/main" id="{B4561B9B-DEE3-DC59-A61B-B6EBD79D5785}"/>
              </a:ext>
            </a:extLst>
          </p:cNvPr>
          <p:cNvSpPr/>
          <p:nvPr/>
        </p:nvSpPr>
        <p:spPr bwMode="auto">
          <a:xfrm>
            <a:off x="8320122" y="4080464"/>
            <a:ext cx="385128" cy="179847"/>
          </a:xfrm>
          <a:prstGeom prst="roundRect">
            <a:avLst/>
          </a:prstGeom>
          <a:solidFill>
            <a:schemeClr val="tx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algn="ctr" fontAlgn="base">
              <a:spcBef>
                <a:spcPct val="20000"/>
              </a:spcBef>
              <a:spcAft>
                <a:spcPct val="0"/>
              </a:spcAft>
              <a:buClr>
                <a:srgbClr val="FF3300"/>
              </a:buClr>
              <a:buSzPct val="75000"/>
            </a:pPr>
            <a:endParaRPr lang="zh-CN" altLang="en-US" sz="2100" dirty="0">
              <a:latin typeface="Calibri" panose="020F0502020204030204" pitchFamily="34" charset="0"/>
              <a:ea typeface="Linux Libertine O" panose="02000503000000000000" pitchFamily="50" charset="0"/>
              <a:cs typeface="Calibri" panose="020F0502020204030204" pitchFamily="34" charset="0"/>
            </a:endParaRPr>
          </a:p>
        </p:txBody>
      </p:sp>
      <p:sp>
        <p:nvSpPr>
          <p:cNvPr id="26" name="矩形 25">
            <a:extLst>
              <a:ext uri="{FF2B5EF4-FFF2-40B4-BE49-F238E27FC236}">
                <a16:creationId xmlns:a16="http://schemas.microsoft.com/office/drawing/2014/main" id="{76B2822E-D19A-B0F4-C846-3D7FDB7A6A6B}"/>
              </a:ext>
            </a:extLst>
          </p:cNvPr>
          <p:cNvSpPr/>
          <p:nvPr/>
        </p:nvSpPr>
        <p:spPr bwMode="auto">
          <a:xfrm>
            <a:off x="8116958" y="4147527"/>
            <a:ext cx="228063" cy="45719"/>
          </a:xfrm>
          <a:prstGeom prst="rect">
            <a:avLst/>
          </a:prstGeom>
          <a:solidFill>
            <a:schemeClr val="tx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algn="ctr" fontAlgn="base">
              <a:spcBef>
                <a:spcPct val="20000"/>
              </a:spcBef>
              <a:spcAft>
                <a:spcPct val="0"/>
              </a:spcAft>
              <a:buClr>
                <a:srgbClr val="FF3300"/>
              </a:buClr>
              <a:buSzPct val="75000"/>
            </a:pPr>
            <a:endParaRPr lang="zh-CN" altLang="en-US" sz="2100" dirty="0">
              <a:latin typeface="Calibri" panose="020F0502020204030204" pitchFamily="34" charset="0"/>
              <a:ea typeface="Linux Libertine O" panose="02000503000000000000" pitchFamily="50" charset="0"/>
              <a:cs typeface="Calibri" panose="020F0502020204030204" pitchFamily="34" charset="0"/>
            </a:endParaRPr>
          </a:p>
        </p:txBody>
      </p:sp>
      <p:sp>
        <p:nvSpPr>
          <p:cNvPr id="27" name="矩形: 圆角 26">
            <a:extLst>
              <a:ext uri="{FF2B5EF4-FFF2-40B4-BE49-F238E27FC236}">
                <a16:creationId xmlns:a16="http://schemas.microsoft.com/office/drawing/2014/main" id="{4F4E1FC1-99C6-B8F9-1445-742D7CAE2592}"/>
              </a:ext>
            </a:extLst>
          </p:cNvPr>
          <p:cNvSpPr/>
          <p:nvPr/>
        </p:nvSpPr>
        <p:spPr bwMode="auto">
          <a:xfrm>
            <a:off x="7731816" y="4341639"/>
            <a:ext cx="385128" cy="179846"/>
          </a:xfrm>
          <a:prstGeom prst="roundRect">
            <a:avLst/>
          </a:prstGeom>
          <a:solidFill>
            <a:schemeClr val="tx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algn="ctr" fontAlgn="base">
              <a:spcBef>
                <a:spcPct val="20000"/>
              </a:spcBef>
              <a:spcAft>
                <a:spcPct val="0"/>
              </a:spcAft>
              <a:buClr>
                <a:srgbClr val="FF3300"/>
              </a:buClr>
              <a:buSzPct val="75000"/>
            </a:pPr>
            <a:endParaRPr lang="zh-CN" altLang="en-US" sz="2100" dirty="0">
              <a:latin typeface="Calibri" panose="020F0502020204030204" pitchFamily="34" charset="0"/>
              <a:ea typeface="Linux Libertine O" panose="02000503000000000000" pitchFamily="50" charset="0"/>
              <a:cs typeface="Calibri" panose="020F0502020204030204" pitchFamily="34" charset="0"/>
            </a:endParaRPr>
          </a:p>
        </p:txBody>
      </p:sp>
      <p:sp>
        <p:nvSpPr>
          <p:cNvPr id="28" name="矩形: 圆角 27">
            <a:extLst>
              <a:ext uri="{FF2B5EF4-FFF2-40B4-BE49-F238E27FC236}">
                <a16:creationId xmlns:a16="http://schemas.microsoft.com/office/drawing/2014/main" id="{3B4BFFA0-A41F-9825-42C0-63618872C16C}"/>
              </a:ext>
            </a:extLst>
          </p:cNvPr>
          <p:cNvSpPr/>
          <p:nvPr/>
        </p:nvSpPr>
        <p:spPr bwMode="auto">
          <a:xfrm>
            <a:off x="8320122" y="4341653"/>
            <a:ext cx="385128" cy="179847"/>
          </a:xfrm>
          <a:prstGeom prst="roundRect">
            <a:avLst/>
          </a:prstGeom>
          <a:solidFill>
            <a:schemeClr val="tx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algn="ctr" fontAlgn="base">
              <a:spcBef>
                <a:spcPct val="20000"/>
              </a:spcBef>
              <a:spcAft>
                <a:spcPct val="0"/>
              </a:spcAft>
              <a:buClr>
                <a:srgbClr val="FF3300"/>
              </a:buClr>
              <a:buSzPct val="75000"/>
            </a:pPr>
            <a:endParaRPr lang="zh-CN" altLang="en-US" sz="2100" dirty="0">
              <a:latin typeface="Calibri" panose="020F0502020204030204" pitchFamily="34" charset="0"/>
              <a:ea typeface="Linux Libertine O" panose="02000503000000000000" pitchFamily="50" charset="0"/>
              <a:cs typeface="Calibri" panose="020F0502020204030204" pitchFamily="34" charset="0"/>
            </a:endParaRPr>
          </a:p>
        </p:txBody>
      </p:sp>
      <p:sp>
        <p:nvSpPr>
          <p:cNvPr id="29" name="矩形 28">
            <a:extLst>
              <a:ext uri="{FF2B5EF4-FFF2-40B4-BE49-F238E27FC236}">
                <a16:creationId xmlns:a16="http://schemas.microsoft.com/office/drawing/2014/main" id="{51FDD9D0-B896-1848-F566-2DA1D03C9DBF}"/>
              </a:ext>
            </a:extLst>
          </p:cNvPr>
          <p:cNvSpPr/>
          <p:nvPr/>
        </p:nvSpPr>
        <p:spPr bwMode="auto">
          <a:xfrm>
            <a:off x="8116958" y="4408716"/>
            <a:ext cx="228063" cy="45719"/>
          </a:xfrm>
          <a:prstGeom prst="rect">
            <a:avLst/>
          </a:prstGeom>
          <a:solidFill>
            <a:schemeClr val="tx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noAutofit/>
          </a:bodyPr>
          <a:lstStyle/>
          <a:p>
            <a:pPr algn="ctr" fontAlgn="base">
              <a:spcBef>
                <a:spcPct val="20000"/>
              </a:spcBef>
              <a:spcAft>
                <a:spcPct val="0"/>
              </a:spcAft>
              <a:buClr>
                <a:srgbClr val="FF3300"/>
              </a:buClr>
              <a:buSzPct val="75000"/>
            </a:pPr>
            <a:endParaRPr lang="zh-CN" altLang="en-US" sz="2100" dirty="0">
              <a:latin typeface="Calibri" panose="020F0502020204030204" pitchFamily="34" charset="0"/>
              <a:ea typeface="Linux Libertine O" panose="02000503000000000000" pitchFamily="50" charset="0"/>
              <a:cs typeface="Calibri" panose="020F0502020204030204" pitchFamily="34" charset="0"/>
            </a:endParaRPr>
          </a:p>
        </p:txBody>
      </p:sp>
      <p:cxnSp>
        <p:nvCxnSpPr>
          <p:cNvPr id="30" name="直接箭头连接符 29">
            <a:extLst>
              <a:ext uri="{FF2B5EF4-FFF2-40B4-BE49-F238E27FC236}">
                <a16:creationId xmlns:a16="http://schemas.microsoft.com/office/drawing/2014/main" id="{975D5CE7-C4B3-2A9C-AE1B-F5F0EF3ABF10}"/>
              </a:ext>
            </a:extLst>
          </p:cNvPr>
          <p:cNvCxnSpPr>
            <a:cxnSpLocks/>
            <a:stCxn id="10" idx="3"/>
            <a:endCxn id="24" idx="1"/>
          </p:cNvCxnSpPr>
          <p:nvPr/>
        </p:nvCxnSpPr>
        <p:spPr bwMode="auto">
          <a:xfrm>
            <a:off x="7297782" y="3214803"/>
            <a:ext cx="434034" cy="955570"/>
          </a:xfrm>
          <a:prstGeom prst="straightConnector1">
            <a:avLst/>
          </a:prstGeom>
          <a:ln w="1905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1" name="直接箭头连接符 30">
            <a:extLst>
              <a:ext uri="{FF2B5EF4-FFF2-40B4-BE49-F238E27FC236}">
                <a16:creationId xmlns:a16="http://schemas.microsoft.com/office/drawing/2014/main" id="{B670A744-B4B4-228A-562A-F5B8A9CE7BC3}"/>
              </a:ext>
            </a:extLst>
          </p:cNvPr>
          <p:cNvCxnSpPr>
            <a:cxnSpLocks/>
            <a:stCxn id="9" idx="3"/>
            <a:endCxn id="24" idx="1"/>
          </p:cNvCxnSpPr>
          <p:nvPr/>
        </p:nvCxnSpPr>
        <p:spPr bwMode="auto">
          <a:xfrm flipV="1">
            <a:off x="7284838" y="4170373"/>
            <a:ext cx="446978" cy="1913"/>
          </a:xfrm>
          <a:prstGeom prst="straightConnector1">
            <a:avLst/>
          </a:prstGeom>
          <a:ln w="1905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2" name="直接箭头连接符 31">
            <a:extLst>
              <a:ext uri="{FF2B5EF4-FFF2-40B4-BE49-F238E27FC236}">
                <a16:creationId xmlns:a16="http://schemas.microsoft.com/office/drawing/2014/main" id="{884F1B0C-A56C-986F-A662-A21DAD7054C4}"/>
              </a:ext>
            </a:extLst>
          </p:cNvPr>
          <p:cNvCxnSpPr>
            <a:cxnSpLocks/>
            <a:stCxn id="8" idx="3"/>
            <a:endCxn id="24" idx="1"/>
          </p:cNvCxnSpPr>
          <p:nvPr/>
        </p:nvCxnSpPr>
        <p:spPr bwMode="auto">
          <a:xfrm flipV="1">
            <a:off x="7282580" y="4170373"/>
            <a:ext cx="449236" cy="961042"/>
          </a:xfrm>
          <a:prstGeom prst="straightConnector1">
            <a:avLst/>
          </a:prstGeom>
          <a:ln w="1905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3" name="矩形: 圆角 32">
            <a:extLst>
              <a:ext uri="{FF2B5EF4-FFF2-40B4-BE49-F238E27FC236}">
                <a16:creationId xmlns:a16="http://schemas.microsoft.com/office/drawing/2014/main" id="{BA72DAD3-9A77-21A9-AFA7-CAD5E92EA3CB}"/>
              </a:ext>
            </a:extLst>
          </p:cNvPr>
          <p:cNvSpPr/>
          <p:nvPr/>
        </p:nvSpPr>
        <p:spPr bwMode="auto">
          <a:xfrm>
            <a:off x="9195054" y="2960121"/>
            <a:ext cx="833386" cy="509364"/>
          </a:xfrm>
          <a:prstGeom prst="round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r>
              <a:rPr lang="en-US" altLang="zh-CN" sz="2100" dirty="0">
                <a:solidFill>
                  <a:schemeClr val="tx1"/>
                </a:solidFill>
                <a:latin typeface="Calibri" panose="020F0502020204030204" pitchFamily="34" charset="0"/>
                <a:cs typeface="Calibri" panose="020F0502020204030204" pitchFamily="34" charset="0"/>
              </a:rPr>
              <a:t>Res1’</a:t>
            </a:r>
            <a:endParaRPr lang="zh-CN" altLang="en-US" sz="2100" dirty="0">
              <a:solidFill>
                <a:schemeClr val="tx1"/>
              </a:solidFill>
              <a:latin typeface="Calibri" panose="020F0502020204030204" pitchFamily="34" charset="0"/>
              <a:cs typeface="Calibri" panose="020F0502020204030204" pitchFamily="34" charset="0"/>
            </a:endParaRPr>
          </a:p>
        </p:txBody>
      </p:sp>
      <p:sp>
        <p:nvSpPr>
          <p:cNvPr id="34" name="矩形: 圆角 33">
            <a:extLst>
              <a:ext uri="{FF2B5EF4-FFF2-40B4-BE49-F238E27FC236}">
                <a16:creationId xmlns:a16="http://schemas.microsoft.com/office/drawing/2014/main" id="{916453D8-3F03-1A22-087B-36FF406504A1}"/>
              </a:ext>
            </a:extLst>
          </p:cNvPr>
          <p:cNvSpPr/>
          <p:nvPr/>
        </p:nvSpPr>
        <p:spPr bwMode="auto">
          <a:xfrm>
            <a:off x="9184861" y="3916810"/>
            <a:ext cx="833386" cy="509364"/>
          </a:xfrm>
          <a:prstGeom prst="round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r>
              <a:rPr lang="en-US" altLang="zh-CN" sz="2100" dirty="0">
                <a:solidFill>
                  <a:schemeClr val="tx1"/>
                </a:solidFill>
                <a:latin typeface="Calibri" panose="020F0502020204030204" pitchFamily="34" charset="0"/>
                <a:cs typeface="Calibri" panose="020F0502020204030204" pitchFamily="34" charset="0"/>
              </a:rPr>
              <a:t>Res2’</a:t>
            </a:r>
            <a:endParaRPr lang="zh-CN" altLang="en-US" sz="2100" dirty="0">
              <a:solidFill>
                <a:schemeClr val="tx1"/>
              </a:solidFill>
              <a:latin typeface="Calibri" panose="020F0502020204030204" pitchFamily="34" charset="0"/>
              <a:cs typeface="Calibri" panose="020F0502020204030204" pitchFamily="34" charset="0"/>
            </a:endParaRPr>
          </a:p>
        </p:txBody>
      </p:sp>
      <p:sp>
        <p:nvSpPr>
          <p:cNvPr id="35" name="矩形: 圆角 34">
            <a:extLst>
              <a:ext uri="{FF2B5EF4-FFF2-40B4-BE49-F238E27FC236}">
                <a16:creationId xmlns:a16="http://schemas.microsoft.com/office/drawing/2014/main" id="{DC6C397E-96E4-3EE1-75EA-B9E098D0D02C}"/>
              </a:ext>
            </a:extLst>
          </p:cNvPr>
          <p:cNvSpPr/>
          <p:nvPr/>
        </p:nvSpPr>
        <p:spPr bwMode="auto">
          <a:xfrm>
            <a:off x="9177146" y="4875143"/>
            <a:ext cx="836037" cy="509364"/>
          </a:xfrm>
          <a:prstGeom prst="roundRect">
            <a:avLst/>
          </a:prstGeom>
          <a:ln>
            <a:solidFill>
              <a:schemeClr val="tx1"/>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ctr" anchorCtr="0" compatLnSpc="1">
            <a:noAutofit/>
          </a:bodyPr>
          <a:lstStyle/>
          <a:p>
            <a:pPr algn="ctr" fontAlgn="base">
              <a:spcBef>
                <a:spcPct val="20000"/>
              </a:spcBef>
              <a:spcAft>
                <a:spcPct val="0"/>
              </a:spcAft>
              <a:buClr>
                <a:srgbClr val="FF3300"/>
              </a:buClr>
              <a:buSzPct val="75000"/>
            </a:pPr>
            <a:r>
              <a:rPr lang="en-US" altLang="zh-CN" sz="2100" dirty="0">
                <a:solidFill>
                  <a:schemeClr val="tx1"/>
                </a:solidFill>
                <a:latin typeface="Calibri" panose="020F0502020204030204" pitchFamily="34" charset="0"/>
                <a:cs typeface="Calibri" panose="020F0502020204030204" pitchFamily="34" charset="0"/>
              </a:rPr>
              <a:t>Res3’</a:t>
            </a:r>
            <a:endParaRPr lang="zh-CN" altLang="en-US" sz="2100" dirty="0">
              <a:solidFill>
                <a:schemeClr val="tx1"/>
              </a:solidFill>
              <a:latin typeface="Calibri" panose="020F0502020204030204" pitchFamily="34" charset="0"/>
              <a:cs typeface="Calibri" panose="020F0502020204030204" pitchFamily="34" charset="0"/>
            </a:endParaRPr>
          </a:p>
        </p:txBody>
      </p:sp>
      <p:cxnSp>
        <p:nvCxnSpPr>
          <p:cNvPr id="36" name="直接箭头连接符 35">
            <a:extLst>
              <a:ext uri="{FF2B5EF4-FFF2-40B4-BE49-F238E27FC236}">
                <a16:creationId xmlns:a16="http://schemas.microsoft.com/office/drawing/2014/main" id="{96CF49B3-62EC-8CD9-10C0-CC0E9C9CD4FC}"/>
              </a:ext>
            </a:extLst>
          </p:cNvPr>
          <p:cNvCxnSpPr>
            <a:cxnSpLocks/>
            <a:stCxn id="25" idx="3"/>
            <a:endCxn id="34" idx="1"/>
          </p:cNvCxnSpPr>
          <p:nvPr/>
        </p:nvCxnSpPr>
        <p:spPr bwMode="auto">
          <a:xfrm>
            <a:off x="8705250" y="4170388"/>
            <a:ext cx="479611" cy="1104"/>
          </a:xfrm>
          <a:prstGeom prst="straightConnector1">
            <a:avLst/>
          </a:prstGeom>
          <a:ln w="1905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7" name="直接箭头连接符 36">
            <a:extLst>
              <a:ext uri="{FF2B5EF4-FFF2-40B4-BE49-F238E27FC236}">
                <a16:creationId xmlns:a16="http://schemas.microsoft.com/office/drawing/2014/main" id="{2363BFD7-E7C9-C456-3C9A-049382A9732F}"/>
              </a:ext>
            </a:extLst>
          </p:cNvPr>
          <p:cNvCxnSpPr>
            <a:cxnSpLocks/>
            <a:stCxn id="25" idx="3"/>
            <a:endCxn id="33" idx="1"/>
          </p:cNvCxnSpPr>
          <p:nvPr/>
        </p:nvCxnSpPr>
        <p:spPr bwMode="auto">
          <a:xfrm flipV="1">
            <a:off x="8705250" y="3214803"/>
            <a:ext cx="489804" cy="955585"/>
          </a:xfrm>
          <a:prstGeom prst="straightConnector1">
            <a:avLst/>
          </a:prstGeom>
          <a:ln w="1905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8" name="直接箭头连接符 37">
            <a:extLst>
              <a:ext uri="{FF2B5EF4-FFF2-40B4-BE49-F238E27FC236}">
                <a16:creationId xmlns:a16="http://schemas.microsoft.com/office/drawing/2014/main" id="{C4921B23-B447-C5CC-DD16-AE53200A598A}"/>
              </a:ext>
            </a:extLst>
          </p:cNvPr>
          <p:cNvCxnSpPr>
            <a:cxnSpLocks/>
            <a:stCxn id="25" idx="3"/>
            <a:endCxn id="35" idx="1"/>
          </p:cNvCxnSpPr>
          <p:nvPr/>
        </p:nvCxnSpPr>
        <p:spPr bwMode="auto">
          <a:xfrm>
            <a:off x="8705250" y="4170388"/>
            <a:ext cx="471896" cy="959437"/>
          </a:xfrm>
          <a:prstGeom prst="straightConnector1">
            <a:avLst/>
          </a:prstGeom>
          <a:ln w="19050">
            <a:solidFill>
              <a:schemeClr val="tx1"/>
            </a:solidFill>
            <a:headEnd type="none" w="med" len="med"/>
            <a:tailEnd type="triangle"/>
          </a:ln>
        </p:spPr>
        <p:style>
          <a:lnRef idx="1">
            <a:schemeClr val="accent2"/>
          </a:lnRef>
          <a:fillRef idx="0">
            <a:schemeClr val="accent2"/>
          </a:fillRef>
          <a:effectRef idx="0">
            <a:schemeClr val="accent2"/>
          </a:effectRef>
          <a:fontRef idx="minor">
            <a:schemeClr val="tx1"/>
          </a:fontRef>
        </p:style>
      </p:cxnSp>
      <p:sp>
        <p:nvSpPr>
          <p:cNvPr id="39" name="内容占位符 1">
            <a:extLst>
              <a:ext uri="{FF2B5EF4-FFF2-40B4-BE49-F238E27FC236}">
                <a16:creationId xmlns:a16="http://schemas.microsoft.com/office/drawing/2014/main" id="{B5113FCC-702D-5FFF-F102-BCDFBA016E4D}"/>
              </a:ext>
            </a:extLst>
          </p:cNvPr>
          <p:cNvSpPr txBox="1"/>
          <p:nvPr/>
        </p:nvSpPr>
        <p:spPr bwMode="auto">
          <a:xfrm>
            <a:off x="10237457" y="2367198"/>
            <a:ext cx="1461913" cy="105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60680" indent="-360680" algn="l" rtl="0" eaLnBrk="1" fontAlgn="base" hangingPunct="1">
              <a:spcBef>
                <a:spcPct val="20000"/>
              </a:spcBef>
              <a:spcAft>
                <a:spcPct val="0"/>
              </a:spcAft>
              <a:buClr>
                <a:schemeClr val="accent2"/>
              </a:buClr>
              <a:buFont typeface="Wingdings" panose="05000000000000000000" pitchFamily="2" charset="2"/>
              <a:buChar char="p"/>
              <a:defRPr sz="2400" b="0" i="0" baseline="0">
                <a:solidFill>
                  <a:schemeClr val="tx1"/>
                </a:solidFill>
                <a:latin typeface="Calibri" panose="020F0502020204030204" pitchFamily="34" charset="0"/>
                <a:ea typeface="+mn-ea"/>
                <a:cs typeface="Calibri" panose="020F0502020204030204" pitchFamily="34" charset="0"/>
              </a:defRPr>
            </a:lvl1pPr>
            <a:lvl2pPr marL="720725" indent="-249555" algn="l" defTabSz="895350" rtl="0" eaLnBrk="1" fontAlgn="base" hangingPunct="1">
              <a:spcBef>
                <a:spcPct val="20000"/>
              </a:spcBef>
              <a:spcAft>
                <a:spcPct val="0"/>
              </a:spcAft>
              <a:buClr>
                <a:schemeClr val="accent2">
                  <a:lumMod val="60000"/>
                  <a:lumOff val="40000"/>
                </a:schemeClr>
              </a:buClr>
              <a:buFont typeface="Wingdings" panose="05000000000000000000" pitchFamily="2" charset="2"/>
              <a:buChar char="p"/>
              <a:defRPr lang="zh-CN" altLang="en-US" sz="2000" b="0" i="0" dirty="0" smtClean="0">
                <a:solidFill>
                  <a:schemeClr val="tx1"/>
                </a:solidFill>
                <a:latin typeface="Calibri" panose="020F0502020204030204" pitchFamily="34" charset="0"/>
                <a:ea typeface="+mn-ea"/>
                <a:cs typeface="Calibri" panose="020F0502020204030204" pitchFamily="34" charset="0"/>
              </a:defRPr>
            </a:lvl2pPr>
            <a:lvl3pPr marL="1163955" indent="-254000" algn="l" rtl="0" eaLnBrk="1" fontAlgn="base" hangingPunct="1">
              <a:spcBef>
                <a:spcPct val="20000"/>
              </a:spcBef>
              <a:spcAft>
                <a:spcPct val="0"/>
              </a:spcAft>
              <a:buClr>
                <a:schemeClr val="accent1">
                  <a:lumMod val="60000"/>
                  <a:lumOff val="40000"/>
                </a:schemeClr>
              </a:buClr>
              <a:buFont typeface="Wingdings" panose="05000000000000000000" pitchFamily="2" charset="2"/>
              <a:buChar char="p"/>
              <a:defRPr sz="1800" b="0" i="0">
                <a:solidFill>
                  <a:schemeClr val="tx1"/>
                </a:solidFill>
                <a:latin typeface="Calibri" panose="020F0502020204030204" pitchFamily="34" charset="0"/>
                <a:ea typeface="+mn-ea"/>
                <a:cs typeface="Calibri" panose="020F0502020204030204" pitchFamily="34" charset="0"/>
              </a:defRPr>
            </a:lvl3pPr>
            <a:lvl4pPr marL="1524000" indent="-217805" algn="l" rtl="0" eaLnBrk="1" fontAlgn="base" hangingPunct="1">
              <a:spcBef>
                <a:spcPct val="20000"/>
              </a:spcBef>
              <a:spcAft>
                <a:spcPct val="0"/>
              </a:spcAft>
              <a:buClr>
                <a:schemeClr val="accent6"/>
              </a:buClr>
              <a:buFont typeface="Wingdings" panose="05000000000000000000" pitchFamily="2" charset="2"/>
              <a:buChar char="ü"/>
              <a:defRPr sz="1600" b="0" i="0">
                <a:solidFill>
                  <a:schemeClr val="tx1"/>
                </a:solidFill>
                <a:latin typeface="Calibri" panose="020F0502020204030204" pitchFamily="34" charset="0"/>
                <a:ea typeface="+mn-ea"/>
                <a:cs typeface="Calibri" panose="020F0502020204030204" pitchFamily="34" charset="0"/>
              </a:defRPr>
            </a:lvl4pPr>
            <a:lvl5pPr marL="1884680" indent="-189230" algn="l" rtl="0" eaLnBrk="1" fontAlgn="base" hangingPunct="1">
              <a:spcBef>
                <a:spcPct val="25000"/>
              </a:spcBef>
              <a:spcAft>
                <a:spcPct val="0"/>
              </a:spcAft>
              <a:buClr>
                <a:schemeClr val="accent6"/>
              </a:buClr>
              <a:buFont typeface="Wingdings" panose="05000000000000000000" pitchFamily="2" charset="2"/>
              <a:buChar char="ü"/>
              <a:defRPr sz="1200" b="0" i="0">
                <a:solidFill>
                  <a:schemeClr val="tx1"/>
                </a:solidFill>
                <a:latin typeface="Calibri" panose="020F0502020204030204" pitchFamily="34" charset="0"/>
                <a:ea typeface="+mn-ea"/>
                <a:cs typeface="Calibri" panose="020F0502020204030204" pitchFamily="34" charset="0"/>
              </a:defRPr>
            </a:lvl5pPr>
            <a:lvl6pPr marL="25514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6pPr>
            <a:lvl7pPr marL="30086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7pPr>
            <a:lvl8pPr marL="34658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8pPr>
            <a:lvl9pPr marL="3923030" indent="-398780" algn="l" rtl="0" eaLnBrk="1" fontAlgn="base" hangingPunct="1">
              <a:spcBef>
                <a:spcPct val="25000"/>
              </a:spcBef>
              <a:spcAft>
                <a:spcPct val="0"/>
              </a:spcAft>
              <a:buClr>
                <a:schemeClr val="accent2"/>
              </a:buClr>
              <a:buFont typeface="Wingdings" panose="05000000000000000000" pitchFamily="2" charset="2"/>
              <a:buChar char="§"/>
              <a:defRPr sz="1200">
                <a:solidFill>
                  <a:schemeClr val="tx1"/>
                </a:solidFill>
                <a:latin typeface="+mn-lt"/>
                <a:ea typeface="+mn-ea"/>
              </a:defRPr>
            </a:lvl9pPr>
          </a:lstStyle>
          <a:p>
            <a:pPr marL="0" indent="0" algn="ctr">
              <a:buNone/>
            </a:pPr>
            <a:endParaRPr lang="en-US" altLang="zh-CN" sz="2100" dirty="0"/>
          </a:p>
          <a:p>
            <a:pPr marL="0" indent="0" algn="ctr">
              <a:buNone/>
            </a:pPr>
            <a:r>
              <a:rPr lang="en-US" altLang="zh-CN" sz="2100" kern="0" dirty="0"/>
              <a:t>Verify Results</a:t>
            </a:r>
          </a:p>
        </p:txBody>
      </p:sp>
      <p:sp>
        <p:nvSpPr>
          <p:cNvPr id="40" name="右大括号 39">
            <a:extLst>
              <a:ext uri="{FF2B5EF4-FFF2-40B4-BE49-F238E27FC236}">
                <a16:creationId xmlns:a16="http://schemas.microsoft.com/office/drawing/2014/main" id="{9641670F-7A7F-8B88-9432-ED00B3B69066}"/>
              </a:ext>
            </a:extLst>
          </p:cNvPr>
          <p:cNvSpPr/>
          <p:nvPr/>
        </p:nvSpPr>
        <p:spPr bwMode="auto">
          <a:xfrm>
            <a:off x="10027776" y="3213683"/>
            <a:ext cx="401018" cy="1867606"/>
          </a:xfrm>
          <a:prstGeom prst="rightBrace">
            <a:avLst>
              <a:gd name="adj1" fmla="val 8333"/>
              <a:gd name="adj2" fmla="val 50000"/>
            </a:avLst>
          </a:prstGeom>
          <a:noFill/>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sz="2100">
              <a:latin typeface="Calibri" panose="020F0502020204030204" pitchFamily="34" charset="0"/>
              <a:cs typeface="Calibri" panose="020F0502020204030204" pitchFamily="34" charset="0"/>
            </a:endParaRPr>
          </a:p>
        </p:txBody>
      </p:sp>
      <p:graphicFrame>
        <p:nvGraphicFramePr>
          <p:cNvPr id="41" name="对象 40">
            <a:extLst>
              <a:ext uri="{FF2B5EF4-FFF2-40B4-BE49-F238E27FC236}">
                <a16:creationId xmlns:a16="http://schemas.microsoft.com/office/drawing/2014/main" id="{B265A81A-FC2F-ED2A-1CAC-E55AF5195D21}"/>
              </a:ext>
            </a:extLst>
          </p:cNvPr>
          <p:cNvGraphicFramePr>
            <a:graphicFrameLocks noChangeAspect="1"/>
          </p:cNvGraphicFramePr>
          <p:nvPr>
            <p:extLst>
              <p:ext uri="{D42A27DB-BD31-4B8C-83A1-F6EECF244321}">
                <p14:modId xmlns:p14="http://schemas.microsoft.com/office/powerpoint/2010/main" val="3248571697"/>
              </p:ext>
            </p:extLst>
          </p:nvPr>
        </p:nvGraphicFramePr>
        <p:xfrm>
          <a:off x="10585937" y="3733203"/>
          <a:ext cx="364022" cy="367214"/>
        </p:xfrm>
        <a:graphic>
          <a:graphicData uri="http://schemas.openxmlformats.org/presentationml/2006/ole">
            <mc:AlternateContent xmlns:mc="http://schemas.openxmlformats.org/markup-compatibility/2006">
              <mc:Choice xmlns:v="urn:schemas-microsoft-com:vml" Requires="v">
                <p:oleObj r:id="rId3" imgW="1133475" imgH="1143000" progId="">
                  <p:embed/>
                </p:oleObj>
              </mc:Choice>
              <mc:Fallback>
                <p:oleObj r:id="rId3" imgW="1133475" imgH="1143000" progId="">
                  <p:embed/>
                  <p:pic>
                    <p:nvPicPr>
                      <p:cNvPr id="244" name="对象 243">
                        <a:extLst>
                          <a:ext uri="{FF2B5EF4-FFF2-40B4-BE49-F238E27FC236}">
                            <a16:creationId xmlns:a16="http://schemas.microsoft.com/office/drawing/2014/main" id="{E0F706FC-E4F3-B847-0C5B-617016E15C34}"/>
                          </a:ext>
                        </a:extLst>
                      </p:cNvPr>
                      <p:cNvPicPr/>
                      <p:nvPr/>
                    </p:nvPicPr>
                    <p:blipFill>
                      <a:blip r:embed="rId4"/>
                      <a:stretch>
                        <a:fillRect/>
                      </a:stretch>
                    </p:blipFill>
                    <p:spPr>
                      <a:xfrm>
                        <a:off x="10585937" y="3733203"/>
                        <a:ext cx="364022" cy="367214"/>
                      </a:xfrm>
                      <a:prstGeom prst="rect">
                        <a:avLst/>
                      </a:prstGeom>
                    </p:spPr>
                  </p:pic>
                </p:oleObj>
              </mc:Fallback>
            </mc:AlternateContent>
          </a:graphicData>
        </a:graphic>
      </p:graphicFrame>
      <p:graphicFrame>
        <p:nvGraphicFramePr>
          <p:cNvPr id="42" name="对象 41">
            <a:extLst>
              <a:ext uri="{FF2B5EF4-FFF2-40B4-BE49-F238E27FC236}">
                <a16:creationId xmlns:a16="http://schemas.microsoft.com/office/drawing/2014/main" id="{15B6534E-69B5-8E2E-E247-B287C892379A}"/>
              </a:ext>
            </a:extLst>
          </p:cNvPr>
          <p:cNvGraphicFramePr>
            <a:graphicFrameLocks noChangeAspect="1"/>
          </p:cNvGraphicFramePr>
          <p:nvPr>
            <p:extLst>
              <p:ext uri="{D42A27DB-BD31-4B8C-83A1-F6EECF244321}">
                <p14:modId xmlns:p14="http://schemas.microsoft.com/office/powerpoint/2010/main" val="604736812"/>
              </p:ext>
            </p:extLst>
          </p:nvPr>
        </p:nvGraphicFramePr>
        <p:xfrm>
          <a:off x="10968414" y="4196353"/>
          <a:ext cx="364022" cy="382354"/>
        </p:xfrm>
        <a:graphic>
          <a:graphicData uri="http://schemas.openxmlformats.org/presentationml/2006/ole">
            <mc:AlternateContent xmlns:mc="http://schemas.openxmlformats.org/markup-compatibility/2006">
              <mc:Choice xmlns:v="urn:schemas-microsoft-com:vml" Requires="v">
                <p:oleObj r:id="rId5" imgW="1143000" imgH="1143000" progId="">
                  <p:embed/>
                </p:oleObj>
              </mc:Choice>
              <mc:Fallback>
                <p:oleObj r:id="rId5" imgW="1143000" imgH="1143000" progId="">
                  <p:embed/>
                  <p:pic>
                    <p:nvPicPr>
                      <p:cNvPr id="245" name="对象 244">
                        <a:extLst>
                          <a:ext uri="{FF2B5EF4-FFF2-40B4-BE49-F238E27FC236}">
                            <a16:creationId xmlns:a16="http://schemas.microsoft.com/office/drawing/2014/main" id="{6DDA6AC8-F9D5-AB19-762E-4376E017E971}"/>
                          </a:ext>
                        </a:extLst>
                      </p:cNvPr>
                      <p:cNvPicPr/>
                      <p:nvPr/>
                    </p:nvPicPr>
                    <p:blipFill>
                      <a:blip r:embed="rId6"/>
                      <a:stretch>
                        <a:fillRect/>
                      </a:stretch>
                    </p:blipFill>
                    <p:spPr>
                      <a:xfrm>
                        <a:off x="10968414" y="4196353"/>
                        <a:ext cx="364022" cy="382354"/>
                      </a:xfrm>
                      <a:prstGeom prst="rect">
                        <a:avLst/>
                      </a:prstGeom>
                    </p:spPr>
                  </p:pic>
                </p:oleObj>
              </mc:Fallback>
            </mc:AlternateContent>
          </a:graphicData>
        </a:graphic>
      </p:graphicFrame>
      <p:cxnSp>
        <p:nvCxnSpPr>
          <p:cNvPr id="43" name="直接连接符 42">
            <a:extLst>
              <a:ext uri="{FF2B5EF4-FFF2-40B4-BE49-F238E27FC236}">
                <a16:creationId xmlns:a16="http://schemas.microsoft.com/office/drawing/2014/main" id="{EADDD893-1B69-C76A-4841-551184C6761A}"/>
              </a:ext>
            </a:extLst>
          </p:cNvPr>
          <p:cNvCxnSpPr/>
          <p:nvPr/>
        </p:nvCxnSpPr>
        <p:spPr bwMode="auto">
          <a:xfrm flipH="1">
            <a:off x="10585951" y="3846386"/>
            <a:ext cx="746499" cy="635163"/>
          </a:xfrm>
          <a:prstGeom prst="line">
            <a:avLst/>
          </a:prstGeom>
          <a:ln w="19050">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49" name="内容占位符 1">
            <a:extLst>
              <a:ext uri="{FF2B5EF4-FFF2-40B4-BE49-F238E27FC236}">
                <a16:creationId xmlns:a16="http://schemas.microsoft.com/office/drawing/2014/main" id="{275205D8-8829-3A12-07EA-698E6150C4D2}"/>
              </a:ext>
            </a:extLst>
          </p:cNvPr>
          <p:cNvSpPr>
            <a:spLocks noGrp="1"/>
          </p:cNvSpPr>
          <p:nvPr>
            <p:ph idx="1"/>
          </p:nvPr>
        </p:nvSpPr>
        <p:spPr>
          <a:xfrm>
            <a:off x="793421" y="1379332"/>
            <a:ext cx="10649839" cy="461665"/>
          </a:xfrm>
        </p:spPr>
        <p:txBody>
          <a:bodyPr/>
          <a:lstStyle/>
          <a:p>
            <a:r>
              <a:rPr lang="en-US" altLang="zh-CN" sz="2400" dirty="0"/>
              <a:t>Goal: find logic bugs in RDF stores</a:t>
            </a:r>
          </a:p>
        </p:txBody>
      </p:sp>
      <p:pic>
        <p:nvPicPr>
          <p:cNvPr id="50" name="图片 49">
            <a:extLst>
              <a:ext uri="{FF2B5EF4-FFF2-40B4-BE49-F238E27FC236}">
                <a16:creationId xmlns:a16="http://schemas.microsoft.com/office/drawing/2014/main" id="{1E194C08-0C6E-5E88-64F3-17FD0EBF36B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18965" y="3838208"/>
            <a:ext cx="850570" cy="586184"/>
          </a:xfrm>
          <a:prstGeom prst="rect">
            <a:avLst/>
          </a:prstGeom>
        </p:spPr>
      </p:pic>
      <p:pic>
        <p:nvPicPr>
          <p:cNvPr id="51" name="图片 50">
            <a:extLst>
              <a:ext uri="{FF2B5EF4-FFF2-40B4-BE49-F238E27FC236}">
                <a16:creationId xmlns:a16="http://schemas.microsoft.com/office/drawing/2014/main" id="{499FC52E-8E60-4C2A-14FB-C59A8AD7832F}"/>
              </a:ext>
            </a:extLst>
          </p:cNvPr>
          <p:cNvPicPr>
            <a:picLocks noChangeAspect="1"/>
          </p:cNvPicPr>
          <p:nvPr/>
        </p:nvPicPr>
        <p:blipFill rotWithShape="1">
          <a:blip r:embed="rId8">
            <a:extLst>
              <a:ext uri="{28A0092B-C50C-407E-A947-70E740481C1C}">
                <a14:useLocalDpi xmlns:a14="http://schemas.microsoft.com/office/drawing/2010/main" val="0"/>
              </a:ext>
            </a:extLst>
          </a:blip>
          <a:srcRect t="26187" b="28051"/>
          <a:stretch/>
        </p:blipFill>
        <p:spPr>
          <a:xfrm>
            <a:off x="4417809" y="3001219"/>
            <a:ext cx="1650772" cy="424928"/>
          </a:xfrm>
          <a:prstGeom prst="rect">
            <a:avLst/>
          </a:prstGeom>
        </p:spPr>
      </p:pic>
      <p:pic>
        <p:nvPicPr>
          <p:cNvPr id="52" name="图片 51">
            <a:extLst>
              <a:ext uri="{FF2B5EF4-FFF2-40B4-BE49-F238E27FC236}">
                <a16:creationId xmlns:a16="http://schemas.microsoft.com/office/drawing/2014/main" id="{03EC5371-EBEC-DAF8-4948-B468951901E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18965" y="4865513"/>
            <a:ext cx="850570" cy="515772"/>
          </a:xfrm>
          <a:prstGeom prst="rect">
            <a:avLst/>
          </a:prstGeom>
        </p:spPr>
      </p:pic>
    </p:spTree>
    <p:extLst>
      <p:ext uri="{BB962C8B-B14F-4D97-AF65-F5344CB8AC3E}">
        <p14:creationId xmlns:p14="http://schemas.microsoft.com/office/powerpoint/2010/main" val="3324480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animBg="1"/>
      <p:bldP spid="9" grpId="0" animBg="1"/>
      <p:bldP spid="10" grpId="0" animBg="1"/>
      <p:bldP spid="18" grpId="0" animBg="1"/>
      <p:bldP spid="19" grpId="0"/>
      <p:bldP spid="20" grpId="0"/>
      <p:bldP spid="21" grpId="0" animBg="1"/>
      <p:bldP spid="22" grpId="0" animBg="1"/>
      <p:bldP spid="23" grpId="0" animBg="1"/>
      <p:bldP spid="24" grpId="0" animBg="1"/>
      <p:bldP spid="25" grpId="0" animBg="1"/>
      <p:bldP spid="26" grpId="0" animBg="1"/>
      <p:bldP spid="27" grpId="0" animBg="1"/>
      <p:bldP spid="28" grpId="0" animBg="1"/>
      <p:bldP spid="29" grpId="0" animBg="1"/>
      <p:bldP spid="33" grpId="0" animBg="1"/>
      <p:bldP spid="34" grpId="0" animBg="1"/>
      <p:bldP spid="35" grpId="0" animBg="1"/>
      <p:bldP spid="39" grpId="0"/>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018685-8402-4C8E-A9BF-15FE11E6A6D0}"/>
              </a:ext>
            </a:extLst>
          </p:cNvPr>
          <p:cNvSpPr>
            <a:spLocks noGrp="1"/>
          </p:cNvSpPr>
          <p:nvPr>
            <p:ph type="title"/>
          </p:nvPr>
        </p:nvSpPr>
        <p:spPr/>
        <p:txBody>
          <a:bodyPr/>
          <a:lstStyle/>
          <a:p>
            <a:r>
              <a:rPr lang="en-US" altLang="zh-CN" dirty="0"/>
              <a:t>RDF Graph Generation</a:t>
            </a:r>
            <a:endParaRPr lang="zh-CN" altLang="en-US" dirty="0"/>
          </a:p>
        </p:txBody>
      </p:sp>
      <p:sp>
        <p:nvSpPr>
          <p:cNvPr id="8" name="文本框 7">
            <a:extLst>
              <a:ext uri="{FF2B5EF4-FFF2-40B4-BE49-F238E27FC236}">
                <a16:creationId xmlns:a16="http://schemas.microsoft.com/office/drawing/2014/main" id="{F887C4D7-4EAD-6123-4776-82D54E46684B}"/>
              </a:ext>
            </a:extLst>
          </p:cNvPr>
          <p:cNvSpPr txBox="1"/>
          <p:nvPr/>
        </p:nvSpPr>
        <p:spPr>
          <a:xfrm>
            <a:off x="487458" y="3059982"/>
            <a:ext cx="5001265" cy="1631216"/>
          </a:xfrm>
          <a:prstGeom prst="rect">
            <a:avLst/>
          </a:prstGeom>
          <a:noFill/>
        </p:spPr>
        <p:txBody>
          <a:bodyPr wrap="square">
            <a:spAutoFit/>
          </a:bodyPr>
          <a:lstStyle/>
          <a:p>
            <a:r>
              <a:rPr lang="en-US" altLang="zh-CN" sz="2000" b="1" dirty="0">
                <a:solidFill>
                  <a:schemeClr val="dk1"/>
                </a:solidFill>
                <a:latin typeface="Calibri" panose="020F0502020204030204" pitchFamily="34" charset="0"/>
                <a:cs typeface="Calibri" panose="020F0502020204030204" pitchFamily="34" charset="0"/>
              </a:rPr>
              <a:t>IRIs</a:t>
            </a:r>
            <a:r>
              <a:rPr lang="en-US" altLang="zh-CN" sz="2000" dirty="0">
                <a:solidFill>
                  <a:schemeClr val="dk1"/>
                </a:solidFill>
                <a:latin typeface="Calibri" panose="020F0502020204030204" pitchFamily="34" charset="0"/>
                <a:cs typeface="Calibri" panose="020F0502020204030204" pitchFamily="34" charset="0"/>
              </a:rPr>
              <a:t>: </a:t>
            </a:r>
            <a:r>
              <a:rPr lang="en-US" altLang="zh-CN" sz="2000" dirty="0">
                <a:solidFill>
                  <a:schemeClr val="dk1"/>
                </a:solidFill>
                <a:latin typeface="Calibri" panose="020F0502020204030204" pitchFamily="34" charset="0"/>
                <a:ea typeface="等线" panose="02010600030101010101" pitchFamily="2" charset="-122"/>
                <a:cs typeface="Calibri" panose="020F0502020204030204" pitchFamily="34" charset="0"/>
              </a:rPr>
              <a:t>&lt;http://PeterGreen&gt;, </a:t>
            </a:r>
            <a:r>
              <a:rPr lang="en-US" altLang="zh-CN" sz="2000" dirty="0">
                <a:latin typeface="Calibri" panose="020F0502020204030204" pitchFamily="34" charset="0"/>
                <a:cs typeface="Calibri" panose="020F0502020204030204" pitchFamily="34" charset="0"/>
              </a:rPr>
              <a:t>&lt;http://age&gt;</a:t>
            </a:r>
            <a:r>
              <a:rPr lang="en-US" altLang="zh-CN" sz="2000" dirty="0">
                <a:solidFill>
                  <a:schemeClr val="dk1"/>
                </a:solidFill>
                <a:latin typeface="Calibri" panose="020F0502020204030204" pitchFamily="34" charset="0"/>
                <a:ea typeface="等线" panose="02010600030101010101" pitchFamily="2" charset="-122"/>
                <a:cs typeface="Calibri" panose="020F0502020204030204" pitchFamily="34" charset="0"/>
              </a:rPr>
              <a:t>,</a:t>
            </a:r>
            <a:r>
              <a:rPr lang="zh-CN" altLang="en-US" sz="2000" dirty="0">
                <a:solidFill>
                  <a:schemeClr val="dk1"/>
                </a:solidFill>
                <a:latin typeface="Calibri" panose="020F0502020204030204" pitchFamily="34" charset="0"/>
                <a:ea typeface="等线" panose="02010600030101010101" pitchFamily="2" charset="-122"/>
                <a:cs typeface="Calibri" panose="020F0502020204030204" pitchFamily="34" charset="0"/>
              </a:rPr>
              <a:t> </a:t>
            </a:r>
            <a:endParaRPr lang="en-US" altLang="zh-CN" sz="2000" dirty="0">
              <a:solidFill>
                <a:schemeClr val="dk1"/>
              </a:solidFill>
              <a:latin typeface="Calibri" panose="020F0502020204030204" pitchFamily="34" charset="0"/>
              <a:ea typeface="等线" panose="02010600030101010101" pitchFamily="2" charset="-122"/>
              <a:cs typeface="Calibri" panose="020F0502020204030204" pitchFamily="34" charset="0"/>
            </a:endParaRPr>
          </a:p>
          <a:p>
            <a:r>
              <a:rPr lang="en-US" altLang="zh-CN" sz="2000" dirty="0">
                <a:solidFill>
                  <a:schemeClr val="dk1"/>
                </a:solidFill>
                <a:latin typeface="Calibri" panose="020F0502020204030204" pitchFamily="34" charset="0"/>
                <a:ea typeface="等线" panose="02010600030101010101" pitchFamily="2" charset="-122"/>
                <a:cs typeface="Calibri" panose="020F0502020204030204" pitchFamily="34" charset="0"/>
              </a:rPr>
              <a:t>         </a:t>
            </a:r>
            <a:r>
              <a:rPr lang="en-US" altLang="zh-CN" sz="2000" dirty="0">
                <a:latin typeface="Calibri" panose="020F0502020204030204" pitchFamily="34" charset="0"/>
                <a:cs typeface="Calibri" panose="020F0502020204030204" pitchFamily="34" charset="0"/>
              </a:rPr>
              <a:t>&lt;http://name&gt;</a:t>
            </a:r>
            <a:r>
              <a:rPr lang="en-US" altLang="zh-CN" sz="2000" dirty="0">
                <a:solidFill>
                  <a:schemeClr val="dk1"/>
                </a:solidFill>
                <a:latin typeface="Calibri" panose="020F0502020204030204" pitchFamily="34" charset="0"/>
                <a:ea typeface="等线" panose="02010600030101010101" pitchFamily="2" charset="-122"/>
                <a:cs typeface="Calibri" panose="020F0502020204030204" pitchFamily="34" charset="0"/>
              </a:rPr>
              <a:t>,</a:t>
            </a:r>
            <a:r>
              <a:rPr lang="zh-CN" altLang="en-US" sz="2000" dirty="0">
                <a:solidFill>
                  <a:schemeClr val="dk1"/>
                </a:solidFill>
                <a:latin typeface="Calibri" panose="020F0502020204030204" pitchFamily="34" charset="0"/>
                <a:ea typeface="等线" panose="02010600030101010101" pitchFamily="2" charset="-122"/>
                <a:cs typeface="Calibri" panose="020F0502020204030204" pitchFamily="34" charset="0"/>
              </a:rPr>
              <a:t> </a:t>
            </a:r>
            <a:r>
              <a:rPr lang="en-US" altLang="zh-CN" sz="2000" dirty="0">
                <a:solidFill>
                  <a:schemeClr val="dk1"/>
                </a:solidFill>
                <a:latin typeface="Calibri" panose="020F0502020204030204" pitchFamily="34" charset="0"/>
                <a:ea typeface="等线" panose="02010600030101010101" pitchFamily="2" charset="-122"/>
                <a:cs typeface="Calibri" panose="020F0502020204030204" pitchFamily="34" charset="0"/>
              </a:rPr>
              <a:t>&lt;http://familyname&gt;, </a:t>
            </a:r>
          </a:p>
          <a:p>
            <a:r>
              <a:rPr lang="en-US" altLang="zh-CN" sz="2000" dirty="0">
                <a:solidFill>
                  <a:schemeClr val="dk1"/>
                </a:solidFill>
                <a:latin typeface="Calibri" panose="020F0502020204030204" pitchFamily="34" charset="0"/>
                <a:ea typeface="等线" panose="02010600030101010101" pitchFamily="2" charset="-122"/>
                <a:cs typeface="Calibri" panose="020F0502020204030204" pitchFamily="34" charset="0"/>
              </a:rPr>
              <a:t>         &lt;http://givenname&gt;, …</a:t>
            </a:r>
          </a:p>
          <a:p>
            <a:r>
              <a:rPr lang="en-US" altLang="zh-CN" sz="2000" b="1" dirty="0">
                <a:solidFill>
                  <a:schemeClr val="dk1"/>
                </a:solidFill>
                <a:latin typeface="Calibri" panose="020F0502020204030204" pitchFamily="34" charset="0"/>
                <a:cs typeface="Calibri" panose="020F0502020204030204" pitchFamily="34" charset="0"/>
              </a:rPr>
              <a:t>Blank nodes</a:t>
            </a:r>
            <a:r>
              <a:rPr lang="en-US" altLang="zh-CN" sz="2000" dirty="0">
                <a:solidFill>
                  <a:schemeClr val="dk1"/>
                </a:solidFill>
                <a:latin typeface="Calibri" panose="020F0502020204030204" pitchFamily="34" charset="0"/>
                <a:cs typeface="Calibri" panose="020F0502020204030204" pitchFamily="34" charset="0"/>
              </a:rPr>
              <a:t>: </a:t>
            </a:r>
            <a:r>
              <a:rPr lang="en-US" altLang="zh-CN" sz="2000" dirty="0">
                <a:solidFill>
                  <a:schemeClr val="dk1"/>
                </a:solidFill>
                <a:latin typeface="Calibri" panose="020F0502020204030204" pitchFamily="34" charset="0"/>
                <a:ea typeface="等线" panose="02010600030101010101" pitchFamily="2" charset="-122"/>
                <a:cs typeface="Calibri" panose="020F0502020204030204" pitchFamily="34" charset="0"/>
              </a:rPr>
              <a:t>b1</a:t>
            </a:r>
            <a:r>
              <a:rPr lang="en-US" altLang="zh-CN" sz="2000" dirty="0">
                <a:solidFill>
                  <a:schemeClr val="dk1"/>
                </a:solidFill>
                <a:latin typeface="Calibri" panose="020F0502020204030204" pitchFamily="34" charset="0"/>
                <a:cs typeface="Calibri" panose="020F0502020204030204" pitchFamily="34" charset="0"/>
              </a:rPr>
              <a:t>,</a:t>
            </a:r>
            <a:r>
              <a:rPr lang="zh-CN" altLang="en-US" sz="2000" dirty="0">
                <a:solidFill>
                  <a:schemeClr val="dk1"/>
                </a:solidFill>
                <a:latin typeface="Calibri" panose="020F0502020204030204" pitchFamily="34" charset="0"/>
                <a:cs typeface="Calibri" panose="020F0502020204030204" pitchFamily="34" charset="0"/>
              </a:rPr>
              <a:t> </a:t>
            </a:r>
            <a:r>
              <a:rPr lang="en-US" altLang="zh-CN" sz="2000" dirty="0">
                <a:solidFill>
                  <a:schemeClr val="dk1"/>
                </a:solidFill>
                <a:latin typeface="Calibri" panose="020F0502020204030204" pitchFamily="34" charset="0"/>
                <a:ea typeface="等线" panose="02010600030101010101" pitchFamily="2" charset="-122"/>
                <a:cs typeface="Calibri" panose="020F0502020204030204" pitchFamily="34" charset="0"/>
              </a:rPr>
              <a:t>b2, …</a:t>
            </a:r>
          </a:p>
          <a:p>
            <a:r>
              <a:rPr lang="en-US" altLang="zh-CN" sz="2000" b="1" dirty="0">
                <a:solidFill>
                  <a:schemeClr val="dk1"/>
                </a:solidFill>
                <a:latin typeface="Calibri" panose="020F0502020204030204" pitchFamily="34" charset="0"/>
                <a:cs typeface="Calibri" panose="020F0502020204030204" pitchFamily="34" charset="0"/>
              </a:rPr>
              <a:t>Literals</a:t>
            </a:r>
            <a:r>
              <a:rPr lang="en-US" altLang="zh-CN" sz="2000" dirty="0">
                <a:solidFill>
                  <a:schemeClr val="dk1"/>
                </a:solidFill>
                <a:latin typeface="Calibri" panose="020F0502020204030204" pitchFamily="34" charset="0"/>
                <a:cs typeface="Calibri" panose="020F0502020204030204" pitchFamily="34" charset="0"/>
              </a:rPr>
              <a:t>: </a:t>
            </a:r>
            <a:r>
              <a:rPr lang="zh-CN" altLang="en-US" sz="2000" dirty="0">
                <a:solidFill>
                  <a:schemeClr val="dk1"/>
                </a:solidFill>
                <a:latin typeface="Calibri" panose="020F0502020204030204" pitchFamily="34" charset="0"/>
                <a:ea typeface="等线" panose="02010600030101010101" pitchFamily="2" charset="-122"/>
                <a:cs typeface="Calibri" panose="020F0502020204030204" pitchFamily="34" charset="0"/>
              </a:rPr>
              <a:t>“</a:t>
            </a:r>
            <a:r>
              <a:rPr lang="en-US" altLang="zh-CN" sz="2000" dirty="0">
                <a:solidFill>
                  <a:schemeClr val="dk1"/>
                </a:solidFill>
                <a:latin typeface="Calibri" panose="020F0502020204030204" pitchFamily="34" charset="0"/>
                <a:ea typeface="等线" panose="02010600030101010101" pitchFamily="2" charset="-122"/>
                <a:cs typeface="Calibri" panose="020F0502020204030204" pitchFamily="34" charset="0"/>
              </a:rPr>
              <a:t>Green</a:t>
            </a:r>
            <a:r>
              <a:rPr lang="zh-CN" altLang="en-US" sz="2000" dirty="0">
                <a:solidFill>
                  <a:schemeClr val="dk1"/>
                </a:solidFill>
                <a:latin typeface="Calibri" panose="020F0502020204030204" pitchFamily="34" charset="0"/>
                <a:ea typeface="等线" panose="02010600030101010101" pitchFamily="2" charset="-122"/>
                <a:cs typeface="Calibri" panose="020F0502020204030204" pitchFamily="34" charset="0"/>
              </a:rPr>
              <a:t>”</a:t>
            </a:r>
            <a:r>
              <a:rPr lang="en-US" altLang="zh-CN" sz="2000" dirty="0">
                <a:solidFill>
                  <a:schemeClr val="dk1"/>
                </a:solidFill>
                <a:latin typeface="Calibri" panose="020F0502020204030204" pitchFamily="34" charset="0"/>
                <a:cs typeface="Calibri" panose="020F0502020204030204" pitchFamily="34" charset="0"/>
              </a:rPr>
              <a:t>, “Peter”, </a:t>
            </a:r>
            <a:r>
              <a:rPr lang="en-US" altLang="zh-CN" sz="2000" dirty="0">
                <a:solidFill>
                  <a:schemeClr val="dk1"/>
                </a:solidFill>
                <a:latin typeface="Calibri" panose="020F0502020204030204" pitchFamily="34" charset="0"/>
                <a:ea typeface="等线" panose="02010600030101010101" pitchFamily="2" charset="-122"/>
                <a:cs typeface="Calibri" panose="020F0502020204030204" pitchFamily="34" charset="0"/>
              </a:rPr>
              <a:t>22, …</a:t>
            </a:r>
            <a:endParaRPr lang="zh-CN" altLang="en-US" sz="2000" dirty="0">
              <a:solidFill>
                <a:schemeClr val="dk1"/>
              </a:solidFill>
              <a:latin typeface="Calibri" panose="020F0502020204030204" pitchFamily="34" charset="0"/>
              <a:ea typeface="等线" panose="02010600030101010101" pitchFamily="2" charset="-122"/>
              <a:cs typeface="Calibri" panose="020F0502020204030204" pitchFamily="34" charset="0"/>
            </a:endParaRPr>
          </a:p>
        </p:txBody>
      </p:sp>
      <p:sp>
        <p:nvSpPr>
          <p:cNvPr id="10" name="椭圆 9">
            <a:extLst>
              <a:ext uri="{FF2B5EF4-FFF2-40B4-BE49-F238E27FC236}">
                <a16:creationId xmlns:a16="http://schemas.microsoft.com/office/drawing/2014/main" id="{690AF965-7733-50BA-DF39-E4B506A42B23}"/>
              </a:ext>
            </a:extLst>
          </p:cNvPr>
          <p:cNvSpPr/>
          <p:nvPr/>
        </p:nvSpPr>
        <p:spPr bwMode="auto">
          <a:xfrm>
            <a:off x="7413585" y="2699410"/>
            <a:ext cx="2520480" cy="759755"/>
          </a:xfrm>
          <a:prstGeom prst="ellipse">
            <a:avLst/>
          </a:prstGeom>
          <a:solidFill>
            <a:schemeClr val="accent4">
              <a:lumMod val="20000"/>
              <a:lumOff val="80000"/>
            </a:schemeClr>
          </a:solidFill>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endParaRPr lang="zh-CN" altLang="en-US" sz="2000" dirty="0">
              <a:latin typeface="Calibri" panose="020F0502020204030204" pitchFamily="34" charset="0"/>
              <a:ea typeface="Linux Libertine O" panose="02000503000000000000" pitchFamily="50" charset="0"/>
              <a:cs typeface="Calibri" panose="020F0502020204030204" pitchFamily="34" charset="0"/>
            </a:endParaRPr>
          </a:p>
        </p:txBody>
      </p:sp>
      <p:cxnSp>
        <p:nvCxnSpPr>
          <p:cNvPr id="31" name="直接箭头连接符 30">
            <a:extLst>
              <a:ext uri="{FF2B5EF4-FFF2-40B4-BE49-F238E27FC236}">
                <a16:creationId xmlns:a16="http://schemas.microsoft.com/office/drawing/2014/main" id="{4D3924ED-8680-CE26-559A-CEE1873524C2}"/>
              </a:ext>
            </a:extLst>
          </p:cNvPr>
          <p:cNvCxnSpPr>
            <a:cxnSpLocks/>
            <a:stCxn id="10" idx="0"/>
            <a:endCxn id="63" idx="2"/>
          </p:cNvCxnSpPr>
          <p:nvPr/>
        </p:nvCxnSpPr>
        <p:spPr bwMode="auto">
          <a:xfrm flipH="1" flipV="1">
            <a:off x="8673823" y="2199892"/>
            <a:ext cx="2" cy="499518"/>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32" name="矩形 31">
            <a:extLst>
              <a:ext uri="{FF2B5EF4-FFF2-40B4-BE49-F238E27FC236}">
                <a16:creationId xmlns:a16="http://schemas.microsoft.com/office/drawing/2014/main" id="{20A2A1CD-9663-5339-683D-6E0DE3CCD218}"/>
              </a:ext>
            </a:extLst>
          </p:cNvPr>
          <p:cNvSpPr/>
          <p:nvPr/>
        </p:nvSpPr>
        <p:spPr bwMode="auto">
          <a:xfrm>
            <a:off x="9364289" y="5243293"/>
            <a:ext cx="892216" cy="400110"/>
          </a:xfrm>
          <a:prstGeom prst="rect">
            <a:avLst/>
          </a:prstGeom>
          <a:solidFill>
            <a:schemeClr val="accent4">
              <a:lumMod val="20000"/>
              <a:lumOff val="80000"/>
            </a:schemeClr>
          </a:solidFill>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fontAlgn="base">
              <a:spcBef>
                <a:spcPct val="20000"/>
              </a:spcBef>
              <a:spcAft>
                <a:spcPct val="0"/>
              </a:spcAft>
              <a:buClr>
                <a:srgbClr val="FF3300"/>
              </a:buClr>
              <a:buSzPct val="75000"/>
            </a:pPr>
            <a:r>
              <a:rPr lang="en-US" altLang="zh-CN" sz="2000" dirty="0">
                <a:latin typeface="Calibri" panose="020F0502020204030204" pitchFamily="34" charset="0"/>
                <a:ea typeface="Linux Libertine O" panose="02000503000000000000" pitchFamily="50" charset="0"/>
                <a:cs typeface="Calibri" panose="020F0502020204030204" pitchFamily="34" charset="0"/>
              </a:rPr>
              <a:t>Peter</a:t>
            </a:r>
            <a:endParaRPr lang="zh-CN" altLang="en-US" sz="2000" dirty="0">
              <a:latin typeface="Calibri" panose="020F0502020204030204" pitchFamily="34" charset="0"/>
              <a:ea typeface="Linux Libertine O" panose="02000503000000000000" pitchFamily="50" charset="0"/>
              <a:cs typeface="Calibri" panose="020F0502020204030204" pitchFamily="34" charset="0"/>
            </a:endParaRPr>
          </a:p>
        </p:txBody>
      </p:sp>
      <p:cxnSp>
        <p:nvCxnSpPr>
          <p:cNvPr id="33" name="直接箭头连接符 32">
            <a:extLst>
              <a:ext uri="{FF2B5EF4-FFF2-40B4-BE49-F238E27FC236}">
                <a16:creationId xmlns:a16="http://schemas.microsoft.com/office/drawing/2014/main" id="{AE3266CF-4587-26F2-DBE8-893AE81F72B1}"/>
              </a:ext>
            </a:extLst>
          </p:cNvPr>
          <p:cNvCxnSpPr>
            <a:cxnSpLocks/>
            <a:stCxn id="40" idx="4"/>
            <a:endCxn id="32" idx="0"/>
          </p:cNvCxnSpPr>
          <p:nvPr/>
        </p:nvCxnSpPr>
        <p:spPr bwMode="auto">
          <a:xfrm>
            <a:off x="8673825" y="4581467"/>
            <a:ext cx="1136572" cy="661826"/>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5EB92260-BFDD-B115-0ACE-45925C026BF5}"/>
              </a:ext>
            </a:extLst>
          </p:cNvPr>
          <p:cNvSpPr txBox="1"/>
          <p:nvPr/>
        </p:nvSpPr>
        <p:spPr>
          <a:xfrm>
            <a:off x="6770626" y="3531215"/>
            <a:ext cx="1903199" cy="400110"/>
          </a:xfrm>
          <a:prstGeom prst="rect">
            <a:avLst/>
          </a:prstGeom>
          <a:noFill/>
          <a:ln w="19050">
            <a:noFill/>
          </a:ln>
        </p:spPr>
        <p:txBody>
          <a:bodyPr wrap="square" rtlCol="0">
            <a:spAutoFit/>
          </a:bodyPr>
          <a:lstStyle/>
          <a:p>
            <a:pPr algn="ctr"/>
            <a:r>
              <a:rPr lang="en-US" altLang="zh-CN" sz="2000" dirty="0">
                <a:latin typeface="Calibri" panose="020F0502020204030204" pitchFamily="34" charset="0"/>
                <a:cs typeface="Calibri" panose="020F0502020204030204" pitchFamily="34" charset="0"/>
              </a:rPr>
              <a:t>&lt;http://name&gt;</a:t>
            </a:r>
            <a:endParaRPr lang="zh-CN" altLang="en-US" sz="2000" dirty="0">
              <a:latin typeface="Calibri" panose="020F0502020204030204" pitchFamily="34" charset="0"/>
              <a:cs typeface="Calibri" panose="020F0502020204030204" pitchFamily="34" charset="0"/>
            </a:endParaRPr>
          </a:p>
        </p:txBody>
      </p:sp>
      <p:sp>
        <p:nvSpPr>
          <p:cNvPr id="35" name="文本框 34">
            <a:extLst>
              <a:ext uri="{FF2B5EF4-FFF2-40B4-BE49-F238E27FC236}">
                <a16:creationId xmlns:a16="http://schemas.microsoft.com/office/drawing/2014/main" id="{2D1CA15C-6D4C-141F-5EBD-563CEF1D5EBE}"/>
              </a:ext>
            </a:extLst>
          </p:cNvPr>
          <p:cNvSpPr txBox="1"/>
          <p:nvPr/>
        </p:nvSpPr>
        <p:spPr>
          <a:xfrm>
            <a:off x="7078484" y="2220303"/>
            <a:ext cx="1536346" cy="400110"/>
          </a:xfrm>
          <a:prstGeom prst="rect">
            <a:avLst/>
          </a:prstGeom>
          <a:noFill/>
          <a:ln w="19050">
            <a:noFill/>
          </a:ln>
        </p:spPr>
        <p:txBody>
          <a:bodyPr wrap="square" rtlCol="0">
            <a:spAutoFit/>
          </a:bodyPr>
          <a:lstStyle/>
          <a:p>
            <a:pPr algn="ctr"/>
            <a:r>
              <a:rPr lang="en-US" altLang="zh-CN" sz="2000" dirty="0">
                <a:latin typeface="Calibri" panose="020F0502020204030204" pitchFamily="34" charset="0"/>
                <a:cs typeface="Calibri" panose="020F0502020204030204" pitchFamily="34" charset="0"/>
              </a:rPr>
              <a:t>&lt;http://age&gt;</a:t>
            </a:r>
            <a:endParaRPr lang="zh-CN" altLang="en-US" sz="2000" dirty="0">
              <a:latin typeface="Calibri" panose="020F0502020204030204" pitchFamily="34" charset="0"/>
              <a:cs typeface="Calibri" panose="020F0502020204030204" pitchFamily="34" charset="0"/>
            </a:endParaRPr>
          </a:p>
        </p:txBody>
      </p:sp>
      <p:sp>
        <p:nvSpPr>
          <p:cNvPr id="37" name="文本框 36">
            <a:extLst>
              <a:ext uri="{FF2B5EF4-FFF2-40B4-BE49-F238E27FC236}">
                <a16:creationId xmlns:a16="http://schemas.microsoft.com/office/drawing/2014/main" id="{2334A884-1E4A-47DC-7BA7-1831F5392C10}"/>
              </a:ext>
            </a:extLst>
          </p:cNvPr>
          <p:cNvSpPr txBox="1"/>
          <p:nvPr/>
        </p:nvSpPr>
        <p:spPr>
          <a:xfrm>
            <a:off x="7459946" y="2861718"/>
            <a:ext cx="2427755" cy="400110"/>
          </a:xfrm>
          <a:prstGeom prst="rect">
            <a:avLst/>
          </a:prstGeom>
          <a:noFill/>
          <a:ln w="19050">
            <a:noFill/>
          </a:ln>
        </p:spPr>
        <p:txBody>
          <a:bodyPr wrap="square" rtlCol="0">
            <a:spAutoFit/>
          </a:bodyPr>
          <a:lstStyle/>
          <a:p>
            <a:pPr algn="ctr"/>
            <a:r>
              <a:rPr lang="en-US" altLang="zh-CN" sz="2000" dirty="0">
                <a:latin typeface="Calibri" panose="020F0502020204030204" pitchFamily="34" charset="0"/>
                <a:cs typeface="Calibri" panose="020F0502020204030204" pitchFamily="34" charset="0"/>
              </a:rPr>
              <a:t>&lt;http://PeterGreen&gt;</a:t>
            </a:r>
            <a:endParaRPr lang="zh-CN" altLang="en-US" sz="2000" dirty="0">
              <a:latin typeface="Calibri" panose="020F0502020204030204" pitchFamily="34" charset="0"/>
              <a:cs typeface="Calibri" panose="020F0502020204030204" pitchFamily="34" charset="0"/>
            </a:endParaRPr>
          </a:p>
        </p:txBody>
      </p:sp>
      <p:cxnSp>
        <p:nvCxnSpPr>
          <p:cNvPr id="39" name="直接箭头连接符 38">
            <a:extLst>
              <a:ext uri="{FF2B5EF4-FFF2-40B4-BE49-F238E27FC236}">
                <a16:creationId xmlns:a16="http://schemas.microsoft.com/office/drawing/2014/main" id="{647EAE8B-988A-DA07-F0C6-6C43514AC57C}"/>
              </a:ext>
            </a:extLst>
          </p:cNvPr>
          <p:cNvCxnSpPr>
            <a:cxnSpLocks/>
            <a:stCxn id="10" idx="4"/>
            <a:endCxn id="40" idx="0"/>
          </p:cNvCxnSpPr>
          <p:nvPr/>
        </p:nvCxnSpPr>
        <p:spPr bwMode="auto">
          <a:xfrm>
            <a:off x="8673825" y="3459165"/>
            <a:ext cx="0" cy="556329"/>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40" name="椭圆 39">
            <a:extLst>
              <a:ext uri="{FF2B5EF4-FFF2-40B4-BE49-F238E27FC236}">
                <a16:creationId xmlns:a16="http://schemas.microsoft.com/office/drawing/2014/main" id="{85EFF9E5-4FEF-8E35-5173-16EA5EE307E2}"/>
              </a:ext>
            </a:extLst>
          </p:cNvPr>
          <p:cNvSpPr/>
          <p:nvPr/>
        </p:nvSpPr>
        <p:spPr bwMode="auto">
          <a:xfrm>
            <a:off x="7790615" y="4015494"/>
            <a:ext cx="1766420" cy="565973"/>
          </a:xfrm>
          <a:prstGeom prst="ellipse">
            <a:avLst/>
          </a:prstGeom>
          <a:solidFill>
            <a:schemeClr val="accent4">
              <a:lumMod val="20000"/>
              <a:lumOff val="80000"/>
            </a:schemeClr>
          </a:solidFill>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endParaRPr lang="zh-CN" altLang="en-US" sz="2000" dirty="0">
              <a:latin typeface="Calibri" panose="020F0502020204030204" pitchFamily="34" charset="0"/>
              <a:ea typeface="Linux Libertine O" panose="02000503000000000000" pitchFamily="50" charset="0"/>
              <a:cs typeface="Calibri" panose="020F0502020204030204" pitchFamily="34" charset="0"/>
            </a:endParaRPr>
          </a:p>
        </p:txBody>
      </p:sp>
      <p:sp>
        <p:nvSpPr>
          <p:cNvPr id="41" name="矩形 40">
            <a:extLst>
              <a:ext uri="{FF2B5EF4-FFF2-40B4-BE49-F238E27FC236}">
                <a16:creationId xmlns:a16="http://schemas.microsoft.com/office/drawing/2014/main" id="{62C8E0B9-9879-206B-A184-7C3D7725EE13}"/>
              </a:ext>
            </a:extLst>
          </p:cNvPr>
          <p:cNvSpPr/>
          <p:nvPr/>
        </p:nvSpPr>
        <p:spPr bwMode="auto">
          <a:xfrm>
            <a:off x="7125349" y="5243293"/>
            <a:ext cx="892216" cy="400110"/>
          </a:xfrm>
          <a:prstGeom prst="rect">
            <a:avLst/>
          </a:prstGeom>
          <a:solidFill>
            <a:schemeClr val="accent4">
              <a:lumMod val="20000"/>
              <a:lumOff val="80000"/>
            </a:schemeClr>
          </a:solidFill>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fontAlgn="base">
              <a:spcBef>
                <a:spcPct val="20000"/>
              </a:spcBef>
              <a:spcAft>
                <a:spcPct val="0"/>
              </a:spcAft>
              <a:buClr>
                <a:srgbClr val="FF3300"/>
              </a:buClr>
              <a:buSzPct val="75000"/>
            </a:pPr>
            <a:r>
              <a:rPr lang="en-US" altLang="zh-CN" sz="2000" dirty="0">
                <a:latin typeface="Calibri" panose="020F0502020204030204" pitchFamily="34" charset="0"/>
                <a:ea typeface="Linux Libertine O" panose="02000503000000000000" pitchFamily="50" charset="0"/>
                <a:cs typeface="Calibri" panose="020F0502020204030204" pitchFamily="34" charset="0"/>
              </a:rPr>
              <a:t>Green</a:t>
            </a:r>
            <a:endParaRPr lang="zh-CN" altLang="en-US" sz="2000" dirty="0">
              <a:latin typeface="Calibri" panose="020F0502020204030204" pitchFamily="34" charset="0"/>
              <a:ea typeface="Linux Libertine O" panose="02000503000000000000" pitchFamily="50" charset="0"/>
              <a:cs typeface="Calibri" panose="020F0502020204030204" pitchFamily="34" charset="0"/>
            </a:endParaRPr>
          </a:p>
        </p:txBody>
      </p:sp>
      <p:cxnSp>
        <p:nvCxnSpPr>
          <p:cNvPr id="42" name="直接箭头连接符 41">
            <a:extLst>
              <a:ext uri="{FF2B5EF4-FFF2-40B4-BE49-F238E27FC236}">
                <a16:creationId xmlns:a16="http://schemas.microsoft.com/office/drawing/2014/main" id="{8E5F3ACD-87AC-1A61-346E-98167D69E9CE}"/>
              </a:ext>
            </a:extLst>
          </p:cNvPr>
          <p:cNvCxnSpPr>
            <a:cxnSpLocks/>
            <a:stCxn id="40" idx="4"/>
            <a:endCxn id="41" idx="0"/>
          </p:cNvCxnSpPr>
          <p:nvPr/>
        </p:nvCxnSpPr>
        <p:spPr bwMode="auto">
          <a:xfrm flipH="1">
            <a:off x="7571457" y="4581467"/>
            <a:ext cx="1102368" cy="661826"/>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43" name="文本框 42">
            <a:extLst>
              <a:ext uri="{FF2B5EF4-FFF2-40B4-BE49-F238E27FC236}">
                <a16:creationId xmlns:a16="http://schemas.microsoft.com/office/drawing/2014/main" id="{186FEE32-C195-81DF-6EA3-F1EFF8B0D0E3}"/>
              </a:ext>
            </a:extLst>
          </p:cNvPr>
          <p:cNvSpPr txBox="1"/>
          <p:nvPr/>
        </p:nvSpPr>
        <p:spPr>
          <a:xfrm>
            <a:off x="5661605" y="4606937"/>
            <a:ext cx="2355960" cy="400110"/>
          </a:xfrm>
          <a:prstGeom prst="rect">
            <a:avLst/>
          </a:prstGeom>
          <a:noFill/>
          <a:ln w="19050">
            <a:noFill/>
          </a:ln>
        </p:spPr>
        <p:txBody>
          <a:bodyPr wrap="square" rtlCol="0">
            <a:spAutoFit/>
          </a:bodyPr>
          <a:lstStyle/>
          <a:p>
            <a:pPr algn="ctr"/>
            <a:r>
              <a:rPr lang="en-US" altLang="zh-CN" sz="2000" dirty="0">
                <a:latin typeface="Calibri" panose="020F0502020204030204" pitchFamily="34" charset="0"/>
                <a:cs typeface="Calibri" panose="020F0502020204030204" pitchFamily="34" charset="0"/>
              </a:rPr>
              <a:t>&lt;http://familyname&gt;</a:t>
            </a:r>
            <a:endParaRPr lang="zh-CN" altLang="en-US" sz="2000" dirty="0">
              <a:latin typeface="Calibri" panose="020F0502020204030204" pitchFamily="34" charset="0"/>
              <a:cs typeface="Calibri" panose="020F0502020204030204" pitchFamily="34" charset="0"/>
            </a:endParaRPr>
          </a:p>
        </p:txBody>
      </p:sp>
      <p:sp>
        <p:nvSpPr>
          <p:cNvPr id="44" name="文本框 43">
            <a:extLst>
              <a:ext uri="{FF2B5EF4-FFF2-40B4-BE49-F238E27FC236}">
                <a16:creationId xmlns:a16="http://schemas.microsoft.com/office/drawing/2014/main" id="{810A1EF5-F331-9569-2576-56E16781BBFB}"/>
              </a:ext>
            </a:extLst>
          </p:cNvPr>
          <p:cNvSpPr txBox="1"/>
          <p:nvPr/>
        </p:nvSpPr>
        <p:spPr>
          <a:xfrm>
            <a:off x="9129514" y="4606937"/>
            <a:ext cx="2520479" cy="400110"/>
          </a:xfrm>
          <a:prstGeom prst="rect">
            <a:avLst/>
          </a:prstGeom>
          <a:noFill/>
          <a:ln w="19050">
            <a:noFill/>
          </a:ln>
        </p:spPr>
        <p:txBody>
          <a:bodyPr wrap="square" rtlCol="0">
            <a:spAutoFit/>
          </a:bodyPr>
          <a:lstStyle/>
          <a:p>
            <a:pPr algn="ctr"/>
            <a:r>
              <a:rPr lang="en-US" altLang="zh-CN" sz="2000" dirty="0">
                <a:latin typeface="Calibri" panose="020F0502020204030204" pitchFamily="34" charset="0"/>
                <a:cs typeface="Calibri" panose="020F0502020204030204" pitchFamily="34" charset="0"/>
              </a:rPr>
              <a:t>&lt;http://givenname&gt;</a:t>
            </a:r>
            <a:endParaRPr lang="zh-CN" altLang="en-US" sz="2000" dirty="0">
              <a:latin typeface="Calibri" panose="020F0502020204030204" pitchFamily="34" charset="0"/>
              <a:cs typeface="Calibri" panose="020F0502020204030204" pitchFamily="34" charset="0"/>
            </a:endParaRPr>
          </a:p>
        </p:txBody>
      </p:sp>
      <p:sp>
        <p:nvSpPr>
          <p:cNvPr id="5" name="矩形: 圆角 4">
            <a:extLst>
              <a:ext uri="{FF2B5EF4-FFF2-40B4-BE49-F238E27FC236}">
                <a16:creationId xmlns:a16="http://schemas.microsoft.com/office/drawing/2014/main" id="{8C4C85CD-95EA-65BE-2054-E8FF0EF74E60}"/>
              </a:ext>
            </a:extLst>
          </p:cNvPr>
          <p:cNvSpPr/>
          <p:nvPr/>
        </p:nvSpPr>
        <p:spPr bwMode="gray">
          <a:xfrm>
            <a:off x="1049615" y="3079232"/>
            <a:ext cx="2181486" cy="365192"/>
          </a:xfrm>
          <a:prstGeom prst="roundRect">
            <a:avLst/>
          </a:prstGeom>
          <a:noFill/>
          <a:ln w="28575" algn="ctr">
            <a:solidFill>
              <a:schemeClr val="accent1"/>
            </a:solidFill>
            <a:miter lim="800000"/>
            <a:headEnd/>
            <a:tailEnd/>
          </a:ln>
          <a:effectLst/>
        </p:spPr>
        <p:txBody>
          <a:bodyPr wrap="none" rtlCol="0" anchor="ctr"/>
          <a:lstStyle/>
          <a:p>
            <a:pPr algn="ctr"/>
            <a:endParaRPr lang="zh-CN" altLang="en-US" b="1" dirty="0">
              <a:solidFill>
                <a:schemeClr val="bg1"/>
              </a:solidFill>
            </a:endParaRPr>
          </a:p>
        </p:txBody>
      </p:sp>
      <p:sp>
        <p:nvSpPr>
          <p:cNvPr id="6" name="矩形: 圆角 5">
            <a:extLst>
              <a:ext uri="{FF2B5EF4-FFF2-40B4-BE49-F238E27FC236}">
                <a16:creationId xmlns:a16="http://schemas.microsoft.com/office/drawing/2014/main" id="{458AC063-37FA-E45B-CE2E-4D1FABAAA09F}"/>
              </a:ext>
            </a:extLst>
          </p:cNvPr>
          <p:cNvSpPr/>
          <p:nvPr/>
        </p:nvSpPr>
        <p:spPr bwMode="gray">
          <a:xfrm>
            <a:off x="3323826" y="3081097"/>
            <a:ext cx="1351065" cy="356603"/>
          </a:xfrm>
          <a:prstGeom prst="roundRect">
            <a:avLst/>
          </a:prstGeom>
          <a:noFill/>
          <a:ln w="28575" algn="ctr">
            <a:solidFill>
              <a:schemeClr val="accent1"/>
            </a:solidFill>
            <a:miter lim="800000"/>
            <a:headEnd/>
            <a:tailEnd/>
          </a:ln>
          <a:effectLst/>
        </p:spPr>
        <p:txBody>
          <a:bodyPr wrap="none" rtlCol="0" anchor="ctr"/>
          <a:lstStyle/>
          <a:p>
            <a:pPr algn="ctr"/>
            <a:endParaRPr lang="zh-CN" altLang="en-US" b="1" dirty="0">
              <a:solidFill>
                <a:schemeClr val="bg1"/>
              </a:solidFill>
            </a:endParaRPr>
          </a:p>
        </p:txBody>
      </p:sp>
      <p:sp>
        <p:nvSpPr>
          <p:cNvPr id="7" name="矩形: 圆角 6">
            <a:extLst>
              <a:ext uri="{FF2B5EF4-FFF2-40B4-BE49-F238E27FC236}">
                <a16:creationId xmlns:a16="http://schemas.microsoft.com/office/drawing/2014/main" id="{8278A185-BE1C-7B99-C9B0-C77CD0FFBAC6}"/>
              </a:ext>
            </a:extLst>
          </p:cNvPr>
          <p:cNvSpPr/>
          <p:nvPr/>
        </p:nvSpPr>
        <p:spPr bwMode="gray">
          <a:xfrm>
            <a:off x="3231102" y="4310347"/>
            <a:ext cx="333365" cy="356603"/>
          </a:xfrm>
          <a:prstGeom prst="roundRect">
            <a:avLst/>
          </a:prstGeom>
          <a:noFill/>
          <a:ln w="28575" algn="ctr">
            <a:solidFill>
              <a:schemeClr val="accent1"/>
            </a:solidFill>
            <a:miter lim="800000"/>
            <a:headEnd/>
            <a:tailEnd/>
          </a:ln>
          <a:effectLst/>
        </p:spPr>
        <p:txBody>
          <a:bodyPr wrap="none" rtlCol="0" anchor="ctr"/>
          <a:lstStyle/>
          <a:p>
            <a:pPr algn="ctr"/>
            <a:endParaRPr lang="zh-CN" altLang="en-US" b="1" dirty="0">
              <a:solidFill>
                <a:schemeClr val="bg1"/>
              </a:solidFill>
            </a:endParaRPr>
          </a:p>
        </p:txBody>
      </p:sp>
      <p:sp>
        <p:nvSpPr>
          <p:cNvPr id="9" name="文本框 8">
            <a:extLst>
              <a:ext uri="{FF2B5EF4-FFF2-40B4-BE49-F238E27FC236}">
                <a16:creationId xmlns:a16="http://schemas.microsoft.com/office/drawing/2014/main" id="{5AE9B997-E793-D5F6-55D8-7E1030720285}"/>
              </a:ext>
            </a:extLst>
          </p:cNvPr>
          <p:cNvSpPr txBox="1"/>
          <p:nvPr/>
        </p:nvSpPr>
        <p:spPr>
          <a:xfrm>
            <a:off x="1572219" y="2413109"/>
            <a:ext cx="2227596" cy="461665"/>
          </a:xfrm>
          <a:prstGeom prst="rect">
            <a:avLst/>
          </a:prstGeom>
          <a:noFill/>
        </p:spPr>
        <p:txBody>
          <a:bodyPr wrap="square">
            <a:spAutoFit/>
          </a:bodyPr>
          <a:lstStyle/>
          <a:p>
            <a:r>
              <a:rPr lang="en-US" altLang="zh-CN" sz="2400" b="1" dirty="0">
                <a:solidFill>
                  <a:schemeClr val="dk1"/>
                </a:solidFill>
                <a:latin typeface="Calibri" panose="020F0502020204030204" pitchFamily="34" charset="0"/>
                <a:cs typeface="Calibri" panose="020F0502020204030204" pitchFamily="34" charset="0"/>
              </a:rPr>
              <a:t>Basic element</a:t>
            </a:r>
            <a:endParaRPr lang="zh-CN" altLang="en-US" sz="2400" dirty="0">
              <a:solidFill>
                <a:schemeClr val="dk1"/>
              </a:solidFill>
              <a:latin typeface="Calibri" panose="020F0502020204030204" pitchFamily="34" charset="0"/>
              <a:ea typeface="等线" panose="02010600030101010101" pitchFamily="2" charset="-122"/>
              <a:cs typeface="Calibri" panose="020F0502020204030204" pitchFamily="34" charset="0"/>
            </a:endParaRPr>
          </a:p>
        </p:txBody>
      </p:sp>
      <p:sp>
        <p:nvSpPr>
          <p:cNvPr id="63" name="矩形 62">
            <a:extLst>
              <a:ext uri="{FF2B5EF4-FFF2-40B4-BE49-F238E27FC236}">
                <a16:creationId xmlns:a16="http://schemas.microsoft.com/office/drawing/2014/main" id="{E13977A9-067E-494D-31C9-A6B3BFC4E4C8}"/>
              </a:ext>
            </a:extLst>
          </p:cNvPr>
          <p:cNvSpPr/>
          <p:nvPr/>
        </p:nvSpPr>
        <p:spPr bwMode="auto">
          <a:xfrm>
            <a:off x="8328591" y="1799782"/>
            <a:ext cx="690464" cy="400110"/>
          </a:xfrm>
          <a:prstGeom prst="rect">
            <a:avLst/>
          </a:prstGeom>
          <a:solidFill>
            <a:schemeClr val="accent4">
              <a:lumMod val="20000"/>
              <a:lumOff val="80000"/>
            </a:schemeClr>
          </a:solidFill>
          <a:ln w="19050">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algn="ctr" fontAlgn="base">
              <a:spcBef>
                <a:spcPct val="20000"/>
              </a:spcBef>
              <a:spcAft>
                <a:spcPct val="0"/>
              </a:spcAft>
              <a:buClr>
                <a:srgbClr val="FF3300"/>
              </a:buClr>
              <a:buSzPct val="75000"/>
            </a:pPr>
            <a:r>
              <a:rPr lang="en-US" altLang="zh-CN" sz="2000" dirty="0">
                <a:latin typeface="Calibri" panose="020F0502020204030204" pitchFamily="34" charset="0"/>
                <a:ea typeface="Linux Libertine O" panose="02000503000000000000" pitchFamily="50" charset="0"/>
                <a:cs typeface="Calibri" panose="020F0502020204030204" pitchFamily="34" charset="0"/>
              </a:rPr>
              <a:t>22</a:t>
            </a:r>
            <a:endParaRPr lang="zh-CN" altLang="en-US" sz="2000" dirty="0">
              <a:latin typeface="Calibri" panose="020F0502020204030204" pitchFamily="34" charset="0"/>
              <a:ea typeface="Linux Libertine O" panose="02000503000000000000" pitchFamily="50" charset="0"/>
              <a:cs typeface="Calibri" panose="020F0502020204030204" pitchFamily="34" charset="0"/>
            </a:endParaRPr>
          </a:p>
        </p:txBody>
      </p:sp>
      <p:sp>
        <p:nvSpPr>
          <p:cNvPr id="4" name="对话气泡: 圆角矩形 3">
            <a:extLst>
              <a:ext uri="{FF2B5EF4-FFF2-40B4-BE49-F238E27FC236}">
                <a16:creationId xmlns:a16="http://schemas.microsoft.com/office/drawing/2014/main" id="{A299BCC5-064F-D291-9CB0-26E1B0793281}"/>
              </a:ext>
            </a:extLst>
          </p:cNvPr>
          <p:cNvSpPr/>
          <p:nvPr/>
        </p:nvSpPr>
        <p:spPr bwMode="gray">
          <a:xfrm>
            <a:off x="10232934" y="2775582"/>
            <a:ext cx="1122892" cy="568800"/>
          </a:xfrm>
          <a:prstGeom prst="wedgeRoundRectCallout">
            <a:avLst>
              <a:gd name="adj1" fmla="val -57618"/>
              <a:gd name="adj2" fmla="val 8914"/>
              <a:gd name="adj3" fmla="val 16667"/>
            </a:avLst>
          </a:prstGeom>
          <a:ln>
            <a:solidFill>
              <a:srgbClr val="0070C0"/>
            </a:solidFill>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dirty="0">
                <a:solidFill>
                  <a:srgbClr val="0070C0"/>
                </a:solidFill>
                <a:latin typeface="Cambria" panose="02040503050406030204" pitchFamily="18" charset="0"/>
                <a:ea typeface="Cambria" panose="02040503050406030204" pitchFamily="18" charset="0"/>
                <a:cs typeface="Linux Libertine O" panose="02000503000000000000" pitchFamily="50" charset="0"/>
              </a:rPr>
              <a:t>subject</a:t>
            </a:r>
            <a:endParaRPr lang="zh-CN" altLang="en-US" dirty="0">
              <a:solidFill>
                <a:srgbClr val="0070C0"/>
              </a:solidFill>
              <a:latin typeface="Cambria" panose="02040503050406030204" pitchFamily="18" charset="0"/>
              <a:cs typeface="Linux Libertine O" panose="02000503000000000000" pitchFamily="50" charset="0"/>
            </a:endParaRPr>
          </a:p>
        </p:txBody>
      </p:sp>
      <p:sp>
        <p:nvSpPr>
          <p:cNvPr id="11" name="对话气泡: 圆角矩形 10">
            <a:extLst>
              <a:ext uri="{FF2B5EF4-FFF2-40B4-BE49-F238E27FC236}">
                <a16:creationId xmlns:a16="http://schemas.microsoft.com/office/drawing/2014/main" id="{73282525-7453-7165-AB07-E4A0F168ABB8}"/>
              </a:ext>
            </a:extLst>
          </p:cNvPr>
          <p:cNvSpPr/>
          <p:nvPr/>
        </p:nvSpPr>
        <p:spPr bwMode="gray">
          <a:xfrm>
            <a:off x="9282015" y="1717053"/>
            <a:ext cx="1122891" cy="568800"/>
          </a:xfrm>
          <a:prstGeom prst="wedgeRoundRectCallout">
            <a:avLst>
              <a:gd name="adj1" fmla="val -57618"/>
              <a:gd name="adj2" fmla="val 8914"/>
              <a:gd name="adj3" fmla="val 16667"/>
            </a:avLst>
          </a:prstGeom>
          <a:ln>
            <a:solidFill>
              <a:srgbClr val="0070C0"/>
            </a:solidFill>
            <a:headEnd/>
            <a:tailEnd/>
          </a:ln>
        </p:spPr>
        <p:style>
          <a:lnRef idx="2">
            <a:schemeClr val="accent1"/>
          </a:lnRef>
          <a:fillRef idx="1">
            <a:schemeClr val="lt1"/>
          </a:fillRef>
          <a:effectRef idx="0">
            <a:schemeClr val="accent1"/>
          </a:effectRef>
          <a:fontRef idx="minor">
            <a:schemeClr val="dk1"/>
          </a:fontRef>
        </p:style>
        <p:txBody>
          <a:bodyPr wrap="none" rtlCol="0" anchor="ctr"/>
          <a:lstStyle/>
          <a:p>
            <a:pPr algn="ctr"/>
            <a:r>
              <a:rPr lang="en-US" altLang="zh-CN" dirty="0">
                <a:solidFill>
                  <a:srgbClr val="0070C0"/>
                </a:solidFill>
                <a:latin typeface="Cambria" panose="02040503050406030204" pitchFamily="18" charset="0"/>
                <a:ea typeface="Cambria" panose="02040503050406030204" pitchFamily="18" charset="0"/>
                <a:cs typeface="Linux Libertine O" panose="02000503000000000000" pitchFamily="50" charset="0"/>
              </a:rPr>
              <a:t>object</a:t>
            </a:r>
            <a:endParaRPr lang="zh-CN" altLang="en-US" dirty="0">
              <a:solidFill>
                <a:srgbClr val="0070C0"/>
              </a:solidFill>
              <a:latin typeface="Cambria" panose="02040503050406030204" pitchFamily="18" charset="0"/>
              <a:cs typeface="Linux Libertine O" panose="02000503000000000000" pitchFamily="50" charset="0"/>
            </a:endParaRPr>
          </a:p>
        </p:txBody>
      </p:sp>
      <p:sp>
        <p:nvSpPr>
          <p:cNvPr id="12" name="对话气泡: 圆角矩形 11">
            <a:extLst>
              <a:ext uri="{FF2B5EF4-FFF2-40B4-BE49-F238E27FC236}">
                <a16:creationId xmlns:a16="http://schemas.microsoft.com/office/drawing/2014/main" id="{5C4FFBB3-3A40-E5E9-06C2-2E6B83CBA2A0}"/>
              </a:ext>
            </a:extLst>
          </p:cNvPr>
          <p:cNvSpPr/>
          <p:nvPr/>
        </p:nvSpPr>
        <p:spPr bwMode="gray">
          <a:xfrm>
            <a:off x="5570872" y="2104989"/>
            <a:ext cx="1448619" cy="568800"/>
          </a:xfrm>
          <a:custGeom>
            <a:avLst/>
            <a:gdLst>
              <a:gd name="connsiteX0" fmla="*/ 0 w 1304095"/>
              <a:gd name="connsiteY0" fmla="*/ 94802 h 568800"/>
              <a:gd name="connsiteX1" fmla="*/ 94802 w 1304095"/>
              <a:gd name="connsiteY1" fmla="*/ 0 h 568800"/>
              <a:gd name="connsiteX2" fmla="*/ 217349 w 1304095"/>
              <a:gd name="connsiteY2" fmla="*/ 0 h 568800"/>
              <a:gd name="connsiteX3" fmla="*/ 217349 w 1304095"/>
              <a:gd name="connsiteY3" fmla="*/ 0 h 568800"/>
              <a:gd name="connsiteX4" fmla="*/ 543373 w 1304095"/>
              <a:gd name="connsiteY4" fmla="*/ 0 h 568800"/>
              <a:gd name="connsiteX5" fmla="*/ 1209293 w 1304095"/>
              <a:gd name="connsiteY5" fmla="*/ 0 h 568800"/>
              <a:gd name="connsiteX6" fmla="*/ 1304095 w 1304095"/>
              <a:gd name="connsiteY6" fmla="*/ 94802 h 568800"/>
              <a:gd name="connsiteX7" fmla="*/ 1304095 w 1304095"/>
              <a:gd name="connsiteY7" fmla="*/ 331800 h 568800"/>
              <a:gd name="connsiteX8" fmla="*/ 1304095 w 1304095"/>
              <a:gd name="connsiteY8" fmla="*/ 331800 h 568800"/>
              <a:gd name="connsiteX9" fmla="*/ 1304095 w 1304095"/>
              <a:gd name="connsiteY9" fmla="*/ 474000 h 568800"/>
              <a:gd name="connsiteX10" fmla="*/ 1304095 w 1304095"/>
              <a:gd name="connsiteY10" fmla="*/ 473998 h 568800"/>
              <a:gd name="connsiteX11" fmla="*/ 1209293 w 1304095"/>
              <a:gd name="connsiteY11" fmla="*/ 568800 h 568800"/>
              <a:gd name="connsiteX12" fmla="*/ 543373 w 1304095"/>
              <a:gd name="connsiteY12" fmla="*/ 568800 h 568800"/>
              <a:gd name="connsiteX13" fmla="*/ 217349 w 1304095"/>
              <a:gd name="connsiteY13" fmla="*/ 568800 h 568800"/>
              <a:gd name="connsiteX14" fmla="*/ 217349 w 1304095"/>
              <a:gd name="connsiteY14" fmla="*/ 568800 h 568800"/>
              <a:gd name="connsiteX15" fmla="*/ 94802 w 1304095"/>
              <a:gd name="connsiteY15" fmla="*/ 568800 h 568800"/>
              <a:gd name="connsiteX16" fmla="*/ 0 w 1304095"/>
              <a:gd name="connsiteY16" fmla="*/ 473998 h 568800"/>
              <a:gd name="connsiteX17" fmla="*/ 0 w 1304095"/>
              <a:gd name="connsiteY17" fmla="*/ 474000 h 568800"/>
              <a:gd name="connsiteX18" fmla="*/ -99346 w 1304095"/>
              <a:gd name="connsiteY18" fmla="*/ 335103 h 568800"/>
              <a:gd name="connsiteX19" fmla="*/ 0 w 1304095"/>
              <a:gd name="connsiteY19" fmla="*/ 331800 h 568800"/>
              <a:gd name="connsiteX20" fmla="*/ 0 w 1304095"/>
              <a:gd name="connsiteY20" fmla="*/ 94802 h 568800"/>
              <a:gd name="connsiteX0" fmla="*/ 99346 w 1404032"/>
              <a:gd name="connsiteY0" fmla="*/ 94802 h 568800"/>
              <a:gd name="connsiteX1" fmla="*/ 194148 w 1404032"/>
              <a:gd name="connsiteY1" fmla="*/ 0 h 568800"/>
              <a:gd name="connsiteX2" fmla="*/ 316695 w 1404032"/>
              <a:gd name="connsiteY2" fmla="*/ 0 h 568800"/>
              <a:gd name="connsiteX3" fmla="*/ 316695 w 1404032"/>
              <a:gd name="connsiteY3" fmla="*/ 0 h 568800"/>
              <a:gd name="connsiteX4" fmla="*/ 642719 w 1404032"/>
              <a:gd name="connsiteY4" fmla="*/ 0 h 568800"/>
              <a:gd name="connsiteX5" fmla="*/ 1308639 w 1404032"/>
              <a:gd name="connsiteY5" fmla="*/ 0 h 568800"/>
              <a:gd name="connsiteX6" fmla="*/ 1403441 w 1404032"/>
              <a:gd name="connsiteY6" fmla="*/ 94802 h 568800"/>
              <a:gd name="connsiteX7" fmla="*/ 1403441 w 1404032"/>
              <a:gd name="connsiteY7" fmla="*/ 331800 h 568800"/>
              <a:gd name="connsiteX8" fmla="*/ 1403441 w 1404032"/>
              <a:gd name="connsiteY8" fmla="*/ 331800 h 568800"/>
              <a:gd name="connsiteX9" fmla="*/ 1404032 w 1404032"/>
              <a:gd name="connsiteY9" fmla="*/ 375022 h 568800"/>
              <a:gd name="connsiteX10" fmla="*/ 1403441 w 1404032"/>
              <a:gd name="connsiteY10" fmla="*/ 474000 h 568800"/>
              <a:gd name="connsiteX11" fmla="*/ 1403441 w 1404032"/>
              <a:gd name="connsiteY11" fmla="*/ 473998 h 568800"/>
              <a:gd name="connsiteX12" fmla="*/ 1308639 w 1404032"/>
              <a:gd name="connsiteY12" fmla="*/ 568800 h 568800"/>
              <a:gd name="connsiteX13" fmla="*/ 642719 w 1404032"/>
              <a:gd name="connsiteY13" fmla="*/ 568800 h 568800"/>
              <a:gd name="connsiteX14" fmla="*/ 316695 w 1404032"/>
              <a:gd name="connsiteY14" fmla="*/ 568800 h 568800"/>
              <a:gd name="connsiteX15" fmla="*/ 316695 w 1404032"/>
              <a:gd name="connsiteY15" fmla="*/ 568800 h 568800"/>
              <a:gd name="connsiteX16" fmla="*/ 194148 w 1404032"/>
              <a:gd name="connsiteY16" fmla="*/ 568800 h 568800"/>
              <a:gd name="connsiteX17" fmla="*/ 99346 w 1404032"/>
              <a:gd name="connsiteY17" fmla="*/ 473998 h 568800"/>
              <a:gd name="connsiteX18" fmla="*/ 99346 w 1404032"/>
              <a:gd name="connsiteY18" fmla="*/ 474000 h 568800"/>
              <a:gd name="connsiteX19" fmla="*/ 0 w 1404032"/>
              <a:gd name="connsiteY19" fmla="*/ 335103 h 568800"/>
              <a:gd name="connsiteX20" fmla="*/ 99346 w 1404032"/>
              <a:gd name="connsiteY20" fmla="*/ 331800 h 568800"/>
              <a:gd name="connsiteX21" fmla="*/ 99346 w 1404032"/>
              <a:gd name="connsiteY21" fmla="*/ 94802 h 568800"/>
              <a:gd name="connsiteX0" fmla="*/ 99346 w 1547965"/>
              <a:gd name="connsiteY0" fmla="*/ 94802 h 568800"/>
              <a:gd name="connsiteX1" fmla="*/ 194148 w 1547965"/>
              <a:gd name="connsiteY1" fmla="*/ 0 h 568800"/>
              <a:gd name="connsiteX2" fmla="*/ 316695 w 1547965"/>
              <a:gd name="connsiteY2" fmla="*/ 0 h 568800"/>
              <a:gd name="connsiteX3" fmla="*/ 316695 w 1547965"/>
              <a:gd name="connsiteY3" fmla="*/ 0 h 568800"/>
              <a:gd name="connsiteX4" fmla="*/ 642719 w 1547965"/>
              <a:gd name="connsiteY4" fmla="*/ 0 h 568800"/>
              <a:gd name="connsiteX5" fmla="*/ 1308639 w 1547965"/>
              <a:gd name="connsiteY5" fmla="*/ 0 h 568800"/>
              <a:gd name="connsiteX6" fmla="*/ 1403441 w 1547965"/>
              <a:gd name="connsiteY6" fmla="*/ 94802 h 568800"/>
              <a:gd name="connsiteX7" fmla="*/ 1403441 w 1547965"/>
              <a:gd name="connsiteY7" fmla="*/ 331800 h 568800"/>
              <a:gd name="connsiteX8" fmla="*/ 1403441 w 1547965"/>
              <a:gd name="connsiteY8" fmla="*/ 331800 h 568800"/>
              <a:gd name="connsiteX9" fmla="*/ 1547965 w 1547965"/>
              <a:gd name="connsiteY9" fmla="*/ 381372 h 568800"/>
              <a:gd name="connsiteX10" fmla="*/ 1403441 w 1547965"/>
              <a:gd name="connsiteY10" fmla="*/ 474000 h 568800"/>
              <a:gd name="connsiteX11" fmla="*/ 1403441 w 1547965"/>
              <a:gd name="connsiteY11" fmla="*/ 473998 h 568800"/>
              <a:gd name="connsiteX12" fmla="*/ 1308639 w 1547965"/>
              <a:gd name="connsiteY12" fmla="*/ 568800 h 568800"/>
              <a:gd name="connsiteX13" fmla="*/ 642719 w 1547965"/>
              <a:gd name="connsiteY13" fmla="*/ 568800 h 568800"/>
              <a:gd name="connsiteX14" fmla="*/ 316695 w 1547965"/>
              <a:gd name="connsiteY14" fmla="*/ 568800 h 568800"/>
              <a:gd name="connsiteX15" fmla="*/ 316695 w 1547965"/>
              <a:gd name="connsiteY15" fmla="*/ 568800 h 568800"/>
              <a:gd name="connsiteX16" fmla="*/ 194148 w 1547965"/>
              <a:gd name="connsiteY16" fmla="*/ 568800 h 568800"/>
              <a:gd name="connsiteX17" fmla="*/ 99346 w 1547965"/>
              <a:gd name="connsiteY17" fmla="*/ 473998 h 568800"/>
              <a:gd name="connsiteX18" fmla="*/ 99346 w 1547965"/>
              <a:gd name="connsiteY18" fmla="*/ 474000 h 568800"/>
              <a:gd name="connsiteX19" fmla="*/ 0 w 1547965"/>
              <a:gd name="connsiteY19" fmla="*/ 335103 h 568800"/>
              <a:gd name="connsiteX20" fmla="*/ 99346 w 1547965"/>
              <a:gd name="connsiteY20" fmla="*/ 331800 h 568800"/>
              <a:gd name="connsiteX21" fmla="*/ 99346 w 1547965"/>
              <a:gd name="connsiteY21" fmla="*/ 94802 h 568800"/>
              <a:gd name="connsiteX0" fmla="*/ 99346 w 1547965"/>
              <a:gd name="connsiteY0" fmla="*/ 94802 h 568800"/>
              <a:gd name="connsiteX1" fmla="*/ 194148 w 1547965"/>
              <a:gd name="connsiteY1" fmla="*/ 0 h 568800"/>
              <a:gd name="connsiteX2" fmla="*/ 316695 w 1547965"/>
              <a:gd name="connsiteY2" fmla="*/ 0 h 568800"/>
              <a:gd name="connsiteX3" fmla="*/ 316695 w 1547965"/>
              <a:gd name="connsiteY3" fmla="*/ 0 h 568800"/>
              <a:gd name="connsiteX4" fmla="*/ 642719 w 1547965"/>
              <a:gd name="connsiteY4" fmla="*/ 0 h 568800"/>
              <a:gd name="connsiteX5" fmla="*/ 1308639 w 1547965"/>
              <a:gd name="connsiteY5" fmla="*/ 0 h 568800"/>
              <a:gd name="connsiteX6" fmla="*/ 1403441 w 1547965"/>
              <a:gd name="connsiteY6" fmla="*/ 94802 h 568800"/>
              <a:gd name="connsiteX7" fmla="*/ 1403441 w 1547965"/>
              <a:gd name="connsiteY7" fmla="*/ 331800 h 568800"/>
              <a:gd name="connsiteX8" fmla="*/ 1403441 w 1547965"/>
              <a:gd name="connsiteY8" fmla="*/ 331800 h 568800"/>
              <a:gd name="connsiteX9" fmla="*/ 1547965 w 1547965"/>
              <a:gd name="connsiteY9" fmla="*/ 336922 h 568800"/>
              <a:gd name="connsiteX10" fmla="*/ 1403441 w 1547965"/>
              <a:gd name="connsiteY10" fmla="*/ 474000 h 568800"/>
              <a:gd name="connsiteX11" fmla="*/ 1403441 w 1547965"/>
              <a:gd name="connsiteY11" fmla="*/ 473998 h 568800"/>
              <a:gd name="connsiteX12" fmla="*/ 1308639 w 1547965"/>
              <a:gd name="connsiteY12" fmla="*/ 568800 h 568800"/>
              <a:gd name="connsiteX13" fmla="*/ 642719 w 1547965"/>
              <a:gd name="connsiteY13" fmla="*/ 568800 h 568800"/>
              <a:gd name="connsiteX14" fmla="*/ 316695 w 1547965"/>
              <a:gd name="connsiteY14" fmla="*/ 568800 h 568800"/>
              <a:gd name="connsiteX15" fmla="*/ 316695 w 1547965"/>
              <a:gd name="connsiteY15" fmla="*/ 568800 h 568800"/>
              <a:gd name="connsiteX16" fmla="*/ 194148 w 1547965"/>
              <a:gd name="connsiteY16" fmla="*/ 568800 h 568800"/>
              <a:gd name="connsiteX17" fmla="*/ 99346 w 1547965"/>
              <a:gd name="connsiteY17" fmla="*/ 473998 h 568800"/>
              <a:gd name="connsiteX18" fmla="*/ 99346 w 1547965"/>
              <a:gd name="connsiteY18" fmla="*/ 474000 h 568800"/>
              <a:gd name="connsiteX19" fmla="*/ 0 w 1547965"/>
              <a:gd name="connsiteY19" fmla="*/ 335103 h 568800"/>
              <a:gd name="connsiteX20" fmla="*/ 99346 w 1547965"/>
              <a:gd name="connsiteY20" fmla="*/ 331800 h 568800"/>
              <a:gd name="connsiteX21" fmla="*/ 99346 w 1547965"/>
              <a:gd name="connsiteY21" fmla="*/ 94802 h 568800"/>
              <a:gd name="connsiteX0" fmla="*/ 99346 w 1547965"/>
              <a:gd name="connsiteY0" fmla="*/ 94802 h 568800"/>
              <a:gd name="connsiteX1" fmla="*/ 194148 w 1547965"/>
              <a:gd name="connsiteY1" fmla="*/ 0 h 568800"/>
              <a:gd name="connsiteX2" fmla="*/ 316695 w 1547965"/>
              <a:gd name="connsiteY2" fmla="*/ 0 h 568800"/>
              <a:gd name="connsiteX3" fmla="*/ 316695 w 1547965"/>
              <a:gd name="connsiteY3" fmla="*/ 0 h 568800"/>
              <a:gd name="connsiteX4" fmla="*/ 642719 w 1547965"/>
              <a:gd name="connsiteY4" fmla="*/ 0 h 568800"/>
              <a:gd name="connsiteX5" fmla="*/ 1308639 w 1547965"/>
              <a:gd name="connsiteY5" fmla="*/ 0 h 568800"/>
              <a:gd name="connsiteX6" fmla="*/ 1403441 w 1547965"/>
              <a:gd name="connsiteY6" fmla="*/ 94802 h 568800"/>
              <a:gd name="connsiteX7" fmla="*/ 1403441 w 1547965"/>
              <a:gd name="connsiteY7" fmla="*/ 331800 h 568800"/>
              <a:gd name="connsiteX8" fmla="*/ 1403441 w 1547965"/>
              <a:gd name="connsiteY8" fmla="*/ 331800 h 568800"/>
              <a:gd name="connsiteX9" fmla="*/ 1547965 w 1547965"/>
              <a:gd name="connsiteY9" fmla="*/ 326338 h 568800"/>
              <a:gd name="connsiteX10" fmla="*/ 1403441 w 1547965"/>
              <a:gd name="connsiteY10" fmla="*/ 474000 h 568800"/>
              <a:gd name="connsiteX11" fmla="*/ 1403441 w 1547965"/>
              <a:gd name="connsiteY11" fmla="*/ 473998 h 568800"/>
              <a:gd name="connsiteX12" fmla="*/ 1308639 w 1547965"/>
              <a:gd name="connsiteY12" fmla="*/ 568800 h 568800"/>
              <a:gd name="connsiteX13" fmla="*/ 642719 w 1547965"/>
              <a:gd name="connsiteY13" fmla="*/ 568800 h 568800"/>
              <a:gd name="connsiteX14" fmla="*/ 316695 w 1547965"/>
              <a:gd name="connsiteY14" fmla="*/ 568800 h 568800"/>
              <a:gd name="connsiteX15" fmla="*/ 316695 w 1547965"/>
              <a:gd name="connsiteY15" fmla="*/ 568800 h 568800"/>
              <a:gd name="connsiteX16" fmla="*/ 194148 w 1547965"/>
              <a:gd name="connsiteY16" fmla="*/ 568800 h 568800"/>
              <a:gd name="connsiteX17" fmla="*/ 99346 w 1547965"/>
              <a:gd name="connsiteY17" fmla="*/ 473998 h 568800"/>
              <a:gd name="connsiteX18" fmla="*/ 99346 w 1547965"/>
              <a:gd name="connsiteY18" fmla="*/ 474000 h 568800"/>
              <a:gd name="connsiteX19" fmla="*/ 0 w 1547965"/>
              <a:gd name="connsiteY19" fmla="*/ 335103 h 568800"/>
              <a:gd name="connsiteX20" fmla="*/ 99346 w 1547965"/>
              <a:gd name="connsiteY20" fmla="*/ 331800 h 568800"/>
              <a:gd name="connsiteX21" fmla="*/ 99346 w 1547965"/>
              <a:gd name="connsiteY21" fmla="*/ 94802 h 568800"/>
              <a:gd name="connsiteX0" fmla="*/ 99346 w 1547965"/>
              <a:gd name="connsiteY0" fmla="*/ 94802 h 568800"/>
              <a:gd name="connsiteX1" fmla="*/ 194148 w 1547965"/>
              <a:gd name="connsiteY1" fmla="*/ 0 h 568800"/>
              <a:gd name="connsiteX2" fmla="*/ 316695 w 1547965"/>
              <a:gd name="connsiteY2" fmla="*/ 0 h 568800"/>
              <a:gd name="connsiteX3" fmla="*/ 316695 w 1547965"/>
              <a:gd name="connsiteY3" fmla="*/ 0 h 568800"/>
              <a:gd name="connsiteX4" fmla="*/ 642719 w 1547965"/>
              <a:gd name="connsiteY4" fmla="*/ 0 h 568800"/>
              <a:gd name="connsiteX5" fmla="*/ 1308639 w 1547965"/>
              <a:gd name="connsiteY5" fmla="*/ 0 h 568800"/>
              <a:gd name="connsiteX6" fmla="*/ 1403441 w 1547965"/>
              <a:gd name="connsiteY6" fmla="*/ 94802 h 568800"/>
              <a:gd name="connsiteX7" fmla="*/ 1403441 w 1547965"/>
              <a:gd name="connsiteY7" fmla="*/ 331800 h 568800"/>
              <a:gd name="connsiteX8" fmla="*/ 1403441 w 1547965"/>
              <a:gd name="connsiteY8" fmla="*/ 331800 h 568800"/>
              <a:gd name="connsiteX9" fmla="*/ 1547965 w 1547965"/>
              <a:gd name="connsiteY9" fmla="*/ 334805 h 568800"/>
              <a:gd name="connsiteX10" fmla="*/ 1403441 w 1547965"/>
              <a:gd name="connsiteY10" fmla="*/ 474000 h 568800"/>
              <a:gd name="connsiteX11" fmla="*/ 1403441 w 1547965"/>
              <a:gd name="connsiteY11" fmla="*/ 473998 h 568800"/>
              <a:gd name="connsiteX12" fmla="*/ 1308639 w 1547965"/>
              <a:gd name="connsiteY12" fmla="*/ 568800 h 568800"/>
              <a:gd name="connsiteX13" fmla="*/ 642719 w 1547965"/>
              <a:gd name="connsiteY13" fmla="*/ 568800 h 568800"/>
              <a:gd name="connsiteX14" fmla="*/ 316695 w 1547965"/>
              <a:gd name="connsiteY14" fmla="*/ 568800 h 568800"/>
              <a:gd name="connsiteX15" fmla="*/ 316695 w 1547965"/>
              <a:gd name="connsiteY15" fmla="*/ 568800 h 568800"/>
              <a:gd name="connsiteX16" fmla="*/ 194148 w 1547965"/>
              <a:gd name="connsiteY16" fmla="*/ 568800 h 568800"/>
              <a:gd name="connsiteX17" fmla="*/ 99346 w 1547965"/>
              <a:gd name="connsiteY17" fmla="*/ 473998 h 568800"/>
              <a:gd name="connsiteX18" fmla="*/ 99346 w 1547965"/>
              <a:gd name="connsiteY18" fmla="*/ 474000 h 568800"/>
              <a:gd name="connsiteX19" fmla="*/ 0 w 1547965"/>
              <a:gd name="connsiteY19" fmla="*/ 335103 h 568800"/>
              <a:gd name="connsiteX20" fmla="*/ 99346 w 1547965"/>
              <a:gd name="connsiteY20" fmla="*/ 331800 h 568800"/>
              <a:gd name="connsiteX21" fmla="*/ 99346 w 1547965"/>
              <a:gd name="connsiteY21" fmla="*/ 94802 h 568800"/>
              <a:gd name="connsiteX0" fmla="*/ 99346 w 1547965"/>
              <a:gd name="connsiteY0" fmla="*/ 94802 h 568800"/>
              <a:gd name="connsiteX1" fmla="*/ 194148 w 1547965"/>
              <a:gd name="connsiteY1" fmla="*/ 0 h 568800"/>
              <a:gd name="connsiteX2" fmla="*/ 316695 w 1547965"/>
              <a:gd name="connsiteY2" fmla="*/ 0 h 568800"/>
              <a:gd name="connsiteX3" fmla="*/ 316695 w 1547965"/>
              <a:gd name="connsiteY3" fmla="*/ 0 h 568800"/>
              <a:gd name="connsiteX4" fmla="*/ 642719 w 1547965"/>
              <a:gd name="connsiteY4" fmla="*/ 0 h 568800"/>
              <a:gd name="connsiteX5" fmla="*/ 1308639 w 1547965"/>
              <a:gd name="connsiteY5" fmla="*/ 0 h 568800"/>
              <a:gd name="connsiteX6" fmla="*/ 1403441 w 1547965"/>
              <a:gd name="connsiteY6" fmla="*/ 94802 h 568800"/>
              <a:gd name="connsiteX7" fmla="*/ 1403441 w 1547965"/>
              <a:gd name="connsiteY7" fmla="*/ 331800 h 568800"/>
              <a:gd name="connsiteX8" fmla="*/ 1403441 w 1547965"/>
              <a:gd name="connsiteY8" fmla="*/ 331800 h 568800"/>
              <a:gd name="connsiteX9" fmla="*/ 1547965 w 1547965"/>
              <a:gd name="connsiteY9" fmla="*/ 330572 h 568800"/>
              <a:gd name="connsiteX10" fmla="*/ 1403441 w 1547965"/>
              <a:gd name="connsiteY10" fmla="*/ 474000 h 568800"/>
              <a:gd name="connsiteX11" fmla="*/ 1403441 w 1547965"/>
              <a:gd name="connsiteY11" fmla="*/ 473998 h 568800"/>
              <a:gd name="connsiteX12" fmla="*/ 1308639 w 1547965"/>
              <a:gd name="connsiteY12" fmla="*/ 568800 h 568800"/>
              <a:gd name="connsiteX13" fmla="*/ 642719 w 1547965"/>
              <a:gd name="connsiteY13" fmla="*/ 568800 h 568800"/>
              <a:gd name="connsiteX14" fmla="*/ 316695 w 1547965"/>
              <a:gd name="connsiteY14" fmla="*/ 568800 h 568800"/>
              <a:gd name="connsiteX15" fmla="*/ 316695 w 1547965"/>
              <a:gd name="connsiteY15" fmla="*/ 568800 h 568800"/>
              <a:gd name="connsiteX16" fmla="*/ 194148 w 1547965"/>
              <a:gd name="connsiteY16" fmla="*/ 568800 h 568800"/>
              <a:gd name="connsiteX17" fmla="*/ 99346 w 1547965"/>
              <a:gd name="connsiteY17" fmla="*/ 473998 h 568800"/>
              <a:gd name="connsiteX18" fmla="*/ 99346 w 1547965"/>
              <a:gd name="connsiteY18" fmla="*/ 474000 h 568800"/>
              <a:gd name="connsiteX19" fmla="*/ 0 w 1547965"/>
              <a:gd name="connsiteY19" fmla="*/ 335103 h 568800"/>
              <a:gd name="connsiteX20" fmla="*/ 99346 w 1547965"/>
              <a:gd name="connsiteY20" fmla="*/ 331800 h 568800"/>
              <a:gd name="connsiteX21" fmla="*/ 99346 w 1547965"/>
              <a:gd name="connsiteY21" fmla="*/ 94802 h 568800"/>
              <a:gd name="connsiteX0" fmla="*/ 0 w 1448619"/>
              <a:gd name="connsiteY0" fmla="*/ 94802 h 568800"/>
              <a:gd name="connsiteX1" fmla="*/ 94802 w 1448619"/>
              <a:gd name="connsiteY1" fmla="*/ 0 h 568800"/>
              <a:gd name="connsiteX2" fmla="*/ 217349 w 1448619"/>
              <a:gd name="connsiteY2" fmla="*/ 0 h 568800"/>
              <a:gd name="connsiteX3" fmla="*/ 217349 w 1448619"/>
              <a:gd name="connsiteY3" fmla="*/ 0 h 568800"/>
              <a:gd name="connsiteX4" fmla="*/ 543373 w 1448619"/>
              <a:gd name="connsiteY4" fmla="*/ 0 h 568800"/>
              <a:gd name="connsiteX5" fmla="*/ 1209293 w 1448619"/>
              <a:gd name="connsiteY5" fmla="*/ 0 h 568800"/>
              <a:gd name="connsiteX6" fmla="*/ 1304095 w 1448619"/>
              <a:gd name="connsiteY6" fmla="*/ 94802 h 568800"/>
              <a:gd name="connsiteX7" fmla="*/ 1304095 w 1448619"/>
              <a:gd name="connsiteY7" fmla="*/ 331800 h 568800"/>
              <a:gd name="connsiteX8" fmla="*/ 1304095 w 1448619"/>
              <a:gd name="connsiteY8" fmla="*/ 331800 h 568800"/>
              <a:gd name="connsiteX9" fmla="*/ 1448619 w 1448619"/>
              <a:gd name="connsiteY9" fmla="*/ 330572 h 568800"/>
              <a:gd name="connsiteX10" fmla="*/ 1304095 w 1448619"/>
              <a:gd name="connsiteY10" fmla="*/ 474000 h 568800"/>
              <a:gd name="connsiteX11" fmla="*/ 1304095 w 1448619"/>
              <a:gd name="connsiteY11" fmla="*/ 473998 h 568800"/>
              <a:gd name="connsiteX12" fmla="*/ 1209293 w 1448619"/>
              <a:gd name="connsiteY12" fmla="*/ 568800 h 568800"/>
              <a:gd name="connsiteX13" fmla="*/ 543373 w 1448619"/>
              <a:gd name="connsiteY13" fmla="*/ 568800 h 568800"/>
              <a:gd name="connsiteX14" fmla="*/ 217349 w 1448619"/>
              <a:gd name="connsiteY14" fmla="*/ 568800 h 568800"/>
              <a:gd name="connsiteX15" fmla="*/ 217349 w 1448619"/>
              <a:gd name="connsiteY15" fmla="*/ 568800 h 568800"/>
              <a:gd name="connsiteX16" fmla="*/ 94802 w 1448619"/>
              <a:gd name="connsiteY16" fmla="*/ 568800 h 568800"/>
              <a:gd name="connsiteX17" fmla="*/ 0 w 1448619"/>
              <a:gd name="connsiteY17" fmla="*/ 473998 h 568800"/>
              <a:gd name="connsiteX18" fmla="*/ 0 w 1448619"/>
              <a:gd name="connsiteY18" fmla="*/ 474000 h 568800"/>
              <a:gd name="connsiteX19" fmla="*/ 0 w 1448619"/>
              <a:gd name="connsiteY19" fmla="*/ 331800 h 568800"/>
              <a:gd name="connsiteX20" fmla="*/ 0 w 1448619"/>
              <a:gd name="connsiteY20" fmla="*/ 94802 h 56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448619" h="568800">
                <a:moveTo>
                  <a:pt x="0" y="94802"/>
                </a:moveTo>
                <a:cubicBezTo>
                  <a:pt x="0" y="42444"/>
                  <a:pt x="42444" y="0"/>
                  <a:pt x="94802" y="0"/>
                </a:cubicBezTo>
                <a:lnTo>
                  <a:pt x="217349" y="0"/>
                </a:lnTo>
                <a:lnTo>
                  <a:pt x="217349" y="0"/>
                </a:lnTo>
                <a:lnTo>
                  <a:pt x="543373" y="0"/>
                </a:lnTo>
                <a:lnTo>
                  <a:pt x="1209293" y="0"/>
                </a:lnTo>
                <a:cubicBezTo>
                  <a:pt x="1261651" y="0"/>
                  <a:pt x="1304095" y="42444"/>
                  <a:pt x="1304095" y="94802"/>
                </a:cubicBezTo>
                <a:lnTo>
                  <a:pt x="1304095" y="331800"/>
                </a:lnTo>
                <a:lnTo>
                  <a:pt x="1304095" y="331800"/>
                </a:lnTo>
                <a:lnTo>
                  <a:pt x="1448619" y="330572"/>
                </a:lnTo>
                <a:lnTo>
                  <a:pt x="1304095" y="474000"/>
                </a:lnTo>
                <a:lnTo>
                  <a:pt x="1304095" y="473998"/>
                </a:lnTo>
                <a:cubicBezTo>
                  <a:pt x="1304095" y="526356"/>
                  <a:pt x="1261651" y="568800"/>
                  <a:pt x="1209293" y="568800"/>
                </a:cubicBezTo>
                <a:lnTo>
                  <a:pt x="543373" y="568800"/>
                </a:lnTo>
                <a:lnTo>
                  <a:pt x="217349" y="568800"/>
                </a:lnTo>
                <a:lnTo>
                  <a:pt x="217349" y="568800"/>
                </a:lnTo>
                <a:lnTo>
                  <a:pt x="94802" y="568800"/>
                </a:lnTo>
                <a:cubicBezTo>
                  <a:pt x="42444" y="568800"/>
                  <a:pt x="0" y="526356"/>
                  <a:pt x="0" y="473998"/>
                </a:cubicBezTo>
                <a:lnTo>
                  <a:pt x="0" y="474000"/>
                </a:lnTo>
                <a:lnTo>
                  <a:pt x="0" y="331800"/>
                </a:lnTo>
                <a:lnTo>
                  <a:pt x="0" y="94802"/>
                </a:lnTo>
                <a:close/>
              </a:path>
            </a:pathLst>
          </a:custGeom>
          <a:ln>
            <a:solidFill>
              <a:srgbClr val="0070C0"/>
            </a:solidFill>
            <a:headEnd/>
            <a:tailEnd/>
          </a:ln>
        </p:spPr>
        <p:style>
          <a:lnRef idx="2">
            <a:schemeClr val="accent1"/>
          </a:lnRef>
          <a:fillRef idx="1">
            <a:schemeClr val="lt1"/>
          </a:fillRef>
          <a:effectRef idx="0">
            <a:schemeClr val="accent1"/>
          </a:effectRef>
          <a:fontRef idx="minor">
            <a:schemeClr val="dk1"/>
          </a:fontRef>
        </p:style>
        <p:txBody>
          <a:bodyPr wrap="none" lIns="0" tIns="0" rIns="90000" bIns="0" rtlCol="0" anchor="ctr" anchorCtr="1"/>
          <a:lstStyle/>
          <a:p>
            <a:pPr algn="ctr"/>
            <a:r>
              <a:rPr lang="en-US" altLang="zh-CN" dirty="0">
                <a:solidFill>
                  <a:srgbClr val="0070C0"/>
                </a:solidFill>
                <a:latin typeface="Cambria" panose="02040503050406030204" pitchFamily="18" charset="0"/>
                <a:ea typeface="Cambria" panose="02040503050406030204" pitchFamily="18" charset="0"/>
                <a:cs typeface="Linux Libertine O" panose="02000503000000000000" pitchFamily="50" charset="0"/>
              </a:rPr>
              <a:t>predicate</a:t>
            </a:r>
            <a:endParaRPr lang="zh-CN" altLang="en-US" dirty="0">
              <a:solidFill>
                <a:srgbClr val="0070C0"/>
              </a:solidFill>
              <a:latin typeface="Cambria" panose="02040503050406030204" pitchFamily="18" charset="0"/>
              <a:cs typeface="Linux Libertine O" panose="02000503000000000000" pitchFamily="50" charset="0"/>
            </a:endParaRPr>
          </a:p>
        </p:txBody>
      </p:sp>
    </p:spTree>
    <p:extLst>
      <p:ext uri="{BB962C8B-B14F-4D97-AF65-F5344CB8AC3E}">
        <p14:creationId xmlns:p14="http://schemas.microsoft.com/office/powerpoint/2010/main" val="3686483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4" grpId="0"/>
      <p:bldP spid="40" grpId="0" animBg="1"/>
      <p:bldP spid="41" grpId="0" animBg="1"/>
      <p:bldP spid="43" grpId="0"/>
      <p:bldP spid="44" grpId="0"/>
      <p:bldP spid="5" grpId="0" animBg="1"/>
      <p:bldP spid="6" grpId="0" animBg="1"/>
      <p:bldP spid="7" grpId="0" animBg="1"/>
    </p:bldLst>
  </p:timing>
</p:sld>
</file>

<file path=ppt/theme/theme1.xml><?xml version="1.0" encoding="utf-8"?>
<a:theme xmlns:a="http://schemas.openxmlformats.org/drawingml/2006/main" name="主题1">
  <a:themeElements>
    <a:clrScheme name="新闻纸">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Amgen Corporate">
      <a:majorFont>
        <a:latin typeface="Calibr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effectLst/>
      </a:spPr>
      <a:bodyPr wrap="none" rtlCol="0" anchor="ctr"/>
      <a:lstStyle>
        <a:defPPr algn="ctr">
          <a:defRPr b="1" dirty="0" smtClean="0">
            <a:solidFill>
              <a:schemeClr val="bg1"/>
            </a:solidFill>
          </a:defRPr>
        </a:defPPr>
      </a:lstStyle>
    </a:spDef>
    <a:lnDef>
      <a:spPr>
        <a:ln w="28575" cap="rnd">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1400" b="1" dirty="0" smtClean="0"/>
        </a:defPPr>
      </a:lstStyle>
    </a:txDef>
  </a:objectDefaults>
  <a:extraClrSchemeLst/>
  <a:extLst>
    <a:ext uri="{05A4C25C-085E-4340-85A3-A5531E510DB2}">
      <thm15:themeFamily xmlns:thm15="http://schemas.microsoft.com/office/thememl/2012/main" name="主题1" id="{95C25592-10BA-4666-86A4-05826EDB26C9}" vid="{BF664341-5969-42EB-BC18-F2EE4067AC0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35624</TotalTime>
  <Words>2401</Words>
  <Application>Microsoft Office PowerPoint</Application>
  <PresentationFormat>宽屏</PresentationFormat>
  <Paragraphs>319</Paragraphs>
  <Slides>19</Slides>
  <Notes>19</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0</vt:i4>
      </vt:variant>
      <vt:variant>
        <vt:lpstr>幻灯片标题</vt:lpstr>
      </vt:variant>
      <vt:variant>
        <vt:i4>19</vt:i4>
      </vt:variant>
    </vt:vector>
  </HeadingPairs>
  <TitlesOfParts>
    <vt:vector size="27" baseType="lpstr">
      <vt:lpstr>等线</vt:lpstr>
      <vt:lpstr>等线 Light</vt:lpstr>
      <vt:lpstr>Arial</vt:lpstr>
      <vt:lpstr>Calibri</vt:lpstr>
      <vt:lpstr>Cambria</vt:lpstr>
      <vt:lpstr>Times New Roman</vt:lpstr>
      <vt:lpstr>Wingdings</vt:lpstr>
      <vt:lpstr>主题1</vt:lpstr>
      <vt:lpstr>PowerPoint 演示文稿</vt:lpstr>
      <vt:lpstr>RDF Stores</vt:lpstr>
      <vt:lpstr>RDF Stores</vt:lpstr>
      <vt:lpstr>SPARQL</vt:lpstr>
      <vt:lpstr>RDF Stores Suffer from Logic Bugs</vt:lpstr>
      <vt:lpstr>Existing Testing Tools</vt:lpstr>
      <vt:lpstr>Existing Testing Tools</vt:lpstr>
      <vt:lpstr>RD2 Overview</vt:lpstr>
      <vt:lpstr>RDF Graph Generation</vt:lpstr>
      <vt:lpstr>SPARQL Query Generation</vt:lpstr>
      <vt:lpstr>SPARQL Query Generation</vt:lpstr>
      <vt:lpstr>SPARQL Query Generation</vt:lpstr>
      <vt:lpstr>SPARQL Query Generation</vt:lpstr>
      <vt:lpstr>Differentially Testing RDF Stores</vt:lpstr>
      <vt:lpstr>Differentially Testing RDF Stores</vt:lpstr>
      <vt:lpstr>Usage of RD2</vt:lpstr>
      <vt:lpstr>Evaluation</vt:lpstr>
      <vt:lpstr>Bug Detection 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睿</dc:creator>
  <cp:lastModifiedBy>Dou Wensheng</cp:lastModifiedBy>
  <cp:revision>2490</cp:revision>
  <dcterms:created xsi:type="dcterms:W3CDTF">2018-10-10T02:25:20Z</dcterms:created>
  <dcterms:modified xsi:type="dcterms:W3CDTF">2023-05-24T02:47:07Z</dcterms:modified>
</cp:coreProperties>
</file>