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75" r:id="rId9"/>
    <p:sldId id="262" r:id="rId10"/>
    <p:sldId id="277" r:id="rId11"/>
    <p:sldId id="263" r:id="rId12"/>
    <p:sldId id="276" r:id="rId13"/>
    <p:sldId id="278" r:id="rId14"/>
    <p:sldId id="279" r:id="rId15"/>
    <p:sldId id="264" r:id="rId16"/>
    <p:sldId id="273" r:id="rId17"/>
    <p:sldId id="280" r:id="rId18"/>
    <p:sldId id="265" r:id="rId19"/>
    <p:sldId id="268" r:id="rId20"/>
    <p:sldId id="269" r:id="rId21"/>
    <p:sldId id="281" r:id="rId22"/>
    <p:sldId id="282" r:id="rId23"/>
    <p:sldId id="266" r:id="rId24"/>
    <p:sldId id="267" r:id="rId25"/>
    <p:sldId id="283" r:id="rId26"/>
    <p:sldId id="271" r:id="rId27"/>
    <p:sldId id="27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2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7395"/>
    <a:srgbClr val="C00000"/>
    <a:srgbClr val="D96F6E"/>
    <a:srgbClr val="BFD3E2"/>
    <a:srgbClr val="89A4C4"/>
    <a:srgbClr val="8FD1CC"/>
    <a:srgbClr val="75A4BA"/>
    <a:srgbClr val="D34A49"/>
    <a:srgbClr val="B9B9B9"/>
    <a:srgbClr val="E11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7" autoAdjust="0"/>
    <p:restoredTop sz="77503" autoAdjust="0"/>
  </p:normalViewPr>
  <p:slideViewPr>
    <p:cSldViewPr snapToGrid="0" showGuides="1">
      <p:cViewPr varScale="1">
        <p:scale>
          <a:sx n="84" d="100"/>
          <a:sy n="84" d="100"/>
        </p:scale>
        <p:origin x="624" y="96"/>
      </p:cViewPr>
      <p:guideLst>
        <p:guide pos="3840"/>
        <p:guide orient="horz" pos="22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FAD2-5EF6-47B8-A11A-324EF42D5A58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92A01-2A28-4E6A-8C48-4C0F924469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7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矿池内的所有节点拥有相同的区块链视图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3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3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区块产生过程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28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0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Many blockchain systems adopts the same Gossip protocol as Bitcoin</a:t>
            </a:r>
          </a:p>
          <a:p>
            <a:r>
              <a:rPr lang="en-US" altLang="zh-CN" sz="1200" dirty="0"/>
              <a:t>We regard the delay conforms to the geometric distribution (discrete form ) with different meantime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220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产生区块的过程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6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传播区块的过程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22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sz="1200" dirty="0"/>
              <a:t>Regard 5, </a:t>
            </a:r>
            <a:r>
              <a:rPr lang="en-US" altLang="zh-CN" sz="1200" b="1" dirty="0"/>
              <a:t>10</a:t>
            </a:r>
            <a:r>
              <a:rPr lang="en-US" altLang="zh-CN" sz="1200" dirty="0"/>
              <a:t>, 20 miners as the centralized, </a:t>
            </a:r>
            <a:r>
              <a:rPr lang="en-US" altLang="zh-CN" sz="1200" b="1" dirty="0"/>
              <a:t>general</a:t>
            </a:r>
            <a:r>
              <a:rPr lang="en-US" altLang="zh-CN" sz="1200" dirty="0"/>
              <a:t> and decentralized system</a:t>
            </a:r>
          </a:p>
          <a:p>
            <a:pPr lvl="1"/>
            <a:r>
              <a:rPr lang="en-US" altLang="zh-CN" sz="1200" dirty="0"/>
              <a:t>Assign the first miner (Alice) 1% ~ 50% mining power, rest miners equally share the rest mining power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92A01-2A28-4E6A-8C48-4C0F924469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58C87A1-9669-446F-BD3D-7E130D9FB44F}"/>
              </a:ext>
            </a:extLst>
          </p:cNvPr>
          <p:cNvSpPr/>
          <p:nvPr userDrawn="1"/>
        </p:nvSpPr>
        <p:spPr>
          <a:xfrm>
            <a:off x="885217" y="3167873"/>
            <a:ext cx="1023674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1801D57-ECD7-4F21-8849-7ACE9033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68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21D0C758-8967-43D5-87A2-4E33FFBFD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0127"/>
            <a:ext cx="9144000" cy="98456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9" name="Picture 2" descr="中科院软件所- 知乎">
            <a:extLst>
              <a:ext uri="{FF2B5EF4-FFF2-40B4-BE49-F238E27FC236}">
                <a16:creationId xmlns:a16="http://schemas.microsoft.com/office/drawing/2014/main" id="{CF5D2C08-641F-4094-BEB8-AA8407D564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72" b="43637"/>
          <a:stretch/>
        </p:blipFill>
        <p:spPr bwMode="auto">
          <a:xfrm>
            <a:off x="3288343" y="5535305"/>
            <a:ext cx="2568253" cy="7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BBDEC35-650E-4F3E-81CE-47518381BB6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06" y="5535305"/>
            <a:ext cx="3231715" cy="83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4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C21B9-DB0C-4598-90C1-52FD87FD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828CFB-0C16-4AE0-904C-5B29A9A54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F978-D26E-4337-BFA9-75AFE721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2105F9F-1CA4-44E1-BB6E-9C2BCC52497E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C012F-FD10-42D6-8B3B-F0AEBD6F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EFA7B-CC16-4409-97E7-425DD286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97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C9F324-FC83-48A8-94B2-B728F87AE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4012B9-955B-49A2-BB82-0F5B29FC1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DFDF4A-DABF-4FA9-B871-F9022F15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4D36AE-2ADA-4490-A353-E8CA4240C486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B6F2-E27A-4104-8684-DC08D9BE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C2E53A-AFDE-4BB2-B7B1-92456415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0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59D23-8C55-474B-9065-810B69B2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E4C079-98B0-410A-AE93-DC3D60282785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BBA5EF-B9A5-4769-829D-289CDD03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F4493-E0AB-4914-8E33-093D4361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DDB0-698C-4022-8D3F-7F67EEA6E2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1069FB-E09E-4884-A3C6-71422593D9A2}"/>
              </a:ext>
            </a:extLst>
          </p:cNvPr>
          <p:cNvSpPr/>
          <p:nvPr userDrawn="1"/>
        </p:nvSpPr>
        <p:spPr>
          <a:xfrm>
            <a:off x="885217" y="3167873"/>
            <a:ext cx="1023674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FF660EC-C9B8-4BC3-B586-E136FF2B3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218"/>
            <a:ext cx="10515600" cy="1325563"/>
          </a:xfrm>
        </p:spPr>
        <p:txBody>
          <a:bodyPr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48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3503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02C29-1329-479A-93A8-3A14A2466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E7192-61BF-4E6E-887F-912CAF423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80B06-D769-4B65-AE4F-4FC534C1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3A483C-978F-49C3-8726-BA9C6FD42643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B076A-38C9-4466-8B42-0862638B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A1040A-DA81-411A-A4C3-EA1DBEA3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24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08DBB-6603-4DA5-97F2-9A20E104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9B5E3-B11D-448A-84A9-46EA4BE4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4C0CE2-FCC5-4FEB-99AF-BF3831C50593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D4BB6-1489-421D-B2CE-3B4B6579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51B6A-D403-4BB5-AB1C-8AC8091F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75C9236-C411-4FF2-81A7-CFCF3114B23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1" y="2001022"/>
            <a:ext cx="1425166" cy="162036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6">
            <a:extLst>
              <a:ext uri="{FF2B5EF4-FFF2-40B4-BE49-F238E27FC236}">
                <a16:creationId xmlns:a16="http://schemas.microsoft.com/office/drawing/2014/main" id="{3F127292-3B43-4248-8750-8BDE3B583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3931720"/>
            <a:ext cx="1425166" cy="1620364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9CAB5-1BEC-4806-AAAF-9018E8E4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41C084-09CD-49FB-9325-941F27CE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CA3FDD-EA6D-4AE3-9A26-44DED0F2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ECE932-BE65-4FBB-9CAC-1B376581A881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2E77E0-F1D3-4498-9486-4E974F1D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8E9F3-0BC7-4FC2-A58C-D9853282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13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D0B6-3CCE-4765-B349-02408B16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A294F-9114-4789-91D6-0D8EDE43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855968-A6A6-4CCE-BEA9-91A78AE2B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2AD37-43B4-44B4-9BC3-DB5AF88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31885F-919A-4316-8842-BDF7F9AA0D6B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6071E8-6A62-4D9B-8804-B418DE08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F4D316-FFA4-4811-AC49-9B0EB6CB5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BA402-FEE4-4F19-B2A5-DC7C3F03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0EC10B-1C41-455A-83EA-49881D52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D5442A-A5B4-4641-B3C6-6BC7A5B9E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B580A1-C57C-4CB1-B16B-15AF79837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BC5E5A-193F-4D95-BC9D-991ED6B78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727918-243B-4EE3-B212-1D98015C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217CA1-71B7-46D8-86FD-7547CD627693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B1079A-ACBC-4113-BF79-5EB5772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44C07F-D222-49C3-B2D2-FC4CA8CE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0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950E80-8786-4DFA-9B30-A52E7B2BD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6A7CE9C-3C95-422E-B217-B5CDE2734A3A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C5352F-C106-4007-915A-A672BB78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3C8866-4D39-419E-A343-C7A4884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5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F09C5-9923-4ECF-A030-132CF0F1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E1A7-C05B-4F60-AB5D-BCB799E36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A2777F-4B4F-4AB7-B97F-5FC95C198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89F5A-3BF6-413C-80F4-D58A798A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ACD000-706D-4A7C-A5C5-7BE9794021C8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9F749A-7F02-4619-85F0-A02A6C83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62DBC-4F08-4922-8DC0-ABDA3E9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44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5410-6C10-47CE-8AA1-01BC8573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C253DC0-8378-46AB-B597-51B2C3D2B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B78387-2959-49AB-95EC-8F170887E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3E5D0B-68DA-45E2-B76F-C233E912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FDB627-7A11-4341-8650-DB9B4FEDC30E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0E55B-7CC6-4D92-98EE-30EA7606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341B08-9960-431C-9616-002399F9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1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16C48F-4B8A-4078-A092-874EC904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6"/>
            <a:ext cx="10515601" cy="838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5CC09-A70B-472A-AD8B-C614CF736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0448"/>
            <a:ext cx="10515600" cy="4746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2A37B-6EB2-4DA8-946F-DE3C2DC71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F9CF-5B02-44F1-8D87-E4D793600113}" type="datetime1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00538-A47F-493F-AADF-82CC4CFB1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BA063-ECBE-4E9F-91A4-F0A569E50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F3838-4D38-4C45-9D4F-B8FB192EDF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9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jpe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7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microsoft.com/office/2007/relationships/hdphoto" Target="../media/hdphoto1.wdp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gif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gif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AC9A-03FC-484E-AEFE-85F7094A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9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4800" dirty="0"/>
              <a:t>The Impact Analysis of Multiple Miners and Propagation Delay on Selfish Mining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76F299-5B1D-4E1A-80E1-1A9C056B6CA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77900" y="3500438"/>
            <a:ext cx="10236200" cy="18716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altLang="zh-CN" b="1" dirty="0"/>
              <a:t>Qing Xia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Wensheng</a:t>
            </a:r>
            <a:r>
              <a:rPr lang="en-US" altLang="zh-CN" dirty="0"/>
              <a:t> Dou, Tong Xi, Jing Zeng, </a:t>
            </a:r>
          </a:p>
          <a:p>
            <a:pPr marL="0" indent="0" algn="ctr">
              <a:buNone/>
            </a:pPr>
            <a:r>
              <a:rPr lang="en-US" altLang="zh-CN" dirty="0" err="1"/>
              <a:t>Fengjun</a:t>
            </a:r>
            <a:r>
              <a:rPr lang="en-US" altLang="zh-CN" dirty="0"/>
              <a:t> Zhang, Jun Wei, </a:t>
            </a:r>
            <a:r>
              <a:rPr lang="en-US" altLang="zh-CN" dirty="0" err="1"/>
              <a:t>Geng</a:t>
            </a:r>
            <a:r>
              <a:rPr lang="en-US" altLang="zh-CN" dirty="0"/>
              <a:t> Liang</a:t>
            </a:r>
          </a:p>
          <a:p>
            <a:pPr marL="0" indent="0" algn="ctr">
              <a:buNone/>
            </a:pPr>
            <a:endParaRPr lang="en-US" altLang="zh-CN" dirty="0"/>
          </a:p>
          <a:p>
            <a:pPr marL="0" indent="0" algn="ctr">
              <a:buNone/>
            </a:pPr>
            <a:r>
              <a:rPr lang="en-US" altLang="zh-CN" i="1" dirty="0"/>
              <a:t>Institute of Software, Chinese Academy of Sciences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30883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Simulation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1984465"/>
          </a:xfrm>
        </p:spPr>
        <p:txBody>
          <a:bodyPr>
            <a:normAutofit/>
          </a:bodyPr>
          <a:lstStyle/>
          <a:p>
            <a:r>
              <a:rPr lang="en-US" altLang="zh-CN" dirty="0"/>
              <a:t>Block generation with Proof-of-Work (</a:t>
            </a:r>
            <a:r>
              <a:rPr lang="en-US" altLang="zh-CN" dirty="0" err="1"/>
              <a:t>PoW</a:t>
            </a:r>
            <a:r>
              <a:rPr lang="en-US" altLang="zh-CN" dirty="0"/>
              <a:t>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83F0A7-B001-474A-9DBD-C41FFE198E79}"/>
              </a:ext>
            </a:extLst>
          </p:cNvPr>
          <p:cNvSpPr/>
          <p:nvPr/>
        </p:nvSpPr>
        <p:spPr>
          <a:xfrm>
            <a:off x="1799750" y="2297430"/>
            <a:ext cx="3371850" cy="40589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New block</a:t>
            </a:r>
          </a:p>
          <a:p>
            <a:pPr algn="ctr"/>
            <a:endParaRPr lang="en-US" altLang="zh-CN" sz="2000" dirty="0"/>
          </a:p>
          <a:p>
            <a:r>
              <a:rPr lang="en-US" altLang="zh-CN" sz="2000" b="1" dirty="0" err="1"/>
              <a:t>Prev</a:t>
            </a:r>
            <a:r>
              <a:rPr lang="en-US" altLang="zh-CN" sz="2000" b="1" dirty="0"/>
              <a:t> block hash:</a:t>
            </a:r>
          </a:p>
          <a:p>
            <a:r>
              <a:rPr lang="en-US" altLang="zh-CN" sz="2000" dirty="0"/>
              <a:t>      0000000000005d4b…</a:t>
            </a:r>
          </a:p>
          <a:p>
            <a:pPr algn="ctr"/>
            <a:endParaRPr lang="en-US" altLang="zh-CN" sz="2000" dirty="0"/>
          </a:p>
          <a:p>
            <a:r>
              <a:rPr lang="en-US" altLang="zh-CN" sz="2000" b="1" dirty="0"/>
              <a:t>Transactions:</a:t>
            </a:r>
          </a:p>
          <a:p>
            <a:r>
              <a:rPr lang="en-US" altLang="zh-CN" sz="2000" dirty="0"/>
              <a:t>      tx1: 839… </a:t>
            </a:r>
          </a:p>
          <a:p>
            <a:r>
              <a:rPr lang="en-US" altLang="zh-CN" sz="2000" dirty="0"/>
              <a:t>      tx2: a76…</a:t>
            </a:r>
          </a:p>
          <a:p>
            <a:r>
              <a:rPr lang="en-US" altLang="zh-CN" sz="2000" dirty="0"/>
              <a:t>      tx3: db4…</a:t>
            </a:r>
          </a:p>
          <a:p>
            <a:r>
              <a:rPr lang="en-US" altLang="zh-CN" sz="2000" dirty="0"/>
              <a:t>      </a:t>
            </a:r>
          </a:p>
          <a:p>
            <a:r>
              <a:rPr lang="en-US" altLang="zh-CN" sz="2000" b="1" dirty="0"/>
              <a:t>Random number (Nonce):</a:t>
            </a:r>
          </a:p>
          <a:p>
            <a:r>
              <a:rPr lang="en-US" altLang="zh-CN" sz="2000" dirty="0"/>
              <a:t>      1451738 </a:t>
            </a:r>
          </a:p>
        </p:txBody>
      </p:sp>
      <p:pic>
        <p:nvPicPr>
          <p:cNvPr id="1028" name="Picture 4" descr="St Oswalds C of E Primary School: Home Learning">
            <a:extLst>
              <a:ext uri="{FF2B5EF4-FFF2-40B4-BE49-F238E27FC236}">
                <a16:creationId xmlns:a16="http://schemas.microsoft.com/office/drawing/2014/main" id="{1F1F08E4-4001-4396-B0F5-A98A32AD1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7" t="13834" r="23148" b="23333"/>
          <a:stretch/>
        </p:blipFill>
        <p:spPr bwMode="auto">
          <a:xfrm>
            <a:off x="542754" y="5582912"/>
            <a:ext cx="910928" cy="101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F52CDAA9-908C-4E83-9522-16C078FEC7DB}"/>
              </a:ext>
            </a:extLst>
          </p:cNvPr>
          <p:cNvGrpSpPr/>
          <p:nvPr/>
        </p:nvGrpSpPr>
        <p:grpSpPr>
          <a:xfrm>
            <a:off x="5171600" y="2292351"/>
            <a:ext cx="5015387" cy="4106952"/>
            <a:chOff x="5171600" y="2292351"/>
            <a:chExt cx="5015387" cy="4106952"/>
          </a:xfrm>
        </p:grpSpPr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8742E122-F1A3-4727-ACC6-3FCCFBAFE8D1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 flipV="1">
              <a:off x="5171600" y="2553961"/>
              <a:ext cx="2239803" cy="177292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0FB7A8D-3BB3-45F1-BCC1-C932F6D1EF54}"/>
                </a:ext>
              </a:extLst>
            </p:cNvPr>
            <p:cNvSpPr txBox="1"/>
            <p:nvPr/>
          </p:nvSpPr>
          <p:spPr>
            <a:xfrm>
              <a:off x="7411403" y="2292351"/>
              <a:ext cx="239839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/>
                <a:t>SHA256(block)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5CD4E6-8052-49B3-8340-1481B11A946F}"/>
                </a:ext>
              </a:extLst>
            </p:cNvPr>
            <p:cNvSpPr txBox="1"/>
            <p:nvPr/>
          </p:nvSpPr>
          <p:spPr>
            <a:xfrm>
              <a:off x="7034213" y="4583421"/>
              <a:ext cx="3152774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0000000000000000000</a:t>
              </a:r>
              <a:r>
                <a:rPr lang="en-US" altLang="zh-CN" sz="2800" dirty="0"/>
                <a:t>5d4b5a3b11f699f329ede7793f54ba9ad0532177a9d28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5840BAB5-1C0D-4B48-99A7-3060D324D461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8610600" y="2815571"/>
              <a:ext cx="0" cy="1767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4EBB577-F4CA-4993-AF70-A509F2F15937}"/>
              </a:ext>
            </a:extLst>
          </p:cNvPr>
          <p:cNvGrpSpPr/>
          <p:nvPr/>
        </p:nvGrpSpPr>
        <p:grpSpPr>
          <a:xfrm>
            <a:off x="1540768" y="1994535"/>
            <a:ext cx="8938568" cy="4491049"/>
            <a:chOff x="2548890" y="3337630"/>
            <a:chExt cx="5361622" cy="2991801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C05BA66-7A2A-41FA-96BF-73FDB1C2B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890" y="3337630"/>
              <a:ext cx="5361622" cy="2991801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58C004-2810-4FC4-9305-C982A64F5D42}"/>
                </a:ext>
              </a:extLst>
            </p:cNvPr>
            <p:cNvSpPr/>
            <p:nvPr/>
          </p:nvSpPr>
          <p:spPr>
            <a:xfrm>
              <a:off x="4114800" y="3733860"/>
              <a:ext cx="3028950" cy="7200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8C07C3-0109-4414-93B8-4BE83B7BB599}"/>
                  </a:ext>
                </a:extLst>
              </p:cNvPr>
              <p:cNvSpPr txBox="1"/>
              <p:nvPr/>
            </p:nvSpPr>
            <p:spPr>
              <a:xfrm>
                <a:off x="4353158" y="3261135"/>
                <a:ext cx="42574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32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08C07C3-0109-4414-93B8-4BE83B7BB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158" y="3261135"/>
                <a:ext cx="425743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071C3A4-1339-44A8-A624-B881B24822AF}"/>
              </a:ext>
            </a:extLst>
          </p:cNvPr>
          <p:cNvSpPr txBox="1"/>
          <p:nvPr/>
        </p:nvSpPr>
        <p:spPr>
          <a:xfrm>
            <a:off x="211409" y="6520737"/>
            <a:ext cx="9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G. O. </a:t>
            </a:r>
            <a:r>
              <a:rPr lang="en-US" altLang="zh-CN" dirty="0" err="1"/>
              <a:t>Karame</a:t>
            </a:r>
            <a:r>
              <a:rPr lang="en-US" altLang="zh-CN" dirty="0"/>
              <a:t>, E. </a:t>
            </a:r>
            <a:r>
              <a:rPr lang="en-US" altLang="zh-CN" dirty="0" err="1"/>
              <a:t>Androulaki</a:t>
            </a:r>
            <a:r>
              <a:rPr lang="en-US" altLang="zh-CN" dirty="0"/>
              <a:t>, and S. </a:t>
            </a:r>
            <a:r>
              <a:rPr lang="en-US" altLang="zh-CN" dirty="0" err="1"/>
              <a:t>Capkun</a:t>
            </a:r>
            <a:r>
              <a:rPr lang="en-US" altLang="zh-CN" dirty="0"/>
              <a:t>, Double-spending fast</a:t>
            </a:r>
            <a:r>
              <a:rPr lang="zh-CN" altLang="zh-CN" dirty="0"/>
              <a:t>payments in bitcoin</a:t>
            </a:r>
            <a:r>
              <a:rPr lang="en-US" altLang="zh-CN" dirty="0"/>
              <a:t>,</a:t>
            </a:r>
            <a:r>
              <a:rPr lang="zh-CN" altLang="zh-CN" dirty="0"/>
              <a:t> CCS</a:t>
            </a:r>
            <a:r>
              <a:rPr lang="en-US" altLang="zh-CN" dirty="0"/>
              <a:t> </a:t>
            </a:r>
            <a:r>
              <a:rPr lang="zh-CN" altLang="zh-CN" dirty="0"/>
              <a:t>2012</a:t>
            </a:r>
            <a:r>
              <a:rPr lang="en-US" altLang="zh-CN" dirty="0"/>
              <a:t>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1917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Simulation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FB7A8D-3BB3-45F1-BCC1-C932F6D1EF54}"/>
                  </a:ext>
                </a:extLst>
              </p:cNvPr>
              <p:cNvSpPr txBox="1"/>
              <p:nvPr/>
            </p:nvSpPr>
            <p:spPr>
              <a:xfrm>
                <a:off x="4819112" y="4497385"/>
                <a:ext cx="2483845" cy="942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32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32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32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0FB7A8D-3BB3-45F1-BCC1-C932F6D1E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112" y="4497385"/>
                <a:ext cx="2483845" cy="942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F55DC5E0-F459-41C9-A1B0-7DFAC1A6C34A}"/>
              </a:ext>
            </a:extLst>
          </p:cNvPr>
          <p:cNvSpPr txBox="1"/>
          <p:nvPr/>
        </p:nvSpPr>
        <p:spPr>
          <a:xfrm>
            <a:off x="3341034" y="6093031"/>
            <a:ext cx="5380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Flexible parameters for simulation!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4535E98-C2C2-471E-B419-773FE677F7DC}"/>
              </a:ext>
            </a:extLst>
          </p:cNvPr>
          <p:cNvGrpSpPr/>
          <p:nvPr/>
        </p:nvGrpSpPr>
        <p:grpSpPr>
          <a:xfrm>
            <a:off x="793205" y="1181101"/>
            <a:ext cx="4840467" cy="2497633"/>
            <a:chOff x="601206" y="3608388"/>
            <a:chExt cx="4840467" cy="2497633"/>
          </a:xfrm>
        </p:grpSpPr>
        <p:pic>
          <p:nvPicPr>
            <p:cNvPr id="1026" name="Picture 2" descr="Then VS Now' Dog Meme Template - Doge/Doggo Instagram Meme 'History VS Now'  (700x480) - Album on Imgur">
              <a:extLst>
                <a:ext uri="{FF2B5EF4-FFF2-40B4-BE49-F238E27FC236}">
                  <a16:creationId xmlns:a16="http://schemas.microsoft.com/office/drawing/2014/main" id="{939ECFC1-4351-43E5-8555-96174A67A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2436" y="3608388"/>
              <a:ext cx="3619758" cy="2497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3E309BBF-4D40-4D78-B815-FD90EBA147E0}"/>
                </a:ext>
              </a:extLst>
            </p:cNvPr>
            <p:cNvSpPr txBox="1"/>
            <p:nvPr/>
          </p:nvSpPr>
          <p:spPr>
            <a:xfrm>
              <a:off x="601206" y="5496663"/>
              <a:ext cx="4840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Big miner can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generate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blocks</a:t>
              </a:r>
              <a:r>
                <a:rPr lang="zh-CN" altLang="en-US" sz="2400" dirty="0"/>
                <a:t> </a:t>
              </a:r>
              <a:r>
                <a:rPr lang="en-US" altLang="zh-CN" sz="2400" dirty="0"/>
                <a:t>faster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6A30C371-38C4-4CBD-8402-1566736BB7CD}"/>
                  </a:ext>
                </a:extLst>
              </p:cNvPr>
              <p:cNvSpPr/>
              <p:nvPr/>
            </p:nvSpPr>
            <p:spPr>
              <a:xfrm>
                <a:off x="8038426" y="4826046"/>
                <a:ext cx="3443512" cy="822469"/>
              </a:xfrm>
              <a:prstGeom prst="borderCallout2">
                <a:avLst>
                  <a:gd name="adj1" fmla="val 52658"/>
                  <a:gd name="adj2" fmla="val -4978"/>
                  <a:gd name="adj3" fmla="val 67865"/>
                  <a:gd name="adj4" fmla="val -14023"/>
                  <a:gd name="adj5" fmla="val 55208"/>
                  <a:gd name="adj6" fmla="val -38898"/>
                </a:avLst>
              </a:prstGeom>
              <a:solidFill>
                <a:srgbClr val="BFD3E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block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generation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interval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system</m:t>
                      </m:r>
                    </m:oMath>
                  </m:oMathPara>
                </a14:m>
                <a:endParaRPr lang="zh-CN" alt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6A30C371-38C4-4CBD-8402-1566736BB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426" y="4826046"/>
                <a:ext cx="3443512" cy="822469"/>
              </a:xfrm>
              <a:prstGeom prst="borderCallout2">
                <a:avLst>
                  <a:gd name="adj1" fmla="val 52658"/>
                  <a:gd name="adj2" fmla="val -4978"/>
                  <a:gd name="adj3" fmla="val 67865"/>
                  <a:gd name="adj4" fmla="val -14023"/>
                  <a:gd name="adj5" fmla="val 55208"/>
                  <a:gd name="adj6" fmla="val -38898"/>
                </a:avLst>
              </a:prstGeom>
              <a:blipFill>
                <a:blip r:embed="rId5"/>
                <a:stretch>
                  <a:fillRect b="-43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标注: 弯曲线形 22">
                <a:extLst>
                  <a:ext uri="{FF2B5EF4-FFF2-40B4-BE49-F238E27FC236}">
                    <a16:creationId xmlns:a16="http://schemas.microsoft.com/office/drawing/2014/main" id="{F5DC965A-BF64-4EDB-A980-FDB872B30345}"/>
                  </a:ext>
                </a:extLst>
              </p:cNvPr>
              <p:cNvSpPr/>
              <p:nvPr/>
            </p:nvSpPr>
            <p:spPr>
              <a:xfrm>
                <a:off x="921344" y="4329979"/>
                <a:ext cx="3897768" cy="822469"/>
              </a:xfrm>
              <a:prstGeom prst="borderCallout2">
                <a:avLst>
                  <a:gd name="adj1" fmla="val -1247"/>
                  <a:gd name="adj2" fmla="val 102965"/>
                  <a:gd name="adj3" fmla="val 35657"/>
                  <a:gd name="adj4" fmla="val 121795"/>
                  <a:gd name="adj5" fmla="val 33323"/>
                  <a:gd name="adj6" fmla="val 134321"/>
                </a:avLst>
              </a:prstGeom>
              <a:solidFill>
                <a:srgbClr val="BFD3E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: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of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mining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power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owned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miner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 err="1">
                          <a:solidFill>
                            <a:prstClr val="black"/>
                          </a:solidFill>
                        </a:rPr>
                        <m:t>i</m:t>
                      </m:r>
                    </m:oMath>
                  </m:oMathPara>
                </a14:m>
                <a:endParaRPr lang="zh-CN" altLang="en-US" sz="2400" b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标注: 弯曲线形 22">
                <a:extLst>
                  <a:ext uri="{FF2B5EF4-FFF2-40B4-BE49-F238E27FC236}">
                    <a16:creationId xmlns:a16="http://schemas.microsoft.com/office/drawing/2014/main" id="{F5DC965A-BF64-4EDB-A980-FDB872B30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4" y="4329979"/>
                <a:ext cx="3897768" cy="822469"/>
              </a:xfrm>
              <a:prstGeom prst="borderCallout2">
                <a:avLst>
                  <a:gd name="adj1" fmla="val -1247"/>
                  <a:gd name="adj2" fmla="val 102965"/>
                  <a:gd name="adj3" fmla="val 35657"/>
                  <a:gd name="adj4" fmla="val 121795"/>
                  <a:gd name="adj5" fmla="val 33323"/>
                  <a:gd name="adj6" fmla="val 134321"/>
                </a:avLst>
              </a:prstGeom>
              <a:blipFill>
                <a:blip r:embed="rId6"/>
                <a:stretch>
                  <a:fillRect b="-7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626B51-B694-4AAE-874B-B1162E31C741}"/>
              </a:ext>
            </a:extLst>
          </p:cNvPr>
          <p:cNvGrpSpPr/>
          <p:nvPr/>
        </p:nvGrpSpPr>
        <p:grpSpPr>
          <a:xfrm>
            <a:off x="6449743" y="1196527"/>
            <a:ext cx="4543545" cy="2647971"/>
            <a:chOff x="6449743" y="1196527"/>
            <a:chExt cx="4543545" cy="2647971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1710F59-F2C8-48A0-BB7D-9BEEECE29EF9}"/>
                </a:ext>
              </a:extLst>
            </p:cNvPr>
            <p:cNvGrpSpPr/>
            <p:nvPr/>
          </p:nvGrpSpPr>
          <p:grpSpPr>
            <a:xfrm>
              <a:off x="7243439" y="1196527"/>
              <a:ext cx="2961967" cy="1775059"/>
              <a:chOff x="6717380" y="4083175"/>
              <a:chExt cx="3511251" cy="2297244"/>
            </a:xfrm>
          </p:grpSpPr>
          <p:pic>
            <p:nvPicPr>
              <p:cNvPr id="1032" name="Picture 8" descr="Download Free png Download Green Chalkboard Png - Blackboard PNG Image with  No ... - DLPNG.com">
                <a:extLst>
                  <a:ext uri="{FF2B5EF4-FFF2-40B4-BE49-F238E27FC236}">
                    <a16:creationId xmlns:a16="http://schemas.microsoft.com/office/drawing/2014/main" id="{C1B6A3D0-419C-4550-BB5B-08047344BE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7380" y="4083175"/>
                <a:ext cx="3504360" cy="2297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E89B906-03F2-4581-A47C-1024B883EA6F}"/>
                  </a:ext>
                </a:extLst>
              </p:cNvPr>
              <p:cNvSpPr txBox="1"/>
              <p:nvPr/>
            </p:nvSpPr>
            <p:spPr>
              <a:xfrm>
                <a:off x="6955487" y="4632156"/>
                <a:ext cx="16934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7+2 x 29 = ?</a:t>
                </a:r>
                <a:endParaRPr lang="zh-CN" altLang="en-US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BAAF554-EE45-4EC4-8B74-34B9F03AADC8}"/>
                  </a:ext>
                </a:extLst>
              </p:cNvPr>
              <p:cNvSpPr txBox="1"/>
              <p:nvPr/>
            </p:nvSpPr>
            <p:spPr>
              <a:xfrm>
                <a:off x="8813905" y="4632156"/>
                <a:ext cx="1414726" cy="477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  <a:latin typeface="Abadi" panose="020B0604020104020204" pitchFamily="34" charset="0"/>
                  </a:rPr>
                  <a:t>7+2 = 9</a:t>
                </a:r>
                <a:endParaRPr lang="zh-CN" altLang="en-US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pic>
            <p:nvPicPr>
              <p:cNvPr id="1038" name="Picture 14" descr="emoji faces, animals, other objects | Emoji pictures, Emoji faces, Sunglass  emoji">
                <a:extLst>
                  <a:ext uri="{FF2B5EF4-FFF2-40B4-BE49-F238E27FC236}">
                    <a16:creationId xmlns:a16="http://schemas.microsoft.com/office/drawing/2014/main" id="{F3630784-19B1-4F64-9727-CC33DBE0D7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435" y="5256147"/>
                <a:ext cx="705407" cy="7334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0" name="Picture 16" descr="Loudly Crying Emoji [Free Download iPhone Emojis] | Emoji Island">
                <a:extLst>
                  <a:ext uri="{FF2B5EF4-FFF2-40B4-BE49-F238E27FC236}">
                    <a16:creationId xmlns:a16="http://schemas.microsoft.com/office/drawing/2014/main" id="{970DCF7B-522B-4FE8-82C8-8F280FF15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37921" y="5247673"/>
                <a:ext cx="705408" cy="747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0862BAA-B780-4FC1-A98D-D52A5E649610}"/>
                </a:ext>
              </a:extLst>
            </p:cNvPr>
            <p:cNvSpPr txBox="1"/>
            <p:nvPr/>
          </p:nvSpPr>
          <p:spPr>
            <a:xfrm>
              <a:off x="6449743" y="3013501"/>
              <a:ext cx="45435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A lower difficulty can make block generation faster 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480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0" grpId="0"/>
      <p:bldP spid="7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Simulation Approach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1984465"/>
          </a:xfrm>
        </p:spPr>
        <p:txBody>
          <a:bodyPr>
            <a:normAutofit/>
          </a:bodyPr>
          <a:lstStyle/>
          <a:p>
            <a:r>
              <a:rPr lang="en-US" altLang="zh-CN" dirty="0"/>
              <a:t>Block propagation in the Peer-to-Peer (P2P) network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B24DA1CC-E877-43EB-AF8A-5C6D1F53E7F2}"/>
              </a:ext>
            </a:extLst>
          </p:cNvPr>
          <p:cNvSpPr txBox="1"/>
          <p:nvPr/>
        </p:nvSpPr>
        <p:spPr>
          <a:xfrm>
            <a:off x="211409" y="6475017"/>
            <a:ext cx="91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C. Decker and R. </a:t>
            </a:r>
            <a:r>
              <a:rPr lang="en-US" altLang="zh-CN" dirty="0" err="1"/>
              <a:t>Wattenhofer</a:t>
            </a:r>
            <a:r>
              <a:rPr lang="en-US" altLang="zh-CN" dirty="0"/>
              <a:t>, Information propagation in the bitcoin network, P2P 2013.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457881E-CC06-457F-B849-F374CCD5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35" y="2236050"/>
            <a:ext cx="4829169" cy="3395180"/>
          </a:xfrm>
          <a:prstGeom prst="rect">
            <a:avLst/>
          </a:prstGeom>
        </p:spPr>
      </p:pic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F01406E9-3850-49B9-9B01-95BE6EFCF5DE}"/>
              </a:ext>
            </a:extLst>
          </p:cNvPr>
          <p:cNvSpPr txBox="1">
            <a:spLocks/>
          </p:cNvSpPr>
          <p:nvPr/>
        </p:nvSpPr>
        <p:spPr>
          <a:xfrm>
            <a:off x="6132513" y="2451100"/>
            <a:ext cx="5399761" cy="39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Propagation delay in Bitcoin fits the exponential curve with meantime of 12.6s</a:t>
            </a:r>
            <a:r>
              <a:rPr lang="en-US" altLang="zh-CN" sz="2400" b="1" dirty="0"/>
              <a:t> </a:t>
            </a:r>
            <a:r>
              <a:rPr lang="en-US" altLang="zh-CN" sz="2400" dirty="0"/>
              <a:t>[1]</a:t>
            </a:r>
          </a:p>
          <a:p>
            <a:r>
              <a:rPr lang="en-US" altLang="zh-CN" sz="2400" dirty="0"/>
              <a:t>The meantime becomes larger with a larger block size</a:t>
            </a:r>
          </a:p>
          <a:p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135048-344D-40FE-8245-70752116C2E5}"/>
                  </a:ext>
                </a:extLst>
              </p:cNvPr>
              <p:cNvSpPr txBox="1"/>
              <p:nvPr/>
            </p:nvSpPr>
            <p:spPr>
              <a:xfrm>
                <a:off x="6275388" y="5076101"/>
                <a:ext cx="5916612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𝑫𝒆𝒍𝒂𝒚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𝒎𝒆𝒂𝒏𝒕𝒊𝒎𝒆</m:t>
                      </m:r>
                      <m:r>
                        <a:rPr lang="en-US" altLang="zh-CN" sz="2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1" baseline="30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F135048-344D-40FE-8245-70752116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388" y="5076101"/>
                <a:ext cx="5916612" cy="513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7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Simulation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A80B7DF-7E7C-4A7F-AAFD-BD9F6ECB49EF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1909071" y="3383916"/>
            <a:ext cx="3684334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B9810C-1ADB-47EE-8566-BE1C0ACF1AC7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651558" y="3383916"/>
            <a:ext cx="3631371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7">
            <a:extLst>
              <a:ext uri="{FF2B5EF4-FFF2-40B4-BE49-F238E27FC236}">
                <a16:creationId xmlns:a16="http://schemas.microsoft.com/office/drawing/2014/main" id="{895CC05E-E459-4284-9051-DC85078DC1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9266" y="2478142"/>
            <a:ext cx="221456" cy="221456"/>
          </a:xfrm>
          <a:prstGeom prst="rect">
            <a:avLst/>
          </a:prstGeom>
        </p:spPr>
      </p:pic>
      <p:pic>
        <p:nvPicPr>
          <p:cNvPr id="16" name="Picture 7">
            <a:extLst>
              <a:ext uri="{FF2B5EF4-FFF2-40B4-BE49-F238E27FC236}">
                <a16:creationId xmlns:a16="http://schemas.microsoft.com/office/drawing/2014/main" id="{5F460123-CCCB-4813-8AAA-F2EC12DE3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3567" y="4871546"/>
            <a:ext cx="221456" cy="221456"/>
          </a:xfrm>
          <a:prstGeom prst="rect">
            <a:avLst/>
          </a:prstGeom>
        </p:spPr>
      </p:pic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4738B246-2BE1-4692-87E5-CED22CD6F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8" y="2735181"/>
            <a:ext cx="1058153" cy="1297470"/>
          </a:xfrm>
          <a:prstGeom prst="rect">
            <a:avLst/>
          </a:prstGeom>
        </p:spPr>
      </p:pic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C0535AF2-031D-4952-A525-FD00C8028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29" y="2735181"/>
            <a:ext cx="1058153" cy="129747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5A88B18C-5719-474E-BF8D-B31B7AC8A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05" y="3850879"/>
            <a:ext cx="1058153" cy="1297470"/>
          </a:xfrm>
          <a:prstGeom prst="rect">
            <a:avLst/>
          </a:prstGeom>
        </p:spPr>
      </p:pic>
      <p:pic>
        <p:nvPicPr>
          <p:cNvPr id="21" name="Picture 7">
            <a:extLst>
              <a:ext uri="{FF2B5EF4-FFF2-40B4-BE49-F238E27FC236}">
                <a16:creationId xmlns:a16="http://schemas.microsoft.com/office/drawing/2014/main" id="{30D43EAC-6F81-47BD-B55C-2908E16A3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1753" y="3596550"/>
            <a:ext cx="221456" cy="221456"/>
          </a:xfrm>
          <a:prstGeom prst="rect">
            <a:avLst/>
          </a:prstGeom>
        </p:spPr>
      </p:pic>
      <p:pic>
        <p:nvPicPr>
          <p:cNvPr id="22" name="Picture 7">
            <a:extLst>
              <a:ext uri="{FF2B5EF4-FFF2-40B4-BE49-F238E27FC236}">
                <a16:creationId xmlns:a16="http://schemas.microsoft.com/office/drawing/2014/main" id="{61C74C37-F129-4E65-BCD3-AD16C5CE9B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1277" y="2468665"/>
            <a:ext cx="221456" cy="2214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2E2EE6-2386-4FE9-B638-EE61DE6BD4B6}"/>
                  </a:ext>
                </a:extLst>
              </p:cNvPr>
              <p:cNvSpPr txBox="1"/>
              <p:nvPr/>
            </p:nvSpPr>
            <p:spPr>
              <a:xfrm>
                <a:off x="3917905" y="1756774"/>
                <a:ext cx="4242212" cy="730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2E2EE6-2386-4FE9-B638-EE61DE6B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05" y="1756774"/>
                <a:ext cx="4242212" cy="730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片包含 物体, 游戏机, 钟表&#10;&#10;描述已自动生成">
            <a:extLst>
              <a:ext uri="{FF2B5EF4-FFF2-40B4-BE49-F238E27FC236}">
                <a16:creationId xmlns:a16="http://schemas.microsoft.com/office/drawing/2014/main" id="{B6511664-13E5-41E2-A1FB-0C3BE9606C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00" y="2098047"/>
            <a:ext cx="741235" cy="741235"/>
          </a:xfrm>
          <a:prstGeom prst="rect">
            <a:avLst/>
          </a:prstGeom>
        </p:spPr>
      </p:pic>
      <p:pic>
        <p:nvPicPr>
          <p:cNvPr id="47" name="图片 46" descr="图片包含 物体, 游戏机, 钟表&#10;&#10;描述已自动生成">
            <a:extLst>
              <a:ext uri="{FF2B5EF4-FFF2-40B4-BE49-F238E27FC236}">
                <a16:creationId xmlns:a16="http://schemas.microsoft.com/office/drawing/2014/main" id="{CED8396F-5B87-46A5-9B0D-0050A8EEDF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64" y="3211744"/>
            <a:ext cx="741235" cy="741235"/>
          </a:xfrm>
          <a:prstGeom prst="rect">
            <a:avLst/>
          </a:prstGeom>
        </p:spPr>
      </p:pic>
      <p:pic>
        <p:nvPicPr>
          <p:cNvPr id="48" name="图片 47" descr="图片包含 物体, 游戏机, 钟表&#10;&#10;描述已自动生成">
            <a:extLst>
              <a:ext uri="{FF2B5EF4-FFF2-40B4-BE49-F238E27FC236}">
                <a16:creationId xmlns:a16="http://schemas.microsoft.com/office/drawing/2014/main" id="{BDF7FE66-210A-47C7-97E5-AB39E00172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87" y="2089285"/>
            <a:ext cx="741235" cy="741235"/>
          </a:xfrm>
          <a:prstGeom prst="rect">
            <a:avLst/>
          </a:prstGeom>
        </p:spPr>
      </p:pic>
      <p:sp>
        <p:nvSpPr>
          <p:cNvPr id="49" name="Rectangle 65">
            <a:extLst>
              <a:ext uri="{FF2B5EF4-FFF2-40B4-BE49-F238E27FC236}">
                <a16:creationId xmlns:a16="http://schemas.microsoft.com/office/drawing/2014/main" id="{DB795AC6-DEDA-4018-A489-90A7ED21917D}"/>
              </a:ext>
            </a:extLst>
          </p:cNvPr>
          <p:cNvSpPr/>
          <p:nvPr/>
        </p:nvSpPr>
        <p:spPr>
          <a:xfrm rot="16200000">
            <a:off x="5097870" y="5403162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3FFC3203-2014-4D70-AA87-964B947818D8}"/>
              </a:ext>
            </a:extLst>
          </p:cNvPr>
          <p:cNvSpPr/>
          <p:nvPr/>
        </p:nvSpPr>
        <p:spPr>
          <a:xfrm rot="16200000">
            <a:off x="5880512" y="5403160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Connector 68">
            <a:extLst>
              <a:ext uri="{FF2B5EF4-FFF2-40B4-BE49-F238E27FC236}">
                <a16:creationId xmlns:a16="http://schemas.microsoft.com/office/drawing/2014/main" id="{0837465A-1629-4AE0-B43E-3036145B527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V="1">
            <a:off x="5601871" y="5655159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52" name="Straight Connector 68">
            <a:extLst>
              <a:ext uri="{FF2B5EF4-FFF2-40B4-BE49-F238E27FC236}">
                <a16:creationId xmlns:a16="http://schemas.microsoft.com/office/drawing/2014/main" id="{F3AC4DC1-6433-445E-BA3A-379161E2BA05}"/>
              </a:ext>
            </a:extLst>
          </p:cNvPr>
          <p:cNvCxnSpPr>
            <a:cxnSpLocks/>
          </p:cNvCxnSpPr>
          <p:nvPr/>
        </p:nvCxnSpPr>
        <p:spPr>
          <a:xfrm flipV="1">
            <a:off x="6395668" y="5654070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0C3CA641-9759-46D6-8D94-71284282E086}"/>
              </a:ext>
            </a:extLst>
          </p:cNvPr>
          <p:cNvGrpSpPr/>
          <p:nvPr/>
        </p:nvGrpSpPr>
        <p:grpSpPr>
          <a:xfrm>
            <a:off x="6674310" y="5403159"/>
            <a:ext cx="503999" cy="504001"/>
            <a:chOff x="6674310" y="5403159"/>
            <a:chExt cx="503999" cy="504001"/>
          </a:xfrm>
        </p:grpSpPr>
        <p:sp>
          <p:nvSpPr>
            <p:cNvPr id="53" name="Rectangle 69">
              <a:extLst>
                <a:ext uri="{FF2B5EF4-FFF2-40B4-BE49-F238E27FC236}">
                  <a16:creationId xmlns:a16="http://schemas.microsoft.com/office/drawing/2014/main" id="{83BD04BA-AD30-46AB-BD9D-11AA9B15D3B5}"/>
                </a:ext>
              </a:extLst>
            </p:cNvPr>
            <p:cNvSpPr/>
            <p:nvPr/>
          </p:nvSpPr>
          <p:spPr>
            <a:xfrm rot="16200000">
              <a:off x="6674309" y="5403160"/>
              <a:ext cx="504001" cy="503999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2" name="图片 41" descr="卡通人物&#10;&#10;描述已自动生成">
              <a:extLst>
                <a:ext uri="{FF2B5EF4-FFF2-40B4-BE49-F238E27FC236}">
                  <a16:creationId xmlns:a16="http://schemas.microsoft.com/office/drawing/2014/main" id="{A68EB95A-FB4D-46F9-822F-AFD741B9D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6730468" y="5416022"/>
              <a:ext cx="391681" cy="476096"/>
            </a:xfrm>
            <a:prstGeom prst="rect">
              <a:avLst/>
            </a:prstGeom>
          </p:spPr>
        </p:pic>
      </p:grpSp>
      <p:sp>
        <p:nvSpPr>
          <p:cNvPr id="54" name="Rectangle 65">
            <a:extLst>
              <a:ext uri="{FF2B5EF4-FFF2-40B4-BE49-F238E27FC236}">
                <a16:creationId xmlns:a16="http://schemas.microsoft.com/office/drawing/2014/main" id="{9C78635C-2D7D-4E57-BF78-31EB5DBDF3BB}"/>
              </a:ext>
            </a:extLst>
          </p:cNvPr>
          <p:cNvSpPr/>
          <p:nvPr/>
        </p:nvSpPr>
        <p:spPr>
          <a:xfrm rot="16200000">
            <a:off x="334198" y="4195383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6C1141F5-FC33-4474-9AC4-23E130117DD1}"/>
              </a:ext>
            </a:extLst>
          </p:cNvPr>
          <p:cNvSpPr/>
          <p:nvPr/>
        </p:nvSpPr>
        <p:spPr>
          <a:xfrm rot="16200000">
            <a:off x="1116840" y="4195381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6" name="Straight Connector 68">
            <a:extLst>
              <a:ext uri="{FF2B5EF4-FFF2-40B4-BE49-F238E27FC236}">
                <a16:creationId xmlns:a16="http://schemas.microsoft.com/office/drawing/2014/main" id="{D36E8E30-2E5E-468E-82D6-17328CDF45EF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V="1">
            <a:off x="838199" y="4447380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B201F2E2-2D5A-48DD-BAE6-AD6C76B2BB01}"/>
              </a:ext>
            </a:extLst>
          </p:cNvPr>
          <p:cNvCxnSpPr>
            <a:cxnSpLocks/>
          </p:cNvCxnSpPr>
          <p:nvPr/>
        </p:nvCxnSpPr>
        <p:spPr>
          <a:xfrm flipV="1">
            <a:off x="1631996" y="4446291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58" name="Rectangle 65">
            <a:extLst>
              <a:ext uri="{FF2B5EF4-FFF2-40B4-BE49-F238E27FC236}">
                <a16:creationId xmlns:a16="http://schemas.microsoft.com/office/drawing/2014/main" id="{37E1927B-90B5-4AFD-AACE-58120B7027DF}"/>
              </a:ext>
            </a:extLst>
          </p:cNvPr>
          <p:cNvSpPr/>
          <p:nvPr/>
        </p:nvSpPr>
        <p:spPr>
          <a:xfrm rot="16200000">
            <a:off x="9788517" y="4276207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7BF64E47-77FF-4829-B4CF-D39B559A69CB}"/>
              </a:ext>
            </a:extLst>
          </p:cNvPr>
          <p:cNvSpPr/>
          <p:nvPr/>
        </p:nvSpPr>
        <p:spPr>
          <a:xfrm rot="16200000">
            <a:off x="10571159" y="4276205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68">
            <a:extLst>
              <a:ext uri="{FF2B5EF4-FFF2-40B4-BE49-F238E27FC236}">
                <a16:creationId xmlns:a16="http://schemas.microsoft.com/office/drawing/2014/main" id="{3F136B92-55E9-4AA4-BFB0-79C32D216555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V="1">
            <a:off x="10292518" y="4528204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61" name="Straight Connector 68">
            <a:extLst>
              <a:ext uri="{FF2B5EF4-FFF2-40B4-BE49-F238E27FC236}">
                <a16:creationId xmlns:a16="http://schemas.microsoft.com/office/drawing/2014/main" id="{5AFADA2F-3403-4670-8F56-59DAF25AF98D}"/>
              </a:ext>
            </a:extLst>
          </p:cNvPr>
          <p:cNvCxnSpPr>
            <a:cxnSpLocks/>
          </p:cNvCxnSpPr>
          <p:nvPr/>
        </p:nvCxnSpPr>
        <p:spPr>
          <a:xfrm flipV="1">
            <a:off x="11086315" y="4527115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47828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 descr="图片包含 物体, 游戏机, 钟表&#10;&#10;描述已自动生成">
            <a:extLst>
              <a:ext uri="{FF2B5EF4-FFF2-40B4-BE49-F238E27FC236}">
                <a16:creationId xmlns:a16="http://schemas.microsoft.com/office/drawing/2014/main" id="{BDF7FE66-210A-47C7-97E5-AB39E0017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387" y="2089285"/>
            <a:ext cx="741235" cy="741235"/>
          </a:xfrm>
          <a:prstGeom prst="rect">
            <a:avLst/>
          </a:prstGeom>
        </p:spPr>
      </p:pic>
      <p:pic>
        <p:nvPicPr>
          <p:cNvPr id="47" name="图片 46" descr="图片包含 物体, 游戏机, 钟表&#10;&#10;描述已自动生成">
            <a:extLst>
              <a:ext uri="{FF2B5EF4-FFF2-40B4-BE49-F238E27FC236}">
                <a16:creationId xmlns:a16="http://schemas.microsoft.com/office/drawing/2014/main" id="{CED8396F-5B87-46A5-9B0D-0050A8EED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64" y="3211744"/>
            <a:ext cx="741235" cy="74123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Simulation Approach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A80B7DF-7E7C-4A7F-AAFD-BD9F6ECB49EF}"/>
              </a:ext>
            </a:extLst>
          </p:cNvPr>
          <p:cNvCxnSpPr>
            <a:cxnSpLocks/>
            <a:stCxn id="20" idx="1"/>
            <a:endCxn id="18" idx="3"/>
          </p:cNvCxnSpPr>
          <p:nvPr/>
        </p:nvCxnSpPr>
        <p:spPr>
          <a:xfrm flipH="1" flipV="1">
            <a:off x="1909071" y="3383916"/>
            <a:ext cx="3684334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B9810C-1ADB-47EE-8566-BE1C0ACF1AC7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6651558" y="3383916"/>
            <a:ext cx="3631371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7">
            <a:extLst>
              <a:ext uri="{FF2B5EF4-FFF2-40B4-BE49-F238E27FC236}">
                <a16:creationId xmlns:a16="http://schemas.microsoft.com/office/drawing/2014/main" id="{5F460123-CCCB-4813-8AAA-F2EC12DE3B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3567" y="4871546"/>
            <a:ext cx="221456" cy="221456"/>
          </a:xfrm>
          <a:prstGeom prst="rect">
            <a:avLst/>
          </a:prstGeom>
        </p:spPr>
      </p:pic>
      <p:sp>
        <p:nvSpPr>
          <p:cNvPr id="17" name="Rectangle 81">
            <a:extLst>
              <a:ext uri="{FF2B5EF4-FFF2-40B4-BE49-F238E27FC236}">
                <a16:creationId xmlns:a16="http://schemas.microsoft.com/office/drawing/2014/main" id="{F61DDD22-8923-4AE1-ABB8-A54BBB432CB0}"/>
              </a:ext>
            </a:extLst>
          </p:cNvPr>
          <p:cNvSpPr/>
          <p:nvPr/>
        </p:nvSpPr>
        <p:spPr>
          <a:xfrm>
            <a:off x="2070011" y="2853215"/>
            <a:ext cx="504000" cy="504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8" name="图片 17" descr="图标&#10;&#10;描述已自动生成">
            <a:extLst>
              <a:ext uri="{FF2B5EF4-FFF2-40B4-BE49-F238E27FC236}">
                <a16:creationId xmlns:a16="http://schemas.microsoft.com/office/drawing/2014/main" id="{4738B246-2BE1-4692-87E5-CED22CD6F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8" y="2735181"/>
            <a:ext cx="1058153" cy="1297470"/>
          </a:xfrm>
          <a:prstGeom prst="rect">
            <a:avLst/>
          </a:prstGeom>
        </p:spPr>
      </p:pic>
      <p:pic>
        <p:nvPicPr>
          <p:cNvPr id="19" name="图片 18" descr="图标&#10;&#10;描述已自动生成">
            <a:extLst>
              <a:ext uri="{FF2B5EF4-FFF2-40B4-BE49-F238E27FC236}">
                <a16:creationId xmlns:a16="http://schemas.microsoft.com/office/drawing/2014/main" id="{C0535AF2-031D-4952-A525-FD00C8028A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29" y="2735181"/>
            <a:ext cx="1058153" cy="1297470"/>
          </a:xfrm>
          <a:prstGeom prst="rect">
            <a:avLst/>
          </a:prstGeom>
        </p:spPr>
      </p:pic>
      <p:pic>
        <p:nvPicPr>
          <p:cNvPr id="20" name="图片 19" descr="图标&#10;&#10;描述已自动生成">
            <a:extLst>
              <a:ext uri="{FF2B5EF4-FFF2-40B4-BE49-F238E27FC236}">
                <a16:creationId xmlns:a16="http://schemas.microsoft.com/office/drawing/2014/main" id="{5A88B18C-5719-474E-BF8D-B31B7AC8A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05" y="3850879"/>
            <a:ext cx="1058153" cy="12974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2E2EE6-2386-4FE9-B638-EE61DE6BD4B6}"/>
                  </a:ext>
                </a:extLst>
              </p:cNvPr>
              <p:cNvSpPr txBox="1"/>
              <p:nvPr/>
            </p:nvSpPr>
            <p:spPr>
              <a:xfrm>
                <a:off x="3924801" y="1895274"/>
                <a:ext cx="5123225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𝑫𝒆𝒍𝒂𝒚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𝒎𝒆𝒂𝒏𝒕𝒊𝒎𝒆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baseline="30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22E2EE6-2386-4FE9-B638-EE61DE6B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801" y="1895274"/>
                <a:ext cx="5123225" cy="453137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片包含 物体, 游戏机, 钟表&#10;&#10;描述已自动生成">
            <a:extLst>
              <a:ext uri="{FF2B5EF4-FFF2-40B4-BE49-F238E27FC236}">
                <a16:creationId xmlns:a16="http://schemas.microsoft.com/office/drawing/2014/main" id="{B6511664-13E5-41E2-A1FB-0C3BE9606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2" y="2083422"/>
            <a:ext cx="741235" cy="741235"/>
          </a:xfrm>
          <a:prstGeom prst="rect">
            <a:avLst/>
          </a:prstGeom>
        </p:spPr>
      </p:pic>
      <p:sp>
        <p:nvSpPr>
          <p:cNvPr id="49" name="Rectangle 65">
            <a:extLst>
              <a:ext uri="{FF2B5EF4-FFF2-40B4-BE49-F238E27FC236}">
                <a16:creationId xmlns:a16="http://schemas.microsoft.com/office/drawing/2014/main" id="{DB795AC6-DEDA-4018-A489-90A7ED21917D}"/>
              </a:ext>
            </a:extLst>
          </p:cNvPr>
          <p:cNvSpPr/>
          <p:nvPr/>
        </p:nvSpPr>
        <p:spPr>
          <a:xfrm rot="16200000">
            <a:off x="5097870" y="5403162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3FFC3203-2014-4D70-AA87-964B947818D8}"/>
              </a:ext>
            </a:extLst>
          </p:cNvPr>
          <p:cNvSpPr/>
          <p:nvPr/>
        </p:nvSpPr>
        <p:spPr>
          <a:xfrm rot="16200000">
            <a:off x="5880512" y="5403160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1" name="Straight Connector 68">
            <a:extLst>
              <a:ext uri="{FF2B5EF4-FFF2-40B4-BE49-F238E27FC236}">
                <a16:creationId xmlns:a16="http://schemas.microsoft.com/office/drawing/2014/main" id="{0837465A-1629-4AE0-B43E-3036145B527F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 flipV="1">
            <a:off x="5601871" y="5655159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52" name="Straight Connector 68">
            <a:extLst>
              <a:ext uri="{FF2B5EF4-FFF2-40B4-BE49-F238E27FC236}">
                <a16:creationId xmlns:a16="http://schemas.microsoft.com/office/drawing/2014/main" id="{F3AC4DC1-6433-445E-BA3A-379161E2BA05}"/>
              </a:ext>
            </a:extLst>
          </p:cNvPr>
          <p:cNvCxnSpPr>
            <a:cxnSpLocks/>
          </p:cNvCxnSpPr>
          <p:nvPr/>
        </p:nvCxnSpPr>
        <p:spPr>
          <a:xfrm flipV="1">
            <a:off x="6395668" y="5654070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53" name="Rectangle 69">
            <a:extLst>
              <a:ext uri="{FF2B5EF4-FFF2-40B4-BE49-F238E27FC236}">
                <a16:creationId xmlns:a16="http://schemas.microsoft.com/office/drawing/2014/main" id="{83BD04BA-AD30-46AB-BD9D-11AA9B15D3B5}"/>
              </a:ext>
            </a:extLst>
          </p:cNvPr>
          <p:cNvSpPr/>
          <p:nvPr/>
        </p:nvSpPr>
        <p:spPr>
          <a:xfrm rot="16200000">
            <a:off x="6674309" y="5403160"/>
            <a:ext cx="504001" cy="503999"/>
          </a:xfrm>
          <a:prstGeom prst="rect">
            <a:avLst/>
          </a:prstGeom>
          <a:pattFill prst="wdUpDiag">
            <a:fgClr>
              <a:srgbClr val="D96F6E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2" name="图片 41" descr="卡通人物&#10;&#10;描述已自动生成">
            <a:extLst>
              <a:ext uri="{FF2B5EF4-FFF2-40B4-BE49-F238E27FC236}">
                <a16:creationId xmlns:a16="http://schemas.microsoft.com/office/drawing/2014/main" id="{A68EB95A-FB4D-46F9-822F-AFD741B9DDB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55188"/>
          <a:stretch/>
        </p:blipFill>
        <p:spPr>
          <a:xfrm>
            <a:off x="6730468" y="5416022"/>
            <a:ext cx="391681" cy="476096"/>
          </a:xfrm>
          <a:prstGeom prst="rect">
            <a:avLst/>
          </a:prstGeom>
        </p:spPr>
      </p:pic>
      <p:sp>
        <p:nvSpPr>
          <p:cNvPr id="54" name="Rectangle 65">
            <a:extLst>
              <a:ext uri="{FF2B5EF4-FFF2-40B4-BE49-F238E27FC236}">
                <a16:creationId xmlns:a16="http://schemas.microsoft.com/office/drawing/2014/main" id="{9C78635C-2D7D-4E57-BF78-31EB5DBDF3BB}"/>
              </a:ext>
            </a:extLst>
          </p:cNvPr>
          <p:cNvSpPr/>
          <p:nvPr/>
        </p:nvSpPr>
        <p:spPr>
          <a:xfrm rot="16200000">
            <a:off x="334198" y="4195383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6C1141F5-FC33-4474-9AC4-23E130117DD1}"/>
              </a:ext>
            </a:extLst>
          </p:cNvPr>
          <p:cNvSpPr/>
          <p:nvPr/>
        </p:nvSpPr>
        <p:spPr>
          <a:xfrm rot="16200000">
            <a:off x="1116840" y="4195381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6" name="Straight Connector 68">
            <a:extLst>
              <a:ext uri="{FF2B5EF4-FFF2-40B4-BE49-F238E27FC236}">
                <a16:creationId xmlns:a16="http://schemas.microsoft.com/office/drawing/2014/main" id="{D36E8E30-2E5E-468E-82D6-17328CDF45EF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V="1">
            <a:off x="838199" y="4447380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57" name="Straight Connector 68">
            <a:extLst>
              <a:ext uri="{FF2B5EF4-FFF2-40B4-BE49-F238E27FC236}">
                <a16:creationId xmlns:a16="http://schemas.microsoft.com/office/drawing/2014/main" id="{B201F2E2-2D5A-48DD-BAE6-AD6C76B2BB01}"/>
              </a:ext>
            </a:extLst>
          </p:cNvPr>
          <p:cNvCxnSpPr>
            <a:cxnSpLocks/>
          </p:cNvCxnSpPr>
          <p:nvPr/>
        </p:nvCxnSpPr>
        <p:spPr>
          <a:xfrm flipV="1">
            <a:off x="1631996" y="4446291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58" name="Rectangle 65">
            <a:extLst>
              <a:ext uri="{FF2B5EF4-FFF2-40B4-BE49-F238E27FC236}">
                <a16:creationId xmlns:a16="http://schemas.microsoft.com/office/drawing/2014/main" id="{37E1927B-90B5-4AFD-AACE-58120B7027DF}"/>
              </a:ext>
            </a:extLst>
          </p:cNvPr>
          <p:cNvSpPr/>
          <p:nvPr/>
        </p:nvSpPr>
        <p:spPr>
          <a:xfrm rot="16200000">
            <a:off x="9788517" y="4276207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7BF64E47-77FF-4829-B4CF-D39B559A69CB}"/>
              </a:ext>
            </a:extLst>
          </p:cNvPr>
          <p:cNvSpPr/>
          <p:nvPr/>
        </p:nvSpPr>
        <p:spPr>
          <a:xfrm rot="16200000">
            <a:off x="10571159" y="4276205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60" name="Straight Connector 68">
            <a:extLst>
              <a:ext uri="{FF2B5EF4-FFF2-40B4-BE49-F238E27FC236}">
                <a16:creationId xmlns:a16="http://schemas.microsoft.com/office/drawing/2014/main" id="{3F136B92-55E9-4AA4-BFB0-79C32D216555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V="1">
            <a:off x="10292518" y="4528204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61" name="Straight Connector 68">
            <a:extLst>
              <a:ext uri="{FF2B5EF4-FFF2-40B4-BE49-F238E27FC236}">
                <a16:creationId xmlns:a16="http://schemas.microsoft.com/office/drawing/2014/main" id="{5AFADA2F-3403-4670-8F56-59DAF25AF98D}"/>
              </a:ext>
            </a:extLst>
          </p:cNvPr>
          <p:cNvCxnSpPr>
            <a:cxnSpLocks/>
          </p:cNvCxnSpPr>
          <p:nvPr/>
        </p:nvCxnSpPr>
        <p:spPr>
          <a:xfrm flipV="1">
            <a:off x="11086315" y="4527115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5" name="Rectangle 81">
            <a:extLst>
              <a:ext uri="{FF2B5EF4-FFF2-40B4-BE49-F238E27FC236}">
                <a16:creationId xmlns:a16="http://schemas.microsoft.com/office/drawing/2014/main" id="{2E52257D-43F6-4084-A93C-AF4BF1A1937C}"/>
              </a:ext>
            </a:extLst>
          </p:cNvPr>
          <p:cNvSpPr/>
          <p:nvPr/>
        </p:nvSpPr>
        <p:spPr>
          <a:xfrm>
            <a:off x="1912579" y="4194291"/>
            <a:ext cx="504000" cy="504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6" name="Straight Connector 68">
            <a:extLst>
              <a:ext uri="{FF2B5EF4-FFF2-40B4-BE49-F238E27FC236}">
                <a16:creationId xmlns:a16="http://schemas.microsoft.com/office/drawing/2014/main" id="{EF7000C9-7ACE-4374-987B-3CB328599A3B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384512" y="5655159"/>
            <a:ext cx="300954" cy="647646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41" name="Rectangle 35">
            <a:extLst>
              <a:ext uri="{FF2B5EF4-FFF2-40B4-BE49-F238E27FC236}">
                <a16:creationId xmlns:a16="http://schemas.microsoft.com/office/drawing/2014/main" id="{676F8F5D-5EB5-478B-86B8-4CE623DC3377}"/>
              </a:ext>
            </a:extLst>
          </p:cNvPr>
          <p:cNvSpPr/>
          <p:nvPr/>
        </p:nvSpPr>
        <p:spPr>
          <a:xfrm rot="16200000">
            <a:off x="6674310" y="5403160"/>
            <a:ext cx="504000" cy="504000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5">
            <a:extLst>
              <a:ext uri="{FF2B5EF4-FFF2-40B4-BE49-F238E27FC236}">
                <a16:creationId xmlns:a16="http://schemas.microsoft.com/office/drawing/2014/main" id="{4E8BF9CF-7956-4FC1-BC97-1EBB8B69421B}"/>
              </a:ext>
            </a:extLst>
          </p:cNvPr>
          <p:cNvSpPr/>
          <p:nvPr/>
        </p:nvSpPr>
        <p:spPr>
          <a:xfrm rot="16200000">
            <a:off x="6653090" y="3689765"/>
            <a:ext cx="504000" cy="504000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4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DAB396DB-DA06-42D3-914C-0215480389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2830220" y="4696193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801A24A-CAFC-4C12-B594-18F337747CBE}"/>
              </a:ext>
            </a:extLst>
          </p:cNvPr>
          <p:cNvCxnSpPr>
            <a:cxnSpLocks/>
          </p:cNvCxnSpPr>
          <p:nvPr/>
        </p:nvCxnSpPr>
        <p:spPr>
          <a:xfrm flipH="1" flipV="1">
            <a:off x="2412172" y="4490550"/>
            <a:ext cx="408062" cy="36938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8AF6D7F7-3B5D-45E3-9F37-0014021C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11222062" y="5160828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A175C68-90D9-4735-8207-87D19FDDC9F2}"/>
              </a:ext>
            </a:extLst>
          </p:cNvPr>
          <p:cNvCxnSpPr>
            <a:cxnSpLocks/>
          </p:cNvCxnSpPr>
          <p:nvPr/>
        </p:nvCxnSpPr>
        <p:spPr>
          <a:xfrm flipV="1">
            <a:off x="11559142" y="4787614"/>
            <a:ext cx="199460" cy="41776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BD156D8-559E-44F8-86C6-2562202B37AF}"/>
                  </a:ext>
                </a:extLst>
              </p:cNvPr>
              <p:cNvSpPr txBox="1"/>
              <p:nvPr/>
            </p:nvSpPr>
            <p:spPr>
              <a:xfrm>
                <a:off x="3917905" y="1756774"/>
                <a:ext cx="4242212" cy="730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𝑮𝒆𝒐𝒎𝒆𝒕𝒓𝒊𝒄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zh-CN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BD156D8-559E-44F8-86C6-2562202B3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905" y="1756774"/>
                <a:ext cx="4242212" cy="730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4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1 2.22222E-6 L 0.37696 0.474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3" y="2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48148E-6 L 0.38619 0.085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45" grpId="0"/>
      <p:bldP spid="35" grpId="0" animBg="1"/>
      <p:bldP spid="41" grpId="0" animBg="1"/>
      <p:bldP spid="43" grpId="0" animBg="1"/>
      <p:bldP spid="43" grpId="1" animBg="1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1998552"/>
          </a:xfrm>
        </p:spPr>
        <p:txBody>
          <a:bodyPr>
            <a:normAutofit/>
          </a:bodyPr>
          <a:lstStyle/>
          <a:p>
            <a:r>
              <a:rPr lang="en-US" altLang="zh-CN" dirty="0"/>
              <a:t>RQ1:How can multiple mining pools affect selfish mining?</a:t>
            </a:r>
          </a:p>
          <a:p>
            <a:r>
              <a:rPr lang="en-US" altLang="zh-CN" dirty="0"/>
              <a:t>RQ2:How can propagation delay affect selfish mining?</a:t>
            </a:r>
          </a:p>
          <a:p>
            <a:r>
              <a:rPr lang="en-US" altLang="zh-CN" dirty="0"/>
              <a:t>RQ3:How can orphan rate affect selfish mining?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D11D72D-1590-4241-B847-54AA92C32285}"/>
              </a:ext>
            </a:extLst>
          </p:cNvPr>
          <p:cNvGrpSpPr/>
          <p:nvPr/>
        </p:nvGrpSpPr>
        <p:grpSpPr>
          <a:xfrm>
            <a:off x="1325878" y="3701949"/>
            <a:ext cx="2919654" cy="1190726"/>
            <a:chOff x="1325878" y="3701949"/>
            <a:chExt cx="2919654" cy="1190726"/>
          </a:xfrm>
        </p:grpSpPr>
        <p:pic>
          <p:nvPicPr>
            <p:cNvPr id="11" name="图片 10" descr="卡通人物&#10;&#10;描述已自动生成">
              <a:extLst>
                <a:ext uri="{FF2B5EF4-FFF2-40B4-BE49-F238E27FC236}">
                  <a16:creationId xmlns:a16="http://schemas.microsoft.com/office/drawing/2014/main" id="{4A67FFA0-CE7D-4FA8-B874-81B691F4DB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1325878" y="3701950"/>
              <a:ext cx="979602" cy="1190725"/>
            </a:xfrm>
            <a:prstGeom prst="rect">
              <a:avLst/>
            </a:prstGeom>
          </p:spPr>
        </p:pic>
        <p:pic>
          <p:nvPicPr>
            <p:cNvPr id="12" name="图片 11" descr="卡通人物&#10;&#10;描述已自动生成">
              <a:extLst>
                <a:ext uri="{FF2B5EF4-FFF2-40B4-BE49-F238E27FC236}">
                  <a16:creationId xmlns:a16="http://schemas.microsoft.com/office/drawing/2014/main" id="{8523C862-15EE-48FC-B5A0-EF7C37C04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 flipH="1">
              <a:off x="3265930" y="3701949"/>
              <a:ext cx="979602" cy="1190725"/>
            </a:xfrm>
            <a:prstGeom prst="rect">
              <a:avLst/>
            </a:prstGeom>
          </p:spPr>
        </p:pic>
        <p:pic>
          <p:nvPicPr>
            <p:cNvPr id="13" name="Picture 2" descr="Combat Icons - Download Free Vector Icons | Noun Project">
              <a:extLst>
                <a:ext uri="{FF2B5EF4-FFF2-40B4-BE49-F238E27FC236}">
                  <a16:creationId xmlns:a16="http://schemas.microsoft.com/office/drawing/2014/main" id="{54C5CB64-8B6C-4A97-920E-D2B945A27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890" y="3959441"/>
              <a:ext cx="721460" cy="72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49159B-6C7F-49F8-AD4A-58E1B0686649}"/>
              </a:ext>
            </a:extLst>
          </p:cNvPr>
          <p:cNvGrpSpPr/>
          <p:nvPr/>
        </p:nvGrpSpPr>
        <p:grpSpPr>
          <a:xfrm>
            <a:off x="1342950" y="5084349"/>
            <a:ext cx="3027906" cy="1309546"/>
            <a:chOff x="1342950" y="5084349"/>
            <a:chExt cx="3027906" cy="1309546"/>
          </a:xfrm>
        </p:grpSpPr>
        <p:pic>
          <p:nvPicPr>
            <p:cNvPr id="15" name="图片 14" descr="卡通人物&#10;&#10;描述已自动生成">
              <a:extLst>
                <a:ext uri="{FF2B5EF4-FFF2-40B4-BE49-F238E27FC236}">
                  <a16:creationId xmlns:a16="http://schemas.microsoft.com/office/drawing/2014/main" id="{C4B9AD36-7CAF-4D50-951E-B5C6302423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1342950" y="5128554"/>
              <a:ext cx="979602" cy="1190725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2255AC0-E9B0-4443-B5B8-AD5E1B3AE8B4}"/>
                </a:ext>
              </a:extLst>
            </p:cNvPr>
            <p:cNvGrpSpPr/>
            <p:nvPr/>
          </p:nvGrpSpPr>
          <p:grpSpPr>
            <a:xfrm>
              <a:off x="3218688" y="5084349"/>
              <a:ext cx="1152168" cy="1309546"/>
              <a:chOff x="3218688" y="5084349"/>
              <a:chExt cx="1152168" cy="1309546"/>
            </a:xfrm>
          </p:grpSpPr>
          <p:pic>
            <p:nvPicPr>
              <p:cNvPr id="18" name="Picture 6" descr="Devil &amp; Angel – hand drawn cartoon characters | Dr.Dink">
                <a:extLst>
                  <a:ext uri="{FF2B5EF4-FFF2-40B4-BE49-F238E27FC236}">
                    <a16:creationId xmlns:a16="http://schemas.microsoft.com/office/drawing/2014/main" id="{45A0352A-7525-4677-8ED6-E8D6ED9AE7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00" t="26633" r="10039" b="11662"/>
              <a:stretch/>
            </p:blipFill>
            <p:spPr bwMode="auto">
              <a:xfrm>
                <a:off x="3235760" y="5084349"/>
                <a:ext cx="543760" cy="635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6" descr="Devil &amp; Angel – hand drawn cartoon characters | Dr.Dink">
                <a:extLst>
                  <a:ext uri="{FF2B5EF4-FFF2-40B4-BE49-F238E27FC236}">
                    <a16:creationId xmlns:a16="http://schemas.microsoft.com/office/drawing/2014/main" id="{9CD4CC93-E0C1-4A8A-AA11-ED1DD792E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00" t="26633" r="10039" b="11662"/>
              <a:stretch/>
            </p:blipFill>
            <p:spPr bwMode="auto">
              <a:xfrm>
                <a:off x="3827096" y="5084349"/>
                <a:ext cx="543760" cy="635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 descr="Devil &amp; Angel – hand drawn cartoon characters | Dr.Dink">
                <a:extLst>
                  <a:ext uri="{FF2B5EF4-FFF2-40B4-BE49-F238E27FC236}">
                    <a16:creationId xmlns:a16="http://schemas.microsoft.com/office/drawing/2014/main" id="{DADD0C42-32B1-4886-B179-006FC24B3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00" t="26633" r="10039" b="11662"/>
              <a:stretch/>
            </p:blipFill>
            <p:spPr bwMode="auto">
              <a:xfrm>
                <a:off x="3218688" y="5758542"/>
                <a:ext cx="543760" cy="635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6" descr="Devil &amp; Angel – hand drawn cartoon characters | Dr.Dink">
                <a:extLst>
                  <a:ext uri="{FF2B5EF4-FFF2-40B4-BE49-F238E27FC236}">
                    <a16:creationId xmlns:a16="http://schemas.microsoft.com/office/drawing/2014/main" id="{45E7008B-800A-42EB-B0E2-62A69DF06B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200" t="26633" r="10039" b="11662"/>
              <a:stretch/>
            </p:blipFill>
            <p:spPr bwMode="auto">
              <a:xfrm>
                <a:off x="3812440" y="5758541"/>
                <a:ext cx="543760" cy="6353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3" name="Picture 2" descr="Combat Icons - Download Free Vector Icons | Noun Project">
              <a:extLst>
                <a:ext uri="{FF2B5EF4-FFF2-40B4-BE49-F238E27FC236}">
                  <a16:creationId xmlns:a16="http://schemas.microsoft.com/office/drawing/2014/main" id="{C95EF142-0437-4880-840A-2A362B444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9890" y="5318465"/>
              <a:ext cx="721460" cy="721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パソコンの起動が遅いと感じたら・・・。 | パソコンサポート・PC 修理ネオハート">
            <a:extLst>
              <a:ext uri="{FF2B5EF4-FFF2-40B4-BE49-F238E27FC236}">
                <a16:creationId xmlns:a16="http://schemas.microsoft.com/office/drawing/2014/main" id="{DB1629F5-48D5-4B2E-ADB6-C126E62FA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77" y="3587211"/>
            <a:ext cx="2610925" cy="261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id="{B67ED9AB-48BA-417C-B141-E4A517D018C2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>
            <a:off x="8811872" y="4860904"/>
            <a:ext cx="253231" cy="0"/>
          </a:xfrm>
          <a:prstGeom prst="lin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29" name="Rectangle 69">
            <a:extLst>
              <a:ext uri="{FF2B5EF4-FFF2-40B4-BE49-F238E27FC236}">
                <a16:creationId xmlns:a16="http://schemas.microsoft.com/office/drawing/2014/main" id="{8E98E007-C9C1-4549-A9A7-0C975632E0EF}"/>
              </a:ext>
            </a:extLst>
          </p:cNvPr>
          <p:cNvSpPr/>
          <p:nvPr/>
        </p:nvSpPr>
        <p:spPr>
          <a:xfrm rot="16200000">
            <a:off x="9065103" y="4626904"/>
            <a:ext cx="468000" cy="468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0" name="Straight Connector 68">
            <a:extLst>
              <a:ext uri="{FF2B5EF4-FFF2-40B4-BE49-F238E27FC236}">
                <a16:creationId xmlns:a16="http://schemas.microsoft.com/office/drawing/2014/main" id="{03761FDD-B8A4-43D7-A8C1-2F58ECB87AC2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9533103" y="4860904"/>
            <a:ext cx="253231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1" name="Rectangle 35">
            <a:extLst>
              <a:ext uri="{FF2B5EF4-FFF2-40B4-BE49-F238E27FC236}">
                <a16:creationId xmlns:a16="http://schemas.microsoft.com/office/drawing/2014/main" id="{83584608-00BF-443E-8068-753E1F9DBD8D}"/>
              </a:ext>
            </a:extLst>
          </p:cNvPr>
          <p:cNvSpPr/>
          <p:nvPr/>
        </p:nvSpPr>
        <p:spPr>
          <a:xfrm rot="16200000">
            <a:off x="9786334" y="4626904"/>
            <a:ext cx="468000" cy="468000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BA045D79-883A-47A4-B18F-3CF42FA9CE6F}"/>
              </a:ext>
            </a:extLst>
          </p:cNvPr>
          <p:cNvSpPr/>
          <p:nvPr/>
        </p:nvSpPr>
        <p:spPr>
          <a:xfrm rot="16200000">
            <a:off x="8343872" y="4626904"/>
            <a:ext cx="468000" cy="468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Straight Connector 68">
            <a:extLst>
              <a:ext uri="{FF2B5EF4-FFF2-40B4-BE49-F238E27FC236}">
                <a16:creationId xmlns:a16="http://schemas.microsoft.com/office/drawing/2014/main" id="{2E7EED05-5BFC-4B47-9097-ADB13571C902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>
            <a:off x="10254334" y="4860904"/>
            <a:ext cx="253232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947B88C3-1AEF-49C9-BF55-1AEA0D95A1DA}"/>
              </a:ext>
            </a:extLst>
          </p:cNvPr>
          <p:cNvSpPr/>
          <p:nvPr/>
        </p:nvSpPr>
        <p:spPr>
          <a:xfrm rot="16200000">
            <a:off x="10507566" y="4626904"/>
            <a:ext cx="468000" cy="468000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7" name="Straight Connector 68">
            <a:extLst>
              <a:ext uri="{FF2B5EF4-FFF2-40B4-BE49-F238E27FC236}">
                <a16:creationId xmlns:a16="http://schemas.microsoft.com/office/drawing/2014/main" id="{6071529C-56EF-409B-A31B-B7ABA5820472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>
            <a:off x="10975566" y="4860904"/>
            <a:ext cx="253234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8D166D40-BA60-4252-A2EB-F5D1D1CDED28}"/>
              </a:ext>
            </a:extLst>
          </p:cNvPr>
          <p:cNvSpPr/>
          <p:nvPr/>
        </p:nvSpPr>
        <p:spPr>
          <a:xfrm rot="16200000">
            <a:off x="11228800" y="4626904"/>
            <a:ext cx="468000" cy="468000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191101BD-AEBD-4899-AA1F-36A3EE467310}"/>
              </a:ext>
            </a:extLst>
          </p:cNvPr>
          <p:cNvSpPr/>
          <p:nvPr/>
        </p:nvSpPr>
        <p:spPr>
          <a:xfrm rot="16200000">
            <a:off x="9782110" y="5340424"/>
            <a:ext cx="468000" cy="468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Straight Connector 68">
            <a:extLst>
              <a:ext uri="{FF2B5EF4-FFF2-40B4-BE49-F238E27FC236}">
                <a16:creationId xmlns:a16="http://schemas.microsoft.com/office/drawing/2014/main" id="{C6617D95-C9CE-4043-8F9C-E63967759606}"/>
              </a:ext>
            </a:extLst>
          </p:cNvPr>
          <p:cNvCxnSpPr>
            <a:cxnSpLocks/>
            <a:stCxn id="29" idx="2"/>
            <a:endCxn id="40" idx="0"/>
          </p:cNvCxnSpPr>
          <p:nvPr/>
        </p:nvCxnSpPr>
        <p:spPr>
          <a:xfrm>
            <a:off x="9533103" y="4860904"/>
            <a:ext cx="249007" cy="71352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42" name="Rectangle 69">
            <a:extLst>
              <a:ext uri="{FF2B5EF4-FFF2-40B4-BE49-F238E27FC236}">
                <a16:creationId xmlns:a16="http://schemas.microsoft.com/office/drawing/2014/main" id="{994957B9-51A6-4B57-A29D-72DCD243AB0A}"/>
              </a:ext>
            </a:extLst>
          </p:cNvPr>
          <p:cNvSpPr/>
          <p:nvPr/>
        </p:nvSpPr>
        <p:spPr>
          <a:xfrm rot="16200000">
            <a:off x="10507568" y="5343105"/>
            <a:ext cx="468000" cy="468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3" name="Straight Connector 68">
            <a:extLst>
              <a:ext uri="{FF2B5EF4-FFF2-40B4-BE49-F238E27FC236}">
                <a16:creationId xmlns:a16="http://schemas.microsoft.com/office/drawing/2014/main" id="{5F408CB3-97AC-4DA3-83CC-02E8138259E3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10250110" y="5574424"/>
            <a:ext cx="257458" cy="2681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id="{67D45C52-60A7-4CFB-AE40-5B44C00F7A60}"/>
              </a:ext>
            </a:extLst>
          </p:cNvPr>
          <p:cNvSpPr/>
          <p:nvPr/>
        </p:nvSpPr>
        <p:spPr>
          <a:xfrm rot="16200000">
            <a:off x="9782110" y="3892126"/>
            <a:ext cx="468000" cy="468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5" name="Straight Connector 68">
            <a:extLst>
              <a:ext uri="{FF2B5EF4-FFF2-40B4-BE49-F238E27FC236}">
                <a16:creationId xmlns:a16="http://schemas.microsoft.com/office/drawing/2014/main" id="{0B529322-C388-4078-AB9B-9F3AD8F9898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V="1">
            <a:off x="9533103" y="4126126"/>
            <a:ext cx="249007" cy="734778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8997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5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5" grpId="0" animBg="1"/>
      <p:bldP spid="38" grpId="0" animBg="1"/>
      <p:bldP spid="40" grpId="0" animBg="1"/>
      <p:bldP spid="40" grpId="1" animBg="1"/>
      <p:bldP spid="42" grpId="0" animBg="1"/>
      <p:bldP spid="42" grpId="1" animBg="1"/>
      <p:bldP spid="44" grpId="0" animBg="1"/>
      <p:bldP spid="4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Settings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1201400" cy="4925902"/>
          </a:xfrm>
        </p:spPr>
        <p:txBody>
          <a:bodyPr>
            <a:normAutofit/>
          </a:bodyPr>
          <a:lstStyle/>
          <a:p>
            <a:r>
              <a:rPr lang="en-US" altLang="zh-CN" dirty="0"/>
              <a:t>The number of multiple miners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16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5D916DE-1B3A-44A3-AD2F-4566202B98CE}"/>
              </a:ext>
            </a:extLst>
          </p:cNvPr>
          <p:cNvGrpSpPr/>
          <p:nvPr/>
        </p:nvGrpSpPr>
        <p:grpSpPr>
          <a:xfrm>
            <a:off x="678334" y="2414902"/>
            <a:ext cx="6526210" cy="4077972"/>
            <a:chOff x="2878933" y="2890838"/>
            <a:chExt cx="6526210" cy="407797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2249A92-CECA-4D49-B576-A8D6F5B9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8933" y="2890838"/>
              <a:ext cx="6507160" cy="310308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B482D92-F567-4FBB-AA8B-8EB4387650AE}"/>
                </a:ext>
              </a:extLst>
            </p:cNvPr>
            <p:cNvSpPr txBox="1"/>
            <p:nvPr/>
          </p:nvSpPr>
          <p:spPr>
            <a:xfrm>
              <a:off x="3496311" y="6137813"/>
              <a:ext cx="26558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TOP  5 pools:  69%</a:t>
              </a:r>
            </a:p>
            <a:p>
              <a:r>
                <a:rPr lang="en-US" altLang="zh-CN" sz="2400" dirty="0"/>
                <a:t>TOP 10 pools: 98%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452AF54-17E5-4A05-BCFC-92C86B41A6C6}"/>
                </a:ext>
              </a:extLst>
            </p:cNvPr>
            <p:cNvSpPr txBox="1"/>
            <p:nvPr/>
          </p:nvSpPr>
          <p:spPr>
            <a:xfrm>
              <a:off x="6749255" y="6135304"/>
              <a:ext cx="265588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/>
                <a:t>TOP  5 pools:  88%</a:t>
              </a:r>
            </a:p>
            <a:p>
              <a:r>
                <a:rPr lang="en-US" altLang="zh-CN" sz="2400" dirty="0"/>
                <a:t>TOP 10 pools: 96%</a:t>
              </a:r>
            </a:p>
          </p:txBody>
        </p:sp>
      </p:grp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29AE47E-1427-42CF-BA59-FC834401E05A}"/>
              </a:ext>
            </a:extLst>
          </p:cNvPr>
          <p:cNvSpPr txBox="1">
            <a:spLocks/>
          </p:cNvSpPr>
          <p:nvPr/>
        </p:nvSpPr>
        <p:spPr>
          <a:xfrm>
            <a:off x="7286425" y="2211517"/>
            <a:ext cx="4966535" cy="3509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Three cases</a:t>
            </a:r>
          </a:p>
          <a:p>
            <a:pPr lvl="1"/>
            <a:r>
              <a:rPr lang="en-US" altLang="zh-CN" sz="2000" dirty="0"/>
              <a:t>General case: 10 pools</a:t>
            </a:r>
          </a:p>
          <a:p>
            <a:pPr lvl="1"/>
            <a:r>
              <a:rPr lang="en-US" altLang="zh-CN" sz="2000" dirty="0"/>
              <a:t>More centralized case: 5 pools</a:t>
            </a:r>
          </a:p>
          <a:p>
            <a:pPr lvl="1"/>
            <a:r>
              <a:rPr lang="en-US" altLang="zh-CN" sz="2000" dirty="0"/>
              <a:t>More decentralized case: 20, 100 pools</a:t>
            </a:r>
          </a:p>
          <a:p>
            <a:r>
              <a:rPr lang="en-US" altLang="zh-CN" sz="2400" dirty="0"/>
              <a:t>Alice has 1% ~ 50% mining power, rest pools equally share the rest mining power</a:t>
            </a:r>
          </a:p>
        </p:txBody>
      </p:sp>
    </p:spTree>
    <p:extLst>
      <p:ext uri="{BB962C8B-B14F-4D97-AF65-F5344CB8AC3E}">
        <p14:creationId xmlns:p14="http://schemas.microsoft.com/office/powerpoint/2010/main" val="40470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 Settings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925902"/>
          </a:xfrm>
        </p:spPr>
        <p:txBody>
          <a:bodyPr>
            <a:normAutofit/>
          </a:bodyPr>
          <a:lstStyle/>
          <a:p>
            <a:r>
              <a:rPr lang="en-US" altLang="zh-CN" dirty="0"/>
              <a:t>Relative propagation delay (RPD)</a:t>
            </a:r>
          </a:p>
          <a:p>
            <a:pPr lvl="1"/>
            <a:r>
              <a:rPr lang="en-US" altLang="zh-CN" dirty="0"/>
              <a:t>The ratio of propagation delay to block interval</a:t>
            </a:r>
          </a:p>
          <a:p>
            <a:pPr lvl="1"/>
            <a:r>
              <a:rPr lang="en-US" altLang="zh-CN" dirty="0"/>
              <a:t>Measures the blockchain system’s synchronization speed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8DB561EA-6EE4-4E81-8EAB-3EAC0E738FEA}"/>
              </a:ext>
            </a:extLst>
          </p:cNvPr>
          <p:cNvGraphicFramePr>
            <a:graphicFrameLocks noGrp="1"/>
          </p:cNvGraphicFramePr>
          <p:nvPr/>
        </p:nvGraphicFramePr>
        <p:xfrm>
          <a:off x="1487099" y="3429000"/>
          <a:ext cx="8681972" cy="183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38775">
                  <a:extLst>
                    <a:ext uri="{9D8B030D-6E8A-4147-A177-3AD203B41FA5}">
                      <a16:colId xmlns:a16="http://schemas.microsoft.com/office/drawing/2014/main" val="1135175648"/>
                    </a:ext>
                  </a:extLst>
                </a:gridCol>
                <a:gridCol w="2003751">
                  <a:extLst>
                    <a:ext uri="{9D8B030D-6E8A-4147-A177-3AD203B41FA5}">
                      <a16:colId xmlns:a16="http://schemas.microsoft.com/office/drawing/2014/main" val="169225676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78963338"/>
                    </a:ext>
                  </a:extLst>
                </a:gridCol>
                <a:gridCol w="1488446">
                  <a:extLst>
                    <a:ext uri="{9D8B030D-6E8A-4147-A177-3AD203B41FA5}">
                      <a16:colId xmlns:a16="http://schemas.microsoft.com/office/drawing/2014/main" val="549376254"/>
                    </a:ext>
                  </a:extLst>
                </a:gridCol>
              </a:tblGrid>
              <a:tr h="459626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Bitcoin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Other systems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82791"/>
                  </a:ext>
                </a:extLst>
              </a:tr>
              <a:tr h="4596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Propagation delay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12.6s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15s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6004294"/>
                  </a:ext>
                </a:extLst>
              </a:tr>
              <a:tr h="4596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Block interval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600s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300s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60s</a:t>
                      </a:r>
                      <a:endParaRPr lang="zh-CN" alt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41425317"/>
                  </a:ext>
                </a:extLst>
              </a:tr>
              <a:tr h="45962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Relative propagation delay (RPD)</a:t>
                      </a:r>
                      <a:endParaRPr lang="zh-CN" alt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1/48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1/20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1/10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64806529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4F2EA406-2BD1-46D9-A779-60BD667AAE29}"/>
              </a:ext>
            </a:extLst>
          </p:cNvPr>
          <p:cNvSpPr/>
          <p:nvPr/>
        </p:nvSpPr>
        <p:spPr>
          <a:xfrm>
            <a:off x="7392599" y="3944199"/>
            <a:ext cx="2552700" cy="792901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7291FF-084C-40D3-AE4E-18FF836160CF}"/>
              </a:ext>
            </a:extLst>
          </p:cNvPr>
          <p:cNvSpPr txBox="1"/>
          <p:nvPr/>
        </p:nvSpPr>
        <p:spPr>
          <a:xfrm>
            <a:off x="10169071" y="3536950"/>
            <a:ext cx="2369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Increase the block size and decrease the block interval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1EB278D-C5F0-4066-BAFE-93F30CECCE34}"/>
              </a:ext>
            </a:extLst>
          </p:cNvPr>
          <p:cNvSpPr/>
          <p:nvPr/>
        </p:nvSpPr>
        <p:spPr>
          <a:xfrm>
            <a:off x="3987801" y="5737919"/>
            <a:ext cx="7073899" cy="589089"/>
          </a:xfrm>
          <a:prstGeom prst="wedgeRoundRectCallout">
            <a:avLst>
              <a:gd name="adj1" fmla="val 6447"/>
              <a:gd name="adj2" fmla="val -107138"/>
              <a:gd name="adj3" fmla="val 1666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dk1"/>
                </a:solidFill>
              </a:rPr>
              <a:t>We focus on the system with a larger relative propagation delay</a:t>
            </a:r>
            <a:endParaRPr lang="zh-CN" alt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34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6BDB5302-3A6D-49ED-AD2D-9477AF6D77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32" r="-466"/>
          <a:stretch/>
        </p:blipFill>
        <p:spPr>
          <a:xfrm>
            <a:off x="6134098" y="2376563"/>
            <a:ext cx="4199962" cy="38349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D963085-350C-4521-B604-A01EA74A0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632"/>
          <a:stretch/>
        </p:blipFill>
        <p:spPr>
          <a:xfrm>
            <a:off x="1631631" y="2401603"/>
            <a:ext cx="4031251" cy="38349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Multiple Miners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14143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A miner with sufficient mining power has an </a:t>
            </a:r>
            <a:r>
              <a:rPr lang="en-US" altLang="zh-CN" sz="2800" b="1" i="1" dirty="0"/>
              <a:t>inherent advantage </a:t>
            </a:r>
            <a:r>
              <a:rPr lang="en-US" altLang="zh-CN" sz="2800" dirty="0"/>
              <a:t>in the honest mode, especially in a more decentralized system.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EFBD16-1B8C-45F7-9D74-60A83A761451}"/>
              </a:ext>
            </a:extLst>
          </p:cNvPr>
          <p:cNvSpPr txBox="1"/>
          <p:nvPr/>
        </p:nvSpPr>
        <p:spPr>
          <a:xfrm>
            <a:off x="2584448" y="6297910"/>
            <a:ext cx="70993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dirty="0"/>
              <a:t>Alice’s </a:t>
            </a:r>
            <a:r>
              <a:rPr lang="en-US" altLang="zh-CN" b="1" dirty="0"/>
              <a:t>honest revenue </a:t>
            </a:r>
            <a:r>
              <a:rPr lang="en-US" altLang="zh-CN" dirty="0"/>
              <a:t>with different honest miners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849D0A-5E7B-4C0A-A0D4-468AA89CE0C3}"/>
              </a:ext>
            </a:extLst>
          </p:cNvPr>
          <p:cNvSpPr/>
          <p:nvPr/>
        </p:nvSpPr>
        <p:spPr>
          <a:xfrm>
            <a:off x="5182870" y="2867253"/>
            <a:ext cx="254000" cy="5842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4100" name="Picture 4" descr="Free Magnify Icon of Flat style - Available in SVG, PNG, EPS, AI &amp; Icon  fonts">
            <a:extLst>
              <a:ext uri="{FF2B5EF4-FFF2-40B4-BE49-F238E27FC236}">
                <a16:creationId xmlns:a16="http://schemas.microsoft.com/office/drawing/2014/main" id="{D0BB5CFA-5ADA-4E24-8958-6441937D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40905" y="2668466"/>
            <a:ext cx="760534" cy="7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DD193983-B7E7-4B54-BDFC-45FD655A1501}"/>
              </a:ext>
            </a:extLst>
          </p:cNvPr>
          <p:cNvSpPr/>
          <p:nvPr/>
        </p:nvSpPr>
        <p:spPr>
          <a:xfrm>
            <a:off x="9326232" y="2800493"/>
            <a:ext cx="655968" cy="1414353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165FFB9D-4B00-4FAC-95B9-C05C92EB6A40}"/>
              </a:ext>
            </a:extLst>
          </p:cNvPr>
          <p:cNvSpPr/>
          <p:nvPr/>
        </p:nvSpPr>
        <p:spPr>
          <a:xfrm>
            <a:off x="9688681" y="4359686"/>
            <a:ext cx="2207392" cy="635751"/>
          </a:xfrm>
          <a:prstGeom prst="wedgeRoundRectCallout">
            <a:avLst>
              <a:gd name="adj1" fmla="val -38341"/>
              <a:gd name="adj2" fmla="val -109583"/>
              <a:gd name="adj3" fmla="val 1666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Revenue increased by ~2%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27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ED6BD1F-338C-45FB-8C7B-2244D113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2886923"/>
            <a:ext cx="4203699" cy="327351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Multiple Miners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599" cy="19985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Selfish mining performs better in the more decentralized system with more honest miners.</a:t>
            </a:r>
          </a:p>
          <a:p>
            <a:pPr lvl="1"/>
            <a:r>
              <a:rPr lang="en-US" altLang="zh-CN" sz="2400" dirty="0"/>
              <a:t>E.g., Alice’s </a:t>
            </a:r>
            <a:r>
              <a:rPr lang="en-US" altLang="zh-CN" sz="2400" b="1" i="1" dirty="0"/>
              <a:t>profit threshold </a:t>
            </a:r>
            <a:r>
              <a:rPr lang="en-US" altLang="zh-CN" sz="2400" dirty="0"/>
              <a:t>is 31% and 29% with 5 and 100 miners</a:t>
            </a:r>
            <a:endParaRPr lang="zh-CN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78B757-68D0-4FA5-AC91-8E1BCA59939B}"/>
              </a:ext>
            </a:extLst>
          </p:cNvPr>
          <p:cNvSpPr txBox="1"/>
          <p:nvPr/>
        </p:nvSpPr>
        <p:spPr>
          <a:xfrm>
            <a:off x="2546348" y="6259810"/>
            <a:ext cx="70993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sz="2400" dirty="0"/>
              <a:t>Alice’s </a:t>
            </a:r>
            <a:r>
              <a:rPr lang="en-US" altLang="zh-CN" sz="2400" b="1" dirty="0"/>
              <a:t>selfish revenue </a:t>
            </a:r>
            <a:r>
              <a:rPr lang="en-US" altLang="zh-CN" sz="2400" dirty="0"/>
              <a:t>with different honest miners</a:t>
            </a:r>
            <a:endParaRPr lang="en-US" altLang="zh-CN" sz="20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74341D6-1462-4D0C-A5D5-C82EC6D9D05C}"/>
              </a:ext>
            </a:extLst>
          </p:cNvPr>
          <p:cNvSpPr/>
          <p:nvPr/>
        </p:nvSpPr>
        <p:spPr>
          <a:xfrm>
            <a:off x="6578600" y="4358896"/>
            <a:ext cx="381000" cy="670304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5A82-82AA-44CF-BB45-0FC86D1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Blockchain has been widely adopted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5E44663-E6A7-4771-B0BB-AB65483D5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6" y="1940286"/>
            <a:ext cx="2433871" cy="9151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363AE3-E26B-4AC2-BFC2-783B95A40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03" y="1925147"/>
            <a:ext cx="1495500" cy="11407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1E157B-38DE-41DD-A83A-D5DFE25C5F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275" y="2212844"/>
            <a:ext cx="2407448" cy="66842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CF7A412-8E20-48A6-82C5-D926AC0B1E38}"/>
              </a:ext>
            </a:extLst>
          </p:cNvPr>
          <p:cNvCxnSpPr>
            <a:cxnSpLocks/>
          </p:cNvCxnSpPr>
          <p:nvPr/>
        </p:nvCxnSpPr>
        <p:spPr>
          <a:xfrm>
            <a:off x="1549382" y="3980217"/>
            <a:ext cx="8915418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立方体 14">
            <a:extLst>
              <a:ext uri="{FF2B5EF4-FFF2-40B4-BE49-F238E27FC236}">
                <a16:creationId xmlns:a16="http://schemas.microsoft.com/office/drawing/2014/main" id="{48650D60-76B1-40C1-BB1C-13D349438DCC}"/>
              </a:ext>
            </a:extLst>
          </p:cNvPr>
          <p:cNvSpPr/>
          <p:nvPr/>
        </p:nvSpPr>
        <p:spPr>
          <a:xfrm>
            <a:off x="3351464" y="5007754"/>
            <a:ext cx="883991" cy="828675"/>
          </a:xfrm>
          <a:prstGeom prst="cube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two-links_20562">
            <a:extLst>
              <a:ext uri="{FF2B5EF4-FFF2-40B4-BE49-F238E27FC236}">
                <a16:creationId xmlns:a16="http://schemas.microsoft.com/office/drawing/2014/main" id="{4A23BBB9-027C-4692-930F-3E3762CC614D}"/>
              </a:ext>
            </a:extLst>
          </p:cNvPr>
          <p:cNvSpPr/>
          <p:nvPr/>
        </p:nvSpPr>
        <p:spPr>
          <a:xfrm rot="2784641">
            <a:off x="4256978" y="5086826"/>
            <a:ext cx="609685" cy="608827"/>
          </a:xfrm>
          <a:custGeom>
            <a:avLst/>
            <a:gdLst>
              <a:gd name="T0" fmla="*/ 2876 w 3640"/>
              <a:gd name="T1" fmla="*/ 0 h 3640"/>
              <a:gd name="T2" fmla="*/ 1792 w 3640"/>
              <a:gd name="T3" fmla="*/ 768 h 3640"/>
              <a:gd name="T4" fmla="*/ 1307 w 3640"/>
              <a:gd name="T5" fmla="*/ 1253 h 3640"/>
              <a:gd name="T6" fmla="*/ 0 w 3640"/>
              <a:gd name="T7" fmla="*/ 2876 h 3640"/>
              <a:gd name="T8" fmla="*/ 763 w 3640"/>
              <a:gd name="T9" fmla="*/ 3640 h 3640"/>
              <a:gd name="T10" fmla="*/ 1847 w 3640"/>
              <a:gd name="T11" fmla="*/ 2871 h 3640"/>
              <a:gd name="T12" fmla="*/ 1894 w 3640"/>
              <a:gd name="T13" fmla="*/ 2602 h 3640"/>
              <a:gd name="T14" fmla="*/ 3416 w 3640"/>
              <a:gd name="T15" fmla="*/ 1303 h 3640"/>
              <a:gd name="T16" fmla="*/ 3416 w 3640"/>
              <a:gd name="T17" fmla="*/ 223 h 3640"/>
              <a:gd name="T18" fmla="*/ 1190 w 3640"/>
              <a:gd name="T19" fmla="*/ 3304 h 3640"/>
              <a:gd name="T20" fmla="*/ 763 w 3640"/>
              <a:gd name="T21" fmla="*/ 3480 h 3640"/>
              <a:gd name="T22" fmla="*/ 159 w 3640"/>
              <a:gd name="T23" fmla="*/ 2876 h 3640"/>
              <a:gd name="T24" fmla="*/ 1420 w 3640"/>
              <a:gd name="T25" fmla="*/ 1366 h 3640"/>
              <a:gd name="T26" fmla="*/ 2274 w 3640"/>
              <a:gd name="T27" fmla="*/ 1366 h 3640"/>
              <a:gd name="T28" fmla="*/ 2161 w 3640"/>
              <a:gd name="T29" fmla="*/ 1478 h 3640"/>
              <a:gd name="T30" fmla="*/ 1532 w 3640"/>
              <a:gd name="T31" fmla="*/ 1478 h 3640"/>
              <a:gd name="T32" fmla="*/ 318 w 3640"/>
              <a:gd name="T33" fmla="*/ 2876 h 3640"/>
              <a:gd name="T34" fmla="*/ 763 w 3640"/>
              <a:gd name="T35" fmla="*/ 3321 h 3640"/>
              <a:gd name="T36" fmla="*/ 1078 w 3640"/>
              <a:gd name="T37" fmla="*/ 3191 h 3640"/>
              <a:gd name="T38" fmla="*/ 1735 w 3640"/>
              <a:gd name="T39" fmla="*/ 2646 h 3640"/>
              <a:gd name="T40" fmla="*/ 1253 w 3640"/>
              <a:gd name="T41" fmla="*/ 2386 h 3640"/>
              <a:gd name="T42" fmla="*/ 965 w 3640"/>
              <a:gd name="T43" fmla="*/ 3078 h 3640"/>
              <a:gd name="T44" fmla="*/ 561 w 3640"/>
              <a:gd name="T45" fmla="*/ 3078 h 3640"/>
              <a:gd name="T46" fmla="*/ 561 w 3640"/>
              <a:gd name="T47" fmla="*/ 2674 h 3640"/>
              <a:gd name="T48" fmla="*/ 1847 w 3640"/>
              <a:gd name="T49" fmla="*/ 1507 h 3640"/>
              <a:gd name="T50" fmla="*/ 2218 w 3640"/>
              <a:gd name="T51" fmla="*/ 1661 h 3640"/>
              <a:gd name="T52" fmla="*/ 2456 w 3640"/>
              <a:gd name="T53" fmla="*/ 1422 h 3640"/>
              <a:gd name="T54" fmla="*/ 2145 w 3640"/>
              <a:gd name="T55" fmla="*/ 1090 h 3640"/>
              <a:gd name="T56" fmla="*/ 2876 w 3640"/>
              <a:gd name="T57" fmla="*/ 477 h 3640"/>
              <a:gd name="T58" fmla="*/ 3162 w 3640"/>
              <a:gd name="T59" fmla="*/ 763 h 3640"/>
              <a:gd name="T60" fmla="*/ 1995 w 3640"/>
              <a:gd name="T61" fmla="*/ 2049 h 3640"/>
              <a:gd name="T62" fmla="*/ 1591 w 3640"/>
              <a:gd name="T63" fmla="*/ 2049 h 3640"/>
              <a:gd name="T64" fmla="*/ 1253 w 3640"/>
              <a:gd name="T65" fmla="*/ 2049 h 3640"/>
              <a:gd name="T66" fmla="*/ 1253 w 3640"/>
              <a:gd name="T67" fmla="*/ 2386 h 3640"/>
              <a:gd name="T68" fmla="*/ 2220 w 3640"/>
              <a:gd name="T69" fmla="*/ 2274 h 3640"/>
              <a:gd name="T70" fmla="*/ 1366 w 3640"/>
              <a:gd name="T71" fmla="*/ 2274 h 3640"/>
              <a:gd name="T72" fmla="*/ 1478 w 3640"/>
              <a:gd name="T73" fmla="*/ 2161 h 3640"/>
              <a:gd name="T74" fmla="*/ 3191 w 3640"/>
              <a:gd name="T75" fmla="*/ 1078 h 3640"/>
              <a:gd name="T76" fmla="*/ 3191 w 3640"/>
              <a:gd name="T77" fmla="*/ 448 h 3640"/>
              <a:gd name="T78" fmla="*/ 2017 w 3640"/>
              <a:gd name="T79" fmla="*/ 993 h 3640"/>
              <a:gd name="T80" fmla="*/ 1905 w 3640"/>
              <a:gd name="T81" fmla="*/ 880 h 3640"/>
              <a:gd name="T82" fmla="*/ 3304 w 3640"/>
              <a:gd name="T83" fmla="*/ 336 h 3640"/>
              <a:gd name="T84" fmla="*/ 3304 w 3640"/>
              <a:gd name="T85" fmla="*/ 1190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0" h="3640">
                <a:moveTo>
                  <a:pt x="3416" y="223"/>
                </a:moveTo>
                <a:cubicBezTo>
                  <a:pt x="3272" y="79"/>
                  <a:pt x="3080" y="0"/>
                  <a:pt x="2876" y="0"/>
                </a:cubicBezTo>
                <a:cubicBezTo>
                  <a:pt x="2672" y="0"/>
                  <a:pt x="2481" y="79"/>
                  <a:pt x="2337" y="223"/>
                </a:cubicBezTo>
                <a:lnTo>
                  <a:pt x="1792" y="768"/>
                </a:lnTo>
                <a:cubicBezTo>
                  <a:pt x="1719" y="841"/>
                  <a:pt x="1704" y="949"/>
                  <a:pt x="1746" y="1037"/>
                </a:cubicBezTo>
                <a:cubicBezTo>
                  <a:pt x="1580" y="1059"/>
                  <a:pt x="1427" y="1133"/>
                  <a:pt x="1307" y="1253"/>
                </a:cubicBezTo>
                <a:lnTo>
                  <a:pt x="224" y="2337"/>
                </a:lnTo>
                <a:cubicBezTo>
                  <a:pt x="79" y="2481"/>
                  <a:pt x="0" y="2672"/>
                  <a:pt x="0" y="2876"/>
                </a:cubicBezTo>
                <a:cubicBezTo>
                  <a:pt x="0" y="3080"/>
                  <a:pt x="79" y="3272"/>
                  <a:pt x="223" y="3416"/>
                </a:cubicBezTo>
                <a:cubicBezTo>
                  <a:pt x="368" y="3560"/>
                  <a:pt x="559" y="3640"/>
                  <a:pt x="763" y="3640"/>
                </a:cubicBezTo>
                <a:cubicBezTo>
                  <a:pt x="967" y="3640"/>
                  <a:pt x="1159" y="3560"/>
                  <a:pt x="1303" y="3416"/>
                </a:cubicBezTo>
                <a:lnTo>
                  <a:pt x="1847" y="2871"/>
                </a:lnTo>
                <a:cubicBezTo>
                  <a:pt x="1892" y="2826"/>
                  <a:pt x="1917" y="2766"/>
                  <a:pt x="1917" y="2703"/>
                </a:cubicBezTo>
                <a:cubicBezTo>
                  <a:pt x="1917" y="2667"/>
                  <a:pt x="1909" y="2633"/>
                  <a:pt x="1894" y="2602"/>
                </a:cubicBezTo>
                <a:cubicBezTo>
                  <a:pt x="2060" y="2580"/>
                  <a:pt x="2213" y="2506"/>
                  <a:pt x="2333" y="2386"/>
                </a:cubicBezTo>
                <a:lnTo>
                  <a:pt x="3416" y="1303"/>
                </a:lnTo>
                <a:cubicBezTo>
                  <a:pt x="3560" y="1158"/>
                  <a:pt x="3640" y="967"/>
                  <a:pt x="3640" y="763"/>
                </a:cubicBezTo>
                <a:cubicBezTo>
                  <a:pt x="3640" y="559"/>
                  <a:pt x="3560" y="368"/>
                  <a:pt x="3416" y="223"/>
                </a:cubicBezTo>
                <a:close/>
                <a:moveTo>
                  <a:pt x="1735" y="2759"/>
                </a:moveTo>
                <a:lnTo>
                  <a:pt x="1190" y="3304"/>
                </a:lnTo>
                <a:cubicBezTo>
                  <a:pt x="1076" y="3418"/>
                  <a:pt x="925" y="3480"/>
                  <a:pt x="763" y="3480"/>
                </a:cubicBezTo>
                <a:lnTo>
                  <a:pt x="763" y="3480"/>
                </a:lnTo>
                <a:cubicBezTo>
                  <a:pt x="602" y="3480"/>
                  <a:pt x="450" y="3418"/>
                  <a:pt x="336" y="3303"/>
                </a:cubicBezTo>
                <a:cubicBezTo>
                  <a:pt x="222" y="3189"/>
                  <a:pt x="159" y="3038"/>
                  <a:pt x="159" y="2876"/>
                </a:cubicBezTo>
                <a:cubicBezTo>
                  <a:pt x="159" y="2715"/>
                  <a:pt x="222" y="2563"/>
                  <a:pt x="336" y="2449"/>
                </a:cubicBezTo>
                <a:lnTo>
                  <a:pt x="1420" y="1366"/>
                </a:lnTo>
                <a:cubicBezTo>
                  <a:pt x="1534" y="1252"/>
                  <a:pt x="1685" y="1189"/>
                  <a:pt x="1847" y="1189"/>
                </a:cubicBezTo>
                <a:cubicBezTo>
                  <a:pt x="2008" y="1189"/>
                  <a:pt x="2160" y="1252"/>
                  <a:pt x="2274" y="1366"/>
                </a:cubicBezTo>
                <a:cubicBezTo>
                  <a:pt x="2305" y="1397"/>
                  <a:pt x="2305" y="1447"/>
                  <a:pt x="2274" y="1478"/>
                </a:cubicBezTo>
                <a:cubicBezTo>
                  <a:pt x="2243" y="1509"/>
                  <a:pt x="2193" y="1509"/>
                  <a:pt x="2161" y="1478"/>
                </a:cubicBezTo>
                <a:cubicBezTo>
                  <a:pt x="2077" y="1394"/>
                  <a:pt x="1966" y="1348"/>
                  <a:pt x="1847" y="1348"/>
                </a:cubicBezTo>
                <a:cubicBezTo>
                  <a:pt x="1728" y="1348"/>
                  <a:pt x="1616" y="1394"/>
                  <a:pt x="1532" y="1478"/>
                </a:cubicBezTo>
                <a:lnTo>
                  <a:pt x="449" y="2562"/>
                </a:lnTo>
                <a:cubicBezTo>
                  <a:pt x="365" y="2646"/>
                  <a:pt x="318" y="2757"/>
                  <a:pt x="318" y="2876"/>
                </a:cubicBezTo>
                <a:cubicBezTo>
                  <a:pt x="318" y="2995"/>
                  <a:pt x="365" y="3107"/>
                  <a:pt x="449" y="3191"/>
                </a:cubicBezTo>
                <a:cubicBezTo>
                  <a:pt x="533" y="3275"/>
                  <a:pt x="644" y="3321"/>
                  <a:pt x="763" y="3321"/>
                </a:cubicBezTo>
                <a:lnTo>
                  <a:pt x="763" y="3321"/>
                </a:lnTo>
                <a:cubicBezTo>
                  <a:pt x="882" y="3321"/>
                  <a:pt x="994" y="3275"/>
                  <a:pt x="1078" y="3191"/>
                </a:cubicBezTo>
                <a:lnTo>
                  <a:pt x="1622" y="2646"/>
                </a:lnTo>
                <a:cubicBezTo>
                  <a:pt x="1653" y="2615"/>
                  <a:pt x="1704" y="2615"/>
                  <a:pt x="1735" y="2646"/>
                </a:cubicBezTo>
                <a:cubicBezTo>
                  <a:pt x="1766" y="2677"/>
                  <a:pt x="1766" y="2728"/>
                  <a:pt x="1735" y="2759"/>
                </a:cubicBezTo>
                <a:close/>
                <a:moveTo>
                  <a:pt x="1253" y="2386"/>
                </a:moveTo>
                <a:cubicBezTo>
                  <a:pt x="1324" y="2457"/>
                  <a:pt x="1406" y="2511"/>
                  <a:pt x="1495" y="2549"/>
                </a:cubicBezTo>
                <a:lnTo>
                  <a:pt x="965" y="3078"/>
                </a:lnTo>
                <a:cubicBezTo>
                  <a:pt x="911" y="3132"/>
                  <a:pt x="840" y="3162"/>
                  <a:pt x="763" y="3162"/>
                </a:cubicBezTo>
                <a:cubicBezTo>
                  <a:pt x="687" y="3162"/>
                  <a:pt x="615" y="3132"/>
                  <a:pt x="561" y="3078"/>
                </a:cubicBezTo>
                <a:cubicBezTo>
                  <a:pt x="507" y="3024"/>
                  <a:pt x="477" y="2953"/>
                  <a:pt x="477" y="2876"/>
                </a:cubicBezTo>
                <a:cubicBezTo>
                  <a:pt x="477" y="2800"/>
                  <a:pt x="507" y="2728"/>
                  <a:pt x="561" y="2674"/>
                </a:cubicBezTo>
                <a:lnTo>
                  <a:pt x="1645" y="1591"/>
                </a:lnTo>
                <a:cubicBezTo>
                  <a:pt x="1699" y="1537"/>
                  <a:pt x="1770" y="1507"/>
                  <a:pt x="1847" y="1507"/>
                </a:cubicBezTo>
                <a:cubicBezTo>
                  <a:pt x="1923" y="1507"/>
                  <a:pt x="1995" y="1537"/>
                  <a:pt x="2049" y="1591"/>
                </a:cubicBezTo>
                <a:cubicBezTo>
                  <a:pt x="2094" y="1636"/>
                  <a:pt x="2154" y="1661"/>
                  <a:pt x="2218" y="1661"/>
                </a:cubicBezTo>
                <a:cubicBezTo>
                  <a:pt x="2281" y="1661"/>
                  <a:pt x="2341" y="1636"/>
                  <a:pt x="2386" y="1591"/>
                </a:cubicBezTo>
                <a:cubicBezTo>
                  <a:pt x="2431" y="1546"/>
                  <a:pt x="2456" y="1486"/>
                  <a:pt x="2456" y="1422"/>
                </a:cubicBezTo>
                <a:cubicBezTo>
                  <a:pt x="2456" y="1358"/>
                  <a:pt x="2431" y="1298"/>
                  <a:pt x="2386" y="1253"/>
                </a:cubicBezTo>
                <a:cubicBezTo>
                  <a:pt x="2316" y="1183"/>
                  <a:pt x="2234" y="1128"/>
                  <a:pt x="2145" y="1090"/>
                </a:cubicBezTo>
                <a:lnTo>
                  <a:pt x="2674" y="561"/>
                </a:lnTo>
                <a:cubicBezTo>
                  <a:pt x="2728" y="507"/>
                  <a:pt x="2800" y="477"/>
                  <a:pt x="2876" y="477"/>
                </a:cubicBezTo>
                <a:cubicBezTo>
                  <a:pt x="2953" y="477"/>
                  <a:pt x="3025" y="507"/>
                  <a:pt x="3079" y="561"/>
                </a:cubicBezTo>
                <a:cubicBezTo>
                  <a:pt x="3133" y="615"/>
                  <a:pt x="3162" y="687"/>
                  <a:pt x="3162" y="763"/>
                </a:cubicBezTo>
                <a:cubicBezTo>
                  <a:pt x="3162" y="839"/>
                  <a:pt x="3133" y="911"/>
                  <a:pt x="3079" y="965"/>
                </a:cubicBezTo>
                <a:lnTo>
                  <a:pt x="1995" y="2049"/>
                </a:lnTo>
                <a:cubicBezTo>
                  <a:pt x="1941" y="2103"/>
                  <a:pt x="1869" y="2132"/>
                  <a:pt x="1793" y="2132"/>
                </a:cubicBezTo>
                <a:cubicBezTo>
                  <a:pt x="1717" y="2132"/>
                  <a:pt x="1645" y="2103"/>
                  <a:pt x="1591" y="2049"/>
                </a:cubicBezTo>
                <a:cubicBezTo>
                  <a:pt x="1546" y="2004"/>
                  <a:pt x="1486" y="1979"/>
                  <a:pt x="1422" y="1979"/>
                </a:cubicBezTo>
                <a:cubicBezTo>
                  <a:pt x="1358" y="1979"/>
                  <a:pt x="1298" y="2004"/>
                  <a:pt x="1253" y="2049"/>
                </a:cubicBezTo>
                <a:cubicBezTo>
                  <a:pt x="1208" y="2094"/>
                  <a:pt x="1183" y="2154"/>
                  <a:pt x="1183" y="2217"/>
                </a:cubicBezTo>
                <a:cubicBezTo>
                  <a:pt x="1183" y="2281"/>
                  <a:pt x="1208" y="2341"/>
                  <a:pt x="1253" y="2386"/>
                </a:cubicBezTo>
                <a:close/>
                <a:moveTo>
                  <a:pt x="3304" y="1190"/>
                </a:moveTo>
                <a:lnTo>
                  <a:pt x="2220" y="2274"/>
                </a:lnTo>
                <a:cubicBezTo>
                  <a:pt x="2102" y="2391"/>
                  <a:pt x="1948" y="2450"/>
                  <a:pt x="1793" y="2450"/>
                </a:cubicBezTo>
                <a:cubicBezTo>
                  <a:pt x="1638" y="2450"/>
                  <a:pt x="1484" y="2391"/>
                  <a:pt x="1366" y="2274"/>
                </a:cubicBezTo>
                <a:cubicBezTo>
                  <a:pt x="1335" y="2243"/>
                  <a:pt x="1335" y="2192"/>
                  <a:pt x="1366" y="2161"/>
                </a:cubicBezTo>
                <a:cubicBezTo>
                  <a:pt x="1397" y="2130"/>
                  <a:pt x="1447" y="2130"/>
                  <a:pt x="1478" y="2161"/>
                </a:cubicBezTo>
                <a:cubicBezTo>
                  <a:pt x="1652" y="2335"/>
                  <a:pt x="1934" y="2335"/>
                  <a:pt x="2108" y="2161"/>
                </a:cubicBezTo>
                <a:lnTo>
                  <a:pt x="3191" y="1078"/>
                </a:lnTo>
                <a:cubicBezTo>
                  <a:pt x="3275" y="994"/>
                  <a:pt x="3321" y="882"/>
                  <a:pt x="3321" y="763"/>
                </a:cubicBezTo>
                <a:cubicBezTo>
                  <a:pt x="3321" y="644"/>
                  <a:pt x="3275" y="532"/>
                  <a:pt x="3191" y="448"/>
                </a:cubicBezTo>
                <a:cubicBezTo>
                  <a:pt x="3017" y="275"/>
                  <a:pt x="2735" y="275"/>
                  <a:pt x="2562" y="448"/>
                </a:cubicBezTo>
                <a:lnTo>
                  <a:pt x="2017" y="993"/>
                </a:lnTo>
                <a:cubicBezTo>
                  <a:pt x="1986" y="1024"/>
                  <a:pt x="1936" y="1024"/>
                  <a:pt x="1905" y="993"/>
                </a:cubicBezTo>
                <a:cubicBezTo>
                  <a:pt x="1874" y="962"/>
                  <a:pt x="1874" y="911"/>
                  <a:pt x="1905" y="880"/>
                </a:cubicBezTo>
                <a:lnTo>
                  <a:pt x="2449" y="336"/>
                </a:lnTo>
                <a:cubicBezTo>
                  <a:pt x="2685" y="100"/>
                  <a:pt x="3068" y="100"/>
                  <a:pt x="3304" y="336"/>
                </a:cubicBezTo>
                <a:cubicBezTo>
                  <a:pt x="3418" y="450"/>
                  <a:pt x="3481" y="602"/>
                  <a:pt x="3481" y="763"/>
                </a:cubicBezTo>
                <a:cubicBezTo>
                  <a:pt x="3481" y="924"/>
                  <a:pt x="3418" y="1076"/>
                  <a:pt x="3304" y="1190"/>
                </a:cubicBezTo>
                <a:close/>
              </a:path>
            </a:pathLst>
          </a:custGeom>
          <a:solidFill>
            <a:srgbClr val="31546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DBF122B6-F6F8-43D5-B89A-B1769427518B}"/>
              </a:ext>
            </a:extLst>
          </p:cNvPr>
          <p:cNvSpPr/>
          <p:nvPr/>
        </p:nvSpPr>
        <p:spPr>
          <a:xfrm>
            <a:off x="4888186" y="5007754"/>
            <a:ext cx="883991" cy="828675"/>
          </a:xfrm>
          <a:prstGeom prst="cube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two-links_20562">
            <a:extLst>
              <a:ext uri="{FF2B5EF4-FFF2-40B4-BE49-F238E27FC236}">
                <a16:creationId xmlns:a16="http://schemas.microsoft.com/office/drawing/2014/main" id="{DA8E5D73-C200-4056-881D-7E9FC793D3BB}"/>
              </a:ext>
            </a:extLst>
          </p:cNvPr>
          <p:cNvSpPr/>
          <p:nvPr/>
        </p:nvSpPr>
        <p:spPr>
          <a:xfrm rot="2784641">
            <a:off x="5781785" y="5117677"/>
            <a:ext cx="609685" cy="608827"/>
          </a:xfrm>
          <a:custGeom>
            <a:avLst/>
            <a:gdLst>
              <a:gd name="T0" fmla="*/ 2876 w 3640"/>
              <a:gd name="T1" fmla="*/ 0 h 3640"/>
              <a:gd name="T2" fmla="*/ 1792 w 3640"/>
              <a:gd name="T3" fmla="*/ 768 h 3640"/>
              <a:gd name="T4" fmla="*/ 1307 w 3640"/>
              <a:gd name="T5" fmla="*/ 1253 h 3640"/>
              <a:gd name="T6" fmla="*/ 0 w 3640"/>
              <a:gd name="T7" fmla="*/ 2876 h 3640"/>
              <a:gd name="T8" fmla="*/ 763 w 3640"/>
              <a:gd name="T9" fmla="*/ 3640 h 3640"/>
              <a:gd name="T10" fmla="*/ 1847 w 3640"/>
              <a:gd name="T11" fmla="*/ 2871 h 3640"/>
              <a:gd name="T12" fmla="*/ 1894 w 3640"/>
              <a:gd name="T13" fmla="*/ 2602 h 3640"/>
              <a:gd name="T14" fmla="*/ 3416 w 3640"/>
              <a:gd name="T15" fmla="*/ 1303 h 3640"/>
              <a:gd name="T16" fmla="*/ 3416 w 3640"/>
              <a:gd name="T17" fmla="*/ 223 h 3640"/>
              <a:gd name="T18" fmla="*/ 1190 w 3640"/>
              <a:gd name="T19" fmla="*/ 3304 h 3640"/>
              <a:gd name="T20" fmla="*/ 763 w 3640"/>
              <a:gd name="T21" fmla="*/ 3480 h 3640"/>
              <a:gd name="T22" fmla="*/ 159 w 3640"/>
              <a:gd name="T23" fmla="*/ 2876 h 3640"/>
              <a:gd name="T24" fmla="*/ 1420 w 3640"/>
              <a:gd name="T25" fmla="*/ 1366 h 3640"/>
              <a:gd name="T26" fmla="*/ 2274 w 3640"/>
              <a:gd name="T27" fmla="*/ 1366 h 3640"/>
              <a:gd name="T28" fmla="*/ 2161 w 3640"/>
              <a:gd name="T29" fmla="*/ 1478 h 3640"/>
              <a:gd name="T30" fmla="*/ 1532 w 3640"/>
              <a:gd name="T31" fmla="*/ 1478 h 3640"/>
              <a:gd name="T32" fmla="*/ 318 w 3640"/>
              <a:gd name="T33" fmla="*/ 2876 h 3640"/>
              <a:gd name="T34" fmla="*/ 763 w 3640"/>
              <a:gd name="T35" fmla="*/ 3321 h 3640"/>
              <a:gd name="T36" fmla="*/ 1078 w 3640"/>
              <a:gd name="T37" fmla="*/ 3191 h 3640"/>
              <a:gd name="T38" fmla="*/ 1735 w 3640"/>
              <a:gd name="T39" fmla="*/ 2646 h 3640"/>
              <a:gd name="T40" fmla="*/ 1253 w 3640"/>
              <a:gd name="T41" fmla="*/ 2386 h 3640"/>
              <a:gd name="T42" fmla="*/ 965 w 3640"/>
              <a:gd name="T43" fmla="*/ 3078 h 3640"/>
              <a:gd name="T44" fmla="*/ 561 w 3640"/>
              <a:gd name="T45" fmla="*/ 3078 h 3640"/>
              <a:gd name="T46" fmla="*/ 561 w 3640"/>
              <a:gd name="T47" fmla="*/ 2674 h 3640"/>
              <a:gd name="T48" fmla="*/ 1847 w 3640"/>
              <a:gd name="T49" fmla="*/ 1507 h 3640"/>
              <a:gd name="T50" fmla="*/ 2218 w 3640"/>
              <a:gd name="T51" fmla="*/ 1661 h 3640"/>
              <a:gd name="T52" fmla="*/ 2456 w 3640"/>
              <a:gd name="T53" fmla="*/ 1422 h 3640"/>
              <a:gd name="T54" fmla="*/ 2145 w 3640"/>
              <a:gd name="T55" fmla="*/ 1090 h 3640"/>
              <a:gd name="T56" fmla="*/ 2876 w 3640"/>
              <a:gd name="T57" fmla="*/ 477 h 3640"/>
              <a:gd name="T58" fmla="*/ 3162 w 3640"/>
              <a:gd name="T59" fmla="*/ 763 h 3640"/>
              <a:gd name="T60" fmla="*/ 1995 w 3640"/>
              <a:gd name="T61" fmla="*/ 2049 h 3640"/>
              <a:gd name="T62" fmla="*/ 1591 w 3640"/>
              <a:gd name="T63" fmla="*/ 2049 h 3640"/>
              <a:gd name="T64" fmla="*/ 1253 w 3640"/>
              <a:gd name="T65" fmla="*/ 2049 h 3640"/>
              <a:gd name="T66" fmla="*/ 1253 w 3640"/>
              <a:gd name="T67" fmla="*/ 2386 h 3640"/>
              <a:gd name="T68" fmla="*/ 2220 w 3640"/>
              <a:gd name="T69" fmla="*/ 2274 h 3640"/>
              <a:gd name="T70" fmla="*/ 1366 w 3640"/>
              <a:gd name="T71" fmla="*/ 2274 h 3640"/>
              <a:gd name="T72" fmla="*/ 1478 w 3640"/>
              <a:gd name="T73" fmla="*/ 2161 h 3640"/>
              <a:gd name="T74" fmla="*/ 3191 w 3640"/>
              <a:gd name="T75" fmla="*/ 1078 h 3640"/>
              <a:gd name="T76" fmla="*/ 3191 w 3640"/>
              <a:gd name="T77" fmla="*/ 448 h 3640"/>
              <a:gd name="T78" fmla="*/ 2017 w 3640"/>
              <a:gd name="T79" fmla="*/ 993 h 3640"/>
              <a:gd name="T80" fmla="*/ 1905 w 3640"/>
              <a:gd name="T81" fmla="*/ 880 h 3640"/>
              <a:gd name="T82" fmla="*/ 3304 w 3640"/>
              <a:gd name="T83" fmla="*/ 336 h 3640"/>
              <a:gd name="T84" fmla="*/ 3304 w 3640"/>
              <a:gd name="T85" fmla="*/ 1190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0" h="3640">
                <a:moveTo>
                  <a:pt x="3416" y="223"/>
                </a:moveTo>
                <a:cubicBezTo>
                  <a:pt x="3272" y="79"/>
                  <a:pt x="3080" y="0"/>
                  <a:pt x="2876" y="0"/>
                </a:cubicBezTo>
                <a:cubicBezTo>
                  <a:pt x="2672" y="0"/>
                  <a:pt x="2481" y="79"/>
                  <a:pt x="2337" y="223"/>
                </a:cubicBezTo>
                <a:lnTo>
                  <a:pt x="1792" y="768"/>
                </a:lnTo>
                <a:cubicBezTo>
                  <a:pt x="1719" y="841"/>
                  <a:pt x="1704" y="949"/>
                  <a:pt x="1746" y="1037"/>
                </a:cubicBezTo>
                <a:cubicBezTo>
                  <a:pt x="1580" y="1059"/>
                  <a:pt x="1427" y="1133"/>
                  <a:pt x="1307" y="1253"/>
                </a:cubicBezTo>
                <a:lnTo>
                  <a:pt x="224" y="2337"/>
                </a:lnTo>
                <a:cubicBezTo>
                  <a:pt x="79" y="2481"/>
                  <a:pt x="0" y="2672"/>
                  <a:pt x="0" y="2876"/>
                </a:cubicBezTo>
                <a:cubicBezTo>
                  <a:pt x="0" y="3080"/>
                  <a:pt x="79" y="3272"/>
                  <a:pt x="223" y="3416"/>
                </a:cubicBezTo>
                <a:cubicBezTo>
                  <a:pt x="368" y="3560"/>
                  <a:pt x="559" y="3640"/>
                  <a:pt x="763" y="3640"/>
                </a:cubicBezTo>
                <a:cubicBezTo>
                  <a:pt x="967" y="3640"/>
                  <a:pt x="1159" y="3560"/>
                  <a:pt x="1303" y="3416"/>
                </a:cubicBezTo>
                <a:lnTo>
                  <a:pt x="1847" y="2871"/>
                </a:lnTo>
                <a:cubicBezTo>
                  <a:pt x="1892" y="2826"/>
                  <a:pt x="1917" y="2766"/>
                  <a:pt x="1917" y="2703"/>
                </a:cubicBezTo>
                <a:cubicBezTo>
                  <a:pt x="1917" y="2667"/>
                  <a:pt x="1909" y="2633"/>
                  <a:pt x="1894" y="2602"/>
                </a:cubicBezTo>
                <a:cubicBezTo>
                  <a:pt x="2060" y="2580"/>
                  <a:pt x="2213" y="2506"/>
                  <a:pt x="2333" y="2386"/>
                </a:cubicBezTo>
                <a:lnTo>
                  <a:pt x="3416" y="1303"/>
                </a:lnTo>
                <a:cubicBezTo>
                  <a:pt x="3560" y="1158"/>
                  <a:pt x="3640" y="967"/>
                  <a:pt x="3640" y="763"/>
                </a:cubicBezTo>
                <a:cubicBezTo>
                  <a:pt x="3640" y="559"/>
                  <a:pt x="3560" y="368"/>
                  <a:pt x="3416" y="223"/>
                </a:cubicBezTo>
                <a:close/>
                <a:moveTo>
                  <a:pt x="1735" y="2759"/>
                </a:moveTo>
                <a:lnTo>
                  <a:pt x="1190" y="3304"/>
                </a:lnTo>
                <a:cubicBezTo>
                  <a:pt x="1076" y="3418"/>
                  <a:pt x="925" y="3480"/>
                  <a:pt x="763" y="3480"/>
                </a:cubicBezTo>
                <a:lnTo>
                  <a:pt x="763" y="3480"/>
                </a:lnTo>
                <a:cubicBezTo>
                  <a:pt x="602" y="3480"/>
                  <a:pt x="450" y="3418"/>
                  <a:pt x="336" y="3303"/>
                </a:cubicBezTo>
                <a:cubicBezTo>
                  <a:pt x="222" y="3189"/>
                  <a:pt x="159" y="3038"/>
                  <a:pt x="159" y="2876"/>
                </a:cubicBezTo>
                <a:cubicBezTo>
                  <a:pt x="159" y="2715"/>
                  <a:pt x="222" y="2563"/>
                  <a:pt x="336" y="2449"/>
                </a:cubicBezTo>
                <a:lnTo>
                  <a:pt x="1420" y="1366"/>
                </a:lnTo>
                <a:cubicBezTo>
                  <a:pt x="1534" y="1252"/>
                  <a:pt x="1685" y="1189"/>
                  <a:pt x="1847" y="1189"/>
                </a:cubicBezTo>
                <a:cubicBezTo>
                  <a:pt x="2008" y="1189"/>
                  <a:pt x="2160" y="1252"/>
                  <a:pt x="2274" y="1366"/>
                </a:cubicBezTo>
                <a:cubicBezTo>
                  <a:pt x="2305" y="1397"/>
                  <a:pt x="2305" y="1447"/>
                  <a:pt x="2274" y="1478"/>
                </a:cubicBezTo>
                <a:cubicBezTo>
                  <a:pt x="2243" y="1509"/>
                  <a:pt x="2193" y="1509"/>
                  <a:pt x="2161" y="1478"/>
                </a:cubicBezTo>
                <a:cubicBezTo>
                  <a:pt x="2077" y="1394"/>
                  <a:pt x="1966" y="1348"/>
                  <a:pt x="1847" y="1348"/>
                </a:cubicBezTo>
                <a:cubicBezTo>
                  <a:pt x="1728" y="1348"/>
                  <a:pt x="1616" y="1394"/>
                  <a:pt x="1532" y="1478"/>
                </a:cubicBezTo>
                <a:lnTo>
                  <a:pt x="449" y="2562"/>
                </a:lnTo>
                <a:cubicBezTo>
                  <a:pt x="365" y="2646"/>
                  <a:pt x="318" y="2757"/>
                  <a:pt x="318" y="2876"/>
                </a:cubicBezTo>
                <a:cubicBezTo>
                  <a:pt x="318" y="2995"/>
                  <a:pt x="365" y="3107"/>
                  <a:pt x="449" y="3191"/>
                </a:cubicBezTo>
                <a:cubicBezTo>
                  <a:pt x="533" y="3275"/>
                  <a:pt x="644" y="3321"/>
                  <a:pt x="763" y="3321"/>
                </a:cubicBezTo>
                <a:lnTo>
                  <a:pt x="763" y="3321"/>
                </a:lnTo>
                <a:cubicBezTo>
                  <a:pt x="882" y="3321"/>
                  <a:pt x="994" y="3275"/>
                  <a:pt x="1078" y="3191"/>
                </a:cubicBezTo>
                <a:lnTo>
                  <a:pt x="1622" y="2646"/>
                </a:lnTo>
                <a:cubicBezTo>
                  <a:pt x="1653" y="2615"/>
                  <a:pt x="1704" y="2615"/>
                  <a:pt x="1735" y="2646"/>
                </a:cubicBezTo>
                <a:cubicBezTo>
                  <a:pt x="1766" y="2677"/>
                  <a:pt x="1766" y="2728"/>
                  <a:pt x="1735" y="2759"/>
                </a:cubicBezTo>
                <a:close/>
                <a:moveTo>
                  <a:pt x="1253" y="2386"/>
                </a:moveTo>
                <a:cubicBezTo>
                  <a:pt x="1324" y="2457"/>
                  <a:pt x="1406" y="2511"/>
                  <a:pt x="1495" y="2549"/>
                </a:cubicBezTo>
                <a:lnTo>
                  <a:pt x="965" y="3078"/>
                </a:lnTo>
                <a:cubicBezTo>
                  <a:pt x="911" y="3132"/>
                  <a:pt x="840" y="3162"/>
                  <a:pt x="763" y="3162"/>
                </a:cubicBezTo>
                <a:cubicBezTo>
                  <a:pt x="687" y="3162"/>
                  <a:pt x="615" y="3132"/>
                  <a:pt x="561" y="3078"/>
                </a:cubicBezTo>
                <a:cubicBezTo>
                  <a:pt x="507" y="3024"/>
                  <a:pt x="477" y="2953"/>
                  <a:pt x="477" y="2876"/>
                </a:cubicBezTo>
                <a:cubicBezTo>
                  <a:pt x="477" y="2800"/>
                  <a:pt x="507" y="2728"/>
                  <a:pt x="561" y="2674"/>
                </a:cubicBezTo>
                <a:lnTo>
                  <a:pt x="1645" y="1591"/>
                </a:lnTo>
                <a:cubicBezTo>
                  <a:pt x="1699" y="1537"/>
                  <a:pt x="1770" y="1507"/>
                  <a:pt x="1847" y="1507"/>
                </a:cubicBezTo>
                <a:cubicBezTo>
                  <a:pt x="1923" y="1507"/>
                  <a:pt x="1995" y="1537"/>
                  <a:pt x="2049" y="1591"/>
                </a:cubicBezTo>
                <a:cubicBezTo>
                  <a:pt x="2094" y="1636"/>
                  <a:pt x="2154" y="1661"/>
                  <a:pt x="2218" y="1661"/>
                </a:cubicBezTo>
                <a:cubicBezTo>
                  <a:pt x="2281" y="1661"/>
                  <a:pt x="2341" y="1636"/>
                  <a:pt x="2386" y="1591"/>
                </a:cubicBezTo>
                <a:cubicBezTo>
                  <a:pt x="2431" y="1546"/>
                  <a:pt x="2456" y="1486"/>
                  <a:pt x="2456" y="1422"/>
                </a:cubicBezTo>
                <a:cubicBezTo>
                  <a:pt x="2456" y="1358"/>
                  <a:pt x="2431" y="1298"/>
                  <a:pt x="2386" y="1253"/>
                </a:cubicBezTo>
                <a:cubicBezTo>
                  <a:pt x="2316" y="1183"/>
                  <a:pt x="2234" y="1128"/>
                  <a:pt x="2145" y="1090"/>
                </a:cubicBezTo>
                <a:lnTo>
                  <a:pt x="2674" y="561"/>
                </a:lnTo>
                <a:cubicBezTo>
                  <a:pt x="2728" y="507"/>
                  <a:pt x="2800" y="477"/>
                  <a:pt x="2876" y="477"/>
                </a:cubicBezTo>
                <a:cubicBezTo>
                  <a:pt x="2953" y="477"/>
                  <a:pt x="3025" y="507"/>
                  <a:pt x="3079" y="561"/>
                </a:cubicBezTo>
                <a:cubicBezTo>
                  <a:pt x="3133" y="615"/>
                  <a:pt x="3162" y="687"/>
                  <a:pt x="3162" y="763"/>
                </a:cubicBezTo>
                <a:cubicBezTo>
                  <a:pt x="3162" y="839"/>
                  <a:pt x="3133" y="911"/>
                  <a:pt x="3079" y="965"/>
                </a:cubicBezTo>
                <a:lnTo>
                  <a:pt x="1995" y="2049"/>
                </a:lnTo>
                <a:cubicBezTo>
                  <a:pt x="1941" y="2103"/>
                  <a:pt x="1869" y="2132"/>
                  <a:pt x="1793" y="2132"/>
                </a:cubicBezTo>
                <a:cubicBezTo>
                  <a:pt x="1717" y="2132"/>
                  <a:pt x="1645" y="2103"/>
                  <a:pt x="1591" y="2049"/>
                </a:cubicBezTo>
                <a:cubicBezTo>
                  <a:pt x="1546" y="2004"/>
                  <a:pt x="1486" y="1979"/>
                  <a:pt x="1422" y="1979"/>
                </a:cubicBezTo>
                <a:cubicBezTo>
                  <a:pt x="1358" y="1979"/>
                  <a:pt x="1298" y="2004"/>
                  <a:pt x="1253" y="2049"/>
                </a:cubicBezTo>
                <a:cubicBezTo>
                  <a:pt x="1208" y="2094"/>
                  <a:pt x="1183" y="2154"/>
                  <a:pt x="1183" y="2217"/>
                </a:cubicBezTo>
                <a:cubicBezTo>
                  <a:pt x="1183" y="2281"/>
                  <a:pt x="1208" y="2341"/>
                  <a:pt x="1253" y="2386"/>
                </a:cubicBezTo>
                <a:close/>
                <a:moveTo>
                  <a:pt x="3304" y="1190"/>
                </a:moveTo>
                <a:lnTo>
                  <a:pt x="2220" y="2274"/>
                </a:lnTo>
                <a:cubicBezTo>
                  <a:pt x="2102" y="2391"/>
                  <a:pt x="1948" y="2450"/>
                  <a:pt x="1793" y="2450"/>
                </a:cubicBezTo>
                <a:cubicBezTo>
                  <a:pt x="1638" y="2450"/>
                  <a:pt x="1484" y="2391"/>
                  <a:pt x="1366" y="2274"/>
                </a:cubicBezTo>
                <a:cubicBezTo>
                  <a:pt x="1335" y="2243"/>
                  <a:pt x="1335" y="2192"/>
                  <a:pt x="1366" y="2161"/>
                </a:cubicBezTo>
                <a:cubicBezTo>
                  <a:pt x="1397" y="2130"/>
                  <a:pt x="1447" y="2130"/>
                  <a:pt x="1478" y="2161"/>
                </a:cubicBezTo>
                <a:cubicBezTo>
                  <a:pt x="1652" y="2335"/>
                  <a:pt x="1934" y="2335"/>
                  <a:pt x="2108" y="2161"/>
                </a:cubicBezTo>
                <a:lnTo>
                  <a:pt x="3191" y="1078"/>
                </a:lnTo>
                <a:cubicBezTo>
                  <a:pt x="3275" y="994"/>
                  <a:pt x="3321" y="882"/>
                  <a:pt x="3321" y="763"/>
                </a:cubicBezTo>
                <a:cubicBezTo>
                  <a:pt x="3321" y="644"/>
                  <a:pt x="3275" y="532"/>
                  <a:pt x="3191" y="448"/>
                </a:cubicBezTo>
                <a:cubicBezTo>
                  <a:pt x="3017" y="275"/>
                  <a:pt x="2735" y="275"/>
                  <a:pt x="2562" y="448"/>
                </a:cubicBezTo>
                <a:lnTo>
                  <a:pt x="2017" y="993"/>
                </a:lnTo>
                <a:cubicBezTo>
                  <a:pt x="1986" y="1024"/>
                  <a:pt x="1936" y="1024"/>
                  <a:pt x="1905" y="993"/>
                </a:cubicBezTo>
                <a:cubicBezTo>
                  <a:pt x="1874" y="962"/>
                  <a:pt x="1874" y="911"/>
                  <a:pt x="1905" y="880"/>
                </a:cubicBezTo>
                <a:lnTo>
                  <a:pt x="2449" y="336"/>
                </a:lnTo>
                <a:cubicBezTo>
                  <a:pt x="2685" y="100"/>
                  <a:pt x="3068" y="100"/>
                  <a:pt x="3304" y="336"/>
                </a:cubicBezTo>
                <a:cubicBezTo>
                  <a:pt x="3418" y="450"/>
                  <a:pt x="3481" y="602"/>
                  <a:pt x="3481" y="763"/>
                </a:cubicBezTo>
                <a:cubicBezTo>
                  <a:pt x="3481" y="924"/>
                  <a:pt x="3418" y="1076"/>
                  <a:pt x="3304" y="1190"/>
                </a:cubicBezTo>
                <a:close/>
              </a:path>
            </a:pathLst>
          </a:custGeom>
          <a:solidFill>
            <a:srgbClr val="31546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箭头: 上下 15">
            <a:extLst>
              <a:ext uri="{FF2B5EF4-FFF2-40B4-BE49-F238E27FC236}">
                <a16:creationId xmlns:a16="http://schemas.microsoft.com/office/drawing/2014/main" id="{7C27A2E7-FCB8-436C-AEB0-5F4A882DE226}"/>
              </a:ext>
            </a:extLst>
          </p:cNvPr>
          <p:cNvSpPr/>
          <p:nvPr/>
        </p:nvSpPr>
        <p:spPr>
          <a:xfrm>
            <a:off x="4827568" y="3475703"/>
            <a:ext cx="525754" cy="1002065"/>
          </a:xfrm>
          <a:prstGeom prst="upDownArrow">
            <a:avLst/>
          </a:prstGeom>
          <a:solidFill>
            <a:srgbClr val="D96F6E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上下 27">
            <a:extLst>
              <a:ext uri="{FF2B5EF4-FFF2-40B4-BE49-F238E27FC236}">
                <a16:creationId xmlns:a16="http://schemas.microsoft.com/office/drawing/2014/main" id="{68E3AFBC-8988-41C5-92C4-1FF778E5970A}"/>
              </a:ext>
            </a:extLst>
          </p:cNvPr>
          <p:cNvSpPr/>
          <p:nvPr/>
        </p:nvSpPr>
        <p:spPr>
          <a:xfrm>
            <a:off x="5825991" y="3475703"/>
            <a:ext cx="525754" cy="1002065"/>
          </a:xfrm>
          <a:prstGeom prst="upDownArrow">
            <a:avLst/>
          </a:prstGeom>
          <a:solidFill>
            <a:srgbClr val="D96F6E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上下 28">
            <a:extLst>
              <a:ext uri="{FF2B5EF4-FFF2-40B4-BE49-F238E27FC236}">
                <a16:creationId xmlns:a16="http://schemas.microsoft.com/office/drawing/2014/main" id="{39E64C30-B71A-4B33-BDF1-8ABF18644FC8}"/>
              </a:ext>
            </a:extLst>
          </p:cNvPr>
          <p:cNvSpPr/>
          <p:nvPr/>
        </p:nvSpPr>
        <p:spPr>
          <a:xfrm>
            <a:off x="6824414" y="3475703"/>
            <a:ext cx="525754" cy="1002065"/>
          </a:xfrm>
          <a:prstGeom prst="upDownArrow">
            <a:avLst/>
          </a:prstGeom>
          <a:solidFill>
            <a:srgbClr val="D96F6E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0" name="Picture 6" descr="Things Protocol - Streamline the mobility UX for a sustainable future">
            <a:extLst>
              <a:ext uri="{FF2B5EF4-FFF2-40B4-BE49-F238E27FC236}">
                <a16:creationId xmlns:a16="http://schemas.microsoft.com/office/drawing/2014/main" id="{5DD07E8D-5BDE-4A4F-9D94-4AE5E7401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595" y="2155911"/>
            <a:ext cx="2590552" cy="7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灯片编号占位符 4">
            <a:extLst>
              <a:ext uri="{FF2B5EF4-FFF2-40B4-BE49-F238E27FC236}">
                <a16:creationId xmlns:a16="http://schemas.microsoft.com/office/drawing/2014/main" id="{92855FDD-6886-4335-BD28-DB66B828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5F3838-4D38-4C45-9D4F-B8FB192EDF9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3" name="立方体 22">
            <a:extLst>
              <a:ext uri="{FF2B5EF4-FFF2-40B4-BE49-F238E27FC236}">
                <a16:creationId xmlns:a16="http://schemas.microsoft.com/office/drawing/2014/main" id="{B6D19DB9-850B-47E7-BF38-FC527455A7D8}"/>
              </a:ext>
            </a:extLst>
          </p:cNvPr>
          <p:cNvSpPr/>
          <p:nvPr/>
        </p:nvSpPr>
        <p:spPr>
          <a:xfrm>
            <a:off x="6426477" y="5007754"/>
            <a:ext cx="883991" cy="828675"/>
          </a:xfrm>
          <a:prstGeom prst="cube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two-links_20562">
            <a:extLst>
              <a:ext uri="{FF2B5EF4-FFF2-40B4-BE49-F238E27FC236}">
                <a16:creationId xmlns:a16="http://schemas.microsoft.com/office/drawing/2014/main" id="{498E4FAB-D19A-43F1-B0D2-3F3AB624B40C}"/>
              </a:ext>
            </a:extLst>
          </p:cNvPr>
          <p:cNvSpPr/>
          <p:nvPr/>
        </p:nvSpPr>
        <p:spPr>
          <a:xfrm rot="2784641">
            <a:off x="7331991" y="5086826"/>
            <a:ext cx="609685" cy="608827"/>
          </a:xfrm>
          <a:custGeom>
            <a:avLst/>
            <a:gdLst>
              <a:gd name="T0" fmla="*/ 2876 w 3640"/>
              <a:gd name="T1" fmla="*/ 0 h 3640"/>
              <a:gd name="T2" fmla="*/ 1792 w 3640"/>
              <a:gd name="T3" fmla="*/ 768 h 3640"/>
              <a:gd name="T4" fmla="*/ 1307 w 3640"/>
              <a:gd name="T5" fmla="*/ 1253 h 3640"/>
              <a:gd name="T6" fmla="*/ 0 w 3640"/>
              <a:gd name="T7" fmla="*/ 2876 h 3640"/>
              <a:gd name="T8" fmla="*/ 763 w 3640"/>
              <a:gd name="T9" fmla="*/ 3640 h 3640"/>
              <a:gd name="T10" fmla="*/ 1847 w 3640"/>
              <a:gd name="T11" fmla="*/ 2871 h 3640"/>
              <a:gd name="T12" fmla="*/ 1894 w 3640"/>
              <a:gd name="T13" fmla="*/ 2602 h 3640"/>
              <a:gd name="T14" fmla="*/ 3416 w 3640"/>
              <a:gd name="T15" fmla="*/ 1303 h 3640"/>
              <a:gd name="T16" fmla="*/ 3416 w 3640"/>
              <a:gd name="T17" fmla="*/ 223 h 3640"/>
              <a:gd name="T18" fmla="*/ 1190 w 3640"/>
              <a:gd name="T19" fmla="*/ 3304 h 3640"/>
              <a:gd name="T20" fmla="*/ 763 w 3640"/>
              <a:gd name="T21" fmla="*/ 3480 h 3640"/>
              <a:gd name="T22" fmla="*/ 159 w 3640"/>
              <a:gd name="T23" fmla="*/ 2876 h 3640"/>
              <a:gd name="T24" fmla="*/ 1420 w 3640"/>
              <a:gd name="T25" fmla="*/ 1366 h 3640"/>
              <a:gd name="T26" fmla="*/ 2274 w 3640"/>
              <a:gd name="T27" fmla="*/ 1366 h 3640"/>
              <a:gd name="T28" fmla="*/ 2161 w 3640"/>
              <a:gd name="T29" fmla="*/ 1478 h 3640"/>
              <a:gd name="T30" fmla="*/ 1532 w 3640"/>
              <a:gd name="T31" fmla="*/ 1478 h 3640"/>
              <a:gd name="T32" fmla="*/ 318 w 3640"/>
              <a:gd name="T33" fmla="*/ 2876 h 3640"/>
              <a:gd name="T34" fmla="*/ 763 w 3640"/>
              <a:gd name="T35" fmla="*/ 3321 h 3640"/>
              <a:gd name="T36" fmla="*/ 1078 w 3640"/>
              <a:gd name="T37" fmla="*/ 3191 h 3640"/>
              <a:gd name="T38" fmla="*/ 1735 w 3640"/>
              <a:gd name="T39" fmla="*/ 2646 h 3640"/>
              <a:gd name="T40" fmla="*/ 1253 w 3640"/>
              <a:gd name="T41" fmla="*/ 2386 h 3640"/>
              <a:gd name="T42" fmla="*/ 965 w 3640"/>
              <a:gd name="T43" fmla="*/ 3078 h 3640"/>
              <a:gd name="T44" fmla="*/ 561 w 3640"/>
              <a:gd name="T45" fmla="*/ 3078 h 3640"/>
              <a:gd name="T46" fmla="*/ 561 w 3640"/>
              <a:gd name="T47" fmla="*/ 2674 h 3640"/>
              <a:gd name="T48" fmla="*/ 1847 w 3640"/>
              <a:gd name="T49" fmla="*/ 1507 h 3640"/>
              <a:gd name="T50" fmla="*/ 2218 w 3640"/>
              <a:gd name="T51" fmla="*/ 1661 h 3640"/>
              <a:gd name="T52" fmla="*/ 2456 w 3640"/>
              <a:gd name="T53" fmla="*/ 1422 h 3640"/>
              <a:gd name="T54" fmla="*/ 2145 w 3640"/>
              <a:gd name="T55" fmla="*/ 1090 h 3640"/>
              <a:gd name="T56" fmla="*/ 2876 w 3640"/>
              <a:gd name="T57" fmla="*/ 477 h 3640"/>
              <a:gd name="T58" fmla="*/ 3162 w 3640"/>
              <a:gd name="T59" fmla="*/ 763 h 3640"/>
              <a:gd name="T60" fmla="*/ 1995 w 3640"/>
              <a:gd name="T61" fmla="*/ 2049 h 3640"/>
              <a:gd name="T62" fmla="*/ 1591 w 3640"/>
              <a:gd name="T63" fmla="*/ 2049 h 3640"/>
              <a:gd name="T64" fmla="*/ 1253 w 3640"/>
              <a:gd name="T65" fmla="*/ 2049 h 3640"/>
              <a:gd name="T66" fmla="*/ 1253 w 3640"/>
              <a:gd name="T67" fmla="*/ 2386 h 3640"/>
              <a:gd name="T68" fmla="*/ 2220 w 3640"/>
              <a:gd name="T69" fmla="*/ 2274 h 3640"/>
              <a:gd name="T70" fmla="*/ 1366 w 3640"/>
              <a:gd name="T71" fmla="*/ 2274 h 3640"/>
              <a:gd name="T72" fmla="*/ 1478 w 3640"/>
              <a:gd name="T73" fmla="*/ 2161 h 3640"/>
              <a:gd name="T74" fmla="*/ 3191 w 3640"/>
              <a:gd name="T75" fmla="*/ 1078 h 3640"/>
              <a:gd name="T76" fmla="*/ 3191 w 3640"/>
              <a:gd name="T77" fmla="*/ 448 h 3640"/>
              <a:gd name="T78" fmla="*/ 2017 w 3640"/>
              <a:gd name="T79" fmla="*/ 993 h 3640"/>
              <a:gd name="T80" fmla="*/ 1905 w 3640"/>
              <a:gd name="T81" fmla="*/ 880 h 3640"/>
              <a:gd name="T82" fmla="*/ 3304 w 3640"/>
              <a:gd name="T83" fmla="*/ 336 h 3640"/>
              <a:gd name="T84" fmla="*/ 3304 w 3640"/>
              <a:gd name="T85" fmla="*/ 1190 h 3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40" h="3640">
                <a:moveTo>
                  <a:pt x="3416" y="223"/>
                </a:moveTo>
                <a:cubicBezTo>
                  <a:pt x="3272" y="79"/>
                  <a:pt x="3080" y="0"/>
                  <a:pt x="2876" y="0"/>
                </a:cubicBezTo>
                <a:cubicBezTo>
                  <a:pt x="2672" y="0"/>
                  <a:pt x="2481" y="79"/>
                  <a:pt x="2337" y="223"/>
                </a:cubicBezTo>
                <a:lnTo>
                  <a:pt x="1792" y="768"/>
                </a:lnTo>
                <a:cubicBezTo>
                  <a:pt x="1719" y="841"/>
                  <a:pt x="1704" y="949"/>
                  <a:pt x="1746" y="1037"/>
                </a:cubicBezTo>
                <a:cubicBezTo>
                  <a:pt x="1580" y="1059"/>
                  <a:pt x="1427" y="1133"/>
                  <a:pt x="1307" y="1253"/>
                </a:cubicBezTo>
                <a:lnTo>
                  <a:pt x="224" y="2337"/>
                </a:lnTo>
                <a:cubicBezTo>
                  <a:pt x="79" y="2481"/>
                  <a:pt x="0" y="2672"/>
                  <a:pt x="0" y="2876"/>
                </a:cubicBezTo>
                <a:cubicBezTo>
                  <a:pt x="0" y="3080"/>
                  <a:pt x="79" y="3272"/>
                  <a:pt x="223" y="3416"/>
                </a:cubicBezTo>
                <a:cubicBezTo>
                  <a:pt x="368" y="3560"/>
                  <a:pt x="559" y="3640"/>
                  <a:pt x="763" y="3640"/>
                </a:cubicBezTo>
                <a:cubicBezTo>
                  <a:pt x="967" y="3640"/>
                  <a:pt x="1159" y="3560"/>
                  <a:pt x="1303" y="3416"/>
                </a:cubicBezTo>
                <a:lnTo>
                  <a:pt x="1847" y="2871"/>
                </a:lnTo>
                <a:cubicBezTo>
                  <a:pt x="1892" y="2826"/>
                  <a:pt x="1917" y="2766"/>
                  <a:pt x="1917" y="2703"/>
                </a:cubicBezTo>
                <a:cubicBezTo>
                  <a:pt x="1917" y="2667"/>
                  <a:pt x="1909" y="2633"/>
                  <a:pt x="1894" y="2602"/>
                </a:cubicBezTo>
                <a:cubicBezTo>
                  <a:pt x="2060" y="2580"/>
                  <a:pt x="2213" y="2506"/>
                  <a:pt x="2333" y="2386"/>
                </a:cubicBezTo>
                <a:lnTo>
                  <a:pt x="3416" y="1303"/>
                </a:lnTo>
                <a:cubicBezTo>
                  <a:pt x="3560" y="1158"/>
                  <a:pt x="3640" y="967"/>
                  <a:pt x="3640" y="763"/>
                </a:cubicBezTo>
                <a:cubicBezTo>
                  <a:pt x="3640" y="559"/>
                  <a:pt x="3560" y="368"/>
                  <a:pt x="3416" y="223"/>
                </a:cubicBezTo>
                <a:close/>
                <a:moveTo>
                  <a:pt x="1735" y="2759"/>
                </a:moveTo>
                <a:lnTo>
                  <a:pt x="1190" y="3304"/>
                </a:lnTo>
                <a:cubicBezTo>
                  <a:pt x="1076" y="3418"/>
                  <a:pt x="925" y="3480"/>
                  <a:pt x="763" y="3480"/>
                </a:cubicBezTo>
                <a:lnTo>
                  <a:pt x="763" y="3480"/>
                </a:lnTo>
                <a:cubicBezTo>
                  <a:pt x="602" y="3480"/>
                  <a:pt x="450" y="3418"/>
                  <a:pt x="336" y="3303"/>
                </a:cubicBezTo>
                <a:cubicBezTo>
                  <a:pt x="222" y="3189"/>
                  <a:pt x="159" y="3038"/>
                  <a:pt x="159" y="2876"/>
                </a:cubicBezTo>
                <a:cubicBezTo>
                  <a:pt x="159" y="2715"/>
                  <a:pt x="222" y="2563"/>
                  <a:pt x="336" y="2449"/>
                </a:cubicBezTo>
                <a:lnTo>
                  <a:pt x="1420" y="1366"/>
                </a:lnTo>
                <a:cubicBezTo>
                  <a:pt x="1534" y="1252"/>
                  <a:pt x="1685" y="1189"/>
                  <a:pt x="1847" y="1189"/>
                </a:cubicBezTo>
                <a:cubicBezTo>
                  <a:pt x="2008" y="1189"/>
                  <a:pt x="2160" y="1252"/>
                  <a:pt x="2274" y="1366"/>
                </a:cubicBezTo>
                <a:cubicBezTo>
                  <a:pt x="2305" y="1397"/>
                  <a:pt x="2305" y="1447"/>
                  <a:pt x="2274" y="1478"/>
                </a:cubicBezTo>
                <a:cubicBezTo>
                  <a:pt x="2243" y="1509"/>
                  <a:pt x="2193" y="1509"/>
                  <a:pt x="2161" y="1478"/>
                </a:cubicBezTo>
                <a:cubicBezTo>
                  <a:pt x="2077" y="1394"/>
                  <a:pt x="1966" y="1348"/>
                  <a:pt x="1847" y="1348"/>
                </a:cubicBezTo>
                <a:cubicBezTo>
                  <a:pt x="1728" y="1348"/>
                  <a:pt x="1616" y="1394"/>
                  <a:pt x="1532" y="1478"/>
                </a:cubicBezTo>
                <a:lnTo>
                  <a:pt x="449" y="2562"/>
                </a:lnTo>
                <a:cubicBezTo>
                  <a:pt x="365" y="2646"/>
                  <a:pt x="318" y="2757"/>
                  <a:pt x="318" y="2876"/>
                </a:cubicBezTo>
                <a:cubicBezTo>
                  <a:pt x="318" y="2995"/>
                  <a:pt x="365" y="3107"/>
                  <a:pt x="449" y="3191"/>
                </a:cubicBezTo>
                <a:cubicBezTo>
                  <a:pt x="533" y="3275"/>
                  <a:pt x="644" y="3321"/>
                  <a:pt x="763" y="3321"/>
                </a:cubicBezTo>
                <a:lnTo>
                  <a:pt x="763" y="3321"/>
                </a:lnTo>
                <a:cubicBezTo>
                  <a:pt x="882" y="3321"/>
                  <a:pt x="994" y="3275"/>
                  <a:pt x="1078" y="3191"/>
                </a:cubicBezTo>
                <a:lnTo>
                  <a:pt x="1622" y="2646"/>
                </a:lnTo>
                <a:cubicBezTo>
                  <a:pt x="1653" y="2615"/>
                  <a:pt x="1704" y="2615"/>
                  <a:pt x="1735" y="2646"/>
                </a:cubicBezTo>
                <a:cubicBezTo>
                  <a:pt x="1766" y="2677"/>
                  <a:pt x="1766" y="2728"/>
                  <a:pt x="1735" y="2759"/>
                </a:cubicBezTo>
                <a:close/>
                <a:moveTo>
                  <a:pt x="1253" y="2386"/>
                </a:moveTo>
                <a:cubicBezTo>
                  <a:pt x="1324" y="2457"/>
                  <a:pt x="1406" y="2511"/>
                  <a:pt x="1495" y="2549"/>
                </a:cubicBezTo>
                <a:lnTo>
                  <a:pt x="965" y="3078"/>
                </a:lnTo>
                <a:cubicBezTo>
                  <a:pt x="911" y="3132"/>
                  <a:pt x="840" y="3162"/>
                  <a:pt x="763" y="3162"/>
                </a:cubicBezTo>
                <a:cubicBezTo>
                  <a:pt x="687" y="3162"/>
                  <a:pt x="615" y="3132"/>
                  <a:pt x="561" y="3078"/>
                </a:cubicBezTo>
                <a:cubicBezTo>
                  <a:pt x="507" y="3024"/>
                  <a:pt x="477" y="2953"/>
                  <a:pt x="477" y="2876"/>
                </a:cubicBezTo>
                <a:cubicBezTo>
                  <a:pt x="477" y="2800"/>
                  <a:pt x="507" y="2728"/>
                  <a:pt x="561" y="2674"/>
                </a:cubicBezTo>
                <a:lnTo>
                  <a:pt x="1645" y="1591"/>
                </a:lnTo>
                <a:cubicBezTo>
                  <a:pt x="1699" y="1537"/>
                  <a:pt x="1770" y="1507"/>
                  <a:pt x="1847" y="1507"/>
                </a:cubicBezTo>
                <a:cubicBezTo>
                  <a:pt x="1923" y="1507"/>
                  <a:pt x="1995" y="1537"/>
                  <a:pt x="2049" y="1591"/>
                </a:cubicBezTo>
                <a:cubicBezTo>
                  <a:pt x="2094" y="1636"/>
                  <a:pt x="2154" y="1661"/>
                  <a:pt x="2218" y="1661"/>
                </a:cubicBezTo>
                <a:cubicBezTo>
                  <a:pt x="2281" y="1661"/>
                  <a:pt x="2341" y="1636"/>
                  <a:pt x="2386" y="1591"/>
                </a:cubicBezTo>
                <a:cubicBezTo>
                  <a:pt x="2431" y="1546"/>
                  <a:pt x="2456" y="1486"/>
                  <a:pt x="2456" y="1422"/>
                </a:cubicBezTo>
                <a:cubicBezTo>
                  <a:pt x="2456" y="1358"/>
                  <a:pt x="2431" y="1298"/>
                  <a:pt x="2386" y="1253"/>
                </a:cubicBezTo>
                <a:cubicBezTo>
                  <a:pt x="2316" y="1183"/>
                  <a:pt x="2234" y="1128"/>
                  <a:pt x="2145" y="1090"/>
                </a:cubicBezTo>
                <a:lnTo>
                  <a:pt x="2674" y="561"/>
                </a:lnTo>
                <a:cubicBezTo>
                  <a:pt x="2728" y="507"/>
                  <a:pt x="2800" y="477"/>
                  <a:pt x="2876" y="477"/>
                </a:cubicBezTo>
                <a:cubicBezTo>
                  <a:pt x="2953" y="477"/>
                  <a:pt x="3025" y="507"/>
                  <a:pt x="3079" y="561"/>
                </a:cubicBezTo>
                <a:cubicBezTo>
                  <a:pt x="3133" y="615"/>
                  <a:pt x="3162" y="687"/>
                  <a:pt x="3162" y="763"/>
                </a:cubicBezTo>
                <a:cubicBezTo>
                  <a:pt x="3162" y="839"/>
                  <a:pt x="3133" y="911"/>
                  <a:pt x="3079" y="965"/>
                </a:cubicBezTo>
                <a:lnTo>
                  <a:pt x="1995" y="2049"/>
                </a:lnTo>
                <a:cubicBezTo>
                  <a:pt x="1941" y="2103"/>
                  <a:pt x="1869" y="2132"/>
                  <a:pt x="1793" y="2132"/>
                </a:cubicBezTo>
                <a:cubicBezTo>
                  <a:pt x="1717" y="2132"/>
                  <a:pt x="1645" y="2103"/>
                  <a:pt x="1591" y="2049"/>
                </a:cubicBezTo>
                <a:cubicBezTo>
                  <a:pt x="1546" y="2004"/>
                  <a:pt x="1486" y="1979"/>
                  <a:pt x="1422" y="1979"/>
                </a:cubicBezTo>
                <a:cubicBezTo>
                  <a:pt x="1358" y="1979"/>
                  <a:pt x="1298" y="2004"/>
                  <a:pt x="1253" y="2049"/>
                </a:cubicBezTo>
                <a:cubicBezTo>
                  <a:pt x="1208" y="2094"/>
                  <a:pt x="1183" y="2154"/>
                  <a:pt x="1183" y="2217"/>
                </a:cubicBezTo>
                <a:cubicBezTo>
                  <a:pt x="1183" y="2281"/>
                  <a:pt x="1208" y="2341"/>
                  <a:pt x="1253" y="2386"/>
                </a:cubicBezTo>
                <a:close/>
                <a:moveTo>
                  <a:pt x="3304" y="1190"/>
                </a:moveTo>
                <a:lnTo>
                  <a:pt x="2220" y="2274"/>
                </a:lnTo>
                <a:cubicBezTo>
                  <a:pt x="2102" y="2391"/>
                  <a:pt x="1948" y="2450"/>
                  <a:pt x="1793" y="2450"/>
                </a:cubicBezTo>
                <a:cubicBezTo>
                  <a:pt x="1638" y="2450"/>
                  <a:pt x="1484" y="2391"/>
                  <a:pt x="1366" y="2274"/>
                </a:cubicBezTo>
                <a:cubicBezTo>
                  <a:pt x="1335" y="2243"/>
                  <a:pt x="1335" y="2192"/>
                  <a:pt x="1366" y="2161"/>
                </a:cubicBezTo>
                <a:cubicBezTo>
                  <a:pt x="1397" y="2130"/>
                  <a:pt x="1447" y="2130"/>
                  <a:pt x="1478" y="2161"/>
                </a:cubicBezTo>
                <a:cubicBezTo>
                  <a:pt x="1652" y="2335"/>
                  <a:pt x="1934" y="2335"/>
                  <a:pt x="2108" y="2161"/>
                </a:cubicBezTo>
                <a:lnTo>
                  <a:pt x="3191" y="1078"/>
                </a:lnTo>
                <a:cubicBezTo>
                  <a:pt x="3275" y="994"/>
                  <a:pt x="3321" y="882"/>
                  <a:pt x="3321" y="763"/>
                </a:cubicBezTo>
                <a:cubicBezTo>
                  <a:pt x="3321" y="644"/>
                  <a:pt x="3275" y="532"/>
                  <a:pt x="3191" y="448"/>
                </a:cubicBezTo>
                <a:cubicBezTo>
                  <a:pt x="3017" y="275"/>
                  <a:pt x="2735" y="275"/>
                  <a:pt x="2562" y="448"/>
                </a:cubicBezTo>
                <a:lnTo>
                  <a:pt x="2017" y="993"/>
                </a:lnTo>
                <a:cubicBezTo>
                  <a:pt x="1986" y="1024"/>
                  <a:pt x="1936" y="1024"/>
                  <a:pt x="1905" y="993"/>
                </a:cubicBezTo>
                <a:cubicBezTo>
                  <a:pt x="1874" y="962"/>
                  <a:pt x="1874" y="911"/>
                  <a:pt x="1905" y="880"/>
                </a:cubicBezTo>
                <a:lnTo>
                  <a:pt x="2449" y="336"/>
                </a:lnTo>
                <a:cubicBezTo>
                  <a:pt x="2685" y="100"/>
                  <a:pt x="3068" y="100"/>
                  <a:pt x="3304" y="336"/>
                </a:cubicBezTo>
                <a:cubicBezTo>
                  <a:pt x="3418" y="450"/>
                  <a:pt x="3481" y="602"/>
                  <a:pt x="3481" y="763"/>
                </a:cubicBezTo>
                <a:cubicBezTo>
                  <a:pt x="3481" y="924"/>
                  <a:pt x="3418" y="1076"/>
                  <a:pt x="3304" y="1190"/>
                </a:cubicBezTo>
                <a:close/>
              </a:path>
            </a:pathLst>
          </a:custGeom>
          <a:solidFill>
            <a:srgbClr val="31546C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立方体 24">
            <a:extLst>
              <a:ext uri="{FF2B5EF4-FFF2-40B4-BE49-F238E27FC236}">
                <a16:creationId xmlns:a16="http://schemas.microsoft.com/office/drawing/2014/main" id="{CF77D91E-8655-4338-9C88-317970D1120B}"/>
              </a:ext>
            </a:extLst>
          </p:cNvPr>
          <p:cNvSpPr/>
          <p:nvPr/>
        </p:nvSpPr>
        <p:spPr>
          <a:xfrm>
            <a:off x="7963199" y="5007754"/>
            <a:ext cx="883991" cy="828675"/>
          </a:xfrm>
          <a:prstGeom prst="cube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zh-CN" alt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532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E040FA5-A1FA-400B-87F8-13CFAF536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933" r="89"/>
          <a:stretch/>
        </p:blipFill>
        <p:spPr>
          <a:xfrm>
            <a:off x="6095999" y="2470437"/>
            <a:ext cx="3994344" cy="37893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6847D77-16F8-4C13-8EF0-4E3A18B9B6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024"/>
          <a:stretch/>
        </p:blipFill>
        <p:spPr>
          <a:xfrm>
            <a:off x="1580244" y="2445664"/>
            <a:ext cx="3994344" cy="37893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Multiple Miners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106476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With multiple selfish miners, the large selfish miner can benefit from selfish mining, while other smaller miners cannot.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439116-3E3C-4131-9786-9EC55344BC89}"/>
              </a:ext>
            </a:extLst>
          </p:cNvPr>
          <p:cNvSpPr txBox="1"/>
          <p:nvPr/>
        </p:nvSpPr>
        <p:spPr>
          <a:xfrm>
            <a:off x="2546348" y="6259810"/>
            <a:ext cx="70993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sz="2400" dirty="0"/>
              <a:t>Alice’s </a:t>
            </a:r>
            <a:r>
              <a:rPr lang="en-US" altLang="zh-CN" sz="2400" b="1" dirty="0"/>
              <a:t>selfish revenue </a:t>
            </a:r>
            <a:r>
              <a:rPr lang="en-US" altLang="zh-CN" sz="2400" dirty="0"/>
              <a:t>with different selfish miners</a:t>
            </a:r>
            <a:endParaRPr lang="en-US" altLang="zh-CN" sz="2000" dirty="0"/>
          </a:p>
        </p:txBody>
      </p:sp>
      <p:sp>
        <p:nvSpPr>
          <p:cNvPr id="16" name="箭头: 上 15">
            <a:extLst>
              <a:ext uri="{FF2B5EF4-FFF2-40B4-BE49-F238E27FC236}">
                <a16:creationId xmlns:a16="http://schemas.microsoft.com/office/drawing/2014/main" id="{17416996-8207-4253-8E54-CDF5A04B77B8}"/>
              </a:ext>
            </a:extLst>
          </p:cNvPr>
          <p:cNvSpPr/>
          <p:nvPr/>
        </p:nvSpPr>
        <p:spPr>
          <a:xfrm>
            <a:off x="4303937" y="3689768"/>
            <a:ext cx="264886" cy="848974"/>
          </a:xfrm>
          <a:prstGeom prst="up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dk1"/>
              </a:solidFill>
            </a:endParaRPr>
          </a:p>
        </p:txBody>
      </p:sp>
      <p:sp>
        <p:nvSpPr>
          <p:cNvPr id="13" name="箭头: 上 12">
            <a:extLst>
              <a:ext uri="{FF2B5EF4-FFF2-40B4-BE49-F238E27FC236}">
                <a16:creationId xmlns:a16="http://schemas.microsoft.com/office/drawing/2014/main" id="{8AEADC0E-EA62-43AA-824D-B3D6710F516D}"/>
              </a:ext>
            </a:extLst>
          </p:cNvPr>
          <p:cNvSpPr/>
          <p:nvPr/>
        </p:nvSpPr>
        <p:spPr>
          <a:xfrm flipV="1">
            <a:off x="8595178" y="3791791"/>
            <a:ext cx="264886" cy="848974"/>
          </a:xfrm>
          <a:prstGeom prst="upArrow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Analysis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A595AE3-40C4-42D8-8911-97C0DCD3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895" y="3137309"/>
            <a:ext cx="5399705" cy="3298643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1F006565-AA3D-4CF1-A473-422C9934A4A3}"/>
              </a:ext>
            </a:extLst>
          </p:cNvPr>
          <p:cNvSpPr/>
          <p:nvPr/>
        </p:nvSpPr>
        <p:spPr>
          <a:xfrm rot="5400000">
            <a:off x="6569508" y="4087603"/>
            <a:ext cx="525745" cy="307228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AB373858-E4D8-42F3-ADE8-DEFC061A2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7"/>
            <a:ext cx="10515600" cy="148052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Selfish mining results in more consecutive blocks generated by the selfish miner</a:t>
            </a:r>
          </a:p>
          <a:p>
            <a:pPr lvl="1"/>
            <a:r>
              <a:rPr lang="en-US" altLang="zh-CN" sz="2400" dirty="0"/>
              <a:t>selfish miner is more likely to succeed with a longer private chain</a:t>
            </a:r>
          </a:p>
        </p:txBody>
      </p:sp>
    </p:spTree>
    <p:extLst>
      <p:ext uri="{BB962C8B-B14F-4D97-AF65-F5344CB8AC3E}">
        <p14:creationId xmlns:p14="http://schemas.microsoft.com/office/powerpoint/2010/main" val="351328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CE6C3A-4EA3-47DC-8A09-FDCE43B41EFF}"/>
                  </a:ext>
                </a:extLst>
              </p:cNvPr>
              <p:cNvSpPr txBox="1"/>
              <p:nvPr/>
            </p:nvSpPr>
            <p:spPr>
              <a:xfrm>
                <a:off x="-261089" y="4901408"/>
                <a:ext cx="6713219" cy="1367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𝒃𝒍𝒐𝒄𝒌𝑹𝒆𝒘𝒂𝒓𝒅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𝑪𝒐𝒏𝒕𝒊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𝒃𝒍𝒐𝒄𝒌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𝑹𝒆𝒘𝒂𝒓𝒅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𝑪𝒐𝒏𝒕𝒊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𝑪𝒐𝒏𝒕𝒊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≥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CE6C3A-4EA3-47DC-8A09-FDCE43B41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1089" y="4901408"/>
                <a:ext cx="6713219" cy="1367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65">
            <a:extLst>
              <a:ext uri="{FF2B5EF4-FFF2-40B4-BE49-F238E27FC236}">
                <a16:creationId xmlns:a16="http://schemas.microsoft.com/office/drawing/2014/main" id="{E79FB176-04BA-45B5-8E8C-F1BE50F9D32A}"/>
              </a:ext>
            </a:extLst>
          </p:cNvPr>
          <p:cNvSpPr/>
          <p:nvPr/>
        </p:nvSpPr>
        <p:spPr>
          <a:xfrm rot="16200000">
            <a:off x="2334402" y="2323848"/>
            <a:ext cx="838983" cy="839555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69">
            <a:extLst>
              <a:ext uri="{FF2B5EF4-FFF2-40B4-BE49-F238E27FC236}">
                <a16:creationId xmlns:a16="http://schemas.microsoft.com/office/drawing/2014/main" id="{96150916-B809-4B0E-9F13-548DCE03CB46}"/>
              </a:ext>
            </a:extLst>
          </p:cNvPr>
          <p:cNvSpPr/>
          <p:nvPr/>
        </p:nvSpPr>
        <p:spPr>
          <a:xfrm rot="16200000">
            <a:off x="3638114" y="2323845"/>
            <a:ext cx="838983" cy="839553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Straight Connector 68">
            <a:extLst>
              <a:ext uri="{FF2B5EF4-FFF2-40B4-BE49-F238E27FC236}">
                <a16:creationId xmlns:a16="http://schemas.microsoft.com/office/drawing/2014/main" id="{28DEACB8-BE93-4E01-A622-A58E99F8F3C1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V="1">
            <a:off x="3173672" y="2743621"/>
            <a:ext cx="464157" cy="5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35" name="Straight Connector 68">
            <a:extLst>
              <a:ext uri="{FF2B5EF4-FFF2-40B4-BE49-F238E27FC236}">
                <a16:creationId xmlns:a16="http://schemas.microsoft.com/office/drawing/2014/main" id="{0E77D82A-ECEA-4A5D-B257-1690455C1C8D}"/>
              </a:ext>
            </a:extLst>
          </p:cNvPr>
          <p:cNvCxnSpPr>
            <a:cxnSpLocks/>
          </p:cNvCxnSpPr>
          <p:nvPr/>
        </p:nvCxnSpPr>
        <p:spPr>
          <a:xfrm flipV="1">
            <a:off x="4495965" y="2741808"/>
            <a:ext cx="464157" cy="5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7" name="Rectangle 69">
            <a:extLst>
              <a:ext uri="{FF2B5EF4-FFF2-40B4-BE49-F238E27FC236}">
                <a16:creationId xmlns:a16="http://schemas.microsoft.com/office/drawing/2014/main" id="{0592B28C-80A7-4BAA-900A-DA9001F3133F}"/>
              </a:ext>
            </a:extLst>
          </p:cNvPr>
          <p:cNvSpPr/>
          <p:nvPr/>
        </p:nvSpPr>
        <p:spPr>
          <a:xfrm rot="16200000">
            <a:off x="4960407" y="2323845"/>
            <a:ext cx="838983" cy="839553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E50B5A3D-956C-4EC4-95D5-51E09A97F15E}"/>
              </a:ext>
            </a:extLst>
          </p:cNvPr>
          <p:cNvSpPr/>
          <p:nvPr/>
        </p:nvSpPr>
        <p:spPr>
          <a:xfrm rot="16200000">
            <a:off x="6282700" y="2322031"/>
            <a:ext cx="838983" cy="839553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D3DA33B5-303F-4F6A-AB17-EFB57BEBD082}"/>
              </a:ext>
            </a:extLst>
          </p:cNvPr>
          <p:cNvSpPr/>
          <p:nvPr/>
        </p:nvSpPr>
        <p:spPr>
          <a:xfrm rot="16200000">
            <a:off x="7649374" y="2322030"/>
            <a:ext cx="838983" cy="839553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Rectangle 69">
            <a:extLst>
              <a:ext uri="{FF2B5EF4-FFF2-40B4-BE49-F238E27FC236}">
                <a16:creationId xmlns:a16="http://schemas.microsoft.com/office/drawing/2014/main" id="{9CF373E7-B0ED-4C63-AE05-75933ED10A73}"/>
              </a:ext>
            </a:extLst>
          </p:cNvPr>
          <p:cNvSpPr/>
          <p:nvPr/>
        </p:nvSpPr>
        <p:spPr>
          <a:xfrm rot="16200000">
            <a:off x="8927286" y="2322030"/>
            <a:ext cx="838983" cy="839553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69">
            <a:extLst>
              <a:ext uri="{FF2B5EF4-FFF2-40B4-BE49-F238E27FC236}">
                <a16:creationId xmlns:a16="http://schemas.microsoft.com/office/drawing/2014/main" id="{9F7A08D6-617E-4E6D-BF74-F533322F711C}"/>
              </a:ext>
            </a:extLst>
          </p:cNvPr>
          <p:cNvSpPr/>
          <p:nvPr/>
        </p:nvSpPr>
        <p:spPr>
          <a:xfrm rot="16200000">
            <a:off x="4960407" y="3705138"/>
            <a:ext cx="838983" cy="839553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69">
            <a:extLst>
              <a:ext uri="{FF2B5EF4-FFF2-40B4-BE49-F238E27FC236}">
                <a16:creationId xmlns:a16="http://schemas.microsoft.com/office/drawing/2014/main" id="{FD4EC7FF-CFB3-458A-A1EE-7B44AEDCB071}"/>
              </a:ext>
            </a:extLst>
          </p:cNvPr>
          <p:cNvSpPr/>
          <p:nvPr/>
        </p:nvSpPr>
        <p:spPr>
          <a:xfrm rot="16200000">
            <a:off x="7643028" y="3705138"/>
            <a:ext cx="838983" cy="839553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Straight Connector 68">
            <a:extLst>
              <a:ext uri="{FF2B5EF4-FFF2-40B4-BE49-F238E27FC236}">
                <a16:creationId xmlns:a16="http://schemas.microsoft.com/office/drawing/2014/main" id="{DF100B73-0E71-4185-82A3-F465838ACC60}"/>
              </a:ext>
            </a:extLst>
          </p:cNvPr>
          <p:cNvCxnSpPr>
            <a:cxnSpLocks/>
            <a:stCxn id="33" idx="2"/>
            <a:endCxn id="43" idx="0"/>
          </p:cNvCxnSpPr>
          <p:nvPr/>
        </p:nvCxnSpPr>
        <p:spPr>
          <a:xfrm>
            <a:off x="4477382" y="2743621"/>
            <a:ext cx="482740" cy="138129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47" name="Straight Connector 68">
            <a:extLst>
              <a:ext uri="{FF2B5EF4-FFF2-40B4-BE49-F238E27FC236}">
                <a16:creationId xmlns:a16="http://schemas.microsoft.com/office/drawing/2014/main" id="{253A395E-8578-4A70-887E-0EEE45A0E96A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V="1">
            <a:off x="5799675" y="2741807"/>
            <a:ext cx="482740" cy="1814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48" name="Straight Connector 68">
            <a:extLst>
              <a:ext uri="{FF2B5EF4-FFF2-40B4-BE49-F238E27FC236}">
                <a16:creationId xmlns:a16="http://schemas.microsoft.com/office/drawing/2014/main" id="{BA992E46-6A4F-400E-818E-881E5547B8D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V="1">
            <a:off x="7121968" y="2741806"/>
            <a:ext cx="527121" cy="1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49" name="Straight Connector 68">
            <a:extLst>
              <a:ext uri="{FF2B5EF4-FFF2-40B4-BE49-F238E27FC236}">
                <a16:creationId xmlns:a16="http://schemas.microsoft.com/office/drawing/2014/main" id="{E3FF484B-EB80-4207-8530-9D01DF8326C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8488642" y="2741806"/>
            <a:ext cx="438359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50" name="Straight Connector 68">
            <a:extLst>
              <a:ext uri="{FF2B5EF4-FFF2-40B4-BE49-F238E27FC236}">
                <a16:creationId xmlns:a16="http://schemas.microsoft.com/office/drawing/2014/main" id="{8B13239B-EB95-44ED-A9E0-72AEF1F2C31B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7121968" y="2741807"/>
            <a:ext cx="520775" cy="1383107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pic>
        <p:nvPicPr>
          <p:cNvPr id="52" name="图片 51" descr="图片包含 杯子, 房间, 游戏机&#10;&#10;描述已自动生成">
            <a:extLst>
              <a:ext uri="{FF2B5EF4-FFF2-40B4-BE49-F238E27FC236}">
                <a16:creationId xmlns:a16="http://schemas.microsoft.com/office/drawing/2014/main" id="{2D4E12C4-EF5A-4826-9909-0468FC5888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2"/>
          <a:stretch/>
        </p:blipFill>
        <p:spPr>
          <a:xfrm>
            <a:off x="5469844" y="2794621"/>
            <a:ext cx="622498" cy="795579"/>
          </a:xfrm>
          <a:prstGeom prst="rect">
            <a:avLst/>
          </a:prstGeom>
        </p:spPr>
      </p:pic>
      <p:pic>
        <p:nvPicPr>
          <p:cNvPr id="53" name="图片 52" descr="图片包含 杯子, 房间, 游戏机&#10;&#10;描述已自动生成">
            <a:extLst>
              <a:ext uri="{FF2B5EF4-FFF2-40B4-BE49-F238E27FC236}">
                <a16:creationId xmlns:a16="http://schemas.microsoft.com/office/drawing/2014/main" id="{B6373829-410E-4458-BD70-9505664D6A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2"/>
          <a:stretch/>
        </p:blipFill>
        <p:spPr>
          <a:xfrm>
            <a:off x="6807844" y="2822733"/>
            <a:ext cx="622498" cy="795579"/>
          </a:xfrm>
          <a:prstGeom prst="rect">
            <a:avLst/>
          </a:prstGeom>
        </p:spPr>
      </p:pic>
      <p:pic>
        <p:nvPicPr>
          <p:cNvPr id="55" name="图片 54" descr="图片包含 杯子, 房间, 游戏机&#10;&#10;描述已自动生成">
            <a:extLst>
              <a:ext uri="{FF2B5EF4-FFF2-40B4-BE49-F238E27FC236}">
                <a16:creationId xmlns:a16="http://schemas.microsoft.com/office/drawing/2014/main" id="{C1C01EEF-1E45-4905-BBA1-7248DA036C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02" t="16863" r="-112" b="16526"/>
          <a:stretch/>
        </p:blipFill>
        <p:spPr>
          <a:xfrm>
            <a:off x="9446677" y="3113076"/>
            <a:ext cx="520775" cy="529939"/>
          </a:xfrm>
          <a:prstGeom prst="rect">
            <a:avLst/>
          </a:prstGeom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86C961B9-E13A-42AB-9639-C9814C8F9139}"/>
              </a:ext>
            </a:extLst>
          </p:cNvPr>
          <p:cNvGrpSpPr/>
          <p:nvPr/>
        </p:nvGrpSpPr>
        <p:grpSpPr>
          <a:xfrm>
            <a:off x="8010266" y="3016582"/>
            <a:ext cx="784382" cy="657685"/>
            <a:chOff x="8053148" y="2800372"/>
            <a:chExt cx="784382" cy="657685"/>
          </a:xfrm>
        </p:grpSpPr>
        <p:pic>
          <p:nvPicPr>
            <p:cNvPr id="57" name="图片 56" descr="图片包含 杯子, 房间, 游戏机&#10;&#10;描述已自动生成">
              <a:extLst>
                <a:ext uri="{FF2B5EF4-FFF2-40B4-BE49-F238E27FC236}">
                  <a16:creationId xmlns:a16="http://schemas.microsoft.com/office/drawing/2014/main" id="{04699273-E784-4213-84D4-86C1D4F34E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402" t="16863" r="-112" b="16526"/>
            <a:stretch/>
          </p:blipFill>
          <p:spPr>
            <a:xfrm>
              <a:off x="8212536" y="2800372"/>
              <a:ext cx="520775" cy="529939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FE7CCC87-AB62-4F37-BA62-8AE21AF52E9D}"/>
                </a:ext>
              </a:extLst>
            </p:cNvPr>
            <p:cNvGrpSpPr/>
            <p:nvPr/>
          </p:nvGrpSpPr>
          <p:grpSpPr>
            <a:xfrm>
              <a:off x="8053148" y="2890200"/>
              <a:ext cx="784382" cy="567857"/>
              <a:chOff x="8052598" y="2846640"/>
              <a:chExt cx="784382" cy="567857"/>
            </a:xfrm>
          </p:grpSpPr>
          <p:pic>
            <p:nvPicPr>
              <p:cNvPr id="56" name="图片 55" descr="图片包含 杯子, 房间, 游戏机&#10;&#10;描述已自动生成">
                <a:extLst>
                  <a:ext uri="{FF2B5EF4-FFF2-40B4-BE49-F238E27FC236}">
                    <a16:creationId xmlns:a16="http://schemas.microsoft.com/office/drawing/2014/main" id="{546FB54A-5337-47FD-9273-E7CA9A8C17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402" t="16863" r="-112" b="16526"/>
              <a:stretch/>
            </p:blipFill>
            <p:spPr>
              <a:xfrm>
                <a:off x="8052598" y="2846640"/>
                <a:ext cx="520775" cy="529939"/>
              </a:xfrm>
              <a:prstGeom prst="rect">
                <a:avLst/>
              </a:prstGeom>
            </p:spPr>
          </p:pic>
          <p:pic>
            <p:nvPicPr>
              <p:cNvPr id="58" name="图片 57" descr="图片包含 杯子, 房间, 游戏机&#10;&#10;描述已自动生成">
                <a:extLst>
                  <a:ext uri="{FF2B5EF4-FFF2-40B4-BE49-F238E27FC236}">
                    <a16:creationId xmlns:a16="http://schemas.microsoft.com/office/drawing/2014/main" id="{6924C2FD-CBA3-492B-A035-8907A388E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402" t="16863" r="-112" b="16526"/>
              <a:stretch/>
            </p:blipFill>
            <p:spPr>
              <a:xfrm>
                <a:off x="8316205" y="2884558"/>
                <a:ext cx="520775" cy="529939"/>
              </a:xfrm>
              <a:prstGeom prst="rect">
                <a:avLst/>
              </a:prstGeom>
            </p:spPr>
          </p:pic>
        </p:grp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AEDC694B-028F-49EA-828B-486E5DC11958}"/>
              </a:ext>
            </a:extLst>
          </p:cNvPr>
          <p:cNvSpPr txBox="1"/>
          <p:nvPr/>
        </p:nvSpPr>
        <p:spPr>
          <a:xfrm>
            <a:off x="9434400" y="1675462"/>
            <a:ext cx="2651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Revise the reward mechanism! 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988F7A9D-AAC3-44CE-90A1-DE63C96490DE}"/>
              </a:ext>
            </a:extLst>
          </p:cNvPr>
          <p:cNvSpPr/>
          <p:nvPr/>
        </p:nvSpPr>
        <p:spPr>
          <a:xfrm>
            <a:off x="5683873" y="5223504"/>
            <a:ext cx="412127" cy="740342"/>
          </a:xfrm>
          <a:prstGeom prst="rightArrow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内容占位符 2">
            <a:extLst>
              <a:ext uri="{FF2B5EF4-FFF2-40B4-BE49-F238E27FC236}">
                <a16:creationId xmlns:a16="http://schemas.microsoft.com/office/drawing/2014/main" id="{6A446647-382A-40AD-8D60-6C6385D2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2513" y="5015729"/>
            <a:ext cx="6075750" cy="1480527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Alice’s revenue decreases by 14% in selfish mining</a:t>
            </a:r>
          </a:p>
          <a:p>
            <a:r>
              <a:rPr lang="en-US" altLang="zh-CN" sz="2400" dirty="0"/>
              <a:t>Even if Alice has nearly 50% of mining power, it cannot benefit from selfish mining</a:t>
            </a:r>
          </a:p>
        </p:txBody>
      </p:sp>
      <p:sp>
        <p:nvSpPr>
          <p:cNvPr id="65" name="内容占位符 2">
            <a:extLst>
              <a:ext uri="{FF2B5EF4-FFF2-40B4-BE49-F238E27FC236}">
                <a16:creationId xmlns:a16="http://schemas.microsoft.com/office/drawing/2014/main" id="{0A6C03FA-2287-4CAC-9C2E-2D0235F6042E}"/>
              </a:ext>
            </a:extLst>
          </p:cNvPr>
          <p:cNvSpPr txBox="1">
            <a:spLocks/>
          </p:cNvSpPr>
          <p:nvPr/>
        </p:nvSpPr>
        <p:spPr>
          <a:xfrm>
            <a:off x="838200" y="1430447"/>
            <a:ext cx="10515600" cy="1480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/>
              <a:t>Alleviate selfish mining </a:t>
            </a:r>
          </a:p>
        </p:txBody>
      </p:sp>
    </p:spTree>
    <p:extLst>
      <p:ext uri="{BB962C8B-B14F-4D97-AF65-F5344CB8AC3E}">
        <p14:creationId xmlns:p14="http://schemas.microsoft.com/office/powerpoint/2010/main" val="2666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2" grpId="0"/>
      <p:bldP spid="63" grpId="0" animBg="1"/>
      <p:bldP spid="6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2883259E-82EC-44AF-8A88-4F9EE3CC0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308" r="1579"/>
          <a:stretch/>
        </p:blipFill>
        <p:spPr>
          <a:xfrm>
            <a:off x="6132513" y="2273462"/>
            <a:ext cx="4267199" cy="39380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4E69FC-B5FD-4D41-819F-03956EE61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365"/>
          <a:stretch/>
        </p:blipFill>
        <p:spPr>
          <a:xfrm>
            <a:off x="1386193" y="2277214"/>
            <a:ext cx="4141334" cy="393807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Relative Propagation Delay (RPD)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500452"/>
          </a:xfrm>
        </p:spPr>
        <p:txBody>
          <a:bodyPr>
            <a:norm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altLang="zh-CN" sz="2800" dirty="0"/>
              <a:t>A miner with sufficient mining power has an inherent advantage in honest mining, especially in the system with a larger delay.</a:t>
            </a:r>
            <a:endParaRPr lang="zh-CN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E61D2B-F1FF-40EB-9B7B-092794C4F87F}"/>
              </a:ext>
            </a:extLst>
          </p:cNvPr>
          <p:cNvSpPr txBox="1"/>
          <p:nvPr/>
        </p:nvSpPr>
        <p:spPr>
          <a:xfrm>
            <a:off x="2546348" y="6259810"/>
            <a:ext cx="70993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sz="2400" dirty="0"/>
              <a:t>Alice’s </a:t>
            </a:r>
            <a:r>
              <a:rPr lang="en-US" altLang="zh-CN" sz="2400" b="1" dirty="0"/>
              <a:t>honest revenue </a:t>
            </a:r>
            <a:r>
              <a:rPr lang="en-US" altLang="zh-CN" sz="2400" dirty="0"/>
              <a:t>with different RPDs</a:t>
            </a:r>
            <a:endParaRPr lang="en-US" altLang="zh-CN" sz="20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44A2EC-E853-4DAC-A38D-9BBD5C6A71DA}"/>
              </a:ext>
            </a:extLst>
          </p:cNvPr>
          <p:cNvSpPr/>
          <p:nvPr/>
        </p:nvSpPr>
        <p:spPr>
          <a:xfrm>
            <a:off x="5155851" y="2813415"/>
            <a:ext cx="254000" cy="5842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pic>
        <p:nvPicPr>
          <p:cNvPr id="11" name="Picture 4" descr="Free Magnify Icon of Flat style - Available in SVG, PNG, EPS, AI &amp; Icon  fonts">
            <a:extLst>
              <a:ext uri="{FF2B5EF4-FFF2-40B4-BE49-F238E27FC236}">
                <a16:creationId xmlns:a16="http://schemas.microsoft.com/office/drawing/2014/main" id="{EB8EA759-610E-4BBD-9B11-D6DA63E22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409851" y="2627132"/>
            <a:ext cx="760534" cy="76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914D105E-5132-40AB-98D7-070D5A0516F0}"/>
              </a:ext>
            </a:extLst>
          </p:cNvPr>
          <p:cNvSpPr/>
          <p:nvPr/>
        </p:nvSpPr>
        <p:spPr>
          <a:xfrm>
            <a:off x="9265381" y="2720216"/>
            <a:ext cx="760534" cy="237429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71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形用户界面, 图表&#10;&#10;描述已自动生成">
            <a:extLst>
              <a:ext uri="{FF2B5EF4-FFF2-40B4-BE49-F238E27FC236}">
                <a16:creationId xmlns:a16="http://schemas.microsoft.com/office/drawing/2014/main" id="{85E85B43-0AA9-46FC-8F27-56075D58A6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25" t="775" r="948" b="-775"/>
          <a:stretch/>
        </p:blipFill>
        <p:spPr>
          <a:xfrm>
            <a:off x="6348731" y="2677927"/>
            <a:ext cx="3892550" cy="36301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Orphan Rate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1353800" cy="156947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The system has a higher orphan rate with more miners and a larger delay.</a:t>
            </a:r>
          </a:p>
          <a:p>
            <a:r>
              <a:rPr lang="en-US" altLang="zh-CN" sz="2800" b="1" i="1" dirty="0"/>
              <a:t>Profit threshold </a:t>
            </a:r>
            <a:r>
              <a:rPr lang="en-US" altLang="zh-CN" sz="2800" dirty="0"/>
              <a:t>of selfish mining decreases when the orphan rate increases.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E6336F-9E58-4D3A-A9F3-A905761F5D20}"/>
              </a:ext>
            </a:extLst>
          </p:cNvPr>
          <p:cNvSpPr txBox="1"/>
          <p:nvPr/>
        </p:nvSpPr>
        <p:spPr>
          <a:xfrm>
            <a:off x="2546348" y="6259810"/>
            <a:ext cx="70993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sz="2400" b="1" dirty="0"/>
              <a:t>Profit threshold </a:t>
            </a:r>
            <a:r>
              <a:rPr lang="en-US" altLang="zh-CN" sz="2400" i="0" dirty="0"/>
              <a:t>in different blockchain systems</a:t>
            </a:r>
            <a:endParaRPr lang="en-US" altLang="zh-CN" sz="2000" i="0" dirty="0"/>
          </a:p>
        </p:txBody>
      </p:sp>
      <p:pic>
        <p:nvPicPr>
          <p:cNvPr id="8" name="图片 7" descr="图形用户界面, 图表&#10;&#10;描述已自动生成">
            <a:extLst>
              <a:ext uri="{FF2B5EF4-FFF2-40B4-BE49-F238E27FC236}">
                <a16:creationId xmlns:a16="http://schemas.microsoft.com/office/drawing/2014/main" id="{40DDE18D-F308-4555-B412-F3205A1C0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75"/>
          <a:stretch/>
        </p:blipFill>
        <p:spPr>
          <a:xfrm>
            <a:off x="1499871" y="2629657"/>
            <a:ext cx="4343400" cy="3630153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04131AA-1E1D-43F4-8AE7-FB5B4B157AD2}"/>
              </a:ext>
            </a:extLst>
          </p:cNvPr>
          <p:cNvCxnSpPr>
            <a:cxnSpLocks/>
          </p:cNvCxnSpPr>
          <p:nvPr/>
        </p:nvCxnSpPr>
        <p:spPr>
          <a:xfrm>
            <a:off x="7556500" y="4106811"/>
            <a:ext cx="2108200" cy="864842"/>
          </a:xfrm>
          <a:prstGeom prst="straightConnector1">
            <a:avLst/>
          </a:prstGeom>
          <a:ln w="47625">
            <a:solidFill>
              <a:srgbClr val="D96F6E"/>
            </a:solidFill>
            <a:tailEnd type="stealt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8CF5EE8E-575D-4FE1-9C62-91537E441D02}"/>
              </a:ext>
            </a:extLst>
          </p:cNvPr>
          <p:cNvSpPr/>
          <p:nvPr/>
        </p:nvSpPr>
        <p:spPr>
          <a:xfrm>
            <a:off x="5273040" y="3226256"/>
            <a:ext cx="396240" cy="16962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8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FDD1F9BC-CA97-44A3-92B1-25DA0825D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1353800" cy="1569472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Selfish mining has a great impact on the orphan rates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1F953521-AEAE-420B-8142-928E5DCF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994" y="2215184"/>
            <a:ext cx="5734048" cy="3803933"/>
          </a:xfrm>
          <a:prstGeom prst="rect">
            <a:avLst/>
          </a:prstGeom>
        </p:spPr>
      </p:pic>
      <p:sp>
        <p:nvSpPr>
          <p:cNvPr id="39" name="椭圆 38">
            <a:extLst>
              <a:ext uri="{FF2B5EF4-FFF2-40B4-BE49-F238E27FC236}">
                <a16:creationId xmlns:a16="http://schemas.microsoft.com/office/drawing/2014/main" id="{9BE45FB9-A7A7-4EE6-9481-628833D8BBA1}"/>
              </a:ext>
            </a:extLst>
          </p:cNvPr>
          <p:cNvSpPr/>
          <p:nvPr/>
        </p:nvSpPr>
        <p:spPr>
          <a:xfrm>
            <a:off x="7670011" y="2999919"/>
            <a:ext cx="426854" cy="2309499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5" name="对话气泡: 圆角矩形 44">
            <a:extLst>
              <a:ext uri="{FF2B5EF4-FFF2-40B4-BE49-F238E27FC236}">
                <a16:creationId xmlns:a16="http://schemas.microsoft.com/office/drawing/2014/main" id="{78BA7BD0-8855-4856-8744-DD2C8E948CB6}"/>
              </a:ext>
            </a:extLst>
          </p:cNvPr>
          <p:cNvSpPr/>
          <p:nvPr/>
        </p:nvSpPr>
        <p:spPr>
          <a:xfrm>
            <a:off x="235975" y="2456007"/>
            <a:ext cx="2925008" cy="1328649"/>
          </a:xfrm>
          <a:prstGeom prst="wedgeRoundRectCallout">
            <a:avLst>
              <a:gd name="adj1" fmla="val 83371"/>
              <a:gd name="adj2" fmla="val 30177"/>
              <a:gd name="adj3" fmla="val 1666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Selfish miner has a high orphan rate with less mining power</a:t>
            </a:r>
            <a:endParaRPr lang="zh-CN" altLang="en-US" sz="2000" dirty="0"/>
          </a:p>
        </p:txBody>
      </p:sp>
      <p:sp>
        <p:nvSpPr>
          <p:cNvPr id="51" name="对话气泡: 圆角矩形 50">
            <a:extLst>
              <a:ext uri="{FF2B5EF4-FFF2-40B4-BE49-F238E27FC236}">
                <a16:creationId xmlns:a16="http://schemas.microsoft.com/office/drawing/2014/main" id="{FFF01DAB-75D0-42FA-BBF7-B53174FEA293}"/>
              </a:ext>
            </a:extLst>
          </p:cNvPr>
          <p:cNvSpPr/>
          <p:nvPr/>
        </p:nvSpPr>
        <p:spPr>
          <a:xfrm>
            <a:off x="8786042" y="2999919"/>
            <a:ext cx="3299278" cy="1569472"/>
          </a:xfrm>
          <a:prstGeom prst="wedgeRoundRectCallout">
            <a:avLst>
              <a:gd name="adj1" fmla="val -64589"/>
              <a:gd name="adj2" fmla="val 30529"/>
              <a:gd name="adj3" fmla="val 1666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As the mining power increases, the selfish orphan rate decreases, while the honest and system increases</a:t>
            </a:r>
            <a:endParaRPr lang="zh-CN" altLang="en-US" sz="2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6C2BD4-A859-4554-8F89-08B2EA773989}"/>
              </a:ext>
            </a:extLst>
          </p:cNvPr>
          <p:cNvSpPr txBox="1"/>
          <p:nvPr/>
        </p:nvSpPr>
        <p:spPr>
          <a:xfrm>
            <a:off x="3228974" y="6259810"/>
            <a:ext cx="5734048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b="1" dirty="0"/>
              <a:t>Orphan rate </a:t>
            </a:r>
            <a:r>
              <a:rPr lang="en-US" altLang="zh-CN" i="0" dirty="0"/>
              <a:t>in different mining modes</a:t>
            </a:r>
            <a:endParaRPr lang="en-US" altLang="zh-CN" sz="2000" i="0" dirty="0"/>
          </a:p>
        </p:txBody>
      </p:sp>
    </p:spTree>
    <p:extLst>
      <p:ext uri="{BB962C8B-B14F-4D97-AF65-F5344CB8AC3E}">
        <p14:creationId xmlns:p14="http://schemas.microsoft.com/office/powerpoint/2010/main" val="28904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CE6FD-FD40-46BD-8B9B-6F9944BF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8"/>
            <a:ext cx="10515600" cy="450045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We propose </a:t>
            </a:r>
            <a:r>
              <a:rPr lang="en-US" altLang="zh-CN" sz="2800" b="1" i="1" dirty="0"/>
              <a:t>a new selfish mining strategy </a:t>
            </a:r>
            <a:r>
              <a:rPr lang="en-US" altLang="zh-CN" sz="2800" dirty="0"/>
              <a:t>to handle blockchain scenarios with multiple miners and propagation delay.</a:t>
            </a:r>
          </a:p>
          <a:p>
            <a:r>
              <a:rPr lang="en-US" altLang="zh-CN" sz="2800" dirty="0"/>
              <a:t>We propose </a:t>
            </a:r>
            <a:r>
              <a:rPr lang="en-US" altLang="zh-CN" sz="2800" b="1" i="1" dirty="0"/>
              <a:t>a simulation approach </a:t>
            </a:r>
            <a:r>
              <a:rPr lang="en-US" altLang="zh-CN" sz="2800" dirty="0"/>
              <a:t>to simulate the real-world blockchain scenarios.</a:t>
            </a:r>
          </a:p>
          <a:p>
            <a:r>
              <a:rPr lang="en-US" altLang="zh-CN" sz="2800" dirty="0"/>
              <a:t>We evaluate the performance of the selfish mining strategy on the simulation system and obtain many interesting findings from the empirical study.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66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7130A5-9A1D-4C4D-9075-4BEB5DE1B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63" y="2283460"/>
            <a:ext cx="2566274" cy="1488439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BDFD312-1B80-491F-9776-160BF9D727DE}"/>
              </a:ext>
            </a:extLst>
          </p:cNvPr>
          <p:cNvSpPr txBox="1">
            <a:spLocks/>
          </p:cNvSpPr>
          <p:nvPr/>
        </p:nvSpPr>
        <p:spPr>
          <a:xfrm>
            <a:off x="2247900" y="41224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ts val="4667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223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E5A82-82AA-44CF-BB45-0FC86D148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Nakamoto Consensus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7A9B9C-2436-4A36-9707-94DAD25C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9"/>
            <a:ext cx="10515600" cy="1174530"/>
          </a:xfrm>
        </p:spPr>
        <p:txBody>
          <a:bodyPr/>
          <a:lstStyle/>
          <a:p>
            <a:r>
              <a:rPr lang="en-US" altLang="zh-CN" dirty="0"/>
              <a:t>One of the most widely-used consensus protocols proposed by Nakamoto Satoshi</a:t>
            </a:r>
            <a:endParaRPr lang="zh-CN" altLang="en-US" baseline="30000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C88CF7C-90DE-4DA3-9063-B4B5F0AFE92B}"/>
              </a:ext>
            </a:extLst>
          </p:cNvPr>
          <p:cNvCxnSpPr>
            <a:cxnSpLocks/>
            <a:stCxn id="129" idx="1"/>
            <a:endCxn id="10" idx="3"/>
          </p:cNvCxnSpPr>
          <p:nvPr/>
        </p:nvCxnSpPr>
        <p:spPr>
          <a:xfrm flipH="1" flipV="1">
            <a:off x="1909071" y="3361056"/>
            <a:ext cx="3684334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8EE1FAC-B1AD-4425-913C-15E9212EFF29}"/>
              </a:ext>
            </a:extLst>
          </p:cNvPr>
          <p:cNvCxnSpPr>
            <a:cxnSpLocks/>
            <a:stCxn id="129" idx="3"/>
            <a:endCxn id="128" idx="1"/>
          </p:cNvCxnSpPr>
          <p:nvPr/>
        </p:nvCxnSpPr>
        <p:spPr>
          <a:xfrm flipV="1">
            <a:off x="6651558" y="3361056"/>
            <a:ext cx="3631371" cy="1115698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5">
            <a:extLst>
              <a:ext uri="{FF2B5EF4-FFF2-40B4-BE49-F238E27FC236}">
                <a16:creationId xmlns:a16="http://schemas.microsoft.com/office/drawing/2014/main" id="{AD2BA50F-80F8-43A6-8F3C-46B9A123E07E}"/>
              </a:ext>
            </a:extLst>
          </p:cNvPr>
          <p:cNvSpPr/>
          <p:nvPr/>
        </p:nvSpPr>
        <p:spPr>
          <a:xfrm rot="16200000">
            <a:off x="283374" y="4244498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9">
            <a:extLst>
              <a:ext uri="{FF2B5EF4-FFF2-40B4-BE49-F238E27FC236}">
                <a16:creationId xmlns:a16="http://schemas.microsoft.com/office/drawing/2014/main" id="{B7D1CEB4-C6D7-4034-BED3-08D7C24B67F4}"/>
              </a:ext>
            </a:extLst>
          </p:cNvPr>
          <p:cNvSpPr/>
          <p:nvPr/>
        </p:nvSpPr>
        <p:spPr>
          <a:xfrm rot="16200000">
            <a:off x="1066016" y="4244496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0" name="Picture 7">
            <a:extLst>
              <a:ext uri="{FF2B5EF4-FFF2-40B4-BE49-F238E27FC236}">
                <a16:creationId xmlns:a16="http://schemas.microsoft.com/office/drawing/2014/main" id="{356911C0-899D-496B-BD5F-B8A96DAC3C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69266" y="2455282"/>
            <a:ext cx="221456" cy="221456"/>
          </a:xfrm>
          <a:prstGeom prst="rect">
            <a:avLst/>
          </a:prstGeom>
        </p:spPr>
      </p:pic>
      <p:pic>
        <p:nvPicPr>
          <p:cNvPr id="101" name="Picture 7">
            <a:extLst>
              <a:ext uri="{FF2B5EF4-FFF2-40B4-BE49-F238E27FC236}">
                <a16:creationId xmlns:a16="http://schemas.microsoft.com/office/drawing/2014/main" id="{34E43B94-1625-4FC1-A206-B01F79E378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143567" y="4848686"/>
            <a:ext cx="221456" cy="221456"/>
          </a:xfrm>
          <a:prstGeom prst="rect">
            <a:avLst/>
          </a:prstGeom>
        </p:spPr>
      </p:pic>
      <p:pic>
        <p:nvPicPr>
          <p:cNvPr id="2050" name="Picture 2" descr="Bitcoin Logo - Aktien-Blog">
            <a:extLst>
              <a:ext uri="{FF2B5EF4-FFF2-40B4-BE49-F238E27FC236}">
                <a16:creationId xmlns:a16="http://schemas.microsoft.com/office/drawing/2014/main" id="{638B0870-3918-4E86-BF0E-A3CF9C40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6652" y="10351784"/>
            <a:ext cx="129072" cy="12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灯片编号占位符 4">
            <a:extLst>
              <a:ext uri="{FF2B5EF4-FFF2-40B4-BE49-F238E27FC236}">
                <a16:creationId xmlns:a16="http://schemas.microsoft.com/office/drawing/2014/main" id="{55F7EAFA-0AF3-4846-B8E5-1305BE74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5F3838-4D38-4C45-9D4F-B8FB192EDF91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6" name="Rectangle 81">
            <a:extLst>
              <a:ext uri="{FF2B5EF4-FFF2-40B4-BE49-F238E27FC236}">
                <a16:creationId xmlns:a16="http://schemas.microsoft.com/office/drawing/2014/main" id="{8C57C851-BBAA-46AF-A908-7FDDD5AC63D1}"/>
              </a:ext>
            </a:extLst>
          </p:cNvPr>
          <p:cNvSpPr/>
          <p:nvPr/>
        </p:nvSpPr>
        <p:spPr>
          <a:xfrm>
            <a:off x="5112789" y="3573209"/>
            <a:ext cx="504000" cy="504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082D2D2C-D731-479B-B610-87A01F5B8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18" y="2712321"/>
            <a:ext cx="1058153" cy="1297470"/>
          </a:xfrm>
          <a:prstGeom prst="rect">
            <a:avLst/>
          </a:prstGeom>
        </p:spPr>
      </p:pic>
      <p:pic>
        <p:nvPicPr>
          <p:cNvPr id="128" name="图片 127" descr="图标&#10;&#10;描述已自动生成">
            <a:extLst>
              <a:ext uri="{FF2B5EF4-FFF2-40B4-BE49-F238E27FC236}">
                <a16:creationId xmlns:a16="http://schemas.microsoft.com/office/drawing/2014/main" id="{BEADC957-0DC5-48CE-9FAC-0826DC7BD5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29" y="2712321"/>
            <a:ext cx="1058153" cy="1297470"/>
          </a:xfrm>
          <a:prstGeom prst="rect">
            <a:avLst/>
          </a:prstGeom>
        </p:spPr>
      </p:pic>
      <p:pic>
        <p:nvPicPr>
          <p:cNvPr id="129" name="图片 128" descr="图标&#10;&#10;描述已自动生成">
            <a:extLst>
              <a:ext uri="{FF2B5EF4-FFF2-40B4-BE49-F238E27FC236}">
                <a16:creationId xmlns:a16="http://schemas.microsoft.com/office/drawing/2014/main" id="{54828253-58B6-4716-A8F7-217873E07B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05" y="3828019"/>
            <a:ext cx="1058153" cy="1297470"/>
          </a:xfrm>
          <a:prstGeom prst="rect">
            <a:avLst/>
          </a:prstGeom>
        </p:spPr>
      </p:pic>
      <p:pic>
        <p:nvPicPr>
          <p:cNvPr id="130" name="Picture 7">
            <a:extLst>
              <a:ext uri="{FF2B5EF4-FFF2-40B4-BE49-F238E27FC236}">
                <a16:creationId xmlns:a16="http://schemas.microsoft.com/office/drawing/2014/main" id="{20B80BC1-7554-4166-B354-EEAFEE067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11753" y="3573690"/>
            <a:ext cx="221456" cy="221456"/>
          </a:xfrm>
          <a:prstGeom prst="rect">
            <a:avLst/>
          </a:prstGeom>
        </p:spPr>
      </p:pic>
      <p:pic>
        <p:nvPicPr>
          <p:cNvPr id="131" name="Picture 7">
            <a:extLst>
              <a:ext uri="{FF2B5EF4-FFF2-40B4-BE49-F238E27FC236}">
                <a16:creationId xmlns:a16="http://schemas.microsoft.com/office/drawing/2014/main" id="{EA698BCD-BDCD-4C6B-ADF9-79E08557CF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01277" y="2445805"/>
            <a:ext cx="221456" cy="221456"/>
          </a:xfrm>
          <a:prstGeom prst="rect">
            <a:avLst/>
          </a:prstGeom>
        </p:spPr>
      </p:pic>
      <p:cxnSp>
        <p:nvCxnSpPr>
          <p:cNvPr id="132" name="Straight Connector 68">
            <a:extLst>
              <a:ext uri="{FF2B5EF4-FFF2-40B4-BE49-F238E27FC236}">
                <a16:creationId xmlns:a16="http://schemas.microsoft.com/office/drawing/2014/main" id="{B10FBA7E-3DCF-409B-B088-8DBB97FA94D6}"/>
              </a:ext>
            </a:extLst>
          </p:cNvPr>
          <p:cNvCxnSpPr>
            <a:cxnSpLocks/>
            <a:stCxn id="63" idx="2"/>
            <a:endCxn id="67" idx="0"/>
          </p:cNvCxnSpPr>
          <p:nvPr/>
        </p:nvCxnSpPr>
        <p:spPr>
          <a:xfrm flipV="1">
            <a:off x="787375" y="4496495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33" name="Rectangle 65">
            <a:extLst>
              <a:ext uri="{FF2B5EF4-FFF2-40B4-BE49-F238E27FC236}">
                <a16:creationId xmlns:a16="http://schemas.microsoft.com/office/drawing/2014/main" id="{5A30989D-20A8-4C6A-9C66-D6047370D7A5}"/>
              </a:ext>
            </a:extLst>
          </p:cNvPr>
          <p:cNvSpPr/>
          <p:nvPr/>
        </p:nvSpPr>
        <p:spPr>
          <a:xfrm rot="16200000">
            <a:off x="9706355" y="4197147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4" name="Rectangle 69">
            <a:extLst>
              <a:ext uri="{FF2B5EF4-FFF2-40B4-BE49-F238E27FC236}">
                <a16:creationId xmlns:a16="http://schemas.microsoft.com/office/drawing/2014/main" id="{27601814-63D8-4D3A-BACB-4B05AC5C04C4}"/>
              </a:ext>
            </a:extLst>
          </p:cNvPr>
          <p:cNvSpPr/>
          <p:nvPr/>
        </p:nvSpPr>
        <p:spPr>
          <a:xfrm rot="16200000">
            <a:off x="10488997" y="4197145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35" name="Straight Connector 68">
            <a:extLst>
              <a:ext uri="{FF2B5EF4-FFF2-40B4-BE49-F238E27FC236}">
                <a16:creationId xmlns:a16="http://schemas.microsoft.com/office/drawing/2014/main" id="{33408D64-492B-4F29-8917-35BA44E041BE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 flipV="1">
            <a:off x="10210356" y="4449144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36" name="Rectangle 81">
            <a:extLst>
              <a:ext uri="{FF2B5EF4-FFF2-40B4-BE49-F238E27FC236}">
                <a16:creationId xmlns:a16="http://schemas.microsoft.com/office/drawing/2014/main" id="{2385103D-F5D9-4BC5-A5AF-038A91AF9916}"/>
              </a:ext>
            </a:extLst>
          </p:cNvPr>
          <p:cNvSpPr/>
          <p:nvPr/>
        </p:nvSpPr>
        <p:spPr>
          <a:xfrm>
            <a:off x="6583872" y="3573209"/>
            <a:ext cx="504000" cy="504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8" name="Picture 4" descr="Free Stock Photo of Vector Lightbulb ideas | Download Free Images and Free  Illustrations">
            <a:extLst>
              <a:ext uri="{FF2B5EF4-FFF2-40B4-BE49-F238E27FC236}">
                <a16:creationId xmlns:a16="http://schemas.microsoft.com/office/drawing/2014/main" id="{F177D3FD-5D81-4329-94D7-B869A3FA5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 t="5101" r="-790" b="10353"/>
          <a:stretch/>
        </p:blipFill>
        <p:spPr bwMode="auto">
          <a:xfrm>
            <a:off x="6675439" y="4539496"/>
            <a:ext cx="751862" cy="65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Rectangle 65">
            <a:extLst>
              <a:ext uri="{FF2B5EF4-FFF2-40B4-BE49-F238E27FC236}">
                <a16:creationId xmlns:a16="http://schemas.microsoft.com/office/drawing/2014/main" id="{BEB3A896-CF8A-454A-970B-D76DC7216746}"/>
              </a:ext>
            </a:extLst>
          </p:cNvPr>
          <p:cNvSpPr/>
          <p:nvPr/>
        </p:nvSpPr>
        <p:spPr>
          <a:xfrm rot="16200000">
            <a:off x="5067543" y="5323112"/>
            <a:ext cx="504001" cy="504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9" name="Rectangle 69">
            <a:extLst>
              <a:ext uri="{FF2B5EF4-FFF2-40B4-BE49-F238E27FC236}">
                <a16:creationId xmlns:a16="http://schemas.microsoft.com/office/drawing/2014/main" id="{C377D20D-D89A-41B4-83EB-C1274E5E2F3E}"/>
              </a:ext>
            </a:extLst>
          </p:cNvPr>
          <p:cNvSpPr/>
          <p:nvPr/>
        </p:nvSpPr>
        <p:spPr>
          <a:xfrm rot="16200000">
            <a:off x="5850185" y="5323110"/>
            <a:ext cx="504001" cy="503999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0" name="Straight Connector 68">
            <a:extLst>
              <a:ext uri="{FF2B5EF4-FFF2-40B4-BE49-F238E27FC236}">
                <a16:creationId xmlns:a16="http://schemas.microsoft.com/office/drawing/2014/main" id="{A88B5701-CC6C-4762-ABD2-70E281AB3267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flipV="1">
            <a:off x="5571544" y="5575109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41" name="Rectangle 81">
            <a:extLst>
              <a:ext uri="{FF2B5EF4-FFF2-40B4-BE49-F238E27FC236}">
                <a16:creationId xmlns:a16="http://schemas.microsoft.com/office/drawing/2014/main" id="{270254F9-ABDA-4F38-B48C-0E5EE15FC5FA}"/>
              </a:ext>
            </a:extLst>
          </p:cNvPr>
          <p:cNvSpPr/>
          <p:nvPr/>
        </p:nvSpPr>
        <p:spPr>
          <a:xfrm>
            <a:off x="6632827" y="5335792"/>
            <a:ext cx="504000" cy="504000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42" name="Straight Connector 68">
            <a:extLst>
              <a:ext uri="{FF2B5EF4-FFF2-40B4-BE49-F238E27FC236}">
                <a16:creationId xmlns:a16="http://schemas.microsoft.com/office/drawing/2014/main" id="{A4B333CE-0D09-4C5A-90A7-49D5A1A9FD78}"/>
              </a:ext>
            </a:extLst>
          </p:cNvPr>
          <p:cNvCxnSpPr>
            <a:cxnSpLocks/>
          </p:cNvCxnSpPr>
          <p:nvPr/>
        </p:nvCxnSpPr>
        <p:spPr>
          <a:xfrm flipV="1">
            <a:off x="6355018" y="5575106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pic>
        <p:nvPicPr>
          <p:cNvPr id="6" name="图片 5" descr="图片包含 杯子, 房间, 游戏机&#10;&#10;描述已自动生成">
            <a:extLst>
              <a:ext uri="{FF2B5EF4-FFF2-40B4-BE49-F238E27FC236}">
                <a16:creationId xmlns:a16="http://schemas.microsoft.com/office/drawing/2014/main" id="{42906D1A-E6DE-4F58-A43E-22A92714E6A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52"/>
          <a:stretch/>
        </p:blipFill>
        <p:spPr>
          <a:xfrm>
            <a:off x="6946728" y="5416051"/>
            <a:ext cx="471483" cy="602576"/>
          </a:xfrm>
          <a:prstGeom prst="rect">
            <a:avLst/>
          </a:prstGeom>
        </p:spPr>
      </p:pic>
      <p:cxnSp>
        <p:nvCxnSpPr>
          <p:cNvPr id="143" name="Straight Connector 68">
            <a:extLst>
              <a:ext uri="{FF2B5EF4-FFF2-40B4-BE49-F238E27FC236}">
                <a16:creationId xmlns:a16="http://schemas.microsoft.com/office/drawing/2014/main" id="{FE07921F-538E-4262-AC3C-78B92DEBDB79}"/>
              </a:ext>
            </a:extLst>
          </p:cNvPr>
          <p:cNvCxnSpPr>
            <a:cxnSpLocks/>
          </p:cNvCxnSpPr>
          <p:nvPr/>
        </p:nvCxnSpPr>
        <p:spPr>
          <a:xfrm flipV="1">
            <a:off x="1581172" y="4495406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144" name="Straight Connector 68">
            <a:extLst>
              <a:ext uri="{FF2B5EF4-FFF2-40B4-BE49-F238E27FC236}">
                <a16:creationId xmlns:a16="http://schemas.microsoft.com/office/drawing/2014/main" id="{4C6285FB-4C98-44F7-AF16-8A33F49997C9}"/>
              </a:ext>
            </a:extLst>
          </p:cNvPr>
          <p:cNvCxnSpPr>
            <a:cxnSpLocks/>
          </p:cNvCxnSpPr>
          <p:nvPr/>
        </p:nvCxnSpPr>
        <p:spPr>
          <a:xfrm flipV="1">
            <a:off x="10993780" y="4449144"/>
            <a:ext cx="27864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30B6A30-53F6-43A4-A0B5-5AB5404E0640}"/>
              </a:ext>
            </a:extLst>
          </p:cNvPr>
          <p:cNvSpPr txBox="1"/>
          <p:nvPr/>
        </p:nvSpPr>
        <p:spPr>
          <a:xfrm>
            <a:off x="3395725" y="4202465"/>
            <a:ext cx="105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 second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580C32AF-C9D7-40FC-8DCF-9677E0FFE01B}"/>
              </a:ext>
            </a:extLst>
          </p:cNvPr>
          <p:cNvSpPr txBox="1"/>
          <p:nvPr/>
        </p:nvSpPr>
        <p:spPr>
          <a:xfrm>
            <a:off x="8108404" y="4126074"/>
            <a:ext cx="116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 seconds</a:t>
            </a:r>
            <a:endParaRPr lang="zh-CN" altLang="en-US" dirty="0"/>
          </a:p>
        </p:txBody>
      </p:sp>
      <p:sp>
        <p:nvSpPr>
          <p:cNvPr id="123" name="圆角矩形 3">
            <a:extLst>
              <a:ext uri="{FF2B5EF4-FFF2-40B4-BE49-F238E27FC236}">
                <a16:creationId xmlns:a16="http://schemas.microsoft.com/office/drawing/2014/main" id="{2BD67CB7-748B-4D8E-A819-CB7F0E4C96D6}"/>
              </a:ext>
            </a:extLst>
          </p:cNvPr>
          <p:cNvSpPr/>
          <p:nvPr/>
        </p:nvSpPr>
        <p:spPr bwMode="gray">
          <a:xfrm>
            <a:off x="1447165" y="6113669"/>
            <a:ext cx="9254112" cy="659471"/>
          </a:xfrm>
          <a:prstGeom prst="roundRect">
            <a:avLst/>
          </a:prstGeom>
          <a:ln w="28575"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lvl="0" algn="ctr"/>
            <a:r>
              <a:rPr lang="en-US" altLang="zh-CN" sz="2400" kern="0" dirty="0">
                <a:solidFill>
                  <a:srgbClr val="C00000"/>
                </a:solidFill>
                <a:latin typeface="Corbel" panose="020B0503020204020204" pitchFamily="34" charset="0"/>
                <a:ea typeface="华文仿宋" panose="02010600040101010101" pitchFamily="2" charset="-122"/>
              </a:rPr>
              <a:t>Miner’s reward is proportional to its mining power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379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1.11111E-6 L -0.26653 0.097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4" y="488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5 -1.11111E-6 L 0.38398 0.0909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10" y="4537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36" grpId="0" animBg="1"/>
      <p:bldP spid="136" grpId="1" animBg="1"/>
      <p:bldP spid="141" grpId="0" animBg="1"/>
      <p:bldP spid="145" grpId="0"/>
      <p:bldP spid="146" grpId="0"/>
      <p:bldP spid="1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BE32-FB2E-46A4-963E-62E389A7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Selfish Mining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BB786-0064-409D-A1EC-B20B435E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7"/>
            <a:ext cx="10515600" cy="1484183"/>
          </a:xfrm>
        </p:spPr>
        <p:txBody>
          <a:bodyPr>
            <a:normAutofit/>
          </a:bodyPr>
          <a:lstStyle/>
          <a:p>
            <a:r>
              <a:rPr lang="en-US" altLang="zh-CN" dirty="0"/>
              <a:t>The game between 1 honest pool </a:t>
            </a:r>
            <a:r>
              <a:rPr lang="en-US" altLang="zh-CN" dirty="0">
                <a:solidFill>
                  <a:srgbClr val="D34A49"/>
                </a:solidFill>
              </a:rPr>
              <a:t>(Alice) </a:t>
            </a:r>
            <a:r>
              <a:rPr lang="en-US" altLang="zh-CN" dirty="0"/>
              <a:t>and 1 selfish pool </a:t>
            </a:r>
            <a:r>
              <a:rPr lang="en-US" altLang="zh-CN" dirty="0">
                <a:solidFill>
                  <a:srgbClr val="2B7395"/>
                </a:solidFill>
              </a:rPr>
              <a:t>(Bob)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90C32-4802-4E21-974C-E46E4954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58BA2029-A888-4FAB-86AA-0875D2409660}"/>
              </a:ext>
            </a:extLst>
          </p:cNvPr>
          <p:cNvSpPr/>
          <p:nvPr/>
        </p:nvSpPr>
        <p:spPr>
          <a:xfrm rot="16200000">
            <a:off x="2345843" y="3519541"/>
            <a:ext cx="719997" cy="720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69">
            <a:extLst>
              <a:ext uri="{FF2B5EF4-FFF2-40B4-BE49-F238E27FC236}">
                <a16:creationId xmlns:a16="http://schemas.microsoft.com/office/drawing/2014/main" id="{16AABB97-E289-4160-9523-E41CBA9203C2}"/>
              </a:ext>
            </a:extLst>
          </p:cNvPr>
          <p:cNvSpPr/>
          <p:nvPr/>
        </p:nvSpPr>
        <p:spPr>
          <a:xfrm rot="16200000">
            <a:off x="3576595" y="3519538"/>
            <a:ext cx="719997" cy="720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4" name="Straight Connector 68">
            <a:extLst>
              <a:ext uri="{FF2B5EF4-FFF2-40B4-BE49-F238E27FC236}">
                <a16:creationId xmlns:a16="http://schemas.microsoft.com/office/drawing/2014/main" id="{D6BCA2F4-A155-411D-8EE5-583F95339DD6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V="1">
            <a:off x="3065842" y="3879538"/>
            <a:ext cx="51075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95" name="Straight Connector 68">
            <a:extLst>
              <a:ext uri="{FF2B5EF4-FFF2-40B4-BE49-F238E27FC236}">
                <a16:creationId xmlns:a16="http://schemas.microsoft.com/office/drawing/2014/main" id="{E07E35AD-2B3B-4865-BEF5-9A31966FE741}"/>
              </a:ext>
            </a:extLst>
          </p:cNvPr>
          <p:cNvCxnSpPr>
            <a:cxnSpLocks/>
            <a:stCxn id="93" idx="2"/>
            <a:endCxn id="84" idx="0"/>
          </p:cNvCxnSpPr>
          <p:nvPr/>
        </p:nvCxnSpPr>
        <p:spPr>
          <a:xfrm flipV="1">
            <a:off x="4296594" y="3181550"/>
            <a:ext cx="747266" cy="697988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9AE864C4-D124-4262-B956-C36F09DE685E}"/>
              </a:ext>
            </a:extLst>
          </p:cNvPr>
          <p:cNvGrpSpPr/>
          <p:nvPr/>
        </p:nvGrpSpPr>
        <p:grpSpPr>
          <a:xfrm>
            <a:off x="5047124" y="2799665"/>
            <a:ext cx="720001" cy="743425"/>
            <a:chOff x="4635142" y="2997321"/>
            <a:chExt cx="720001" cy="743425"/>
          </a:xfrm>
        </p:grpSpPr>
        <p:sp>
          <p:nvSpPr>
            <p:cNvPr id="96" name="Rectangle 35">
              <a:extLst>
                <a:ext uri="{FF2B5EF4-FFF2-40B4-BE49-F238E27FC236}">
                  <a16:creationId xmlns:a16="http://schemas.microsoft.com/office/drawing/2014/main" id="{CDBF9DC9-AD7E-4291-9A79-12D6AB319290}"/>
                </a:ext>
              </a:extLst>
            </p:cNvPr>
            <p:cNvSpPr/>
            <p:nvPr/>
          </p:nvSpPr>
          <p:spPr>
            <a:xfrm rot="16200000">
              <a:off x="4635144" y="3020746"/>
              <a:ext cx="719998" cy="720001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8" name="图片 97" descr="卡通人物&#10;&#10;描述已自动生成">
              <a:extLst>
                <a:ext uri="{FF2B5EF4-FFF2-40B4-BE49-F238E27FC236}">
                  <a16:creationId xmlns:a16="http://schemas.microsoft.com/office/drawing/2014/main" id="{B651448F-3B45-44F1-9417-5C83C6A05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4704002" y="2997321"/>
              <a:ext cx="592237" cy="719875"/>
            </a:xfrm>
            <a:prstGeom prst="rect">
              <a:avLst/>
            </a:prstGeom>
          </p:spPr>
        </p:pic>
      </p:grpSp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12508AE9-EB37-4AE7-9D1C-9CF2E12CF37D}"/>
              </a:ext>
            </a:extLst>
          </p:cNvPr>
          <p:cNvGrpSpPr/>
          <p:nvPr/>
        </p:nvGrpSpPr>
        <p:grpSpPr>
          <a:xfrm>
            <a:off x="6333451" y="2799665"/>
            <a:ext cx="720001" cy="743425"/>
            <a:chOff x="5921469" y="2997321"/>
            <a:chExt cx="720001" cy="743425"/>
          </a:xfrm>
        </p:grpSpPr>
        <p:sp>
          <p:nvSpPr>
            <p:cNvPr id="101" name="Rectangle 35">
              <a:extLst>
                <a:ext uri="{FF2B5EF4-FFF2-40B4-BE49-F238E27FC236}">
                  <a16:creationId xmlns:a16="http://schemas.microsoft.com/office/drawing/2014/main" id="{44B46AF8-0B85-4029-AB97-494477C28DAA}"/>
                </a:ext>
              </a:extLst>
            </p:cNvPr>
            <p:cNvSpPr/>
            <p:nvPr/>
          </p:nvSpPr>
          <p:spPr>
            <a:xfrm rot="16200000">
              <a:off x="5921471" y="3020746"/>
              <a:ext cx="719998" cy="720001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2" name="图片 101" descr="卡通人物&#10;&#10;描述已自动生成">
              <a:extLst>
                <a:ext uri="{FF2B5EF4-FFF2-40B4-BE49-F238E27FC236}">
                  <a16:creationId xmlns:a16="http://schemas.microsoft.com/office/drawing/2014/main" id="{57866CCE-CADD-4F9E-9C78-408540C125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5990329" y="2997321"/>
              <a:ext cx="592237" cy="719875"/>
            </a:xfrm>
            <a:prstGeom prst="rect">
              <a:avLst/>
            </a:prstGeom>
          </p:spPr>
        </p:pic>
      </p:grpSp>
      <p:cxnSp>
        <p:nvCxnSpPr>
          <p:cNvPr id="103" name="Straight Connector 68">
            <a:extLst>
              <a:ext uri="{FF2B5EF4-FFF2-40B4-BE49-F238E27FC236}">
                <a16:creationId xmlns:a16="http://schemas.microsoft.com/office/drawing/2014/main" id="{9DBEBA51-848D-4ED6-84E8-19A62A3B2CFA}"/>
              </a:ext>
            </a:extLst>
          </p:cNvPr>
          <p:cNvCxnSpPr>
            <a:cxnSpLocks/>
            <a:stCxn id="96" idx="2"/>
            <a:endCxn id="101" idx="0"/>
          </p:cNvCxnSpPr>
          <p:nvPr/>
        </p:nvCxnSpPr>
        <p:spPr>
          <a:xfrm>
            <a:off x="5767126" y="3183091"/>
            <a:ext cx="566326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DF375592-9DA0-4E3B-9461-1A0983A0B994}"/>
              </a:ext>
            </a:extLst>
          </p:cNvPr>
          <p:cNvGrpSpPr/>
          <p:nvPr/>
        </p:nvGrpSpPr>
        <p:grpSpPr>
          <a:xfrm>
            <a:off x="7583050" y="2801756"/>
            <a:ext cx="720001" cy="743425"/>
            <a:chOff x="7171068" y="2999412"/>
            <a:chExt cx="720001" cy="743425"/>
          </a:xfrm>
        </p:grpSpPr>
        <p:sp>
          <p:nvSpPr>
            <p:cNvPr id="106" name="Rectangle 35">
              <a:extLst>
                <a:ext uri="{FF2B5EF4-FFF2-40B4-BE49-F238E27FC236}">
                  <a16:creationId xmlns:a16="http://schemas.microsoft.com/office/drawing/2014/main" id="{F4F27A61-9BA1-487B-AC96-E7F3404E436D}"/>
                </a:ext>
              </a:extLst>
            </p:cNvPr>
            <p:cNvSpPr/>
            <p:nvPr/>
          </p:nvSpPr>
          <p:spPr>
            <a:xfrm rot="16200000">
              <a:off x="7171070" y="3022837"/>
              <a:ext cx="719998" cy="720001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07" name="图片 106" descr="卡通人物&#10;&#10;描述已自动生成">
              <a:extLst>
                <a:ext uri="{FF2B5EF4-FFF2-40B4-BE49-F238E27FC236}">
                  <a16:creationId xmlns:a16="http://schemas.microsoft.com/office/drawing/2014/main" id="{87D4E255-CD0A-44C7-8DAF-006F5D8D4D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7239928" y="2999412"/>
              <a:ext cx="592237" cy="719875"/>
            </a:xfrm>
            <a:prstGeom prst="rect">
              <a:avLst/>
            </a:prstGeom>
          </p:spPr>
        </p:pic>
      </p:grpSp>
      <p:cxnSp>
        <p:nvCxnSpPr>
          <p:cNvPr id="108" name="Straight Connector 68">
            <a:extLst>
              <a:ext uri="{FF2B5EF4-FFF2-40B4-BE49-F238E27FC236}">
                <a16:creationId xmlns:a16="http://schemas.microsoft.com/office/drawing/2014/main" id="{8A51F259-55B3-4C57-9996-429F4EABDA7E}"/>
              </a:ext>
            </a:extLst>
          </p:cNvPr>
          <p:cNvCxnSpPr>
            <a:cxnSpLocks/>
            <a:stCxn id="101" idx="2"/>
            <a:endCxn id="106" idx="0"/>
          </p:cNvCxnSpPr>
          <p:nvPr/>
        </p:nvCxnSpPr>
        <p:spPr>
          <a:xfrm>
            <a:off x="7053453" y="3183091"/>
            <a:ext cx="529598" cy="2091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66BF1C0-06BE-428D-9158-CBB05759227A}"/>
              </a:ext>
            </a:extLst>
          </p:cNvPr>
          <p:cNvGrpSpPr/>
          <p:nvPr/>
        </p:nvGrpSpPr>
        <p:grpSpPr>
          <a:xfrm>
            <a:off x="5047125" y="4251235"/>
            <a:ext cx="720000" cy="737235"/>
            <a:chOff x="4635145" y="4166075"/>
            <a:chExt cx="720000" cy="737235"/>
          </a:xfrm>
        </p:grpSpPr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D90389E2-9416-4DDD-8420-0E5C97483E8B}"/>
                </a:ext>
              </a:extLst>
            </p:cNvPr>
            <p:cNvSpPr/>
            <p:nvPr/>
          </p:nvSpPr>
          <p:spPr>
            <a:xfrm rot="16200000">
              <a:off x="4635146" y="4183312"/>
              <a:ext cx="719997" cy="720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3" name="图片 112" descr="卡通人物&#10;&#10;描述已自动生成">
              <a:extLst>
                <a:ext uri="{FF2B5EF4-FFF2-40B4-BE49-F238E27FC236}">
                  <a16:creationId xmlns:a16="http://schemas.microsoft.com/office/drawing/2014/main" id="{A08D33D9-E6BC-46F9-BC9D-93C7C219C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3" r="712"/>
            <a:stretch/>
          </p:blipFill>
          <p:spPr>
            <a:xfrm flipH="1">
              <a:off x="4709076" y="4166075"/>
              <a:ext cx="600199" cy="728474"/>
            </a:xfrm>
            <a:prstGeom prst="rect">
              <a:avLst/>
            </a:prstGeom>
          </p:spPr>
        </p:pic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56B0A1F-4404-4CA4-9AAC-4CCF694456E7}"/>
              </a:ext>
            </a:extLst>
          </p:cNvPr>
          <p:cNvGrpSpPr/>
          <p:nvPr/>
        </p:nvGrpSpPr>
        <p:grpSpPr>
          <a:xfrm>
            <a:off x="6333451" y="4255228"/>
            <a:ext cx="720000" cy="737235"/>
            <a:chOff x="4635145" y="4166075"/>
            <a:chExt cx="720000" cy="737235"/>
          </a:xfrm>
        </p:grpSpPr>
        <p:sp>
          <p:nvSpPr>
            <p:cNvPr id="116" name="Rectangle 69">
              <a:extLst>
                <a:ext uri="{FF2B5EF4-FFF2-40B4-BE49-F238E27FC236}">
                  <a16:creationId xmlns:a16="http://schemas.microsoft.com/office/drawing/2014/main" id="{37C05894-DFF8-4A38-9EAF-4367A394A828}"/>
                </a:ext>
              </a:extLst>
            </p:cNvPr>
            <p:cNvSpPr/>
            <p:nvPr/>
          </p:nvSpPr>
          <p:spPr>
            <a:xfrm rot="16200000">
              <a:off x="4635146" y="4183312"/>
              <a:ext cx="719997" cy="720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7" name="图片 116" descr="卡通人物&#10;&#10;描述已自动生成">
              <a:extLst>
                <a:ext uri="{FF2B5EF4-FFF2-40B4-BE49-F238E27FC236}">
                  <a16:creationId xmlns:a16="http://schemas.microsoft.com/office/drawing/2014/main" id="{6107C0B1-C64A-409F-94F3-484A17FEA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3" r="712"/>
            <a:stretch/>
          </p:blipFill>
          <p:spPr>
            <a:xfrm flipH="1">
              <a:off x="4709076" y="4166075"/>
              <a:ext cx="600199" cy="728474"/>
            </a:xfrm>
            <a:prstGeom prst="rect">
              <a:avLst/>
            </a:prstGeom>
          </p:spPr>
        </p:pic>
      </p:grpSp>
      <p:cxnSp>
        <p:nvCxnSpPr>
          <p:cNvPr id="118" name="Straight Connector 68">
            <a:extLst>
              <a:ext uri="{FF2B5EF4-FFF2-40B4-BE49-F238E27FC236}">
                <a16:creationId xmlns:a16="http://schemas.microsoft.com/office/drawing/2014/main" id="{D0621835-6A67-421B-8715-93E94291FB42}"/>
              </a:ext>
            </a:extLst>
          </p:cNvPr>
          <p:cNvCxnSpPr>
            <a:cxnSpLocks/>
            <a:stCxn id="93" idx="2"/>
            <a:endCxn id="112" idx="0"/>
          </p:cNvCxnSpPr>
          <p:nvPr/>
        </p:nvCxnSpPr>
        <p:spPr>
          <a:xfrm>
            <a:off x="4296594" y="3879538"/>
            <a:ext cx="750531" cy="748934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124" name="Straight Connector 68">
            <a:extLst>
              <a:ext uri="{FF2B5EF4-FFF2-40B4-BE49-F238E27FC236}">
                <a16:creationId xmlns:a16="http://schemas.microsoft.com/office/drawing/2014/main" id="{9F38C1FD-E287-4949-973B-AEBF04BF6A55}"/>
              </a:ext>
            </a:extLst>
          </p:cNvPr>
          <p:cNvCxnSpPr>
            <a:cxnSpLocks/>
            <a:stCxn id="112" idx="2"/>
            <a:endCxn id="116" idx="0"/>
          </p:cNvCxnSpPr>
          <p:nvPr/>
        </p:nvCxnSpPr>
        <p:spPr>
          <a:xfrm>
            <a:off x="5767125" y="4628472"/>
            <a:ext cx="566326" cy="399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84" name="Rectangle 35">
            <a:extLst>
              <a:ext uri="{FF2B5EF4-FFF2-40B4-BE49-F238E27FC236}">
                <a16:creationId xmlns:a16="http://schemas.microsoft.com/office/drawing/2014/main" id="{5D4DCC26-F837-40C9-82B4-7227E93F0F28}"/>
              </a:ext>
            </a:extLst>
          </p:cNvPr>
          <p:cNvSpPr/>
          <p:nvPr/>
        </p:nvSpPr>
        <p:spPr>
          <a:xfrm rot="16200000">
            <a:off x="5043861" y="2821550"/>
            <a:ext cx="719999" cy="720001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35">
            <a:extLst>
              <a:ext uri="{FF2B5EF4-FFF2-40B4-BE49-F238E27FC236}">
                <a16:creationId xmlns:a16="http://schemas.microsoft.com/office/drawing/2014/main" id="{6DB539C8-168C-4653-BFBB-D2CFD3800E04}"/>
              </a:ext>
            </a:extLst>
          </p:cNvPr>
          <p:cNvSpPr/>
          <p:nvPr/>
        </p:nvSpPr>
        <p:spPr>
          <a:xfrm rot="16200000">
            <a:off x="6330187" y="2825181"/>
            <a:ext cx="719999" cy="720001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35">
            <a:extLst>
              <a:ext uri="{FF2B5EF4-FFF2-40B4-BE49-F238E27FC236}">
                <a16:creationId xmlns:a16="http://schemas.microsoft.com/office/drawing/2014/main" id="{ABEBA4CA-9D8C-4C4E-9352-26BDF02A26BB}"/>
              </a:ext>
            </a:extLst>
          </p:cNvPr>
          <p:cNvSpPr/>
          <p:nvPr/>
        </p:nvSpPr>
        <p:spPr>
          <a:xfrm rot="16200000">
            <a:off x="7578697" y="2819091"/>
            <a:ext cx="719999" cy="720001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D42F5EE-5ED7-4E79-A559-DDB73244057C}"/>
              </a:ext>
            </a:extLst>
          </p:cNvPr>
          <p:cNvSpPr txBox="1"/>
          <p:nvPr/>
        </p:nvSpPr>
        <p:spPr>
          <a:xfrm>
            <a:off x="7938696" y="3691725"/>
            <a:ext cx="3443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Longest chain wins!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16FB5E-9D62-4AD9-9A40-5D7737028215}"/>
              </a:ext>
            </a:extLst>
          </p:cNvPr>
          <p:cNvSpPr txBox="1"/>
          <p:nvPr/>
        </p:nvSpPr>
        <p:spPr>
          <a:xfrm>
            <a:off x="6418914" y="5072597"/>
            <a:ext cx="38798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B7395"/>
                </a:solidFill>
              </a:rPr>
              <a:t>Bob wastes its power on orphan blocks!</a:t>
            </a:r>
            <a:endParaRPr lang="zh-CN" altLang="en-US" sz="2800" b="1" dirty="0">
              <a:solidFill>
                <a:srgbClr val="2B7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33" grpId="0" animBg="1"/>
      <p:bldP spid="134" grpId="0" animBg="1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BE32-FB2E-46A4-963E-62E389A7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Selfish Mining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BB786-0064-409D-A1EC-B20B435E2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447"/>
            <a:ext cx="10515600" cy="1484183"/>
          </a:xfrm>
        </p:spPr>
        <p:txBody>
          <a:bodyPr>
            <a:normAutofit/>
          </a:bodyPr>
          <a:lstStyle/>
          <a:p>
            <a:r>
              <a:rPr lang="en-US" altLang="zh-CN" dirty="0"/>
              <a:t>The game between 1 honest pool </a:t>
            </a:r>
            <a:r>
              <a:rPr lang="en-US" altLang="zh-CN" dirty="0">
                <a:solidFill>
                  <a:srgbClr val="D34A49"/>
                </a:solidFill>
              </a:rPr>
              <a:t>(Alice) </a:t>
            </a:r>
            <a:r>
              <a:rPr lang="en-US" altLang="zh-CN" dirty="0"/>
              <a:t>and 1 selfish pool </a:t>
            </a:r>
            <a:r>
              <a:rPr lang="en-US" altLang="zh-CN" dirty="0">
                <a:solidFill>
                  <a:srgbClr val="2B7395"/>
                </a:solidFill>
              </a:rPr>
              <a:t>(Bob)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590C32-4802-4E21-974C-E46E4954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58BA2029-A888-4FAB-86AA-0875D2409660}"/>
              </a:ext>
            </a:extLst>
          </p:cNvPr>
          <p:cNvSpPr/>
          <p:nvPr/>
        </p:nvSpPr>
        <p:spPr>
          <a:xfrm rot="16200000">
            <a:off x="916789" y="3723488"/>
            <a:ext cx="719997" cy="720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69">
            <a:extLst>
              <a:ext uri="{FF2B5EF4-FFF2-40B4-BE49-F238E27FC236}">
                <a16:creationId xmlns:a16="http://schemas.microsoft.com/office/drawing/2014/main" id="{16AABB97-E289-4160-9523-E41CBA9203C2}"/>
              </a:ext>
            </a:extLst>
          </p:cNvPr>
          <p:cNvSpPr/>
          <p:nvPr/>
        </p:nvSpPr>
        <p:spPr>
          <a:xfrm rot="16200000">
            <a:off x="2147541" y="3723485"/>
            <a:ext cx="719997" cy="720000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4" name="Straight Connector 68">
            <a:extLst>
              <a:ext uri="{FF2B5EF4-FFF2-40B4-BE49-F238E27FC236}">
                <a16:creationId xmlns:a16="http://schemas.microsoft.com/office/drawing/2014/main" id="{D6BCA2F4-A155-411D-8EE5-583F95339DD6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 flipV="1">
            <a:off x="1636788" y="4083485"/>
            <a:ext cx="510752" cy="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95" name="Straight Connector 68">
            <a:extLst>
              <a:ext uri="{FF2B5EF4-FFF2-40B4-BE49-F238E27FC236}">
                <a16:creationId xmlns:a16="http://schemas.microsoft.com/office/drawing/2014/main" id="{E07E35AD-2B3B-4865-BEF5-9A31966FE741}"/>
              </a:ext>
            </a:extLst>
          </p:cNvPr>
          <p:cNvCxnSpPr>
            <a:cxnSpLocks/>
            <a:stCxn id="93" idx="2"/>
            <a:endCxn id="84" idx="0"/>
          </p:cNvCxnSpPr>
          <p:nvPr/>
        </p:nvCxnSpPr>
        <p:spPr>
          <a:xfrm flipV="1">
            <a:off x="2867540" y="3385497"/>
            <a:ext cx="754886" cy="697988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grpSp>
        <p:nvGrpSpPr>
          <p:cNvPr id="1025" name="组合 1024">
            <a:extLst>
              <a:ext uri="{FF2B5EF4-FFF2-40B4-BE49-F238E27FC236}">
                <a16:creationId xmlns:a16="http://schemas.microsoft.com/office/drawing/2014/main" id="{9AE864C4-D124-4262-B956-C36F09DE685E}"/>
              </a:ext>
            </a:extLst>
          </p:cNvPr>
          <p:cNvGrpSpPr/>
          <p:nvPr/>
        </p:nvGrpSpPr>
        <p:grpSpPr>
          <a:xfrm>
            <a:off x="3618070" y="3003612"/>
            <a:ext cx="720001" cy="743425"/>
            <a:chOff x="4635142" y="2997321"/>
            <a:chExt cx="720001" cy="743425"/>
          </a:xfrm>
        </p:grpSpPr>
        <p:sp>
          <p:nvSpPr>
            <p:cNvPr id="96" name="Rectangle 35">
              <a:extLst>
                <a:ext uri="{FF2B5EF4-FFF2-40B4-BE49-F238E27FC236}">
                  <a16:creationId xmlns:a16="http://schemas.microsoft.com/office/drawing/2014/main" id="{CDBF9DC9-AD7E-4291-9A79-12D6AB319290}"/>
                </a:ext>
              </a:extLst>
            </p:cNvPr>
            <p:cNvSpPr/>
            <p:nvPr/>
          </p:nvSpPr>
          <p:spPr>
            <a:xfrm rot="16200000">
              <a:off x="4635144" y="3020746"/>
              <a:ext cx="719998" cy="720001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98" name="图片 97" descr="卡通人物&#10;&#10;描述已自动生成">
              <a:extLst>
                <a:ext uri="{FF2B5EF4-FFF2-40B4-BE49-F238E27FC236}">
                  <a16:creationId xmlns:a16="http://schemas.microsoft.com/office/drawing/2014/main" id="{B651448F-3B45-44F1-9417-5C83C6A050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4704002" y="2997321"/>
              <a:ext cx="592237" cy="719875"/>
            </a:xfrm>
            <a:prstGeom prst="rect">
              <a:avLst/>
            </a:prstGeom>
          </p:spPr>
        </p:pic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66BF1C0-06BE-428D-9158-CBB05759227A}"/>
              </a:ext>
            </a:extLst>
          </p:cNvPr>
          <p:cNvGrpSpPr/>
          <p:nvPr/>
        </p:nvGrpSpPr>
        <p:grpSpPr>
          <a:xfrm>
            <a:off x="3618071" y="4455182"/>
            <a:ext cx="720000" cy="737235"/>
            <a:chOff x="4635145" y="4166075"/>
            <a:chExt cx="720000" cy="737235"/>
          </a:xfrm>
        </p:grpSpPr>
        <p:sp>
          <p:nvSpPr>
            <p:cNvPr id="112" name="Rectangle 69">
              <a:extLst>
                <a:ext uri="{FF2B5EF4-FFF2-40B4-BE49-F238E27FC236}">
                  <a16:creationId xmlns:a16="http://schemas.microsoft.com/office/drawing/2014/main" id="{D90389E2-9416-4DDD-8420-0E5C97483E8B}"/>
                </a:ext>
              </a:extLst>
            </p:cNvPr>
            <p:cNvSpPr/>
            <p:nvPr/>
          </p:nvSpPr>
          <p:spPr>
            <a:xfrm rot="16200000">
              <a:off x="4635146" y="4183312"/>
              <a:ext cx="719997" cy="720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3" name="图片 112" descr="卡通人物&#10;&#10;描述已自动生成">
              <a:extLst>
                <a:ext uri="{FF2B5EF4-FFF2-40B4-BE49-F238E27FC236}">
                  <a16:creationId xmlns:a16="http://schemas.microsoft.com/office/drawing/2014/main" id="{A08D33D9-E6BC-46F9-BC9D-93C7C219CF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3" r="712"/>
            <a:stretch/>
          </p:blipFill>
          <p:spPr>
            <a:xfrm flipH="1">
              <a:off x="4709076" y="4166075"/>
              <a:ext cx="600199" cy="728474"/>
            </a:xfrm>
            <a:prstGeom prst="rect">
              <a:avLst/>
            </a:prstGeom>
          </p:spPr>
        </p:pic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56B0A1F-4404-4CA4-9AAC-4CCF694456E7}"/>
              </a:ext>
            </a:extLst>
          </p:cNvPr>
          <p:cNvGrpSpPr/>
          <p:nvPr/>
        </p:nvGrpSpPr>
        <p:grpSpPr>
          <a:xfrm>
            <a:off x="4905514" y="3007837"/>
            <a:ext cx="720000" cy="737235"/>
            <a:chOff x="4635145" y="4166075"/>
            <a:chExt cx="720000" cy="737235"/>
          </a:xfrm>
        </p:grpSpPr>
        <p:sp>
          <p:nvSpPr>
            <p:cNvPr id="116" name="Rectangle 69">
              <a:extLst>
                <a:ext uri="{FF2B5EF4-FFF2-40B4-BE49-F238E27FC236}">
                  <a16:creationId xmlns:a16="http://schemas.microsoft.com/office/drawing/2014/main" id="{37C05894-DFF8-4A38-9EAF-4367A394A828}"/>
                </a:ext>
              </a:extLst>
            </p:cNvPr>
            <p:cNvSpPr/>
            <p:nvPr/>
          </p:nvSpPr>
          <p:spPr>
            <a:xfrm rot="16200000">
              <a:off x="4635146" y="4183312"/>
              <a:ext cx="719997" cy="720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17" name="图片 116" descr="卡通人物&#10;&#10;描述已自动生成">
              <a:extLst>
                <a:ext uri="{FF2B5EF4-FFF2-40B4-BE49-F238E27FC236}">
                  <a16:creationId xmlns:a16="http://schemas.microsoft.com/office/drawing/2014/main" id="{6107C0B1-C64A-409F-94F3-484A17FEA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03" r="712"/>
            <a:stretch/>
          </p:blipFill>
          <p:spPr>
            <a:xfrm flipH="1">
              <a:off x="4709076" y="4166075"/>
              <a:ext cx="600199" cy="728474"/>
            </a:xfrm>
            <a:prstGeom prst="rect">
              <a:avLst/>
            </a:prstGeom>
          </p:spPr>
        </p:pic>
      </p:grpSp>
      <p:cxnSp>
        <p:nvCxnSpPr>
          <p:cNvPr id="118" name="Straight Connector 68">
            <a:extLst>
              <a:ext uri="{FF2B5EF4-FFF2-40B4-BE49-F238E27FC236}">
                <a16:creationId xmlns:a16="http://schemas.microsoft.com/office/drawing/2014/main" id="{D0621835-6A67-421B-8715-93E94291FB42}"/>
              </a:ext>
            </a:extLst>
          </p:cNvPr>
          <p:cNvCxnSpPr>
            <a:cxnSpLocks/>
            <a:stCxn id="93" idx="2"/>
            <a:endCxn id="112" idx="0"/>
          </p:cNvCxnSpPr>
          <p:nvPr/>
        </p:nvCxnSpPr>
        <p:spPr>
          <a:xfrm>
            <a:off x="2867540" y="4083485"/>
            <a:ext cx="750531" cy="748934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cxnSp>
        <p:nvCxnSpPr>
          <p:cNvPr id="124" name="Straight Connector 68">
            <a:extLst>
              <a:ext uri="{FF2B5EF4-FFF2-40B4-BE49-F238E27FC236}">
                <a16:creationId xmlns:a16="http://schemas.microsoft.com/office/drawing/2014/main" id="{9F38C1FD-E287-4949-973B-AEBF04BF6A55}"/>
              </a:ext>
            </a:extLst>
          </p:cNvPr>
          <p:cNvCxnSpPr>
            <a:cxnSpLocks/>
            <a:stCxn id="84" idx="2"/>
            <a:endCxn id="116" idx="0"/>
          </p:cNvCxnSpPr>
          <p:nvPr/>
        </p:nvCxnSpPr>
        <p:spPr>
          <a:xfrm flipV="1">
            <a:off x="4342427" y="3385074"/>
            <a:ext cx="563087" cy="42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84" name="Rectangle 35">
            <a:extLst>
              <a:ext uri="{FF2B5EF4-FFF2-40B4-BE49-F238E27FC236}">
                <a16:creationId xmlns:a16="http://schemas.microsoft.com/office/drawing/2014/main" id="{5D4DCC26-F837-40C9-82B4-7227E93F0F28}"/>
              </a:ext>
            </a:extLst>
          </p:cNvPr>
          <p:cNvSpPr/>
          <p:nvPr/>
        </p:nvSpPr>
        <p:spPr>
          <a:xfrm rot="16200000">
            <a:off x="3622427" y="3025497"/>
            <a:ext cx="719999" cy="720001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4BBF4F-C979-41D7-AC5F-4E76EA993CB1}"/>
              </a:ext>
            </a:extLst>
          </p:cNvPr>
          <p:cNvSpPr txBox="1"/>
          <p:nvPr/>
        </p:nvSpPr>
        <p:spPr>
          <a:xfrm>
            <a:off x="2147539" y="5494417"/>
            <a:ext cx="200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Fork happens!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2AA2CFE-A3F5-4F40-96C0-73F1E8885822}"/>
              </a:ext>
            </a:extLst>
          </p:cNvPr>
          <p:cNvGrpSpPr/>
          <p:nvPr/>
        </p:nvGrpSpPr>
        <p:grpSpPr>
          <a:xfrm>
            <a:off x="6274463" y="2811722"/>
            <a:ext cx="4963166" cy="2733250"/>
            <a:chOff x="6274463" y="2811722"/>
            <a:chExt cx="4963166" cy="273325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3B34698-7502-441A-93CC-E9412DC762B6}"/>
                </a:ext>
              </a:extLst>
            </p:cNvPr>
            <p:cNvSpPr/>
            <p:nvPr/>
          </p:nvSpPr>
          <p:spPr>
            <a:xfrm>
              <a:off x="6274463" y="2811722"/>
              <a:ext cx="4963166" cy="2733250"/>
            </a:xfrm>
            <a:prstGeom prst="ellipse">
              <a:avLst/>
            </a:prstGeom>
            <a:noFill/>
            <a:ln w="38100" cap="flat" cmpd="sng" algn="ctr">
              <a:solidFill>
                <a:schemeClr val="bg1">
                  <a:lumMod val="65000"/>
                </a:schemeClr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33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E8A1BAC2-D559-411E-BA22-D7E6FEBCAD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8498188" y="3415057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6DEC2E4E-D565-4117-9F8A-E8253C6AD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8498188" y="4450370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3B2EA60D-99A0-4A93-8CAD-EC8117097B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068895" y="4446560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AA0581C5-940E-4B4A-93F6-6524B0BED1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068895" y="3421423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CCE62BF7-2CC3-43DF-B8FF-8422069219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639604" y="3411741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5A171C3F-9054-43AF-ABBF-D08F89ABAB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639604" y="4447054"/>
              <a:ext cx="570709" cy="666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89B6A9D-AB46-451B-BC56-EDF631BF5F00}"/>
              </a:ext>
            </a:extLst>
          </p:cNvPr>
          <p:cNvGrpSpPr/>
          <p:nvPr/>
        </p:nvGrpSpPr>
        <p:grpSpPr>
          <a:xfrm>
            <a:off x="7253765" y="3583072"/>
            <a:ext cx="846843" cy="536338"/>
            <a:chOff x="8035304" y="3522490"/>
            <a:chExt cx="846843" cy="536338"/>
          </a:xfrm>
        </p:grpSpPr>
        <p:sp>
          <p:nvSpPr>
            <p:cNvPr id="42" name="Rectangle 69">
              <a:extLst>
                <a:ext uri="{FF2B5EF4-FFF2-40B4-BE49-F238E27FC236}">
                  <a16:creationId xmlns:a16="http://schemas.microsoft.com/office/drawing/2014/main" id="{6D8E4D67-E76F-47A7-B607-32AEDACF392E}"/>
                </a:ext>
              </a:extLst>
            </p:cNvPr>
            <p:cNvSpPr/>
            <p:nvPr/>
          </p:nvSpPr>
          <p:spPr>
            <a:xfrm rot="16200000">
              <a:off x="8035304" y="3734828"/>
              <a:ext cx="324000" cy="324000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4" name="Straight Connector 68">
              <a:extLst>
                <a:ext uri="{FF2B5EF4-FFF2-40B4-BE49-F238E27FC236}">
                  <a16:creationId xmlns:a16="http://schemas.microsoft.com/office/drawing/2014/main" id="{DE662F3E-277E-47C4-A731-E8DD13A0731E}"/>
                </a:ext>
              </a:extLst>
            </p:cNvPr>
            <p:cNvCxnSpPr>
              <a:cxnSpLocks/>
              <a:stCxn id="42" idx="2"/>
              <a:endCxn id="49" idx="0"/>
            </p:cNvCxnSpPr>
            <p:nvPr/>
          </p:nvCxnSpPr>
          <p:spPr>
            <a:xfrm flipV="1">
              <a:off x="8359304" y="3684490"/>
              <a:ext cx="198843" cy="212338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14AF39C4-8490-475C-B4ED-C040F340BE59}"/>
                </a:ext>
              </a:extLst>
            </p:cNvPr>
            <p:cNvSpPr/>
            <p:nvPr/>
          </p:nvSpPr>
          <p:spPr>
            <a:xfrm rot="16200000">
              <a:off x="8558147" y="3522490"/>
              <a:ext cx="324000" cy="324000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6A1AF93-38C6-4664-B39E-CC690E656B7B}"/>
              </a:ext>
            </a:extLst>
          </p:cNvPr>
          <p:cNvGrpSpPr/>
          <p:nvPr/>
        </p:nvGrpSpPr>
        <p:grpSpPr>
          <a:xfrm>
            <a:off x="7249504" y="4470235"/>
            <a:ext cx="832737" cy="521135"/>
            <a:chOff x="8049410" y="4276355"/>
            <a:chExt cx="832737" cy="521135"/>
          </a:xfrm>
        </p:grpSpPr>
        <p:sp>
          <p:nvSpPr>
            <p:cNvPr id="52" name="Rectangle 69">
              <a:extLst>
                <a:ext uri="{FF2B5EF4-FFF2-40B4-BE49-F238E27FC236}">
                  <a16:creationId xmlns:a16="http://schemas.microsoft.com/office/drawing/2014/main" id="{A42DB7FC-0D15-4CB7-8509-E819BF6749D8}"/>
                </a:ext>
              </a:extLst>
            </p:cNvPr>
            <p:cNvSpPr/>
            <p:nvPr/>
          </p:nvSpPr>
          <p:spPr>
            <a:xfrm rot="16200000">
              <a:off x="8049410" y="4276355"/>
              <a:ext cx="324000" cy="324000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3" name="Straight Connector 68">
              <a:extLst>
                <a:ext uri="{FF2B5EF4-FFF2-40B4-BE49-F238E27FC236}">
                  <a16:creationId xmlns:a16="http://schemas.microsoft.com/office/drawing/2014/main" id="{2F16FB85-889C-45A1-A5C3-5EE08CC166F5}"/>
                </a:ext>
              </a:extLst>
            </p:cNvPr>
            <p:cNvCxnSpPr>
              <a:cxnSpLocks/>
              <a:stCxn id="52" idx="2"/>
              <a:endCxn id="54" idx="0"/>
            </p:cNvCxnSpPr>
            <p:nvPr/>
          </p:nvCxnSpPr>
          <p:spPr>
            <a:xfrm>
              <a:off x="8373410" y="4438355"/>
              <a:ext cx="184737" cy="197135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54" name="Rectangle 35">
              <a:extLst>
                <a:ext uri="{FF2B5EF4-FFF2-40B4-BE49-F238E27FC236}">
                  <a16:creationId xmlns:a16="http://schemas.microsoft.com/office/drawing/2014/main" id="{3A4BBAAE-C821-41F4-98C3-7B5269672EFF}"/>
                </a:ext>
              </a:extLst>
            </p:cNvPr>
            <p:cNvSpPr/>
            <p:nvPr/>
          </p:nvSpPr>
          <p:spPr>
            <a:xfrm rot="16200000">
              <a:off x="8558147" y="4473490"/>
              <a:ext cx="324000" cy="324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AA82C8B7-59EA-4C70-B312-6A7C60707C26}"/>
              </a:ext>
            </a:extLst>
          </p:cNvPr>
          <p:cNvSpPr txBox="1"/>
          <p:nvPr/>
        </p:nvSpPr>
        <p:spPr>
          <a:xfrm>
            <a:off x="7411504" y="5788226"/>
            <a:ext cx="2995221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i="1"/>
            </a:lvl1pPr>
          </a:lstStyle>
          <a:p>
            <a:r>
              <a:rPr lang="en-US" altLang="zh-CN" dirty="0"/>
              <a:t>Honest pool</a:t>
            </a:r>
            <a:endParaRPr lang="zh-CN" altLang="en-US" dirty="0"/>
          </a:p>
        </p:txBody>
      </p:sp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CE405EFB-E733-429A-AC49-91758F8F11DC}"/>
              </a:ext>
            </a:extLst>
          </p:cNvPr>
          <p:cNvSpPr/>
          <p:nvPr/>
        </p:nvSpPr>
        <p:spPr>
          <a:xfrm>
            <a:off x="5681160" y="2359114"/>
            <a:ext cx="1926616" cy="719875"/>
          </a:xfrm>
          <a:prstGeom prst="wedgeRoundRectCallout">
            <a:avLst>
              <a:gd name="adj1" fmla="val -42966"/>
              <a:gd name="adj2" fmla="val 88678"/>
              <a:gd name="adj3" fmla="val 16667"/>
            </a:avLst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γ fraction of honest power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770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4" grpId="0"/>
      <p:bldP spid="59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FBE32-FB2E-46A4-963E-62E389A7D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Selfish Mining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167EE5-8DB5-420E-B453-5CA8007B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070266"/>
            <a:ext cx="5430157" cy="3797300"/>
          </a:xfrm>
        </p:spPr>
        <p:txBody>
          <a:bodyPr/>
          <a:lstStyle/>
          <a:p>
            <a:r>
              <a:rPr lang="en-US" altLang="zh-CN" dirty="0"/>
              <a:t>When γ = 0,</a:t>
            </a:r>
            <a:r>
              <a:rPr lang="zh-CN" altLang="en-US" dirty="0"/>
              <a:t> </a:t>
            </a:r>
            <a:r>
              <a:rPr lang="en-US" altLang="zh-CN" dirty="0"/>
              <a:t>Alice with</a:t>
            </a:r>
            <a:r>
              <a:rPr lang="zh-CN" altLang="en-US" dirty="0"/>
              <a:t> ≥ </a:t>
            </a:r>
            <a:r>
              <a:rPr lang="en-US" altLang="zh-CN" dirty="0"/>
              <a:t>33% mining power can gain more profit</a:t>
            </a:r>
          </a:p>
          <a:p>
            <a:r>
              <a:rPr lang="en-US" altLang="zh-CN" dirty="0"/>
              <a:t>With half of the mining power, no matter what γ is, Alice can gain almost all profit</a:t>
            </a:r>
            <a:endParaRPr lang="zh-CN" altLang="en-US" dirty="0"/>
          </a:p>
        </p:txBody>
      </p:sp>
      <p:sp>
        <p:nvSpPr>
          <p:cNvPr id="90" name="灯片编号占位符 4">
            <a:extLst>
              <a:ext uri="{FF2B5EF4-FFF2-40B4-BE49-F238E27FC236}">
                <a16:creationId xmlns:a16="http://schemas.microsoft.com/office/drawing/2014/main" id="{FF782C44-B7E6-4DB0-95CD-1C551E19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A5F3838-4D38-4C45-9D4F-B8FB192EDF9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9D75DA-FAF7-4BB2-AF02-692AB3104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8" y="1881581"/>
            <a:ext cx="5064124" cy="3583004"/>
          </a:xfrm>
          <a:prstGeom prst="rect">
            <a:avLst/>
          </a:prstGeom>
        </p:spPr>
      </p:pic>
      <p:sp>
        <p:nvSpPr>
          <p:cNvPr id="9" name="星形: 五角 8">
            <a:extLst>
              <a:ext uri="{FF2B5EF4-FFF2-40B4-BE49-F238E27FC236}">
                <a16:creationId xmlns:a16="http://schemas.microsoft.com/office/drawing/2014/main" id="{6EAF428D-3ACA-4D8A-95CC-6121F7F24108}"/>
              </a:ext>
            </a:extLst>
          </p:cNvPr>
          <p:cNvSpPr/>
          <p:nvPr/>
        </p:nvSpPr>
        <p:spPr>
          <a:xfrm>
            <a:off x="3993900" y="3819261"/>
            <a:ext cx="360000" cy="36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星形: 五角 172">
            <a:extLst>
              <a:ext uri="{FF2B5EF4-FFF2-40B4-BE49-F238E27FC236}">
                <a16:creationId xmlns:a16="http://schemas.microsoft.com/office/drawing/2014/main" id="{2C64A9A6-CEB8-41A1-A3D5-D0C9945F5DEE}"/>
              </a:ext>
            </a:extLst>
          </p:cNvPr>
          <p:cNvSpPr/>
          <p:nvPr/>
        </p:nvSpPr>
        <p:spPr>
          <a:xfrm>
            <a:off x="5217182" y="1833778"/>
            <a:ext cx="360000" cy="3600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9A8FDBDB-8803-4C83-AB88-0EB25BABD7A6}"/>
              </a:ext>
            </a:extLst>
          </p:cNvPr>
          <p:cNvSpPr txBox="1"/>
          <p:nvPr/>
        </p:nvSpPr>
        <p:spPr>
          <a:xfrm>
            <a:off x="211409" y="6475017"/>
            <a:ext cx="980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I. </a:t>
            </a:r>
            <a:r>
              <a:rPr lang="en-US" altLang="zh-CN" dirty="0" err="1"/>
              <a:t>Eyal</a:t>
            </a:r>
            <a:r>
              <a:rPr lang="en-US" altLang="zh-CN" dirty="0"/>
              <a:t> and E. G. </a:t>
            </a:r>
            <a:r>
              <a:rPr lang="en-US" altLang="zh-CN" dirty="0" err="1"/>
              <a:t>Sirer</a:t>
            </a:r>
            <a:r>
              <a:rPr lang="en-US" altLang="zh-CN" dirty="0"/>
              <a:t>, Majority is not enough: Bitcoin mining is vulnerable, FC 2014.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8914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3" grpId="0" animBg="1"/>
      <p:bldP spid="1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F035038-DFF3-4D7A-865A-B276174B4D20}"/>
              </a:ext>
            </a:extLst>
          </p:cNvPr>
          <p:cNvGrpSpPr/>
          <p:nvPr/>
        </p:nvGrpSpPr>
        <p:grpSpPr>
          <a:xfrm>
            <a:off x="1309895" y="2399800"/>
            <a:ext cx="3015132" cy="1614442"/>
            <a:chOff x="916788" y="3140438"/>
            <a:chExt cx="3421562" cy="1870930"/>
          </a:xfrm>
        </p:grpSpPr>
        <p:sp>
          <p:nvSpPr>
            <p:cNvPr id="28" name="Rectangle 65">
              <a:extLst>
                <a:ext uri="{FF2B5EF4-FFF2-40B4-BE49-F238E27FC236}">
                  <a16:creationId xmlns:a16="http://schemas.microsoft.com/office/drawing/2014/main" id="{565A5981-6809-4A28-BA34-C8EBF397E69F}"/>
                </a:ext>
              </a:extLst>
            </p:cNvPr>
            <p:cNvSpPr/>
            <p:nvPr/>
          </p:nvSpPr>
          <p:spPr>
            <a:xfrm rot="16200000">
              <a:off x="916789" y="3723488"/>
              <a:ext cx="719997" cy="720000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75C07243-97A3-43F7-853B-E751A3013E08}"/>
                </a:ext>
              </a:extLst>
            </p:cNvPr>
            <p:cNvSpPr/>
            <p:nvPr/>
          </p:nvSpPr>
          <p:spPr>
            <a:xfrm rot="16200000">
              <a:off x="2147541" y="3723485"/>
              <a:ext cx="719997" cy="720000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0" name="Straight Connector 68">
              <a:extLst>
                <a:ext uri="{FF2B5EF4-FFF2-40B4-BE49-F238E27FC236}">
                  <a16:creationId xmlns:a16="http://schemas.microsoft.com/office/drawing/2014/main" id="{8CE2C016-1473-4A91-9C6F-0CC8818A92C8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 flipV="1">
              <a:off x="1636788" y="4083485"/>
              <a:ext cx="510752" cy="3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31" name="Straight Connector 68">
              <a:extLst>
                <a:ext uri="{FF2B5EF4-FFF2-40B4-BE49-F238E27FC236}">
                  <a16:creationId xmlns:a16="http://schemas.microsoft.com/office/drawing/2014/main" id="{E55819F7-26C7-45F7-B450-DEBCBF0383B4}"/>
                </a:ext>
              </a:extLst>
            </p:cNvPr>
            <p:cNvCxnSpPr>
              <a:cxnSpLocks/>
              <a:stCxn id="29" idx="2"/>
              <a:endCxn id="39" idx="0"/>
            </p:cNvCxnSpPr>
            <p:nvPr/>
          </p:nvCxnSpPr>
          <p:spPr>
            <a:xfrm flipV="1">
              <a:off x="2867540" y="3500437"/>
              <a:ext cx="750809" cy="583048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36" name="Rectangle 69">
              <a:extLst>
                <a:ext uri="{FF2B5EF4-FFF2-40B4-BE49-F238E27FC236}">
                  <a16:creationId xmlns:a16="http://schemas.microsoft.com/office/drawing/2014/main" id="{9CAEEBD0-17E2-442B-814F-1DC7CEBE0C3C}"/>
                </a:ext>
              </a:extLst>
            </p:cNvPr>
            <p:cNvSpPr/>
            <p:nvPr/>
          </p:nvSpPr>
          <p:spPr>
            <a:xfrm rot="16200000">
              <a:off x="3618351" y="4291370"/>
              <a:ext cx="719997" cy="720000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38" name="Straight Connector 68">
              <a:extLst>
                <a:ext uri="{FF2B5EF4-FFF2-40B4-BE49-F238E27FC236}">
                  <a16:creationId xmlns:a16="http://schemas.microsoft.com/office/drawing/2014/main" id="{C706AB35-0780-4296-9DB8-910033C3FF49}"/>
                </a:ext>
              </a:extLst>
            </p:cNvPr>
            <p:cNvCxnSpPr>
              <a:cxnSpLocks/>
              <a:stCxn id="29" idx="2"/>
              <a:endCxn id="36" idx="0"/>
            </p:cNvCxnSpPr>
            <p:nvPr/>
          </p:nvCxnSpPr>
          <p:spPr>
            <a:xfrm>
              <a:off x="2867540" y="4083485"/>
              <a:ext cx="750810" cy="567885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39" name="Rectangle 35">
              <a:extLst>
                <a:ext uri="{FF2B5EF4-FFF2-40B4-BE49-F238E27FC236}">
                  <a16:creationId xmlns:a16="http://schemas.microsoft.com/office/drawing/2014/main" id="{5A4ADED0-E36E-4531-9FBC-E2039DB6B39C}"/>
                </a:ext>
              </a:extLst>
            </p:cNvPr>
            <p:cNvSpPr/>
            <p:nvPr/>
          </p:nvSpPr>
          <p:spPr>
            <a:xfrm rot="16200000">
              <a:off x="3618350" y="3140437"/>
              <a:ext cx="719999" cy="720001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0B9846C-7CA3-48D1-AE1B-A0FC74F22BA4}"/>
              </a:ext>
            </a:extLst>
          </p:cNvPr>
          <p:cNvGrpSpPr/>
          <p:nvPr/>
        </p:nvGrpSpPr>
        <p:grpSpPr>
          <a:xfrm>
            <a:off x="6782417" y="1579901"/>
            <a:ext cx="3015134" cy="2951737"/>
            <a:chOff x="6782417" y="1579901"/>
            <a:chExt cx="3015134" cy="2951737"/>
          </a:xfrm>
        </p:grpSpPr>
        <p:sp>
          <p:nvSpPr>
            <p:cNvPr id="45" name="Rectangle 65">
              <a:extLst>
                <a:ext uri="{FF2B5EF4-FFF2-40B4-BE49-F238E27FC236}">
                  <a16:creationId xmlns:a16="http://schemas.microsoft.com/office/drawing/2014/main" id="{F3242799-82ED-4A55-BD92-253278765B69}"/>
                </a:ext>
              </a:extLst>
            </p:cNvPr>
            <p:cNvSpPr/>
            <p:nvPr/>
          </p:nvSpPr>
          <p:spPr>
            <a:xfrm rot="16200000">
              <a:off x="6789009" y="2777770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" name="Rectangle 69">
              <a:extLst>
                <a:ext uri="{FF2B5EF4-FFF2-40B4-BE49-F238E27FC236}">
                  <a16:creationId xmlns:a16="http://schemas.microsoft.com/office/drawing/2014/main" id="{22D5EC74-5ED0-49D2-BEFD-A30D7FB74390}"/>
                </a:ext>
              </a:extLst>
            </p:cNvPr>
            <p:cNvSpPr/>
            <p:nvPr/>
          </p:nvSpPr>
          <p:spPr>
            <a:xfrm rot="16200000">
              <a:off x="7873566" y="2777767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47" name="Straight Connector 68">
              <a:extLst>
                <a:ext uri="{FF2B5EF4-FFF2-40B4-BE49-F238E27FC236}">
                  <a16:creationId xmlns:a16="http://schemas.microsoft.com/office/drawing/2014/main" id="{75E7315D-59D3-4090-BCD9-9F7E3FEBA21F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V="1">
              <a:off x="7416893" y="3095005"/>
              <a:ext cx="450082" cy="3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48" name="Straight Connector 68">
              <a:extLst>
                <a:ext uri="{FF2B5EF4-FFF2-40B4-BE49-F238E27FC236}">
                  <a16:creationId xmlns:a16="http://schemas.microsoft.com/office/drawing/2014/main" id="{5ED5E1D2-1868-414D-BBD8-77D1A766A092}"/>
                </a:ext>
              </a:extLst>
            </p:cNvPr>
            <p:cNvCxnSpPr>
              <a:cxnSpLocks/>
              <a:stCxn id="46" idx="2"/>
              <a:endCxn id="51" idx="0"/>
            </p:cNvCxnSpPr>
            <p:nvPr/>
          </p:nvCxnSpPr>
          <p:spPr>
            <a:xfrm flipV="1">
              <a:off x="8501450" y="2667363"/>
              <a:ext cx="661624" cy="427642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49" name="Rectangle 69">
              <a:extLst>
                <a:ext uri="{FF2B5EF4-FFF2-40B4-BE49-F238E27FC236}">
                  <a16:creationId xmlns:a16="http://schemas.microsoft.com/office/drawing/2014/main" id="{FA7F148E-FDE1-4CC5-95A4-DC9384CAA9A2}"/>
                </a:ext>
              </a:extLst>
            </p:cNvPr>
            <p:cNvSpPr/>
            <p:nvPr/>
          </p:nvSpPr>
          <p:spPr>
            <a:xfrm rot="16200000">
              <a:off x="9169666" y="3126939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0" name="Straight Connector 68">
              <a:extLst>
                <a:ext uri="{FF2B5EF4-FFF2-40B4-BE49-F238E27FC236}">
                  <a16:creationId xmlns:a16="http://schemas.microsoft.com/office/drawing/2014/main" id="{69D6B152-4BB9-4654-B21C-39AE163CAF9D}"/>
                </a:ext>
              </a:extLst>
            </p:cNvPr>
            <p:cNvCxnSpPr>
              <a:cxnSpLocks/>
              <a:stCxn id="46" idx="2"/>
              <a:endCxn id="49" idx="0"/>
            </p:cNvCxnSpPr>
            <p:nvPr/>
          </p:nvCxnSpPr>
          <p:spPr>
            <a:xfrm>
              <a:off x="8501450" y="3095005"/>
              <a:ext cx="661625" cy="349172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51" name="Rectangle 35">
              <a:extLst>
                <a:ext uri="{FF2B5EF4-FFF2-40B4-BE49-F238E27FC236}">
                  <a16:creationId xmlns:a16="http://schemas.microsoft.com/office/drawing/2014/main" id="{B4364A6C-1327-4279-BDD4-A308D8780FB1}"/>
                </a:ext>
              </a:extLst>
            </p:cNvPr>
            <p:cNvSpPr/>
            <p:nvPr/>
          </p:nvSpPr>
          <p:spPr>
            <a:xfrm rot="16200000">
              <a:off x="9169665" y="2350125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35">
              <a:extLst>
                <a:ext uri="{FF2B5EF4-FFF2-40B4-BE49-F238E27FC236}">
                  <a16:creationId xmlns:a16="http://schemas.microsoft.com/office/drawing/2014/main" id="{2A5E8CC5-E226-45FC-A646-7AC86EF3FBCE}"/>
                </a:ext>
              </a:extLst>
            </p:cNvPr>
            <p:cNvSpPr/>
            <p:nvPr/>
          </p:nvSpPr>
          <p:spPr>
            <a:xfrm rot="16200000">
              <a:off x="9169666" y="1573310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69">
              <a:extLst>
                <a:ext uri="{FF2B5EF4-FFF2-40B4-BE49-F238E27FC236}">
                  <a16:creationId xmlns:a16="http://schemas.microsoft.com/office/drawing/2014/main" id="{FB1BE34F-7999-4089-A8EA-C1C842A65FAD}"/>
                </a:ext>
              </a:extLst>
            </p:cNvPr>
            <p:cNvSpPr/>
            <p:nvPr/>
          </p:nvSpPr>
          <p:spPr>
            <a:xfrm rot="16200000">
              <a:off x="9169667" y="3903754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4" name="Straight Connector 68">
              <a:extLst>
                <a:ext uri="{FF2B5EF4-FFF2-40B4-BE49-F238E27FC236}">
                  <a16:creationId xmlns:a16="http://schemas.microsoft.com/office/drawing/2014/main" id="{B593E75C-8B47-4719-A676-CD3B62778BEE}"/>
                </a:ext>
              </a:extLst>
            </p:cNvPr>
            <p:cNvCxnSpPr>
              <a:cxnSpLocks/>
              <a:stCxn id="46" idx="2"/>
              <a:endCxn id="52" idx="0"/>
            </p:cNvCxnSpPr>
            <p:nvPr/>
          </p:nvCxnSpPr>
          <p:spPr>
            <a:xfrm flipV="1">
              <a:off x="8501450" y="1890548"/>
              <a:ext cx="661625" cy="1204457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57" name="Straight Connector 68">
              <a:extLst>
                <a:ext uri="{FF2B5EF4-FFF2-40B4-BE49-F238E27FC236}">
                  <a16:creationId xmlns:a16="http://schemas.microsoft.com/office/drawing/2014/main" id="{F81F108E-322F-4815-AD1C-CEF4D6EAC52C}"/>
                </a:ext>
              </a:extLst>
            </p:cNvPr>
            <p:cNvCxnSpPr>
              <a:cxnSpLocks/>
              <a:stCxn id="46" idx="2"/>
              <a:endCxn id="53" idx="0"/>
            </p:cNvCxnSpPr>
            <p:nvPr/>
          </p:nvCxnSpPr>
          <p:spPr>
            <a:xfrm>
              <a:off x="8501450" y="3095005"/>
              <a:ext cx="661626" cy="1125987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</p:grp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A4D457-9998-4542-B2E0-15B2B9553362}"/>
              </a:ext>
            </a:extLst>
          </p:cNvPr>
          <p:cNvSpPr/>
          <p:nvPr/>
        </p:nvSpPr>
        <p:spPr>
          <a:xfrm>
            <a:off x="1118709" y="4914899"/>
            <a:ext cx="4357673" cy="1409773"/>
          </a:xfrm>
          <a:prstGeom prst="roundRect">
            <a:avLst>
              <a:gd name="adj" fmla="val 9650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</a:rPr>
              <a:t>Previous work</a:t>
            </a:r>
            <a:r>
              <a:rPr lang="en-US" altLang="zh-CN" sz="2400" i="1" dirty="0">
                <a:solidFill>
                  <a:schemeClr val="tx1"/>
                </a:solidFill>
              </a:rPr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Fork can only happen between the honest pool and selfish pool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8706355-A4CD-4AD8-89F3-9612533AD05E}"/>
              </a:ext>
            </a:extLst>
          </p:cNvPr>
          <p:cNvSpPr/>
          <p:nvPr/>
        </p:nvSpPr>
        <p:spPr>
          <a:xfrm>
            <a:off x="6653425" y="4914899"/>
            <a:ext cx="4357673" cy="1409773"/>
          </a:xfrm>
          <a:prstGeom prst="roundRect">
            <a:avLst>
              <a:gd name="adj" fmla="val 9650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</a:rPr>
              <a:t>Real-world scenario</a:t>
            </a:r>
            <a:r>
              <a:rPr lang="en-US" altLang="zh-CN" sz="2400" dirty="0">
                <a:solidFill>
                  <a:schemeClr val="tx1"/>
                </a:solidFill>
              </a:rPr>
              <a:t>: Fork can happen inside the honest pool or the selfish pool</a:t>
            </a:r>
          </a:p>
        </p:txBody>
      </p:sp>
    </p:spTree>
    <p:extLst>
      <p:ext uri="{BB962C8B-B14F-4D97-AF65-F5344CB8AC3E}">
        <p14:creationId xmlns:p14="http://schemas.microsoft.com/office/powerpoint/2010/main" val="7005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 2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id="{F132B5E7-C61E-40CB-818F-EC0224FF6576}"/>
              </a:ext>
            </a:extLst>
          </p:cNvPr>
          <p:cNvSpPr/>
          <p:nvPr/>
        </p:nvSpPr>
        <p:spPr>
          <a:xfrm rot="16200000">
            <a:off x="1687324" y="2652484"/>
            <a:ext cx="621292" cy="634475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2" name="Straight Connector 68">
            <a:extLst>
              <a:ext uri="{FF2B5EF4-FFF2-40B4-BE49-F238E27FC236}">
                <a16:creationId xmlns:a16="http://schemas.microsoft.com/office/drawing/2014/main" id="{BD867FFD-6A03-4E68-92B4-30BA57144A76}"/>
              </a:ext>
            </a:extLst>
          </p:cNvPr>
          <p:cNvCxnSpPr>
            <a:cxnSpLocks/>
            <a:stCxn id="30" idx="2"/>
            <a:endCxn id="35" idx="0"/>
          </p:cNvCxnSpPr>
          <p:nvPr/>
        </p:nvCxnSpPr>
        <p:spPr>
          <a:xfrm flipV="1">
            <a:off x="2315208" y="2466604"/>
            <a:ext cx="661624" cy="503117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43870947-15A8-4D0C-BC69-3A5FE05D5385}"/>
              </a:ext>
            </a:extLst>
          </p:cNvPr>
          <p:cNvSpPr/>
          <p:nvPr/>
        </p:nvSpPr>
        <p:spPr>
          <a:xfrm rot="16200000">
            <a:off x="2983424" y="3142517"/>
            <a:ext cx="621292" cy="634475"/>
          </a:xfrm>
          <a:prstGeom prst="rect">
            <a:avLst/>
          </a:prstGeom>
          <a:solidFill>
            <a:srgbClr val="629CB5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4" name="Straight Connector 68">
            <a:extLst>
              <a:ext uri="{FF2B5EF4-FFF2-40B4-BE49-F238E27FC236}">
                <a16:creationId xmlns:a16="http://schemas.microsoft.com/office/drawing/2014/main" id="{BC7C92D6-A56C-4C9A-8C54-AC417B0F6D6A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2315208" y="2969722"/>
            <a:ext cx="661625" cy="490033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35" name="Rectangle 35">
            <a:extLst>
              <a:ext uri="{FF2B5EF4-FFF2-40B4-BE49-F238E27FC236}">
                <a16:creationId xmlns:a16="http://schemas.microsoft.com/office/drawing/2014/main" id="{4DDF8AA4-F75D-4CE0-9458-0D72E6440ABF}"/>
              </a:ext>
            </a:extLst>
          </p:cNvPr>
          <p:cNvSpPr/>
          <p:nvPr/>
        </p:nvSpPr>
        <p:spPr>
          <a:xfrm rot="16200000">
            <a:off x="2983423" y="2149367"/>
            <a:ext cx="621293" cy="634476"/>
          </a:xfrm>
          <a:prstGeom prst="rect">
            <a:avLst/>
          </a:prstGeom>
          <a:solidFill>
            <a:srgbClr val="D55352"/>
          </a:solid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C2DA728C-F6B2-43FC-B8FA-86EB8F96DC92}"/>
              </a:ext>
            </a:extLst>
          </p:cNvPr>
          <p:cNvSpPr/>
          <p:nvPr/>
        </p:nvSpPr>
        <p:spPr>
          <a:xfrm>
            <a:off x="1105413" y="4884426"/>
            <a:ext cx="4357673" cy="1409773"/>
          </a:xfrm>
          <a:prstGeom prst="roundRect">
            <a:avLst>
              <a:gd name="adj" fmla="val 9650"/>
            </a:avLst>
          </a:prstGeom>
          <a:noFill/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</a:rPr>
              <a:t>Previous work</a:t>
            </a:r>
            <a:r>
              <a:rPr lang="en-US" altLang="zh-CN" sz="2400" i="1" dirty="0">
                <a:solidFill>
                  <a:schemeClr val="tx1"/>
                </a:solidFill>
              </a:rPr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A fixed fraction of honest power always works after the selfish branch</a:t>
            </a:r>
          </a:p>
        </p:txBody>
      </p:sp>
      <p:pic>
        <p:nvPicPr>
          <p:cNvPr id="51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834F7AC9-8900-4838-B29A-F29296D7E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4208118" y="1898904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BADF546B-6F3D-4492-AC92-A5E458191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4202384" y="2459333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4A4D87F-C4A8-4E2A-834A-10F76EC146C8}"/>
              </a:ext>
            </a:extLst>
          </p:cNvPr>
          <p:cNvCxnSpPr>
            <a:cxnSpLocks/>
          </p:cNvCxnSpPr>
          <p:nvPr/>
        </p:nvCxnSpPr>
        <p:spPr>
          <a:xfrm flipH="1">
            <a:off x="3648819" y="2147820"/>
            <a:ext cx="512815" cy="27212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8A86885-5091-4F0E-9B58-7A6863B471FB}"/>
              </a:ext>
            </a:extLst>
          </p:cNvPr>
          <p:cNvCxnSpPr>
            <a:cxnSpLocks/>
          </p:cNvCxnSpPr>
          <p:nvPr/>
        </p:nvCxnSpPr>
        <p:spPr>
          <a:xfrm flipH="1" flipV="1">
            <a:off x="3662419" y="2577026"/>
            <a:ext cx="512815" cy="27212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67D8C793-250B-4E79-A618-5110D7CCE703}"/>
              </a:ext>
            </a:extLst>
          </p:cNvPr>
          <p:cNvCxnSpPr>
            <a:cxnSpLocks/>
          </p:cNvCxnSpPr>
          <p:nvPr/>
        </p:nvCxnSpPr>
        <p:spPr>
          <a:xfrm flipH="1">
            <a:off x="3675969" y="3190537"/>
            <a:ext cx="512815" cy="27212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DA39A99-501A-4527-8BFA-257CC2ADF8EE}"/>
              </a:ext>
            </a:extLst>
          </p:cNvPr>
          <p:cNvCxnSpPr>
            <a:cxnSpLocks/>
          </p:cNvCxnSpPr>
          <p:nvPr/>
        </p:nvCxnSpPr>
        <p:spPr>
          <a:xfrm flipH="1" flipV="1">
            <a:off x="3689569" y="3619743"/>
            <a:ext cx="512815" cy="272121"/>
          </a:xfrm>
          <a:prstGeom prst="straightConnector1">
            <a:avLst/>
          </a:prstGeom>
          <a:ln w="57150">
            <a:solidFill>
              <a:srgbClr val="2B7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49941AEF-C654-4DD4-A18E-AEC637CED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4236126" y="2988017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Devil &amp; Angel – hand drawn cartoon characters | Dr.Dink">
            <a:extLst>
              <a:ext uri="{FF2B5EF4-FFF2-40B4-BE49-F238E27FC236}">
                <a16:creationId xmlns:a16="http://schemas.microsoft.com/office/drawing/2014/main" id="{362F5775-D7FF-4DE3-AC69-2660FEFBF2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00" t="26633" r="10039" b="11662"/>
          <a:stretch/>
        </p:blipFill>
        <p:spPr bwMode="auto">
          <a:xfrm>
            <a:off x="4236126" y="3550602"/>
            <a:ext cx="436810" cy="51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433A57C-76B2-4C64-83DB-E53E5ADB6F05}"/>
              </a:ext>
            </a:extLst>
          </p:cNvPr>
          <p:cNvGrpSpPr/>
          <p:nvPr/>
        </p:nvGrpSpPr>
        <p:grpSpPr>
          <a:xfrm>
            <a:off x="6525030" y="1830049"/>
            <a:ext cx="4357673" cy="4464151"/>
            <a:chOff x="6525030" y="1830049"/>
            <a:chExt cx="4357673" cy="446415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3A1D4F44-E3BB-49D3-9D64-7523ED9A53BB}"/>
                </a:ext>
              </a:extLst>
            </p:cNvPr>
            <p:cNvSpPr/>
            <p:nvPr/>
          </p:nvSpPr>
          <p:spPr>
            <a:xfrm>
              <a:off x="6525030" y="4884427"/>
              <a:ext cx="4357673" cy="1409773"/>
            </a:xfrm>
            <a:prstGeom prst="roundRect">
              <a:avLst>
                <a:gd name="adj" fmla="val 9650"/>
              </a:avLst>
            </a:prstGeom>
            <a:noFill/>
            <a:ln w="28575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i="1" dirty="0">
                  <a:solidFill>
                    <a:schemeClr val="tx1"/>
                  </a:solidFill>
                </a:rPr>
                <a:t>Real-world scenario</a:t>
              </a:r>
              <a:r>
                <a:rPr lang="en-US" altLang="zh-CN" sz="2400" dirty="0">
                  <a:solidFill>
                    <a:schemeClr val="tx1"/>
                  </a:solidFill>
                </a:rPr>
                <a:t>: γ is dynamically-changing and unknown due to varied delay</a:t>
              </a:r>
            </a:p>
          </p:txBody>
        </p:sp>
        <p:sp>
          <p:nvSpPr>
            <p:cNvPr id="61" name="Rectangle 69">
              <a:extLst>
                <a:ext uri="{FF2B5EF4-FFF2-40B4-BE49-F238E27FC236}">
                  <a16:creationId xmlns:a16="http://schemas.microsoft.com/office/drawing/2014/main" id="{E9D7DDA1-5B47-4DCB-B7AE-53B74C6199B9}"/>
                </a:ext>
              </a:extLst>
            </p:cNvPr>
            <p:cNvSpPr/>
            <p:nvPr/>
          </p:nvSpPr>
          <p:spPr>
            <a:xfrm rot="16200000">
              <a:off x="6656711" y="2583629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2" name="Straight Connector 68">
              <a:extLst>
                <a:ext uri="{FF2B5EF4-FFF2-40B4-BE49-F238E27FC236}">
                  <a16:creationId xmlns:a16="http://schemas.microsoft.com/office/drawing/2014/main" id="{E78FC803-E573-449A-A48E-61DDE3F99D80}"/>
                </a:ext>
              </a:extLst>
            </p:cNvPr>
            <p:cNvCxnSpPr>
              <a:cxnSpLocks/>
              <a:stCxn id="61" idx="2"/>
              <a:endCxn id="65" idx="0"/>
            </p:cNvCxnSpPr>
            <p:nvPr/>
          </p:nvCxnSpPr>
          <p:spPr>
            <a:xfrm flipV="1">
              <a:off x="7284595" y="2397749"/>
              <a:ext cx="661624" cy="503117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63" name="Rectangle 69">
              <a:extLst>
                <a:ext uri="{FF2B5EF4-FFF2-40B4-BE49-F238E27FC236}">
                  <a16:creationId xmlns:a16="http://schemas.microsoft.com/office/drawing/2014/main" id="{69581350-36F6-45BB-A086-45D28A7A3B0F}"/>
                </a:ext>
              </a:extLst>
            </p:cNvPr>
            <p:cNvSpPr/>
            <p:nvPr/>
          </p:nvSpPr>
          <p:spPr>
            <a:xfrm rot="16200000">
              <a:off x="7952811" y="3073662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4" name="Straight Connector 68">
              <a:extLst>
                <a:ext uri="{FF2B5EF4-FFF2-40B4-BE49-F238E27FC236}">
                  <a16:creationId xmlns:a16="http://schemas.microsoft.com/office/drawing/2014/main" id="{DCCDD1CD-EED2-4844-B20C-044C56B63F0D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>
            <a:xfrm>
              <a:off x="7284595" y="2900867"/>
              <a:ext cx="661625" cy="490033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65" name="Rectangle 35">
              <a:extLst>
                <a:ext uri="{FF2B5EF4-FFF2-40B4-BE49-F238E27FC236}">
                  <a16:creationId xmlns:a16="http://schemas.microsoft.com/office/drawing/2014/main" id="{E0ABB3E1-11B3-4E6B-AC6C-C3522CC83F6C}"/>
                </a:ext>
              </a:extLst>
            </p:cNvPr>
            <p:cNvSpPr/>
            <p:nvPr/>
          </p:nvSpPr>
          <p:spPr>
            <a:xfrm rot="16200000">
              <a:off x="7952810" y="2080512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6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F2B3424F-A533-4A79-8CA0-F666596959C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177505" y="1830049"/>
              <a:ext cx="436810" cy="51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3E618A08-BB7C-4E83-9862-13336D3A02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208069" y="3761944"/>
              <a:ext cx="436810" cy="51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FCB20924-14C9-435C-BEE3-A76D62B6A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206" y="2078965"/>
              <a:ext cx="512815" cy="272121"/>
            </a:xfrm>
            <a:prstGeom prst="straightConnector1">
              <a:avLst/>
            </a:prstGeom>
            <a:ln w="57150">
              <a:solidFill>
                <a:srgbClr val="2B73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198B17B9-6F6D-412C-9280-B1456EC773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5355" y="3628133"/>
              <a:ext cx="512815" cy="272121"/>
            </a:xfrm>
            <a:prstGeom prst="straightConnector1">
              <a:avLst/>
            </a:prstGeom>
            <a:ln w="57150">
              <a:solidFill>
                <a:srgbClr val="2B73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04DE4492-2CFE-474D-89AC-4C8363174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5356" y="2905782"/>
              <a:ext cx="512815" cy="272121"/>
            </a:xfrm>
            <a:prstGeom prst="straightConnector1">
              <a:avLst/>
            </a:prstGeom>
            <a:ln w="57150">
              <a:solidFill>
                <a:srgbClr val="2B73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4AEC90A8-9C51-4CE0-9655-CDA8502689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45355" y="3428513"/>
              <a:ext cx="472063" cy="15581"/>
            </a:xfrm>
            <a:prstGeom prst="straightConnector1">
              <a:avLst/>
            </a:prstGeom>
            <a:ln w="57150">
              <a:solidFill>
                <a:srgbClr val="2B739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DA7145F8-88C9-4C00-A39F-1D149142CA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205513" y="2627062"/>
              <a:ext cx="436810" cy="51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6" descr="Devil &amp; Angel – hand drawn cartoon characters | Dr.Dink">
              <a:extLst>
                <a:ext uri="{FF2B5EF4-FFF2-40B4-BE49-F238E27FC236}">
                  <a16:creationId xmlns:a16="http://schemas.microsoft.com/office/drawing/2014/main" id="{C56CD4C4-74BB-4372-A1F4-9C6C2587A3B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200" t="26633" r="10039" b="11662"/>
            <a:stretch/>
          </p:blipFill>
          <p:spPr bwMode="auto">
            <a:xfrm>
              <a:off x="9205513" y="3215047"/>
              <a:ext cx="436810" cy="51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3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AEFBE-1685-4F3C-A64F-4B4EB2D6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Practical Selfish Mining Strategy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68C99D-F45D-4216-AEE3-D6B19C2A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F3838-4D38-4C45-9D4F-B8FB192EDF9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347FD0F7-237B-488F-AECC-4EB255C196D5}"/>
              </a:ext>
            </a:extLst>
          </p:cNvPr>
          <p:cNvSpPr txBox="1"/>
          <p:nvPr/>
        </p:nvSpPr>
        <p:spPr>
          <a:xfrm>
            <a:off x="3053709" y="2962674"/>
            <a:ext cx="261579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Alice withholds three private blocks after receiving the stale block</a:t>
            </a:r>
            <a:endParaRPr lang="zh-CN" altLang="en-US" i="1" dirty="0"/>
          </a:p>
        </p:txBody>
      </p:sp>
      <p:cxnSp>
        <p:nvCxnSpPr>
          <p:cNvPr id="89" name="Straight Connector 26">
            <a:extLst>
              <a:ext uri="{FF2B5EF4-FFF2-40B4-BE49-F238E27FC236}">
                <a16:creationId xmlns:a16="http://schemas.microsoft.com/office/drawing/2014/main" id="{B2358238-9D94-44AF-9A7D-6613EF588ED8}"/>
              </a:ext>
            </a:extLst>
          </p:cNvPr>
          <p:cNvCxnSpPr>
            <a:cxnSpLocks/>
            <a:stCxn id="90" idx="0"/>
            <a:endCxn id="101" idx="2"/>
          </p:cNvCxnSpPr>
          <p:nvPr/>
        </p:nvCxnSpPr>
        <p:spPr>
          <a:xfrm flipH="1">
            <a:off x="1375373" y="2159643"/>
            <a:ext cx="415337" cy="0"/>
          </a:xfrm>
          <a:prstGeom prst="line">
            <a:avLst/>
          </a:prstGeom>
          <a:pattFill prst="wdUpDi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90" name="Rectangle 69">
            <a:extLst>
              <a:ext uri="{FF2B5EF4-FFF2-40B4-BE49-F238E27FC236}">
                <a16:creationId xmlns:a16="http://schemas.microsoft.com/office/drawing/2014/main" id="{87EDF9B5-5AA1-434F-8693-B9F50A034E4F}"/>
              </a:ext>
            </a:extLst>
          </p:cNvPr>
          <p:cNvSpPr/>
          <p:nvPr/>
        </p:nvSpPr>
        <p:spPr>
          <a:xfrm rot="16200000">
            <a:off x="1797301" y="1842405"/>
            <a:ext cx="621292" cy="634475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91" name="Straight Connector 68">
            <a:extLst>
              <a:ext uri="{FF2B5EF4-FFF2-40B4-BE49-F238E27FC236}">
                <a16:creationId xmlns:a16="http://schemas.microsoft.com/office/drawing/2014/main" id="{F6F66A48-92E8-44D2-B31C-FFD4788CF2D2}"/>
              </a:ext>
            </a:extLst>
          </p:cNvPr>
          <p:cNvCxnSpPr>
            <a:cxnSpLocks/>
            <a:stCxn id="90" idx="2"/>
            <a:endCxn id="97" idx="0"/>
          </p:cNvCxnSpPr>
          <p:nvPr/>
        </p:nvCxnSpPr>
        <p:spPr>
          <a:xfrm>
            <a:off x="2425185" y="2159643"/>
            <a:ext cx="415336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97" name="Rectangle 35">
            <a:extLst>
              <a:ext uri="{FF2B5EF4-FFF2-40B4-BE49-F238E27FC236}">
                <a16:creationId xmlns:a16="http://schemas.microsoft.com/office/drawing/2014/main" id="{3EB4BA88-78A8-4A08-94E2-0D5BD16E31F6}"/>
              </a:ext>
            </a:extLst>
          </p:cNvPr>
          <p:cNvSpPr/>
          <p:nvPr/>
        </p:nvSpPr>
        <p:spPr>
          <a:xfrm rot="16200000">
            <a:off x="2847112" y="1842405"/>
            <a:ext cx="621293" cy="634476"/>
          </a:xfrm>
          <a:prstGeom prst="rect">
            <a:avLst/>
          </a:prstGeom>
          <a:pattFill prst="wdUpDiag">
            <a:fgClr>
              <a:srgbClr val="D96F6E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" name="Rectangle 69">
            <a:extLst>
              <a:ext uri="{FF2B5EF4-FFF2-40B4-BE49-F238E27FC236}">
                <a16:creationId xmlns:a16="http://schemas.microsoft.com/office/drawing/2014/main" id="{4FF13A52-1DC1-4341-B27D-68609323B073}"/>
              </a:ext>
            </a:extLst>
          </p:cNvPr>
          <p:cNvSpPr/>
          <p:nvPr/>
        </p:nvSpPr>
        <p:spPr>
          <a:xfrm rot="16200000">
            <a:off x="747489" y="1842405"/>
            <a:ext cx="621292" cy="634475"/>
          </a:xfrm>
          <a:prstGeom prst="rect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4" name="图片 103" descr="卡通人物&#10;&#10;描述已自动生成">
            <a:extLst>
              <a:ext uri="{FF2B5EF4-FFF2-40B4-BE49-F238E27FC236}">
                <a16:creationId xmlns:a16="http://schemas.microsoft.com/office/drawing/2014/main" id="{3E15A927-9788-4CDA-A4EF-5756B9DBF1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55188"/>
          <a:stretch/>
        </p:blipFill>
        <p:spPr>
          <a:xfrm>
            <a:off x="2903875" y="1870546"/>
            <a:ext cx="467883" cy="568720"/>
          </a:xfrm>
          <a:prstGeom prst="rect">
            <a:avLst/>
          </a:prstGeom>
        </p:spPr>
      </p:pic>
      <p:sp>
        <p:nvSpPr>
          <p:cNvPr id="125" name="箭头: 右 124">
            <a:extLst>
              <a:ext uri="{FF2B5EF4-FFF2-40B4-BE49-F238E27FC236}">
                <a16:creationId xmlns:a16="http://schemas.microsoft.com/office/drawing/2014/main" id="{A2BA9C87-961E-4E87-8C2F-78F708DF5A7B}"/>
              </a:ext>
            </a:extLst>
          </p:cNvPr>
          <p:cNvSpPr/>
          <p:nvPr/>
        </p:nvSpPr>
        <p:spPr>
          <a:xfrm rot="5400000">
            <a:off x="2096708" y="3246187"/>
            <a:ext cx="1181767" cy="335148"/>
          </a:xfrm>
          <a:prstGeom prst="rightArrow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C79672A-FB46-4DEA-9114-626B7B3CF59B}"/>
              </a:ext>
            </a:extLst>
          </p:cNvPr>
          <p:cNvCxnSpPr/>
          <p:nvPr/>
        </p:nvCxnSpPr>
        <p:spPr>
          <a:xfrm>
            <a:off x="6132513" y="1588574"/>
            <a:ext cx="0" cy="459486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68">
            <a:extLst>
              <a:ext uri="{FF2B5EF4-FFF2-40B4-BE49-F238E27FC236}">
                <a16:creationId xmlns:a16="http://schemas.microsoft.com/office/drawing/2014/main" id="{68D07E10-1DE6-447A-9D6C-AF815FD14207}"/>
              </a:ext>
            </a:extLst>
          </p:cNvPr>
          <p:cNvCxnSpPr>
            <a:cxnSpLocks/>
            <a:stCxn id="97" idx="2"/>
            <a:endCxn id="130" idx="0"/>
          </p:cNvCxnSpPr>
          <p:nvPr/>
        </p:nvCxnSpPr>
        <p:spPr>
          <a:xfrm>
            <a:off x="3474997" y="2159643"/>
            <a:ext cx="415337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30" name="Rectangle 35">
            <a:extLst>
              <a:ext uri="{FF2B5EF4-FFF2-40B4-BE49-F238E27FC236}">
                <a16:creationId xmlns:a16="http://schemas.microsoft.com/office/drawing/2014/main" id="{19D78EDA-3B16-46C3-BD94-D65F48900E2D}"/>
              </a:ext>
            </a:extLst>
          </p:cNvPr>
          <p:cNvSpPr/>
          <p:nvPr/>
        </p:nvSpPr>
        <p:spPr>
          <a:xfrm rot="16200000">
            <a:off x="3896925" y="1842405"/>
            <a:ext cx="621293" cy="634476"/>
          </a:xfrm>
          <a:prstGeom prst="rect">
            <a:avLst/>
          </a:prstGeom>
          <a:pattFill prst="wdUpDiag">
            <a:fgClr>
              <a:srgbClr val="D96F6E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6" name="图片 135" descr="卡通人物&#10;&#10;描述已自动生成">
            <a:extLst>
              <a:ext uri="{FF2B5EF4-FFF2-40B4-BE49-F238E27FC236}">
                <a16:creationId xmlns:a16="http://schemas.microsoft.com/office/drawing/2014/main" id="{143E0D08-94B1-498C-A651-584851EFC2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55188"/>
          <a:stretch/>
        </p:blipFill>
        <p:spPr>
          <a:xfrm>
            <a:off x="3974597" y="1881287"/>
            <a:ext cx="467883" cy="568720"/>
          </a:xfrm>
          <a:prstGeom prst="rect">
            <a:avLst/>
          </a:prstGeom>
        </p:spPr>
      </p:pic>
      <p:sp>
        <p:nvSpPr>
          <p:cNvPr id="140" name="文本框 139">
            <a:extLst>
              <a:ext uri="{FF2B5EF4-FFF2-40B4-BE49-F238E27FC236}">
                <a16:creationId xmlns:a16="http://schemas.microsoft.com/office/drawing/2014/main" id="{92F148FB-A93A-4C65-8AF9-4A5A6EA278A1}"/>
              </a:ext>
            </a:extLst>
          </p:cNvPr>
          <p:cNvSpPr txBox="1"/>
          <p:nvPr/>
        </p:nvSpPr>
        <p:spPr>
          <a:xfrm>
            <a:off x="8264896" y="2988961"/>
            <a:ext cx="261579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/>
              <a:t>Alice releases all private blocks after receiving multiple blocks</a:t>
            </a:r>
            <a:endParaRPr lang="zh-CN" altLang="en-US" i="1" dirty="0"/>
          </a:p>
        </p:txBody>
      </p:sp>
      <p:sp>
        <p:nvSpPr>
          <p:cNvPr id="154" name="箭头: 右 153">
            <a:extLst>
              <a:ext uri="{FF2B5EF4-FFF2-40B4-BE49-F238E27FC236}">
                <a16:creationId xmlns:a16="http://schemas.microsoft.com/office/drawing/2014/main" id="{9CC9FB3D-51A5-4410-BCE3-A6A92616E25C}"/>
              </a:ext>
            </a:extLst>
          </p:cNvPr>
          <p:cNvSpPr/>
          <p:nvPr/>
        </p:nvSpPr>
        <p:spPr>
          <a:xfrm rot="5400000">
            <a:off x="7307895" y="3272474"/>
            <a:ext cx="1181767" cy="335148"/>
          </a:xfrm>
          <a:prstGeom prst="rightArrow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3" name="Straight Connector 68">
            <a:extLst>
              <a:ext uri="{FF2B5EF4-FFF2-40B4-BE49-F238E27FC236}">
                <a16:creationId xmlns:a16="http://schemas.microsoft.com/office/drawing/2014/main" id="{40DBB06D-01E9-4727-8B65-4E7D1FEE2102}"/>
              </a:ext>
            </a:extLst>
          </p:cNvPr>
          <p:cNvCxnSpPr>
            <a:cxnSpLocks/>
            <a:stCxn id="130" idx="2"/>
            <a:endCxn id="164" idx="0"/>
          </p:cNvCxnSpPr>
          <p:nvPr/>
        </p:nvCxnSpPr>
        <p:spPr>
          <a:xfrm>
            <a:off x="4524810" y="2159643"/>
            <a:ext cx="415339" cy="0"/>
          </a:xfrm>
          <a:prstGeom prst="line">
            <a:avLst/>
          </a:prstGeom>
          <a:pattFill prst="zigZag">
            <a:fgClr>
              <a:schemeClr val="accent4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</p:cxnSp>
      <p:sp>
        <p:nvSpPr>
          <p:cNvPr id="164" name="Rectangle 35">
            <a:extLst>
              <a:ext uri="{FF2B5EF4-FFF2-40B4-BE49-F238E27FC236}">
                <a16:creationId xmlns:a16="http://schemas.microsoft.com/office/drawing/2014/main" id="{ED105303-5CCB-49A9-B6AC-E0E959CAACE2}"/>
              </a:ext>
            </a:extLst>
          </p:cNvPr>
          <p:cNvSpPr/>
          <p:nvPr/>
        </p:nvSpPr>
        <p:spPr>
          <a:xfrm rot="16200000">
            <a:off x="4946740" y="1842405"/>
            <a:ext cx="621293" cy="634476"/>
          </a:xfrm>
          <a:prstGeom prst="rect">
            <a:avLst/>
          </a:prstGeom>
          <a:pattFill prst="wdUpDiag">
            <a:fgClr>
              <a:srgbClr val="D96F6E"/>
            </a:fgClr>
            <a:bgClr>
              <a:schemeClr val="bg1"/>
            </a:bgClr>
          </a:pattFill>
          <a:ln w="19050" cap="flat" cmpd="sng" algn="ctr">
            <a:solidFill>
              <a:srgbClr val="000000">
                <a:lumMod val="65000"/>
                <a:lumOff val="3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3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5" name="图片 164" descr="卡通人物&#10;&#10;描述已自动生成">
            <a:extLst>
              <a:ext uri="{FF2B5EF4-FFF2-40B4-BE49-F238E27FC236}">
                <a16:creationId xmlns:a16="http://schemas.microsoft.com/office/drawing/2014/main" id="{ACD7B48D-901E-4173-BEA1-10C83E76E5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r="55188"/>
          <a:stretch/>
        </p:blipFill>
        <p:spPr>
          <a:xfrm>
            <a:off x="5023445" y="1878285"/>
            <a:ext cx="467883" cy="568720"/>
          </a:xfrm>
          <a:prstGeom prst="rect">
            <a:avLst/>
          </a:prstGeom>
        </p:spPr>
      </p:pic>
      <p:grpSp>
        <p:nvGrpSpPr>
          <p:cNvPr id="49" name="组合 48">
            <a:extLst>
              <a:ext uri="{FF2B5EF4-FFF2-40B4-BE49-F238E27FC236}">
                <a16:creationId xmlns:a16="http://schemas.microsoft.com/office/drawing/2014/main" id="{03C4097C-50BD-4F5F-8251-F3ADD63D1D4D}"/>
              </a:ext>
            </a:extLst>
          </p:cNvPr>
          <p:cNvGrpSpPr/>
          <p:nvPr/>
        </p:nvGrpSpPr>
        <p:grpSpPr>
          <a:xfrm>
            <a:off x="6364200" y="1874110"/>
            <a:ext cx="4833728" cy="621293"/>
            <a:chOff x="6364200" y="1874110"/>
            <a:chExt cx="4833728" cy="621293"/>
          </a:xfrm>
        </p:grpSpPr>
        <p:cxnSp>
          <p:nvCxnSpPr>
            <p:cNvPr id="178" name="Straight Connector 26">
              <a:extLst>
                <a:ext uri="{FF2B5EF4-FFF2-40B4-BE49-F238E27FC236}">
                  <a16:creationId xmlns:a16="http://schemas.microsoft.com/office/drawing/2014/main" id="{207F0CB6-11B6-43F5-871E-66845A685E59}"/>
                </a:ext>
              </a:extLst>
            </p:cNvPr>
            <p:cNvCxnSpPr>
              <a:cxnSpLocks/>
              <a:stCxn id="179" idx="0"/>
              <a:endCxn id="182" idx="2"/>
            </p:cNvCxnSpPr>
            <p:nvPr/>
          </p:nvCxnSpPr>
          <p:spPr>
            <a:xfrm flipH="1">
              <a:off x="6998676" y="2184757"/>
              <a:ext cx="415337" cy="0"/>
            </a:xfrm>
            <a:prstGeom prst="line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79" name="Rectangle 69">
              <a:extLst>
                <a:ext uri="{FF2B5EF4-FFF2-40B4-BE49-F238E27FC236}">
                  <a16:creationId xmlns:a16="http://schemas.microsoft.com/office/drawing/2014/main" id="{3C112F9E-D989-4551-BB2B-E9C4FD2F16F3}"/>
                </a:ext>
              </a:extLst>
            </p:cNvPr>
            <p:cNvSpPr/>
            <p:nvPr/>
          </p:nvSpPr>
          <p:spPr>
            <a:xfrm rot="16200000">
              <a:off x="7420604" y="1867519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80" name="Straight Connector 68">
              <a:extLst>
                <a:ext uri="{FF2B5EF4-FFF2-40B4-BE49-F238E27FC236}">
                  <a16:creationId xmlns:a16="http://schemas.microsoft.com/office/drawing/2014/main" id="{5592964A-E3B9-411D-ABB1-C4DA784A5736}"/>
                </a:ext>
              </a:extLst>
            </p:cNvPr>
            <p:cNvCxnSpPr>
              <a:cxnSpLocks/>
              <a:stCxn id="179" idx="2"/>
              <a:endCxn id="181" idx="0"/>
            </p:cNvCxnSpPr>
            <p:nvPr/>
          </p:nvCxnSpPr>
          <p:spPr>
            <a:xfrm>
              <a:off x="8048488" y="2184757"/>
              <a:ext cx="415336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81" name="Rectangle 35">
              <a:extLst>
                <a:ext uri="{FF2B5EF4-FFF2-40B4-BE49-F238E27FC236}">
                  <a16:creationId xmlns:a16="http://schemas.microsoft.com/office/drawing/2014/main" id="{663DEA5D-FE7B-447B-A4BF-C6AA0A872D28}"/>
                </a:ext>
              </a:extLst>
            </p:cNvPr>
            <p:cNvSpPr/>
            <p:nvPr/>
          </p:nvSpPr>
          <p:spPr>
            <a:xfrm rot="16200000">
              <a:off x="8470415" y="1867519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69">
              <a:extLst>
                <a:ext uri="{FF2B5EF4-FFF2-40B4-BE49-F238E27FC236}">
                  <a16:creationId xmlns:a16="http://schemas.microsoft.com/office/drawing/2014/main" id="{8F424A8E-154B-4AED-A780-AD8B46571D47}"/>
                </a:ext>
              </a:extLst>
            </p:cNvPr>
            <p:cNvSpPr/>
            <p:nvPr/>
          </p:nvSpPr>
          <p:spPr>
            <a:xfrm rot="16200000">
              <a:off x="6370792" y="1867519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3" name="图片 182" descr="卡通人物&#10;&#10;描述已自动生成">
              <a:extLst>
                <a:ext uri="{FF2B5EF4-FFF2-40B4-BE49-F238E27FC236}">
                  <a16:creationId xmlns:a16="http://schemas.microsoft.com/office/drawing/2014/main" id="{0D4D95F3-B882-4E65-AEAE-37511C0582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8527178" y="1895660"/>
              <a:ext cx="467883" cy="568720"/>
            </a:xfrm>
            <a:prstGeom prst="rect">
              <a:avLst/>
            </a:prstGeom>
          </p:spPr>
        </p:pic>
        <p:cxnSp>
          <p:nvCxnSpPr>
            <p:cNvPr id="184" name="Straight Connector 68">
              <a:extLst>
                <a:ext uri="{FF2B5EF4-FFF2-40B4-BE49-F238E27FC236}">
                  <a16:creationId xmlns:a16="http://schemas.microsoft.com/office/drawing/2014/main" id="{3A8367E4-F792-47D4-8035-070F489B06E7}"/>
                </a:ext>
              </a:extLst>
            </p:cNvPr>
            <p:cNvCxnSpPr>
              <a:cxnSpLocks/>
              <a:stCxn id="181" idx="2"/>
              <a:endCxn id="185" idx="0"/>
            </p:cNvCxnSpPr>
            <p:nvPr/>
          </p:nvCxnSpPr>
          <p:spPr>
            <a:xfrm>
              <a:off x="9098300" y="2184757"/>
              <a:ext cx="415337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85" name="Rectangle 35">
              <a:extLst>
                <a:ext uri="{FF2B5EF4-FFF2-40B4-BE49-F238E27FC236}">
                  <a16:creationId xmlns:a16="http://schemas.microsoft.com/office/drawing/2014/main" id="{9E8C9046-822E-4A9D-80F7-2635FF2F83F6}"/>
                </a:ext>
              </a:extLst>
            </p:cNvPr>
            <p:cNvSpPr/>
            <p:nvPr/>
          </p:nvSpPr>
          <p:spPr>
            <a:xfrm rot="16200000">
              <a:off x="9520228" y="1867519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6" name="图片 185" descr="卡通人物&#10;&#10;描述已自动生成">
              <a:extLst>
                <a:ext uri="{FF2B5EF4-FFF2-40B4-BE49-F238E27FC236}">
                  <a16:creationId xmlns:a16="http://schemas.microsoft.com/office/drawing/2014/main" id="{307606B7-985E-4268-A843-742DF00B0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9597900" y="1906401"/>
              <a:ext cx="467883" cy="568720"/>
            </a:xfrm>
            <a:prstGeom prst="rect">
              <a:avLst/>
            </a:prstGeom>
          </p:spPr>
        </p:pic>
        <p:cxnSp>
          <p:nvCxnSpPr>
            <p:cNvPr id="187" name="Straight Connector 68">
              <a:extLst>
                <a:ext uri="{FF2B5EF4-FFF2-40B4-BE49-F238E27FC236}">
                  <a16:creationId xmlns:a16="http://schemas.microsoft.com/office/drawing/2014/main" id="{6328EAA8-405C-4620-B49C-43DEBC068BD8}"/>
                </a:ext>
              </a:extLst>
            </p:cNvPr>
            <p:cNvCxnSpPr>
              <a:cxnSpLocks/>
              <a:stCxn id="185" idx="2"/>
              <a:endCxn id="188" idx="0"/>
            </p:cNvCxnSpPr>
            <p:nvPr/>
          </p:nvCxnSpPr>
          <p:spPr>
            <a:xfrm>
              <a:off x="10148113" y="2184757"/>
              <a:ext cx="415339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88" name="Rectangle 35">
              <a:extLst>
                <a:ext uri="{FF2B5EF4-FFF2-40B4-BE49-F238E27FC236}">
                  <a16:creationId xmlns:a16="http://schemas.microsoft.com/office/drawing/2014/main" id="{BE0B07B6-3C41-4A7C-A5C9-F14F796A142D}"/>
                </a:ext>
              </a:extLst>
            </p:cNvPr>
            <p:cNvSpPr/>
            <p:nvPr/>
          </p:nvSpPr>
          <p:spPr>
            <a:xfrm rot="16200000">
              <a:off x="10570043" y="1867519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89" name="图片 188" descr="卡通人物&#10;&#10;描述已自动生成">
              <a:extLst>
                <a:ext uri="{FF2B5EF4-FFF2-40B4-BE49-F238E27FC236}">
                  <a16:creationId xmlns:a16="http://schemas.microsoft.com/office/drawing/2014/main" id="{FC68437C-2A04-495B-86BF-434E88C9A5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10646748" y="1903399"/>
              <a:ext cx="467883" cy="56872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BDF2978-F06B-49A4-9CCA-A1EF2AFD99FC}"/>
              </a:ext>
            </a:extLst>
          </p:cNvPr>
          <p:cNvGrpSpPr/>
          <p:nvPr/>
        </p:nvGrpSpPr>
        <p:grpSpPr>
          <a:xfrm>
            <a:off x="740897" y="4418133"/>
            <a:ext cx="4833728" cy="1462317"/>
            <a:chOff x="740897" y="4418133"/>
            <a:chExt cx="4833728" cy="1462317"/>
          </a:xfrm>
        </p:grpSpPr>
        <p:sp>
          <p:nvSpPr>
            <p:cNvPr id="109" name="Rectangle 69">
              <a:extLst>
                <a:ext uri="{FF2B5EF4-FFF2-40B4-BE49-F238E27FC236}">
                  <a16:creationId xmlns:a16="http://schemas.microsoft.com/office/drawing/2014/main" id="{4601C06F-7588-485F-9A7F-C551EB3D6A85}"/>
                </a:ext>
              </a:extLst>
            </p:cNvPr>
            <p:cNvSpPr/>
            <p:nvPr/>
          </p:nvSpPr>
          <p:spPr>
            <a:xfrm rot="16200000">
              <a:off x="1797301" y="5252566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10" name="Straight Connector 68">
              <a:extLst>
                <a:ext uri="{FF2B5EF4-FFF2-40B4-BE49-F238E27FC236}">
                  <a16:creationId xmlns:a16="http://schemas.microsoft.com/office/drawing/2014/main" id="{18BB330B-AFE2-47F9-B98E-C2C926963742}"/>
                </a:ext>
              </a:extLst>
            </p:cNvPr>
            <p:cNvCxnSpPr>
              <a:cxnSpLocks/>
              <a:stCxn id="170" idx="2"/>
              <a:endCxn id="109" idx="0"/>
            </p:cNvCxnSpPr>
            <p:nvPr/>
          </p:nvCxnSpPr>
          <p:spPr>
            <a:xfrm>
              <a:off x="1375373" y="4728780"/>
              <a:ext cx="415337" cy="841024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cxnSp>
          <p:nvCxnSpPr>
            <p:cNvPr id="166" name="Straight Connector 26">
              <a:extLst>
                <a:ext uri="{FF2B5EF4-FFF2-40B4-BE49-F238E27FC236}">
                  <a16:creationId xmlns:a16="http://schemas.microsoft.com/office/drawing/2014/main" id="{35E75AB4-CA03-405B-89F6-262A6794BB51}"/>
                </a:ext>
              </a:extLst>
            </p:cNvPr>
            <p:cNvCxnSpPr>
              <a:cxnSpLocks/>
              <a:stCxn id="167" idx="0"/>
              <a:endCxn id="170" idx="2"/>
            </p:cNvCxnSpPr>
            <p:nvPr/>
          </p:nvCxnSpPr>
          <p:spPr>
            <a:xfrm flipH="1">
              <a:off x="1375373" y="4728780"/>
              <a:ext cx="415337" cy="0"/>
            </a:xfrm>
            <a:prstGeom prst="line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67" name="Rectangle 69">
              <a:extLst>
                <a:ext uri="{FF2B5EF4-FFF2-40B4-BE49-F238E27FC236}">
                  <a16:creationId xmlns:a16="http://schemas.microsoft.com/office/drawing/2014/main" id="{F7FC493A-7E45-46E9-B347-C596D7EFBA0F}"/>
                </a:ext>
              </a:extLst>
            </p:cNvPr>
            <p:cNvSpPr/>
            <p:nvPr/>
          </p:nvSpPr>
          <p:spPr>
            <a:xfrm rot="16200000">
              <a:off x="1797301" y="4411542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68" name="Straight Connector 68">
              <a:extLst>
                <a:ext uri="{FF2B5EF4-FFF2-40B4-BE49-F238E27FC236}">
                  <a16:creationId xmlns:a16="http://schemas.microsoft.com/office/drawing/2014/main" id="{92AB80A7-411C-4216-9769-F3CB1EB68FF8}"/>
                </a:ext>
              </a:extLst>
            </p:cNvPr>
            <p:cNvCxnSpPr>
              <a:cxnSpLocks/>
              <a:stCxn id="167" idx="2"/>
              <a:endCxn id="169" idx="0"/>
            </p:cNvCxnSpPr>
            <p:nvPr/>
          </p:nvCxnSpPr>
          <p:spPr>
            <a:xfrm>
              <a:off x="2425185" y="4728780"/>
              <a:ext cx="415336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69" name="Rectangle 35">
              <a:extLst>
                <a:ext uri="{FF2B5EF4-FFF2-40B4-BE49-F238E27FC236}">
                  <a16:creationId xmlns:a16="http://schemas.microsoft.com/office/drawing/2014/main" id="{CC403BC3-6C5F-4B63-AD6F-5F575F91B910}"/>
                </a:ext>
              </a:extLst>
            </p:cNvPr>
            <p:cNvSpPr/>
            <p:nvPr/>
          </p:nvSpPr>
          <p:spPr>
            <a:xfrm rot="16200000">
              <a:off x="2847112" y="4411542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69">
              <a:extLst>
                <a:ext uri="{FF2B5EF4-FFF2-40B4-BE49-F238E27FC236}">
                  <a16:creationId xmlns:a16="http://schemas.microsoft.com/office/drawing/2014/main" id="{A9363EFA-0DC8-498D-B33B-7D28D9C27782}"/>
                </a:ext>
              </a:extLst>
            </p:cNvPr>
            <p:cNvSpPr/>
            <p:nvPr/>
          </p:nvSpPr>
          <p:spPr>
            <a:xfrm rot="16200000">
              <a:off x="747489" y="4411542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1" name="图片 170" descr="卡通人物&#10;&#10;描述已自动生成">
              <a:extLst>
                <a:ext uri="{FF2B5EF4-FFF2-40B4-BE49-F238E27FC236}">
                  <a16:creationId xmlns:a16="http://schemas.microsoft.com/office/drawing/2014/main" id="{0DBEB379-BDD7-40B1-876D-A74F3B0D7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2903875" y="4439683"/>
              <a:ext cx="467883" cy="568720"/>
            </a:xfrm>
            <a:prstGeom prst="rect">
              <a:avLst/>
            </a:prstGeom>
          </p:spPr>
        </p:pic>
        <p:cxnSp>
          <p:nvCxnSpPr>
            <p:cNvPr id="172" name="Straight Connector 68">
              <a:extLst>
                <a:ext uri="{FF2B5EF4-FFF2-40B4-BE49-F238E27FC236}">
                  <a16:creationId xmlns:a16="http://schemas.microsoft.com/office/drawing/2014/main" id="{6EDBD00D-FBCB-428C-A712-8AB89EBF254E}"/>
                </a:ext>
              </a:extLst>
            </p:cNvPr>
            <p:cNvCxnSpPr>
              <a:cxnSpLocks/>
              <a:stCxn id="169" idx="2"/>
              <a:endCxn id="173" idx="0"/>
            </p:cNvCxnSpPr>
            <p:nvPr/>
          </p:nvCxnSpPr>
          <p:spPr>
            <a:xfrm>
              <a:off x="3474997" y="4728780"/>
              <a:ext cx="415337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73" name="Rectangle 35">
              <a:extLst>
                <a:ext uri="{FF2B5EF4-FFF2-40B4-BE49-F238E27FC236}">
                  <a16:creationId xmlns:a16="http://schemas.microsoft.com/office/drawing/2014/main" id="{E541F5FA-4483-4722-B33F-1BD9AC55E8BA}"/>
                </a:ext>
              </a:extLst>
            </p:cNvPr>
            <p:cNvSpPr/>
            <p:nvPr/>
          </p:nvSpPr>
          <p:spPr>
            <a:xfrm rot="16200000">
              <a:off x="3896925" y="4411542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4" name="图片 173" descr="卡通人物&#10;&#10;描述已自动生成">
              <a:extLst>
                <a:ext uri="{FF2B5EF4-FFF2-40B4-BE49-F238E27FC236}">
                  <a16:creationId xmlns:a16="http://schemas.microsoft.com/office/drawing/2014/main" id="{A8D18747-B1C8-4ADD-989A-1D75FD03E9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3974597" y="4450424"/>
              <a:ext cx="467883" cy="568720"/>
            </a:xfrm>
            <a:prstGeom prst="rect">
              <a:avLst/>
            </a:prstGeom>
          </p:spPr>
        </p:pic>
        <p:cxnSp>
          <p:nvCxnSpPr>
            <p:cNvPr id="175" name="Straight Connector 68">
              <a:extLst>
                <a:ext uri="{FF2B5EF4-FFF2-40B4-BE49-F238E27FC236}">
                  <a16:creationId xmlns:a16="http://schemas.microsoft.com/office/drawing/2014/main" id="{707F0C3A-68D9-4793-961B-F5FE3F4CE8BE}"/>
                </a:ext>
              </a:extLst>
            </p:cNvPr>
            <p:cNvCxnSpPr>
              <a:cxnSpLocks/>
              <a:stCxn id="173" idx="2"/>
              <a:endCxn id="176" idx="0"/>
            </p:cNvCxnSpPr>
            <p:nvPr/>
          </p:nvCxnSpPr>
          <p:spPr>
            <a:xfrm>
              <a:off x="4524810" y="4728780"/>
              <a:ext cx="415339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76" name="Rectangle 35">
              <a:extLst>
                <a:ext uri="{FF2B5EF4-FFF2-40B4-BE49-F238E27FC236}">
                  <a16:creationId xmlns:a16="http://schemas.microsoft.com/office/drawing/2014/main" id="{34CCF926-E4B7-4A0C-80EB-92E8847B48CA}"/>
                </a:ext>
              </a:extLst>
            </p:cNvPr>
            <p:cNvSpPr/>
            <p:nvPr/>
          </p:nvSpPr>
          <p:spPr>
            <a:xfrm rot="16200000">
              <a:off x="4946740" y="4411542"/>
              <a:ext cx="621293" cy="634476"/>
            </a:xfrm>
            <a:prstGeom prst="rect">
              <a:avLst/>
            </a:prstGeom>
            <a:pattFill prst="wdUpDiag">
              <a:fgClr>
                <a:srgbClr val="D96F6E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77" name="图片 176" descr="卡通人物&#10;&#10;描述已自动生成">
              <a:extLst>
                <a:ext uri="{FF2B5EF4-FFF2-40B4-BE49-F238E27FC236}">
                  <a16:creationId xmlns:a16="http://schemas.microsoft.com/office/drawing/2014/main" id="{EB95BDA9-FCEE-438C-B88B-D3D97C5D0B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r="55188"/>
            <a:stretch/>
          </p:blipFill>
          <p:spPr>
            <a:xfrm>
              <a:off x="5023445" y="4447422"/>
              <a:ext cx="467883" cy="56872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42A39A1-2A6A-437D-8AB3-74C5D764FD48}"/>
              </a:ext>
            </a:extLst>
          </p:cNvPr>
          <p:cNvGrpSpPr/>
          <p:nvPr/>
        </p:nvGrpSpPr>
        <p:grpSpPr>
          <a:xfrm>
            <a:off x="6364199" y="4414646"/>
            <a:ext cx="4833728" cy="1505328"/>
            <a:chOff x="6364199" y="4414646"/>
            <a:chExt cx="4833728" cy="1505328"/>
          </a:xfrm>
        </p:grpSpPr>
        <p:cxnSp>
          <p:nvCxnSpPr>
            <p:cNvPr id="190" name="Straight Connector 26">
              <a:extLst>
                <a:ext uri="{FF2B5EF4-FFF2-40B4-BE49-F238E27FC236}">
                  <a16:creationId xmlns:a16="http://schemas.microsoft.com/office/drawing/2014/main" id="{7D731738-538F-4B4C-BE99-5DBCA09511E7}"/>
                </a:ext>
              </a:extLst>
            </p:cNvPr>
            <p:cNvCxnSpPr>
              <a:cxnSpLocks/>
              <a:stCxn id="191" idx="0"/>
              <a:endCxn id="194" idx="2"/>
            </p:cNvCxnSpPr>
            <p:nvPr/>
          </p:nvCxnSpPr>
          <p:spPr>
            <a:xfrm flipH="1">
              <a:off x="6998675" y="4725293"/>
              <a:ext cx="415337" cy="0"/>
            </a:xfrm>
            <a:prstGeom prst="line">
              <a:avLst/>
            </a:prstGeom>
            <a:pattFill prst="wdUpDi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91" name="Rectangle 69">
              <a:extLst>
                <a:ext uri="{FF2B5EF4-FFF2-40B4-BE49-F238E27FC236}">
                  <a16:creationId xmlns:a16="http://schemas.microsoft.com/office/drawing/2014/main" id="{51620F98-4C11-46BB-B68B-8842C9F081F5}"/>
                </a:ext>
              </a:extLst>
            </p:cNvPr>
            <p:cNvSpPr/>
            <p:nvPr/>
          </p:nvSpPr>
          <p:spPr>
            <a:xfrm rot="16200000">
              <a:off x="7420603" y="4408055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2" name="Straight Connector 68">
              <a:extLst>
                <a:ext uri="{FF2B5EF4-FFF2-40B4-BE49-F238E27FC236}">
                  <a16:creationId xmlns:a16="http://schemas.microsoft.com/office/drawing/2014/main" id="{D5828EE0-5D72-44F9-A1C5-C7EAB79A85A2}"/>
                </a:ext>
              </a:extLst>
            </p:cNvPr>
            <p:cNvCxnSpPr>
              <a:cxnSpLocks/>
              <a:stCxn id="191" idx="2"/>
              <a:endCxn id="193" idx="0"/>
            </p:cNvCxnSpPr>
            <p:nvPr/>
          </p:nvCxnSpPr>
          <p:spPr>
            <a:xfrm>
              <a:off x="8048487" y="4725293"/>
              <a:ext cx="415336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93" name="Rectangle 35">
              <a:extLst>
                <a:ext uri="{FF2B5EF4-FFF2-40B4-BE49-F238E27FC236}">
                  <a16:creationId xmlns:a16="http://schemas.microsoft.com/office/drawing/2014/main" id="{62E82A3D-AB0D-4575-9B46-65227AA16A49}"/>
                </a:ext>
              </a:extLst>
            </p:cNvPr>
            <p:cNvSpPr/>
            <p:nvPr/>
          </p:nvSpPr>
          <p:spPr>
            <a:xfrm rot="16200000">
              <a:off x="8470414" y="4408055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69">
              <a:extLst>
                <a:ext uri="{FF2B5EF4-FFF2-40B4-BE49-F238E27FC236}">
                  <a16:creationId xmlns:a16="http://schemas.microsoft.com/office/drawing/2014/main" id="{C5F5A3E2-DC69-4FCD-A5E2-2676C574B473}"/>
                </a:ext>
              </a:extLst>
            </p:cNvPr>
            <p:cNvSpPr/>
            <p:nvPr/>
          </p:nvSpPr>
          <p:spPr>
            <a:xfrm rot="16200000">
              <a:off x="6370791" y="4408055"/>
              <a:ext cx="621292" cy="634475"/>
            </a:xfrm>
            <a:prstGeom prst="rect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6" name="Straight Connector 68">
              <a:extLst>
                <a:ext uri="{FF2B5EF4-FFF2-40B4-BE49-F238E27FC236}">
                  <a16:creationId xmlns:a16="http://schemas.microsoft.com/office/drawing/2014/main" id="{345B0C04-0984-480E-B8AE-D7F753B62ED3}"/>
                </a:ext>
              </a:extLst>
            </p:cNvPr>
            <p:cNvCxnSpPr>
              <a:cxnSpLocks/>
              <a:stCxn id="193" idx="2"/>
              <a:endCxn id="197" idx="0"/>
            </p:cNvCxnSpPr>
            <p:nvPr/>
          </p:nvCxnSpPr>
          <p:spPr>
            <a:xfrm>
              <a:off x="9098299" y="4725293"/>
              <a:ext cx="415337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197" name="Rectangle 35">
              <a:extLst>
                <a:ext uri="{FF2B5EF4-FFF2-40B4-BE49-F238E27FC236}">
                  <a16:creationId xmlns:a16="http://schemas.microsoft.com/office/drawing/2014/main" id="{CC3DE506-1DB7-4497-98EA-98ABE57F3EE2}"/>
                </a:ext>
              </a:extLst>
            </p:cNvPr>
            <p:cNvSpPr/>
            <p:nvPr/>
          </p:nvSpPr>
          <p:spPr>
            <a:xfrm rot="16200000">
              <a:off x="9520227" y="4408055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99" name="Straight Connector 68">
              <a:extLst>
                <a:ext uri="{FF2B5EF4-FFF2-40B4-BE49-F238E27FC236}">
                  <a16:creationId xmlns:a16="http://schemas.microsoft.com/office/drawing/2014/main" id="{0D5133ED-56A2-4AF1-820B-EA474B5306B6}"/>
                </a:ext>
              </a:extLst>
            </p:cNvPr>
            <p:cNvCxnSpPr>
              <a:cxnSpLocks/>
              <a:stCxn id="197" idx="2"/>
              <a:endCxn id="200" idx="0"/>
            </p:cNvCxnSpPr>
            <p:nvPr/>
          </p:nvCxnSpPr>
          <p:spPr>
            <a:xfrm>
              <a:off x="10148112" y="4725293"/>
              <a:ext cx="415339" cy="0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200" name="Rectangle 35">
              <a:extLst>
                <a:ext uri="{FF2B5EF4-FFF2-40B4-BE49-F238E27FC236}">
                  <a16:creationId xmlns:a16="http://schemas.microsoft.com/office/drawing/2014/main" id="{6B2A43C9-E191-46A9-960E-728E2F3D7100}"/>
                </a:ext>
              </a:extLst>
            </p:cNvPr>
            <p:cNvSpPr/>
            <p:nvPr/>
          </p:nvSpPr>
          <p:spPr>
            <a:xfrm rot="16200000">
              <a:off x="10570042" y="4408055"/>
              <a:ext cx="621293" cy="634476"/>
            </a:xfrm>
            <a:prstGeom prst="rect">
              <a:avLst/>
            </a:prstGeom>
            <a:solidFill>
              <a:srgbClr val="D55352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203" name="Straight Connector 68">
              <a:extLst>
                <a:ext uri="{FF2B5EF4-FFF2-40B4-BE49-F238E27FC236}">
                  <a16:creationId xmlns:a16="http://schemas.microsoft.com/office/drawing/2014/main" id="{DF37B74A-26F5-4182-ABC8-6912211C3E33}"/>
                </a:ext>
              </a:extLst>
            </p:cNvPr>
            <p:cNvCxnSpPr>
              <a:cxnSpLocks/>
              <a:stCxn id="191" idx="2"/>
              <a:endCxn id="204" idx="0"/>
            </p:cNvCxnSpPr>
            <p:nvPr/>
          </p:nvCxnSpPr>
          <p:spPr>
            <a:xfrm>
              <a:off x="8048487" y="4725293"/>
              <a:ext cx="430100" cy="879276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  <p:sp>
          <p:nvSpPr>
            <p:cNvPr id="204" name="Rectangle 69">
              <a:extLst>
                <a:ext uri="{FF2B5EF4-FFF2-40B4-BE49-F238E27FC236}">
                  <a16:creationId xmlns:a16="http://schemas.microsoft.com/office/drawing/2014/main" id="{1CB64712-8A9F-41F8-964E-5C2BC4A9EAF1}"/>
                </a:ext>
              </a:extLst>
            </p:cNvPr>
            <p:cNvSpPr/>
            <p:nvPr/>
          </p:nvSpPr>
          <p:spPr>
            <a:xfrm rot="16200000">
              <a:off x="8485178" y="5287331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7" name="Rectangle 69">
              <a:extLst>
                <a:ext uri="{FF2B5EF4-FFF2-40B4-BE49-F238E27FC236}">
                  <a16:creationId xmlns:a16="http://schemas.microsoft.com/office/drawing/2014/main" id="{E0016ABF-92D8-4AE4-8A25-A01562B062C1}"/>
                </a:ext>
              </a:extLst>
            </p:cNvPr>
            <p:cNvSpPr/>
            <p:nvPr/>
          </p:nvSpPr>
          <p:spPr>
            <a:xfrm rot="16200000">
              <a:off x="9541143" y="5292090"/>
              <a:ext cx="621292" cy="634475"/>
            </a:xfrm>
            <a:prstGeom prst="rect">
              <a:avLst/>
            </a:prstGeom>
            <a:solidFill>
              <a:srgbClr val="629CB5"/>
            </a:solid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350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8" name="Straight Connector 68">
              <a:extLst>
                <a:ext uri="{FF2B5EF4-FFF2-40B4-BE49-F238E27FC236}">
                  <a16:creationId xmlns:a16="http://schemas.microsoft.com/office/drawing/2014/main" id="{58A20E55-E7C8-44B1-98B4-72609B6E11F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9113062" y="5605874"/>
              <a:ext cx="421490" cy="3454"/>
            </a:xfrm>
            <a:prstGeom prst="line">
              <a:avLst/>
            </a:prstGeom>
            <a:pattFill prst="zigZag">
              <a:fgClr>
                <a:schemeClr val="accent4"/>
              </a:fgClr>
              <a:bgClr>
                <a:schemeClr val="bg1"/>
              </a:bgClr>
            </a:pattFill>
            <a:ln w="19050" cap="flat" cmpd="sng" algn="ctr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65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25" grpId="0" animBg="1"/>
      <p:bldP spid="140" grpId="0" animBg="1"/>
      <p:bldP spid="15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8053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071;#179244;#58247;"/>
</p:tagLst>
</file>

<file path=ppt/theme/theme1.xml><?xml version="1.0" encoding="utf-8"?>
<a:theme xmlns:a="http://schemas.openxmlformats.org/drawingml/2006/main" name="1_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libri-仿宋-红">
      <a:majorFont>
        <a:latin typeface="Calibri"/>
        <a:ea typeface="仿宋"/>
        <a:cs typeface=""/>
      </a:majorFont>
      <a:minorFont>
        <a:latin typeface="Calibri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10258</TotalTime>
  <Words>1138</Words>
  <Application>Microsoft Office PowerPoint</Application>
  <PresentationFormat>宽屏</PresentationFormat>
  <Paragraphs>185</Paragraphs>
  <Slides>27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Abadi</vt:lpstr>
      <vt:lpstr>Arial</vt:lpstr>
      <vt:lpstr>Calibri</vt:lpstr>
      <vt:lpstr>Cambria Math</vt:lpstr>
      <vt:lpstr>Corbel</vt:lpstr>
      <vt:lpstr>1_Office 主题​​</vt:lpstr>
      <vt:lpstr>The Impact Analysis of Multiple Miners and Propagation Delay on Selfish Mining</vt:lpstr>
      <vt:lpstr>Blockchain has been widely adopted</vt:lpstr>
      <vt:lpstr>Nakamoto Consensus</vt:lpstr>
      <vt:lpstr>Selfish Mining</vt:lpstr>
      <vt:lpstr>Selfish Mining</vt:lpstr>
      <vt:lpstr>Selfish Mining</vt:lpstr>
      <vt:lpstr>Limitation 1</vt:lpstr>
      <vt:lpstr>Limitation 2 </vt:lpstr>
      <vt:lpstr>Practical Selfish Mining Strategy</vt:lpstr>
      <vt:lpstr>Blockchain Simulation Approach</vt:lpstr>
      <vt:lpstr>Blockchain Simulation Approach</vt:lpstr>
      <vt:lpstr>Blockchain Simulation Approach</vt:lpstr>
      <vt:lpstr>Blockchain Simulation Approach</vt:lpstr>
      <vt:lpstr>Blockchain Simulation Approach</vt:lpstr>
      <vt:lpstr>Research Questions </vt:lpstr>
      <vt:lpstr>Experiment Settings </vt:lpstr>
      <vt:lpstr>Experiment Settings </vt:lpstr>
      <vt:lpstr>RQ1: Multiple Miners</vt:lpstr>
      <vt:lpstr>RQ1: Multiple Miners</vt:lpstr>
      <vt:lpstr>RQ1: Multiple Miners</vt:lpstr>
      <vt:lpstr>Comparison Analysis </vt:lpstr>
      <vt:lpstr>Implication </vt:lpstr>
      <vt:lpstr>RQ2: Relative Propagation Delay (RPD)</vt:lpstr>
      <vt:lpstr>RQ3: Orphan Rate</vt:lpstr>
      <vt:lpstr>Implication 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Analysis of Multiple Miners and Propagation Delay on Selfish Mining</dc:title>
  <dc:creator>夏清</dc:creator>
  <cp:lastModifiedBy>夏清</cp:lastModifiedBy>
  <cp:revision>350</cp:revision>
  <dcterms:created xsi:type="dcterms:W3CDTF">2021-05-13T07:29:11Z</dcterms:created>
  <dcterms:modified xsi:type="dcterms:W3CDTF">2021-05-29T13:36:05Z</dcterms:modified>
</cp:coreProperties>
</file>