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tags/tag20.xml" ContentType="application/vnd.openxmlformats-officedocument.presentationml.tags+xml"/>
  <Override PartName="/ppt/notesSlides/notesSlide24.xml" ContentType="application/vnd.openxmlformats-officedocument.presentationml.notesSlide+xml"/>
  <Override PartName="/ppt/tags/tag21.xml" ContentType="application/vnd.openxmlformats-officedocument.presentationml.tags+xml"/>
  <Override PartName="/ppt/notesSlides/notesSlide25.xml" ContentType="application/vnd.openxmlformats-officedocument.presentationml.notesSlide+xml"/>
  <Override PartName="/ppt/tags/tag22.xml" ContentType="application/vnd.openxmlformats-officedocument.presentationml.tags+xml"/>
  <Override PartName="/ppt/notesSlides/notesSlide26.xml" ContentType="application/vnd.openxmlformats-officedocument.presentationml.notesSlide+xml"/>
  <Override PartName="/ppt/tags/tag23.xml" ContentType="application/vnd.openxmlformats-officedocument.presentationml.tags+xml"/>
  <Override PartName="/ppt/notesSlides/notesSlide27.xml" ContentType="application/vnd.openxmlformats-officedocument.presentationml.notesSlide+xml"/>
  <Override PartName="/ppt/tags/tag24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40"/>
  </p:notesMasterIdLst>
  <p:handoutMasterIdLst>
    <p:handoutMasterId r:id="rId41"/>
  </p:handoutMasterIdLst>
  <p:sldIdLst>
    <p:sldId id="256" r:id="rId5"/>
    <p:sldId id="590" r:id="rId6"/>
    <p:sldId id="591" r:id="rId7"/>
    <p:sldId id="484" r:id="rId8"/>
    <p:sldId id="483" r:id="rId9"/>
    <p:sldId id="470" r:id="rId10"/>
    <p:sldId id="586" r:id="rId11"/>
    <p:sldId id="478" r:id="rId12"/>
    <p:sldId id="548" r:id="rId13"/>
    <p:sldId id="581" r:id="rId14"/>
    <p:sldId id="592" r:id="rId15"/>
    <p:sldId id="547" r:id="rId16"/>
    <p:sldId id="593" r:id="rId17"/>
    <p:sldId id="594" r:id="rId18"/>
    <p:sldId id="595" r:id="rId19"/>
    <p:sldId id="582" r:id="rId20"/>
    <p:sldId id="490" r:id="rId21"/>
    <p:sldId id="493" r:id="rId22"/>
    <p:sldId id="491" r:id="rId23"/>
    <p:sldId id="501" r:id="rId24"/>
    <p:sldId id="502" r:id="rId25"/>
    <p:sldId id="558" r:id="rId26"/>
    <p:sldId id="509" r:id="rId27"/>
    <p:sldId id="583" r:id="rId28"/>
    <p:sldId id="576" r:id="rId29"/>
    <p:sldId id="577" r:id="rId30"/>
    <p:sldId id="579" r:id="rId31"/>
    <p:sldId id="578" r:id="rId32"/>
    <p:sldId id="528" r:id="rId33"/>
    <p:sldId id="524" r:id="rId34"/>
    <p:sldId id="335" r:id="rId35"/>
    <p:sldId id="340" r:id="rId36"/>
    <p:sldId id="560" r:id="rId37"/>
    <p:sldId id="447" r:id="rId38"/>
    <p:sldId id="512" r:id="rId39"/>
  </p:sldIdLst>
  <p:sldSz cx="9144000" cy="6858000" type="screen4x3"/>
  <p:notesSz cx="7315200" cy="96012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 Wensheng" initials="DW" lastIdx="1" clrIdx="0">
    <p:extLst>
      <p:ext uri="{19B8F6BF-5375-455C-9EA6-DF929625EA0E}">
        <p15:presenceInfo xmlns:p15="http://schemas.microsoft.com/office/powerpoint/2012/main" userId="72ea243022e553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7" autoAdjust="0"/>
    <p:restoredTop sz="94424" autoAdjust="0"/>
  </p:normalViewPr>
  <p:slideViewPr>
    <p:cSldViewPr>
      <p:cViewPr varScale="1">
        <p:scale>
          <a:sx n="66" d="100"/>
          <a:sy n="66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988"/>
    </p:cViewPr>
  </p:sorterViewPr>
  <p:notesViewPr>
    <p:cSldViewPr>
      <p:cViewPr varScale="1">
        <p:scale>
          <a:sx n="64" d="100"/>
          <a:sy n="64" d="100"/>
        </p:scale>
        <p:origin x="272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84774-33F1-4E10-BBD7-A96DA6CD1D50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143588" y="9119475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60F29-8738-47E7-A4C0-57BAEC3CC3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9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6EE3E-1C0D-425A-AA1E-ABD38070E8AB}" type="datetimeFigureOut">
              <a:rPr lang="zh-CN" altLang="en-US" smtClean="0"/>
              <a:t>2016/7/27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2944D-3C6C-456E-A3DD-3D2461A4CE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8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rtl="0">
              <a:buNone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43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397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934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788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82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63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467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146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519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97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38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045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97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5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7734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44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2903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803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833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082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2787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149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139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11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78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699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726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10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2944D-3C6C-456E-A3DD-3D2461A4CEC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10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85800" y="2520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698ECF"/>
          </a:solidFill>
          <a:ln w="9525">
            <a:solidFill>
              <a:srgbClr val="698EC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6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56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2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SimSun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6084168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a typeface="SimSun" pitchFamily="2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5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lang="zh-CN" altLang="en-US" sz="2000" b="0" dirty="0" smtClean="0">
                <a:solidFill>
                  <a:srgbClr val="0000FF"/>
                </a:solidFill>
                <a:latin typeface="+mn-lt"/>
                <a:ea typeface="+mn-ea"/>
              </a:defRPr>
            </a:lvl2pPr>
            <a:lvl3pPr>
              <a:defRPr sz="1800" b="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67738" y="6523154"/>
            <a:ext cx="576262" cy="319541"/>
          </a:xfrm>
          <a:ln/>
        </p:spPr>
        <p:txBody>
          <a:bodyPr/>
          <a:lstStyle>
            <a:lvl1pPr algn="ctr"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580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67738" y="6523154"/>
            <a:ext cx="576262" cy="319541"/>
          </a:xfrm>
          <a:ln/>
        </p:spPr>
        <p:txBody>
          <a:bodyPr/>
          <a:lstStyle>
            <a:lvl1pPr algn="ctr"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597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67738" y="6523154"/>
            <a:ext cx="576262" cy="319541"/>
          </a:xfrm>
          <a:ln/>
        </p:spPr>
        <p:txBody>
          <a:bodyPr/>
          <a:lstStyle>
            <a:lvl1pPr algn="ctr"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3246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67738" y="6523154"/>
            <a:ext cx="576262" cy="319541"/>
          </a:xfrm>
          <a:ln/>
        </p:spPr>
        <p:txBody>
          <a:bodyPr/>
          <a:lstStyle>
            <a:lvl1pPr algn="ctr"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982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63575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077913"/>
            <a:ext cx="8001000" cy="5741987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67738" y="6523154"/>
            <a:ext cx="576262" cy="319541"/>
          </a:xfrm>
          <a:ln/>
        </p:spPr>
        <p:txBody>
          <a:bodyPr/>
          <a:lstStyle>
            <a:lvl1pPr algn="ctr"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27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567738" y="6523154"/>
            <a:ext cx="576262" cy="319541"/>
          </a:xfrm>
          <a:ln/>
        </p:spPr>
        <p:txBody>
          <a:bodyPr/>
          <a:lstStyle>
            <a:lvl1pPr algn="ctr">
              <a:defRPr sz="16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089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77913"/>
            <a:ext cx="8001000" cy="574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469900" y="9683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698ECF"/>
          </a:solidFill>
          <a:ln w="9525">
            <a:solidFill>
              <a:srgbClr val="698EC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SimSun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2" r:id="rId4"/>
    <p:sldLayoutId id="2147483763" r:id="rId5"/>
    <p:sldLayoutId id="2147483768" r:id="rId6"/>
    <p:sldLayoutId id="214748376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8EC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8ECF"/>
          </a:solidFill>
          <a:latin typeface="Franklin Gothic Medium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8ECF"/>
          </a:solidFill>
          <a:latin typeface="Franklin Gothic Medium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8ECF"/>
          </a:solidFill>
          <a:latin typeface="Franklin Gothic Medium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rgbClr val="698ECF"/>
          </a:solidFill>
          <a:latin typeface="Franklin Gothic Medium" pitchFamily="34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itchFamily="34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itchFamily="34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itchFamily="34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accent2"/>
          </a:solidFill>
          <a:latin typeface="Verdana" pitchFamily="34" charset="0"/>
          <a:ea typeface="黑体" pitchFamily="2" charset="-122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698ECF"/>
        </a:buClr>
        <a:buFont typeface="Wingdings" pitchFamily="2" charset="2"/>
        <a:buChar char="o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698ECF"/>
        </a:buClr>
        <a:buFont typeface="Wingdings" pitchFamily="2" charset="2"/>
        <a:buChar char="n"/>
        <a:defRPr sz="2000" b="1">
          <a:solidFill>
            <a:srgbClr val="4D4D4D"/>
          </a:solidFill>
          <a:latin typeface="+mn-lt"/>
          <a:ea typeface="+mn-ea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698ECF"/>
        </a:buClr>
        <a:buFont typeface="Wingdings" pitchFamily="2" charset="2"/>
        <a:buChar char="o"/>
        <a:defRPr sz="24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698ECF"/>
        </a:buClr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rgbClr val="698ECF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0.jpe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5.png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usprig.org/horror-stories.ht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jpeg"/><Relationship Id="rId5" Type="http://schemas.openxmlformats.org/officeDocument/2006/relationships/hyperlink" Target="http://www.google.com/url?sa=i&amp;source=images&amp;cd=&amp;cad=rja&amp;uact=8&amp;docid=SbAZ7Yimdyeu3M&amp;tbnid=LtQAPzl01jrApM:&amp;ved=0CAgQjRw4Xg&amp;url=http://www.rjm-essentials.com/page.php?id=1&amp;ei=za1oU7mPK4KD8gXr7YHYDg&amp;psig=AFQjCNFuVRgkyguY3PfA2buMdv5VVC1NMw&amp;ust=1399455565793461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CACheck: Detecting and Repairing Cell</a:t>
            </a:r>
            <a:br>
              <a:rPr lang="en-US" altLang="zh-CN" sz="3600" dirty="0"/>
            </a:br>
            <a:r>
              <a:rPr lang="en-US" altLang="zh-CN" sz="3600" dirty="0"/>
              <a:t>Arrays in Spreadsheets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17984" y="3429000"/>
            <a:ext cx="7010400" cy="1600200"/>
          </a:xfrm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  <a:defRPr/>
            </a:pPr>
            <a:r>
              <a:rPr lang="en-US" altLang="zh-CN" sz="2800" b="0" dirty="0">
                <a:latin typeface="+mj-ea"/>
              </a:rPr>
              <a:t>Wensheng </a:t>
            </a:r>
            <a:r>
              <a:rPr lang="en-US" altLang="zh-CN" sz="2800" b="0" dirty="0" smtClean="0">
                <a:latin typeface="+mj-ea"/>
              </a:rPr>
              <a:t>Dou</a:t>
            </a:r>
          </a:p>
          <a:p>
            <a:pPr algn="ctr">
              <a:spcAft>
                <a:spcPts val="600"/>
              </a:spcAft>
              <a:defRPr/>
            </a:pPr>
            <a:endParaRPr lang="en-US" altLang="zh-CN" sz="2800" b="0" baseline="30000" dirty="0">
              <a:latin typeface="+mj-ea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altLang="zh-CN" sz="2800" b="0" baseline="30000" dirty="0" smtClean="0">
                <a:latin typeface="+mj-ea"/>
              </a:rPr>
              <a:t>2016-05-08</a:t>
            </a:r>
            <a:endParaRPr lang="en-US" altLang="zh-CN" sz="2800" b="0" baseline="30000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159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"/>
    </mc:Choice>
    <mc:Fallback xmlns="">
      <p:transition spd="slow" advTm="4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CACheck </a:t>
            </a:r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68" y="4524375"/>
            <a:ext cx="8001000" cy="2047800"/>
          </a:xfrm>
        </p:spPr>
        <p:txBody>
          <a:bodyPr/>
          <a:lstStyle/>
          <a:p>
            <a:r>
              <a:rPr lang="en-US" altLang="zh-CN" dirty="0" smtClean="0"/>
              <a:t>Statically analyze ambiguous computation smells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2572" y="2051556"/>
            <a:ext cx="153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Spreadsheets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04628" y="1916819"/>
            <a:ext cx="5305475" cy="2607555"/>
            <a:chOff x="1776636" y="3428987"/>
            <a:chExt cx="5305475" cy="2607555"/>
          </a:xfrm>
        </p:grpSpPr>
        <p:sp>
          <p:nvSpPr>
            <p:cNvPr id="15" name="圆角矩形 14"/>
            <p:cNvSpPr/>
            <p:nvPr/>
          </p:nvSpPr>
          <p:spPr bwMode="gray">
            <a:xfrm>
              <a:off x="2450135" y="3866070"/>
              <a:ext cx="1944216" cy="914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i="1" dirty="0" smtClean="0">
                  <a:solidFill>
                    <a:srgbClr val="FF0000"/>
                  </a:solidFill>
                  <a:ea typeface="微软雅黑" pitchFamily="34" charset="-122"/>
                </a:rPr>
                <a:t>Cell Array </a:t>
              </a:r>
            </a:p>
            <a:p>
              <a:pPr algn="ctr"/>
              <a:r>
                <a:rPr lang="en-US" altLang="zh-CN" sz="2400" b="1" i="1" dirty="0" smtClean="0">
                  <a:solidFill>
                    <a:srgbClr val="FF0000"/>
                  </a:solidFill>
                  <a:ea typeface="微软雅黑" pitchFamily="34" charset="-122"/>
                </a:rPr>
                <a:t>Identification</a:t>
              </a:r>
              <a:endParaRPr lang="zh-CN" altLang="en-US" sz="2400" b="1" i="1" dirty="0">
                <a:solidFill>
                  <a:srgbClr val="FF0000"/>
                </a:solidFill>
                <a:ea typeface="微软雅黑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 bwMode="gray">
            <a:xfrm>
              <a:off x="4682383" y="3866070"/>
              <a:ext cx="2160240" cy="914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ea typeface="微软雅黑" pitchFamily="34" charset="-122"/>
                </a:rPr>
                <a:t>Formula Pattern</a:t>
              </a:r>
            </a:p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ea typeface="微软雅黑" pitchFamily="34" charset="-122"/>
                </a:rPr>
                <a:t>Recovery</a:t>
              </a:r>
              <a:endParaRPr lang="zh-CN" altLang="en-US" sz="24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7" name="右箭头 16"/>
            <p:cNvSpPr/>
            <p:nvPr/>
          </p:nvSpPr>
          <p:spPr bwMode="gray">
            <a:xfrm>
              <a:off x="1776636" y="4235402"/>
              <a:ext cx="395885" cy="369212"/>
            </a:xfrm>
            <a:prstGeom prst="rightArrow">
              <a:avLst/>
            </a:prstGeom>
            <a:solidFill>
              <a:schemeClr val="hlink"/>
            </a:solidFill>
            <a:ln w="19050" cap="rnd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gray">
            <a:xfrm>
              <a:off x="4394352" y="4235402"/>
              <a:ext cx="288032" cy="369212"/>
            </a:xfrm>
            <a:prstGeom prst="rightArrow">
              <a:avLst/>
            </a:prstGeom>
            <a:solidFill>
              <a:schemeClr val="hlink"/>
            </a:solidFill>
            <a:ln w="19050" cap="rnd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 bwMode="gray">
            <a:xfrm>
              <a:off x="2172521" y="3428987"/>
              <a:ext cx="4909590" cy="2607555"/>
            </a:xfrm>
            <a:prstGeom prst="roundRect">
              <a:avLst/>
            </a:prstGeom>
            <a:noFill/>
            <a:ln>
              <a:prstDash val="lgDash"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010103" y="1772816"/>
            <a:ext cx="1954385" cy="2376264"/>
            <a:chOff x="7082111" y="3284984"/>
            <a:chExt cx="1954385" cy="2376264"/>
          </a:xfrm>
        </p:grpSpPr>
        <p:sp>
          <p:nvSpPr>
            <p:cNvPr id="19" name="右箭头 18"/>
            <p:cNvSpPr/>
            <p:nvPr/>
          </p:nvSpPr>
          <p:spPr bwMode="gray">
            <a:xfrm>
              <a:off x="7082111" y="4203196"/>
              <a:ext cx="288032" cy="369212"/>
            </a:xfrm>
            <a:prstGeom prst="rightArrow">
              <a:avLst/>
            </a:prstGeom>
            <a:solidFill>
              <a:schemeClr val="hlink"/>
            </a:solidFill>
            <a:ln w="19050" cap="rnd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70143" y="3284984"/>
              <a:ext cx="15075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Annotated </a:t>
              </a:r>
            </a:p>
            <a:p>
              <a:r>
                <a:rPr lang="en-US" altLang="zh-CN" dirty="0"/>
                <a:t>s</a:t>
              </a:r>
              <a:r>
                <a:rPr lang="en-US" altLang="zh-CN" dirty="0" smtClean="0"/>
                <a:t>preadsheets</a:t>
              </a:r>
              <a:endParaRPr lang="zh-CN" altLang="en-US" dirty="0"/>
            </a:p>
          </p:txBody>
        </p:sp>
        <p:sp>
          <p:nvSpPr>
            <p:cNvPr id="23" name="矩形标注 22"/>
            <p:cNvSpPr/>
            <p:nvPr/>
          </p:nvSpPr>
          <p:spPr bwMode="gray">
            <a:xfrm>
              <a:off x="7547794" y="5048600"/>
              <a:ext cx="1488702" cy="612648"/>
            </a:xfrm>
            <a:prstGeom prst="wedgeRectCallout">
              <a:avLst>
                <a:gd name="adj1" fmla="val -37251"/>
                <a:gd name="adj2" fmla="val -106802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b="1" dirty="0" smtClean="0">
                  <a:solidFill>
                    <a:schemeClr val="tx1"/>
                  </a:solidFill>
                  <a:ea typeface="微软雅黑" pitchFamily="34" charset="-122"/>
                </a:rPr>
                <a:t>Smells</a:t>
              </a:r>
            </a:p>
            <a:p>
              <a:r>
                <a:rPr lang="en-US" altLang="zh-CN" sz="2000" b="1" dirty="0" smtClean="0">
                  <a:solidFill>
                    <a:schemeClr val="tx1"/>
                  </a:solidFill>
                  <a:ea typeface="微软雅黑" pitchFamily="34" charset="-122"/>
                </a:rPr>
                <a:t>Errors</a:t>
              </a:r>
              <a:endParaRPr lang="zh-CN" altLang="en-US" sz="2000" b="1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" y="2502807"/>
            <a:ext cx="1686280" cy="745653"/>
          </a:xfrm>
          <a:prstGeom prst="rect">
            <a:avLst/>
          </a:prstGeom>
        </p:spPr>
      </p:pic>
      <p:pic>
        <p:nvPicPr>
          <p:cNvPr id="26" name="图片 2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999" y="2429578"/>
            <a:ext cx="1725023" cy="69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圆角矩形 26"/>
          <p:cNvSpPr/>
          <p:nvPr/>
        </p:nvSpPr>
        <p:spPr bwMode="gray">
          <a:xfrm>
            <a:off x="3573694" y="3581018"/>
            <a:ext cx="2160240" cy="914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Cell Array</a:t>
            </a: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Filtering</a:t>
            </a:r>
          </a:p>
        </p:txBody>
      </p:sp>
      <p:sp>
        <p:nvSpPr>
          <p:cNvPr id="28" name="右箭头 27"/>
          <p:cNvSpPr/>
          <p:nvPr/>
        </p:nvSpPr>
        <p:spPr bwMode="gray">
          <a:xfrm rot="3750951">
            <a:off x="3602515" y="3259980"/>
            <a:ext cx="395885" cy="369212"/>
          </a:xfrm>
          <a:prstGeom prst="rightArrow">
            <a:avLst/>
          </a:prstGeom>
          <a:solidFill>
            <a:schemeClr val="hlink"/>
          </a:solidFill>
          <a:ln w="1905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29" name="右箭头 28"/>
          <p:cNvSpPr/>
          <p:nvPr/>
        </p:nvSpPr>
        <p:spPr bwMode="gray">
          <a:xfrm rot="6847147">
            <a:off x="5258589" y="3253263"/>
            <a:ext cx="395885" cy="369212"/>
          </a:xfrm>
          <a:prstGeom prst="rightArrow">
            <a:avLst/>
          </a:prstGeom>
          <a:solidFill>
            <a:schemeClr val="hlink"/>
          </a:solidFill>
          <a:ln w="1905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54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"/>
    </mc:Choice>
    <mc:Fallback xmlns="">
      <p:transition spd="slow" advTm="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007" y="1124167"/>
            <a:ext cx="7070369" cy="28808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</a:t>
            </a:r>
            <a:r>
              <a:rPr lang="en-US" altLang="zh-CN" dirty="0"/>
              <a:t>to </a:t>
            </a:r>
            <a:r>
              <a:rPr lang="en-US" altLang="zh-CN" dirty="0" smtClean="0"/>
              <a:t>identify cell arrays?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4102249"/>
            <a:ext cx="8001000" cy="2351087"/>
          </a:xfrm>
        </p:spPr>
        <p:txBody>
          <a:bodyPr/>
          <a:lstStyle/>
          <a:p>
            <a:r>
              <a:rPr lang="en-US" altLang="zh-CN" dirty="0" smtClean="0"/>
              <a:t>No records about cell </a:t>
            </a:r>
            <a:r>
              <a:rPr lang="en-US" altLang="zh-CN" dirty="0"/>
              <a:t>arrays in </a:t>
            </a:r>
            <a:r>
              <a:rPr lang="en-US" altLang="zh-CN" dirty="0" smtClean="0"/>
              <a:t>spreadsheets</a:t>
            </a:r>
          </a:p>
          <a:p>
            <a:pPr lvl="1"/>
            <a:r>
              <a:rPr lang="en-US" altLang="zh-CN" dirty="0" smtClean="0"/>
              <a:t>What </a:t>
            </a:r>
            <a:r>
              <a:rPr lang="en-US" altLang="zh-CN" dirty="0"/>
              <a:t>is the boundary of such a cell </a:t>
            </a:r>
            <a:r>
              <a:rPr lang="en-US" altLang="zh-CN" dirty="0" smtClean="0"/>
              <a:t>array</a:t>
            </a:r>
            <a:endParaRPr lang="en-US" altLang="zh-CN" dirty="0"/>
          </a:p>
        </p:txBody>
      </p:sp>
      <p:sp>
        <p:nvSpPr>
          <p:cNvPr id="11" name="圆角矩形 10"/>
          <p:cNvSpPr/>
          <p:nvPr/>
        </p:nvSpPr>
        <p:spPr bwMode="gray">
          <a:xfrm>
            <a:off x="6516216" y="1988840"/>
            <a:ext cx="1296144" cy="985854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516216" y="1988840"/>
            <a:ext cx="1322413" cy="1452516"/>
            <a:chOff x="6516216" y="1988840"/>
            <a:chExt cx="1322413" cy="1452516"/>
          </a:xfrm>
        </p:grpSpPr>
        <p:sp>
          <p:nvSpPr>
            <p:cNvPr id="15" name="圆角矩形 14"/>
            <p:cNvSpPr/>
            <p:nvPr/>
          </p:nvSpPr>
          <p:spPr bwMode="gray">
            <a:xfrm>
              <a:off x="6516216" y="1988840"/>
              <a:ext cx="1296144" cy="1440160"/>
            </a:xfrm>
            <a:prstGeom prst="round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18" name="Rectangle 13"/>
            <p:cNvSpPr/>
            <p:nvPr/>
          </p:nvSpPr>
          <p:spPr bwMode="gray">
            <a:xfrm>
              <a:off x="6516216" y="2957373"/>
              <a:ext cx="1322413" cy="483983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9050" cap="rnd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 bwMode="gray">
          <a:xfrm>
            <a:off x="4311264" y="1988840"/>
            <a:ext cx="1296144" cy="1440160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 bwMode="gray">
          <a:xfrm>
            <a:off x="2065368" y="3645023"/>
            <a:ext cx="2232248" cy="408633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24" name="圆角矩形 23"/>
          <p:cNvSpPr/>
          <p:nvPr/>
        </p:nvSpPr>
        <p:spPr bwMode="gray">
          <a:xfrm>
            <a:off x="1259632" y="1971424"/>
            <a:ext cx="720080" cy="1440160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pic>
        <p:nvPicPr>
          <p:cNvPr id="13" name="Picture 4" descr="https://encrypted-tbn2.gstatic.com/images?q=tbn:ANd9GcQrgXL0Z_lC9TgvjMRcrBlkxpD8T-N67cANGBVhmiP697FmgsuOa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37" y="4419113"/>
            <a:ext cx="1423045" cy="142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8896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"/>
    </mc:Choice>
    <mc:Fallback xmlns="">
      <p:transition spd="slow" advTm="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1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110650"/>
            <a:ext cx="7987162" cy="32544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Cells reference their input cells in the similar way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4934644"/>
            <a:ext cx="8001000" cy="2454796"/>
          </a:xfrm>
        </p:spPr>
        <p:txBody>
          <a:bodyPr/>
          <a:lstStyle/>
          <a:p>
            <a:r>
              <a:rPr lang="en-US" altLang="zh-CN" dirty="0" smtClean="0"/>
              <a:t>Data cells could reference any other cells.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At least there is a formula in a cell array.</a:t>
            </a:r>
          </a:p>
          <a:p>
            <a:pPr lvl="1"/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 bwMode="auto">
          <a:xfrm flipH="1">
            <a:off x="6012160" y="2132856"/>
            <a:ext cx="115212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 flipH="1">
            <a:off x="6012160" y="3302400"/>
            <a:ext cx="635018" cy="0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 flipH="1" flipV="1">
            <a:off x="6018663" y="3586664"/>
            <a:ext cx="628515" cy="1072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5" name="圆角矩形 8"/>
          <p:cNvSpPr/>
          <p:nvPr/>
        </p:nvSpPr>
        <p:spPr>
          <a:xfrm>
            <a:off x="6598870" y="2058964"/>
            <a:ext cx="1573530" cy="16425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 bwMode="auto">
          <a:xfrm flipH="1">
            <a:off x="6012160" y="2434535"/>
            <a:ext cx="111118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 bwMode="auto">
          <a:xfrm flipH="1">
            <a:off x="6012160" y="2736215"/>
            <a:ext cx="112710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 bwMode="auto">
          <a:xfrm flipH="1" flipV="1">
            <a:off x="6012160" y="2996595"/>
            <a:ext cx="1108093" cy="35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8136399" y="3180750"/>
            <a:ext cx="1044113" cy="1261347"/>
            <a:chOff x="8101289" y="3862746"/>
            <a:chExt cx="1044113" cy="1261347"/>
          </a:xfrm>
        </p:grpSpPr>
        <p:sp>
          <p:nvSpPr>
            <p:cNvPr id="52" name="TextBox 3"/>
            <p:cNvSpPr txBox="1"/>
            <p:nvPr/>
          </p:nvSpPr>
          <p:spPr>
            <a:xfrm>
              <a:off x="8101289" y="4293096"/>
              <a:ext cx="10441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Cell </a:t>
              </a:r>
              <a:r>
                <a:rPr lang="en-US" sz="24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a</a:t>
              </a:r>
              <a:r>
                <a:rPr lang="en-US" sz="24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rray</a:t>
              </a:r>
              <a:endParaRPr lang="en-US" sz="24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3" name="Straight Arrow Connector 5"/>
            <p:cNvCxnSpPr/>
            <p:nvPr/>
          </p:nvCxnSpPr>
          <p:spPr bwMode="auto">
            <a:xfrm flipH="1" flipV="1">
              <a:off x="8101292" y="3862746"/>
              <a:ext cx="322861" cy="524428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28" name="直接箭头连接符 27"/>
          <p:cNvCxnSpPr/>
          <p:nvPr/>
        </p:nvCxnSpPr>
        <p:spPr bwMode="auto">
          <a:xfrm flipH="1" flipV="1">
            <a:off x="5148064" y="2204864"/>
            <a:ext cx="1602178" cy="272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 bwMode="auto">
          <a:xfrm flipH="1" flipV="1">
            <a:off x="5148064" y="2508790"/>
            <a:ext cx="1629474" cy="2881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 bwMode="auto">
          <a:xfrm flipH="1" flipV="1">
            <a:off x="5151832" y="2794576"/>
            <a:ext cx="1629474" cy="2881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 bwMode="auto">
          <a:xfrm flipH="1" flipV="1">
            <a:off x="5103352" y="3084854"/>
            <a:ext cx="1629474" cy="2881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 bwMode="auto">
          <a:xfrm flipH="1" flipV="1">
            <a:off x="5072288" y="3365350"/>
            <a:ext cx="1629474" cy="28818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 bwMode="auto">
          <a:xfrm flipH="1" flipV="1">
            <a:off x="5048760" y="3660918"/>
            <a:ext cx="1629474" cy="28818"/>
          </a:xfrm>
          <a:prstGeom prst="straightConnector1">
            <a:avLst/>
          </a:prstGeom>
          <a:ln>
            <a:prstDash val="sysDash"/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8678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"/>
    </mc:Choice>
    <mc:Fallback xmlns="">
      <p:transition spd="slow" advTm="1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110650"/>
            <a:ext cx="7987162" cy="32544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Cells reference their input cells in the similar way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4934644"/>
            <a:ext cx="8001000" cy="2454796"/>
          </a:xfrm>
        </p:spPr>
        <p:txBody>
          <a:bodyPr/>
          <a:lstStyle/>
          <a:p>
            <a:r>
              <a:rPr lang="en-US" altLang="zh-CN" dirty="0" smtClean="0"/>
              <a:t>Data cells could reference any other cells.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At least there is a formula in a cell array.</a:t>
            </a:r>
          </a:p>
          <a:p>
            <a:pPr lvl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 bwMode="auto">
          <a:xfrm flipV="1">
            <a:off x="1807723" y="2132856"/>
            <a:ext cx="0" cy="196393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 bwMode="auto">
          <a:xfrm flipV="1">
            <a:off x="2051720" y="2434535"/>
            <a:ext cx="0" cy="166225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 bwMode="auto">
          <a:xfrm flipV="1">
            <a:off x="2339752" y="2736215"/>
            <a:ext cx="0" cy="136058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 bwMode="auto">
          <a:xfrm flipV="1">
            <a:off x="2665897" y="2996595"/>
            <a:ext cx="16112" cy="109984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 bwMode="auto">
          <a:xfrm flipV="1">
            <a:off x="3319891" y="2996595"/>
            <a:ext cx="0" cy="111245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 bwMode="auto">
          <a:xfrm flipV="1">
            <a:off x="3679931" y="3265664"/>
            <a:ext cx="0" cy="8433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 bwMode="auto">
          <a:xfrm flipV="1">
            <a:off x="3967963" y="3546516"/>
            <a:ext cx="0" cy="55028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圆角矩形 8"/>
          <p:cNvSpPr/>
          <p:nvPr/>
        </p:nvSpPr>
        <p:spPr>
          <a:xfrm>
            <a:off x="1499608" y="4012271"/>
            <a:ext cx="2712351" cy="41513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/>
          <p:cNvGrpSpPr/>
          <p:nvPr/>
        </p:nvGrpSpPr>
        <p:grpSpPr>
          <a:xfrm>
            <a:off x="4143005" y="4384102"/>
            <a:ext cx="2031173" cy="461665"/>
            <a:chOff x="8337771" y="3872321"/>
            <a:chExt cx="2031173" cy="461665"/>
          </a:xfrm>
        </p:grpSpPr>
        <p:sp>
          <p:nvSpPr>
            <p:cNvPr id="56" name="TextBox 3"/>
            <p:cNvSpPr txBox="1"/>
            <p:nvPr/>
          </p:nvSpPr>
          <p:spPr>
            <a:xfrm>
              <a:off x="8687806" y="3872321"/>
              <a:ext cx="1681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Cell </a:t>
              </a:r>
              <a:r>
                <a:rPr lang="en-US" sz="24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a</a:t>
              </a:r>
              <a:r>
                <a:rPr lang="en-US" sz="24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rray</a:t>
              </a:r>
              <a:endParaRPr lang="en-US" sz="24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57" name="Straight Arrow Connector 5"/>
            <p:cNvCxnSpPr/>
            <p:nvPr/>
          </p:nvCxnSpPr>
          <p:spPr bwMode="auto">
            <a:xfrm flipH="1" flipV="1">
              <a:off x="8337771" y="3896630"/>
              <a:ext cx="514204" cy="206524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81492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"/>
    </mc:Choice>
    <mc:Fallback xmlns="">
      <p:transition spd="slow" advTm="7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110650"/>
            <a:ext cx="7987162" cy="32544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Cells reference their input cells in the similar way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4934644"/>
            <a:ext cx="8001000" cy="2454796"/>
          </a:xfrm>
        </p:spPr>
        <p:txBody>
          <a:bodyPr/>
          <a:lstStyle/>
          <a:p>
            <a:r>
              <a:rPr lang="en-US" altLang="zh-CN" dirty="0" smtClean="0"/>
              <a:t>Data cells could reference any other cells.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At least there is a formula in a cell array.</a:t>
            </a:r>
          </a:p>
          <a:p>
            <a:pPr lvl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81" name="组合 80"/>
          <p:cNvGrpSpPr/>
          <p:nvPr/>
        </p:nvGrpSpPr>
        <p:grpSpPr>
          <a:xfrm>
            <a:off x="401648" y="2197664"/>
            <a:ext cx="432048" cy="209576"/>
            <a:chOff x="761978" y="3848613"/>
            <a:chExt cx="432048" cy="176176"/>
          </a:xfrm>
        </p:grpSpPr>
        <p:cxnSp>
          <p:nvCxnSpPr>
            <p:cNvPr id="82" name="直接连接符 81"/>
            <p:cNvCxnSpPr/>
            <p:nvPr/>
          </p:nvCxnSpPr>
          <p:spPr bwMode="auto">
            <a:xfrm flipH="1" flipV="1">
              <a:off x="761978" y="3968205"/>
              <a:ext cx="432048" cy="5658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 bwMode="auto">
            <a:xfrm flipV="1">
              <a:off x="761978" y="3848613"/>
              <a:ext cx="432048" cy="11960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395536" y="2557704"/>
            <a:ext cx="432048" cy="209576"/>
            <a:chOff x="761978" y="3848613"/>
            <a:chExt cx="432048" cy="176176"/>
          </a:xfrm>
        </p:grpSpPr>
        <p:cxnSp>
          <p:nvCxnSpPr>
            <p:cNvPr id="85" name="直接连接符 84"/>
            <p:cNvCxnSpPr/>
            <p:nvPr/>
          </p:nvCxnSpPr>
          <p:spPr bwMode="auto">
            <a:xfrm flipH="1" flipV="1">
              <a:off x="761978" y="3968205"/>
              <a:ext cx="432048" cy="5658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 bwMode="auto">
            <a:xfrm flipV="1">
              <a:off x="761978" y="3848613"/>
              <a:ext cx="432048" cy="11960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组合 86"/>
          <p:cNvGrpSpPr/>
          <p:nvPr/>
        </p:nvGrpSpPr>
        <p:grpSpPr>
          <a:xfrm>
            <a:off x="378120" y="2866584"/>
            <a:ext cx="432048" cy="209576"/>
            <a:chOff x="761978" y="3848613"/>
            <a:chExt cx="432048" cy="176176"/>
          </a:xfrm>
        </p:grpSpPr>
        <p:cxnSp>
          <p:nvCxnSpPr>
            <p:cNvPr id="88" name="直接连接符 87"/>
            <p:cNvCxnSpPr/>
            <p:nvPr/>
          </p:nvCxnSpPr>
          <p:spPr bwMode="auto">
            <a:xfrm flipH="1" flipV="1">
              <a:off x="761978" y="3968205"/>
              <a:ext cx="432048" cy="5658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 bwMode="auto">
            <a:xfrm flipV="1">
              <a:off x="761978" y="3848613"/>
              <a:ext cx="432048" cy="11960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395536" y="3147416"/>
            <a:ext cx="432048" cy="209576"/>
            <a:chOff x="761978" y="3848613"/>
            <a:chExt cx="432048" cy="176176"/>
          </a:xfrm>
        </p:grpSpPr>
        <p:cxnSp>
          <p:nvCxnSpPr>
            <p:cNvPr id="91" name="直接连接符 90"/>
            <p:cNvCxnSpPr/>
            <p:nvPr/>
          </p:nvCxnSpPr>
          <p:spPr bwMode="auto">
            <a:xfrm flipH="1" flipV="1">
              <a:off x="761978" y="3968205"/>
              <a:ext cx="432048" cy="5658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 bwMode="auto">
            <a:xfrm flipV="1">
              <a:off x="761978" y="3848613"/>
              <a:ext cx="432048" cy="11960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395536" y="3435448"/>
            <a:ext cx="432048" cy="209576"/>
            <a:chOff x="761978" y="3848613"/>
            <a:chExt cx="432048" cy="176176"/>
          </a:xfrm>
        </p:grpSpPr>
        <p:cxnSp>
          <p:nvCxnSpPr>
            <p:cNvPr id="94" name="直接连接符 93"/>
            <p:cNvCxnSpPr/>
            <p:nvPr/>
          </p:nvCxnSpPr>
          <p:spPr bwMode="auto">
            <a:xfrm flipH="1" flipV="1">
              <a:off x="761978" y="3968205"/>
              <a:ext cx="432048" cy="5658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 bwMode="auto">
            <a:xfrm flipV="1">
              <a:off x="761978" y="3848613"/>
              <a:ext cx="432048" cy="11960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7" name="圆角矩形 8"/>
          <p:cNvSpPr/>
          <p:nvPr/>
        </p:nvSpPr>
        <p:spPr>
          <a:xfrm>
            <a:off x="688984" y="2058964"/>
            <a:ext cx="810623" cy="164253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524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"/>
    </mc:Choice>
    <mc:Fallback xmlns="">
      <p:transition spd="slow" advTm="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110650"/>
            <a:ext cx="7987162" cy="32544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smtClean="0"/>
              <a:t>Possible false positives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4934644"/>
            <a:ext cx="8001000" cy="2454796"/>
          </a:xfrm>
        </p:spPr>
        <p:txBody>
          <a:bodyPr/>
          <a:lstStyle/>
          <a:p>
            <a:r>
              <a:rPr lang="en-US" altLang="zh-CN" dirty="0" smtClean="0"/>
              <a:t>Our relaxed cell array detection approach could possibly introduce false positives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 bwMode="auto">
          <a:xfrm flipV="1">
            <a:off x="992784" y="2052520"/>
            <a:ext cx="0" cy="38280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圆角矩形 8"/>
          <p:cNvSpPr/>
          <p:nvPr/>
        </p:nvSpPr>
        <p:spPr>
          <a:xfrm>
            <a:off x="635513" y="2284079"/>
            <a:ext cx="2064279" cy="35009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-108218" y="2634171"/>
            <a:ext cx="2015922" cy="2596399"/>
            <a:chOff x="8687806" y="2106919"/>
            <a:chExt cx="1681138" cy="2596399"/>
          </a:xfrm>
        </p:grpSpPr>
        <p:sp>
          <p:nvSpPr>
            <p:cNvPr id="31" name="TextBox 3"/>
            <p:cNvSpPr txBox="1"/>
            <p:nvPr/>
          </p:nvSpPr>
          <p:spPr>
            <a:xfrm>
              <a:off x="8687806" y="3872321"/>
              <a:ext cx="16811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False Positive</a:t>
              </a:r>
              <a:endParaRPr lang="en-US" sz="24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32" name="Straight Arrow Connector 5"/>
            <p:cNvCxnSpPr/>
            <p:nvPr/>
          </p:nvCxnSpPr>
          <p:spPr bwMode="auto">
            <a:xfrm flipV="1">
              <a:off x="9168480" y="2106919"/>
              <a:ext cx="239670" cy="1888687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38" name="直接箭头连接符 37"/>
          <p:cNvCxnSpPr/>
          <p:nvPr/>
        </p:nvCxnSpPr>
        <p:spPr bwMode="auto">
          <a:xfrm flipV="1">
            <a:off x="1862992" y="2060848"/>
            <a:ext cx="0" cy="38280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3407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"/>
    </mc:Choice>
    <mc:Fallback xmlns="">
      <p:transition spd="slow" advTm="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CACheck </a:t>
            </a:r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68" y="4524375"/>
            <a:ext cx="8001000" cy="2047800"/>
          </a:xfrm>
        </p:spPr>
        <p:txBody>
          <a:bodyPr/>
          <a:lstStyle/>
          <a:p>
            <a:r>
              <a:rPr lang="en-US" altLang="zh-CN" dirty="0" smtClean="0"/>
              <a:t>Statically analyze ambiguous computation smells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2572" y="2051556"/>
            <a:ext cx="153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Spreadsheets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04628" y="1916819"/>
            <a:ext cx="5305475" cy="2607555"/>
            <a:chOff x="1776636" y="3428987"/>
            <a:chExt cx="5305475" cy="2607555"/>
          </a:xfrm>
        </p:grpSpPr>
        <p:sp>
          <p:nvSpPr>
            <p:cNvPr id="15" name="圆角矩形 14"/>
            <p:cNvSpPr/>
            <p:nvPr/>
          </p:nvSpPr>
          <p:spPr bwMode="gray">
            <a:xfrm>
              <a:off x="2450135" y="3866070"/>
              <a:ext cx="1944216" cy="914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ea typeface="微软雅黑" pitchFamily="34" charset="-122"/>
                </a:rPr>
                <a:t>Cell Array </a:t>
              </a:r>
            </a:p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ea typeface="微软雅黑" pitchFamily="34" charset="-122"/>
                </a:rPr>
                <a:t>Identification</a:t>
              </a:r>
              <a:endParaRPr lang="zh-CN" altLang="en-US" sz="24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 bwMode="gray">
            <a:xfrm>
              <a:off x="4682383" y="3866070"/>
              <a:ext cx="2160240" cy="914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i="1" dirty="0" smtClean="0">
                  <a:solidFill>
                    <a:srgbClr val="FF0000"/>
                  </a:solidFill>
                  <a:ea typeface="微软雅黑" pitchFamily="34" charset="-122"/>
                </a:rPr>
                <a:t>Formula Pattern</a:t>
              </a:r>
            </a:p>
            <a:p>
              <a:pPr algn="ctr"/>
              <a:r>
                <a:rPr lang="en-US" altLang="zh-CN" sz="2400" b="1" i="1" dirty="0" smtClean="0">
                  <a:solidFill>
                    <a:srgbClr val="FF0000"/>
                  </a:solidFill>
                  <a:ea typeface="微软雅黑" pitchFamily="34" charset="-122"/>
                </a:rPr>
                <a:t>Recovery</a:t>
              </a:r>
              <a:endParaRPr lang="zh-CN" altLang="en-US" sz="2400" b="1" i="1" dirty="0">
                <a:solidFill>
                  <a:srgbClr val="FF0000"/>
                </a:solidFill>
                <a:ea typeface="微软雅黑" pitchFamily="34" charset="-122"/>
              </a:endParaRPr>
            </a:p>
          </p:txBody>
        </p:sp>
        <p:sp>
          <p:nvSpPr>
            <p:cNvPr id="17" name="右箭头 16"/>
            <p:cNvSpPr/>
            <p:nvPr/>
          </p:nvSpPr>
          <p:spPr bwMode="gray">
            <a:xfrm>
              <a:off x="1776636" y="4235402"/>
              <a:ext cx="395885" cy="369212"/>
            </a:xfrm>
            <a:prstGeom prst="rightArrow">
              <a:avLst/>
            </a:prstGeom>
            <a:solidFill>
              <a:schemeClr val="hlink"/>
            </a:solidFill>
            <a:ln w="19050" cap="rnd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gray">
            <a:xfrm>
              <a:off x="4394352" y="4235402"/>
              <a:ext cx="288032" cy="369212"/>
            </a:xfrm>
            <a:prstGeom prst="rightArrow">
              <a:avLst/>
            </a:prstGeom>
            <a:solidFill>
              <a:schemeClr val="hlink"/>
            </a:solidFill>
            <a:ln w="19050" cap="rnd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 bwMode="gray">
            <a:xfrm>
              <a:off x="2172521" y="3428987"/>
              <a:ext cx="4909590" cy="2607555"/>
            </a:xfrm>
            <a:prstGeom prst="roundRect">
              <a:avLst/>
            </a:prstGeom>
            <a:noFill/>
            <a:ln>
              <a:prstDash val="lgDash"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010103" y="1772816"/>
            <a:ext cx="1954385" cy="2376264"/>
            <a:chOff x="7082111" y="3284984"/>
            <a:chExt cx="1954385" cy="2376264"/>
          </a:xfrm>
        </p:grpSpPr>
        <p:sp>
          <p:nvSpPr>
            <p:cNvPr id="19" name="右箭头 18"/>
            <p:cNvSpPr/>
            <p:nvPr/>
          </p:nvSpPr>
          <p:spPr bwMode="gray">
            <a:xfrm>
              <a:off x="7082111" y="4203196"/>
              <a:ext cx="288032" cy="369212"/>
            </a:xfrm>
            <a:prstGeom prst="rightArrow">
              <a:avLst/>
            </a:prstGeom>
            <a:solidFill>
              <a:schemeClr val="hlink"/>
            </a:solidFill>
            <a:ln w="19050" cap="rnd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70143" y="3284984"/>
              <a:ext cx="15075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Annotated </a:t>
              </a:r>
            </a:p>
            <a:p>
              <a:r>
                <a:rPr lang="en-US" altLang="zh-CN" dirty="0"/>
                <a:t>s</a:t>
              </a:r>
              <a:r>
                <a:rPr lang="en-US" altLang="zh-CN" dirty="0" smtClean="0"/>
                <a:t>preadsheets</a:t>
              </a:r>
              <a:endParaRPr lang="zh-CN" altLang="en-US" dirty="0"/>
            </a:p>
          </p:txBody>
        </p:sp>
        <p:sp>
          <p:nvSpPr>
            <p:cNvPr id="23" name="矩形标注 22"/>
            <p:cNvSpPr/>
            <p:nvPr/>
          </p:nvSpPr>
          <p:spPr bwMode="gray">
            <a:xfrm>
              <a:off x="7547794" y="5048600"/>
              <a:ext cx="1488702" cy="612648"/>
            </a:xfrm>
            <a:prstGeom prst="wedgeRectCallout">
              <a:avLst>
                <a:gd name="adj1" fmla="val -37251"/>
                <a:gd name="adj2" fmla="val -106802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b="1" dirty="0" smtClean="0">
                  <a:solidFill>
                    <a:schemeClr val="tx1"/>
                  </a:solidFill>
                  <a:ea typeface="微软雅黑" pitchFamily="34" charset="-122"/>
                </a:rPr>
                <a:t>Smells</a:t>
              </a:r>
            </a:p>
            <a:p>
              <a:r>
                <a:rPr lang="en-US" altLang="zh-CN" sz="2000" b="1" dirty="0" smtClean="0">
                  <a:solidFill>
                    <a:schemeClr val="tx1"/>
                  </a:solidFill>
                  <a:ea typeface="微软雅黑" pitchFamily="34" charset="-122"/>
                </a:rPr>
                <a:t>Errors</a:t>
              </a:r>
              <a:endParaRPr lang="zh-CN" altLang="en-US" sz="2000" b="1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" y="2502807"/>
            <a:ext cx="1686280" cy="745653"/>
          </a:xfrm>
          <a:prstGeom prst="rect">
            <a:avLst/>
          </a:prstGeom>
        </p:spPr>
      </p:pic>
      <p:pic>
        <p:nvPicPr>
          <p:cNvPr id="26" name="图片 2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999" y="2429578"/>
            <a:ext cx="1725023" cy="69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圆角矩形 26"/>
          <p:cNvSpPr/>
          <p:nvPr/>
        </p:nvSpPr>
        <p:spPr bwMode="gray">
          <a:xfrm>
            <a:off x="3573694" y="3581018"/>
            <a:ext cx="2160240" cy="914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Cell Array</a:t>
            </a: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Filtering</a:t>
            </a:r>
          </a:p>
        </p:txBody>
      </p:sp>
      <p:sp>
        <p:nvSpPr>
          <p:cNvPr id="28" name="右箭头 27"/>
          <p:cNvSpPr/>
          <p:nvPr/>
        </p:nvSpPr>
        <p:spPr bwMode="gray">
          <a:xfrm rot="3750951">
            <a:off x="3602515" y="3259980"/>
            <a:ext cx="395885" cy="369212"/>
          </a:xfrm>
          <a:prstGeom prst="rightArrow">
            <a:avLst/>
          </a:prstGeom>
          <a:solidFill>
            <a:schemeClr val="hlink"/>
          </a:solidFill>
          <a:ln w="1905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29" name="右箭头 28"/>
          <p:cNvSpPr/>
          <p:nvPr/>
        </p:nvSpPr>
        <p:spPr bwMode="gray">
          <a:xfrm rot="6847147">
            <a:off x="5258589" y="3253263"/>
            <a:ext cx="395885" cy="369212"/>
          </a:xfrm>
          <a:prstGeom prst="rightArrow">
            <a:avLst/>
          </a:prstGeom>
          <a:solidFill>
            <a:schemeClr val="hlink"/>
          </a:solidFill>
          <a:ln w="1905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2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"/>
    </mc:Choice>
    <mc:Fallback xmlns="">
      <p:transition spd="slow" advTm="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48840" b="10041"/>
          <a:stretch/>
        </p:blipFill>
        <p:spPr>
          <a:xfrm>
            <a:off x="4788024" y="1124744"/>
            <a:ext cx="4221176" cy="30243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785" y="304800"/>
            <a:ext cx="8599719" cy="663575"/>
          </a:xfrm>
        </p:spPr>
        <p:txBody>
          <a:bodyPr/>
          <a:lstStyle/>
          <a:p>
            <a:r>
              <a:rPr lang="en-US" altLang="zh-CN" sz="3600" dirty="0" smtClean="0"/>
              <a:t>How to get the intended computation?</a:t>
            </a:r>
            <a:endParaRPr lang="zh-CN" altLang="en-US" sz="3600" dirty="0"/>
          </a:p>
        </p:txBody>
      </p:sp>
      <p:sp>
        <p:nvSpPr>
          <p:cNvPr id="17" name="Rectangle 16"/>
          <p:cNvSpPr/>
          <p:nvPr/>
        </p:nvSpPr>
        <p:spPr bwMode="gray">
          <a:xfrm>
            <a:off x="7308304" y="2060848"/>
            <a:ext cx="1584176" cy="1728192"/>
          </a:xfrm>
          <a:prstGeom prst="rect">
            <a:avLst/>
          </a:prstGeom>
          <a:solidFill>
            <a:srgbClr val="00B0F0">
              <a:alpha val="20000"/>
            </a:srgbClr>
          </a:solidFill>
          <a:ln w="1905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pic>
        <p:nvPicPr>
          <p:cNvPr id="7177" name="Picture 9" descr="http://softlinkglobal.com/resources/Expert%20Opinion/images/right-choice-TTfeb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259" y="1844824"/>
            <a:ext cx="3384377" cy="384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3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"/>
    </mc:Choice>
    <mc:Fallback xmlns="">
      <p:transition spd="slow" advTm="3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l="48840" b="9491"/>
          <a:stretch/>
        </p:blipFill>
        <p:spPr>
          <a:xfrm>
            <a:off x="4801672" y="1106284"/>
            <a:ext cx="4221176" cy="30427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Finding candidates from existing formulas</a:t>
            </a:r>
            <a:endParaRPr lang="zh-CN" altLang="en-US" sz="3200" dirty="0"/>
          </a:p>
        </p:txBody>
      </p:sp>
      <p:sp>
        <p:nvSpPr>
          <p:cNvPr id="15" name="Rectangle 14"/>
          <p:cNvSpPr/>
          <p:nvPr/>
        </p:nvSpPr>
        <p:spPr bwMode="gray">
          <a:xfrm>
            <a:off x="7308304" y="2060848"/>
            <a:ext cx="1584176" cy="1728192"/>
          </a:xfrm>
          <a:prstGeom prst="rect">
            <a:avLst/>
          </a:prstGeom>
          <a:solidFill>
            <a:srgbClr val="00B0F0">
              <a:alpha val="20000"/>
            </a:srgbClr>
          </a:solidFill>
          <a:ln w="1905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pic>
        <p:nvPicPr>
          <p:cNvPr id="16" name="Picture 9" descr="http://softlinkglobal.com/resources/Expert%20Opinion/images/right-choice-TTfeb1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259" y="1844824"/>
            <a:ext cx="3384377" cy="384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8389" y="2033552"/>
            <a:ext cx="1118893" cy="12241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gray">
          <a:xfrm>
            <a:off x="1691680" y="1412776"/>
            <a:ext cx="3540758" cy="97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2001496" y="1302371"/>
            <a:ext cx="3230942" cy="1084906"/>
            <a:chOff x="2001496" y="1302371"/>
            <a:chExt cx="3230942" cy="1084906"/>
          </a:xfrm>
        </p:grpSpPr>
        <p:sp>
          <p:nvSpPr>
            <p:cNvPr id="4" name="右大括号 3"/>
            <p:cNvSpPr/>
            <p:nvPr/>
          </p:nvSpPr>
          <p:spPr bwMode="auto">
            <a:xfrm>
              <a:off x="2001496" y="1302371"/>
              <a:ext cx="390869" cy="1084906"/>
            </a:xfrm>
            <a:prstGeom prst="rightBrace">
              <a:avLst/>
            </a:prstGeom>
            <a:ln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itchFamily="2" charset="2"/>
                <a:buChar char="p"/>
                <a:tabLst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Verdana" pitchFamily="34" charset="0"/>
                <a:ea typeface="楷体_GB2312" pitchFamily="49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94509" y="1473053"/>
              <a:ext cx="2637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solidFill>
                    <a:schemeClr val="accent2"/>
                  </a:solidFill>
                  <a:latin typeface="Bradley Hand ITC" panose="03070402050302030203" pitchFamily="66" charset="0"/>
                </a:rPr>
                <a:t>= D</a:t>
              </a:r>
              <a:r>
                <a:rPr lang="en-US" sz="4800" baseline="-25000" dirty="0" smtClean="0">
                  <a:solidFill>
                    <a:schemeClr val="accent2"/>
                  </a:solidFill>
                  <a:latin typeface="Bradley Hand ITC" panose="03070402050302030203" pitchFamily="66" charset="0"/>
                </a:rPr>
                <a:t>i</a:t>
              </a:r>
              <a:r>
                <a:rPr lang="en-US" sz="4800" dirty="0" smtClean="0">
                  <a:solidFill>
                    <a:schemeClr val="accent2"/>
                  </a:solidFill>
                  <a:latin typeface="Bradley Hand ITC" panose="03070402050302030203" pitchFamily="66" charset="0"/>
                </a:rPr>
                <a:t>*E</a:t>
              </a:r>
              <a:r>
                <a:rPr lang="en-US" sz="4800" baseline="-25000" dirty="0" smtClean="0">
                  <a:solidFill>
                    <a:schemeClr val="accent2"/>
                  </a:solidFill>
                  <a:latin typeface="Bradley Hand ITC" panose="03070402050302030203" pitchFamily="66" charset="0"/>
                </a:rPr>
                <a:t>i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738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"/>
    </mc:Choice>
    <mc:Fallback xmlns="">
      <p:transition spd="slow" advTm="1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75 -0.11736 L -0.7375 -0.0588 C -0.7375 -0.03264 -0.53438 -7.40741E-7 -0.36875 -7.40741E-7 L 1.66667E-6 -7.40741E-7 " pathEditMode="relative" rAng="0" ptsTypes="AAAA">
                                      <p:cBhvr>
                                        <p:cTn id="6" dur="20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75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4"/>
          <a:srcRect l="48840" b="9229"/>
          <a:stretch/>
        </p:blipFill>
        <p:spPr>
          <a:xfrm>
            <a:off x="4788024" y="1097448"/>
            <a:ext cx="4221176" cy="305163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gray">
          <a:xfrm>
            <a:off x="7307188" y="2060848"/>
            <a:ext cx="1584176" cy="1728192"/>
          </a:xfrm>
          <a:prstGeom prst="rect">
            <a:avLst/>
          </a:prstGeom>
          <a:solidFill>
            <a:srgbClr val="00B0F0">
              <a:alpha val="20000"/>
            </a:srgbClr>
          </a:solidFill>
          <a:ln w="1905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pic>
        <p:nvPicPr>
          <p:cNvPr id="7177" name="Picture 9" descr="http://softlinkglobal.com/resources/Expert%20Opinion/images/right-choice-TTfeb1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259" y="1844824"/>
            <a:ext cx="3384377" cy="384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7975" y="1549236"/>
            <a:ext cx="3687961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800" b="1" dirty="0" smtClean="0">
              <a:solidFill>
                <a:srgbClr val="0070C0"/>
              </a:solidFill>
            </a:endParaRPr>
          </a:p>
          <a:p>
            <a:endParaRPr lang="en-US" sz="2800" b="1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Q: Is it likely the intended computation?</a:t>
            </a:r>
          </a:p>
          <a:p>
            <a:endParaRPr lang="en-US" sz="2800" dirty="0">
              <a:solidFill>
                <a:srgbClr val="0070C0"/>
              </a:solidFill>
              <a:latin typeface="Comic Sans MS" panose="030F0702030302020204" pitchFamily="66" charset="0"/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A: Yes if it computes the values of the majority of cells</a:t>
            </a:r>
            <a:endParaRPr lang="en-US" sz="2800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7544" y="1373867"/>
            <a:ext cx="263792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accent2"/>
                </a:solidFill>
                <a:latin typeface="Bradley Hand ITC" panose="03070402050302030203" pitchFamily="66" charset="0"/>
              </a:rPr>
              <a:t>= D</a:t>
            </a:r>
            <a:r>
              <a:rPr lang="en-US" sz="4800" baseline="-25000" dirty="0" smtClean="0">
                <a:solidFill>
                  <a:schemeClr val="accent2"/>
                </a:solidFill>
                <a:latin typeface="Bradley Hand ITC" panose="03070402050302030203" pitchFamily="66" charset="0"/>
              </a:rPr>
              <a:t>i</a:t>
            </a:r>
            <a:r>
              <a:rPr lang="en-US" sz="4800" dirty="0" smtClean="0">
                <a:solidFill>
                  <a:schemeClr val="accent2"/>
                </a:solidFill>
                <a:latin typeface="Bradley Hand ITC" panose="03070402050302030203" pitchFamily="66" charset="0"/>
              </a:rPr>
              <a:t>*E</a:t>
            </a:r>
            <a:r>
              <a:rPr lang="en-US" sz="4800" baseline="-25000" dirty="0" smtClean="0">
                <a:solidFill>
                  <a:schemeClr val="accent2"/>
                </a:solidFill>
                <a:latin typeface="Bradley Hand ITC" panose="03070402050302030203" pitchFamily="66" charset="0"/>
              </a:rPr>
              <a:t>i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316416" y="1956936"/>
            <a:ext cx="360041" cy="1256040"/>
            <a:chOff x="8316416" y="1956936"/>
            <a:chExt cx="360041" cy="1256040"/>
          </a:xfrm>
        </p:grpSpPr>
        <p:pic>
          <p:nvPicPr>
            <p:cNvPr id="10242" name="Picture 2" descr="http://upload.wikimedia.org/wikipedia/en/e/e4/Green_tick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7" y="1956936"/>
              <a:ext cx="360040" cy="353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http://upload.wikimedia.org/wikipedia/en/e/e4/Green_tick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83353"/>
              <a:ext cx="360040" cy="353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ttp://upload.wikimedia.org/wikipedia/en/e/e4/Green_tick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571385"/>
              <a:ext cx="360040" cy="353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upload.wikimedia.org/wikipedia/en/e/e4/Green_tick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859417"/>
              <a:ext cx="360040" cy="353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2" descr="http://upload.wikimedia.org/wikipedia/en/e/e4/Green_tick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3147449"/>
            <a:ext cx="360040" cy="35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http://www.clipartbest.com/cliparts/Kcj/ezk/Kcjezkk6i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ttp://www.clipartbest.com/cliparts/Kcj/ezk/Kcjezkk6i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http://www.clipartbest.com/cliparts/Kcj/ezk/Kcjezkk6i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http://www.clipartbest.com/cliparts/Kcj/ezk/Kcjezkk6i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Forum:Compulsory Login on Trade page - Zombie Jombie Wiki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Forum:Compulsory Login on Trade page - Zombie Jombie Wiki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8" descr="http://www.clipartbest.com/cliparts/Kcj/ezk/Kcjezkk6i.sv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574674" y="304800"/>
            <a:ext cx="8461821" cy="663575"/>
          </a:xfrm>
        </p:spPr>
        <p:txBody>
          <a:bodyPr/>
          <a:lstStyle/>
          <a:p>
            <a:r>
              <a:rPr lang="en-US" altLang="zh-CN" sz="3600" dirty="0" smtClean="0"/>
              <a:t>Gaining confidence</a:t>
            </a:r>
            <a:endParaRPr lang="en-US" sz="3600" dirty="0"/>
          </a:p>
        </p:txBody>
      </p:sp>
      <p:grpSp>
        <p:nvGrpSpPr>
          <p:cNvPr id="23" name="Group 29"/>
          <p:cNvGrpSpPr/>
          <p:nvPr/>
        </p:nvGrpSpPr>
        <p:grpSpPr>
          <a:xfrm>
            <a:off x="6197296" y="3140968"/>
            <a:ext cx="2406428" cy="2574159"/>
            <a:chOff x="6197296" y="3140968"/>
            <a:chExt cx="2406428" cy="2574159"/>
          </a:xfrm>
        </p:grpSpPr>
        <p:sp>
          <p:nvSpPr>
            <p:cNvPr id="24" name="TextBox 19"/>
            <p:cNvSpPr txBox="1"/>
            <p:nvPr/>
          </p:nvSpPr>
          <p:spPr>
            <a:xfrm>
              <a:off x="6197296" y="5130352"/>
              <a:ext cx="2406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2"/>
                  </a:solidFill>
                  <a:latin typeface="Bradley Hand ITC" panose="03070402050302030203" pitchFamily="66" charset="0"/>
                </a:rPr>
                <a:t>20 = D6*E6</a:t>
              </a:r>
            </a:p>
          </p:txBody>
        </p:sp>
        <p:grpSp>
          <p:nvGrpSpPr>
            <p:cNvPr id="25" name="Group 28"/>
            <p:cNvGrpSpPr/>
            <p:nvPr/>
          </p:nvGrpSpPr>
          <p:grpSpPr>
            <a:xfrm>
              <a:off x="7161845" y="3140968"/>
              <a:ext cx="1154571" cy="2061870"/>
              <a:chOff x="7161845" y="3140968"/>
              <a:chExt cx="1154571" cy="2061870"/>
            </a:xfrm>
          </p:grpSpPr>
          <p:sp>
            <p:nvSpPr>
              <p:cNvPr id="26" name="Oval 21"/>
              <p:cNvSpPr/>
              <p:nvPr/>
            </p:nvSpPr>
            <p:spPr bwMode="gray">
              <a:xfrm>
                <a:off x="7164288" y="3140968"/>
                <a:ext cx="504056" cy="432048"/>
              </a:xfrm>
              <a:prstGeom prst="ellipse">
                <a:avLst/>
              </a:prstGeom>
              <a:noFill/>
              <a:ln w="19050" cap="rnd" algn="ctr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微软雅黑" pitchFamily="34" charset="-122"/>
                </a:endParaRPr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>
                <a:off x="7161845" y="4358482"/>
                <a:ext cx="1154571" cy="844356"/>
                <a:chOff x="7161845" y="4358482"/>
                <a:chExt cx="1154571" cy="844356"/>
              </a:xfrm>
            </p:grpSpPr>
            <p:sp>
              <p:nvSpPr>
                <p:cNvPr id="28" name="TextBox 5"/>
                <p:cNvSpPr txBox="1"/>
                <p:nvPr/>
              </p:nvSpPr>
              <p:spPr>
                <a:xfrm>
                  <a:off x="7161845" y="4358482"/>
                  <a:ext cx="46519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 smtClean="0">
                      <a:solidFill>
                        <a:srgbClr val="C00000"/>
                      </a:solidFill>
                      <a:latin typeface="Bradley Hand ITC" panose="03070402050302030203" pitchFamily="66" charset="0"/>
                    </a:rPr>
                    <a:t>5</a:t>
                  </a:r>
                  <a:endParaRPr lang="en-US" sz="3600" dirty="0">
                    <a:solidFill>
                      <a:srgbClr val="C00000"/>
                    </a:solidFill>
                    <a:latin typeface="Bradley Hand ITC" panose="03070402050302030203" pitchFamily="66" charset="0"/>
                  </a:endParaRPr>
                </a:p>
              </p:txBody>
            </p:sp>
            <p:sp>
              <p:nvSpPr>
                <p:cNvPr id="29" name="TextBox 27"/>
                <p:cNvSpPr txBox="1"/>
                <p:nvPr/>
              </p:nvSpPr>
              <p:spPr>
                <a:xfrm>
                  <a:off x="7840004" y="4358482"/>
                  <a:ext cx="47641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 smtClean="0">
                      <a:solidFill>
                        <a:srgbClr val="C00000"/>
                      </a:solidFill>
                      <a:latin typeface="Bradley Hand ITC" panose="03070402050302030203" pitchFamily="66" charset="0"/>
                    </a:rPr>
                    <a:t>4</a:t>
                  </a:r>
                  <a:endParaRPr lang="en-US" sz="3600" dirty="0">
                    <a:solidFill>
                      <a:srgbClr val="C00000"/>
                    </a:solidFill>
                    <a:latin typeface="Bradley Hand ITC" panose="03070402050302030203" pitchFamily="66" charset="0"/>
                  </a:endParaRPr>
                </a:p>
              </p:txBody>
            </p:sp>
            <p:cxnSp>
              <p:nvCxnSpPr>
                <p:cNvPr id="30" name="Straight Arrow Connector 24"/>
                <p:cNvCxnSpPr/>
                <p:nvPr/>
              </p:nvCxnSpPr>
              <p:spPr bwMode="auto">
                <a:xfrm flipV="1">
                  <a:off x="7395175" y="4860797"/>
                  <a:ext cx="0" cy="34204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31" name="Straight Arrow Connector 31"/>
                <p:cNvCxnSpPr/>
                <p:nvPr/>
              </p:nvCxnSpPr>
              <p:spPr bwMode="auto">
                <a:xfrm flipV="1">
                  <a:off x="8059085" y="4860797"/>
                  <a:ext cx="0" cy="342041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</p:grpSp>
      <p:sp>
        <p:nvSpPr>
          <p:cNvPr id="20" name="灯片编号占位符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356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"/>
    </mc:Choice>
    <mc:Fallback xmlns="">
      <p:transition spd="slow" advTm="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Spreadsheets are widely used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77913"/>
            <a:ext cx="8001000" cy="2495103"/>
          </a:xfrm>
        </p:spPr>
        <p:txBody>
          <a:bodyPr/>
          <a:lstStyle/>
          <a:p>
            <a:r>
              <a:rPr lang="en-US" altLang="zh-CN" dirty="0"/>
              <a:t>Spreadsheet is one of the most wildly-used End-user development tool </a:t>
            </a:r>
            <a:r>
              <a:rPr lang="en-US" altLang="zh-CN" dirty="0" smtClean="0"/>
              <a:t>nowadays</a:t>
            </a:r>
          </a:p>
          <a:p>
            <a:pPr lvl="1"/>
            <a:r>
              <a:rPr lang="en-US" altLang="zh-CN" dirty="0" smtClean="0"/>
              <a:t>Microsoft Excel, WPS, Google Excel</a:t>
            </a:r>
          </a:p>
          <a:p>
            <a:pPr lvl="1"/>
            <a:r>
              <a:rPr lang="en-US" altLang="zh-CN" dirty="0"/>
              <a:t>Used for data storage, decision support, financial reporting, quality control...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Rectangle 3"/>
          <p:cNvSpPr/>
          <p:nvPr/>
        </p:nvSpPr>
        <p:spPr>
          <a:xfrm>
            <a:off x="4369624" y="427944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vs.</a:t>
            </a:r>
            <a:endParaRPr lang="en-US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5" y="4127149"/>
            <a:ext cx="37528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366" y="3573016"/>
            <a:ext cx="34480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457" y="4622780"/>
            <a:ext cx="36099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2042145" y="4813548"/>
            <a:ext cx="1080120" cy="29158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381957" y="4309492"/>
            <a:ext cx="1080120" cy="29158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362625" y="5317604"/>
            <a:ext cx="1080120" cy="291584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23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"/>
    </mc:Choice>
    <mc:Fallback xmlns="">
      <p:transition spd="slow" advTm="3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3"/>
          <a:srcRect l="48840" b="9229"/>
          <a:stretch/>
        </p:blipFill>
        <p:spPr>
          <a:xfrm>
            <a:off x="4788024" y="1097448"/>
            <a:ext cx="4221176" cy="30516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Conformance error detection</a:t>
            </a:r>
            <a:endParaRPr lang="zh-CN" altLang="en-US" dirty="0"/>
          </a:p>
        </p:txBody>
      </p:sp>
      <p:pic>
        <p:nvPicPr>
          <p:cNvPr id="7177" name="Picture 9" descr="http://softlinkglobal.com/resources/Expert%20Opinion/images/right-choice-TTfeb1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259" y="1844824"/>
            <a:ext cx="3384377" cy="384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65565" y="1229851"/>
            <a:ext cx="2185214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4800" dirty="0" smtClean="0">
                <a:solidFill>
                  <a:schemeClr val="accent2"/>
                </a:solidFill>
                <a:latin typeface="Bradley Hand ITC" panose="03070402050302030203" pitchFamily="66" charset="0"/>
              </a:rPr>
              <a:t>= D</a:t>
            </a:r>
            <a:r>
              <a:rPr lang="en-US" sz="4800" baseline="-25000" dirty="0" smtClean="0">
                <a:solidFill>
                  <a:schemeClr val="accent2"/>
                </a:solidFill>
                <a:latin typeface="Bradley Hand ITC" panose="03070402050302030203" pitchFamily="66" charset="0"/>
              </a:rPr>
              <a:t>i</a:t>
            </a:r>
            <a:r>
              <a:rPr lang="en-US" sz="4800" dirty="0" smtClean="0">
                <a:solidFill>
                  <a:schemeClr val="accent2"/>
                </a:solidFill>
                <a:latin typeface="Bradley Hand ITC" panose="03070402050302030203" pitchFamily="66" charset="0"/>
              </a:rPr>
              <a:t>*E</a:t>
            </a:r>
            <a:r>
              <a:rPr lang="en-US" sz="4800" baseline="-25000" dirty="0" smtClean="0">
                <a:solidFill>
                  <a:schemeClr val="accent2"/>
                </a:solidFill>
                <a:latin typeface="Bradley Hand ITC" panose="03070402050302030203" pitchFamily="66" charset="0"/>
              </a:rPr>
              <a:t>i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316416" y="1956936"/>
            <a:ext cx="360041" cy="1544072"/>
            <a:chOff x="8316416" y="1956936"/>
            <a:chExt cx="360041" cy="1544072"/>
          </a:xfrm>
        </p:grpSpPr>
        <p:pic>
          <p:nvPicPr>
            <p:cNvPr id="10242" name="Picture 2" descr="http://upload.wikimedia.org/wikipedia/en/e/e4/Green_tic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7" y="1956936"/>
              <a:ext cx="360040" cy="353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http://upload.wikimedia.org/wikipedia/en/e/e4/Green_tic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83353"/>
              <a:ext cx="360040" cy="353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ttp://upload.wikimedia.org/wikipedia/en/e/e4/Green_tic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571385"/>
              <a:ext cx="360040" cy="353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upload.wikimedia.org/wikipedia/en/e/e4/Green_tic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859417"/>
              <a:ext cx="360040" cy="353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http://upload.wikimedia.org/wikipedia/en/e/e4/Green_tick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3147449"/>
              <a:ext cx="360040" cy="353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AutoShape 6" descr="http://www.clipartbest.com/cliparts/Kcj/ezk/Kcjezkk6i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http://www.clipartbest.com/cliparts/Kcj/ezk/Kcjezkk6i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0" descr="http://www.clipartbest.com/cliparts/Kcj/ezk/Kcjezkk6i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2" descr="http://www.clipartbest.com/cliparts/Kcj/ezk/Kcjezkk6i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4" descr="Forum:Compulsory Login on Trade page - Zombie Jombie Wiki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6" descr="Forum:Compulsory Login on Trade page - Zombie Jombie Wiki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8" descr="http://www.clipartbest.com/cliparts/Kcj/ezk/Kcjezkk6i.sv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162289" y="3429000"/>
            <a:ext cx="2868093" cy="2797520"/>
            <a:chOff x="6162289" y="3429000"/>
            <a:chExt cx="2868093" cy="2797520"/>
          </a:xfrm>
        </p:grpSpPr>
        <p:pic>
          <p:nvPicPr>
            <p:cNvPr id="10260" name="Picture 20" descr="C:\Users\sccheung\AppData\Local\Microsoft\Windows\Temporary Internet Files\Content.IE5\A1REIW5W\MC900432537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3501008"/>
              <a:ext cx="288031" cy="288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6162289" y="5149302"/>
              <a:ext cx="286809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2"/>
                  </a:solidFill>
                  <a:latin typeface="Bradley Hand ITC" panose="03070402050302030203" pitchFamily="66" charset="0"/>
                </a:rPr>
                <a:t>12 ≠ D7*E7</a:t>
              </a:r>
            </a:p>
            <a:p>
              <a:r>
                <a:rPr lang="en-US" sz="3200" b="1" dirty="0" smtClean="0">
                  <a:solidFill>
                    <a:schemeClr val="accent2"/>
                  </a:solidFill>
                  <a:latin typeface="Bradley Hand ITC" panose="03070402050302030203" pitchFamily="66" charset="0"/>
                </a:rPr>
                <a:t>Likely an error</a:t>
              </a:r>
              <a:endParaRPr lang="en-US" sz="3200" b="1" dirty="0">
                <a:solidFill>
                  <a:schemeClr val="accent2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gray">
            <a:xfrm>
              <a:off x="7236296" y="3429000"/>
              <a:ext cx="504056" cy="432048"/>
            </a:xfrm>
            <a:prstGeom prst="ellipse">
              <a:avLst/>
            </a:prstGeom>
            <a:noFill/>
            <a:ln w="19050" cap="rnd" algn="ctr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2079" y="3892312"/>
            <a:ext cx="3922217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Assumption:</a:t>
            </a:r>
          </a:p>
          <a:p>
            <a:r>
              <a:rPr lang="en-US" sz="32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The </a:t>
            </a:r>
            <a:r>
              <a:rPr lang="en-US" sz="3200" dirty="0">
                <a:solidFill>
                  <a:srgbClr val="0070C0"/>
                </a:solidFill>
                <a:latin typeface="Comic Sans MS" panose="030F0702030302020204" pitchFamily="66" charset="0"/>
              </a:rPr>
              <a:t>values of cells are more likely correct than not</a:t>
            </a:r>
          </a:p>
          <a:p>
            <a:endParaRPr lang="en-US" sz="4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141212" y="4382143"/>
            <a:ext cx="1124115" cy="844356"/>
            <a:chOff x="7131144" y="4150821"/>
            <a:chExt cx="1124115" cy="844356"/>
          </a:xfrm>
        </p:grpSpPr>
        <p:sp>
          <p:nvSpPr>
            <p:cNvPr id="6" name="TextBox 5"/>
            <p:cNvSpPr txBox="1"/>
            <p:nvPr/>
          </p:nvSpPr>
          <p:spPr>
            <a:xfrm>
              <a:off x="7131144" y="4150821"/>
              <a:ext cx="4651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00000"/>
                  </a:solidFill>
                  <a:latin typeface="Bradley Hand ITC" panose="03070402050302030203" pitchFamily="66" charset="0"/>
                </a:rPr>
                <a:t>6</a:t>
              </a:r>
              <a:endParaRPr lang="en-US" sz="3600" dirty="0">
                <a:solidFill>
                  <a:srgbClr val="C00000"/>
                </a:solidFill>
                <a:latin typeface="Bradley Hand ITC" panose="03070402050302030203" pitchFamily="66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809303" y="4150821"/>
              <a:ext cx="4459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rgbClr val="C00000"/>
                  </a:solidFill>
                  <a:latin typeface="Bradley Hand ITC" panose="03070402050302030203" pitchFamily="66" charset="0"/>
                </a:rPr>
                <a:t>3</a:t>
              </a:r>
              <a:endParaRPr lang="en-US" sz="3600" dirty="0">
                <a:solidFill>
                  <a:srgbClr val="C00000"/>
                </a:solidFill>
                <a:latin typeface="Bradley Hand ITC" panose="03070402050302030203" pitchFamily="66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flipV="1">
              <a:off x="7364474" y="4653136"/>
              <a:ext cx="0" cy="342041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flipV="1">
              <a:off x="8028384" y="4653136"/>
              <a:ext cx="0" cy="342041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6" name="灯片编号占位符 2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601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"/>
    </mc:Choice>
    <mc:Fallback xmlns="">
      <p:transition spd="slow" advTm="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l="-76" r="50481"/>
          <a:stretch/>
        </p:blipFill>
        <p:spPr>
          <a:xfrm>
            <a:off x="611560" y="1075687"/>
            <a:ext cx="4032448" cy="3312945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gray">
          <a:xfrm>
            <a:off x="1907704" y="4036875"/>
            <a:ext cx="2664296" cy="329817"/>
          </a:xfrm>
          <a:prstGeom prst="rect">
            <a:avLst/>
          </a:prstGeom>
          <a:solidFill>
            <a:srgbClr val="00B0F0">
              <a:alpha val="20000"/>
            </a:srgbClr>
          </a:solidFill>
          <a:ln w="1905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461821" cy="663575"/>
          </a:xfrm>
        </p:spPr>
        <p:txBody>
          <a:bodyPr/>
          <a:lstStyle/>
          <a:p>
            <a:r>
              <a:rPr lang="en-US" altLang="zh-CN" dirty="0"/>
              <a:t>What if we find multiple formula patterns?</a:t>
            </a:r>
            <a:endParaRPr lang="zh-CN" altLang="en-US" dirty="0"/>
          </a:p>
        </p:txBody>
      </p:sp>
      <p:pic>
        <p:nvPicPr>
          <p:cNvPr id="14" name="Picture 9" descr="http://softlinkglobal.com/resources/Expert%20Opinion/images/right-choice-TTfeb11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96" b="874"/>
          <a:stretch/>
        </p:blipFill>
        <p:spPr bwMode="auto">
          <a:xfrm>
            <a:off x="4805584" y="1412776"/>
            <a:ext cx="2937752" cy="381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 bwMode="gray">
          <a:xfrm>
            <a:off x="1907704" y="3919880"/>
            <a:ext cx="1418193" cy="576064"/>
          </a:xfrm>
          <a:prstGeom prst="ellipse">
            <a:avLst/>
          </a:prstGeom>
          <a:noFill/>
          <a:ln w="19050" cap="rnd" algn="ctr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30" name="Oval 29"/>
          <p:cNvSpPr/>
          <p:nvPr/>
        </p:nvSpPr>
        <p:spPr bwMode="gray">
          <a:xfrm>
            <a:off x="3382202" y="3960824"/>
            <a:ext cx="1300906" cy="492081"/>
          </a:xfrm>
          <a:prstGeom prst="ellipse">
            <a:avLst/>
          </a:prstGeom>
          <a:noFill/>
          <a:ln w="19050" cap="rnd" algn="ctr">
            <a:solidFill>
              <a:schemeClr val="accent6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67544" y="4869160"/>
            <a:ext cx="7835375" cy="2454796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= SUM(X2:X5)</a:t>
            </a:r>
            <a:r>
              <a:rPr lang="en-US" altLang="zh-CN" b="0" dirty="0" smtClean="0"/>
              <a:t>, when X6, X7 = 0</a:t>
            </a:r>
          </a:p>
          <a:p>
            <a:r>
              <a:rPr lang="en-US" altLang="zh-CN" dirty="0" smtClean="0"/>
              <a:t>= X5+X6+X7</a:t>
            </a:r>
            <a:r>
              <a:rPr lang="en-US" altLang="zh-CN" b="0" dirty="0" smtClean="0"/>
              <a:t>, when X2, X3, X4 = 0</a:t>
            </a:r>
            <a:endParaRPr lang="en-US" altLang="zh-CN" b="0" baseline="-25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43597" y="5877272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Here, X = {B, C}</a:t>
            </a:r>
            <a:endParaRPr lang="zh-CN" alt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63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"/>
    </mc:Choice>
    <mc:Fallback xmlns="">
      <p:transition spd="slow" advTm="3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animBg="1"/>
      <p:bldP spid="30" grpId="0" animBg="1"/>
      <p:bldP spid="8" grpId="0" uiExpand="1" build="p"/>
      <p:bldP spid="3" grpId="0" uiExpan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4"/>
          <a:srcRect l="18350" r="56036"/>
          <a:stretch/>
        </p:blipFill>
        <p:spPr>
          <a:xfrm>
            <a:off x="1705584" y="3873273"/>
            <a:ext cx="1872208" cy="2919403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 bwMode="gray">
          <a:xfrm>
            <a:off x="1619673" y="1584088"/>
            <a:ext cx="862324" cy="293779"/>
          </a:xfrm>
          <a:prstGeom prst="ellipse">
            <a:avLst/>
          </a:prstGeom>
          <a:ln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20" name="椭圆 19"/>
          <p:cNvSpPr/>
          <p:nvPr/>
        </p:nvSpPr>
        <p:spPr bwMode="gray">
          <a:xfrm>
            <a:off x="2411760" y="1963678"/>
            <a:ext cx="329995" cy="294209"/>
          </a:xfrm>
          <a:prstGeom prst="ellipse">
            <a:avLst/>
          </a:prstGeom>
          <a:ln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461821" cy="663575"/>
          </a:xfrm>
        </p:spPr>
        <p:txBody>
          <a:bodyPr/>
          <a:lstStyle/>
          <a:p>
            <a:r>
              <a:rPr lang="en-US" altLang="zh-CN" dirty="0" smtClean="0"/>
              <a:t>Constraints </a:t>
            </a:r>
            <a:r>
              <a:rPr lang="en-US" altLang="zh-CN" dirty="0"/>
              <a:t>for intended formula pattern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80235" y="1124744"/>
            <a:ext cx="8001000" cy="2985139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Existing </a:t>
            </a:r>
            <a:r>
              <a:rPr lang="en-US" altLang="zh-CN" dirty="0"/>
              <a:t>f</a:t>
            </a:r>
            <a:r>
              <a:rPr lang="en-US" altLang="zh-CN" dirty="0" smtClean="0"/>
              <a:t>ormula patterns</a:t>
            </a:r>
          </a:p>
          <a:p>
            <a:pPr lvl="1"/>
            <a:r>
              <a:rPr lang="en-US" altLang="zh-CN" dirty="0"/>
              <a:t>= SUM(X2:X5), when X6, X7 = 0</a:t>
            </a:r>
          </a:p>
          <a:p>
            <a:pPr lvl="1"/>
            <a:r>
              <a:rPr lang="en-US" altLang="zh-CN" dirty="0"/>
              <a:t>= X5+X6+X7, when X2, X3, X4 = 0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SUM,         +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The values in the cell array</a:t>
            </a:r>
          </a:p>
        </p:txBody>
      </p:sp>
      <p:sp>
        <p:nvSpPr>
          <p:cNvPr id="5" name="右大括号 4"/>
          <p:cNvSpPr/>
          <p:nvPr/>
        </p:nvSpPr>
        <p:spPr bwMode="auto">
          <a:xfrm>
            <a:off x="5241320" y="1340768"/>
            <a:ext cx="390869" cy="91712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itchFamily="2" charset="2"/>
              <a:buChar char="p"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6" name="TextBox 19"/>
          <p:cNvSpPr txBox="1"/>
          <p:nvPr/>
        </p:nvSpPr>
        <p:spPr>
          <a:xfrm>
            <a:off x="5940152" y="1268760"/>
            <a:ext cx="25234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Bradley Hand ITC" panose="03070402050302030203" pitchFamily="66" charset="0"/>
              </a:rPr>
              <a:t>Likely </a:t>
            </a:r>
          </a:p>
          <a:p>
            <a:r>
              <a:rPr lang="en-US" sz="3200" b="1" dirty="0" smtClean="0">
                <a:solidFill>
                  <a:schemeClr val="accent2"/>
                </a:solidFill>
                <a:latin typeface="Bradley Hand ITC" panose="03070402050302030203" pitchFamily="66" charset="0"/>
              </a:rPr>
              <a:t>specifications</a:t>
            </a:r>
            <a:endParaRPr lang="en-US" sz="3200" b="1" dirty="0">
              <a:solidFill>
                <a:schemeClr val="accent2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 flipH="1">
            <a:off x="1475657" y="1851001"/>
            <a:ext cx="676345" cy="1070035"/>
          </a:xfrm>
          <a:prstGeom prst="straightConnector1">
            <a:avLst/>
          </a:prstGeom>
          <a:ln w="34925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>
            <a:off x="2603981" y="2337211"/>
            <a:ext cx="167819" cy="583825"/>
          </a:xfrm>
          <a:prstGeom prst="straightConnector1">
            <a:avLst/>
          </a:prstGeom>
          <a:ln w="34925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右大括号 20"/>
          <p:cNvSpPr/>
          <p:nvPr/>
        </p:nvSpPr>
        <p:spPr bwMode="auto">
          <a:xfrm>
            <a:off x="3345308" y="2676556"/>
            <a:ext cx="390869" cy="441039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itchFamily="2" charset="2"/>
              <a:buChar char="p"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22" name="TextBox 19"/>
          <p:cNvSpPr txBox="1"/>
          <p:nvPr/>
        </p:nvSpPr>
        <p:spPr>
          <a:xfrm>
            <a:off x="4042523" y="2496093"/>
            <a:ext cx="42323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Bradley Hand ITC" panose="03070402050302030203" pitchFamily="66" charset="0"/>
              </a:rPr>
              <a:t>Likely computational components</a:t>
            </a:r>
            <a:endParaRPr lang="en-US" sz="3200" b="1" dirty="0">
              <a:solidFill>
                <a:schemeClr val="accent2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3" name="右大括号 22"/>
          <p:cNvSpPr/>
          <p:nvPr/>
        </p:nvSpPr>
        <p:spPr bwMode="auto">
          <a:xfrm>
            <a:off x="3779912" y="4797152"/>
            <a:ext cx="390869" cy="1963528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itchFamily="2" charset="2"/>
              <a:buChar char="p"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24" name="TextBox 19"/>
          <p:cNvSpPr txBox="1"/>
          <p:nvPr/>
        </p:nvSpPr>
        <p:spPr>
          <a:xfrm>
            <a:off x="4264596" y="5232101"/>
            <a:ext cx="37882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Bradley Hand ITC" panose="03070402050302030203" pitchFamily="66" charset="0"/>
              </a:rPr>
              <a:t>Likely input-output pairs</a:t>
            </a:r>
            <a:endParaRPr lang="en-US" sz="3200" b="1" dirty="0">
              <a:solidFill>
                <a:schemeClr val="accent2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6" name="Rectangle 16"/>
          <p:cNvSpPr/>
          <p:nvPr/>
        </p:nvSpPr>
        <p:spPr bwMode="gray">
          <a:xfrm>
            <a:off x="1754756" y="4669407"/>
            <a:ext cx="1773863" cy="1639912"/>
          </a:xfrm>
          <a:prstGeom prst="rect">
            <a:avLst/>
          </a:prstGeom>
          <a:solidFill>
            <a:srgbClr val="00B050">
              <a:alpha val="20000"/>
            </a:srgbClr>
          </a:solidFill>
          <a:ln w="1905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a typeface="微软雅黑" pitchFamily="34" charset="-122"/>
              </a:rPr>
              <a:t>Input cells</a:t>
            </a:r>
            <a:endParaRPr lang="en-US" sz="2400" b="1" dirty="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17" name="Rectangle 16"/>
          <p:cNvSpPr/>
          <p:nvPr/>
        </p:nvSpPr>
        <p:spPr bwMode="gray">
          <a:xfrm>
            <a:off x="1767672" y="6496661"/>
            <a:ext cx="1726605" cy="264019"/>
          </a:xfrm>
          <a:prstGeom prst="rect">
            <a:avLst/>
          </a:prstGeom>
          <a:solidFill>
            <a:srgbClr val="C00000">
              <a:alpha val="20000"/>
            </a:srgbClr>
          </a:solidFill>
          <a:ln w="1905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a typeface="微软雅黑" pitchFamily="34" charset="-122"/>
              </a:rPr>
              <a:t>Output cells</a:t>
            </a:r>
            <a:endParaRPr lang="en-US" b="1" dirty="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52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3"/>
    </mc:Choice>
    <mc:Fallback xmlns="">
      <p:transition spd="slow" advTm="10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5" grpId="0" animBg="1"/>
      <p:bldP spid="6" grpId="0"/>
      <p:bldP spid="21" grpId="0" animBg="1"/>
      <p:bldP spid="22" grpId="0"/>
      <p:bldP spid="23" grpId="0" animBg="1"/>
      <p:bldP spid="24" grpId="0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Synthesizing </a:t>
            </a:r>
            <a:r>
              <a:rPr lang="en-US" altLang="zh-CN" sz="3600" dirty="0" smtClean="0"/>
              <a:t>intended formula pattern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Adapt component-based </a:t>
            </a:r>
            <a:r>
              <a:rPr lang="en-US" altLang="zh-CN" dirty="0"/>
              <a:t>program synthesis [1][2</a:t>
            </a:r>
            <a:r>
              <a:rPr lang="en-US" altLang="zh-CN" dirty="0" smtClean="0"/>
              <a:t>] to find the intended formula pattern</a:t>
            </a:r>
          </a:p>
          <a:p>
            <a:r>
              <a:rPr lang="en-US" altLang="zh-CN" dirty="0" smtClean="0"/>
              <a:t>Basic idea – Compose given computational components, and generate a program that </a:t>
            </a:r>
            <a:r>
              <a:rPr lang="en-US" altLang="zh-CN" dirty="0"/>
              <a:t>satisfy </a:t>
            </a:r>
            <a:r>
              <a:rPr lang="en-US" altLang="zh-CN" dirty="0" smtClean="0"/>
              <a:t>specifications and input-output pairs. </a:t>
            </a:r>
            <a:r>
              <a:rPr lang="en-US" altLang="zh-CN" dirty="0"/>
              <a:t>E.g., </a:t>
            </a:r>
            <a:r>
              <a:rPr lang="en-US" altLang="zh-CN" dirty="0" smtClean="0">
                <a:solidFill>
                  <a:srgbClr val="FF0000"/>
                </a:solidFill>
              </a:rPr>
              <a:t>SUM and +,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For our example, we can generate </a:t>
            </a:r>
            <a:r>
              <a:rPr lang="en-US" altLang="zh-CN" dirty="0" smtClean="0">
                <a:solidFill>
                  <a:srgbClr val="FF0000"/>
                </a:solidFill>
              </a:rPr>
              <a:t>SUM(X2:X5) + X6 + X7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471487" lvl="1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6021288"/>
            <a:ext cx="9036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[1] S</a:t>
            </a:r>
            <a:r>
              <a:rPr lang="en-US" altLang="zh-CN" sz="1200" dirty="0"/>
              <a:t>. Jha, S. </a:t>
            </a:r>
            <a:r>
              <a:rPr lang="en-US" altLang="zh-CN" sz="1200" dirty="0" err="1"/>
              <a:t>Gulwani</a:t>
            </a:r>
            <a:r>
              <a:rPr lang="en-US" altLang="zh-CN" sz="1200" dirty="0"/>
              <a:t>, S.A. </a:t>
            </a:r>
            <a:r>
              <a:rPr lang="en-US" altLang="zh-CN" sz="1200" dirty="0" err="1"/>
              <a:t>Seshia</a:t>
            </a:r>
            <a:r>
              <a:rPr lang="en-US" altLang="zh-CN" sz="1200" dirty="0"/>
              <a:t>, and A. </a:t>
            </a:r>
            <a:r>
              <a:rPr lang="en-US" altLang="zh-CN" sz="1200" dirty="0" smtClean="0"/>
              <a:t>Tiwari. </a:t>
            </a:r>
            <a:r>
              <a:rPr lang="en-US" altLang="zh-CN" sz="1200" b="1" dirty="0" smtClean="0"/>
              <a:t>Oracle-guided component-based program </a:t>
            </a:r>
            <a:r>
              <a:rPr lang="en-US" altLang="zh-CN" sz="1200" b="1" dirty="0"/>
              <a:t>synthesis</a:t>
            </a:r>
            <a:r>
              <a:rPr lang="en-US" altLang="zh-CN" sz="1200" dirty="0"/>
              <a:t>. In ACM/IEEE 32nd </a:t>
            </a:r>
            <a:r>
              <a:rPr lang="en-US" altLang="zh-CN" sz="1200" dirty="0" smtClean="0"/>
              <a:t>International </a:t>
            </a:r>
            <a:r>
              <a:rPr lang="en-US" altLang="zh-CN" sz="1200" dirty="0"/>
              <a:t>Conference on Software Engineering (ICSE), </a:t>
            </a:r>
            <a:r>
              <a:rPr lang="en-US" altLang="zh-CN" sz="1200" dirty="0" smtClean="0"/>
              <a:t>pages 215–224</a:t>
            </a:r>
            <a:r>
              <a:rPr lang="en-US" altLang="zh-CN" sz="1200" dirty="0"/>
              <a:t>. 2010</a:t>
            </a:r>
            <a:r>
              <a:rPr lang="en-US" altLang="zh-CN" sz="1200" dirty="0" smtClean="0"/>
              <a:t>.</a:t>
            </a:r>
          </a:p>
          <a:p>
            <a:r>
              <a:rPr lang="en-US" altLang="zh-CN" sz="1200" dirty="0" smtClean="0"/>
              <a:t>[2] </a:t>
            </a:r>
            <a:r>
              <a:rPr lang="en-US" altLang="zh-CN" sz="1200" dirty="0"/>
              <a:t>S. </a:t>
            </a:r>
            <a:r>
              <a:rPr lang="en-US" altLang="zh-CN" sz="1200" dirty="0" err="1"/>
              <a:t>Gulwani</a:t>
            </a:r>
            <a:r>
              <a:rPr lang="en-US" altLang="zh-CN" sz="1200" dirty="0"/>
              <a:t>, S. Jha, A. Tiwari, and R. </a:t>
            </a:r>
            <a:r>
              <a:rPr lang="en-US" altLang="zh-CN" sz="1200" dirty="0" err="1"/>
              <a:t>Venkatesan</a:t>
            </a:r>
            <a:r>
              <a:rPr lang="en-US" altLang="zh-CN" sz="1200" dirty="0"/>
              <a:t>, </a:t>
            </a:r>
            <a:r>
              <a:rPr lang="en-US" altLang="zh-CN" sz="1200" b="1" dirty="0" smtClean="0"/>
              <a:t>Synthesis </a:t>
            </a:r>
            <a:r>
              <a:rPr lang="en-US" altLang="zh-CN" sz="1200" b="1" dirty="0"/>
              <a:t>of loop-free </a:t>
            </a:r>
            <a:r>
              <a:rPr lang="en-US" altLang="zh-CN" sz="1200" b="1" dirty="0" smtClean="0"/>
              <a:t>programs</a:t>
            </a:r>
            <a:r>
              <a:rPr lang="en-US" altLang="zh-CN" sz="1200" dirty="0"/>
              <a:t>.</a:t>
            </a:r>
            <a:r>
              <a:rPr lang="en-US" altLang="zh-CN" sz="1200" dirty="0" smtClean="0"/>
              <a:t> In ACM </a:t>
            </a:r>
            <a:r>
              <a:rPr lang="en-US" altLang="zh-CN" sz="1200" dirty="0"/>
              <a:t>SIGPLAN Conference on Programming Language Design and Implementation (</a:t>
            </a:r>
            <a:r>
              <a:rPr lang="en-US" altLang="zh-CN" sz="1200" dirty="0" smtClean="0"/>
              <a:t>PLDI), pages 62–73. </a:t>
            </a:r>
            <a:r>
              <a:rPr lang="en-US" altLang="zh-CN" sz="1200" dirty="0"/>
              <a:t>2011.</a:t>
            </a:r>
            <a:endParaRPr lang="zh-CN" altLang="en-US" sz="12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 bwMode="gray">
          <a:xfrm>
            <a:off x="1126007" y="3212976"/>
            <a:ext cx="3096344" cy="51077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</a:rPr>
              <a:t>c1:</a:t>
            </a:r>
            <a:r>
              <a:rPr lang="en-US" altLang="zh-CN" sz="2400" b="1" dirty="0" smtClean="0"/>
              <a:t> ret = SUM(X2:X5)</a:t>
            </a:r>
          </a:p>
        </p:txBody>
      </p:sp>
      <p:sp>
        <p:nvSpPr>
          <p:cNvPr id="10" name="圆角矩形 9"/>
          <p:cNvSpPr/>
          <p:nvPr/>
        </p:nvSpPr>
        <p:spPr bwMode="gray">
          <a:xfrm>
            <a:off x="4680858" y="3212976"/>
            <a:ext cx="4023612" cy="51077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</a:rPr>
              <a:t>c2:</a:t>
            </a:r>
            <a:r>
              <a:rPr lang="en-US" altLang="zh-CN" sz="2400" b="1" dirty="0" smtClean="0"/>
              <a:t> ret = SUM(X2:X5)+X6</a:t>
            </a:r>
          </a:p>
        </p:txBody>
      </p:sp>
      <p:sp>
        <p:nvSpPr>
          <p:cNvPr id="11" name="圆角矩形 10"/>
          <p:cNvSpPr/>
          <p:nvPr/>
        </p:nvSpPr>
        <p:spPr bwMode="gray">
          <a:xfrm>
            <a:off x="1115616" y="3856979"/>
            <a:ext cx="3106735" cy="51077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</a:rPr>
              <a:t>c3:</a:t>
            </a:r>
            <a:r>
              <a:rPr lang="en-US" altLang="zh-CN" sz="2400" b="1" dirty="0" smtClean="0"/>
              <a:t> ret = X2+X3+X4</a:t>
            </a:r>
          </a:p>
        </p:txBody>
      </p:sp>
      <p:sp>
        <p:nvSpPr>
          <p:cNvPr id="12" name="圆角矩形 11"/>
          <p:cNvSpPr/>
          <p:nvPr/>
        </p:nvSpPr>
        <p:spPr bwMode="gray">
          <a:xfrm>
            <a:off x="4675664" y="3833292"/>
            <a:ext cx="4028806" cy="51077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</a:rPr>
              <a:t>c4:</a:t>
            </a:r>
            <a:r>
              <a:rPr lang="en-US" altLang="zh-CN" sz="2400" b="1" dirty="0" smtClean="0"/>
              <a:t> ret = SUM(X2:X5)+X6+X7</a:t>
            </a:r>
          </a:p>
        </p:txBody>
      </p:sp>
      <p:sp>
        <p:nvSpPr>
          <p:cNvPr id="13" name="圆角矩形 12"/>
          <p:cNvSpPr/>
          <p:nvPr/>
        </p:nvSpPr>
        <p:spPr bwMode="gray">
          <a:xfrm>
            <a:off x="1115616" y="4500982"/>
            <a:ext cx="3135853" cy="51077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altLang="zh-CN" sz="2400" b="1" dirty="0" smtClean="0">
                <a:solidFill>
                  <a:schemeClr val="tx1"/>
                </a:solidFill>
              </a:rPr>
              <a:t>cn:</a:t>
            </a:r>
            <a:r>
              <a:rPr lang="en-US" altLang="zh-CN" sz="2400" b="1" dirty="0" smtClean="0"/>
              <a:t> ret = ……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192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"/>
    </mc:Choice>
    <mc:Fallback xmlns="">
      <p:transition spd="slow" advTm="2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CACheck </a:t>
            </a:r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68" y="4524375"/>
            <a:ext cx="8001000" cy="2047800"/>
          </a:xfrm>
        </p:spPr>
        <p:txBody>
          <a:bodyPr/>
          <a:lstStyle/>
          <a:p>
            <a:r>
              <a:rPr lang="en-US" altLang="zh-CN" dirty="0" smtClean="0"/>
              <a:t>Statically analyze ambiguous computation smells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2572" y="2051556"/>
            <a:ext cx="153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Spreadsheets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04628" y="1916819"/>
            <a:ext cx="5305475" cy="2607555"/>
            <a:chOff x="1776636" y="3428987"/>
            <a:chExt cx="5305475" cy="2607555"/>
          </a:xfrm>
        </p:grpSpPr>
        <p:sp>
          <p:nvSpPr>
            <p:cNvPr id="15" name="圆角矩形 14"/>
            <p:cNvSpPr/>
            <p:nvPr/>
          </p:nvSpPr>
          <p:spPr bwMode="gray">
            <a:xfrm>
              <a:off x="2450135" y="3866070"/>
              <a:ext cx="1944216" cy="914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ea typeface="微软雅黑" pitchFamily="34" charset="-122"/>
                </a:rPr>
                <a:t>Cell Array </a:t>
              </a:r>
            </a:p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ea typeface="微软雅黑" pitchFamily="34" charset="-122"/>
                </a:rPr>
                <a:t>Identification</a:t>
              </a:r>
              <a:endParaRPr lang="zh-CN" altLang="en-US" sz="24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 bwMode="gray">
            <a:xfrm>
              <a:off x="4682383" y="3866070"/>
              <a:ext cx="2160240" cy="914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ea typeface="微软雅黑" pitchFamily="34" charset="-122"/>
                </a:rPr>
                <a:t>Formula Pattern</a:t>
              </a:r>
            </a:p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ea typeface="微软雅黑" pitchFamily="34" charset="-122"/>
                </a:rPr>
                <a:t>Recovery</a:t>
              </a:r>
              <a:endParaRPr lang="zh-CN" altLang="en-US" sz="24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7" name="右箭头 16"/>
            <p:cNvSpPr/>
            <p:nvPr/>
          </p:nvSpPr>
          <p:spPr bwMode="gray">
            <a:xfrm>
              <a:off x="1776636" y="4235402"/>
              <a:ext cx="395885" cy="369212"/>
            </a:xfrm>
            <a:prstGeom prst="rightArrow">
              <a:avLst/>
            </a:prstGeom>
            <a:solidFill>
              <a:schemeClr val="hlink"/>
            </a:solidFill>
            <a:ln w="19050" cap="rnd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gray">
            <a:xfrm>
              <a:off x="4394352" y="4235402"/>
              <a:ext cx="288032" cy="369212"/>
            </a:xfrm>
            <a:prstGeom prst="rightArrow">
              <a:avLst/>
            </a:prstGeom>
            <a:solidFill>
              <a:schemeClr val="hlink"/>
            </a:solidFill>
            <a:ln w="19050" cap="rnd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 bwMode="gray">
            <a:xfrm>
              <a:off x="2172521" y="3428987"/>
              <a:ext cx="4909590" cy="2607555"/>
            </a:xfrm>
            <a:prstGeom prst="roundRect">
              <a:avLst/>
            </a:prstGeom>
            <a:noFill/>
            <a:ln>
              <a:prstDash val="lgDash"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010103" y="1772816"/>
            <a:ext cx="1954385" cy="2376264"/>
            <a:chOff x="7082111" y="3284984"/>
            <a:chExt cx="1954385" cy="2376264"/>
          </a:xfrm>
        </p:grpSpPr>
        <p:sp>
          <p:nvSpPr>
            <p:cNvPr id="19" name="右箭头 18"/>
            <p:cNvSpPr/>
            <p:nvPr/>
          </p:nvSpPr>
          <p:spPr bwMode="gray">
            <a:xfrm>
              <a:off x="7082111" y="4203196"/>
              <a:ext cx="288032" cy="369212"/>
            </a:xfrm>
            <a:prstGeom prst="rightArrow">
              <a:avLst/>
            </a:prstGeom>
            <a:solidFill>
              <a:schemeClr val="hlink"/>
            </a:solidFill>
            <a:ln w="19050" cap="rnd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70143" y="3284984"/>
              <a:ext cx="15075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Annotated </a:t>
              </a:r>
            </a:p>
            <a:p>
              <a:r>
                <a:rPr lang="en-US" altLang="zh-CN" dirty="0"/>
                <a:t>s</a:t>
              </a:r>
              <a:r>
                <a:rPr lang="en-US" altLang="zh-CN" dirty="0" smtClean="0"/>
                <a:t>preadsheets</a:t>
              </a:r>
              <a:endParaRPr lang="zh-CN" altLang="en-US" dirty="0"/>
            </a:p>
          </p:txBody>
        </p:sp>
        <p:sp>
          <p:nvSpPr>
            <p:cNvPr id="23" name="矩形标注 22"/>
            <p:cNvSpPr/>
            <p:nvPr/>
          </p:nvSpPr>
          <p:spPr bwMode="gray">
            <a:xfrm>
              <a:off x="7547794" y="5048600"/>
              <a:ext cx="1488702" cy="612648"/>
            </a:xfrm>
            <a:prstGeom prst="wedgeRectCallout">
              <a:avLst>
                <a:gd name="adj1" fmla="val -37251"/>
                <a:gd name="adj2" fmla="val -106802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b="1" dirty="0" smtClean="0">
                  <a:solidFill>
                    <a:schemeClr val="tx1"/>
                  </a:solidFill>
                  <a:ea typeface="微软雅黑" pitchFamily="34" charset="-122"/>
                </a:rPr>
                <a:t>Smells</a:t>
              </a:r>
            </a:p>
            <a:p>
              <a:r>
                <a:rPr lang="en-US" altLang="zh-CN" sz="2000" b="1" dirty="0" smtClean="0">
                  <a:solidFill>
                    <a:schemeClr val="tx1"/>
                  </a:solidFill>
                  <a:ea typeface="微软雅黑" pitchFamily="34" charset="-122"/>
                </a:rPr>
                <a:t>Errors</a:t>
              </a:r>
              <a:endParaRPr lang="zh-CN" altLang="en-US" sz="2000" b="1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" y="2502807"/>
            <a:ext cx="1686280" cy="745653"/>
          </a:xfrm>
          <a:prstGeom prst="rect">
            <a:avLst/>
          </a:prstGeom>
        </p:spPr>
      </p:pic>
      <p:pic>
        <p:nvPicPr>
          <p:cNvPr id="26" name="图片 2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999" y="2429578"/>
            <a:ext cx="1725023" cy="69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圆角矩形 26"/>
          <p:cNvSpPr/>
          <p:nvPr/>
        </p:nvSpPr>
        <p:spPr bwMode="gray">
          <a:xfrm>
            <a:off x="3573694" y="3581018"/>
            <a:ext cx="2160240" cy="914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b="1" i="1" dirty="0" smtClean="0">
                <a:solidFill>
                  <a:srgbClr val="FF0000"/>
                </a:solidFill>
                <a:ea typeface="微软雅黑" pitchFamily="34" charset="-122"/>
              </a:rPr>
              <a:t>Cell Array</a:t>
            </a:r>
          </a:p>
          <a:p>
            <a:pPr algn="ctr"/>
            <a:r>
              <a:rPr lang="en-US" altLang="zh-CN" sz="2400" b="1" i="1" dirty="0" smtClean="0">
                <a:solidFill>
                  <a:srgbClr val="FF0000"/>
                </a:solidFill>
                <a:ea typeface="微软雅黑" pitchFamily="34" charset="-122"/>
              </a:rPr>
              <a:t>Filtering</a:t>
            </a:r>
          </a:p>
        </p:txBody>
      </p:sp>
      <p:sp>
        <p:nvSpPr>
          <p:cNvPr id="28" name="右箭头 27"/>
          <p:cNvSpPr/>
          <p:nvPr/>
        </p:nvSpPr>
        <p:spPr bwMode="gray">
          <a:xfrm rot="3750951">
            <a:off x="3602515" y="3259980"/>
            <a:ext cx="395885" cy="369212"/>
          </a:xfrm>
          <a:prstGeom prst="rightArrow">
            <a:avLst/>
          </a:prstGeom>
          <a:solidFill>
            <a:schemeClr val="hlink"/>
          </a:solidFill>
          <a:ln w="1905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29" name="右箭头 28"/>
          <p:cNvSpPr/>
          <p:nvPr/>
        </p:nvSpPr>
        <p:spPr bwMode="gray">
          <a:xfrm rot="6847147">
            <a:off x="5258589" y="3253263"/>
            <a:ext cx="395885" cy="369212"/>
          </a:xfrm>
          <a:prstGeom prst="rightArrow">
            <a:avLst/>
          </a:prstGeom>
          <a:solidFill>
            <a:schemeClr val="hlink"/>
          </a:solidFill>
          <a:ln w="1905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97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"/>
    </mc:Choice>
    <mc:Fallback xmlns="">
      <p:transition spd="slow" advTm="5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 out FPs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77913"/>
            <a:ext cx="8001000" cy="1940157"/>
          </a:xfrm>
        </p:spPr>
        <p:txBody>
          <a:bodyPr/>
          <a:lstStyle/>
          <a:p>
            <a:r>
              <a:rPr lang="en-US" altLang="zh-CN" dirty="0" smtClean="0"/>
              <a:t>Our relaxed cell array detection approach could report many false positives.</a:t>
            </a:r>
          </a:p>
          <a:p>
            <a:r>
              <a:rPr lang="en-US" altLang="zh-CN" dirty="0" smtClean="0"/>
              <a:t>Select a subset of all detected cell arrays, having:</a:t>
            </a:r>
          </a:p>
          <a:p>
            <a:pPr lvl="1"/>
            <a:r>
              <a:rPr lang="en-US" altLang="zh-CN" dirty="0" smtClean="0"/>
              <a:t>More true positives</a:t>
            </a:r>
          </a:p>
          <a:p>
            <a:pPr lvl="1"/>
            <a:r>
              <a:rPr lang="en-US" altLang="zh-CN" dirty="0" smtClean="0"/>
              <a:t>Less false positives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57747"/>
          <a:stretch/>
        </p:blipFill>
        <p:spPr>
          <a:xfrm>
            <a:off x="1295898" y="3068960"/>
            <a:ext cx="3456384" cy="3330663"/>
          </a:xfrm>
          <a:prstGeom prst="rect">
            <a:avLst/>
          </a:prstGeom>
        </p:spPr>
      </p:pic>
      <p:sp>
        <p:nvSpPr>
          <p:cNvPr id="6" name="圆角矩形 8"/>
          <p:cNvSpPr/>
          <p:nvPr/>
        </p:nvSpPr>
        <p:spPr>
          <a:xfrm>
            <a:off x="1655937" y="4265800"/>
            <a:ext cx="1800200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8"/>
          <p:cNvSpPr/>
          <p:nvPr/>
        </p:nvSpPr>
        <p:spPr>
          <a:xfrm>
            <a:off x="1652169" y="4653136"/>
            <a:ext cx="1803968" cy="3016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8"/>
          <p:cNvSpPr/>
          <p:nvPr/>
        </p:nvSpPr>
        <p:spPr>
          <a:xfrm>
            <a:off x="1655937" y="4954816"/>
            <a:ext cx="3096344" cy="27438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4" descr="https://encrypted-tbn2.gstatic.com/images?q=tbn:ANd9GcQrgXL0Z_lC9TgvjMRcrBlkxpD8T-N67cANGBVhmiP697FmgsuOa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63" y="3098482"/>
            <a:ext cx="1423045" cy="142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右大括号 9"/>
          <p:cNvSpPr/>
          <p:nvPr/>
        </p:nvSpPr>
        <p:spPr bwMode="auto">
          <a:xfrm>
            <a:off x="4953288" y="4337808"/>
            <a:ext cx="390869" cy="917120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itchFamily="2" charset="2"/>
              <a:buChar char="p"/>
              <a:tabLst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Verdana" pitchFamily="34" charset="0"/>
              <a:ea typeface="楷体_GB2312" pitchFamily="49" charset="-122"/>
            </a:endParaRPr>
          </a:p>
        </p:txBody>
      </p:sp>
      <p:sp>
        <p:nvSpPr>
          <p:cNvPr id="11" name="TextBox 19"/>
          <p:cNvSpPr txBox="1"/>
          <p:nvPr/>
        </p:nvSpPr>
        <p:spPr>
          <a:xfrm>
            <a:off x="5652120" y="4572417"/>
            <a:ext cx="1151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Bradley Hand ITC" panose="03070402050302030203" pitchFamily="66" charset="0"/>
              </a:rPr>
              <a:t>3 FPs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633320" y="4005064"/>
            <a:ext cx="1080120" cy="18002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313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63"/>
    </mc:Choice>
    <mc:Fallback xmlns="">
      <p:transition spd="slow" advTm="407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 out FPs ----- Rule 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Cell arrays rarely overlap</a:t>
            </a:r>
          </a:p>
          <a:p>
            <a:pPr lvl="1"/>
            <a:r>
              <a:rPr lang="en-US" altLang="zh-CN" dirty="0" smtClean="0"/>
              <a:t>Empirical study on EUSES [1] and Enron </a:t>
            </a:r>
            <a:r>
              <a:rPr lang="en-US" altLang="zh-CN" sz="1800" dirty="0" smtClean="0"/>
              <a:t>[2] shows that only 0.6% cell arrays overlap.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66738" y="6145762"/>
            <a:ext cx="8239125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1000" b="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[1</a:t>
            </a:r>
            <a:r>
              <a:rPr lang="en-US" altLang="zh-CN" sz="10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] M. Fisher and G. </a:t>
            </a:r>
            <a:r>
              <a:rPr lang="en-US" altLang="zh-CN" sz="10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Rothermel</a:t>
            </a:r>
            <a:r>
              <a:rPr lang="en-US" altLang="zh-CN" sz="10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“The EUSES spreadsheet corpus: a shared resource for supporting experimentation with spreadsheet dependability mechanisms,” SIGSOFT </a:t>
            </a:r>
            <a:r>
              <a:rPr lang="en-US" altLang="zh-CN" sz="10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Softw</a:t>
            </a:r>
            <a:r>
              <a:rPr lang="en-US" altLang="zh-CN" sz="10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10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Eng</a:t>
            </a:r>
            <a:r>
              <a:rPr lang="en-US" altLang="zh-CN" sz="10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Notes, vol. 30, no. 4, pp. 1–5, May 2005.</a:t>
            </a:r>
            <a:endParaRPr lang="en-US" altLang="zh-CN" sz="1000" b="0" dirty="0" smtClean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1000" b="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[2] </a:t>
            </a:r>
            <a:r>
              <a:rPr lang="en-US" altLang="zh-CN" sz="10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F. </a:t>
            </a:r>
            <a:r>
              <a:rPr lang="en-US" altLang="zh-CN" sz="10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Hermans</a:t>
            </a:r>
            <a:r>
              <a:rPr lang="en-US" altLang="zh-CN" sz="10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and E. Murphy-Hill, “Enron’s Spreadsheets and Related Emails: A Dataset and Analysis</a:t>
            </a:r>
            <a:r>
              <a:rPr lang="en-US" altLang="zh-CN" sz="1000" b="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.” ICSE 2015.</a:t>
            </a:r>
            <a:endParaRPr lang="en-US" altLang="zh-CN" sz="1000" b="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57747"/>
          <a:stretch/>
        </p:blipFill>
        <p:spPr>
          <a:xfrm>
            <a:off x="4932040" y="2420888"/>
            <a:ext cx="3456384" cy="3330663"/>
          </a:xfrm>
          <a:prstGeom prst="rect">
            <a:avLst/>
          </a:prstGeom>
        </p:spPr>
      </p:pic>
      <p:sp>
        <p:nvSpPr>
          <p:cNvPr id="7" name="圆角矩形 8"/>
          <p:cNvSpPr/>
          <p:nvPr/>
        </p:nvSpPr>
        <p:spPr>
          <a:xfrm>
            <a:off x="5292079" y="3617728"/>
            <a:ext cx="1800200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261016" y="3337961"/>
            <a:ext cx="1080120" cy="18002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1" name="TextBox 23"/>
          <p:cNvSpPr txBox="1"/>
          <p:nvPr/>
        </p:nvSpPr>
        <p:spPr>
          <a:xfrm>
            <a:off x="145727" y="2924944"/>
            <a:ext cx="3922217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Rule 1:</a:t>
            </a:r>
          </a:p>
          <a:p>
            <a:r>
              <a:rPr lang="en-US" sz="32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If two cell arrays overlap, only one could be true.</a:t>
            </a:r>
            <a:endParaRPr lang="en-US" sz="4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圆角矩形标注 11"/>
          <p:cNvSpPr/>
          <p:nvPr/>
        </p:nvSpPr>
        <p:spPr bwMode="gray">
          <a:xfrm>
            <a:off x="6450319" y="1975943"/>
            <a:ext cx="2236482" cy="919401"/>
          </a:xfrm>
          <a:prstGeom prst="wedgeRoundRectCallout">
            <a:avLst>
              <a:gd name="adj1" fmla="val -52733"/>
              <a:gd name="adj2" fmla="val 118453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ea typeface="微软雅黑" pitchFamily="34" charset="-122"/>
              </a:rPr>
              <a:t>Only select one of them</a:t>
            </a:r>
            <a:endParaRPr lang="zh-CN" altLang="en-US" sz="24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849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88"/>
    </mc:Choice>
    <mc:Fallback xmlns="">
      <p:transition spd="slow" advTm="319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 out FPs ----- Rule 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order not to mistakenly miss </a:t>
            </a:r>
            <a:r>
              <a:rPr lang="en-US" altLang="zh-CN" dirty="0" smtClean="0"/>
              <a:t>true cell </a:t>
            </a:r>
            <a:r>
              <a:rPr lang="en-US" altLang="zh-CN" dirty="0"/>
              <a:t>arrays, t</a:t>
            </a:r>
            <a:r>
              <a:rPr lang="en-US" altLang="zh-CN" dirty="0" smtClean="0"/>
              <a:t>he </a:t>
            </a:r>
            <a:r>
              <a:rPr lang="en-US" altLang="zh-CN" dirty="0"/>
              <a:t>set of selected </a:t>
            </a:r>
            <a:r>
              <a:rPr lang="en-US" altLang="zh-CN" dirty="0" smtClean="0"/>
              <a:t>cell arrays should </a:t>
            </a:r>
            <a:r>
              <a:rPr lang="en-US" altLang="zh-CN" dirty="0"/>
              <a:t>also be </a:t>
            </a:r>
            <a:r>
              <a:rPr lang="en-US" altLang="zh-CN" dirty="0" smtClean="0"/>
              <a:t>maximized.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11" name="TextBox 23"/>
          <p:cNvSpPr txBox="1"/>
          <p:nvPr/>
        </p:nvSpPr>
        <p:spPr>
          <a:xfrm>
            <a:off x="178455" y="2924944"/>
            <a:ext cx="4177521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Rule 2:</a:t>
            </a:r>
          </a:p>
          <a:p>
            <a:r>
              <a:rPr lang="en-US" sz="32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The set of selected cell arrays are maximized.</a:t>
            </a:r>
            <a:endParaRPr lang="en-US" sz="4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3"/>
          <a:srcRect r="57747"/>
          <a:stretch/>
        </p:blipFill>
        <p:spPr>
          <a:xfrm>
            <a:off x="5364088" y="2852936"/>
            <a:ext cx="3456384" cy="3330663"/>
          </a:xfrm>
          <a:prstGeom prst="rect">
            <a:avLst/>
          </a:prstGeom>
        </p:spPr>
      </p:pic>
      <p:sp>
        <p:nvSpPr>
          <p:cNvPr id="19" name="圆角矩形 8"/>
          <p:cNvSpPr/>
          <p:nvPr/>
        </p:nvSpPr>
        <p:spPr>
          <a:xfrm>
            <a:off x="5724127" y="4049776"/>
            <a:ext cx="1800200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8"/>
          <p:cNvSpPr/>
          <p:nvPr/>
        </p:nvSpPr>
        <p:spPr>
          <a:xfrm>
            <a:off x="5720359" y="4437112"/>
            <a:ext cx="1803968" cy="3016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8"/>
          <p:cNvSpPr/>
          <p:nvPr/>
        </p:nvSpPr>
        <p:spPr>
          <a:xfrm>
            <a:off x="5724127" y="4738792"/>
            <a:ext cx="3096344" cy="27438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标注 9"/>
          <p:cNvSpPr/>
          <p:nvPr/>
        </p:nvSpPr>
        <p:spPr bwMode="gray">
          <a:xfrm>
            <a:off x="6647423" y="2604969"/>
            <a:ext cx="1835821" cy="919401"/>
          </a:xfrm>
          <a:prstGeom prst="wedgeRoundRectCallout">
            <a:avLst>
              <a:gd name="adj1" fmla="val 357"/>
              <a:gd name="adj2" fmla="val 128844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ea typeface="微软雅黑" pitchFamily="34" charset="-122"/>
              </a:rPr>
              <a:t>Select all of them</a:t>
            </a:r>
            <a:endParaRPr lang="zh-CN" altLang="en-US" sz="24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7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07"/>
    </mc:Choice>
    <mc:Fallback xmlns="">
      <p:transition spd="slow" advTm="589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Filter out FPs ----- Rule 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Because a FP’s </a:t>
            </a:r>
            <a:r>
              <a:rPr lang="en-US" altLang="zh-CN" dirty="0"/>
              <a:t>contained cells are put together </a:t>
            </a:r>
            <a:r>
              <a:rPr lang="en-US" altLang="zh-CN" dirty="0">
                <a:solidFill>
                  <a:srgbClr val="FF0000"/>
                </a:solidFill>
              </a:rPr>
              <a:t>in an unreasonable </a:t>
            </a:r>
            <a:r>
              <a:rPr lang="en-US" altLang="zh-CN" dirty="0" smtClean="0">
                <a:solidFill>
                  <a:srgbClr val="FF0000"/>
                </a:solidFill>
              </a:rPr>
              <a:t>way</a:t>
            </a:r>
            <a:r>
              <a:rPr lang="en-US" altLang="zh-CN" dirty="0" smtClean="0"/>
              <a:t>,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</a:t>
            </a:r>
            <a:r>
              <a:rPr lang="en-US" altLang="zh-CN" dirty="0" smtClean="0"/>
              <a:t>ells in it cannot </a:t>
            </a:r>
            <a:r>
              <a:rPr lang="en-US" altLang="zh-CN" dirty="0"/>
              <a:t>easily be covered by </a:t>
            </a:r>
            <a:r>
              <a:rPr lang="en-US" altLang="zh-CN" dirty="0" smtClean="0"/>
              <a:t>the formula pattern, and causes wrong data.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57747"/>
          <a:stretch/>
        </p:blipFill>
        <p:spPr>
          <a:xfrm>
            <a:off x="5032192" y="2834641"/>
            <a:ext cx="3456384" cy="3330663"/>
          </a:xfrm>
          <a:prstGeom prst="rect">
            <a:avLst/>
          </a:prstGeom>
        </p:spPr>
      </p:pic>
      <p:sp>
        <p:nvSpPr>
          <p:cNvPr id="7" name="圆角矩形 8"/>
          <p:cNvSpPr/>
          <p:nvPr/>
        </p:nvSpPr>
        <p:spPr>
          <a:xfrm>
            <a:off x="5392231" y="4031481"/>
            <a:ext cx="1800200" cy="36004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361168" y="3751714"/>
            <a:ext cx="1080120" cy="180020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11" name="TextBox 23"/>
          <p:cNvSpPr txBox="1"/>
          <p:nvPr/>
        </p:nvSpPr>
        <p:spPr>
          <a:xfrm>
            <a:off x="178455" y="3212976"/>
            <a:ext cx="4177521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Rule 3:</a:t>
            </a:r>
          </a:p>
          <a:p>
            <a:r>
              <a:rPr lang="en-US" sz="3200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The set of selected cell arrays have minimal errors.</a:t>
            </a:r>
            <a:endParaRPr lang="en-US" sz="400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688376" y="4099721"/>
            <a:ext cx="714942" cy="551294"/>
            <a:chOff x="7113292" y="3989815"/>
            <a:chExt cx="714942" cy="551294"/>
          </a:xfrm>
        </p:grpSpPr>
        <p:sp>
          <p:nvSpPr>
            <p:cNvPr id="13" name="爆炸形 1 12"/>
            <p:cNvSpPr/>
            <p:nvPr/>
          </p:nvSpPr>
          <p:spPr>
            <a:xfrm>
              <a:off x="7113292" y="3989815"/>
              <a:ext cx="650452" cy="300593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3</a:t>
              </a:r>
              <a:endParaRPr lang="zh-CN" altLang="en-US" b="1" dirty="0"/>
            </a:p>
          </p:txBody>
        </p:sp>
        <p:sp>
          <p:nvSpPr>
            <p:cNvPr id="14" name="爆炸形 1 13"/>
            <p:cNvSpPr/>
            <p:nvPr/>
          </p:nvSpPr>
          <p:spPr>
            <a:xfrm>
              <a:off x="7177782" y="4240516"/>
              <a:ext cx="650452" cy="300593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3</a:t>
              </a:r>
              <a:endParaRPr lang="zh-CN" altLang="en-US" b="1" dirty="0"/>
            </a:p>
          </p:txBody>
        </p:sp>
      </p:grpSp>
      <p:sp>
        <p:nvSpPr>
          <p:cNvPr id="15" name="圆角矩形 8"/>
          <p:cNvSpPr/>
          <p:nvPr/>
        </p:nvSpPr>
        <p:spPr>
          <a:xfrm>
            <a:off x="5392232" y="4418817"/>
            <a:ext cx="1803968" cy="3016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标注 15"/>
          <p:cNvSpPr/>
          <p:nvPr/>
        </p:nvSpPr>
        <p:spPr bwMode="gray">
          <a:xfrm>
            <a:off x="7448536" y="3686350"/>
            <a:ext cx="1507485" cy="510778"/>
          </a:xfrm>
          <a:prstGeom prst="wedgeRoundRectCallout">
            <a:avLst>
              <a:gd name="adj1" fmla="val -52733"/>
              <a:gd name="adj2" fmla="val 118453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ea typeface="微软雅黑" pitchFamily="34" charset="-122"/>
              </a:rPr>
              <a:t>2 errors</a:t>
            </a:r>
            <a:endParaRPr lang="zh-CN" altLang="en-US" sz="2400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17" name="圆角矩形标注 16"/>
          <p:cNvSpPr/>
          <p:nvPr/>
        </p:nvSpPr>
        <p:spPr bwMode="gray">
          <a:xfrm>
            <a:off x="4211960" y="2834641"/>
            <a:ext cx="1507485" cy="510778"/>
          </a:xfrm>
          <a:prstGeom prst="wedgeRoundRectCallout">
            <a:avLst>
              <a:gd name="adj1" fmla="val 28747"/>
              <a:gd name="adj2" fmla="val 145173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ea typeface="微软雅黑" pitchFamily="34" charset="-122"/>
              </a:rPr>
              <a:t>No error</a:t>
            </a:r>
            <a:endParaRPr lang="zh-CN" altLang="en-US" sz="2400" dirty="0">
              <a:solidFill>
                <a:schemeClr val="bg1"/>
              </a:solidFill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874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0"/>
    </mc:Choice>
    <mc:Fallback xmlns="">
      <p:transition spd="slow" advTm="20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75" y="2348880"/>
            <a:ext cx="7864563" cy="34380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CACheck </a:t>
            </a:r>
            <a:r>
              <a:rPr lang="en-US" altLang="zh-CN" dirty="0" smtClean="0"/>
              <a:t>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77913"/>
            <a:ext cx="8001000" cy="1919039"/>
          </a:xfrm>
        </p:spPr>
        <p:txBody>
          <a:bodyPr/>
          <a:lstStyle/>
          <a:p>
            <a:r>
              <a:rPr lang="en-US" altLang="zh-CN" dirty="0" smtClean="0"/>
              <a:t>CACheck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Annotate the smells in the resulted spreadsheets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 bwMode="gray">
          <a:xfrm>
            <a:off x="1789073" y="5201904"/>
            <a:ext cx="2494895" cy="369734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8" name="圆角矩形 7"/>
          <p:cNvSpPr/>
          <p:nvPr/>
        </p:nvSpPr>
        <p:spPr bwMode="gray">
          <a:xfrm>
            <a:off x="2245739" y="4248604"/>
            <a:ext cx="2445990" cy="880384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13" name="Rectangle 14"/>
          <p:cNvSpPr/>
          <p:nvPr/>
        </p:nvSpPr>
        <p:spPr bwMode="gray">
          <a:xfrm>
            <a:off x="1763688" y="5229200"/>
            <a:ext cx="1440160" cy="328790"/>
          </a:xfrm>
          <a:prstGeom prst="rect">
            <a:avLst/>
          </a:prstGeom>
          <a:solidFill>
            <a:srgbClr val="0070C0">
              <a:alpha val="50000"/>
            </a:srgbClr>
          </a:solidFill>
          <a:ln w="1905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14" name="圆角矩形 13"/>
          <p:cNvSpPr/>
          <p:nvPr/>
        </p:nvSpPr>
        <p:spPr bwMode="gray">
          <a:xfrm>
            <a:off x="5072193" y="5013874"/>
            <a:ext cx="3197690" cy="791390"/>
          </a:xfrm>
          <a:prstGeom prst="roundRect">
            <a:avLst/>
          </a:prstGeom>
          <a:noFill/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88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3"/>
    </mc:Choice>
    <mc:Fallback xmlns="">
      <p:transition spd="slow" advTm="216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13" grpId="0" animBg="1"/>
      <p:bldP spid="13" grpId="1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Spreadsheet errors matter!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KPMG and Coopers &amp; Lybrand have reported </a:t>
            </a:r>
            <a:r>
              <a:rPr lang="en-US" altLang="zh-CN" dirty="0" smtClean="0"/>
              <a:t>finding errors in more </a:t>
            </a:r>
            <a:r>
              <a:rPr lang="en-US" altLang="zh-CN" dirty="0"/>
              <a:t>than </a:t>
            </a:r>
            <a:r>
              <a:rPr lang="en-US" altLang="zh-CN" dirty="0">
                <a:solidFill>
                  <a:srgbClr val="FF0000"/>
                </a:solidFill>
              </a:rPr>
              <a:t>90%</a:t>
            </a:r>
            <a:r>
              <a:rPr lang="en-US" altLang="zh-CN" dirty="0"/>
              <a:t> </a:t>
            </a:r>
            <a:r>
              <a:rPr lang="en-US" altLang="zh-CN" dirty="0" smtClean="0"/>
              <a:t>spreadsheets.</a:t>
            </a:r>
          </a:p>
          <a:p>
            <a:endParaRPr lang="en-US" altLang="zh-CN" dirty="0" smtClean="0"/>
          </a:p>
          <a:p>
            <a:r>
              <a:rPr lang="en-GB" altLang="zh-CN" dirty="0"/>
              <a:t>The European Spreadsheet Risks Group lists </a:t>
            </a:r>
            <a:r>
              <a:rPr lang="en-GB" altLang="zh-CN" dirty="0">
                <a:solidFill>
                  <a:srgbClr val="FF0000"/>
                </a:solidFill>
              </a:rPr>
              <a:t>72</a:t>
            </a:r>
            <a:r>
              <a:rPr lang="en-GB" altLang="zh-CN" dirty="0"/>
              <a:t> publicly reported errors of up to </a:t>
            </a:r>
            <a:r>
              <a:rPr lang="en-GB" altLang="zh-CN" dirty="0">
                <a:solidFill>
                  <a:srgbClr val="FF0000"/>
                </a:solidFill>
              </a:rPr>
              <a:t>$1billion</a:t>
            </a:r>
            <a:r>
              <a:rPr lang="en-GB" altLang="zh-CN" dirty="0"/>
              <a:t> due to inadequate spreadsheets and/or spreadsheet controls.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67453" y="6546700"/>
            <a:ext cx="8239125" cy="266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1000" b="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[1</a:t>
            </a:r>
            <a:r>
              <a:rPr lang="en-US" altLang="zh-CN" sz="10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] </a:t>
            </a:r>
            <a:r>
              <a:rPr lang="en-US" altLang="zh-CN" sz="10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EuSpRIG</a:t>
            </a:r>
            <a:r>
              <a:rPr lang="en-US" altLang="zh-CN" sz="10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Horror Stories, </a:t>
            </a:r>
            <a:r>
              <a:rPr lang="en-US" altLang="zh-CN" sz="10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  <a:hlinkClick r:id="rId2"/>
              </a:rPr>
              <a:t>http://</a:t>
            </a:r>
            <a:r>
              <a:rPr lang="en-US" altLang="zh-CN" sz="1000" b="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  <a:hlinkClick r:id="rId2"/>
              </a:rPr>
              <a:t>www.eusprig.org/horror-stories.htm</a:t>
            </a:r>
            <a:endParaRPr lang="en-US" altLang="zh-CN" sz="1000" b="0" dirty="0">
              <a:solidFill>
                <a:srgbClr val="00000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6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"/>
    </mc:Choice>
    <mc:Fallback xmlns="">
      <p:transition spd="slow" advTm="3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77913"/>
            <a:ext cx="7605662" cy="574198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RQ1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FF0000"/>
                </a:solidFill>
              </a:rPr>
              <a:t>How common</a:t>
            </a:r>
            <a:r>
              <a:rPr lang="en-US" altLang="zh-CN" dirty="0"/>
              <a:t> are ambiguous computation smells in real-life spreadsheets</a:t>
            </a:r>
            <a:r>
              <a:rPr lang="en-US" altLang="zh-CN" dirty="0" smtClean="0"/>
              <a:t>?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RQ2</a:t>
            </a:r>
            <a:r>
              <a:rPr lang="en-US" altLang="zh-CN" dirty="0"/>
              <a:t>: Can </a:t>
            </a:r>
            <a:r>
              <a:rPr lang="en-US" altLang="zh-CN" dirty="0" smtClean="0"/>
              <a:t>CACheck </a:t>
            </a:r>
            <a:r>
              <a:rPr lang="en-US" altLang="zh-CN" dirty="0"/>
              <a:t>detect </a:t>
            </a:r>
            <a:r>
              <a:rPr lang="en-US" altLang="zh-CN" dirty="0" smtClean="0"/>
              <a:t>ambiguous </a:t>
            </a:r>
            <a:r>
              <a:rPr lang="en-US" altLang="zh-CN" dirty="0"/>
              <a:t>computation smells </a:t>
            </a:r>
            <a:r>
              <a:rPr lang="en-US" altLang="zh-CN" b="1" dirty="0">
                <a:solidFill>
                  <a:srgbClr val="FF0000"/>
                </a:solidFill>
              </a:rPr>
              <a:t>precisely</a:t>
            </a:r>
            <a:r>
              <a:rPr lang="en-US" altLang="zh-CN" dirty="0"/>
              <a:t>?</a:t>
            </a:r>
          </a:p>
          <a:p>
            <a:pPr marL="471487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RQ3: </a:t>
            </a:r>
            <a:r>
              <a:rPr lang="en-US" altLang="zh-CN" dirty="0"/>
              <a:t>Are ambiguous computation smells </a:t>
            </a:r>
            <a:r>
              <a:rPr lang="en-US" altLang="zh-CN" b="1" dirty="0">
                <a:solidFill>
                  <a:srgbClr val="FF0000"/>
                </a:solidFill>
              </a:rPr>
              <a:t>harmful</a:t>
            </a:r>
            <a:r>
              <a:rPr lang="en-US" altLang="zh-CN" dirty="0"/>
              <a:t>? </a:t>
            </a:r>
            <a:endParaRPr lang="en-US" altLang="zh-CN" dirty="0" smtClean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TextBox 23"/>
          <p:cNvSpPr txBox="1"/>
          <p:nvPr/>
        </p:nvSpPr>
        <p:spPr>
          <a:xfrm>
            <a:off x="580660" y="5013176"/>
            <a:ext cx="701567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Experimental subject: EUSES [1]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66738" y="6354340"/>
            <a:ext cx="8239125" cy="45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1000" b="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[1</a:t>
            </a:r>
            <a:r>
              <a:rPr lang="en-US" altLang="zh-CN" sz="10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] M. Fisher and G. </a:t>
            </a:r>
            <a:r>
              <a:rPr lang="en-US" altLang="zh-CN" sz="10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Rothermel</a:t>
            </a:r>
            <a:r>
              <a:rPr lang="en-US" altLang="zh-CN" sz="10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, “The EUSES spreadsheet corpus: a shared resource for supporting experimentation with spreadsheet dependability mechanisms,” SIGSOFT </a:t>
            </a:r>
            <a:r>
              <a:rPr lang="en-US" altLang="zh-CN" sz="10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Softw</a:t>
            </a:r>
            <a:r>
              <a:rPr lang="en-US" altLang="zh-CN" sz="10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en-US" altLang="zh-CN" sz="10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Eng</a:t>
            </a:r>
            <a:r>
              <a:rPr lang="en-US" altLang="zh-CN" sz="10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Notes, vol. 30, no. 4, pp. 1–5, May 2005</a:t>
            </a:r>
            <a:r>
              <a:rPr lang="en-US" altLang="zh-CN" sz="1000" b="0" dirty="0" smtClean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75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"/>
    </mc:Choice>
    <mc:Fallback xmlns="">
      <p:transition spd="slow" advTm="8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common? (RQ1)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02943"/>
              </p:ext>
            </p:extLst>
          </p:nvPr>
        </p:nvGraphicFramePr>
        <p:xfrm>
          <a:off x="395536" y="2168557"/>
          <a:ext cx="8280920" cy="4277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="" xmlns:a16="http://schemas.microsoft.com/office/drawing/2014/main" val="2415611317"/>
                    </a:ext>
                  </a:extLst>
                </a:gridCol>
                <a:gridCol w="2592288"/>
                <a:gridCol w="3240360">
                  <a:extLst>
                    <a:ext uri="{9D8B030D-6E8A-4147-A177-3AD203B41FA5}">
                      <a16:colId xmlns="" xmlns:a16="http://schemas.microsoft.com/office/drawing/2014/main" val="1473840472"/>
                    </a:ext>
                  </a:extLst>
                </a:gridCol>
                <a:gridCol w="1224136">
                  <a:extLst>
                    <a:ext uri="{9D8B030D-6E8A-4147-A177-3AD203B41FA5}">
                      <a16:colId xmlns="" xmlns:a16="http://schemas.microsoft.com/office/drawing/2014/main" val="3621203511"/>
                    </a:ext>
                  </a:extLst>
                </a:gridCol>
              </a:tblGrid>
              <a:tr h="3140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Cell array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(CA)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Smelly cell</a:t>
                      </a:r>
                      <a:r>
                        <a:rPr lang="en-US" altLang="zh-CN" sz="1600" kern="100" baseline="0" dirty="0" smtClean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arrays</a:t>
                      </a:r>
                    </a:p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(SCA)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SCA / CA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818958798"/>
                  </a:ext>
                </a:extLst>
              </a:tr>
              <a:tr h="3140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cs101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39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30.8%</a:t>
                      </a:r>
                      <a:endParaRPr lang="zh-CN" sz="16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140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database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3,271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448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13.7%</a:t>
                      </a:r>
                      <a:endParaRPr lang="zh-CN" sz="16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872106477"/>
                  </a:ext>
                </a:extLst>
              </a:tr>
              <a:tr h="3140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filby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n.a.</a:t>
                      </a:r>
                      <a:endParaRPr lang="zh-CN" sz="16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572340033"/>
                  </a:ext>
                </a:extLst>
              </a:tr>
              <a:tr h="3140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financial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7,008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1,259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18.0%</a:t>
                      </a:r>
                      <a:endParaRPr lang="zh-CN" sz="16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835586869"/>
                  </a:ext>
                </a:extLst>
              </a:tr>
              <a:tr h="3140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forms3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150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10.7%</a:t>
                      </a:r>
                      <a:endParaRPr lang="zh-CN" sz="16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218551806"/>
                  </a:ext>
                </a:extLst>
              </a:tr>
              <a:tr h="3140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grades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2,955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666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22.5%</a:t>
                      </a:r>
                      <a:endParaRPr lang="zh-CN" sz="16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810705359"/>
                  </a:ext>
                </a:extLst>
              </a:tr>
              <a:tr h="3140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homework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2,702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343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12.7%</a:t>
                      </a:r>
                      <a:endParaRPr lang="zh-CN" sz="16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2429276159"/>
                  </a:ext>
                </a:extLst>
              </a:tr>
              <a:tr h="3140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inventory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3,903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517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13.2%</a:t>
                      </a:r>
                      <a:endParaRPr lang="zh-CN" sz="16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2134950755"/>
                  </a:ext>
                </a:extLst>
              </a:tr>
              <a:tr h="3140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jackson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6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n.a.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830700227"/>
                  </a:ext>
                </a:extLst>
              </a:tr>
              <a:tr h="3140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modeling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2,018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182</a:t>
                      </a:r>
                      <a:endParaRPr lang="zh-CN" sz="16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9.0%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980071613"/>
                  </a:ext>
                </a:extLst>
              </a:tr>
              <a:tr h="3140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personal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131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6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0.0%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1304987772"/>
                  </a:ext>
                </a:extLst>
              </a:tr>
              <a:tr h="3140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22,177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3,443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8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15.5%</a:t>
                      </a:r>
                      <a:endParaRPr lang="zh-CN" sz="16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="" xmlns:a16="http://schemas.microsoft.com/office/drawing/2014/main" val="3459811095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2127496" y="6092690"/>
            <a:ext cx="6480720" cy="4304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66738" y="1077913"/>
            <a:ext cx="8001000" cy="112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n"/>
              <a:defRPr lang="zh-CN" altLang="en-US" sz="2000" b="1" dirty="0" smtClean="0">
                <a:solidFill>
                  <a:srgbClr val="0000FF"/>
                </a:solidFill>
                <a:latin typeface="+mn-lt"/>
                <a:ea typeface="+mn-ea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15.5% of cell arrays suffer from ambiguous computation smells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30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"/>
    </mc:Choice>
    <mc:Fallback xmlns="">
      <p:transition spd="slow" advTm="1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Is </a:t>
            </a:r>
            <a:r>
              <a:rPr lang="en-US" altLang="zh-CN" dirty="0" smtClean="0"/>
              <a:t>CACheck </a:t>
            </a:r>
            <a:r>
              <a:rPr lang="en-US" altLang="zh-CN" dirty="0" smtClean="0"/>
              <a:t>precise? (RQ2)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36517"/>
              </p:ext>
            </p:extLst>
          </p:nvPr>
        </p:nvGraphicFramePr>
        <p:xfrm>
          <a:off x="926966" y="2708920"/>
          <a:ext cx="6885394" cy="3761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6180">
                  <a:extLst>
                    <a:ext uri="{9D8B030D-6E8A-4147-A177-3AD203B41FA5}">
                      <a16:colId xmlns="" xmlns:a16="http://schemas.microsoft.com/office/drawing/2014/main" val="2242097697"/>
                    </a:ext>
                  </a:extLst>
                </a:gridCol>
                <a:gridCol w="1936517">
                  <a:extLst>
                    <a:ext uri="{9D8B030D-6E8A-4147-A177-3AD203B41FA5}">
                      <a16:colId xmlns="" xmlns:a16="http://schemas.microsoft.com/office/drawing/2014/main" val="1931721241"/>
                    </a:ext>
                  </a:extLst>
                </a:gridCol>
                <a:gridCol w="1914697">
                  <a:extLst>
                    <a:ext uri="{9D8B030D-6E8A-4147-A177-3AD203B41FA5}">
                      <a16:colId xmlns="" xmlns:a16="http://schemas.microsoft.com/office/drawing/2014/main" val="3206982581"/>
                    </a:ext>
                  </a:extLst>
                </a:gridCol>
                <a:gridCol w="1528000">
                  <a:extLst>
                    <a:ext uri="{9D8B030D-6E8A-4147-A177-3AD203B41FA5}">
                      <a16:colId xmlns="" xmlns:a16="http://schemas.microsoft.com/office/drawing/2014/main" val="3212654736"/>
                    </a:ext>
                  </a:extLst>
                </a:gridCol>
              </a:tblGrid>
              <a:tr h="500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Coverage</a:t>
                      </a:r>
                      <a:endParaRPr lang="zh-CN" sz="18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SCA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TP/SCA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649759769"/>
                  </a:ext>
                </a:extLst>
              </a:tr>
              <a:tr h="407576">
                <a:tc>
                  <a:txBody>
                    <a:bodyPr/>
                    <a:lstStyle/>
                    <a:p>
                      <a:pPr indent="-63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1,184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1,092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92.23%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27326824"/>
                  </a:ext>
                </a:extLst>
              </a:tr>
              <a:tr h="407576">
                <a:tc>
                  <a:txBody>
                    <a:bodyPr/>
                    <a:lstStyle/>
                    <a:p>
                      <a:pPr indent="-635"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[90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73.68%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12325314"/>
                  </a:ext>
                </a:extLst>
              </a:tr>
              <a:tr h="407576">
                <a:tc>
                  <a:txBody>
                    <a:bodyPr/>
                    <a:lstStyle/>
                    <a:p>
                      <a:pPr indent="-635"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[80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71.34%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21775773"/>
                  </a:ext>
                </a:extLst>
              </a:tr>
              <a:tr h="407576">
                <a:tc>
                  <a:txBody>
                    <a:bodyPr/>
                    <a:lstStyle/>
                    <a:p>
                      <a:pPr indent="-635"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[70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67.01%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087569843"/>
                  </a:ext>
                </a:extLst>
              </a:tr>
              <a:tr h="407576">
                <a:tc>
                  <a:txBody>
                    <a:bodyPr/>
                    <a:lstStyle/>
                    <a:p>
                      <a:pPr indent="-635"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[60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70%)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18.23%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80896392"/>
                  </a:ext>
                </a:extLst>
              </a:tr>
              <a:tr h="407576">
                <a:tc>
                  <a:txBody>
                    <a:bodyPr/>
                    <a:lstStyle/>
                    <a:p>
                      <a:pPr indent="-635"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[50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7.29%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31111850"/>
                  </a:ext>
                </a:extLst>
              </a:tr>
              <a:tr h="407576">
                <a:tc>
                  <a:txBody>
                    <a:bodyPr/>
                    <a:lstStyle/>
                    <a:p>
                      <a:pPr indent="-635"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[0%, 50%)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12.56%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42299650"/>
                  </a:ext>
                </a:extLst>
              </a:tr>
              <a:tr h="407576">
                <a:tc>
                  <a:txBody>
                    <a:bodyPr/>
                    <a:lstStyle/>
                    <a:p>
                      <a:pPr indent="-127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3,443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1,586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effectLst/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46.06%</a:t>
                      </a:r>
                      <a:endParaRPr lang="zh-CN" sz="1600" b="1" kern="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28671643"/>
                  </a:ext>
                </a:extLst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926965" y="3229604"/>
            <a:ext cx="1401100" cy="28134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66738" y="1077913"/>
            <a:ext cx="8001000" cy="206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n"/>
              <a:defRPr lang="zh-CN" altLang="en-US" sz="2000" b="1" dirty="0" smtClean="0">
                <a:solidFill>
                  <a:srgbClr val="0000FF"/>
                </a:solidFill>
                <a:latin typeface="+mn-lt"/>
                <a:ea typeface="+mn-ea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/>
              <a:t>Coverage gives the percentage of cells that can be computed by the </a:t>
            </a:r>
            <a:r>
              <a:rPr lang="en-US" altLang="zh-CN" dirty="0" smtClean="0"/>
              <a:t>intended formula pattern</a:t>
            </a:r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coverage threshold of </a:t>
            </a:r>
            <a:r>
              <a:rPr lang="en-US" altLang="zh-CN" dirty="0" smtClean="0"/>
              <a:t>70%, </a:t>
            </a:r>
            <a:r>
              <a:rPr lang="en-US" altLang="zh-CN" dirty="0"/>
              <a:t>experimental precision is </a:t>
            </a:r>
            <a:r>
              <a:rPr lang="en-US" altLang="zh-CN" dirty="0" smtClean="0"/>
              <a:t>86.8%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926965" y="3216918"/>
            <a:ext cx="6840760" cy="16120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2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"/>
    </mc:Choice>
    <mc:Fallback xmlns="">
      <p:transition spd="slow" advTm="1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Are ambiguous smells harmful? (RQ3)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892247"/>
              </p:ext>
            </p:extLst>
          </p:nvPr>
        </p:nvGraphicFramePr>
        <p:xfrm>
          <a:off x="530552" y="2502540"/>
          <a:ext cx="6921768" cy="3761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3216">
                  <a:extLst>
                    <a:ext uri="{9D8B030D-6E8A-4147-A177-3AD203B41FA5}">
                      <a16:colId xmlns="" xmlns:a16="http://schemas.microsoft.com/office/drawing/2014/main" val="2242097697"/>
                    </a:ext>
                  </a:extLst>
                </a:gridCol>
                <a:gridCol w="2448272">
                  <a:extLst>
                    <a:ext uri="{9D8B030D-6E8A-4147-A177-3AD203B41FA5}">
                      <a16:colId xmlns="" xmlns:a16="http://schemas.microsoft.com/office/drawing/2014/main" val="3206982581"/>
                    </a:ext>
                  </a:extLst>
                </a:gridCol>
                <a:gridCol w="2520280">
                  <a:extLst>
                    <a:ext uri="{9D8B030D-6E8A-4147-A177-3AD203B41FA5}">
                      <a16:colId xmlns="" xmlns:a16="http://schemas.microsoft.com/office/drawing/2014/main" val="3212654736"/>
                    </a:ext>
                  </a:extLst>
                </a:gridCol>
              </a:tblGrid>
              <a:tr h="500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00" dirty="0" smtClean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Coverage</a:t>
                      </a:r>
                      <a:endParaRPr lang="zh-CN" sz="18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Detected wrong 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cells</a:t>
                      </a:r>
                      <a:endParaRPr lang="en-US" altLang="zh-CN" sz="1800" kern="100" dirty="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270"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Confirmed</a:t>
                      </a:r>
                      <a:r>
                        <a:rPr lang="en-US" altLang="zh-CN" sz="1800" kern="100" baseline="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wrong cells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649759769"/>
                  </a:ext>
                </a:extLst>
              </a:tr>
              <a:tr h="407576">
                <a:tc>
                  <a:txBody>
                    <a:bodyPr/>
                    <a:lstStyle/>
                    <a:p>
                      <a:pPr indent="-635"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827326824"/>
                  </a:ext>
                </a:extLst>
              </a:tr>
              <a:tr h="407576">
                <a:tc>
                  <a:txBody>
                    <a:bodyPr/>
                    <a:lstStyle/>
                    <a:p>
                      <a:pPr indent="-635"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[90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312325314"/>
                  </a:ext>
                </a:extLst>
              </a:tr>
              <a:tr h="407576">
                <a:tc>
                  <a:txBody>
                    <a:bodyPr/>
                    <a:lstStyle/>
                    <a:p>
                      <a:pPr indent="-635"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[80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90%)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221775773"/>
                  </a:ext>
                </a:extLst>
              </a:tr>
              <a:tr h="407576">
                <a:tc>
                  <a:txBody>
                    <a:bodyPr/>
                    <a:lstStyle/>
                    <a:p>
                      <a:pPr indent="-635"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[70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80%)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087569843"/>
                  </a:ext>
                </a:extLst>
              </a:tr>
              <a:tr h="407576">
                <a:tc>
                  <a:txBody>
                    <a:bodyPr/>
                    <a:lstStyle/>
                    <a:p>
                      <a:pPr indent="-635"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[60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70%)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480896392"/>
                  </a:ext>
                </a:extLst>
              </a:tr>
              <a:tr h="407576">
                <a:tc>
                  <a:txBody>
                    <a:bodyPr/>
                    <a:lstStyle/>
                    <a:p>
                      <a:pPr indent="-635"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[50</a:t>
                      </a: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%, </a:t>
                      </a: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60%)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1,496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3331111850"/>
                  </a:ext>
                </a:extLst>
              </a:tr>
              <a:tr h="407576">
                <a:tc>
                  <a:txBody>
                    <a:bodyPr/>
                    <a:lstStyle/>
                    <a:p>
                      <a:pPr indent="-635" algn="just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[0%, 50%)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2,422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291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542299650"/>
                  </a:ext>
                </a:extLst>
              </a:tr>
              <a:tr h="407576">
                <a:tc>
                  <a:txBody>
                    <a:bodyPr/>
                    <a:lstStyle/>
                    <a:p>
                      <a:pPr indent="-1270" algn="just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5,553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1,458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28671643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66738" y="1077913"/>
            <a:ext cx="8001000" cy="13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n"/>
              <a:defRPr lang="zh-CN" altLang="en-US" sz="2000" b="1" dirty="0" smtClean="0">
                <a:solidFill>
                  <a:srgbClr val="0000FF"/>
                </a:solidFill>
                <a:latin typeface="+mn-lt"/>
                <a:ea typeface="+mn-ea"/>
              </a:defRPr>
            </a:lvl2pPr>
            <a:lvl3pPr marL="1304925" indent="-3952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o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698ECF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 smtClean="0"/>
              <a:t>CACheck </a:t>
            </a:r>
            <a:r>
              <a:rPr lang="en-US" altLang="zh-CN" dirty="0" smtClean="0"/>
              <a:t>detects 5,553 cells with wrong data.</a:t>
            </a:r>
          </a:p>
          <a:p>
            <a:r>
              <a:rPr lang="en-US" altLang="zh-CN" dirty="0" smtClean="0"/>
              <a:t>1,458 cells were confirmed.</a:t>
            </a:r>
            <a:endParaRPr lang="en-US" altLang="zh-CN" dirty="0"/>
          </a:p>
        </p:txBody>
      </p:sp>
      <p:sp>
        <p:nvSpPr>
          <p:cNvPr id="9" name="圆角矩形 8"/>
          <p:cNvSpPr/>
          <p:nvPr/>
        </p:nvSpPr>
        <p:spPr>
          <a:xfrm>
            <a:off x="2690792" y="5899049"/>
            <a:ext cx="4653147" cy="3905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715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"/>
    </mc:Choice>
    <mc:Fallback xmlns="">
      <p:transition spd="slow" advTm="15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462699" y="4454478"/>
            <a:ext cx="3965858" cy="2310953"/>
            <a:chOff x="462699" y="4454478"/>
            <a:chExt cx="3965858" cy="2310953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462699" y="4454478"/>
              <a:ext cx="3965858" cy="1941621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469900" indent="-469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98ECF"/>
                </a:buClr>
                <a:buFont typeface="Wingdings" pitchFamily="2" charset="2"/>
                <a:buChar char="o"/>
                <a:defRPr sz="24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08050" indent="-436563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98ECF"/>
                </a:buClr>
                <a:buFont typeface="Wingdings" pitchFamily="2" charset="2"/>
                <a:buChar char="n"/>
                <a:defRPr sz="2000" b="1">
                  <a:solidFill>
                    <a:srgbClr val="4D4D4D"/>
                  </a:solidFill>
                  <a:latin typeface="+mn-lt"/>
                  <a:ea typeface="+mn-ea"/>
                </a:defRPr>
              </a:lvl2pPr>
              <a:lvl3pPr marL="1304925" indent="-395288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98ECF"/>
                </a:buClr>
                <a:buFont typeface="Wingdings" pitchFamily="2" charset="2"/>
                <a:buChar char="o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93863" indent="-38735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698ECF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93913" indent="-398463" algn="l" rtl="0" eaLnBrk="1" fontAlgn="base" hangingPunct="1">
                <a:spcBef>
                  <a:spcPct val="25000"/>
                </a:spcBef>
                <a:spcAft>
                  <a:spcPct val="0"/>
                </a:spcAft>
                <a:buClr>
                  <a:srgbClr val="698ECF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5pPr>
              <a:lvl6pPr marL="2551113" indent="-398463" algn="l" rtl="0" eaLnBrk="1" fontAlgn="base" hangingPunct="1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3008313" indent="-398463" algn="l" rtl="0" eaLnBrk="1" fontAlgn="base" hangingPunct="1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65513" indent="-398463" algn="l" rtl="0" eaLnBrk="1" fontAlgn="base" hangingPunct="1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922713" indent="-398463" algn="l" rtl="0" eaLnBrk="1" fontAlgn="base" hangingPunct="1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r>
                <a:rPr lang="en-US" altLang="zh-CN" sz="2000" kern="0" dirty="0" smtClean="0"/>
                <a:t>Evaluate on EUSES </a:t>
              </a:r>
            </a:p>
            <a:p>
              <a:r>
                <a:rPr lang="en-US" altLang="zh-CN" sz="2000" kern="0" dirty="0" smtClean="0"/>
                <a:t>Ambiguous computation smells are </a:t>
              </a:r>
              <a:r>
                <a:rPr lang="en-US" altLang="zh-CN" sz="2000" kern="0" dirty="0" smtClean="0">
                  <a:solidFill>
                    <a:srgbClr val="FF0000"/>
                  </a:solidFill>
                </a:rPr>
                <a:t>common</a:t>
              </a:r>
              <a:r>
                <a:rPr lang="en-US" altLang="zh-CN" sz="2000" kern="0" dirty="0" smtClean="0">
                  <a:solidFill>
                    <a:schemeClr val="tx1"/>
                  </a:solidFill>
                </a:rPr>
                <a:t> and </a:t>
              </a:r>
              <a:r>
                <a:rPr lang="en-US" altLang="zh-CN" sz="2000" kern="0" dirty="0" smtClean="0">
                  <a:solidFill>
                    <a:srgbClr val="FF0000"/>
                  </a:solidFill>
                </a:rPr>
                <a:t>harmful</a:t>
              </a:r>
              <a:endParaRPr lang="en-US" altLang="zh-CN" sz="2000" kern="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TextBox 29"/>
            <p:cNvSpPr txBox="1"/>
            <p:nvPr/>
          </p:nvSpPr>
          <p:spPr>
            <a:xfrm>
              <a:off x="1504264" y="6396099"/>
              <a:ext cx="1203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Evaluation</a:t>
              </a:r>
              <a:endParaRPr lang="en-US" b="1" dirty="0"/>
            </a:p>
          </p:txBody>
        </p:sp>
      </p:grpSp>
      <p:sp>
        <p:nvSpPr>
          <p:cNvPr id="27" name="右箭头 26"/>
          <p:cNvSpPr/>
          <p:nvPr/>
        </p:nvSpPr>
        <p:spPr>
          <a:xfrm rot="5400000">
            <a:off x="6509736" y="3320607"/>
            <a:ext cx="350755" cy="949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箭头 27"/>
          <p:cNvSpPr/>
          <p:nvPr/>
        </p:nvSpPr>
        <p:spPr>
          <a:xfrm rot="10800000">
            <a:off x="4524175" y="4950485"/>
            <a:ext cx="350755" cy="949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4211960" y="2060848"/>
            <a:ext cx="350755" cy="949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62699" y="1021477"/>
            <a:ext cx="3185802" cy="2258670"/>
            <a:chOff x="462699" y="1021477"/>
            <a:chExt cx="3185802" cy="2258670"/>
          </a:xfrm>
        </p:grpSpPr>
        <p:sp>
          <p:nvSpPr>
            <p:cNvPr id="30" name="TextBox 29"/>
            <p:cNvSpPr txBox="1"/>
            <p:nvPr/>
          </p:nvSpPr>
          <p:spPr>
            <a:xfrm>
              <a:off x="462699" y="1021477"/>
              <a:ext cx="26679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Ad-hoc modification introduces computation smells</a:t>
              </a:r>
              <a:endParaRPr lang="en-US" b="1" dirty="0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1433358"/>
              <a:ext cx="3180957" cy="1846789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5046775" y="1047649"/>
            <a:ext cx="3882508" cy="2474672"/>
            <a:chOff x="5046775" y="1047649"/>
            <a:chExt cx="3882508" cy="2474672"/>
          </a:xfrm>
        </p:grpSpPr>
        <p:sp>
          <p:nvSpPr>
            <p:cNvPr id="16" name="TextBox 29"/>
            <p:cNvSpPr txBox="1"/>
            <p:nvPr/>
          </p:nvSpPr>
          <p:spPr>
            <a:xfrm>
              <a:off x="5046775" y="1047649"/>
              <a:ext cx="36219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The </a:t>
              </a:r>
              <a:r>
                <a:rPr lang="en-US" b="1" dirty="0"/>
                <a:t>cells in a cell array have the same computational semantics</a:t>
              </a: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3389" y="1628800"/>
              <a:ext cx="3825894" cy="1893521"/>
            </a:xfrm>
            <a:prstGeom prst="rect">
              <a:avLst/>
            </a:prstGeom>
          </p:spPr>
        </p:pic>
      </p:grpSp>
      <p:grpSp>
        <p:nvGrpSpPr>
          <p:cNvPr id="12" name="组合 11"/>
          <p:cNvGrpSpPr/>
          <p:nvPr/>
        </p:nvGrpSpPr>
        <p:grpSpPr>
          <a:xfrm>
            <a:off x="5410677" y="4149128"/>
            <a:ext cx="3258061" cy="2740557"/>
            <a:chOff x="5410677" y="4149128"/>
            <a:chExt cx="3258061" cy="2740557"/>
          </a:xfrm>
        </p:grpSpPr>
        <p:sp>
          <p:nvSpPr>
            <p:cNvPr id="18" name="TextBox 29"/>
            <p:cNvSpPr txBox="1"/>
            <p:nvPr/>
          </p:nvSpPr>
          <p:spPr>
            <a:xfrm>
              <a:off x="5410677" y="6243354"/>
              <a:ext cx="32580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Ambiguous computation smell detection and repairing</a:t>
              </a:r>
              <a:endParaRPr lang="en-US" b="1" dirty="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2730" y="4149128"/>
              <a:ext cx="2470052" cy="2304208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1859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"/>
    </mc:Choice>
    <mc:Fallback xmlns="">
      <p:transition spd="slow" advTm="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1" animBg="1"/>
      <p:bldP spid="28" grpId="0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407816"/>
            <a:ext cx="7772400" cy="1362075"/>
          </a:xfrm>
        </p:spPr>
        <p:txBody>
          <a:bodyPr/>
          <a:lstStyle/>
          <a:p>
            <a:pPr algn="ctr"/>
            <a:r>
              <a:rPr lang="en-US" altLang="zh-CN" sz="5400" dirty="0" smtClean="0"/>
              <a:t>Thank you!</a:t>
            </a:r>
            <a:endParaRPr lang="zh-CN" altLang="en-US" sz="5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16832"/>
            <a:ext cx="2327926" cy="13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60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6"/>
    </mc:Choice>
    <mc:Fallback xmlns="">
      <p:transition spd="slow" advTm="308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06" y="2805247"/>
            <a:ext cx="7330062" cy="32744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Motivating </a:t>
            </a:r>
            <a:r>
              <a:rPr lang="en-US" altLang="zh-CN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077913"/>
            <a:ext cx="6986801" cy="5741987"/>
          </a:xfrm>
        </p:spPr>
        <p:txBody>
          <a:bodyPr/>
          <a:lstStyle/>
          <a:p>
            <a:r>
              <a:rPr lang="en-US" altLang="zh-CN" dirty="0" smtClean="0"/>
              <a:t>The spreadsheet contains incorrect formulas</a:t>
            </a:r>
          </a:p>
          <a:p>
            <a:r>
              <a:rPr lang="en-US" altLang="zh-CN" dirty="0" smtClean="0"/>
              <a:t>Update on the incorrect formulas could cause faulty values in the spreadsheet</a:t>
            </a:r>
          </a:p>
        </p:txBody>
      </p:sp>
      <p:sp>
        <p:nvSpPr>
          <p:cNvPr id="11" name="单圆角矩形 10"/>
          <p:cNvSpPr/>
          <p:nvPr/>
        </p:nvSpPr>
        <p:spPr bwMode="gray">
          <a:xfrm>
            <a:off x="7590033" y="4911516"/>
            <a:ext cx="1310630" cy="871180"/>
          </a:xfrm>
          <a:prstGeom prst="snipRound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ea typeface="微软雅黑" pitchFamily="34" charset="-122"/>
              </a:rPr>
              <a:t>Should be 18</a:t>
            </a:r>
            <a:endParaRPr lang="zh-CN" altLang="en-US" sz="2400" dirty="0">
              <a:solidFill>
                <a:schemeClr val="bg1"/>
              </a:solidFill>
              <a:ea typeface="微软雅黑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7016504" y="5347106"/>
            <a:ext cx="605275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570290" y="5141544"/>
            <a:ext cx="79685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ea typeface="微软雅黑" pitchFamily="34" charset="-122"/>
              </a:rPr>
              <a:t>4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</a:rPr>
              <a:t>→ 6</a:t>
            </a:r>
            <a:endParaRPr lang="zh-CN" altLang="en-US" b="1" dirty="0">
              <a:solidFill>
                <a:srgbClr val="C00000"/>
              </a:solidFill>
              <a:ea typeface="微软雅黑" pitchFamily="34" charset="-122"/>
            </a:endParaRPr>
          </a:p>
        </p:txBody>
      </p:sp>
      <p:pic>
        <p:nvPicPr>
          <p:cNvPr id="2050" name="Picture 2" descr="http://t0.gstatic.com/images?q=tbn:ANd9GcRdSP7F2LWzin7srjrzSsttOPkwz6Ffk1ojRlDWWaRfuMIA6fN7ig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812" y="1673806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131840" y="6309320"/>
            <a:ext cx="5947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a real example extracted from EUSES spreadsheet corpus</a:t>
            </a:r>
            <a:endParaRPr lang="en-US" dirty="0"/>
          </a:p>
        </p:txBody>
      </p:sp>
      <p:sp>
        <p:nvSpPr>
          <p:cNvPr id="24" name="Oval 7"/>
          <p:cNvSpPr/>
          <p:nvPr/>
        </p:nvSpPr>
        <p:spPr bwMode="gray">
          <a:xfrm>
            <a:off x="3839065" y="3764804"/>
            <a:ext cx="864096" cy="1762096"/>
          </a:xfrm>
          <a:prstGeom prst="ellipse">
            <a:avLst/>
          </a:prstGeom>
          <a:noFill/>
          <a:ln w="19050" cap="rnd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25" name="Oval 12"/>
          <p:cNvSpPr/>
          <p:nvPr/>
        </p:nvSpPr>
        <p:spPr bwMode="gray">
          <a:xfrm>
            <a:off x="6262940" y="3760049"/>
            <a:ext cx="864096" cy="1762096"/>
          </a:xfrm>
          <a:prstGeom prst="ellipse">
            <a:avLst/>
          </a:prstGeom>
          <a:noFill/>
          <a:ln w="19050" cap="rnd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48973" y="5162440"/>
            <a:ext cx="79685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  <a:ea typeface="微软雅黑" pitchFamily="34" charset="-122"/>
              </a:rPr>
              <a:t>4</a:t>
            </a:r>
            <a:r>
              <a:rPr lang="en-US" altLang="zh-CN" b="1" dirty="0">
                <a:solidFill>
                  <a:srgbClr val="C00000"/>
                </a:solidFill>
                <a:ea typeface="微软雅黑" pitchFamily="34" charset="-122"/>
              </a:rPr>
              <a:t>→ 6</a:t>
            </a:r>
            <a:endParaRPr lang="zh-CN" altLang="en-US" b="1" dirty="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21" name="Oval 6"/>
          <p:cNvSpPr/>
          <p:nvPr/>
        </p:nvSpPr>
        <p:spPr bwMode="gray">
          <a:xfrm>
            <a:off x="6491682" y="5165350"/>
            <a:ext cx="492741" cy="334621"/>
          </a:xfrm>
          <a:prstGeom prst="ellipse">
            <a:avLst/>
          </a:prstGeom>
          <a:noFill/>
          <a:ln w="25400" cap="rnd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354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  <p:bldP spid="24" grpId="1" animBg="1"/>
      <p:bldP spid="25" grpId="1" animBg="1"/>
      <p:bldP spid="18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874" y="1453720"/>
            <a:ext cx="4477738" cy="198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7" y="1479535"/>
            <a:ext cx="4432421" cy="198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66738" y="4990390"/>
            <a:ext cx="8001000" cy="1829510"/>
          </a:xfrm>
        </p:spPr>
        <p:txBody>
          <a:bodyPr/>
          <a:lstStyle/>
          <a:p>
            <a:r>
              <a:rPr lang="en-US" altLang="zh-CN" dirty="0" smtClean="0"/>
              <a:t>Q1: Which cells contain </a:t>
            </a:r>
            <a:r>
              <a:rPr lang="en-US" altLang="zh-CN" dirty="0" smtClean="0">
                <a:solidFill>
                  <a:srgbClr val="FF0000"/>
                </a:solidFill>
              </a:rPr>
              <a:t>incorrect formulas</a:t>
            </a:r>
            <a:r>
              <a:rPr lang="en-US" altLang="zh-CN" dirty="0" smtClean="0"/>
              <a:t>? </a:t>
            </a:r>
          </a:p>
          <a:p>
            <a:r>
              <a:rPr lang="en-US" altLang="zh-CN" dirty="0" smtClean="0"/>
              <a:t>Q2: Which cells’ values </a:t>
            </a:r>
            <a:r>
              <a:rPr lang="en-US" altLang="zh-CN" dirty="0" smtClean="0">
                <a:solidFill>
                  <a:srgbClr val="FF0000"/>
                </a:solidFill>
              </a:rPr>
              <a:t>are incorrect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7" name="Oval 6"/>
          <p:cNvSpPr/>
          <p:nvPr/>
        </p:nvSpPr>
        <p:spPr bwMode="gray">
          <a:xfrm>
            <a:off x="1417296" y="2863421"/>
            <a:ext cx="432048" cy="288032"/>
          </a:xfrm>
          <a:prstGeom prst="ellipse">
            <a:avLst/>
          </a:prstGeom>
          <a:noFill/>
          <a:ln w="19050" cap="rnd" algn="ctr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11" name="Oval 10"/>
          <p:cNvSpPr/>
          <p:nvPr/>
        </p:nvSpPr>
        <p:spPr bwMode="gray">
          <a:xfrm>
            <a:off x="6066752" y="2822477"/>
            <a:ext cx="432048" cy="288032"/>
          </a:xfrm>
          <a:prstGeom prst="ellipse">
            <a:avLst/>
          </a:prstGeom>
          <a:noFill/>
          <a:ln w="19050" cap="rnd" algn="ctr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049" y="3789040"/>
            <a:ext cx="8533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Screen shot of the spreadsheet before and after the change</a:t>
            </a:r>
          </a:p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No </a:t>
            </a:r>
            <a:r>
              <a:rPr lang="en-US" altLang="zh-CN" sz="2400" dirty="0" smtClean="0">
                <a:solidFill>
                  <a:srgbClr val="FF0000"/>
                </a:solidFill>
              </a:rPr>
              <a:t>warning is issued by Excel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9" name="Oval 6"/>
          <p:cNvSpPr/>
          <p:nvPr/>
        </p:nvSpPr>
        <p:spPr bwMode="gray">
          <a:xfrm>
            <a:off x="3715129" y="2863421"/>
            <a:ext cx="432048" cy="288032"/>
          </a:xfrm>
          <a:prstGeom prst="ellipse">
            <a:avLst/>
          </a:prstGeom>
          <a:noFill/>
          <a:ln w="19050" cap="rnd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10" name="Oval 6"/>
          <p:cNvSpPr/>
          <p:nvPr/>
        </p:nvSpPr>
        <p:spPr bwMode="gray">
          <a:xfrm>
            <a:off x="8361128" y="2836125"/>
            <a:ext cx="432048" cy="288032"/>
          </a:xfrm>
          <a:prstGeom prst="ellipse">
            <a:avLst/>
          </a:prstGeom>
          <a:noFill/>
          <a:ln w="19050" cap="rnd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46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"/>
    </mc:Choice>
    <mc:Fallback xmlns="">
      <p:transition spd="slow" advTm="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</a:t>
            </a:r>
            <a:r>
              <a:rPr lang="en-US" altLang="zh-CN" dirty="0" smtClean="0"/>
              <a:t>challenge </a:t>
            </a:r>
            <a:r>
              <a:rPr lang="en-US" altLang="zh-CN" dirty="0"/>
              <a:t>- No </a:t>
            </a:r>
            <a:r>
              <a:rPr lang="en-US" altLang="zh-CN" dirty="0" smtClean="0"/>
              <a:t>oracle!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</a:t>
            </a:r>
            <a:r>
              <a:rPr lang="en-US" altLang="zh-CN" dirty="0"/>
              <a:t>is hard </a:t>
            </a:r>
            <a:r>
              <a:rPr lang="en-US" altLang="zh-CN" i="1" dirty="0"/>
              <a:t>to </a:t>
            </a:r>
            <a:r>
              <a:rPr lang="en-US" altLang="zh-CN" dirty="0"/>
              <a:t>identify which cells contain </a:t>
            </a:r>
            <a:r>
              <a:rPr lang="en-US" altLang="zh-CN" b="1" i="1" dirty="0" smtClean="0">
                <a:solidFill>
                  <a:srgbClr val="FF0000"/>
                </a:solidFill>
              </a:rPr>
              <a:t>incorrect formulas </a:t>
            </a:r>
            <a:r>
              <a:rPr lang="en-US" altLang="zh-CN" b="1" i="1" dirty="0">
                <a:solidFill>
                  <a:srgbClr val="FF0000"/>
                </a:solidFill>
              </a:rPr>
              <a:t>or </a:t>
            </a:r>
            <a:r>
              <a:rPr lang="en-US" altLang="zh-CN" b="1" i="1" dirty="0" smtClean="0">
                <a:solidFill>
                  <a:srgbClr val="FF0000"/>
                </a:solidFill>
              </a:rPr>
              <a:t>values</a:t>
            </a:r>
          </a:p>
          <a:p>
            <a:r>
              <a:rPr lang="en-US" altLang="zh-CN" dirty="0" smtClean="0"/>
              <a:t>Require </a:t>
            </a:r>
            <a:r>
              <a:rPr lang="en-US" altLang="zh-CN" dirty="0"/>
              <a:t>human judgments or </a:t>
            </a:r>
            <a:r>
              <a:rPr lang="en-US" altLang="zh-CN" dirty="0" smtClean="0"/>
              <a:t>specifications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068960"/>
            <a:ext cx="1914525" cy="21050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068960"/>
            <a:ext cx="2047875" cy="2105025"/>
          </a:xfrm>
          <a:prstGeom prst="rect">
            <a:avLst/>
          </a:prstGeom>
        </p:spPr>
      </p:pic>
      <p:pic>
        <p:nvPicPr>
          <p:cNvPr id="1028" name="Picture 4" descr="https://encrypted-tbn2.gstatic.com/images?q=tbn:ANd9GcQrgXL0Z_lC9TgvjMRcrBlkxpD8T-N67cANGBVhmiP697FmgsuOa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164" y="4581128"/>
            <a:ext cx="1423045" cy="142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7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"/>
    </mc:Choice>
    <mc:Fallback xmlns="">
      <p:transition spd="slow" advTm="4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461" y="1925072"/>
            <a:ext cx="7309387" cy="32321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5085184"/>
            <a:ext cx="8001000" cy="1734716"/>
          </a:xfrm>
        </p:spPr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ells are often grouped in a row or column with </a:t>
            </a:r>
            <a:r>
              <a:rPr lang="en-US" altLang="zh-CN" i="1" dirty="0" smtClean="0">
                <a:solidFill>
                  <a:srgbClr val="FF0000"/>
                </a:solidFill>
              </a:rPr>
              <a:t>the same intended computation</a:t>
            </a:r>
            <a:endParaRPr lang="en-US" altLang="zh-CN" dirty="0" smtClean="0"/>
          </a:p>
          <a:p>
            <a:r>
              <a:rPr lang="en-US" altLang="zh-CN" dirty="0" smtClean="0"/>
              <a:t>We call this kind of group as a </a:t>
            </a:r>
            <a:r>
              <a:rPr lang="en-US" altLang="zh-CN" i="1" dirty="0">
                <a:solidFill>
                  <a:srgbClr val="FF0000"/>
                </a:solidFill>
              </a:rPr>
              <a:t>cell </a:t>
            </a:r>
            <a:r>
              <a:rPr lang="en-US" altLang="zh-CN" i="1" dirty="0" smtClean="0">
                <a:solidFill>
                  <a:srgbClr val="FF0000"/>
                </a:solidFill>
              </a:rPr>
              <a:t>array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099179" y="1141447"/>
            <a:ext cx="2657397" cy="3370774"/>
            <a:chOff x="6099179" y="1141447"/>
            <a:chExt cx="2657397" cy="3370774"/>
          </a:xfrm>
        </p:grpSpPr>
        <p:sp>
          <p:nvSpPr>
            <p:cNvPr id="20" name="圆角矩形标注 19"/>
            <p:cNvSpPr/>
            <p:nvPr/>
          </p:nvSpPr>
          <p:spPr bwMode="gray">
            <a:xfrm>
              <a:off x="6099179" y="1141447"/>
              <a:ext cx="2657397" cy="919401"/>
            </a:xfrm>
            <a:prstGeom prst="wedgeRoundRectCallout">
              <a:avLst>
                <a:gd name="adj1" fmla="val -15164"/>
                <a:gd name="adj2" fmla="val 128863"/>
                <a:gd name="adj3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ea typeface="微软雅黑" pitchFamily="34" charset="-122"/>
                </a:rPr>
                <a:t>Total </a:t>
              </a:r>
              <a:r>
                <a:rPr lang="en-US" altLang="zh-CN" sz="2400" dirty="0" smtClean="0">
                  <a:solidFill>
                    <a:schemeClr val="bg1"/>
                  </a:solidFill>
                  <a:ea typeface="微软雅黑" pitchFamily="34" charset="-122"/>
                </a:rPr>
                <a:t>Price </a:t>
              </a:r>
              <a:r>
                <a:rPr lang="en-US" altLang="zh-CN" sz="2400" dirty="0">
                  <a:solidFill>
                    <a:schemeClr val="bg1"/>
                  </a:solidFill>
                  <a:ea typeface="微软雅黑" pitchFamily="34" charset="-122"/>
                </a:rPr>
                <a:t>= </a:t>
              </a:r>
              <a:endParaRPr lang="en-US" altLang="zh-CN" sz="2400" dirty="0" smtClean="0">
                <a:solidFill>
                  <a:schemeClr val="bg1"/>
                </a:solidFill>
                <a:ea typeface="微软雅黑" pitchFamily="34" charset="-122"/>
              </a:endParaRPr>
            </a:p>
            <a:p>
              <a:pPr algn="ctr"/>
              <a:r>
                <a:rPr lang="en-US" altLang="zh-CN" sz="2400" dirty="0" smtClean="0">
                  <a:solidFill>
                    <a:schemeClr val="bg1"/>
                  </a:solidFill>
                  <a:ea typeface="微软雅黑" pitchFamily="34" charset="-122"/>
                </a:rPr>
                <a:t>Total </a:t>
              </a:r>
              <a:r>
                <a:rPr lang="en-US" altLang="zh-CN" sz="2400" dirty="0">
                  <a:solidFill>
                    <a:schemeClr val="bg1"/>
                  </a:solidFill>
                  <a:ea typeface="微软雅黑" pitchFamily="34" charset="-122"/>
                </a:rPr>
                <a:t>Fruit *</a:t>
              </a:r>
              <a:r>
                <a:rPr lang="en-US" altLang="zh-CN" sz="2400" dirty="0" smtClean="0">
                  <a:solidFill>
                    <a:schemeClr val="bg1"/>
                  </a:solidFill>
                  <a:ea typeface="微软雅黑" pitchFamily="34" charset="-122"/>
                </a:rPr>
                <a:t> Price</a:t>
              </a:r>
              <a:endParaRPr lang="zh-CN" altLang="en-US" sz="2400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 bwMode="gray">
            <a:xfrm>
              <a:off x="6553555" y="2864511"/>
              <a:ext cx="1586544" cy="1647710"/>
            </a:xfrm>
            <a:prstGeom prst="roundRect">
              <a:avLst/>
            </a:prstGeom>
            <a:noFill/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101289" y="3862746"/>
            <a:ext cx="1044113" cy="1261347"/>
            <a:chOff x="8101289" y="3862746"/>
            <a:chExt cx="1044113" cy="1261347"/>
          </a:xfrm>
        </p:grpSpPr>
        <p:sp>
          <p:nvSpPr>
            <p:cNvPr id="4" name="TextBox 3"/>
            <p:cNvSpPr txBox="1"/>
            <p:nvPr/>
          </p:nvSpPr>
          <p:spPr>
            <a:xfrm>
              <a:off x="8101289" y="4293096"/>
              <a:ext cx="10441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Cell </a:t>
              </a:r>
              <a:r>
                <a:rPr lang="en-US" sz="24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a</a:t>
              </a:r>
              <a:r>
                <a:rPr lang="en-US" sz="24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rray</a:t>
              </a:r>
              <a:endParaRPr lang="en-US" sz="2400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 flipH="1" flipV="1">
              <a:off x="8101292" y="3862746"/>
              <a:ext cx="322861" cy="524428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" name="组合 9"/>
          <p:cNvGrpSpPr/>
          <p:nvPr/>
        </p:nvGrpSpPr>
        <p:grpSpPr>
          <a:xfrm>
            <a:off x="3384676" y="1141447"/>
            <a:ext cx="4881294" cy="3523417"/>
            <a:chOff x="3384676" y="1141447"/>
            <a:chExt cx="4881294" cy="3523417"/>
          </a:xfrm>
        </p:grpSpPr>
        <p:grpSp>
          <p:nvGrpSpPr>
            <p:cNvPr id="7" name="组合 6"/>
            <p:cNvGrpSpPr/>
            <p:nvPr/>
          </p:nvGrpSpPr>
          <p:grpSpPr>
            <a:xfrm>
              <a:off x="3384676" y="1141447"/>
              <a:ext cx="2380997" cy="3370774"/>
              <a:chOff x="3384676" y="1141447"/>
              <a:chExt cx="2380997" cy="3370774"/>
            </a:xfrm>
          </p:grpSpPr>
          <p:sp>
            <p:nvSpPr>
              <p:cNvPr id="17" name="圆角矩形标注 16"/>
              <p:cNvSpPr/>
              <p:nvPr/>
            </p:nvSpPr>
            <p:spPr bwMode="gray">
              <a:xfrm>
                <a:off x="3384676" y="1141447"/>
                <a:ext cx="2380997" cy="919401"/>
              </a:xfrm>
              <a:prstGeom prst="wedgeRoundRectCallout">
                <a:avLst>
                  <a:gd name="adj1" fmla="val -3098"/>
                  <a:gd name="adj2" fmla="val 130548"/>
                  <a:gd name="adj3" fmla="val 16667"/>
                </a:avLst>
              </a:prstGeom>
              <a:ln>
                <a:headEnd/>
                <a:tailE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  <a:ea typeface="微软雅黑" pitchFamily="34" charset="-122"/>
                  </a:rPr>
                  <a:t>Total Fruit = Apple + Orange</a:t>
                </a:r>
                <a:endParaRPr lang="zh-CN" altLang="en-US" sz="2400" dirty="0">
                  <a:solidFill>
                    <a:schemeClr val="bg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1" name="圆角矩形 20"/>
              <p:cNvSpPr/>
              <p:nvPr/>
            </p:nvSpPr>
            <p:spPr bwMode="gray">
              <a:xfrm>
                <a:off x="4120745" y="2864511"/>
                <a:ext cx="1594481" cy="1647710"/>
              </a:xfrm>
              <a:prstGeom prst="roundRect">
                <a:avLst/>
              </a:prstGeom>
              <a:noFill/>
              <a:ln>
                <a:headEnd/>
                <a:tailEnd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:endPara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微软雅黑" pitchFamily="34" charset="-122"/>
                </a:endParaRPr>
              </a:p>
            </p:txBody>
          </p:sp>
        </p:grpSp>
        <p:cxnSp>
          <p:nvCxnSpPr>
            <p:cNvPr id="8" name="Straight Arrow Connector 7"/>
            <p:cNvCxnSpPr>
              <a:endCxn id="21" idx="3"/>
            </p:cNvCxnSpPr>
            <p:nvPr/>
          </p:nvCxnSpPr>
          <p:spPr bwMode="auto">
            <a:xfrm flipH="1" flipV="1">
              <a:off x="5715226" y="3688366"/>
              <a:ext cx="2550744" cy="976498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926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"/>
    </mc:Choice>
    <mc:Fallback xmlns="">
      <p:transition spd="slow" advTm="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1039611"/>
            <a:ext cx="8405223" cy="3424797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4653136"/>
            <a:ext cx="8133158" cy="2166764"/>
          </a:xfrm>
        </p:spPr>
        <p:txBody>
          <a:bodyPr/>
          <a:lstStyle/>
          <a:p>
            <a:r>
              <a:rPr lang="en-US" altLang="zh-CN" dirty="0" smtClean="0"/>
              <a:t>The intended computation is </a:t>
            </a:r>
            <a:r>
              <a:rPr lang="en-US" altLang="zh-CN" i="1" dirty="0" smtClean="0">
                <a:solidFill>
                  <a:srgbClr val="FF0000"/>
                </a:solidFill>
              </a:rPr>
              <a:t>ambiguous</a:t>
            </a:r>
            <a:r>
              <a:rPr lang="en-US" altLang="zh-CN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 smtClean="0"/>
              <a:t>when not all the cells in a cell array follow the same formula pattern</a:t>
            </a:r>
          </a:p>
          <a:p>
            <a:r>
              <a:rPr lang="en-US" altLang="zh-CN" dirty="0" smtClean="0"/>
              <a:t>The cell array suffers from </a:t>
            </a:r>
            <a:r>
              <a:rPr lang="en-US" altLang="zh-CN" i="1" dirty="0" smtClean="0">
                <a:solidFill>
                  <a:srgbClr val="FF0000"/>
                </a:solidFill>
              </a:rPr>
              <a:t>ambiguous computation smells</a:t>
            </a:r>
            <a:endParaRPr lang="zh-CN" altLang="en-US" dirty="0"/>
          </a:p>
        </p:txBody>
      </p:sp>
      <p:sp>
        <p:nvSpPr>
          <p:cNvPr id="19" name="Rectangle 18"/>
          <p:cNvSpPr/>
          <p:nvPr/>
        </p:nvSpPr>
        <p:spPr bwMode="gray">
          <a:xfrm>
            <a:off x="7092280" y="2046372"/>
            <a:ext cx="1683230" cy="1166604"/>
          </a:xfrm>
          <a:prstGeom prst="rect">
            <a:avLst/>
          </a:prstGeom>
          <a:solidFill>
            <a:srgbClr val="00B050">
              <a:alpha val="20000"/>
            </a:srgbClr>
          </a:solidFill>
          <a:ln w="1905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14" name="圆角矩形 8"/>
          <p:cNvSpPr/>
          <p:nvPr/>
        </p:nvSpPr>
        <p:spPr>
          <a:xfrm>
            <a:off x="7140848" y="1975137"/>
            <a:ext cx="1634662" cy="183218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16" name="Rectangle 14"/>
          <p:cNvSpPr/>
          <p:nvPr/>
        </p:nvSpPr>
        <p:spPr bwMode="gray">
          <a:xfrm>
            <a:off x="7114234" y="3167997"/>
            <a:ext cx="1661276" cy="572259"/>
          </a:xfrm>
          <a:prstGeom prst="rect">
            <a:avLst/>
          </a:prstGeom>
          <a:solidFill>
            <a:srgbClr val="FF0000">
              <a:alpha val="20000"/>
            </a:srgbClr>
          </a:solidFill>
          <a:ln w="1905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785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"/>
    </mc:Choice>
    <mc:Fallback xmlns="">
      <p:transition spd="slow" advTm="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4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CACheck </a:t>
            </a:r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7868" y="4524375"/>
            <a:ext cx="8001000" cy="2047800"/>
          </a:xfrm>
        </p:spPr>
        <p:txBody>
          <a:bodyPr/>
          <a:lstStyle/>
          <a:p>
            <a:r>
              <a:rPr lang="en-US" altLang="zh-CN" dirty="0" smtClean="0"/>
              <a:t>Statically analyze ambiguous computation smells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2572" y="2051556"/>
            <a:ext cx="153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Spreadsheets</a:t>
            </a:r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04628" y="1916819"/>
            <a:ext cx="5305475" cy="2607555"/>
            <a:chOff x="1776636" y="3428987"/>
            <a:chExt cx="5305475" cy="2607555"/>
          </a:xfrm>
        </p:grpSpPr>
        <p:sp>
          <p:nvSpPr>
            <p:cNvPr id="15" name="圆角矩形 14"/>
            <p:cNvSpPr/>
            <p:nvPr/>
          </p:nvSpPr>
          <p:spPr bwMode="gray">
            <a:xfrm>
              <a:off x="2450135" y="3866070"/>
              <a:ext cx="1944216" cy="914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ea typeface="微软雅黑" pitchFamily="34" charset="-122"/>
                </a:rPr>
                <a:t>Cell Array </a:t>
              </a:r>
            </a:p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ea typeface="微软雅黑" pitchFamily="34" charset="-122"/>
                </a:rPr>
                <a:t>Identification</a:t>
              </a:r>
              <a:endParaRPr lang="zh-CN" altLang="en-US" sz="24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6" name="圆角矩形 15"/>
            <p:cNvSpPr/>
            <p:nvPr/>
          </p:nvSpPr>
          <p:spPr bwMode="gray">
            <a:xfrm>
              <a:off x="4682383" y="3866070"/>
              <a:ext cx="2160240" cy="914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ea typeface="微软雅黑" pitchFamily="34" charset="-122"/>
                </a:rPr>
                <a:t>Formula Pattern</a:t>
              </a:r>
            </a:p>
            <a:p>
              <a:pPr algn="ctr"/>
              <a:r>
                <a:rPr lang="en-US" altLang="zh-CN" sz="2400" b="1" dirty="0" smtClean="0">
                  <a:solidFill>
                    <a:schemeClr val="bg1"/>
                  </a:solidFill>
                  <a:ea typeface="微软雅黑" pitchFamily="34" charset="-122"/>
                </a:rPr>
                <a:t>Recovery</a:t>
              </a:r>
              <a:endParaRPr lang="zh-CN" altLang="en-US" sz="2400" b="1" dirty="0">
                <a:solidFill>
                  <a:schemeClr val="bg1"/>
                </a:solidFill>
                <a:ea typeface="微软雅黑" pitchFamily="34" charset="-122"/>
              </a:endParaRPr>
            </a:p>
          </p:txBody>
        </p:sp>
        <p:sp>
          <p:nvSpPr>
            <p:cNvPr id="17" name="右箭头 16"/>
            <p:cNvSpPr/>
            <p:nvPr/>
          </p:nvSpPr>
          <p:spPr bwMode="gray">
            <a:xfrm>
              <a:off x="1776636" y="4235402"/>
              <a:ext cx="395885" cy="369212"/>
            </a:xfrm>
            <a:prstGeom prst="rightArrow">
              <a:avLst/>
            </a:prstGeom>
            <a:solidFill>
              <a:schemeClr val="hlink"/>
            </a:solidFill>
            <a:ln w="19050" cap="rnd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18" name="右箭头 17"/>
            <p:cNvSpPr/>
            <p:nvPr/>
          </p:nvSpPr>
          <p:spPr bwMode="gray">
            <a:xfrm>
              <a:off x="4394352" y="4235402"/>
              <a:ext cx="288032" cy="369212"/>
            </a:xfrm>
            <a:prstGeom prst="rightArrow">
              <a:avLst/>
            </a:prstGeom>
            <a:solidFill>
              <a:schemeClr val="hlink"/>
            </a:solidFill>
            <a:ln w="19050" cap="rnd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22" name="圆角矩形 21"/>
            <p:cNvSpPr/>
            <p:nvPr/>
          </p:nvSpPr>
          <p:spPr bwMode="gray">
            <a:xfrm>
              <a:off x="2172521" y="3428987"/>
              <a:ext cx="4909590" cy="2607555"/>
            </a:xfrm>
            <a:prstGeom prst="roundRect">
              <a:avLst/>
            </a:prstGeom>
            <a:noFill/>
            <a:ln>
              <a:prstDash val="lgDash"/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010103" y="1772816"/>
            <a:ext cx="1954385" cy="2376264"/>
            <a:chOff x="7082111" y="3284984"/>
            <a:chExt cx="1954385" cy="2376264"/>
          </a:xfrm>
        </p:grpSpPr>
        <p:sp>
          <p:nvSpPr>
            <p:cNvPr id="19" name="右箭头 18"/>
            <p:cNvSpPr/>
            <p:nvPr/>
          </p:nvSpPr>
          <p:spPr bwMode="gray">
            <a:xfrm>
              <a:off x="7082111" y="4203196"/>
              <a:ext cx="288032" cy="369212"/>
            </a:xfrm>
            <a:prstGeom prst="rightArrow">
              <a:avLst/>
            </a:prstGeom>
            <a:solidFill>
              <a:schemeClr val="hlink"/>
            </a:solidFill>
            <a:ln w="19050" cap="rnd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微软雅黑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70143" y="3284984"/>
              <a:ext cx="15075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Annotated </a:t>
              </a:r>
            </a:p>
            <a:p>
              <a:r>
                <a:rPr lang="en-US" altLang="zh-CN" dirty="0"/>
                <a:t>s</a:t>
              </a:r>
              <a:r>
                <a:rPr lang="en-US" altLang="zh-CN" dirty="0" smtClean="0"/>
                <a:t>preadsheets</a:t>
              </a:r>
              <a:endParaRPr lang="zh-CN" altLang="en-US" dirty="0"/>
            </a:p>
          </p:txBody>
        </p:sp>
        <p:sp>
          <p:nvSpPr>
            <p:cNvPr id="23" name="矩形标注 22"/>
            <p:cNvSpPr/>
            <p:nvPr/>
          </p:nvSpPr>
          <p:spPr bwMode="gray">
            <a:xfrm>
              <a:off x="7547794" y="5048600"/>
              <a:ext cx="1488702" cy="612648"/>
            </a:xfrm>
            <a:prstGeom prst="wedgeRectCallout">
              <a:avLst>
                <a:gd name="adj1" fmla="val -37251"/>
                <a:gd name="adj2" fmla="val -106802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 b="1" dirty="0" smtClean="0">
                  <a:solidFill>
                    <a:schemeClr val="tx1"/>
                  </a:solidFill>
                  <a:ea typeface="微软雅黑" pitchFamily="34" charset="-122"/>
                </a:rPr>
                <a:t>Smells</a:t>
              </a:r>
            </a:p>
            <a:p>
              <a:r>
                <a:rPr lang="en-US" altLang="zh-CN" sz="2000" b="1" dirty="0" smtClean="0">
                  <a:solidFill>
                    <a:schemeClr val="tx1"/>
                  </a:solidFill>
                  <a:ea typeface="微软雅黑" pitchFamily="34" charset="-122"/>
                </a:rPr>
                <a:t>Errors</a:t>
              </a:r>
              <a:endParaRPr lang="zh-CN" altLang="en-US" sz="2000" b="1" dirty="0">
                <a:solidFill>
                  <a:schemeClr val="tx1"/>
                </a:solidFill>
                <a:ea typeface="微软雅黑" pitchFamily="34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0" y="2502807"/>
            <a:ext cx="1686280" cy="745653"/>
          </a:xfrm>
          <a:prstGeom prst="rect">
            <a:avLst/>
          </a:prstGeom>
        </p:spPr>
      </p:pic>
      <p:pic>
        <p:nvPicPr>
          <p:cNvPr id="26" name="图片 2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999" y="2429578"/>
            <a:ext cx="1725023" cy="69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圆角矩形 26"/>
          <p:cNvSpPr/>
          <p:nvPr/>
        </p:nvSpPr>
        <p:spPr bwMode="gray">
          <a:xfrm>
            <a:off x="3573694" y="3581018"/>
            <a:ext cx="2160240" cy="914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Cell Array</a:t>
            </a:r>
          </a:p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ea typeface="微软雅黑" pitchFamily="34" charset="-122"/>
              </a:rPr>
              <a:t>Filtering</a:t>
            </a:r>
          </a:p>
        </p:txBody>
      </p:sp>
      <p:sp>
        <p:nvSpPr>
          <p:cNvPr id="28" name="右箭头 27"/>
          <p:cNvSpPr/>
          <p:nvPr/>
        </p:nvSpPr>
        <p:spPr bwMode="gray">
          <a:xfrm rot="3750951">
            <a:off x="3602515" y="3259980"/>
            <a:ext cx="395885" cy="369212"/>
          </a:xfrm>
          <a:prstGeom prst="rightArrow">
            <a:avLst/>
          </a:prstGeom>
          <a:solidFill>
            <a:schemeClr val="hlink"/>
          </a:solidFill>
          <a:ln w="1905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29" name="右箭头 28"/>
          <p:cNvSpPr/>
          <p:nvPr/>
        </p:nvSpPr>
        <p:spPr bwMode="gray">
          <a:xfrm rot="6847147">
            <a:off x="5258589" y="3253263"/>
            <a:ext cx="395885" cy="369212"/>
          </a:xfrm>
          <a:prstGeom prst="rightArrow">
            <a:avLst/>
          </a:prstGeom>
          <a:solidFill>
            <a:schemeClr val="hlink"/>
          </a:solidFill>
          <a:ln w="1905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93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"/>
    </mc:Choice>
    <mc:Fallback xmlns="">
      <p:transition spd="slow" advTm="4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3|0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|14.6|14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6|0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28.6|26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6|7.1|6.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44|6.3|14.1|30.3|14.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6.2|4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|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2.3|10.1|28.7|4.7|7.7|8.7|17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2.3|10.1|28.7|4.7|7.7|8.7|17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2.3|10.1|28.7|4.7|7.7|8.7|17.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headEnd/>
          <a:tailEnd/>
        </a:ln>
      </a:spPr>
      <a:bodyPr wrap="square" rtlCol="0" anchor="ctr">
        <a:spAutoFit/>
      </a:bodyPr>
      <a:lstStyle>
        <a:defPPr algn="ctr">
          <a:defRPr sz="2400" b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Pct val="75000"/>
          <a:buFont typeface="Wingdings" pitchFamily="2" charset="2"/>
          <a:buChar char="p"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Verdana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793C88DFFFA4098A96254715DEE3E" ma:contentTypeVersion="1" ma:contentTypeDescription="Create a new document." ma:contentTypeScope="" ma:versionID="c812bb8ad9eeb2fcb4878a269e48aee4">
  <xsd:schema xmlns:xsd="http://www.w3.org/2001/XMLSchema" xmlns:xs="http://www.w3.org/2001/XMLSchema" xmlns:p="http://schemas.microsoft.com/office/2006/metadata/properties" xmlns:ns3="5be063d1-b34f-4c59-b93e-a886ada21d9f" targetNamespace="http://schemas.microsoft.com/office/2006/metadata/properties" ma:root="true" ma:fieldsID="8912bdd7ebde5c46de290f61476ae50a" ns3:_="">
    <xsd:import namespace="5be063d1-b34f-4c59-b93e-a886ada21d9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e063d1-b34f-4c59-b93e-a886ada21d9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A87765-6E05-4ABF-B284-9BF5961B7C53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5be063d1-b34f-4c59-b93e-a886ada21d9f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0E69752-9A21-4A01-A9FC-AC20BD5713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47F674-F2BD-48A2-9E52-0DBF85EABA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e063d1-b34f-4c59-b93e-a886ada21d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17241</TotalTime>
  <Words>1519</Words>
  <Application>Microsoft Office PowerPoint</Application>
  <PresentationFormat>全屏显示(4:3)</PresentationFormat>
  <Paragraphs>395</Paragraphs>
  <Slides>35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Palatino</vt:lpstr>
      <vt:lpstr>黑体</vt:lpstr>
      <vt:lpstr>楷体_GB2312</vt:lpstr>
      <vt:lpstr>宋体</vt:lpstr>
      <vt:lpstr>宋体</vt:lpstr>
      <vt:lpstr>微软雅黑</vt:lpstr>
      <vt:lpstr>Bradley Hand ITC</vt:lpstr>
      <vt:lpstr>Calibri</vt:lpstr>
      <vt:lpstr>Comic Sans MS</vt:lpstr>
      <vt:lpstr>Franklin Gothic Book</vt:lpstr>
      <vt:lpstr>Franklin Gothic Medium</vt:lpstr>
      <vt:lpstr>Times New Roman</vt:lpstr>
      <vt:lpstr>Verdana</vt:lpstr>
      <vt:lpstr>Wingdings</vt:lpstr>
      <vt:lpstr>主题1</vt:lpstr>
      <vt:lpstr>CACheck: Detecting and Repairing Cell Arrays in Spreadsheets</vt:lpstr>
      <vt:lpstr>Spreadsheets are widely used</vt:lpstr>
      <vt:lpstr>Spreadsheet errors matter!</vt:lpstr>
      <vt:lpstr>Motivating example</vt:lpstr>
      <vt:lpstr>Problems</vt:lpstr>
      <vt:lpstr>Key challenge - No oracle!</vt:lpstr>
      <vt:lpstr>Methodology</vt:lpstr>
      <vt:lpstr>Methodology</vt:lpstr>
      <vt:lpstr>CACheck overview</vt:lpstr>
      <vt:lpstr>CACheck overview</vt:lpstr>
      <vt:lpstr>How to identify cell arrays?</vt:lpstr>
      <vt:lpstr>Cells reference their input cells in the similar way</vt:lpstr>
      <vt:lpstr>Cells reference their input cells in the similar way</vt:lpstr>
      <vt:lpstr>Cells reference their input cells in the similar way</vt:lpstr>
      <vt:lpstr>Possible false positives</vt:lpstr>
      <vt:lpstr>CACheck overview</vt:lpstr>
      <vt:lpstr>How to get the intended computation?</vt:lpstr>
      <vt:lpstr>Finding candidates from existing formulas</vt:lpstr>
      <vt:lpstr>Gaining confidence</vt:lpstr>
      <vt:lpstr>Conformance error detection</vt:lpstr>
      <vt:lpstr>What if we find multiple formula patterns?</vt:lpstr>
      <vt:lpstr>Constraints for intended formula pattern</vt:lpstr>
      <vt:lpstr>Synthesizing intended formula pattern</vt:lpstr>
      <vt:lpstr>CACheck overview</vt:lpstr>
      <vt:lpstr>Filter out FPs</vt:lpstr>
      <vt:lpstr>Filter out FPs ----- Rule 1</vt:lpstr>
      <vt:lpstr>Filter out FPs ----- Rule 2</vt:lpstr>
      <vt:lpstr>Filter out FPs ----- Rule 3</vt:lpstr>
      <vt:lpstr>CACheck implementation</vt:lpstr>
      <vt:lpstr>Evaluation</vt:lpstr>
      <vt:lpstr>How common? (RQ1)</vt:lpstr>
      <vt:lpstr>Is CACheck precise? (RQ2)</vt:lpstr>
      <vt:lpstr>Are ambiguous smells harmful? (RQ3)</vt:lpstr>
      <vt:lpstr>Summary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wsdou</dc:creator>
  <cp:lastModifiedBy>Dou Wensheng</cp:lastModifiedBy>
  <cp:revision>6900</cp:revision>
  <cp:lastPrinted>2014-05-30T23:27:37Z</cp:lastPrinted>
  <dcterms:created xsi:type="dcterms:W3CDTF">2013-04-14T17:04:46Z</dcterms:created>
  <dcterms:modified xsi:type="dcterms:W3CDTF">2016-07-27T05:03:05Z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0x010100D70793C88DFFFA4098A96254715DEE3E</vt:lpwstr>
  </property>
  <property fmtid="{D5CDD505-2E9C-101B-9397-08002B2CF9AE}" pid="3" name="IsMyDocuments">
    <vt:bool>true</vt:bool>
  </property>
</Properties>
</file>